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09" r:id="rId3"/>
    <p:sldId id="315" r:id="rId4"/>
    <p:sldId id="258" r:id="rId5"/>
    <p:sldId id="317" r:id="rId6"/>
    <p:sldId id="261" r:id="rId7"/>
    <p:sldId id="320" r:id="rId8"/>
    <p:sldId id="314" r:id="rId9"/>
    <p:sldId id="296" r:id="rId10"/>
    <p:sldId id="295" r:id="rId11"/>
    <p:sldId id="321" r:id="rId12"/>
    <p:sldId id="287" r:id="rId13"/>
    <p:sldId id="288" r:id="rId14"/>
    <p:sldId id="319" r:id="rId15"/>
    <p:sldId id="277" r:id="rId16"/>
    <p:sldId id="278" r:id="rId17"/>
    <p:sldId id="279" r:id="rId18"/>
    <p:sldId id="280" r:id="rId19"/>
    <p:sldId id="316" r:id="rId20"/>
    <p:sldId id="322" r:id="rId21"/>
    <p:sldId id="298" r:id="rId2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77E4"/>
    <a:srgbClr val="CC99FF"/>
    <a:srgbClr val="1CCD86"/>
    <a:srgbClr val="E6D4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le medio 2 - Color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68263" autoAdjust="0"/>
  </p:normalViewPr>
  <p:slideViewPr>
    <p:cSldViewPr snapToGrid="0">
      <p:cViewPr varScale="1">
        <p:scale>
          <a:sx n="83" d="100"/>
          <a:sy n="83" d="100"/>
        </p:scale>
        <p:origin x="614" y="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8A5B93-6D09-48C2-B489-A10FA72CF25C}" type="datetimeFigureOut">
              <a:rPr lang="it-IT" smtClean="0"/>
              <a:t>07/02/2018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81AEA3-1930-4D28-AE9A-F8F89956062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150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5B63-8EF5-48D4-85A5-9E5DA1E79BE6}" type="datetime1">
              <a:rPr lang="it-IT" smtClean="0"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4624-3FE2-4196-91E0-38C47062A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672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7805F-6797-4D95-8A3F-30084EC69C9A}" type="datetime1">
              <a:rPr lang="it-IT" smtClean="0"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4624-3FE2-4196-91E0-38C47062A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55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55123-7931-46AA-AFDC-31200005FF0F}" type="datetime1">
              <a:rPr lang="it-IT" smtClean="0"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4624-3FE2-4196-91E0-38C47062A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5636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0E805-31F6-4F36-8AC2-C802CB948FA7}" type="datetime1">
              <a:rPr lang="it-IT" smtClean="0"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4624-3FE2-4196-91E0-38C47062A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7237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E8FF1-28D3-4181-836B-611753BEF972}" type="datetime1">
              <a:rPr lang="it-IT" smtClean="0"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4624-3FE2-4196-91E0-38C47062A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05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462736-7C7E-4500-A2B0-43B388459A79}" type="datetime1">
              <a:rPr lang="it-IT" smtClean="0"/>
              <a:t>07/02/2018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4624-3FE2-4196-91E0-38C47062A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7264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F098-745D-429D-A71B-C66585744E67}" type="datetime1">
              <a:rPr lang="it-IT" smtClean="0"/>
              <a:t>07/02/2018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4624-3FE2-4196-91E0-38C47062A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182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593B-1986-4A30-A629-29E79D521634}" type="datetime1">
              <a:rPr lang="it-IT" smtClean="0"/>
              <a:t>07/02/2018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4624-3FE2-4196-91E0-38C47062A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4474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532D50-0636-4085-BE23-F2C06408C713}" type="datetime1">
              <a:rPr lang="it-IT" smtClean="0"/>
              <a:t>07/02/2018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4624-3FE2-4196-91E0-38C47062A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1593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62A33-7742-48AC-8FB0-91CA0D47CA2C}" type="datetime1">
              <a:rPr lang="it-IT" smtClean="0"/>
              <a:t>07/02/2018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4624-3FE2-4196-91E0-38C47062A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851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23E1DD-0556-4FEE-A64A-B7D805A9D494}" type="datetime1">
              <a:rPr lang="it-IT" smtClean="0"/>
              <a:t>07/02/2018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04624-3FE2-4196-91E0-38C47062A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38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030749-27E8-4BA9-B974-8EE0146D81BA}" type="datetime1">
              <a:rPr lang="it-IT" smtClean="0"/>
              <a:t>07/02/2018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04624-3FE2-4196-91E0-38C47062A02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293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1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3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7733334" y="5065477"/>
            <a:ext cx="2066207" cy="649523"/>
          </a:xfrm>
        </p:spPr>
        <p:txBody>
          <a:bodyPr>
            <a:normAutofit/>
          </a:bodyPr>
          <a:lstStyle/>
          <a:p>
            <a:pPr algn="r"/>
            <a:r>
              <a:rPr lang="it-IT" b="1" dirty="0" smtClean="0">
                <a:solidFill>
                  <a:srgbClr val="0070C0"/>
                </a:solidFill>
              </a:rPr>
              <a:t>Stefano Pioli</a:t>
            </a:r>
          </a:p>
          <a:p>
            <a:pPr algn="r"/>
            <a:endParaRPr lang="it-IT" dirty="0" smtClean="0">
              <a:solidFill>
                <a:srgbClr val="0070C0"/>
              </a:solidFill>
            </a:endParaRPr>
          </a:p>
        </p:txBody>
      </p:sp>
      <p:sp>
        <p:nvSpPr>
          <p:cNvPr id="7" name="Titolo 1"/>
          <p:cNvSpPr txBox="1">
            <a:spLocks/>
          </p:cNvSpPr>
          <p:nvPr/>
        </p:nvSpPr>
        <p:spPr>
          <a:xfrm>
            <a:off x="1473455" y="2090136"/>
            <a:ext cx="9144000" cy="1914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err="1" smtClean="0">
                <a:solidFill>
                  <a:srgbClr val="0070C0"/>
                </a:solidFill>
              </a:rPr>
              <a:t>WaveCatcher</a:t>
            </a:r>
            <a:r>
              <a:rPr lang="en-US" sz="4400" b="1" dirty="0" smtClean="0">
                <a:solidFill>
                  <a:srgbClr val="0070C0"/>
                </a:solidFill>
              </a:rPr>
              <a:t>-based Machine Protection System tools for the commissioning of the ELI-NP Gamma Beam Source</a:t>
            </a:r>
            <a:endParaRPr lang="it-IT" sz="4400" b="1" dirty="0">
              <a:solidFill>
                <a:srgbClr val="0070C0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709305" y="6417447"/>
            <a:ext cx="14221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it-IT" sz="2000" dirty="0" smtClean="0">
                <a:solidFill>
                  <a:srgbClr val="0070C0"/>
                </a:solidFill>
              </a:rPr>
              <a:t>2018/02/08</a:t>
            </a:r>
            <a:endParaRPr lang="it-IT" sz="2000" dirty="0">
              <a:solidFill>
                <a:srgbClr val="0070C0"/>
              </a:solidFill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96" y="291314"/>
            <a:ext cx="1931540" cy="1129707"/>
          </a:xfrm>
          <a:prstGeom prst="rect">
            <a:avLst/>
          </a:prstGeom>
        </p:spPr>
      </p:pic>
      <p:sp>
        <p:nvSpPr>
          <p:cNvPr id="2" name="CasellaDiTesto 1"/>
          <p:cNvSpPr txBox="1"/>
          <p:nvPr/>
        </p:nvSpPr>
        <p:spPr>
          <a:xfrm>
            <a:off x="9362079" y="594557"/>
            <a:ext cx="2206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err="1" smtClean="0">
                <a:solidFill>
                  <a:schemeClr val="accent2"/>
                </a:solidFill>
              </a:rPr>
              <a:t>EuroGammaS</a:t>
            </a:r>
            <a:endParaRPr lang="it-IT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16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/>
              <a:t>Fast-</a:t>
            </a:r>
            <a:r>
              <a:rPr lang="it-IT" dirty="0" err="1"/>
              <a:t>Interlock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- </a:t>
            </a:r>
            <a:r>
              <a:rPr lang="it-IT" dirty="0" err="1"/>
              <a:t>WaveForm</a:t>
            </a:r>
            <a:r>
              <a:rPr lang="it-IT" dirty="0"/>
              <a:t> </a:t>
            </a:r>
            <a:r>
              <a:rPr lang="it-IT" dirty="0" err="1"/>
              <a:t>Mask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10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 rot="16200000">
            <a:off x="-650052" y="4999676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Prototype</a:t>
            </a:r>
            <a:endParaRPr lang="it-IT" sz="32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44" y="1165403"/>
            <a:ext cx="3625921" cy="241728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974090" y="1455133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dirty="0" smtClean="0"/>
              <a:t>ELI-NP RF-GUN</a:t>
            </a: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06885"/>
              </p:ext>
            </p:extLst>
          </p:nvPr>
        </p:nvGraphicFramePr>
        <p:xfrm>
          <a:off x="5736189" y="1733882"/>
          <a:ext cx="2552829" cy="1834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0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756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Rep. Rate</a:t>
                      </a:r>
                      <a:endParaRPr lang="it-IT" sz="1200" b="1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100 Hz</a:t>
                      </a:r>
                      <a:endParaRPr lang="it-IT" sz="1200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Working</a:t>
                      </a:r>
                      <a:r>
                        <a:rPr lang="it-IT" sz="1200" b="1" dirty="0" smtClean="0"/>
                        <a:t> mode</a:t>
                      </a:r>
                      <a:endParaRPr lang="it-IT" sz="1200" b="1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</a:t>
                      </a:r>
                      <a:r>
                        <a:rPr lang="it-IT" sz="1200" dirty="0" smtClean="0"/>
                        <a:t> mode</a:t>
                      </a:r>
                      <a:r>
                        <a:rPr lang="it-IT" sz="1200" baseline="0" dirty="0" smtClean="0"/>
                        <a:t> (SW)</a:t>
                      </a:r>
                      <a:endParaRPr lang="it-IT" sz="1200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Max</a:t>
                      </a:r>
                      <a:r>
                        <a:rPr lang="it-IT" sz="1200" b="1" dirty="0" smtClean="0"/>
                        <a:t> RF input</a:t>
                      </a:r>
                      <a:endParaRPr lang="it-IT" sz="1200" b="1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16 MW</a:t>
                      </a:r>
                      <a:endParaRPr lang="it-IT" sz="1200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RF </a:t>
                      </a:r>
                      <a:r>
                        <a:rPr lang="it-IT" sz="1200" b="1" dirty="0" err="1" smtClean="0"/>
                        <a:t>peak</a:t>
                      </a:r>
                      <a:r>
                        <a:rPr lang="it-IT" sz="1200" b="1" dirty="0" smtClean="0"/>
                        <a:t> </a:t>
                      </a:r>
                      <a:r>
                        <a:rPr lang="it-IT" sz="1200" b="1" dirty="0" err="1" smtClean="0"/>
                        <a:t>field</a:t>
                      </a:r>
                      <a:endParaRPr lang="it-IT" sz="1200" b="1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120 MV/m</a:t>
                      </a:r>
                      <a:endParaRPr lang="it-IT" sz="1200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Filling</a:t>
                      </a:r>
                      <a:r>
                        <a:rPr lang="it-IT" sz="1200" b="1" dirty="0" smtClean="0"/>
                        <a:t> time</a:t>
                      </a:r>
                      <a:endParaRPr lang="it-IT" sz="1200" b="1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420 ns</a:t>
                      </a:r>
                      <a:endParaRPr lang="it-IT" sz="1200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Unloaded</a:t>
                      </a:r>
                      <a:r>
                        <a:rPr lang="it-IT" sz="1200" b="1" dirty="0" smtClean="0"/>
                        <a:t> Q </a:t>
                      </a:r>
                      <a:r>
                        <a:rPr lang="it-IT" sz="1200" b="1" dirty="0" err="1" smtClean="0"/>
                        <a:t>factor</a:t>
                      </a:r>
                      <a:endParaRPr lang="it-IT" sz="1200" b="1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15000</a:t>
                      </a:r>
                      <a:endParaRPr lang="it-IT" sz="1200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9573792" y="3515667"/>
            <a:ext cx="246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RF-</a:t>
            </a:r>
            <a:r>
              <a:rPr lang="it-IT" sz="1200" b="1" dirty="0" err="1" smtClean="0"/>
              <a:t>Gun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conditioning</a:t>
            </a:r>
            <a:r>
              <a:rPr lang="it-IT" sz="1200" b="1" dirty="0" smtClean="0"/>
              <a:t> Bonn 12/2015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4" y="4240176"/>
            <a:ext cx="3136729" cy="2091153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600134" y="5014296"/>
            <a:ext cx="328936" cy="230832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900" b="1" dirty="0" smtClean="0"/>
              <a:t>DC</a:t>
            </a:r>
            <a:endParaRPr lang="it-IT" sz="900" b="1" dirty="0"/>
          </a:p>
        </p:txBody>
      </p:sp>
      <p:sp>
        <p:nvSpPr>
          <p:cNvPr id="17" name="Ovale 16"/>
          <p:cNvSpPr/>
          <p:nvPr/>
        </p:nvSpPr>
        <p:spPr>
          <a:xfrm>
            <a:off x="2432260" y="4418709"/>
            <a:ext cx="518160" cy="5181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29" y="4222382"/>
            <a:ext cx="3209044" cy="2139364"/>
          </a:xfrm>
          <a:prstGeom prst="rect">
            <a:avLst/>
          </a:prstGeom>
        </p:spPr>
      </p:pic>
      <p:cxnSp>
        <p:nvCxnSpPr>
          <p:cNvPr id="19" name="Connettore 1 16"/>
          <p:cNvCxnSpPr/>
          <p:nvPr/>
        </p:nvCxnSpPr>
        <p:spPr>
          <a:xfrm>
            <a:off x="2950420" y="4748209"/>
            <a:ext cx="1882229" cy="437666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/>
          <p:cNvSpPr/>
          <p:nvPr/>
        </p:nvSpPr>
        <p:spPr>
          <a:xfrm>
            <a:off x="4803649" y="4822485"/>
            <a:ext cx="1092200" cy="10497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895849" y="5831065"/>
            <a:ext cx="941283" cy="230832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Schottky diode</a:t>
            </a:r>
            <a:endParaRPr lang="it-IT" sz="900" b="1" dirty="0"/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16" y="4214593"/>
            <a:ext cx="3201798" cy="2134531"/>
          </a:xfrm>
          <a:prstGeom prst="rect">
            <a:avLst/>
          </a:prstGeom>
        </p:spPr>
      </p:pic>
      <p:cxnSp>
        <p:nvCxnSpPr>
          <p:cNvPr id="23" name="Connettore 1 25"/>
          <p:cNvCxnSpPr>
            <a:stCxn id="20" idx="6"/>
          </p:cNvCxnSpPr>
          <p:nvPr/>
        </p:nvCxnSpPr>
        <p:spPr>
          <a:xfrm flipV="1">
            <a:off x="5895849" y="5113608"/>
            <a:ext cx="3014562" cy="233737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8513007" y="4667178"/>
            <a:ext cx="498855" cy="230832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NI PXI</a:t>
            </a:r>
            <a:endParaRPr lang="it-IT" sz="900" b="1" dirty="0"/>
          </a:p>
        </p:txBody>
      </p:sp>
      <p:graphicFrame>
        <p:nvGraphicFramePr>
          <p:cNvPr id="25" name="Tabel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962720"/>
              </p:ext>
            </p:extLst>
          </p:nvPr>
        </p:nvGraphicFramePr>
        <p:xfrm>
          <a:off x="10404257" y="4808856"/>
          <a:ext cx="1501993" cy="1528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Sampling Rate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2 GS/s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Sample</a:t>
                      </a:r>
                      <a:r>
                        <a:rPr lang="it-IT" sz="900" b="1" baseline="0" dirty="0" smtClean="0"/>
                        <a:t> </a:t>
                      </a:r>
                      <a:r>
                        <a:rPr lang="it-IT" sz="900" b="1" dirty="0" err="1" smtClean="0"/>
                        <a:t>depth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10-bit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BW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1,5 GHz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Memory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16 MB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err="1" smtClean="0"/>
                        <a:t>Cost</a:t>
                      </a:r>
                      <a:r>
                        <a:rPr lang="it-IT" sz="900" b="1" dirty="0" smtClean="0"/>
                        <a:t>/</a:t>
                      </a:r>
                      <a:r>
                        <a:rPr lang="it-IT" sz="900" b="1" dirty="0" err="1" smtClean="0"/>
                        <a:t>channel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7,5 k€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" name="CasellaDiTesto 25"/>
          <p:cNvSpPr txBox="1"/>
          <p:nvPr/>
        </p:nvSpPr>
        <p:spPr>
          <a:xfrm>
            <a:off x="10272302" y="4532870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dirty="0" smtClean="0"/>
              <a:t>Digitizer </a:t>
            </a:r>
            <a:r>
              <a:rPr lang="it-IT" sz="1400" b="1" dirty="0" err="1" smtClean="0"/>
              <a:t>specs</a:t>
            </a:r>
            <a:r>
              <a:rPr lang="it-IT" sz="1400" b="1" dirty="0" smtClean="0"/>
              <a:t>: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611325" y="4128868"/>
            <a:ext cx="11375790" cy="23100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Segnaposto contenuto 2"/>
          <p:cNvSpPr txBox="1">
            <a:spLocks/>
          </p:cNvSpPr>
          <p:nvPr/>
        </p:nvSpPr>
        <p:spPr>
          <a:xfrm>
            <a:off x="431435" y="1350467"/>
            <a:ext cx="5146888" cy="4906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Scope of work: </a:t>
            </a:r>
            <a:r>
              <a:rPr lang="en-US" sz="1800" dirty="0">
                <a:solidFill>
                  <a:schemeClr val="tx1"/>
                </a:solidFill>
              </a:rPr>
              <a:t>monitor real-time RF-signals to detect breakdown events in WG and accelerating structures and operate RF systems in less than 10 </a:t>
            </a:r>
            <a:r>
              <a:rPr lang="en-US" sz="1800" dirty="0" err="1">
                <a:solidFill>
                  <a:schemeClr val="tx1"/>
                </a:solidFill>
              </a:rPr>
              <a:t>ms</a:t>
            </a:r>
            <a:r>
              <a:rPr lang="en-US" sz="1800" dirty="0" err="1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Tested to operate in real-time with signals with repetition rate up to </a:t>
            </a:r>
            <a:r>
              <a:rPr lang="en-US" sz="1800" b="1" dirty="0" smtClean="0">
                <a:solidFill>
                  <a:schemeClr val="tx1"/>
                </a:solidFill>
              </a:rPr>
              <a:t>100 </a:t>
            </a:r>
            <a:r>
              <a:rPr lang="en-US" sz="1800" b="1" dirty="0">
                <a:solidFill>
                  <a:schemeClr val="tx1"/>
                </a:solidFill>
              </a:rPr>
              <a:t>Hz.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5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/>
              <a:t>Fast-</a:t>
            </a:r>
            <a:r>
              <a:rPr lang="it-IT" dirty="0" err="1"/>
              <a:t>Interlock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- </a:t>
            </a:r>
            <a:r>
              <a:rPr lang="it-IT" dirty="0" err="1"/>
              <a:t>WaveForm</a:t>
            </a:r>
            <a:r>
              <a:rPr lang="it-IT" dirty="0"/>
              <a:t> </a:t>
            </a:r>
            <a:r>
              <a:rPr lang="it-IT" dirty="0" err="1"/>
              <a:t>Mask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11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244" y="1165403"/>
            <a:ext cx="3625921" cy="241728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6974090" y="1455133"/>
            <a:ext cx="14061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dirty="0" smtClean="0"/>
              <a:t>ELI-NP RF-GUN</a:t>
            </a:r>
          </a:p>
        </p:txBody>
      </p:sp>
      <p:graphicFrame>
        <p:nvGraphicFramePr>
          <p:cNvPr id="13" name="Tabel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006885"/>
              </p:ext>
            </p:extLst>
          </p:nvPr>
        </p:nvGraphicFramePr>
        <p:xfrm>
          <a:off x="5736189" y="1733882"/>
          <a:ext cx="2552829" cy="18345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90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23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756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Rep. Rate</a:t>
                      </a:r>
                      <a:endParaRPr lang="it-IT" sz="1200" b="1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100 Hz</a:t>
                      </a:r>
                      <a:endParaRPr lang="it-IT" sz="1200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Working</a:t>
                      </a:r>
                      <a:r>
                        <a:rPr lang="it-IT" sz="1200" b="1" dirty="0" smtClean="0"/>
                        <a:t> mode</a:t>
                      </a:r>
                      <a:endParaRPr lang="it-IT" sz="1200" b="1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200" dirty="0" smtClean="0"/>
                        <a:t>Π</a:t>
                      </a:r>
                      <a:r>
                        <a:rPr lang="it-IT" sz="1200" dirty="0" smtClean="0"/>
                        <a:t> mode</a:t>
                      </a:r>
                      <a:r>
                        <a:rPr lang="it-IT" sz="1200" baseline="0" dirty="0" smtClean="0"/>
                        <a:t> (SW)</a:t>
                      </a:r>
                      <a:endParaRPr lang="it-IT" sz="1200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Max</a:t>
                      </a:r>
                      <a:r>
                        <a:rPr lang="it-IT" sz="1200" b="1" dirty="0" smtClean="0"/>
                        <a:t> RF input</a:t>
                      </a:r>
                      <a:endParaRPr lang="it-IT" sz="1200" b="1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16 MW</a:t>
                      </a:r>
                      <a:endParaRPr lang="it-IT" sz="1200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1200" b="1" dirty="0" smtClean="0"/>
                        <a:t>RF </a:t>
                      </a:r>
                      <a:r>
                        <a:rPr lang="it-IT" sz="1200" b="1" dirty="0" err="1" smtClean="0"/>
                        <a:t>peak</a:t>
                      </a:r>
                      <a:r>
                        <a:rPr lang="it-IT" sz="1200" b="1" dirty="0" smtClean="0"/>
                        <a:t> </a:t>
                      </a:r>
                      <a:r>
                        <a:rPr lang="it-IT" sz="1200" b="1" dirty="0" err="1" smtClean="0"/>
                        <a:t>field</a:t>
                      </a:r>
                      <a:endParaRPr lang="it-IT" sz="1200" b="1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120 MV/m</a:t>
                      </a:r>
                      <a:endParaRPr lang="it-IT" sz="1200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Filling</a:t>
                      </a:r>
                      <a:r>
                        <a:rPr lang="it-IT" sz="1200" b="1" dirty="0" smtClean="0"/>
                        <a:t> time</a:t>
                      </a:r>
                      <a:endParaRPr lang="it-IT" sz="1200" b="1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420 ns</a:t>
                      </a:r>
                      <a:endParaRPr lang="it-IT" sz="1200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1200" b="1" dirty="0" err="1" smtClean="0"/>
                        <a:t>Unloaded</a:t>
                      </a:r>
                      <a:r>
                        <a:rPr lang="it-IT" sz="1200" b="1" dirty="0" smtClean="0"/>
                        <a:t> Q </a:t>
                      </a:r>
                      <a:r>
                        <a:rPr lang="it-IT" sz="1200" b="1" dirty="0" err="1" smtClean="0"/>
                        <a:t>factor</a:t>
                      </a:r>
                      <a:endParaRPr lang="it-IT" sz="1200" b="1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200" dirty="0" smtClean="0"/>
                        <a:t>15000</a:t>
                      </a:r>
                      <a:endParaRPr lang="it-IT" sz="1200" dirty="0"/>
                    </a:p>
                  </a:txBody>
                  <a:tcPr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9573792" y="3515667"/>
            <a:ext cx="2469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RF-</a:t>
            </a:r>
            <a:r>
              <a:rPr lang="it-IT" sz="1200" b="1" dirty="0" err="1" smtClean="0"/>
              <a:t>Gun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conditioning</a:t>
            </a:r>
            <a:r>
              <a:rPr lang="it-IT" sz="1200" b="1" dirty="0" smtClean="0"/>
              <a:t> Bonn 12/2015</a:t>
            </a: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4" y="4240176"/>
            <a:ext cx="3136729" cy="2091153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600134" y="5014296"/>
            <a:ext cx="328936" cy="230832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900" b="1" dirty="0" smtClean="0"/>
              <a:t>DC</a:t>
            </a:r>
            <a:endParaRPr lang="it-IT" sz="900" b="1" dirty="0"/>
          </a:p>
        </p:txBody>
      </p:sp>
      <p:sp>
        <p:nvSpPr>
          <p:cNvPr id="17" name="Ovale 16"/>
          <p:cNvSpPr/>
          <p:nvPr/>
        </p:nvSpPr>
        <p:spPr>
          <a:xfrm>
            <a:off x="2432260" y="4418709"/>
            <a:ext cx="518160" cy="5181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29" y="4222382"/>
            <a:ext cx="3209044" cy="2139364"/>
          </a:xfrm>
          <a:prstGeom prst="rect">
            <a:avLst/>
          </a:prstGeom>
        </p:spPr>
      </p:pic>
      <p:cxnSp>
        <p:nvCxnSpPr>
          <p:cNvPr id="19" name="Connettore 1 16"/>
          <p:cNvCxnSpPr/>
          <p:nvPr/>
        </p:nvCxnSpPr>
        <p:spPr>
          <a:xfrm>
            <a:off x="2950420" y="4748209"/>
            <a:ext cx="1882229" cy="437666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/>
          <p:cNvSpPr/>
          <p:nvPr/>
        </p:nvSpPr>
        <p:spPr>
          <a:xfrm>
            <a:off x="4803649" y="4822485"/>
            <a:ext cx="1092200" cy="10497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895849" y="5831065"/>
            <a:ext cx="941283" cy="230832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Schottky diode</a:t>
            </a:r>
            <a:endParaRPr lang="it-IT" sz="9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272302" y="4532870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dirty="0" smtClean="0"/>
              <a:t>Digitizer </a:t>
            </a:r>
            <a:r>
              <a:rPr lang="it-IT" sz="1400" b="1" dirty="0" err="1" smtClean="0"/>
              <a:t>specs</a:t>
            </a:r>
            <a:r>
              <a:rPr lang="it-IT" sz="1400" b="1" dirty="0" smtClean="0"/>
              <a:t>: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611325" y="4128868"/>
            <a:ext cx="11375790" cy="23100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Segnaposto contenuto 2"/>
          <p:cNvSpPr txBox="1">
            <a:spLocks/>
          </p:cNvSpPr>
          <p:nvPr/>
        </p:nvSpPr>
        <p:spPr>
          <a:xfrm>
            <a:off x="431435" y="1350467"/>
            <a:ext cx="5146888" cy="4906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Scope of work: </a:t>
            </a:r>
            <a:r>
              <a:rPr lang="en-US" sz="1800" dirty="0">
                <a:solidFill>
                  <a:schemeClr val="tx1"/>
                </a:solidFill>
              </a:rPr>
              <a:t>monitor real-time RF-signals to detect breakdown events in WG and accelerating structures and operate RF systems in less than 10 </a:t>
            </a:r>
            <a:r>
              <a:rPr lang="en-US" sz="1800" dirty="0" err="1">
                <a:solidFill>
                  <a:schemeClr val="tx1"/>
                </a:solidFill>
              </a:rPr>
              <a:t>ms</a:t>
            </a:r>
            <a:r>
              <a:rPr lang="en-US" sz="1800" dirty="0" err="1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Tested to operate in real-time with signals with repetition rate up to </a:t>
            </a:r>
            <a:r>
              <a:rPr lang="en-US" sz="1800" b="1" dirty="0" smtClean="0">
                <a:solidFill>
                  <a:schemeClr val="tx1"/>
                </a:solidFill>
              </a:rPr>
              <a:t>800 </a:t>
            </a:r>
            <a:r>
              <a:rPr lang="en-US" sz="1800" b="1" dirty="0">
                <a:solidFill>
                  <a:schemeClr val="tx1"/>
                </a:solidFill>
              </a:rPr>
              <a:t>Hz.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28" name="Immagin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867" y="4221270"/>
            <a:ext cx="3188628" cy="1650935"/>
          </a:xfrm>
          <a:prstGeom prst="rect">
            <a:avLst/>
          </a:prstGeom>
        </p:spPr>
      </p:pic>
      <p:graphicFrame>
        <p:nvGraphicFramePr>
          <p:cNvPr id="29" name="Tabel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76725"/>
              </p:ext>
            </p:extLst>
          </p:nvPr>
        </p:nvGraphicFramePr>
        <p:xfrm>
          <a:off x="10404257" y="4808856"/>
          <a:ext cx="1501993" cy="1528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Sampling Rate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3,2 GS/s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Sample</a:t>
                      </a:r>
                      <a:r>
                        <a:rPr lang="it-IT" sz="900" b="1" baseline="0" dirty="0" smtClean="0"/>
                        <a:t> </a:t>
                      </a:r>
                      <a:r>
                        <a:rPr lang="it-IT" sz="900" b="1" dirty="0" err="1" smtClean="0"/>
                        <a:t>depth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12-bit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BW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0,5 GHz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Memory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128 B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err="1" smtClean="0"/>
                        <a:t>Cost</a:t>
                      </a:r>
                      <a:r>
                        <a:rPr lang="it-IT" sz="900" b="1" dirty="0" smtClean="0"/>
                        <a:t>/</a:t>
                      </a:r>
                      <a:r>
                        <a:rPr lang="it-IT" sz="900" b="1" dirty="0" err="1" smtClean="0"/>
                        <a:t>channel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400 €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1" name="Rettangolo 30"/>
          <p:cNvSpPr/>
          <p:nvPr/>
        </p:nvSpPr>
        <p:spPr>
          <a:xfrm>
            <a:off x="7143867" y="5872204"/>
            <a:ext cx="3188628" cy="48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chemeClr val="tx1"/>
                </a:solidFill>
              </a:rPr>
              <a:t>"The </a:t>
            </a:r>
            <a:r>
              <a:rPr lang="en-US" sz="1050" dirty="0" err="1">
                <a:solidFill>
                  <a:schemeClr val="tx1"/>
                </a:solidFill>
              </a:rPr>
              <a:t>WaveCatcher</a:t>
            </a:r>
            <a:r>
              <a:rPr lang="en-US" sz="1050" dirty="0">
                <a:solidFill>
                  <a:schemeClr val="tx1"/>
                </a:solidFill>
              </a:rPr>
              <a:t> family of </a:t>
            </a:r>
            <a:r>
              <a:rPr lang="en-US" sz="1050" dirty="0" smtClean="0">
                <a:solidFill>
                  <a:schemeClr val="tx1"/>
                </a:solidFill>
              </a:rPr>
              <a:t>SCA-based </a:t>
            </a:r>
            <a:r>
              <a:rPr lang="it-IT" sz="1050" dirty="0" smtClean="0">
                <a:solidFill>
                  <a:schemeClr val="tx1"/>
                </a:solidFill>
              </a:rPr>
              <a:t>12-bit 3.2 GS/s </a:t>
            </a:r>
            <a:r>
              <a:rPr lang="it-IT" sz="1050" dirty="0">
                <a:solidFill>
                  <a:schemeClr val="tx1"/>
                </a:solidFill>
              </a:rPr>
              <a:t>fast </a:t>
            </a:r>
            <a:r>
              <a:rPr lang="it-IT" sz="1050" dirty="0" err="1" smtClean="0">
                <a:solidFill>
                  <a:schemeClr val="tx1"/>
                </a:solidFill>
              </a:rPr>
              <a:t>digitizers</a:t>
            </a:r>
            <a:r>
              <a:rPr lang="en-US" sz="1050" dirty="0" smtClean="0">
                <a:solidFill>
                  <a:schemeClr val="tx1"/>
                </a:solidFill>
              </a:rPr>
              <a:t>“</a:t>
            </a:r>
          </a:p>
          <a:p>
            <a:r>
              <a:rPr lang="it-IT" sz="1050" dirty="0" smtClean="0">
                <a:solidFill>
                  <a:schemeClr val="tx1"/>
                </a:solidFill>
              </a:rPr>
              <a:t>D. </a:t>
            </a:r>
            <a:r>
              <a:rPr lang="it-IT" sz="1050" dirty="0">
                <a:solidFill>
                  <a:schemeClr val="tx1"/>
                </a:solidFill>
              </a:rPr>
              <a:t>Breton, </a:t>
            </a:r>
            <a:r>
              <a:rPr lang="it-IT" sz="1050" dirty="0" smtClean="0">
                <a:solidFill>
                  <a:schemeClr val="tx1"/>
                </a:solidFill>
              </a:rPr>
              <a:t>E. </a:t>
            </a:r>
            <a:r>
              <a:rPr lang="it-IT" sz="1050" dirty="0" err="1">
                <a:solidFill>
                  <a:schemeClr val="tx1"/>
                </a:solidFill>
              </a:rPr>
              <a:t>Delagnes</a:t>
            </a:r>
            <a:r>
              <a:rPr lang="it-IT" sz="1050" dirty="0">
                <a:solidFill>
                  <a:schemeClr val="tx1"/>
                </a:solidFill>
              </a:rPr>
              <a:t>, </a:t>
            </a:r>
            <a:r>
              <a:rPr lang="it-IT" sz="1050" dirty="0" smtClean="0">
                <a:solidFill>
                  <a:schemeClr val="tx1"/>
                </a:solidFill>
              </a:rPr>
              <a:t>J. </a:t>
            </a:r>
            <a:r>
              <a:rPr lang="it-IT" sz="1050" dirty="0" err="1">
                <a:solidFill>
                  <a:schemeClr val="tx1"/>
                </a:solidFill>
              </a:rPr>
              <a:t>Maalmi</a:t>
            </a:r>
            <a:r>
              <a:rPr lang="it-IT" sz="1050" dirty="0">
                <a:solidFill>
                  <a:schemeClr val="tx1"/>
                </a:solidFill>
              </a:rPr>
              <a:t>, </a:t>
            </a:r>
            <a:r>
              <a:rPr lang="it-IT" sz="1050" dirty="0" smtClean="0">
                <a:solidFill>
                  <a:schemeClr val="tx1"/>
                </a:solidFill>
              </a:rPr>
              <a:t>P. </a:t>
            </a:r>
            <a:r>
              <a:rPr lang="it-IT" sz="1050" dirty="0" err="1">
                <a:solidFill>
                  <a:schemeClr val="tx1"/>
                </a:solidFill>
              </a:rPr>
              <a:t>Rusquart</a:t>
            </a:r>
            <a:endParaRPr lang="it-IT" sz="1050" dirty="0">
              <a:solidFill>
                <a:schemeClr val="tx1"/>
              </a:solidFill>
            </a:endParaRPr>
          </a:p>
        </p:txBody>
      </p:sp>
      <p:cxnSp>
        <p:nvCxnSpPr>
          <p:cNvPr id="32" name="Connettore 1 25"/>
          <p:cNvCxnSpPr/>
          <p:nvPr/>
        </p:nvCxnSpPr>
        <p:spPr>
          <a:xfrm flipV="1">
            <a:off x="5895849" y="5046737"/>
            <a:ext cx="1462894" cy="300608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/>
          <p:cNvSpPr txBox="1"/>
          <p:nvPr/>
        </p:nvSpPr>
        <p:spPr>
          <a:xfrm rot="16200000">
            <a:off x="-650052" y="4999676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Prototype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41691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12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4" y="4240176"/>
            <a:ext cx="3136729" cy="2091153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600134" y="5014296"/>
            <a:ext cx="328936" cy="230832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900" b="1" dirty="0" smtClean="0"/>
              <a:t>DC</a:t>
            </a:r>
            <a:endParaRPr lang="it-IT" sz="900" b="1" dirty="0"/>
          </a:p>
        </p:txBody>
      </p:sp>
      <p:sp>
        <p:nvSpPr>
          <p:cNvPr id="17" name="Ovale 16"/>
          <p:cNvSpPr/>
          <p:nvPr/>
        </p:nvSpPr>
        <p:spPr>
          <a:xfrm>
            <a:off x="2432260" y="4418709"/>
            <a:ext cx="518160" cy="5181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29" y="4222382"/>
            <a:ext cx="3209044" cy="2139364"/>
          </a:xfrm>
          <a:prstGeom prst="rect">
            <a:avLst/>
          </a:prstGeom>
        </p:spPr>
      </p:pic>
      <p:cxnSp>
        <p:nvCxnSpPr>
          <p:cNvPr id="19" name="Connettore 1 16"/>
          <p:cNvCxnSpPr/>
          <p:nvPr/>
        </p:nvCxnSpPr>
        <p:spPr>
          <a:xfrm>
            <a:off x="2950420" y="4748209"/>
            <a:ext cx="1882229" cy="437666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/>
          <p:cNvSpPr/>
          <p:nvPr/>
        </p:nvSpPr>
        <p:spPr>
          <a:xfrm>
            <a:off x="4803649" y="4822485"/>
            <a:ext cx="1092200" cy="10497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895849" y="5831065"/>
            <a:ext cx="941283" cy="230832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Schottky diode</a:t>
            </a:r>
            <a:endParaRPr lang="it-IT" sz="9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272302" y="4532870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dirty="0" smtClean="0"/>
              <a:t>Digitizer </a:t>
            </a:r>
            <a:r>
              <a:rPr lang="it-IT" sz="1400" b="1" dirty="0" err="1" smtClean="0"/>
              <a:t>specs</a:t>
            </a:r>
            <a:r>
              <a:rPr lang="it-IT" sz="1400" b="1" dirty="0" smtClean="0"/>
              <a:t>: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611325" y="4128868"/>
            <a:ext cx="11375790" cy="23100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9" name="Immagin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0571" y="1103456"/>
            <a:ext cx="4586190" cy="2918485"/>
          </a:xfrm>
          <a:prstGeom prst="rect">
            <a:avLst/>
          </a:prstGeom>
        </p:spPr>
      </p:pic>
      <p:sp>
        <p:nvSpPr>
          <p:cNvPr id="30" name="CasellaDiTesto 29"/>
          <p:cNvSpPr txBox="1"/>
          <p:nvPr/>
        </p:nvSpPr>
        <p:spPr>
          <a:xfrm>
            <a:off x="10604247" y="1414406"/>
            <a:ext cx="11589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rgbClr val="00B0F0"/>
                </a:solidFill>
              </a:rPr>
              <a:t>Upper</a:t>
            </a:r>
            <a:r>
              <a:rPr lang="it-IT" sz="1400" b="1" dirty="0" smtClean="0">
                <a:solidFill>
                  <a:srgbClr val="00B0F0"/>
                </a:solidFill>
              </a:rPr>
              <a:t> </a:t>
            </a:r>
            <a:r>
              <a:rPr lang="it-IT" sz="1400" b="1" dirty="0" err="1" smtClean="0">
                <a:solidFill>
                  <a:srgbClr val="00B0F0"/>
                </a:solidFill>
              </a:rPr>
              <a:t>mask</a:t>
            </a:r>
            <a:endParaRPr lang="it-IT" sz="1400" b="1" dirty="0" smtClean="0">
              <a:solidFill>
                <a:srgbClr val="00B0F0"/>
              </a:solidFill>
            </a:endParaRPr>
          </a:p>
          <a:p>
            <a:r>
              <a:rPr lang="it-IT" sz="1400" b="1" dirty="0" smtClean="0">
                <a:solidFill>
                  <a:srgbClr val="FF0000"/>
                </a:solidFill>
              </a:rPr>
              <a:t>Lower </a:t>
            </a:r>
            <a:r>
              <a:rPr lang="it-IT" sz="1400" b="1" dirty="0" err="1" smtClean="0">
                <a:solidFill>
                  <a:srgbClr val="FF0000"/>
                </a:solidFill>
              </a:rPr>
              <a:t>mask</a:t>
            </a:r>
            <a:endParaRPr lang="it-IT" sz="1400" b="1" dirty="0" smtClean="0">
              <a:solidFill>
                <a:srgbClr val="FF0000"/>
              </a:solidFill>
            </a:endParaRPr>
          </a:p>
          <a:p>
            <a:r>
              <a:rPr lang="it-IT" sz="1400" b="1" dirty="0" err="1" smtClean="0">
                <a:solidFill>
                  <a:srgbClr val="92D050"/>
                </a:solidFill>
              </a:rPr>
              <a:t>Reflected</a:t>
            </a:r>
            <a:r>
              <a:rPr lang="it-IT" sz="1400" b="1" dirty="0" smtClean="0">
                <a:solidFill>
                  <a:srgbClr val="92D050"/>
                </a:solidFill>
              </a:rPr>
              <a:t> RF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10536761" y="1103456"/>
            <a:ext cx="12939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dirty="0" err="1" smtClean="0"/>
              <a:t>Healthy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signal</a:t>
            </a:r>
            <a:endParaRPr lang="it-IT" sz="1400" b="1" dirty="0" smtClean="0"/>
          </a:p>
        </p:txBody>
      </p:sp>
      <p:sp>
        <p:nvSpPr>
          <p:cNvPr id="36" name="Titolo 1"/>
          <p:cNvSpPr txBox="1">
            <a:spLocks/>
          </p:cNvSpPr>
          <p:nvPr/>
        </p:nvSpPr>
        <p:spPr>
          <a:xfrm>
            <a:off x="387893" y="34285"/>
            <a:ext cx="11522282" cy="905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dirty="0"/>
              <a:t>Fast-</a:t>
            </a:r>
            <a:r>
              <a:rPr lang="it-IT" dirty="0" err="1"/>
              <a:t>Interlock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- </a:t>
            </a:r>
            <a:r>
              <a:rPr lang="it-IT" dirty="0" err="1"/>
              <a:t>WaveForm</a:t>
            </a:r>
            <a:r>
              <a:rPr lang="it-IT" dirty="0"/>
              <a:t> </a:t>
            </a:r>
            <a:r>
              <a:rPr lang="it-IT" dirty="0" err="1"/>
              <a:t>Mask</a:t>
            </a:r>
            <a:endParaRPr lang="it-IT" dirty="0"/>
          </a:p>
        </p:txBody>
      </p:sp>
      <p:sp>
        <p:nvSpPr>
          <p:cNvPr id="33" name="Segnaposto contenuto 2"/>
          <p:cNvSpPr txBox="1">
            <a:spLocks/>
          </p:cNvSpPr>
          <p:nvPr/>
        </p:nvSpPr>
        <p:spPr>
          <a:xfrm>
            <a:off x="431435" y="1350467"/>
            <a:ext cx="5146888" cy="4906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Scope of work: </a:t>
            </a:r>
            <a:r>
              <a:rPr lang="en-US" sz="1800" dirty="0">
                <a:solidFill>
                  <a:schemeClr val="tx1"/>
                </a:solidFill>
              </a:rPr>
              <a:t>monitor real-time RF-signals to detect breakdown events in WG and accelerating structures and operate RF systems in less than 10 </a:t>
            </a:r>
            <a:r>
              <a:rPr lang="en-US" sz="1800" dirty="0" err="1">
                <a:solidFill>
                  <a:schemeClr val="tx1"/>
                </a:solidFill>
              </a:rPr>
              <a:t>ms</a:t>
            </a:r>
            <a:r>
              <a:rPr lang="en-US" sz="1800" dirty="0" err="1" smtClean="0">
                <a:solidFill>
                  <a:schemeClr val="tx1"/>
                </a:solidFill>
              </a:rPr>
              <a:t>.</a:t>
            </a: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Tested to operate in real-time with signals with repetition rate up to 800 Hz.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32" name="Immagin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867" y="4221270"/>
            <a:ext cx="3188628" cy="1650935"/>
          </a:xfrm>
          <a:prstGeom prst="rect">
            <a:avLst/>
          </a:prstGeom>
        </p:spPr>
      </p:pic>
      <p:graphicFrame>
        <p:nvGraphicFramePr>
          <p:cNvPr id="34" name="Tabel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76725"/>
              </p:ext>
            </p:extLst>
          </p:nvPr>
        </p:nvGraphicFramePr>
        <p:xfrm>
          <a:off x="10404257" y="4808856"/>
          <a:ext cx="1501993" cy="1528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Sampling Rate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3,2 GS/s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Sample</a:t>
                      </a:r>
                      <a:r>
                        <a:rPr lang="it-IT" sz="900" b="1" baseline="0" dirty="0" smtClean="0"/>
                        <a:t> </a:t>
                      </a:r>
                      <a:r>
                        <a:rPr lang="it-IT" sz="900" b="1" dirty="0" err="1" smtClean="0"/>
                        <a:t>depth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12-bit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BW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0,5 GHz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Memory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128 B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err="1" smtClean="0"/>
                        <a:t>Cost</a:t>
                      </a:r>
                      <a:r>
                        <a:rPr lang="it-IT" sz="900" b="1" dirty="0" smtClean="0"/>
                        <a:t>/</a:t>
                      </a:r>
                      <a:r>
                        <a:rPr lang="it-IT" sz="900" b="1" dirty="0" err="1" smtClean="0"/>
                        <a:t>channel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400 €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Rettangolo 34"/>
          <p:cNvSpPr/>
          <p:nvPr/>
        </p:nvSpPr>
        <p:spPr>
          <a:xfrm>
            <a:off x="7143867" y="5872204"/>
            <a:ext cx="3188628" cy="48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chemeClr val="tx1"/>
                </a:solidFill>
              </a:rPr>
              <a:t>"The </a:t>
            </a:r>
            <a:r>
              <a:rPr lang="en-US" sz="1050" dirty="0" err="1">
                <a:solidFill>
                  <a:schemeClr val="tx1"/>
                </a:solidFill>
              </a:rPr>
              <a:t>WaveCatcher</a:t>
            </a:r>
            <a:r>
              <a:rPr lang="en-US" sz="1050" dirty="0">
                <a:solidFill>
                  <a:schemeClr val="tx1"/>
                </a:solidFill>
              </a:rPr>
              <a:t> family of </a:t>
            </a:r>
            <a:r>
              <a:rPr lang="en-US" sz="1050" dirty="0" smtClean="0">
                <a:solidFill>
                  <a:schemeClr val="tx1"/>
                </a:solidFill>
              </a:rPr>
              <a:t>SCA-based </a:t>
            </a:r>
            <a:r>
              <a:rPr lang="it-IT" sz="1050" dirty="0" smtClean="0">
                <a:solidFill>
                  <a:schemeClr val="tx1"/>
                </a:solidFill>
              </a:rPr>
              <a:t>12-bit 3.2 GS/s </a:t>
            </a:r>
            <a:r>
              <a:rPr lang="it-IT" sz="1050" dirty="0">
                <a:solidFill>
                  <a:schemeClr val="tx1"/>
                </a:solidFill>
              </a:rPr>
              <a:t>fast </a:t>
            </a:r>
            <a:r>
              <a:rPr lang="it-IT" sz="1050" dirty="0" err="1" smtClean="0">
                <a:solidFill>
                  <a:schemeClr val="tx1"/>
                </a:solidFill>
              </a:rPr>
              <a:t>digitizers</a:t>
            </a:r>
            <a:r>
              <a:rPr lang="en-US" sz="1050" dirty="0" smtClean="0">
                <a:solidFill>
                  <a:schemeClr val="tx1"/>
                </a:solidFill>
              </a:rPr>
              <a:t>“</a:t>
            </a:r>
          </a:p>
          <a:p>
            <a:r>
              <a:rPr lang="it-IT" sz="1050" dirty="0" smtClean="0">
                <a:solidFill>
                  <a:schemeClr val="tx1"/>
                </a:solidFill>
              </a:rPr>
              <a:t>D. </a:t>
            </a:r>
            <a:r>
              <a:rPr lang="it-IT" sz="1050" dirty="0">
                <a:solidFill>
                  <a:schemeClr val="tx1"/>
                </a:solidFill>
              </a:rPr>
              <a:t>Breton, </a:t>
            </a:r>
            <a:r>
              <a:rPr lang="it-IT" sz="1050" dirty="0" smtClean="0">
                <a:solidFill>
                  <a:schemeClr val="tx1"/>
                </a:solidFill>
              </a:rPr>
              <a:t>E. </a:t>
            </a:r>
            <a:r>
              <a:rPr lang="it-IT" sz="1050" dirty="0" err="1">
                <a:solidFill>
                  <a:schemeClr val="tx1"/>
                </a:solidFill>
              </a:rPr>
              <a:t>Delagnes</a:t>
            </a:r>
            <a:r>
              <a:rPr lang="it-IT" sz="1050" dirty="0">
                <a:solidFill>
                  <a:schemeClr val="tx1"/>
                </a:solidFill>
              </a:rPr>
              <a:t>, </a:t>
            </a:r>
            <a:r>
              <a:rPr lang="it-IT" sz="1050" dirty="0" smtClean="0">
                <a:solidFill>
                  <a:schemeClr val="tx1"/>
                </a:solidFill>
              </a:rPr>
              <a:t>J. </a:t>
            </a:r>
            <a:r>
              <a:rPr lang="it-IT" sz="1050" dirty="0" err="1">
                <a:solidFill>
                  <a:schemeClr val="tx1"/>
                </a:solidFill>
              </a:rPr>
              <a:t>Maalmi</a:t>
            </a:r>
            <a:r>
              <a:rPr lang="it-IT" sz="1050" dirty="0">
                <a:solidFill>
                  <a:schemeClr val="tx1"/>
                </a:solidFill>
              </a:rPr>
              <a:t>, </a:t>
            </a:r>
            <a:r>
              <a:rPr lang="it-IT" sz="1050" dirty="0" smtClean="0">
                <a:solidFill>
                  <a:schemeClr val="tx1"/>
                </a:solidFill>
              </a:rPr>
              <a:t>P. </a:t>
            </a:r>
            <a:r>
              <a:rPr lang="it-IT" sz="1050" dirty="0" err="1">
                <a:solidFill>
                  <a:schemeClr val="tx1"/>
                </a:solidFill>
              </a:rPr>
              <a:t>Rusquart</a:t>
            </a:r>
            <a:endParaRPr lang="it-IT" sz="1050" dirty="0">
              <a:solidFill>
                <a:schemeClr val="tx1"/>
              </a:solidFill>
            </a:endParaRPr>
          </a:p>
        </p:txBody>
      </p:sp>
      <p:cxnSp>
        <p:nvCxnSpPr>
          <p:cNvPr id="37" name="Connettore 1 25"/>
          <p:cNvCxnSpPr/>
          <p:nvPr/>
        </p:nvCxnSpPr>
        <p:spPr>
          <a:xfrm flipV="1">
            <a:off x="5895849" y="5046737"/>
            <a:ext cx="1462894" cy="300608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/>
          <p:cNvSpPr txBox="1"/>
          <p:nvPr/>
        </p:nvSpPr>
        <p:spPr>
          <a:xfrm rot="16200000">
            <a:off x="-650052" y="4999676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Prototype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258029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/>
              <a:t>Fast-</a:t>
            </a:r>
            <a:r>
              <a:rPr lang="it-IT" dirty="0" err="1"/>
              <a:t>Interlock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- </a:t>
            </a:r>
            <a:r>
              <a:rPr lang="it-IT" dirty="0" err="1"/>
              <a:t>WaveForm</a:t>
            </a:r>
            <a:r>
              <a:rPr lang="it-IT" dirty="0"/>
              <a:t> </a:t>
            </a:r>
            <a:r>
              <a:rPr lang="it-IT" dirty="0" err="1"/>
              <a:t>Mask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13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pic>
        <p:nvPicPr>
          <p:cNvPr id="15" name="Immagin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54" y="4240176"/>
            <a:ext cx="3136729" cy="2091153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600134" y="5014296"/>
            <a:ext cx="328936" cy="230832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900" b="1" dirty="0" smtClean="0"/>
              <a:t>DC</a:t>
            </a:r>
            <a:endParaRPr lang="it-IT" sz="900" b="1" dirty="0"/>
          </a:p>
        </p:txBody>
      </p:sp>
      <p:sp>
        <p:nvSpPr>
          <p:cNvPr id="17" name="Ovale 16"/>
          <p:cNvSpPr/>
          <p:nvPr/>
        </p:nvSpPr>
        <p:spPr>
          <a:xfrm>
            <a:off x="2432260" y="4418709"/>
            <a:ext cx="518160" cy="51816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729" y="4222382"/>
            <a:ext cx="3209044" cy="2139364"/>
          </a:xfrm>
          <a:prstGeom prst="rect">
            <a:avLst/>
          </a:prstGeom>
        </p:spPr>
      </p:pic>
      <p:cxnSp>
        <p:nvCxnSpPr>
          <p:cNvPr id="19" name="Connettore 1 16"/>
          <p:cNvCxnSpPr/>
          <p:nvPr/>
        </p:nvCxnSpPr>
        <p:spPr>
          <a:xfrm>
            <a:off x="2950420" y="4748209"/>
            <a:ext cx="1882229" cy="437666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/>
          <p:cNvSpPr/>
          <p:nvPr/>
        </p:nvSpPr>
        <p:spPr>
          <a:xfrm>
            <a:off x="4803649" y="4822485"/>
            <a:ext cx="1092200" cy="10497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/>
          <p:cNvSpPr txBox="1"/>
          <p:nvPr/>
        </p:nvSpPr>
        <p:spPr>
          <a:xfrm>
            <a:off x="5895849" y="5831065"/>
            <a:ext cx="941283" cy="230832"/>
          </a:xfrm>
          <a:prstGeom prst="rect">
            <a:avLst/>
          </a:prstGeom>
          <a:solidFill>
            <a:schemeClr val="bg1">
              <a:alpha val="83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smtClean="0"/>
              <a:t>Schottky diode</a:t>
            </a:r>
            <a:endParaRPr lang="it-IT" sz="900" b="1" dirty="0"/>
          </a:p>
        </p:txBody>
      </p:sp>
      <p:sp>
        <p:nvSpPr>
          <p:cNvPr id="26" name="CasellaDiTesto 25"/>
          <p:cNvSpPr txBox="1"/>
          <p:nvPr/>
        </p:nvSpPr>
        <p:spPr>
          <a:xfrm>
            <a:off x="10272302" y="4532870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dirty="0" smtClean="0"/>
              <a:t>Digitizer </a:t>
            </a:r>
            <a:r>
              <a:rPr lang="it-IT" sz="1400" b="1" dirty="0" err="1" smtClean="0"/>
              <a:t>specs</a:t>
            </a:r>
            <a:r>
              <a:rPr lang="it-IT" sz="1400" b="1" dirty="0" smtClean="0"/>
              <a:t>: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611325" y="4128868"/>
            <a:ext cx="11375790" cy="23100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10604247" y="1414406"/>
            <a:ext cx="115897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>
                <a:solidFill>
                  <a:srgbClr val="00B0F0"/>
                </a:solidFill>
              </a:rPr>
              <a:t>Upper</a:t>
            </a:r>
            <a:r>
              <a:rPr lang="it-IT" sz="1400" b="1" dirty="0" smtClean="0">
                <a:solidFill>
                  <a:srgbClr val="00B0F0"/>
                </a:solidFill>
              </a:rPr>
              <a:t> </a:t>
            </a:r>
            <a:r>
              <a:rPr lang="it-IT" sz="1400" b="1" dirty="0" err="1" smtClean="0">
                <a:solidFill>
                  <a:srgbClr val="00B0F0"/>
                </a:solidFill>
              </a:rPr>
              <a:t>mask</a:t>
            </a:r>
            <a:endParaRPr lang="it-IT" sz="1400" b="1" dirty="0" smtClean="0">
              <a:solidFill>
                <a:srgbClr val="00B0F0"/>
              </a:solidFill>
            </a:endParaRPr>
          </a:p>
          <a:p>
            <a:r>
              <a:rPr lang="it-IT" sz="1400" b="1" dirty="0" smtClean="0">
                <a:solidFill>
                  <a:srgbClr val="FF0000"/>
                </a:solidFill>
              </a:rPr>
              <a:t>Lower </a:t>
            </a:r>
            <a:r>
              <a:rPr lang="it-IT" sz="1400" b="1" dirty="0" err="1" smtClean="0">
                <a:solidFill>
                  <a:srgbClr val="FF0000"/>
                </a:solidFill>
              </a:rPr>
              <a:t>mask</a:t>
            </a:r>
            <a:endParaRPr lang="it-IT" sz="1400" b="1" dirty="0" smtClean="0">
              <a:solidFill>
                <a:srgbClr val="FF0000"/>
              </a:solidFill>
            </a:endParaRPr>
          </a:p>
          <a:p>
            <a:r>
              <a:rPr lang="it-IT" sz="1400" b="1" dirty="0" err="1" smtClean="0">
                <a:solidFill>
                  <a:srgbClr val="92D050"/>
                </a:solidFill>
              </a:rPr>
              <a:t>Reflected</a:t>
            </a:r>
            <a:r>
              <a:rPr lang="it-IT" sz="1400" b="1" dirty="0" smtClean="0">
                <a:solidFill>
                  <a:srgbClr val="92D050"/>
                </a:solidFill>
              </a:rPr>
              <a:t> RF</a:t>
            </a:r>
          </a:p>
        </p:txBody>
      </p:sp>
      <p:pic>
        <p:nvPicPr>
          <p:cNvPr id="31" name="Immagin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72" y="1103503"/>
            <a:ext cx="4587943" cy="2919600"/>
          </a:xfrm>
          <a:prstGeom prst="rect">
            <a:avLst/>
          </a:prstGeom>
        </p:spPr>
      </p:pic>
      <p:sp>
        <p:nvSpPr>
          <p:cNvPr id="32" name="CasellaDiTesto 31"/>
          <p:cNvSpPr txBox="1"/>
          <p:nvPr/>
        </p:nvSpPr>
        <p:spPr>
          <a:xfrm>
            <a:off x="10604247" y="1104122"/>
            <a:ext cx="1275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 smtClean="0"/>
              <a:t>Arc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signal</a:t>
            </a:r>
            <a:endParaRPr lang="it-IT" sz="1400" b="1" dirty="0" smtClean="0"/>
          </a:p>
        </p:txBody>
      </p:sp>
      <p:sp>
        <p:nvSpPr>
          <p:cNvPr id="30" name="Segnaposto contenuto 2"/>
          <p:cNvSpPr txBox="1">
            <a:spLocks/>
          </p:cNvSpPr>
          <p:nvPr/>
        </p:nvSpPr>
        <p:spPr>
          <a:xfrm>
            <a:off x="421759" y="1350299"/>
            <a:ext cx="5146888" cy="35305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Scope of work: </a:t>
            </a:r>
            <a:r>
              <a:rPr lang="en-US" sz="1800" dirty="0">
                <a:solidFill>
                  <a:schemeClr val="tx1"/>
                </a:solidFill>
              </a:rPr>
              <a:t>monitor real-time RF-signals to detect breakdown events in WG and accelerating structures and operate RF systems in less than 10 </a:t>
            </a:r>
            <a:r>
              <a:rPr lang="en-US" sz="1800" dirty="0" err="1">
                <a:solidFill>
                  <a:schemeClr val="tx1"/>
                </a:solidFill>
              </a:rPr>
              <a:t>ms.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tx1"/>
                </a:solidFill>
              </a:rPr>
              <a:t>Conditioning completed with 550 breakdown  events detected (quite all without any vacuum activity).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33" name="Immagin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3867" y="4221270"/>
            <a:ext cx="3188628" cy="1650935"/>
          </a:xfrm>
          <a:prstGeom prst="rect">
            <a:avLst/>
          </a:prstGeom>
        </p:spPr>
      </p:pic>
      <p:graphicFrame>
        <p:nvGraphicFramePr>
          <p:cNvPr id="34" name="Tabella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8876725"/>
              </p:ext>
            </p:extLst>
          </p:nvPr>
        </p:nvGraphicFramePr>
        <p:xfrm>
          <a:off x="10404257" y="4808856"/>
          <a:ext cx="1501993" cy="1528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Sampling Rate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3,2 GS/s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Sample</a:t>
                      </a:r>
                      <a:r>
                        <a:rPr lang="it-IT" sz="900" b="1" baseline="0" dirty="0" smtClean="0"/>
                        <a:t> </a:t>
                      </a:r>
                      <a:r>
                        <a:rPr lang="it-IT" sz="900" b="1" dirty="0" err="1" smtClean="0"/>
                        <a:t>depth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12-bit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BW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0,5 GHz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Memory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128 B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err="1" smtClean="0"/>
                        <a:t>Cost</a:t>
                      </a:r>
                      <a:r>
                        <a:rPr lang="it-IT" sz="900" b="1" dirty="0" smtClean="0"/>
                        <a:t>/</a:t>
                      </a:r>
                      <a:r>
                        <a:rPr lang="it-IT" sz="900" b="1" dirty="0" err="1" smtClean="0"/>
                        <a:t>channel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400 €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8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5" name="Rettangolo 34"/>
          <p:cNvSpPr/>
          <p:nvPr/>
        </p:nvSpPr>
        <p:spPr>
          <a:xfrm>
            <a:off x="7143867" y="5872204"/>
            <a:ext cx="3188628" cy="4895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chemeClr val="tx1"/>
                </a:solidFill>
              </a:rPr>
              <a:t>"The </a:t>
            </a:r>
            <a:r>
              <a:rPr lang="en-US" sz="1050" dirty="0" err="1">
                <a:solidFill>
                  <a:schemeClr val="tx1"/>
                </a:solidFill>
              </a:rPr>
              <a:t>WaveCatcher</a:t>
            </a:r>
            <a:r>
              <a:rPr lang="en-US" sz="1050" dirty="0">
                <a:solidFill>
                  <a:schemeClr val="tx1"/>
                </a:solidFill>
              </a:rPr>
              <a:t> family of </a:t>
            </a:r>
            <a:r>
              <a:rPr lang="en-US" sz="1050" dirty="0" smtClean="0">
                <a:solidFill>
                  <a:schemeClr val="tx1"/>
                </a:solidFill>
              </a:rPr>
              <a:t>SCA-based </a:t>
            </a:r>
            <a:r>
              <a:rPr lang="it-IT" sz="1050" dirty="0" smtClean="0">
                <a:solidFill>
                  <a:schemeClr val="tx1"/>
                </a:solidFill>
              </a:rPr>
              <a:t>12-bit 3.2 GS/s </a:t>
            </a:r>
            <a:r>
              <a:rPr lang="it-IT" sz="1050" dirty="0">
                <a:solidFill>
                  <a:schemeClr val="tx1"/>
                </a:solidFill>
              </a:rPr>
              <a:t>fast </a:t>
            </a:r>
            <a:r>
              <a:rPr lang="it-IT" sz="1050" dirty="0" err="1" smtClean="0">
                <a:solidFill>
                  <a:schemeClr val="tx1"/>
                </a:solidFill>
              </a:rPr>
              <a:t>digitizers</a:t>
            </a:r>
            <a:r>
              <a:rPr lang="en-US" sz="1050" dirty="0" smtClean="0">
                <a:solidFill>
                  <a:schemeClr val="tx1"/>
                </a:solidFill>
              </a:rPr>
              <a:t>“</a:t>
            </a:r>
          </a:p>
          <a:p>
            <a:r>
              <a:rPr lang="it-IT" sz="1050" dirty="0" smtClean="0">
                <a:solidFill>
                  <a:schemeClr val="tx1"/>
                </a:solidFill>
              </a:rPr>
              <a:t>D. </a:t>
            </a:r>
            <a:r>
              <a:rPr lang="it-IT" sz="1050" dirty="0">
                <a:solidFill>
                  <a:schemeClr val="tx1"/>
                </a:solidFill>
              </a:rPr>
              <a:t>Breton, </a:t>
            </a:r>
            <a:r>
              <a:rPr lang="it-IT" sz="1050" dirty="0" smtClean="0">
                <a:solidFill>
                  <a:schemeClr val="tx1"/>
                </a:solidFill>
              </a:rPr>
              <a:t>E. </a:t>
            </a:r>
            <a:r>
              <a:rPr lang="it-IT" sz="1050" dirty="0" err="1">
                <a:solidFill>
                  <a:schemeClr val="tx1"/>
                </a:solidFill>
              </a:rPr>
              <a:t>Delagnes</a:t>
            </a:r>
            <a:r>
              <a:rPr lang="it-IT" sz="1050" dirty="0">
                <a:solidFill>
                  <a:schemeClr val="tx1"/>
                </a:solidFill>
              </a:rPr>
              <a:t>, </a:t>
            </a:r>
            <a:r>
              <a:rPr lang="it-IT" sz="1050" dirty="0" smtClean="0">
                <a:solidFill>
                  <a:schemeClr val="tx1"/>
                </a:solidFill>
              </a:rPr>
              <a:t>J. </a:t>
            </a:r>
            <a:r>
              <a:rPr lang="it-IT" sz="1050" dirty="0" err="1">
                <a:solidFill>
                  <a:schemeClr val="tx1"/>
                </a:solidFill>
              </a:rPr>
              <a:t>Maalmi</a:t>
            </a:r>
            <a:r>
              <a:rPr lang="it-IT" sz="1050" dirty="0">
                <a:solidFill>
                  <a:schemeClr val="tx1"/>
                </a:solidFill>
              </a:rPr>
              <a:t>, </a:t>
            </a:r>
            <a:r>
              <a:rPr lang="it-IT" sz="1050" dirty="0" smtClean="0">
                <a:solidFill>
                  <a:schemeClr val="tx1"/>
                </a:solidFill>
              </a:rPr>
              <a:t>P. </a:t>
            </a:r>
            <a:r>
              <a:rPr lang="it-IT" sz="1050" dirty="0" err="1">
                <a:solidFill>
                  <a:schemeClr val="tx1"/>
                </a:solidFill>
              </a:rPr>
              <a:t>Rusquart</a:t>
            </a:r>
            <a:endParaRPr lang="it-IT" sz="1050" dirty="0">
              <a:solidFill>
                <a:schemeClr val="tx1"/>
              </a:solidFill>
            </a:endParaRPr>
          </a:p>
        </p:txBody>
      </p:sp>
      <p:cxnSp>
        <p:nvCxnSpPr>
          <p:cNvPr id="36" name="Connettore 1 25"/>
          <p:cNvCxnSpPr/>
          <p:nvPr/>
        </p:nvCxnSpPr>
        <p:spPr>
          <a:xfrm flipV="1">
            <a:off x="5895849" y="5046737"/>
            <a:ext cx="1462894" cy="300608"/>
          </a:xfrm>
          <a:prstGeom prst="line">
            <a:avLst/>
          </a:prstGeom>
          <a:ln w="254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asellaDiTesto 36"/>
          <p:cNvSpPr txBox="1"/>
          <p:nvPr/>
        </p:nvSpPr>
        <p:spPr>
          <a:xfrm rot="16200000">
            <a:off x="-650052" y="4999676"/>
            <a:ext cx="18998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Prototype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393510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859" y="1415914"/>
            <a:ext cx="11522282" cy="47057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smtClean="0"/>
              <a:t>ELI-NP Gamma Beam Source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smtClean="0"/>
              <a:t>System Architecture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smtClean="0"/>
              <a:t>Fast-</a:t>
            </a:r>
            <a:r>
              <a:rPr lang="it-IT" sz="3200" dirty="0" err="1" smtClean="0"/>
              <a:t>Interlock</a:t>
            </a:r>
            <a:r>
              <a:rPr lang="it-IT" sz="3200" dirty="0"/>
              <a:t> </a:t>
            </a:r>
            <a:r>
              <a:rPr lang="it-IT" sz="3200" dirty="0" err="1" smtClean="0"/>
              <a:t>system</a:t>
            </a:r>
            <a:endParaRPr lang="it-IT" sz="3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800" dirty="0" err="1" smtClean="0"/>
              <a:t>WaveForm</a:t>
            </a:r>
            <a:r>
              <a:rPr lang="it-IT" sz="2800" dirty="0" smtClean="0"/>
              <a:t> </a:t>
            </a:r>
            <a:r>
              <a:rPr lang="it-IT" sz="2800" dirty="0" err="1" smtClean="0"/>
              <a:t>Mask</a:t>
            </a:r>
            <a:endParaRPr lang="it-IT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err="1" smtClean="0"/>
              <a:t>Beam</a:t>
            </a:r>
            <a:r>
              <a:rPr lang="it-IT" sz="3200" dirty="0" smtClean="0"/>
              <a:t> </a:t>
            </a:r>
            <a:r>
              <a:rPr lang="it-IT" sz="3200" dirty="0" err="1" smtClean="0"/>
              <a:t>Loss</a:t>
            </a:r>
            <a:r>
              <a:rPr lang="it-IT" sz="3200" dirty="0" smtClean="0"/>
              <a:t> </a:t>
            </a:r>
            <a:r>
              <a:rPr lang="it-IT" sz="3200" dirty="0" err="1" smtClean="0"/>
              <a:t>Monitors</a:t>
            </a:r>
            <a:endParaRPr lang="it-IT" sz="3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800" b="1" dirty="0" err="1" smtClean="0">
                <a:solidFill>
                  <a:srgbClr val="5077E4"/>
                </a:solidFill>
              </a:rPr>
              <a:t>Cherenkov</a:t>
            </a:r>
            <a:r>
              <a:rPr lang="it-IT" sz="2800" b="1" dirty="0" smtClean="0">
                <a:solidFill>
                  <a:srgbClr val="5077E4"/>
                </a:solidFill>
              </a:rPr>
              <a:t> </a:t>
            </a:r>
            <a:r>
              <a:rPr lang="it-IT" sz="2800" b="1" dirty="0" err="1" smtClean="0">
                <a:solidFill>
                  <a:srgbClr val="5077E4"/>
                </a:solidFill>
              </a:rPr>
              <a:t>Beam</a:t>
            </a:r>
            <a:r>
              <a:rPr lang="it-IT" sz="2800" b="1" dirty="0">
                <a:solidFill>
                  <a:srgbClr val="5077E4"/>
                </a:solidFill>
              </a:rPr>
              <a:t> </a:t>
            </a:r>
            <a:r>
              <a:rPr lang="it-IT" sz="2800" b="1" dirty="0" err="1" smtClean="0">
                <a:solidFill>
                  <a:srgbClr val="5077E4"/>
                </a:solidFill>
              </a:rPr>
              <a:t>Loss</a:t>
            </a:r>
            <a:r>
              <a:rPr lang="it-IT" sz="2800" b="1" dirty="0" smtClean="0">
                <a:solidFill>
                  <a:srgbClr val="5077E4"/>
                </a:solidFill>
              </a:rPr>
              <a:t> Position Monitor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err="1" smtClean="0"/>
              <a:t>Conclusion</a:t>
            </a:r>
            <a:r>
              <a:rPr lang="it-IT" sz="3200" dirty="0" smtClean="0"/>
              <a:t> and </a:t>
            </a:r>
            <a:r>
              <a:rPr lang="it-IT" sz="3200" dirty="0" err="1" smtClean="0"/>
              <a:t>Next</a:t>
            </a:r>
            <a:r>
              <a:rPr lang="it-IT" sz="3200" dirty="0" smtClean="0"/>
              <a:t> </a:t>
            </a:r>
            <a:r>
              <a:rPr lang="it-IT" sz="3200" dirty="0" err="1" smtClean="0"/>
              <a:t>steps</a:t>
            </a:r>
            <a:endParaRPr lang="it-IT" sz="32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14</a:t>
            </a:fld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187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Immagin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96" y="3218781"/>
            <a:ext cx="11211398" cy="3197523"/>
          </a:xfrm>
          <a:prstGeom prst="rect">
            <a:avLst/>
          </a:prstGeom>
        </p:spPr>
      </p:pic>
      <p:sp>
        <p:nvSpPr>
          <p:cNvPr id="54" name="CasellaDiTesto 53"/>
          <p:cNvSpPr txBox="1"/>
          <p:nvPr/>
        </p:nvSpPr>
        <p:spPr>
          <a:xfrm>
            <a:off x="751398" y="3624494"/>
            <a:ext cx="6815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sz="2000" b="1" dirty="0">
                <a:solidFill>
                  <a:srgbClr val="002060"/>
                </a:solidFill>
              </a:rPr>
              <a:t>GSR</a:t>
            </a:r>
          </a:p>
        </p:txBody>
      </p:sp>
      <p:sp>
        <p:nvSpPr>
          <p:cNvPr id="55" name="CasellaDiTesto 54"/>
          <p:cNvSpPr txBox="1"/>
          <p:nvPr/>
        </p:nvSpPr>
        <p:spPr>
          <a:xfrm>
            <a:off x="5541896" y="4337752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sz="2000" b="1" dirty="0">
                <a:solidFill>
                  <a:srgbClr val="002060"/>
                </a:solidFill>
              </a:rPr>
              <a:t>AB2</a:t>
            </a:r>
          </a:p>
        </p:txBody>
      </p:sp>
      <p:sp>
        <p:nvSpPr>
          <p:cNvPr id="56" name="CasellaDiTesto 55"/>
          <p:cNvSpPr txBox="1"/>
          <p:nvPr/>
        </p:nvSpPr>
        <p:spPr>
          <a:xfrm>
            <a:off x="9737127" y="3757959"/>
            <a:ext cx="6671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sz="2000" b="1" dirty="0">
                <a:solidFill>
                  <a:srgbClr val="002060"/>
                </a:solidFill>
              </a:rPr>
              <a:t>AB1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1877639" y="5717642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sz="2000" b="1" dirty="0">
                <a:solidFill>
                  <a:srgbClr val="002060"/>
                </a:solidFill>
              </a:rPr>
              <a:t>GP04</a:t>
            </a:r>
          </a:p>
        </p:txBody>
      </p:sp>
      <p:sp>
        <p:nvSpPr>
          <p:cNvPr id="58" name="CasellaDiTesto 57"/>
          <p:cNvSpPr txBox="1"/>
          <p:nvPr/>
        </p:nvSpPr>
        <p:spPr>
          <a:xfrm>
            <a:off x="4209593" y="5692241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sz="2000" b="1" dirty="0">
                <a:solidFill>
                  <a:srgbClr val="002060"/>
                </a:solidFill>
              </a:rPr>
              <a:t>GP06</a:t>
            </a:r>
          </a:p>
        </p:txBody>
      </p:sp>
      <p:sp>
        <p:nvSpPr>
          <p:cNvPr id="59" name="CasellaDiTesto 58"/>
          <p:cNvSpPr txBox="1"/>
          <p:nvPr/>
        </p:nvSpPr>
        <p:spPr>
          <a:xfrm>
            <a:off x="7816140" y="5692305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sz="2000" b="1" dirty="0">
                <a:solidFill>
                  <a:srgbClr val="002060"/>
                </a:solidFill>
              </a:rPr>
              <a:t>GP08</a:t>
            </a:r>
          </a:p>
        </p:txBody>
      </p:sp>
      <p:sp>
        <p:nvSpPr>
          <p:cNvPr id="60" name="CasellaDiTesto 59"/>
          <p:cNvSpPr txBox="1"/>
          <p:nvPr/>
        </p:nvSpPr>
        <p:spPr>
          <a:xfrm>
            <a:off x="10329512" y="5692305"/>
            <a:ext cx="8322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it-IT" sz="2000" b="1" dirty="0">
                <a:solidFill>
                  <a:srgbClr val="002060"/>
                </a:solidFill>
              </a:rPr>
              <a:t>GP09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 err="1" smtClean="0"/>
              <a:t>Cherenkov</a:t>
            </a:r>
            <a:r>
              <a:rPr lang="it-IT" dirty="0" smtClean="0"/>
              <a:t> </a:t>
            </a:r>
            <a:r>
              <a:rPr lang="it-IT" dirty="0" err="1" smtClean="0"/>
              <a:t>Beam</a:t>
            </a:r>
            <a:r>
              <a:rPr lang="it-IT" dirty="0" smtClean="0"/>
              <a:t> </a:t>
            </a:r>
            <a:r>
              <a:rPr lang="it-IT" dirty="0" err="1" smtClean="0"/>
              <a:t>Loss</a:t>
            </a:r>
            <a:r>
              <a:rPr lang="it-IT" dirty="0" smtClean="0"/>
              <a:t> Position Monitor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15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28" name="Segnaposto contenuto 2"/>
          <p:cNvSpPr txBox="1">
            <a:spLocks/>
          </p:cNvSpPr>
          <p:nvPr/>
        </p:nvSpPr>
        <p:spPr>
          <a:xfrm>
            <a:off x="428464" y="1117764"/>
            <a:ext cx="5780602" cy="24162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Scope of work: </a:t>
            </a:r>
            <a:r>
              <a:rPr lang="en-US" sz="1800" dirty="0" smtClean="0">
                <a:solidFill>
                  <a:schemeClr val="tx1"/>
                </a:solidFill>
              </a:rPr>
              <a:t>map beam loss along whole accelerator to enable operation for machine and personnel safety.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Specifications</a:t>
            </a:r>
            <a:r>
              <a:rPr lang="it-IT" sz="1800" b="1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Locate beam loss and the involved device of lattice.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Trip RF-Gun and Photo Cathode laser.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</p:txBody>
      </p:sp>
      <p:cxnSp>
        <p:nvCxnSpPr>
          <p:cNvPr id="38" name="Connettore 1 35"/>
          <p:cNvCxnSpPr/>
          <p:nvPr/>
        </p:nvCxnSpPr>
        <p:spPr>
          <a:xfrm flipV="1">
            <a:off x="8673682" y="4253960"/>
            <a:ext cx="986347" cy="5788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6"/>
          <p:cNvCxnSpPr/>
          <p:nvPr/>
        </p:nvCxnSpPr>
        <p:spPr>
          <a:xfrm>
            <a:off x="9556792" y="4097823"/>
            <a:ext cx="152400" cy="161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7"/>
          <p:cNvCxnSpPr/>
          <p:nvPr/>
        </p:nvCxnSpPr>
        <p:spPr>
          <a:xfrm>
            <a:off x="9709192" y="4259748"/>
            <a:ext cx="1641158" cy="56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1 48"/>
          <p:cNvCxnSpPr/>
          <p:nvPr/>
        </p:nvCxnSpPr>
        <p:spPr>
          <a:xfrm flipH="1">
            <a:off x="7859755" y="4041009"/>
            <a:ext cx="19952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52"/>
          <p:cNvCxnSpPr/>
          <p:nvPr/>
        </p:nvCxnSpPr>
        <p:spPr>
          <a:xfrm>
            <a:off x="6611158" y="4253960"/>
            <a:ext cx="1938819" cy="6254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59"/>
          <p:cNvCxnSpPr/>
          <p:nvPr/>
        </p:nvCxnSpPr>
        <p:spPr>
          <a:xfrm flipV="1">
            <a:off x="7108142" y="4018369"/>
            <a:ext cx="339725" cy="1397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62"/>
          <p:cNvCxnSpPr/>
          <p:nvPr/>
        </p:nvCxnSpPr>
        <p:spPr>
          <a:xfrm flipV="1">
            <a:off x="4571183" y="4253960"/>
            <a:ext cx="2039975" cy="625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64"/>
          <p:cNvCxnSpPr/>
          <p:nvPr/>
        </p:nvCxnSpPr>
        <p:spPr>
          <a:xfrm>
            <a:off x="2812125" y="4324985"/>
            <a:ext cx="374030" cy="1162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66"/>
          <p:cNvCxnSpPr/>
          <p:nvPr/>
        </p:nvCxnSpPr>
        <p:spPr>
          <a:xfrm>
            <a:off x="3643355" y="4253960"/>
            <a:ext cx="919890" cy="635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68"/>
          <p:cNvCxnSpPr/>
          <p:nvPr/>
        </p:nvCxnSpPr>
        <p:spPr>
          <a:xfrm flipV="1">
            <a:off x="3186155" y="4253960"/>
            <a:ext cx="457200" cy="8264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70"/>
          <p:cNvCxnSpPr/>
          <p:nvPr/>
        </p:nvCxnSpPr>
        <p:spPr>
          <a:xfrm>
            <a:off x="1861163" y="4324985"/>
            <a:ext cx="585277" cy="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73"/>
          <p:cNvCxnSpPr/>
          <p:nvPr/>
        </p:nvCxnSpPr>
        <p:spPr>
          <a:xfrm flipV="1">
            <a:off x="899621" y="4336607"/>
            <a:ext cx="978018" cy="16603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75"/>
          <p:cNvCxnSpPr/>
          <p:nvPr/>
        </p:nvCxnSpPr>
        <p:spPr>
          <a:xfrm flipV="1">
            <a:off x="812819" y="4502637"/>
            <a:ext cx="86802" cy="1016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1 78"/>
          <p:cNvCxnSpPr/>
          <p:nvPr/>
        </p:nvCxnSpPr>
        <p:spPr>
          <a:xfrm flipV="1">
            <a:off x="812819" y="4603103"/>
            <a:ext cx="0" cy="43031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/>
          <p:cNvSpPr txBox="1"/>
          <p:nvPr/>
        </p:nvSpPr>
        <p:spPr>
          <a:xfrm>
            <a:off x="7209516" y="2410144"/>
            <a:ext cx="46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 smtClean="0"/>
              <a:t>Cover the </a:t>
            </a:r>
            <a:r>
              <a:rPr lang="it-IT" sz="1600" dirty="0" err="1" smtClean="0"/>
              <a:t>facility</a:t>
            </a:r>
            <a:r>
              <a:rPr lang="it-IT" sz="1600" dirty="0" smtClean="0"/>
              <a:t> in 9 </a:t>
            </a:r>
            <a:r>
              <a:rPr lang="it-IT" sz="1600" dirty="0" err="1" smtClean="0"/>
              <a:t>different</a:t>
            </a:r>
            <a:r>
              <a:rPr lang="it-IT" sz="1600" dirty="0" smtClean="0"/>
              <a:t> </a:t>
            </a:r>
            <a:r>
              <a:rPr lang="it-IT" sz="1600" dirty="0" err="1" smtClean="0"/>
              <a:t>trunks</a:t>
            </a:r>
            <a:r>
              <a:rPr lang="it-IT" sz="1600" dirty="0" smtClean="0"/>
              <a:t> (max. </a:t>
            </a:r>
            <a:r>
              <a:rPr lang="it-IT" sz="1600" dirty="0" err="1" smtClean="0"/>
              <a:t>length</a:t>
            </a:r>
            <a:r>
              <a:rPr lang="it-IT" sz="1600" dirty="0" smtClean="0"/>
              <a:t> of 20 m) to </a:t>
            </a:r>
            <a:r>
              <a:rPr lang="it-IT" sz="1600" dirty="0" err="1" smtClean="0"/>
              <a:t>avoid</a:t>
            </a:r>
            <a:r>
              <a:rPr lang="it-IT" sz="1600" dirty="0" smtClean="0"/>
              <a:t> background </a:t>
            </a:r>
            <a:r>
              <a:rPr lang="it-IT" sz="1600" dirty="0" err="1" smtClean="0"/>
              <a:t>saturation</a:t>
            </a:r>
            <a:r>
              <a:rPr lang="it-IT" sz="1600" dirty="0" smtClean="0"/>
              <a:t> due to the dark </a:t>
            </a:r>
            <a:r>
              <a:rPr lang="it-IT" sz="1600" dirty="0" err="1" smtClean="0"/>
              <a:t>current</a:t>
            </a:r>
            <a:r>
              <a:rPr lang="it-IT" sz="1600" dirty="0" smtClean="0"/>
              <a:t> </a:t>
            </a:r>
            <a:r>
              <a:rPr lang="it-IT" sz="1600" dirty="0" err="1" smtClean="0"/>
              <a:t>transport</a:t>
            </a:r>
            <a:r>
              <a:rPr lang="it-IT" sz="1600" dirty="0" smtClean="0"/>
              <a:t>.</a:t>
            </a:r>
            <a:endParaRPr lang="it-IT" sz="1600" dirty="0"/>
          </a:p>
        </p:txBody>
      </p:sp>
      <p:cxnSp>
        <p:nvCxnSpPr>
          <p:cNvPr id="37" name="Connettore 1 34"/>
          <p:cNvCxnSpPr/>
          <p:nvPr/>
        </p:nvCxnSpPr>
        <p:spPr>
          <a:xfrm>
            <a:off x="8059284" y="4041009"/>
            <a:ext cx="614398" cy="2129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04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 err="1"/>
              <a:t>Cherenkov</a:t>
            </a:r>
            <a:r>
              <a:rPr lang="it-IT" dirty="0"/>
              <a:t>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Loss</a:t>
            </a:r>
            <a:r>
              <a:rPr lang="it-IT" dirty="0"/>
              <a:t> Position Monitor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16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401331" y="1409452"/>
            <a:ext cx="5310522" cy="1585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3" descr="C:\Data\Graphics\FERMI\Cherenkov BLPMs\Fibe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5313" y="1480777"/>
            <a:ext cx="4578605" cy="1440160"/>
          </a:xfrm>
          <a:prstGeom prst="rect">
            <a:avLst/>
          </a:prstGeom>
          <a:noFill/>
        </p:spPr>
      </p:pic>
      <p:sp>
        <p:nvSpPr>
          <p:cNvPr id="11" name="TextBox 11"/>
          <p:cNvSpPr txBox="1"/>
          <p:nvPr/>
        </p:nvSpPr>
        <p:spPr>
          <a:xfrm rot="20281880">
            <a:off x="9571776" y="1823447"/>
            <a:ext cx="2037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dirty="0" smtClean="0">
                <a:solidFill>
                  <a:schemeClr val="bg1"/>
                </a:solidFill>
              </a:rPr>
              <a:t>NA=0.22</a:t>
            </a:r>
          </a:p>
          <a:p>
            <a:pPr algn="ctr"/>
            <a:r>
              <a:rPr lang="it-IT" sz="1600" dirty="0" err="1" smtClean="0">
                <a:solidFill>
                  <a:schemeClr val="bg1"/>
                </a:solidFill>
              </a:rPr>
              <a:t>Acceptance</a:t>
            </a:r>
            <a:endParaRPr lang="it-IT" sz="1600" dirty="0" smtClean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asellaDiTesto 11"/>
              <p:cNvSpPr txBox="1"/>
              <p:nvPr/>
            </p:nvSpPr>
            <p:spPr>
              <a:xfrm>
                <a:off x="419701" y="1373395"/>
                <a:ext cx="1512594" cy="441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4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sSub>
                            <m:sSubPr>
                              <m:ctrlPr>
                                <a:rPr lang="it-IT" sz="1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func>
                      <m:d>
                        <m:d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2" name="CasellaDiTes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1" y="1373395"/>
                <a:ext cx="1512594" cy="441018"/>
              </a:xfrm>
              <a:prstGeom prst="rect">
                <a:avLst/>
              </a:prstGeom>
              <a:blipFill>
                <a:blip r:embed="rId3"/>
                <a:stretch>
                  <a:fillRect l="-1613" b="-164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asellaDiTesto 12"/>
              <p:cNvSpPr txBox="1"/>
              <p:nvPr/>
            </p:nvSpPr>
            <p:spPr>
              <a:xfrm>
                <a:off x="419700" y="3204711"/>
                <a:ext cx="1835887" cy="4805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    17° 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≈0,7</m:t>
                              </m:r>
                            </m:e>
                            <m:e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° 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it-IT" sz="14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≈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3" name="CasellaDiTes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700" y="3204711"/>
                <a:ext cx="1835887" cy="480581"/>
              </a:xfrm>
              <a:prstGeom prst="rect">
                <a:avLst/>
              </a:prstGeom>
              <a:blipFill>
                <a:blip r:embed="rId4"/>
                <a:stretch>
                  <a:fillRect l="-22591" t="-224051" r="-1993" b="-32405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asellaDiTesto 13"/>
              <p:cNvSpPr txBox="1"/>
              <p:nvPr/>
            </p:nvSpPr>
            <p:spPr>
              <a:xfrm>
                <a:off x="405008" y="4134266"/>
                <a:ext cx="2235740" cy="3070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 </m:t>
                    </m:r>
                    <m:sSub>
                      <m:sSubPr>
                        <m:ctrlP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e>
                      <m:sub>
                        <m: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it-IT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it-IT" sz="1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sin</m:t>
                            </m:r>
                          </m:e>
                          <m:sup>
                            <m: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fName>
                      <m:e>
                        <m:f>
                          <m:fPr>
                            <m:ctrlP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𝑁𝐴</m:t>
                            </m:r>
                          </m:num>
                          <m:den>
                            <m:r>
                              <a:rPr lang="it-IT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func>
                    <m:r>
                      <a:rPr lang="it-IT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=8,4°</m:t>
                    </m:r>
                  </m:oMath>
                </a14:m>
                <a:r>
                  <a:rPr lang="it-IT" sz="1400" dirty="0" smtClean="0"/>
                  <a:t> </a:t>
                </a:r>
                <a:endParaRPr lang="it-IT" sz="1400" dirty="0"/>
              </a:p>
            </p:txBody>
          </p:sp>
        </mc:Choice>
        <mc:Fallback xmlns="">
          <p:sp>
            <p:nvSpPr>
              <p:cNvPr id="14" name="CasellaDiTes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08" y="4134266"/>
                <a:ext cx="2235740" cy="307007"/>
              </a:xfrm>
              <a:prstGeom prst="rect">
                <a:avLst/>
              </a:prstGeom>
              <a:blipFill>
                <a:blip r:embed="rId5"/>
                <a:stretch>
                  <a:fillRect l="-2725" b="-980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ttangolo 14"/>
              <p:cNvSpPr/>
              <p:nvPr/>
            </p:nvSpPr>
            <p:spPr>
              <a:xfrm>
                <a:off x="6681996" y="1480777"/>
                <a:ext cx="275575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it-IT" sz="1400" b="1" dirty="0" smtClean="0">
                    <a:solidFill>
                      <a:schemeClr val="tx1"/>
                    </a:solidFill>
                  </a:rPr>
                  <a:t>Core </a:t>
                </a:r>
                <a:r>
                  <a:rPr lang="it-IT" sz="1400" b="1" dirty="0" err="1" smtClean="0">
                    <a:solidFill>
                      <a:schemeClr val="tx1"/>
                    </a:solidFill>
                  </a:rPr>
                  <a:t>refractive</a:t>
                </a:r>
                <a:r>
                  <a:rPr lang="it-IT" sz="14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it-IT" sz="1400" b="1" dirty="0" err="1" smtClean="0">
                    <a:solidFill>
                      <a:schemeClr val="tx1"/>
                    </a:solidFill>
                  </a:rPr>
                  <a:t>index</a:t>
                </a:r>
                <a:r>
                  <a:rPr lang="it-IT" sz="1400" b="1" dirty="0" smtClean="0">
                    <a:solidFill>
                      <a:schemeClr val="tx1"/>
                    </a:solidFill>
                  </a:rPr>
                  <a:t>:  </a:t>
                </a:r>
                <a14:m>
                  <m:oMath xmlns:m="http://schemas.openxmlformats.org/officeDocument/2006/math">
                    <m:r>
                      <a:rPr lang="it-IT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it-IT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it-IT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it-IT" sz="1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𝟒𝟕𝟗</m:t>
                    </m:r>
                  </m:oMath>
                </a14:m>
                <a:endParaRPr lang="it-IT" sz="1400" b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ttango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996" y="1480777"/>
                <a:ext cx="2755754" cy="307777"/>
              </a:xfrm>
              <a:prstGeom prst="rect">
                <a:avLst/>
              </a:prstGeom>
              <a:blipFill>
                <a:blip r:embed="rId6"/>
                <a:stretch>
                  <a:fillRect l="-664" t="-4000" b="-20000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asellaDiTesto 15"/>
          <p:cNvSpPr txBox="1"/>
          <p:nvPr/>
        </p:nvSpPr>
        <p:spPr>
          <a:xfrm>
            <a:off x="3164965" y="1440015"/>
            <a:ext cx="20058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Cherenkov </a:t>
            </a:r>
            <a:r>
              <a:rPr lang="it-IT" sz="1200" b="1" dirty="0" err="1" smtClean="0"/>
              <a:t>cone</a:t>
            </a:r>
            <a:r>
              <a:rPr lang="it-IT" sz="1200" b="1" dirty="0" smtClean="0"/>
              <a:t> semi-angle</a:t>
            </a:r>
            <a:endParaRPr lang="it-IT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sellaDiTesto 16"/>
              <p:cNvSpPr txBox="1"/>
              <p:nvPr/>
            </p:nvSpPr>
            <p:spPr>
              <a:xfrm>
                <a:off x="405008" y="2281047"/>
                <a:ext cx="1148904" cy="4410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it-IT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it-IT" sz="14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it-IT" sz="14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d>
                            <m:d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it-IT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7" name="CasellaDiTes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008" y="2281047"/>
                <a:ext cx="1148904" cy="441018"/>
              </a:xfrm>
              <a:prstGeom prst="rect">
                <a:avLst/>
              </a:prstGeom>
              <a:blipFill>
                <a:blip r:embed="rId7"/>
                <a:stretch>
                  <a:fillRect l="-1587" b="-16438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sellaDiTesto 17"/>
              <p:cNvSpPr txBox="1"/>
              <p:nvPr/>
            </p:nvSpPr>
            <p:spPr>
              <a:xfrm>
                <a:off x="1917602" y="2282914"/>
                <a:ext cx="956672" cy="40472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it-IT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0,7</m:t>
                      </m:r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18" name="CasellaDiTes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7602" y="2282914"/>
                <a:ext cx="956672" cy="404726"/>
              </a:xfrm>
              <a:prstGeom prst="rect">
                <a:avLst/>
              </a:prstGeom>
              <a:blipFill>
                <a:blip r:embed="rId8"/>
                <a:stretch>
                  <a:fillRect l="-6369" r="-3822" b="-89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asellaDiTesto 18"/>
          <p:cNvSpPr txBox="1"/>
          <p:nvPr/>
        </p:nvSpPr>
        <p:spPr>
          <a:xfrm>
            <a:off x="3150272" y="2331388"/>
            <a:ext cx="2058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b="1" dirty="0" smtClean="0"/>
              <a:t>Cherenkov </a:t>
            </a:r>
            <a:r>
              <a:rPr lang="it-IT" sz="1200" b="1" dirty="0" err="1" smtClean="0"/>
              <a:t>energy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threshold</a:t>
            </a:r>
            <a:endParaRPr lang="it-IT" sz="12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3150272" y="4133496"/>
            <a:ext cx="27167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/>
              <a:t>Total </a:t>
            </a:r>
            <a:r>
              <a:rPr lang="it-IT" sz="1200" b="1" dirty="0" err="1"/>
              <a:t>internal</a:t>
            </a:r>
            <a:r>
              <a:rPr lang="it-IT" sz="1200" b="1" dirty="0"/>
              <a:t> </a:t>
            </a:r>
            <a:r>
              <a:rPr lang="it-IT" sz="1200" b="1" dirty="0" err="1"/>
              <a:t>reflection</a:t>
            </a:r>
            <a:r>
              <a:rPr lang="it-IT" sz="1200" b="1" dirty="0"/>
              <a:t> </a:t>
            </a:r>
            <a:r>
              <a:rPr lang="it-IT" sz="1200" b="1" dirty="0" err="1"/>
              <a:t>limit</a:t>
            </a:r>
            <a:r>
              <a:rPr lang="it-IT" sz="1200" b="1" dirty="0"/>
              <a:t> </a:t>
            </a:r>
            <a:r>
              <a:rPr lang="it-IT" sz="1200" b="1" dirty="0" smtClean="0"/>
              <a:t>angle</a:t>
            </a:r>
            <a:endParaRPr lang="it-IT" sz="1200" b="1" dirty="0"/>
          </a:p>
        </p:txBody>
      </p:sp>
      <p:sp>
        <p:nvSpPr>
          <p:cNvPr id="23" name="Rettangolo 22"/>
          <p:cNvSpPr/>
          <p:nvPr/>
        </p:nvSpPr>
        <p:spPr>
          <a:xfrm>
            <a:off x="6402021" y="4010769"/>
            <a:ext cx="5310522" cy="441122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6541429" y="3976924"/>
            <a:ext cx="1565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bg1"/>
                </a:solidFill>
              </a:rPr>
              <a:t>vacuum chamber or </a:t>
            </a:r>
          </a:p>
          <a:p>
            <a:r>
              <a:rPr lang="it-IT" sz="1200" dirty="0" smtClean="0">
                <a:solidFill>
                  <a:schemeClr val="bg1"/>
                </a:solidFill>
              </a:rPr>
              <a:t>accelerating structure</a:t>
            </a:r>
            <a:endParaRPr lang="it-IT" sz="1200" dirty="0">
              <a:solidFill>
                <a:schemeClr val="bg1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6578752" y="4490617"/>
            <a:ext cx="4957247" cy="82867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25"/>
          <p:cNvCxnSpPr/>
          <p:nvPr/>
        </p:nvCxnSpPr>
        <p:spPr>
          <a:xfrm>
            <a:off x="8028335" y="3924417"/>
            <a:ext cx="1632857" cy="1882146"/>
          </a:xfrm>
          <a:prstGeom prst="straightConnector1">
            <a:avLst/>
          </a:prstGeom>
          <a:ln w="254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o 26"/>
          <p:cNvSpPr/>
          <p:nvPr/>
        </p:nvSpPr>
        <p:spPr>
          <a:xfrm rot="4297149">
            <a:off x="9229207" y="5231833"/>
            <a:ext cx="270209" cy="274295"/>
          </a:xfrm>
          <a:prstGeom prst="arc">
            <a:avLst>
              <a:gd name="adj1" fmla="val 16200000"/>
              <a:gd name="adj2" fmla="val 21496154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asellaDiTesto 27"/>
              <p:cNvSpPr txBox="1"/>
              <p:nvPr/>
            </p:nvSpPr>
            <p:spPr>
              <a:xfrm>
                <a:off x="9548084" y="5352541"/>
                <a:ext cx="113108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1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it-IT" sz="1100" dirty="0"/>
              </a:p>
            </p:txBody>
          </p:sp>
        </mc:Choice>
        <mc:Fallback xmlns="">
          <p:sp>
            <p:nvSpPr>
              <p:cNvPr id="28" name="CasellaDiTesto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8084" y="5352541"/>
                <a:ext cx="113108" cy="169277"/>
              </a:xfrm>
              <a:prstGeom prst="rect">
                <a:avLst/>
              </a:prstGeom>
              <a:blipFill>
                <a:blip r:embed="rId10"/>
                <a:stretch>
                  <a:fillRect l="-31579" r="-26316" b="-1071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asellaDiTesto 28"/>
          <p:cNvSpPr txBox="1"/>
          <p:nvPr/>
        </p:nvSpPr>
        <p:spPr>
          <a:xfrm>
            <a:off x="9706765" y="5437179"/>
            <a:ext cx="1220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loss electron or </a:t>
            </a:r>
          </a:p>
          <a:p>
            <a:r>
              <a:rPr lang="it-IT" sz="1200" dirty="0" smtClean="0"/>
              <a:t>electron shower</a:t>
            </a:r>
          </a:p>
        </p:txBody>
      </p:sp>
      <p:cxnSp>
        <p:nvCxnSpPr>
          <p:cNvPr id="30" name="Connettore 1 12"/>
          <p:cNvCxnSpPr/>
          <p:nvPr/>
        </p:nvCxnSpPr>
        <p:spPr>
          <a:xfrm>
            <a:off x="8489229" y="4479129"/>
            <a:ext cx="55984" cy="84016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Arco 30"/>
          <p:cNvSpPr/>
          <p:nvPr/>
        </p:nvSpPr>
        <p:spPr>
          <a:xfrm rot="7319557">
            <a:off x="8440159" y="4525167"/>
            <a:ext cx="287836" cy="273084"/>
          </a:xfrm>
          <a:prstGeom prst="arc">
            <a:avLst>
              <a:gd name="adj1" fmla="val 16200000"/>
              <a:gd name="adj2" fmla="val 21496154"/>
            </a:avLst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8584077" y="4817876"/>
                <a:ext cx="176908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it-IT" sz="1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it-IT" sz="1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4077" y="4817876"/>
                <a:ext cx="176908" cy="169277"/>
              </a:xfrm>
              <a:prstGeom prst="rect">
                <a:avLst/>
              </a:prstGeom>
              <a:blipFill>
                <a:blip r:embed="rId11"/>
                <a:stretch>
                  <a:fillRect l="-20690" r="-3448" b="-1785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Connettore 1 40"/>
          <p:cNvCxnSpPr/>
          <p:nvPr/>
        </p:nvCxnSpPr>
        <p:spPr>
          <a:xfrm>
            <a:off x="8535882" y="4488313"/>
            <a:ext cx="1388010" cy="830982"/>
          </a:xfrm>
          <a:prstGeom prst="line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44"/>
          <p:cNvCxnSpPr/>
          <p:nvPr/>
        </p:nvCxnSpPr>
        <p:spPr>
          <a:xfrm flipV="1">
            <a:off x="9914561" y="4497644"/>
            <a:ext cx="1163223" cy="821651"/>
          </a:xfrm>
          <a:prstGeom prst="line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47"/>
          <p:cNvCxnSpPr/>
          <p:nvPr/>
        </p:nvCxnSpPr>
        <p:spPr>
          <a:xfrm>
            <a:off x="11077784" y="4511622"/>
            <a:ext cx="458216" cy="286157"/>
          </a:xfrm>
          <a:prstGeom prst="line">
            <a:avLst/>
          </a:prstGeom>
          <a:ln w="190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o 35"/>
          <p:cNvSpPr/>
          <p:nvPr/>
        </p:nvSpPr>
        <p:spPr>
          <a:xfrm rot="4297149">
            <a:off x="8690810" y="4397450"/>
            <a:ext cx="351764" cy="292311"/>
          </a:xfrm>
          <a:prstGeom prst="arc">
            <a:avLst>
              <a:gd name="adj1" fmla="val 16200000"/>
              <a:gd name="adj2" fmla="val 21496154"/>
            </a:avLst>
          </a:prstGeom>
          <a:ln w="127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asellaDiTesto 36"/>
              <p:cNvSpPr txBox="1"/>
              <p:nvPr/>
            </p:nvSpPr>
            <p:spPr>
              <a:xfrm>
                <a:off x="9039850" y="4488313"/>
                <a:ext cx="632674" cy="1692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it-IT" sz="11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it-IT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sz="11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  <m:sub>
                          <m:r>
                            <a:rPr lang="it-IT" sz="11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it-IT" sz="11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37" name="CasellaDiTes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9850" y="4488313"/>
                <a:ext cx="632674" cy="169277"/>
              </a:xfrm>
              <a:prstGeom prst="rect">
                <a:avLst/>
              </a:prstGeom>
              <a:blipFill>
                <a:blip r:embed="rId12"/>
                <a:stretch>
                  <a:fillRect l="-5769" b="-28571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Rettangolo 37"/>
          <p:cNvSpPr/>
          <p:nvPr/>
        </p:nvSpPr>
        <p:spPr>
          <a:xfrm>
            <a:off x="6401331" y="4490617"/>
            <a:ext cx="157299" cy="82867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100" dirty="0" smtClean="0"/>
              <a:t>termination</a:t>
            </a:r>
            <a:endParaRPr lang="it-IT" sz="1100" dirty="0"/>
          </a:p>
        </p:txBody>
      </p:sp>
      <p:sp>
        <p:nvSpPr>
          <p:cNvPr id="39" name="Rettangolo 38"/>
          <p:cNvSpPr/>
          <p:nvPr/>
        </p:nvSpPr>
        <p:spPr>
          <a:xfrm>
            <a:off x="11554554" y="4494130"/>
            <a:ext cx="157299" cy="82867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100" dirty="0" smtClean="0"/>
              <a:t>MPPC</a:t>
            </a:r>
            <a:endParaRPr lang="it-IT" sz="1100" dirty="0"/>
          </a:p>
        </p:txBody>
      </p:sp>
      <p:cxnSp>
        <p:nvCxnSpPr>
          <p:cNvPr id="40" name="Connettore 2 39"/>
          <p:cNvCxnSpPr/>
          <p:nvPr/>
        </p:nvCxnSpPr>
        <p:spPr>
          <a:xfrm flipH="1">
            <a:off x="9327292" y="3852562"/>
            <a:ext cx="559836" cy="0"/>
          </a:xfrm>
          <a:prstGeom prst="straightConnector1">
            <a:avLst/>
          </a:prstGeom>
          <a:ln w="19050">
            <a:solidFill>
              <a:schemeClr val="accent2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9843801" y="3693466"/>
            <a:ext cx="17043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>
                <a:solidFill>
                  <a:schemeClr val="accent2"/>
                </a:solidFill>
              </a:rPr>
              <a:t>electron beam direction</a:t>
            </a:r>
          </a:p>
        </p:txBody>
      </p:sp>
      <p:sp>
        <p:nvSpPr>
          <p:cNvPr id="42" name="CasellaDiTesto 41"/>
          <p:cNvSpPr txBox="1"/>
          <p:nvPr/>
        </p:nvSpPr>
        <p:spPr>
          <a:xfrm>
            <a:off x="6526828" y="5071260"/>
            <a:ext cx="9317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trapping 5%</a:t>
            </a:r>
            <a:endParaRPr lang="it-IT" sz="1200" dirty="0"/>
          </a:p>
        </p:txBody>
      </p:sp>
      <p:sp>
        <p:nvSpPr>
          <p:cNvPr id="43" name="CasellaDiTesto 42"/>
          <p:cNvSpPr txBox="1"/>
          <p:nvPr/>
        </p:nvSpPr>
        <p:spPr>
          <a:xfrm>
            <a:off x="10593099" y="5081449"/>
            <a:ext cx="10437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200" dirty="0" smtClean="0"/>
              <a:t>trapping 33%</a:t>
            </a:r>
            <a:endParaRPr lang="it-IT" sz="1200" dirty="0"/>
          </a:p>
        </p:txBody>
      </p:sp>
      <p:cxnSp>
        <p:nvCxnSpPr>
          <p:cNvPr id="44" name="Connettore 1 31"/>
          <p:cNvCxnSpPr/>
          <p:nvPr/>
        </p:nvCxnSpPr>
        <p:spPr>
          <a:xfrm>
            <a:off x="8545213" y="4485736"/>
            <a:ext cx="2031206" cy="83355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asellaDiTesto 44"/>
              <p:cNvSpPr txBox="1"/>
              <p:nvPr/>
            </p:nvSpPr>
            <p:spPr>
              <a:xfrm>
                <a:off x="661198" y="4998909"/>
                <a:ext cx="3028393" cy="8324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it-IT" sz="1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it-IT" sz="12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it-IT" sz="120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it-IT" sz="1200" i="1" smtClean="0">
                              <a:latin typeface="Cambria Math" panose="02040503050406030204" pitchFamily="18" charset="0"/>
                            </a:rPr>
                            <m:t>ⅆ</m:t>
                          </m:r>
                          <m:r>
                            <a:rPr lang="it-IT" sz="12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den>
                      </m:f>
                      <m:r>
                        <a:rPr lang="it-IT" sz="12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it-IT" sz="120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l-G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π</m:t>
                          </m:r>
                          <m:r>
                            <a:rPr lang="el-GR" sz="12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num>
                        <m:den>
                          <m:sSup>
                            <m:sSupPr>
                              <m:ctrlPr>
                                <a:rPr lang="el-G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it-IT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it-IT" sz="12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sin</m:t>
                              </m:r>
                            </m:e>
                            <m:sup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sSub>
                            <m:sSubPr>
                              <m:ctrlP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</m:func>
                      <m:r>
                        <a:rPr lang="it-IT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t-IT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sz="1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    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f>
                                <m:fPr>
                                  <m:ctrlP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𝑝h</m:t>
                                  </m:r>
                                </m:num>
                                <m:den>
                                  <m:r>
                                    <a:rPr lang="it-IT" sz="1200" b="0" i="1" smtClean="0"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den>
                              </m:f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17°</m:t>
                              </m:r>
                            </m:e>
                            <m:e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13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f>
                                <m:f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𝑝h</m:t>
                                  </m:r>
                                </m:num>
                                <m:den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𝑚𝑚</m:t>
                                  </m:r>
                                </m:den>
                              </m:f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it-IT" sz="12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it-IT" sz="1200" b="0" i="1" smtClean="0">
                                  <a:latin typeface="Cambria Math" panose="02040503050406030204" pitchFamily="18" charset="0"/>
                                </a:rPr>
                                <m:t>48</m:t>
                              </m:r>
                              <m:r>
                                <a:rPr lang="it-IT" sz="1200" i="1">
                                  <a:latin typeface="Cambria Math" panose="02040503050406030204" pitchFamily="18" charset="0"/>
                                </a:rPr>
                                <m:t>°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45" name="CasellaDiTesto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98" y="4998909"/>
                <a:ext cx="3028393" cy="83240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CasellaDiTesto 45"/>
              <p:cNvSpPr txBox="1"/>
              <p:nvPr/>
            </p:nvSpPr>
            <p:spPr>
              <a:xfrm>
                <a:off x="4113818" y="5136983"/>
                <a:ext cx="1400704" cy="180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it-IT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it-IT" sz="1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400 </m:t>
                          </m:r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  <m:r>
                            <a:rPr lang="it-IT" sz="10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500 </m:t>
                          </m:r>
                          <m:r>
                            <a:rPr lang="it-IT" sz="1000" b="0" i="1" smtClean="0">
                              <a:latin typeface="Cambria Math" panose="02040503050406030204" pitchFamily="18" charset="0"/>
                            </a:rPr>
                            <m:t>𝑛𝑚</m:t>
                          </m:r>
                        </m:e>
                      </m:d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46" name="CasellaDiTesto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818" y="5136983"/>
                <a:ext cx="1400704" cy="180434"/>
              </a:xfrm>
              <a:prstGeom prst="rect">
                <a:avLst/>
              </a:prstGeom>
              <a:blipFill>
                <a:blip r:embed="rId14"/>
                <a:stretch>
                  <a:fillRect l="-3043" b="-1379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CasellaDiTesto 46"/>
          <p:cNvSpPr txBox="1"/>
          <p:nvPr/>
        </p:nvSpPr>
        <p:spPr>
          <a:xfrm>
            <a:off x="4043178" y="5259168"/>
            <a:ext cx="14298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Light </a:t>
            </a:r>
            <a:r>
              <a:rPr lang="it-IT" sz="1200" b="1" dirty="0" err="1" smtClean="0"/>
              <a:t>wavelength</a:t>
            </a:r>
            <a:endParaRPr lang="it-IT" sz="1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CasellaDiTesto 47"/>
              <p:cNvSpPr txBox="1"/>
              <p:nvPr/>
            </p:nvSpPr>
            <p:spPr>
              <a:xfrm>
                <a:off x="4113818" y="5545498"/>
                <a:ext cx="128112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it-IT" sz="1200" dirty="0"/>
              </a:p>
            </p:txBody>
          </p:sp>
        </mc:Choice>
        <mc:Fallback xmlns="">
          <p:sp>
            <p:nvSpPr>
              <p:cNvPr id="48" name="CasellaDiTesto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3818" y="5545498"/>
                <a:ext cx="128112" cy="184666"/>
              </a:xfrm>
              <a:prstGeom prst="rect">
                <a:avLst/>
              </a:prstGeom>
              <a:blipFill>
                <a:blip r:embed="rId15"/>
                <a:stretch>
                  <a:fillRect l="-23810" r="-9524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CasellaDiTesto 48"/>
          <p:cNvSpPr txBox="1"/>
          <p:nvPr/>
        </p:nvSpPr>
        <p:spPr>
          <a:xfrm>
            <a:off x="4035672" y="5648267"/>
            <a:ext cx="17353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/>
              <a:t>Fine structure </a:t>
            </a:r>
            <a:r>
              <a:rPr lang="it-IT" sz="1200" b="1" dirty="0" err="1" smtClean="0"/>
              <a:t>constant</a:t>
            </a:r>
            <a:endParaRPr lang="it-IT" sz="1200" b="1" dirty="0"/>
          </a:p>
        </p:txBody>
      </p:sp>
      <p:sp>
        <p:nvSpPr>
          <p:cNvPr id="50" name="CasellaDiTesto 49"/>
          <p:cNvSpPr txBox="1"/>
          <p:nvPr/>
        </p:nvSpPr>
        <p:spPr>
          <a:xfrm>
            <a:off x="479529" y="5837880"/>
            <a:ext cx="34525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err="1" smtClean="0"/>
              <a:t>Cherenkov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photons</a:t>
            </a:r>
            <a:r>
              <a:rPr lang="it-IT" sz="1200" b="1" dirty="0" smtClean="0"/>
              <a:t> from a single </a:t>
            </a:r>
            <a:r>
              <a:rPr lang="it-IT" sz="1200" b="1" dirty="0" err="1" smtClean="0"/>
              <a:t>charged</a:t>
            </a:r>
            <a:r>
              <a:rPr lang="it-IT" sz="1200" b="1" dirty="0" smtClean="0"/>
              <a:t> </a:t>
            </a:r>
            <a:r>
              <a:rPr lang="it-IT" sz="1200" b="1" dirty="0" err="1" smtClean="0"/>
              <a:t>particle</a:t>
            </a:r>
            <a:endParaRPr lang="it-IT" sz="1200" b="1" dirty="0"/>
          </a:p>
        </p:txBody>
      </p:sp>
      <p:sp>
        <p:nvSpPr>
          <p:cNvPr id="51" name="Rettangolo 50"/>
          <p:cNvSpPr/>
          <p:nvPr/>
        </p:nvSpPr>
        <p:spPr>
          <a:xfrm>
            <a:off x="419700" y="4851772"/>
            <a:ext cx="3512386" cy="1338456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933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 err="1"/>
              <a:t>Cherenkov</a:t>
            </a:r>
            <a:r>
              <a:rPr lang="it-IT" dirty="0"/>
              <a:t>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Loss</a:t>
            </a:r>
            <a:r>
              <a:rPr lang="it-IT" dirty="0"/>
              <a:t> Position Monitor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17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6157162" y="1221759"/>
            <a:ext cx="5310522" cy="339853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1196" y="1699619"/>
            <a:ext cx="2106488" cy="11076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ttangolo 10"/>
          <p:cNvSpPr/>
          <p:nvPr/>
        </p:nvSpPr>
        <p:spPr>
          <a:xfrm>
            <a:off x="637867" y="1288185"/>
            <a:ext cx="4936648" cy="2739211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80000"/>
            </a:pPr>
            <a:r>
              <a:rPr lang="it-IT" sz="1600" b="1" dirty="0" smtClean="0"/>
              <a:t>Multi-Pixel </a:t>
            </a:r>
            <a:r>
              <a:rPr lang="it-IT" sz="1600" b="1" dirty="0" err="1" smtClean="0"/>
              <a:t>Photon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Counter</a:t>
            </a:r>
            <a:endParaRPr lang="it-IT" sz="1600" b="1" dirty="0" smtClean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it-IT" sz="1600" dirty="0" smtClean="0"/>
              <a:t>Array </a:t>
            </a:r>
            <a:r>
              <a:rPr lang="it-IT" sz="1600" dirty="0"/>
              <a:t>of </a:t>
            </a:r>
            <a:r>
              <a:rPr lang="it-IT" sz="1600" dirty="0" smtClean="0"/>
              <a:t>400 </a:t>
            </a:r>
            <a:r>
              <a:rPr lang="it-IT" sz="1600" dirty="0" err="1" smtClean="0"/>
              <a:t>avalanche</a:t>
            </a:r>
            <a:r>
              <a:rPr lang="it-IT" sz="1600" dirty="0" smtClean="0"/>
              <a:t> </a:t>
            </a:r>
            <a:r>
              <a:rPr lang="it-IT" sz="1600" dirty="0" err="1"/>
              <a:t>photodiodes</a:t>
            </a:r>
            <a:r>
              <a:rPr lang="it-IT" sz="1600" dirty="0"/>
              <a:t> (</a:t>
            </a:r>
            <a:r>
              <a:rPr lang="it-IT" sz="1600" dirty="0" err="1"/>
              <a:t>APDs</a:t>
            </a:r>
            <a:r>
              <a:rPr lang="it-IT" sz="1600" dirty="0" smtClean="0"/>
              <a:t>) </a:t>
            </a:r>
            <a:r>
              <a:rPr lang="it-IT" sz="1600" dirty="0"/>
              <a:t>in </a:t>
            </a:r>
            <a:r>
              <a:rPr lang="it-IT" sz="1600" dirty="0" err="1"/>
              <a:t>parallel</a:t>
            </a:r>
            <a:endParaRPr lang="it-IT" sz="1600" dirty="0"/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it-IT" sz="1600" dirty="0"/>
              <a:t>Reverse </a:t>
            </a:r>
            <a:r>
              <a:rPr lang="it-IT" sz="1600" dirty="0" err="1"/>
              <a:t>bias</a:t>
            </a:r>
            <a:r>
              <a:rPr lang="it-IT" sz="1600" dirty="0"/>
              <a:t> </a:t>
            </a:r>
            <a:r>
              <a:rPr lang="it-IT" sz="1600" dirty="0" smtClean="0">
                <a:sym typeface="Wingdings" pitchFamily="2" charset="2"/>
              </a:rPr>
              <a:t>(</a:t>
            </a:r>
            <a:r>
              <a:rPr lang="it-IT" sz="1600" dirty="0" err="1" smtClean="0">
                <a:sym typeface="Wingdings" pitchFamily="2" charset="2"/>
              </a:rPr>
              <a:t>photon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>
                <a:sym typeface="Wingdings" pitchFamily="2" charset="2"/>
              </a:rPr>
              <a:t>causes</a:t>
            </a:r>
            <a:r>
              <a:rPr lang="it-IT" sz="1600" dirty="0">
                <a:sym typeface="Wingdings" pitchFamily="2" charset="2"/>
              </a:rPr>
              <a:t> APD </a:t>
            </a:r>
            <a:r>
              <a:rPr lang="it-IT" sz="1600" dirty="0" smtClean="0">
                <a:sym typeface="Wingdings" pitchFamily="2" charset="2"/>
              </a:rPr>
              <a:t>breakdown)</a:t>
            </a:r>
            <a:endParaRPr lang="it-IT" sz="1600" dirty="0"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it-IT" sz="1600" dirty="0" err="1">
                <a:sym typeface="Wingdings" pitchFamily="2" charset="2"/>
              </a:rPr>
              <a:t>Photomultiplier-like</a:t>
            </a:r>
            <a:r>
              <a:rPr lang="it-IT" sz="1600" dirty="0">
                <a:sym typeface="Wingdings" pitchFamily="2" charset="2"/>
              </a:rPr>
              <a:t> </a:t>
            </a:r>
            <a:r>
              <a:rPr lang="it-IT" sz="1600" dirty="0" smtClean="0">
                <a:sym typeface="Wingdings" pitchFamily="2" charset="2"/>
              </a:rPr>
              <a:t>gain (10</a:t>
            </a:r>
            <a:r>
              <a:rPr lang="it-IT" sz="1600" baseline="30000" dirty="0" smtClean="0">
                <a:sym typeface="Wingdings" pitchFamily="2" charset="2"/>
              </a:rPr>
              <a:t>5</a:t>
            </a:r>
            <a:r>
              <a:rPr lang="it-IT" sz="1600" dirty="0" smtClean="0">
                <a:sym typeface="Wingdings" pitchFamily="2" charset="2"/>
              </a:rPr>
              <a:t> – 10</a:t>
            </a:r>
            <a:r>
              <a:rPr lang="it-IT" sz="1600" baseline="30000" dirty="0" smtClean="0">
                <a:sym typeface="Wingdings" pitchFamily="2" charset="2"/>
              </a:rPr>
              <a:t>6</a:t>
            </a:r>
            <a:r>
              <a:rPr lang="it-IT" sz="1600" dirty="0" smtClean="0">
                <a:sym typeface="Wingdings" pitchFamily="2" charset="2"/>
              </a:rPr>
              <a:t>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en-US" sz="1600" dirty="0" smtClean="0"/>
              <a:t>Insensitivity </a:t>
            </a:r>
            <a:r>
              <a:rPr lang="en-US" sz="1600" dirty="0"/>
              <a:t>to magnetic field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it-IT" sz="1600" dirty="0" smtClean="0">
                <a:sym typeface="Wingdings" pitchFamily="2" charset="2"/>
              </a:rPr>
              <a:t>Time </a:t>
            </a:r>
            <a:r>
              <a:rPr lang="it-IT" sz="1600" dirty="0" err="1" smtClean="0">
                <a:sym typeface="Wingdings" pitchFamily="2" charset="2"/>
              </a:rPr>
              <a:t>resolution</a:t>
            </a:r>
            <a:r>
              <a:rPr lang="it-IT" sz="1600" dirty="0" smtClean="0">
                <a:sym typeface="Wingdings" pitchFamily="2" charset="2"/>
              </a:rPr>
              <a:t>: rise time 100</a:t>
            </a:r>
            <a:r>
              <a:rPr lang="it-IT" sz="9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ps</a:t>
            </a:r>
            <a:endParaRPr lang="it-IT" sz="1600" dirty="0" smtClean="0">
              <a:sym typeface="Wingdings" pitchFamily="2" charset="2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ct val="80000"/>
              <a:buFont typeface="Wingdings" panose="05000000000000000000" pitchFamily="2" charset="2"/>
              <a:buChar char="§"/>
            </a:pPr>
            <a:r>
              <a:rPr lang="it-IT" sz="1600" dirty="0" smtClean="0">
                <a:sym typeface="Wingdings" pitchFamily="2" charset="2"/>
              </a:rPr>
              <a:t>Compact and </a:t>
            </a:r>
            <a:r>
              <a:rPr lang="it-IT" sz="1600" dirty="0" err="1" smtClean="0">
                <a:sym typeface="Wingdings" pitchFamily="2" charset="2"/>
              </a:rPr>
              <a:t>Low</a:t>
            </a:r>
            <a:r>
              <a:rPr lang="it-IT" sz="1600" dirty="0" smtClean="0">
                <a:sym typeface="Wingdings" pitchFamily="2" charset="2"/>
              </a:rPr>
              <a:t> </a:t>
            </a:r>
            <a:r>
              <a:rPr lang="it-IT" sz="1600" dirty="0" err="1" smtClean="0">
                <a:sym typeface="Wingdings" pitchFamily="2" charset="2"/>
              </a:rPr>
              <a:t>cost</a:t>
            </a:r>
            <a:endParaRPr lang="it-IT" sz="1600" dirty="0" smtClean="0">
              <a:sym typeface="Wingdings" pitchFamily="2" charset="2"/>
            </a:endParaRPr>
          </a:p>
        </p:txBody>
      </p:sp>
      <p:pic>
        <p:nvPicPr>
          <p:cNvPr id="12" name="Picture 2" descr="C:\Data\Projects\2009-08 FERMI MPS\Cherenkov fibers\Pictures\MPPC equivalent circuit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51047" y="1281602"/>
            <a:ext cx="3628233" cy="71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0" descr="G:\SPARC\Docmiei\Hamamatsu\MPPC Efficienc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377" y="2681675"/>
            <a:ext cx="2451898" cy="1672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6698902" y="2202801"/>
            <a:ext cx="156799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/>
              <a:t>Hamamatsu MPPC</a:t>
            </a:r>
          </a:p>
        </p:txBody>
      </p:sp>
      <p:pic>
        <p:nvPicPr>
          <p:cNvPr id="15" name="Picture 10" descr="DSCF01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9299" y="3049721"/>
            <a:ext cx="1966642" cy="147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9951980" y="3473158"/>
            <a:ext cx="314325" cy="29527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9951980" y="3800591"/>
            <a:ext cx="923651" cy="23083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900" b="1" dirty="0"/>
              <a:t>50 µm x 50 µm </a:t>
            </a:r>
          </a:p>
        </p:txBody>
      </p:sp>
      <p:cxnSp>
        <p:nvCxnSpPr>
          <p:cNvPr id="18" name="Connettore 2 17"/>
          <p:cNvCxnSpPr/>
          <p:nvPr/>
        </p:nvCxnSpPr>
        <p:spPr>
          <a:xfrm flipH="1">
            <a:off x="10109142" y="2403929"/>
            <a:ext cx="135088" cy="10034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e 18"/>
          <p:cNvSpPr/>
          <p:nvPr/>
        </p:nvSpPr>
        <p:spPr>
          <a:xfrm>
            <a:off x="7414578" y="3216023"/>
            <a:ext cx="136642" cy="1261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it-IT">
              <a:solidFill>
                <a:prstClr val="white"/>
              </a:solidFill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674267" y="4294413"/>
            <a:ext cx="2149948" cy="23083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900" b="1" dirty="0" err="1" smtClean="0"/>
              <a:t>Fiber</a:t>
            </a:r>
            <a:r>
              <a:rPr lang="it-IT" sz="900" b="1" dirty="0" smtClean="0"/>
              <a:t> vs MPPC </a:t>
            </a:r>
            <a:r>
              <a:rPr lang="it-IT" sz="900" b="1" dirty="0" err="1" smtClean="0"/>
              <a:t>coupling</a:t>
            </a:r>
            <a:r>
              <a:rPr lang="it-IT" sz="900" b="1" dirty="0" smtClean="0"/>
              <a:t>:</a:t>
            </a:r>
            <a:r>
              <a:rPr lang="it-IT" sz="900" b="1" dirty="0"/>
              <a:t> </a:t>
            </a:r>
            <a:r>
              <a:rPr lang="it-IT" sz="900" b="1" dirty="0" err="1" smtClean="0"/>
              <a:t>efficency</a:t>
            </a:r>
            <a:r>
              <a:rPr lang="it-IT" sz="900" b="1" dirty="0" smtClean="0"/>
              <a:t> ~45%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119" y="4225856"/>
            <a:ext cx="3188628" cy="1650935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2295433" y="5577832"/>
            <a:ext cx="849913" cy="230832"/>
          </a:xfrm>
          <a:prstGeom prst="rect">
            <a:avLst/>
          </a:prstGeom>
          <a:solidFill>
            <a:schemeClr val="bg1">
              <a:alpha val="77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900" b="1" dirty="0" err="1" smtClean="0"/>
              <a:t>WaveCatcher</a:t>
            </a:r>
            <a:endParaRPr lang="it-IT" sz="900" b="1" dirty="0"/>
          </a:p>
        </p:txBody>
      </p:sp>
      <p:graphicFrame>
        <p:nvGraphicFramePr>
          <p:cNvPr id="23" name="Tabel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756229"/>
              </p:ext>
            </p:extLst>
          </p:nvPr>
        </p:nvGraphicFramePr>
        <p:xfrm>
          <a:off x="3953303" y="4706532"/>
          <a:ext cx="1501993" cy="1528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04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Sampling Rate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3,2 GS/s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Sample</a:t>
                      </a:r>
                      <a:r>
                        <a:rPr lang="it-IT" sz="900" b="1" baseline="0" dirty="0" smtClean="0"/>
                        <a:t> </a:t>
                      </a:r>
                      <a:r>
                        <a:rPr lang="it-IT" sz="900" b="1" dirty="0" err="1" smtClean="0"/>
                        <a:t>depth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12-bit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BW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0,5 GHz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smtClean="0"/>
                        <a:t>Memory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128 B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900" b="1" dirty="0" err="1" smtClean="0"/>
                        <a:t>Cost</a:t>
                      </a:r>
                      <a:r>
                        <a:rPr lang="it-IT" sz="900" b="1" dirty="0" smtClean="0"/>
                        <a:t>/</a:t>
                      </a:r>
                      <a:r>
                        <a:rPr lang="it-IT" sz="900" b="1" dirty="0" err="1" smtClean="0"/>
                        <a:t>channel</a:t>
                      </a:r>
                      <a:endParaRPr lang="it-IT" sz="900" b="1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00" dirty="0" smtClean="0"/>
                        <a:t>400 €</a:t>
                      </a:r>
                      <a:endParaRPr lang="it-IT" sz="900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" name="CasellaDiTesto 23"/>
          <p:cNvSpPr txBox="1"/>
          <p:nvPr/>
        </p:nvSpPr>
        <p:spPr>
          <a:xfrm>
            <a:off x="3821348" y="4430546"/>
            <a:ext cx="1356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 dirty="0" smtClean="0"/>
              <a:t>Digitizer </a:t>
            </a:r>
            <a:r>
              <a:rPr lang="it-IT" sz="1400" b="1" dirty="0" err="1" smtClean="0"/>
              <a:t>specs</a:t>
            </a:r>
            <a:r>
              <a:rPr lang="it-IT" sz="1400" b="1" dirty="0" smtClean="0"/>
              <a:t>: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701119" y="5876790"/>
            <a:ext cx="3188628" cy="489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dirty="0" smtClean="0">
                <a:solidFill>
                  <a:schemeClr val="tx1"/>
                </a:solidFill>
              </a:rPr>
              <a:t>"The </a:t>
            </a:r>
            <a:r>
              <a:rPr lang="en-US" sz="1050" dirty="0" err="1">
                <a:solidFill>
                  <a:schemeClr val="tx1"/>
                </a:solidFill>
              </a:rPr>
              <a:t>WaveCatcher</a:t>
            </a:r>
            <a:r>
              <a:rPr lang="en-US" sz="1050" dirty="0">
                <a:solidFill>
                  <a:schemeClr val="tx1"/>
                </a:solidFill>
              </a:rPr>
              <a:t> family of </a:t>
            </a:r>
            <a:r>
              <a:rPr lang="en-US" sz="1050" dirty="0" smtClean="0">
                <a:solidFill>
                  <a:schemeClr val="tx1"/>
                </a:solidFill>
              </a:rPr>
              <a:t>SCA-based </a:t>
            </a:r>
            <a:r>
              <a:rPr lang="it-IT" sz="1050" dirty="0" smtClean="0">
                <a:solidFill>
                  <a:schemeClr val="tx1"/>
                </a:solidFill>
              </a:rPr>
              <a:t>12-bit 3.2 GS/s </a:t>
            </a:r>
            <a:r>
              <a:rPr lang="it-IT" sz="1050" dirty="0">
                <a:solidFill>
                  <a:schemeClr val="tx1"/>
                </a:solidFill>
              </a:rPr>
              <a:t>fast </a:t>
            </a:r>
            <a:r>
              <a:rPr lang="it-IT" sz="1050" dirty="0" err="1" smtClean="0">
                <a:solidFill>
                  <a:schemeClr val="tx1"/>
                </a:solidFill>
              </a:rPr>
              <a:t>digitizers</a:t>
            </a:r>
            <a:r>
              <a:rPr lang="en-US" sz="1050" dirty="0" smtClean="0">
                <a:solidFill>
                  <a:schemeClr val="tx1"/>
                </a:solidFill>
              </a:rPr>
              <a:t>“</a:t>
            </a:r>
          </a:p>
          <a:p>
            <a:r>
              <a:rPr lang="it-IT" sz="1050" dirty="0" smtClean="0">
                <a:solidFill>
                  <a:schemeClr val="tx1"/>
                </a:solidFill>
              </a:rPr>
              <a:t>D. </a:t>
            </a:r>
            <a:r>
              <a:rPr lang="it-IT" sz="1050" dirty="0">
                <a:solidFill>
                  <a:schemeClr val="tx1"/>
                </a:solidFill>
              </a:rPr>
              <a:t>Breton, </a:t>
            </a:r>
            <a:r>
              <a:rPr lang="it-IT" sz="1050" dirty="0" smtClean="0">
                <a:solidFill>
                  <a:schemeClr val="tx1"/>
                </a:solidFill>
              </a:rPr>
              <a:t>E. </a:t>
            </a:r>
            <a:r>
              <a:rPr lang="it-IT" sz="1050" dirty="0" err="1">
                <a:solidFill>
                  <a:schemeClr val="tx1"/>
                </a:solidFill>
              </a:rPr>
              <a:t>Delagnes</a:t>
            </a:r>
            <a:r>
              <a:rPr lang="it-IT" sz="1050" dirty="0">
                <a:solidFill>
                  <a:schemeClr val="tx1"/>
                </a:solidFill>
              </a:rPr>
              <a:t>, </a:t>
            </a:r>
            <a:r>
              <a:rPr lang="it-IT" sz="1050" dirty="0" smtClean="0">
                <a:solidFill>
                  <a:schemeClr val="tx1"/>
                </a:solidFill>
              </a:rPr>
              <a:t>J. </a:t>
            </a:r>
            <a:r>
              <a:rPr lang="it-IT" sz="1050" dirty="0" err="1">
                <a:solidFill>
                  <a:schemeClr val="tx1"/>
                </a:solidFill>
              </a:rPr>
              <a:t>Maalmi</a:t>
            </a:r>
            <a:r>
              <a:rPr lang="it-IT" sz="1050" dirty="0">
                <a:solidFill>
                  <a:schemeClr val="tx1"/>
                </a:solidFill>
              </a:rPr>
              <a:t>, </a:t>
            </a:r>
            <a:r>
              <a:rPr lang="it-IT" sz="1050" dirty="0" smtClean="0">
                <a:solidFill>
                  <a:schemeClr val="tx1"/>
                </a:solidFill>
              </a:rPr>
              <a:t>P. </a:t>
            </a:r>
            <a:r>
              <a:rPr lang="it-IT" sz="1050" dirty="0" err="1">
                <a:solidFill>
                  <a:schemeClr val="tx1"/>
                </a:solidFill>
              </a:rPr>
              <a:t>Rusquart</a:t>
            </a:r>
            <a:endParaRPr lang="it-IT" sz="105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asellaDiTesto 25"/>
              <p:cNvSpPr txBox="1"/>
              <p:nvPr/>
            </p:nvSpPr>
            <p:spPr>
              <a:xfrm>
                <a:off x="6157162" y="4961912"/>
                <a:ext cx="1799275" cy="5261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· </m:t>
                      </m:r>
                      <m:r>
                        <a:rPr lang="it-IT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sSup>
                        <m:sSupPr>
                          <m:ctrlP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it-IT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it-IT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it-IT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  <m:sup>
                          <m:r>
                            <a:rPr lang="it-IT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it-IT" sz="1400" dirty="0"/>
              </a:p>
            </p:txBody>
          </p:sp>
        </mc:Choice>
        <mc:Fallback xmlns="">
          <p:sp>
            <p:nvSpPr>
              <p:cNvPr id="26" name="CasellaDiTes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7162" y="4961912"/>
                <a:ext cx="1799275" cy="5261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asellaDiTesto 26"/>
          <p:cNvSpPr txBox="1"/>
          <p:nvPr/>
        </p:nvSpPr>
        <p:spPr>
          <a:xfrm>
            <a:off x="8089596" y="5082584"/>
            <a:ext cx="34967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smtClean="0"/>
              <a:t>Optical </a:t>
            </a:r>
            <a:r>
              <a:rPr lang="it-IT" sz="1400" b="1" dirty="0" err="1" smtClean="0"/>
              <a:t>fiber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nominal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longitudinal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resolution</a:t>
            </a:r>
            <a:endParaRPr lang="it-IT" sz="1400" b="1" dirty="0"/>
          </a:p>
        </p:txBody>
      </p:sp>
      <p:sp>
        <p:nvSpPr>
          <p:cNvPr id="28" name="CasellaDiTesto 27"/>
          <p:cNvSpPr txBox="1"/>
          <p:nvPr/>
        </p:nvSpPr>
        <p:spPr>
          <a:xfrm>
            <a:off x="6630415" y="5693248"/>
            <a:ext cx="4364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@3,2 GS/s     time-of-</a:t>
            </a:r>
            <a:r>
              <a:rPr lang="it-IT" b="1" dirty="0" err="1" smtClean="0"/>
              <a:t>flight</a:t>
            </a:r>
            <a:r>
              <a:rPr lang="it-IT" b="1" dirty="0" smtClean="0"/>
              <a:t> </a:t>
            </a:r>
            <a:r>
              <a:rPr lang="it-IT" b="1" dirty="0" err="1" smtClean="0"/>
              <a:t>resolution</a:t>
            </a:r>
            <a:r>
              <a:rPr lang="it-IT" b="1" dirty="0" smtClean="0"/>
              <a:t> ~4 cm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170965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 err="1"/>
              <a:t>Cherenkov</a:t>
            </a:r>
            <a:r>
              <a:rPr lang="it-IT" dirty="0"/>
              <a:t> </a:t>
            </a:r>
            <a:r>
              <a:rPr lang="it-IT" dirty="0" err="1"/>
              <a:t>Beam</a:t>
            </a:r>
            <a:r>
              <a:rPr lang="it-IT" dirty="0"/>
              <a:t> </a:t>
            </a:r>
            <a:r>
              <a:rPr lang="it-IT" dirty="0" err="1"/>
              <a:t>Loss</a:t>
            </a:r>
            <a:r>
              <a:rPr lang="it-IT" dirty="0"/>
              <a:t> Position Monitor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18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389" y="3268647"/>
            <a:ext cx="4167399" cy="221932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7860" y="3263570"/>
            <a:ext cx="4167399" cy="2224402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850" y="5600632"/>
            <a:ext cx="11744325" cy="885825"/>
          </a:xfrm>
          <a:prstGeom prst="rect">
            <a:avLst/>
          </a:prstGeom>
        </p:spPr>
      </p:pic>
      <p:cxnSp>
        <p:nvCxnSpPr>
          <p:cNvPr id="12" name="Connettore 2 11"/>
          <p:cNvCxnSpPr/>
          <p:nvPr/>
        </p:nvCxnSpPr>
        <p:spPr>
          <a:xfrm flipH="1" flipV="1">
            <a:off x="4035451" y="5017864"/>
            <a:ext cx="309512" cy="10256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7166514" y="5017864"/>
            <a:ext cx="621000" cy="1025681"/>
          </a:xfrm>
          <a:prstGeom prst="straightConnector1">
            <a:avLst/>
          </a:prstGeom>
          <a:ln w="190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/>
          <p:nvPr/>
        </p:nvCxnSpPr>
        <p:spPr>
          <a:xfrm flipH="1">
            <a:off x="3498459" y="4459401"/>
            <a:ext cx="5104199" cy="4658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 rot="16200000">
            <a:off x="-337812" y="3942481"/>
            <a:ext cx="189987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/>
              <a:t>Prototype</a:t>
            </a:r>
            <a:endParaRPr lang="it-IT" sz="3200" dirty="0" smtClean="0"/>
          </a:p>
          <a:p>
            <a:r>
              <a:rPr lang="it-IT" sz="2000" dirty="0" smtClean="0"/>
              <a:t>@SPARC_LAB</a:t>
            </a:r>
            <a:endParaRPr lang="it-IT" sz="2000" dirty="0"/>
          </a:p>
        </p:txBody>
      </p:sp>
      <p:graphicFrame>
        <p:nvGraphicFramePr>
          <p:cNvPr id="16" name="Tabel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0450052"/>
              </p:ext>
            </p:extLst>
          </p:nvPr>
        </p:nvGraphicFramePr>
        <p:xfrm>
          <a:off x="7128414" y="1411761"/>
          <a:ext cx="4099912" cy="1528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33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756">
                <a:tc>
                  <a:txBody>
                    <a:bodyPr/>
                    <a:lstStyle/>
                    <a:p>
                      <a:r>
                        <a:rPr lang="it-IT" sz="1100" b="1" dirty="0" err="1" smtClean="0"/>
                        <a:t>Distance</a:t>
                      </a:r>
                      <a:r>
                        <a:rPr lang="it-IT" sz="1100" b="1" dirty="0" smtClean="0"/>
                        <a:t> from CAD</a:t>
                      </a:r>
                      <a:endParaRPr lang="it-IT" sz="1100" b="1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3,5 m</a:t>
                      </a:r>
                      <a:endParaRPr lang="it-IT" sz="1100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1100" b="1" dirty="0" smtClean="0"/>
                        <a:t>Time-of-</a:t>
                      </a:r>
                      <a:r>
                        <a:rPr lang="it-IT" sz="1100" b="1" dirty="0" err="1" smtClean="0"/>
                        <a:t>flight</a:t>
                      </a:r>
                      <a:r>
                        <a:rPr lang="it-IT" sz="1100" b="1" dirty="0" smtClean="0"/>
                        <a:t> </a:t>
                      </a:r>
                      <a:r>
                        <a:rPr lang="it-IT" sz="1100" b="1" dirty="0" err="1" smtClean="0"/>
                        <a:t>difference</a:t>
                      </a:r>
                      <a:endParaRPr lang="it-IT" sz="1100" b="1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~ 30 ns</a:t>
                      </a:r>
                      <a:endParaRPr lang="it-IT" sz="1100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1100" b="1" dirty="0" err="1" smtClean="0"/>
                        <a:t>Reconstructed</a:t>
                      </a:r>
                      <a:r>
                        <a:rPr lang="it-IT" sz="1100" b="1" dirty="0" smtClean="0"/>
                        <a:t> </a:t>
                      </a:r>
                      <a:r>
                        <a:rPr lang="it-IT" sz="1100" b="1" dirty="0" err="1" smtClean="0"/>
                        <a:t>distance</a:t>
                      </a:r>
                      <a:r>
                        <a:rPr lang="it-IT" sz="1100" b="1" dirty="0" smtClean="0"/>
                        <a:t> from </a:t>
                      </a:r>
                      <a:r>
                        <a:rPr lang="it-IT" sz="1100" b="1" dirty="0" err="1" smtClean="0"/>
                        <a:t>Cherenkov</a:t>
                      </a:r>
                      <a:r>
                        <a:rPr lang="it-IT" sz="1100" b="1" dirty="0" smtClean="0"/>
                        <a:t> BLPM</a:t>
                      </a:r>
                      <a:endParaRPr lang="it-IT" sz="1100" b="1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~ 3,6</a:t>
                      </a:r>
                      <a:r>
                        <a:rPr lang="it-IT" sz="1100" baseline="0" dirty="0" smtClean="0"/>
                        <a:t> m</a:t>
                      </a:r>
                      <a:endParaRPr lang="it-IT" sz="1100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1100" b="1" dirty="0" smtClean="0"/>
                        <a:t>Sampling rate</a:t>
                      </a:r>
                      <a:endParaRPr lang="it-IT" sz="1100" b="1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1 GS/s</a:t>
                      </a:r>
                      <a:endParaRPr lang="it-IT" sz="1100" baseline="-25000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756">
                <a:tc>
                  <a:txBody>
                    <a:bodyPr/>
                    <a:lstStyle/>
                    <a:p>
                      <a:r>
                        <a:rPr lang="it-IT" sz="1100" b="1" dirty="0" smtClean="0"/>
                        <a:t>DAQ</a:t>
                      </a:r>
                      <a:r>
                        <a:rPr lang="it-IT" sz="1100" b="1" baseline="0" dirty="0" smtClean="0"/>
                        <a:t> </a:t>
                      </a:r>
                      <a:r>
                        <a:rPr lang="it-IT" sz="1100" b="1" baseline="0" dirty="0" err="1" smtClean="0"/>
                        <a:t>accuracy</a:t>
                      </a:r>
                      <a:endParaRPr lang="it-IT" sz="1100" b="1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100" dirty="0" smtClean="0"/>
                        <a:t>+/- 15 cm</a:t>
                      </a:r>
                      <a:endParaRPr lang="it-IT" sz="1100" baseline="-25000" dirty="0"/>
                    </a:p>
                  </a:txBody>
                  <a:tcPr anchor="ctr">
                    <a:solidFill>
                      <a:schemeClr val="bg1">
                        <a:alpha val="3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CasellaDiTesto 16"/>
          <p:cNvSpPr txBox="1"/>
          <p:nvPr/>
        </p:nvSpPr>
        <p:spPr>
          <a:xfrm>
            <a:off x="6986477" y="1140374"/>
            <a:ext cx="33003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/>
              <a:t>Distance between AC2FLAG and AC3FLAG </a:t>
            </a:r>
            <a:endParaRPr lang="it-IT" sz="1400" b="1" dirty="0" smtClean="0"/>
          </a:p>
        </p:txBody>
      </p:sp>
      <p:cxnSp>
        <p:nvCxnSpPr>
          <p:cNvPr id="19" name="Connettore 1 42"/>
          <p:cNvCxnSpPr/>
          <p:nvPr/>
        </p:nvCxnSpPr>
        <p:spPr>
          <a:xfrm>
            <a:off x="8622159" y="3364456"/>
            <a:ext cx="0" cy="134302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42"/>
          <p:cNvCxnSpPr/>
          <p:nvPr/>
        </p:nvCxnSpPr>
        <p:spPr>
          <a:xfrm>
            <a:off x="3498459" y="3376675"/>
            <a:ext cx="0" cy="1343025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10721388" y="3171787"/>
            <a:ext cx="10625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b="1" dirty="0" err="1" smtClean="0"/>
              <a:t>Fiber</a:t>
            </a:r>
            <a:r>
              <a:rPr lang="it-IT" sz="1400" b="1" dirty="0" smtClean="0"/>
              <a:t> </a:t>
            </a:r>
            <a:r>
              <a:rPr lang="it-IT" sz="1400" b="1" dirty="0" err="1" smtClean="0"/>
              <a:t>signal</a:t>
            </a:r>
            <a:endParaRPr lang="it-IT" sz="1400" b="1" dirty="0" smtClean="0"/>
          </a:p>
          <a:p>
            <a:endParaRPr lang="it-IT" sz="1400" b="1" dirty="0" smtClean="0">
              <a:solidFill>
                <a:srgbClr val="00B0F0"/>
              </a:solidFill>
            </a:endParaRPr>
          </a:p>
          <a:p>
            <a:r>
              <a:rPr lang="it-IT" sz="1400" b="1" dirty="0" err="1" smtClean="0">
                <a:solidFill>
                  <a:srgbClr val="00B0F0"/>
                </a:solidFill>
              </a:rPr>
              <a:t>signal</a:t>
            </a:r>
            <a:endParaRPr lang="it-IT" sz="1400" b="1" dirty="0" smtClean="0">
              <a:solidFill>
                <a:srgbClr val="00B0F0"/>
              </a:solidFill>
            </a:endParaRPr>
          </a:p>
          <a:p>
            <a:r>
              <a:rPr lang="it-IT" sz="1400" b="1" dirty="0" smtClean="0">
                <a:solidFill>
                  <a:srgbClr val="92D050"/>
                </a:solidFill>
              </a:rPr>
              <a:t>background</a:t>
            </a:r>
          </a:p>
        </p:txBody>
      </p:sp>
      <p:sp>
        <p:nvSpPr>
          <p:cNvPr id="25" name="Segnaposto contenuto 2"/>
          <p:cNvSpPr txBox="1">
            <a:spLocks/>
          </p:cNvSpPr>
          <p:nvPr/>
        </p:nvSpPr>
        <p:spPr>
          <a:xfrm>
            <a:off x="428464" y="1117764"/>
            <a:ext cx="5780602" cy="241623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Scope of work: </a:t>
            </a:r>
            <a:r>
              <a:rPr lang="en-US" sz="1800" dirty="0" smtClean="0">
                <a:solidFill>
                  <a:schemeClr val="tx1"/>
                </a:solidFill>
              </a:rPr>
              <a:t>map beam loss along whole accelerator to enable operation for machine and personnel safety.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Specifications</a:t>
            </a:r>
            <a:r>
              <a:rPr lang="it-IT" sz="1800" b="1" dirty="0" smtClean="0">
                <a:solidFill>
                  <a:schemeClr val="tx1"/>
                </a:solidFill>
              </a:rPr>
              <a:t>: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Locate beam loss and the involved device of lattice.</a:t>
            </a:r>
          </a:p>
          <a:p>
            <a:pPr lvl="1"/>
            <a:r>
              <a:rPr lang="en-US" sz="1800" dirty="0" smtClean="0">
                <a:solidFill>
                  <a:schemeClr val="tx1"/>
                </a:solidFill>
              </a:rPr>
              <a:t>Trip RF-Gun and Photo Cathode laser.</a:t>
            </a:r>
          </a:p>
          <a:p>
            <a:pPr lvl="1"/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1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859" y="1415914"/>
            <a:ext cx="11522282" cy="47057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smtClean="0"/>
              <a:t>ELI-NP Gamma Beam Source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smtClean="0"/>
              <a:t>System Architecture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smtClean="0"/>
              <a:t>Fast-</a:t>
            </a:r>
            <a:r>
              <a:rPr lang="it-IT" sz="3200" dirty="0" err="1" smtClean="0"/>
              <a:t>Interlock</a:t>
            </a:r>
            <a:r>
              <a:rPr lang="it-IT" sz="3200" dirty="0"/>
              <a:t> </a:t>
            </a:r>
            <a:r>
              <a:rPr lang="it-IT" sz="3200" dirty="0" err="1" smtClean="0"/>
              <a:t>system</a:t>
            </a:r>
            <a:endParaRPr lang="it-IT" sz="3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800" dirty="0" err="1" smtClean="0"/>
              <a:t>WaveForm</a:t>
            </a:r>
            <a:r>
              <a:rPr lang="it-IT" sz="2800" dirty="0" smtClean="0"/>
              <a:t> </a:t>
            </a:r>
            <a:r>
              <a:rPr lang="it-IT" sz="2800" dirty="0" err="1" smtClean="0"/>
              <a:t>Mask</a:t>
            </a:r>
            <a:endParaRPr lang="it-IT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err="1" smtClean="0"/>
              <a:t>Beam</a:t>
            </a:r>
            <a:r>
              <a:rPr lang="it-IT" sz="3200" dirty="0" smtClean="0"/>
              <a:t> </a:t>
            </a:r>
            <a:r>
              <a:rPr lang="it-IT" sz="3200" dirty="0" err="1" smtClean="0"/>
              <a:t>Loss</a:t>
            </a:r>
            <a:r>
              <a:rPr lang="it-IT" sz="3200" dirty="0" smtClean="0"/>
              <a:t> </a:t>
            </a:r>
            <a:r>
              <a:rPr lang="it-IT" sz="3200" dirty="0" err="1" smtClean="0"/>
              <a:t>Monitors</a:t>
            </a:r>
            <a:endParaRPr lang="it-IT" sz="3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800" dirty="0" err="1" smtClean="0"/>
              <a:t>Cherenkov</a:t>
            </a:r>
            <a:r>
              <a:rPr lang="it-IT" sz="2800" dirty="0" smtClean="0"/>
              <a:t> </a:t>
            </a:r>
            <a:r>
              <a:rPr lang="it-IT" sz="2800" dirty="0" err="1" smtClean="0"/>
              <a:t>Beam</a:t>
            </a:r>
            <a:r>
              <a:rPr lang="it-IT" sz="2800" dirty="0"/>
              <a:t> </a:t>
            </a:r>
            <a:r>
              <a:rPr lang="it-IT" sz="2800" dirty="0" err="1" smtClean="0"/>
              <a:t>Loss</a:t>
            </a:r>
            <a:r>
              <a:rPr lang="it-IT" sz="2800" dirty="0" smtClean="0"/>
              <a:t> Position Monitor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b="1" dirty="0" err="1" smtClean="0">
                <a:solidFill>
                  <a:srgbClr val="5077E4"/>
                </a:solidFill>
              </a:rPr>
              <a:t>Conclusion</a:t>
            </a:r>
            <a:r>
              <a:rPr lang="it-IT" sz="3200" b="1" dirty="0" smtClean="0">
                <a:solidFill>
                  <a:srgbClr val="5077E4"/>
                </a:solidFill>
              </a:rPr>
              <a:t> and </a:t>
            </a:r>
            <a:r>
              <a:rPr lang="it-IT" sz="3200" b="1" dirty="0" err="1" smtClean="0">
                <a:solidFill>
                  <a:srgbClr val="5077E4"/>
                </a:solidFill>
              </a:rPr>
              <a:t>Next</a:t>
            </a:r>
            <a:r>
              <a:rPr lang="it-IT" sz="3200" b="1" dirty="0" smtClean="0">
                <a:solidFill>
                  <a:srgbClr val="5077E4"/>
                </a:solidFill>
              </a:rPr>
              <a:t> </a:t>
            </a:r>
            <a:r>
              <a:rPr lang="it-IT" sz="3200" b="1" dirty="0" err="1" smtClean="0">
                <a:solidFill>
                  <a:srgbClr val="5077E4"/>
                </a:solidFill>
              </a:rPr>
              <a:t>steps</a:t>
            </a:r>
            <a:endParaRPr lang="it-IT" sz="3200" b="1" dirty="0" smtClean="0">
              <a:solidFill>
                <a:srgbClr val="5077E4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19</a:t>
            </a:fld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4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859" y="1415914"/>
            <a:ext cx="11522282" cy="47057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smtClean="0"/>
              <a:t>ELI-NP Gamma Beam Source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smtClean="0"/>
              <a:t>System Architecture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smtClean="0"/>
              <a:t>Fast-</a:t>
            </a:r>
            <a:r>
              <a:rPr lang="it-IT" sz="3200" dirty="0" err="1" smtClean="0"/>
              <a:t>Interlock</a:t>
            </a:r>
            <a:r>
              <a:rPr lang="it-IT" sz="3200" dirty="0"/>
              <a:t> </a:t>
            </a:r>
            <a:r>
              <a:rPr lang="it-IT" sz="3200" dirty="0" err="1" smtClean="0"/>
              <a:t>system</a:t>
            </a:r>
            <a:endParaRPr lang="it-IT" sz="3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800" dirty="0" err="1" smtClean="0"/>
              <a:t>WaveForm</a:t>
            </a:r>
            <a:r>
              <a:rPr lang="it-IT" sz="2800" dirty="0" smtClean="0"/>
              <a:t> </a:t>
            </a:r>
            <a:r>
              <a:rPr lang="it-IT" sz="2800" dirty="0" err="1" smtClean="0"/>
              <a:t>Mask</a:t>
            </a:r>
            <a:endParaRPr lang="it-IT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err="1" smtClean="0"/>
              <a:t>Beam</a:t>
            </a:r>
            <a:r>
              <a:rPr lang="it-IT" sz="3200" dirty="0" smtClean="0"/>
              <a:t> </a:t>
            </a:r>
            <a:r>
              <a:rPr lang="it-IT" sz="3200" dirty="0" err="1" smtClean="0"/>
              <a:t>Loss</a:t>
            </a:r>
            <a:r>
              <a:rPr lang="it-IT" sz="3200" dirty="0" smtClean="0"/>
              <a:t> </a:t>
            </a:r>
            <a:r>
              <a:rPr lang="it-IT" sz="3200" dirty="0" err="1" smtClean="0"/>
              <a:t>Monitors</a:t>
            </a:r>
            <a:endParaRPr lang="it-IT" sz="3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800" dirty="0" err="1" smtClean="0"/>
              <a:t>Cherenkov</a:t>
            </a:r>
            <a:r>
              <a:rPr lang="it-IT" sz="2800" dirty="0" smtClean="0"/>
              <a:t> </a:t>
            </a:r>
            <a:r>
              <a:rPr lang="it-IT" sz="2800" dirty="0" err="1" smtClean="0"/>
              <a:t>Beam</a:t>
            </a:r>
            <a:r>
              <a:rPr lang="it-IT" sz="2800" dirty="0"/>
              <a:t> </a:t>
            </a:r>
            <a:r>
              <a:rPr lang="it-IT" sz="2800" dirty="0" err="1" smtClean="0"/>
              <a:t>Loss</a:t>
            </a:r>
            <a:r>
              <a:rPr lang="it-IT" sz="2800" dirty="0" smtClean="0"/>
              <a:t> Position Monitor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err="1" smtClean="0"/>
              <a:t>Conclusion</a:t>
            </a:r>
            <a:r>
              <a:rPr lang="it-IT" sz="3200" dirty="0" smtClean="0"/>
              <a:t> and </a:t>
            </a:r>
            <a:r>
              <a:rPr lang="it-IT" sz="3200" dirty="0" err="1" smtClean="0"/>
              <a:t>Next</a:t>
            </a:r>
            <a:r>
              <a:rPr lang="it-IT" sz="3200" dirty="0" smtClean="0"/>
              <a:t> </a:t>
            </a:r>
            <a:r>
              <a:rPr lang="it-IT" sz="3200" dirty="0" err="1" smtClean="0"/>
              <a:t>steps</a:t>
            </a:r>
            <a:endParaRPr lang="it-IT" sz="32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2</a:t>
            </a:fld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3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 err="1" smtClean="0"/>
              <a:t>Conclusion</a:t>
            </a:r>
            <a:r>
              <a:rPr lang="it-IT" dirty="0" smtClean="0"/>
              <a:t> and </a:t>
            </a:r>
            <a:r>
              <a:rPr lang="it-IT" dirty="0" err="1" smtClean="0"/>
              <a:t>Next</a:t>
            </a:r>
            <a:r>
              <a:rPr lang="it-IT" dirty="0" smtClean="0"/>
              <a:t> </a:t>
            </a:r>
            <a:r>
              <a:rPr lang="it-IT" dirty="0" err="1" smtClean="0"/>
              <a:t>steps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20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243798" y="1302769"/>
            <a:ext cx="11704403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400" b="1" i="1" dirty="0" err="1" smtClean="0"/>
              <a:t>Outcome</a:t>
            </a:r>
            <a:endParaRPr lang="it-IT" sz="2000" b="1" i="1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000" dirty="0" smtClean="0"/>
              <a:t>A </a:t>
            </a:r>
            <a:r>
              <a:rPr lang="it-IT" sz="2000" dirty="0" smtClean="0"/>
              <a:t>new </a:t>
            </a:r>
            <a:r>
              <a:rPr lang="it-IT" sz="2000" dirty="0" err="1" smtClean="0"/>
              <a:t>WaveCatcher</a:t>
            </a:r>
            <a:r>
              <a:rPr lang="it-IT" sz="2000" dirty="0" smtClean="0"/>
              <a:t> driver </a:t>
            </a:r>
            <a:r>
              <a:rPr lang="it-IT" sz="2000" dirty="0" err="1" smtClean="0"/>
              <a:t>developed</a:t>
            </a:r>
            <a:r>
              <a:rPr lang="it-IT" sz="2000" dirty="0" smtClean="0"/>
              <a:t> for </a:t>
            </a:r>
            <a:r>
              <a:rPr lang="it-IT" sz="2000" dirty="0" err="1" smtClean="0"/>
              <a:t>LabView</a:t>
            </a:r>
            <a:r>
              <a:rPr lang="it-IT" sz="2000" dirty="0"/>
              <a:t>.</a:t>
            </a:r>
            <a:endParaRPr lang="it-IT" sz="20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000" dirty="0" err="1" smtClean="0"/>
              <a:t>WaveCatcher</a:t>
            </a:r>
            <a:r>
              <a:rPr lang="it-IT" sz="2000" dirty="0" smtClean="0"/>
              <a:t> </a:t>
            </a:r>
            <a:r>
              <a:rPr lang="it-IT" sz="2000" dirty="0" err="1" smtClean="0"/>
              <a:t>tested</a:t>
            </a:r>
            <a:r>
              <a:rPr lang="it-IT" sz="2000" dirty="0" smtClean="0"/>
              <a:t> to operate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integrated</a:t>
            </a:r>
            <a:r>
              <a:rPr lang="it-IT" sz="2000" dirty="0" smtClean="0"/>
              <a:t> </a:t>
            </a:r>
            <a:r>
              <a:rPr lang="it-IT" sz="2000" dirty="0" smtClean="0"/>
              <a:t>real-time breakdown </a:t>
            </a:r>
            <a:r>
              <a:rPr lang="it-IT" sz="2000" dirty="0" smtClean="0"/>
              <a:t>detector in Fast-</a:t>
            </a:r>
            <a:r>
              <a:rPr lang="it-IT" sz="2000" dirty="0" err="1" smtClean="0"/>
              <a:t>Interlock</a:t>
            </a:r>
            <a:r>
              <a:rPr lang="it-IT" sz="2000" dirty="0" smtClean="0"/>
              <a:t> </a:t>
            </a:r>
            <a:r>
              <a:rPr lang="it-IT" sz="2000" dirty="0" err="1" smtClean="0"/>
              <a:t>system</a:t>
            </a:r>
            <a:r>
              <a:rPr lang="it-IT" sz="2000" dirty="0" smtClean="0"/>
              <a:t>.</a:t>
            </a:r>
            <a:endParaRPr lang="it-IT" sz="800" dirty="0" smtClean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000" dirty="0" err="1" smtClean="0"/>
              <a:t>WaveCatcher</a:t>
            </a:r>
            <a:r>
              <a:rPr lang="it-IT" sz="2000" dirty="0" smtClean="0"/>
              <a:t> </a:t>
            </a:r>
            <a:r>
              <a:rPr lang="it-IT" sz="2000" dirty="0" err="1" smtClean="0"/>
              <a:t>proved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readout</a:t>
            </a:r>
            <a:r>
              <a:rPr lang="it-IT" sz="2000" dirty="0" smtClean="0"/>
              <a:t> </a:t>
            </a:r>
            <a:r>
              <a:rPr lang="it-IT" sz="2000" dirty="0" err="1" smtClean="0"/>
              <a:t>electronics</a:t>
            </a:r>
            <a:r>
              <a:rPr lang="it-IT" sz="2000" dirty="0" smtClean="0"/>
              <a:t> for </a:t>
            </a:r>
            <a:r>
              <a:rPr lang="it-IT" sz="2000" dirty="0" smtClean="0"/>
              <a:t>on-line high-</a:t>
            </a:r>
            <a:r>
              <a:rPr lang="it-IT" sz="2000" dirty="0" err="1" smtClean="0"/>
              <a:t>resolution</a:t>
            </a:r>
            <a:r>
              <a:rPr lang="it-IT" sz="2000" dirty="0" smtClean="0"/>
              <a:t> </a:t>
            </a:r>
            <a:r>
              <a:rPr lang="it-IT" sz="2000" dirty="0" err="1" smtClean="0"/>
              <a:t>beam</a:t>
            </a:r>
            <a:r>
              <a:rPr lang="it-IT" sz="2000" dirty="0" smtClean="0"/>
              <a:t> </a:t>
            </a:r>
            <a:r>
              <a:rPr lang="it-IT" sz="2000" dirty="0" err="1" smtClean="0"/>
              <a:t>loss</a:t>
            </a:r>
            <a:r>
              <a:rPr lang="it-IT" sz="2000" dirty="0" smtClean="0"/>
              <a:t> </a:t>
            </a:r>
            <a:r>
              <a:rPr lang="it-IT" sz="2000" dirty="0" err="1" smtClean="0"/>
              <a:t>positionining</a:t>
            </a:r>
            <a:r>
              <a:rPr lang="it-IT" sz="2000" dirty="0" smtClean="0"/>
              <a:t> </a:t>
            </a:r>
            <a:r>
              <a:rPr lang="it-IT" sz="2000" dirty="0" err="1" smtClean="0"/>
              <a:t>system</a:t>
            </a:r>
            <a:r>
              <a:rPr lang="it-IT" sz="2000" dirty="0" smtClean="0"/>
              <a:t>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243797" y="3702349"/>
            <a:ext cx="11704403" cy="24929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it-IT" sz="2400" b="1" i="1" dirty="0" smtClean="0"/>
              <a:t>Future </a:t>
            </a:r>
            <a:r>
              <a:rPr lang="it-IT" sz="2400" b="1" i="1" dirty="0" err="1"/>
              <a:t>P</a:t>
            </a:r>
            <a:r>
              <a:rPr lang="it-IT" sz="2400" b="1" i="1" dirty="0" err="1" smtClean="0"/>
              <a:t>rospective</a:t>
            </a:r>
            <a:endParaRPr lang="it-IT" sz="2400" b="1" i="1" dirty="0" smtClean="0"/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000" dirty="0" err="1" smtClean="0"/>
              <a:t>Expand</a:t>
            </a:r>
            <a:r>
              <a:rPr lang="it-IT" sz="2000" dirty="0" smtClean="0"/>
              <a:t> </a:t>
            </a:r>
            <a:r>
              <a:rPr lang="it-IT" sz="2000" dirty="0" err="1" smtClean="0"/>
              <a:t>application</a:t>
            </a:r>
            <a:r>
              <a:rPr lang="it-IT" sz="2000" dirty="0" smtClean="0"/>
              <a:t> of </a:t>
            </a:r>
            <a:r>
              <a:rPr lang="it-IT" sz="2000" dirty="0" err="1" smtClean="0"/>
              <a:t>WaveCatcher</a:t>
            </a:r>
            <a:r>
              <a:rPr lang="it-IT" sz="2000" dirty="0" smtClean="0"/>
              <a:t> to monitor </a:t>
            </a:r>
            <a:r>
              <a:rPr lang="it-IT" sz="2000" dirty="0" err="1" smtClean="0"/>
              <a:t>accelerator</a:t>
            </a:r>
            <a:r>
              <a:rPr lang="it-IT" sz="2000" dirty="0" smtClean="0"/>
              <a:t> </a:t>
            </a:r>
            <a:r>
              <a:rPr lang="it-IT" sz="2000" dirty="0" err="1" smtClean="0"/>
              <a:t>perfomances</a:t>
            </a:r>
            <a:r>
              <a:rPr lang="it-IT" sz="2000" dirty="0" smtClean="0"/>
              <a:t>.</a:t>
            </a:r>
            <a:endParaRPr lang="it-IT" sz="2000" dirty="0" smtClean="0"/>
          </a:p>
          <a:p>
            <a:pPr marL="2857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000" b="1" dirty="0" smtClean="0"/>
              <a:t>[</a:t>
            </a:r>
            <a:r>
              <a:rPr lang="it-IT" sz="2000" b="1" dirty="0" smtClean="0"/>
              <a:t>WISH]</a:t>
            </a:r>
            <a:r>
              <a:rPr lang="it-IT" sz="2000" dirty="0" smtClean="0"/>
              <a:t> </a:t>
            </a:r>
            <a:r>
              <a:rPr lang="it-IT" sz="2000" dirty="0" smtClean="0"/>
              <a:t>Include </a:t>
            </a:r>
            <a:r>
              <a:rPr lang="it-IT" sz="2000" dirty="0" err="1" smtClean="0"/>
              <a:t>these</a:t>
            </a:r>
            <a:r>
              <a:rPr lang="it-IT" sz="2000" dirty="0" smtClean="0"/>
              <a:t> MPS </a:t>
            </a:r>
            <a:r>
              <a:rPr lang="it-IT" sz="2000" dirty="0" err="1" smtClean="0"/>
              <a:t>algorithms</a:t>
            </a:r>
            <a:r>
              <a:rPr lang="it-IT" sz="2000" dirty="0" smtClean="0"/>
              <a:t> inside </a:t>
            </a:r>
            <a:r>
              <a:rPr lang="it-IT" sz="2000" dirty="0" err="1" smtClean="0"/>
              <a:t>WaveCatcher</a:t>
            </a:r>
            <a:r>
              <a:rPr lang="it-IT" sz="2000" dirty="0" smtClean="0"/>
              <a:t> </a:t>
            </a:r>
            <a:r>
              <a:rPr lang="it-IT" sz="2000" dirty="0" smtClean="0"/>
              <a:t>FPGA firmware </a:t>
            </a:r>
            <a:r>
              <a:rPr lang="it-IT" sz="2000" dirty="0" smtClean="0"/>
              <a:t>to </a:t>
            </a:r>
            <a:r>
              <a:rPr lang="it-IT" sz="2000" dirty="0" err="1" smtClean="0"/>
              <a:t>remove</a:t>
            </a:r>
            <a:r>
              <a:rPr lang="it-IT" sz="2000" dirty="0" smtClean="0"/>
              <a:t> the </a:t>
            </a:r>
            <a:r>
              <a:rPr lang="it-IT" sz="2000" dirty="0" err="1" smtClean="0"/>
              <a:t>bottleneck</a:t>
            </a:r>
            <a:r>
              <a:rPr lang="it-IT" sz="2000" dirty="0" smtClean="0"/>
              <a:t> of </a:t>
            </a:r>
            <a:r>
              <a:rPr lang="it-IT" sz="2000" dirty="0" err="1" smtClean="0"/>
              <a:t>communication</a:t>
            </a:r>
            <a:r>
              <a:rPr lang="it-IT" sz="2000" dirty="0" smtClean="0"/>
              <a:t>, reduce time </a:t>
            </a:r>
            <a:r>
              <a:rPr lang="it-IT" sz="2000" dirty="0" err="1" smtClean="0"/>
              <a:t>response</a:t>
            </a:r>
            <a:r>
              <a:rPr lang="it-IT" sz="2000" dirty="0"/>
              <a:t> </a:t>
            </a:r>
            <a:r>
              <a:rPr lang="it-IT" sz="2000" dirty="0" smtClean="0"/>
              <a:t>and operate the </a:t>
            </a:r>
            <a:r>
              <a:rPr lang="it-IT" sz="2000" dirty="0" err="1" smtClean="0"/>
              <a:t>WaveCatcher</a:t>
            </a:r>
            <a:r>
              <a:rPr lang="it-IT" sz="2000" dirty="0" smtClean="0"/>
              <a:t> </a:t>
            </a:r>
            <a:r>
              <a:rPr lang="it-IT" sz="2000" dirty="0" err="1" smtClean="0"/>
              <a:t>itself</a:t>
            </a:r>
            <a:r>
              <a:rPr lang="it-IT" sz="2000" dirty="0" smtClean="0"/>
              <a:t> </a:t>
            </a:r>
            <a:r>
              <a:rPr lang="it-IT" sz="2000" dirty="0" err="1" smtClean="0"/>
              <a:t>as</a:t>
            </a:r>
            <a:r>
              <a:rPr lang="it-IT" sz="2000" dirty="0" smtClean="0"/>
              <a:t> </a:t>
            </a:r>
            <a:r>
              <a:rPr lang="it-IT" sz="2000" dirty="0" err="1" smtClean="0"/>
              <a:t>embeded</a:t>
            </a:r>
            <a:r>
              <a:rPr lang="it-IT" sz="2000" dirty="0" smtClean="0"/>
              <a:t> </a:t>
            </a:r>
            <a:r>
              <a:rPr lang="it-IT" sz="2000" dirty="0" err="1" smtClean="0"/>
              <a:t>unit</a:t>
            </a:r>
            <a:r>
              <a:rPr lang="it-IT" sz="2000" dirty="0" smtClean="0"/>
              <a:t> </a:t>
            </a:r>
            <a:r>
              <a:rPr lang="it-IT" sz="2000" dirty="0" err="1" smtClean="0"/>
              <a:t>decreasing</a:t>
            </a:r>
            <a:r>
              <a:rPr lang="it-IT" sz="2000" dirty="0" smtClean="0"/>
              <a:t> </a:t>
            </a:r>
            <a:r>
              <a:rPr lang="it-IT" sz="2000" dirty="0" err="1" smtClean="0"/>
              <a:t>requirements</a:t>
            </a:r>
            <a:r>
              <a:rPr lang="it-IT" sz="2000" dirty="0" smtClean="0"/>
              <a:t> of </a:t>
            </a:r>
            <a:r>
              <a:rPr lang="it-IT" sz="2000" dirty="0" err="1" smtClean="0"/>
              <a:t>waveform</a:t>
            </a:r>
            <a:r>
              <a:rPr lang="it-IT" sz="2000" dirty="0" smtClean="0"/>
              <a:t> </a:t>
            </a:r>
            <a:r>
              <a:rPr lang="it-IT" sz="2000" dirty="0" err="1" smtClean="0"/>
              <a:t>acquisition</a:t>
            </a:r>
            <a:r>
              <a:rPr lang="it-IT" sz="2000" smtClean="0"/>
              <a:t> </a:t>
            </a:r>
            <a:r>
              <a:rPr lang="it-IT" sz="2000" smtClean="0"/>
              <a:t>server.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22122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/>
          <p:cNvSpPr txBox="1">
            <a:spLocks/>
          </p:cNvSpPr>
          <p:nvPr/>
        </p:nvSpPr>
        <p:spPr>
          <a:xfrm>
            <a:off x="1473455" y="1658208"/>
            <a:ext cx="9144000" cy="19149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rgbClr val="0070C0"/>
                </a:solidFill>
              </a:rPr>
              <a:t>Thank you for your attention!</a:t>
            </a:r>
            <a:endParaRPr lang="it-IT" sz="4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51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859" y="1415914"/>
            <a:ext cx="11522282" cy="47057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b="1" dirty="0" smtClean="0">
                <a:solidFill>
                  <a:schemeClr val="accent5"/>
                </a:solidFill>
              </a:rPr>
              <a:t>ELI-NP Gamma Beam Source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smtClean="0"/>
              <a:t>System Architecture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smtClean="0"/>
              <a:t>Fast-</a:t>
            </a:r>
            <a:r>
              <a:rPr lang="it-IT" sz="3200" dirty="0" err="1" smtClean="0"/>
              <a:t>Interlock</a:t>
            </a:r>
            <a:r>
              <a:rPr lang="it-IT" sz="3200" dirty="0"/>
              <a:t> </a:t>
            </a:r>
            <a:r>
              <a:rPr lang="it-IT" sz="3200" dirty="0" err="1" smtClean="0"/>
              <a:t>system</a:t>
            </a:r>
            <a:endParaRPr lang="it-IT" sz="3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800" dirty="0" err="1" smtClean="0"/>
              <a:t>WaveForm</a:t>
            </a:r>
            <a:r>
              <a:rPr lang="it-IT" sz="2800" dirty="0" smtClean="0"/>
              <a:t> </a:t>
            </a:r>
            <a:r>
              <a:rPr lang="it-IT" sz="2800" dirty="0" err="1" smtClean="0"/>
              <a:t>Mask</a:t>
            </a:r>
            <a:endParaRPr lang="it-IT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err="1" smtClean="0"/>
              <a:t>Beam</a:t>
            </a:r>
            <a:r>
              <a:rPr lang="it-IT" sz="3200" dirty="0" smtClean="0"/>
              <a:t> </a:t>
            </a:r>
            <a:r>
              <a:rPr lang="it-IT" sz="3200" dirty="0" err="1" smtClean="0"/>
              <a:t>Loss</a:t>
            </a:r>
            <a:r>
              <a:rPr lang="it-IT" sz="3200" dirty="0" smtClean="0"/>
              <a:t> </a:t>
            </a:r>
            <a:r>
              <a:rPr lang="it-IT" sz="3200" dirty="0" err="1" smtClean="0"/>
              <a:t>Monitors</a:t>
            </a:r>
            <a:endParaRPr lang="it-IT" sz="3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800" dirty="0" err="1" smtClean="0"/>
              <a:t>Cherenkov</a:t>
            </a:r>
            <a:r>
              <a:rPr lang="it-IT" sz="2800" dirty="0" smtClean="0"/>
              <a:t> </a:t>
            </a:r>
            <a:r>
              <a:rPr lang="it-IT" sz="2800" dirty="0" err="1" smtClean="0"/>
              <a:t>Beam</a:t>
            </a:r>
            <a:r>
              <a:rPr lang="it-IT" sz="2800" dirty="0"/>
              <a:t> </a:t>
            </a:r>
            <a:r>
              <a:rPr lang="it-IT" sz="2800" dirty="0" err="1" smtClean="0"/>
              <a:t>Loss</a:t>
            </a:r>
            <a:r>
              <a:rPr lang="it-IT" sz="2800" dirty="0" smtClean="0"/>
              <a:t> Position Monitor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err="1" smtClean="0"/>
              <a:t>Conclusion</a:t>
            </a:r>
            <a:r>
              <a:rPr lang="it-IT" sz="3200" dirty="0" smtClean="0"/>
              <a:t> and </a:t>
            </a:r>
            <a:r>
              <a:rPr lang="it-IT" sz="3200" dirty="0" err="1" smtClean="0"/>
              <a:t>Next</a:t>
            </a:r>
            <a:r>
              <a:rPr lang="it-IT" sz="3200" dirty="0" smtClean="0"/>
              <a:t> </a:t>
            </a:r>
            <a:r>
              <a:rPr lang="it-IT" sz="3200" dirty="0" err="1" smtClean="0"/>
              <a:t>steps</a:t>
            </a:r>
            <a:endParaRPr lang="it-IT" sz="32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3</a:t>
            </a:fld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0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 smtClean="0"/>
              <a:t>ELI-NP Gamma Beam Source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4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Tabel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677627"/>
              </p:ext>
            </p:extLst>
          </p:nvPr>
        </p:nvGraphicFramePr>
        <p:xfrm>
          <a:off x="291035" y="3355862"/>
          <a:ext cx="3881786" cy="3048000"/>
        </p:xfrm>
        <a:graphic>
          <a:graphicData uri="http://schemas.openxmlformats.org/drawingml/2006/table">
            <a:tbl>
              <a:tblPr firstRow="1" bandRow="1"/>
              <a:tblGrid>
                <a:gridCol w="2297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7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it-IT" sz="1400" dirty="0" smtClean="0"/>
                        <a:t>Electron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en-GB" sz="1400" baseline="0" noProof="0" dirty="0" smtClean="0"/>
                        <a:t>beam</a:t>
                      </a:r>
                      <a:r>
                        <a:rPr lang="it-IT" sz="1400" baseline="0" dirty="0" smtClean="0"/>
                        <a:t> </a:t>
                      </a:r>
                      <a:r>
                        <a:rPr lang="en-US" sz="1400" baseline="0" noProof="0" dirty="0" err="1" smtClean="0"/>
                        <a:t>params</a:t>
                      </a:r>
                      <a:endParaRPr lang="en-US" sz="1400" noProof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it-IT" sz="1400" dirty="0" smtClean="0"/>
                        <a:t>Energy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it-IT" sz="1400" dirty="0" smtClean="0"/>
                        <a:t> 75 – 740 </a:t>
                      </a:r>
                      <a:r>
                        <a:rPr lang="it-IT" sz="1400" dirty="0" err="1" smtClean="0"/>
                        <a:t>MeV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it-IT" sz="1400" dirty="0" err="1" smtClean="0"/>
                        <a:t>Bunch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charge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it-IT" sz="1400" dirty="0" smtClean="0"/>
                        <a:t>25 – 400 </a:t>
                      </a:r>
                      <a:r>
                        <a:rPr lang="it-IT" sz="1400" dirty="0" err="1" smtClean="0"/>
                        <a:t>pC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it-IT" sz="1400" dirty="0" err="1" smtClean="0"/>
                        <a:t>Number</a:t>
                      </a:r>
                      <a:r>
                        <a:rPr lang="it-IT" sz="1400" dirty="0" smtClean="0"/>
                        <a:t> of </a:t>
                      </a:r>
                      <a:r>
                        <a:rPr lang="it-IT" sz="1400" dirty="0" err="1" smtClean="0"/>
                        <a:t>bunches</a:t>
                      </a:r>
                      <a:r>
                        <a:rPr lang="it-IT" sz="1400" dirty="0" smtClean="0"/>
                        <a:t>/</a:t>
                      </a:r>
                      <a:r>
                        <a:rPr lang="it-IT" sz="1400" dirty="0" err="1" smtClean="0"/>
                        <a:t>pulse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it-IT" sz="1400" dirty="0" smtClean="0"/>
                        <a:t>32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7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it-IT" sz="1400" dirty="0" err="1" smtClean="0"/>
                        <a:t>Bunch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distance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it-IT" sz="1400" dirty="0" smtClean="0"/>
                        <a:t>16 ns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it-IT" sz="1400" dirty="0" err="1" smtClean="0"/>
                        <a:t>Bunch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length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it-IT" sz="1400" dirty="0" smtClean="0"/>
                        <a:t>100 – 400 µm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it-IT" sz="1400" dirty="0" err="1" smtClean="0"/>
                        <a:t>Pulse</a:t>
                      </a:r>
                      <a:r>
                        <a:rPr lang="it-IT" sz="1400" dirty="0" smtClean="0"/>
                        <a:t> </a:t>
                      </a:r>
                      <a:r>
                        <a:rPr lang="it-IT" sz="1400" dirty="0" err="1" smtClean="0"/>
                        <a:t>length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it-IT" sz="1400" dirty="0" smtClean="0"/>
                        <a:t>512 ns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it-IT" sz="1400" dirty="0" smtClean="0"/>
                        <a:t>Energy</a:t>
                      </a:r>
                      <a:r>
                        <a:rPr lang="it-IT" sz="1400" baseline="0" dirty="0" smtClean="0"/>
                        <a:t> spread (RMS)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it-IT" sz="1400" dirty="0" smtClean="0"/>
                        <a:t>0.04 – 0.1%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7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it-IT" sz="1400" dirty="0" err="1" smtClean="0"/>
                        <a:t>Norm</a:t>
                      </a:r>
                      <a:r>
                        <a:rPr lang="it-IT" sz="1400" dirty="0" smtClean="0"/>
                        <a:t>. </a:t>
                      </a:r>
                      <a:r>
                        <a:rPr lang="it-IT" sz="1400" dirty="0" err="1" smtClean="0"/>
                        <a:t>Emittance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it-IT" sz="1400" dirty="0" smtClean="0"/>
                        <a:t>0.4 mm * </a:t>
                      </a:r>
                      <a:r>
                        <a:rPr lang="it-IT" sz="1400" dirty="0" err="1" smtClean="0"/>
                        <a:t>mrad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9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r>
                        <a:rPr lang="it-IT" sz="1400" dirty="0" smtClean="0"/>
                        <a:t>RF </a:t>
                      </a:r>
                      <a:r>
                        <a:rPr lang="it-IT" sz="1400" dirty="0" err="1" smtClean="0"/>
                        <a:t>repetition</a:t>
                      </a:r>
                      <a:r>
                        <a:rPr lang="it-IT" sz="1400" dirty="0" smtClean="0"/>
                        <a:t> rate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orbel" panose="020B0503020204020204"/>
                        </a:defRPr>
                      </a:lvl9pPr>
                    </a:lstStyle>
                    <a:p>
                      <a:pPr algn="ctr"/>
                      <a:r>
                        <a:rPr lang="it-IT" sz="1400" dirty="0" smtClean="0"/>
                        <a:t>100 Hz</a:t>
                      </a:r>
                      <a:endParaRPr lang="it-IT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8" name="Tabella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5283137"/>
                  </p:ext>
                </p:extLst>
              </p:nvPr>
            </p:nvGraphicFramePr>
            <p:xfrm>
              <a:off x="291035" y="1144123"/>
              <a:ext cx="3881786" cy="202266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9322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95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24100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r>
                            <a:rPr lang="it-IT" sz="1400" dirty="0" smtClean="0"/>
                            <a:t>Gamma </a:t>
                          </a:r>
                          <a:r>
                            <a:rPr lang="en-GB" sz="1400" baseline="0" noProof="0" dirty="0" smtClean="0"/>
                            <a:t>beam</a:t>
                          </a:r>
                          <a:r>
                            <a:rPr lang="it-IT" sz="1400" baseline="0" dirty="0" smtClean="0"/>
                            <a:t> </a:t>
                          </a:r>
                          <a:r>
                            <a:rPr lang="en-US" sz="1400" baseline="0" noProof="0" dirty="0" err="1" smtClean="0"/>
                            <a:t>params</a:t>
                          </a:r>
                          <a:endParaRPr lang="en-US" sz="1400" noProof="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endParaRPr lang="it-IT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75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27569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r>
                            <a:rPr lang="it-IT" sz="1400" dirty="0" smtClean="0"/>
                            <a:t>Energy</a:t>
                          </a:r>
                          <a:endParaRPr lang="it-IT" sz="140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it-IT" sz="1400" dirty="0" smtClean="0"/>
                            <a:t> 0.2 – 20 </a:t>
                          </a:r>
                          <a:r>
                            <a:rPr lang="it-IT" sz="1400" dirty="0" err="1" smtClean="0"/>
                            <a:t>MeV</a:t>
                          </a:r>
                          <a:endParaRPr lang="it-IT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64324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r>
                            <a:rPr lang="it-IT" sz="1400" dirty="0" err="1" smtClean="0"/>
                            <a:t>Spectral</a:t>
                          </a:r>
                          <a:r>
                            <a:rPr lang="it-IT" sz="1400" dirty="0" smtClean="0"/>
                            <a:t> </a:t>
                          </a:r>
                          <a:r>
                            <a:rPr lang="it-IT" sz="1400" dirty="0" err="1" smtClean="0"/>
                            <a:t>density</a:t>
                          </a:r>
                          <a:endParaRPr lang="it-IT" sz="140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it-IT" sz="1400" dirty="0" smtClean="0"/>
                            <a:t>0.8 – 4 * 10</a:t>
                          </a:r>
                          <a:r>
                            <a:rPr lang="it-IT" sz="1400" baseline="30000" dirty="0" smtClean="0"/>
                            <a:t>4</a:t>
                          </a:r>
                          <a:r>
                            <a:rPr lang="it-IT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it-IT" sz="1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400" baseline="0" smtClean="0">
                                      <a:latin typeface="Cambria Math" panose="02040503050406030204" pitchFamily="18" charset="0"/>
                                    </a:rPr>
                                    <m:t>𝑝h</m:t>
                                  </m:r>
                                </m:num>
                                <m:den>
                                  <m:r>
                                    <a:rPr lang="it-IT" sz="1400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it-IT" sz="1400" baseline="0" smtClean="0">
                                      <a:latin typeface="Cambria Math" panose="02040503050406030204" pitchFamily="18" charset="0"/>
                                    </a:rPr>
                                    <m:t> ∗</m:t>
                                  </m:r>
                                  <m:r>
                                    <a:rPr lang="it-IT" sz="1400" baseline="0" smtClean="0">
                                      <a:latin typeface="Cambria Math" panose="02040503050406030204" pitchFamily="18" charset="0"/>
                                    </a:rPr>
                                    <m:t>𝑒𝑉</m:t>
                                  </m:r>
                                </m:den>
                              </m:f>
                            </m:oMath>
                          </a14:m>
                          <a:endParaRPr lang="it-IT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27569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r>
                            <a:rPr lang="it-IT" sz="1400" dirty="0" err="1" smtClean="0"/>
                            <a:t>Bandwidth</a:t>
                          </a:r>
                          <a:r>
                            <a:rPr lang="it-IT" sz="1400" baseline="0" dirty="0" smtClean="0"/>
                            <a:t> (RMS)</a:t>
                          </a:r>
                          <a:endParaRPr lang="it-IT" sz="140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it-IT" sz="1400" dirty="0" smtClean="0"/>
                            <a:t>&lt; 0.5 %</a:t>
                          </a:r>
                          <a:endParaRPr lang="it-IT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9373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r>
                            <a:rPr lang="it-IT" sz="1400" dirty="0" err="1" smtClean="0"/>
                            <a:t>Peak</a:t>
                          </a:r>
                          <a:r>
                            <a:rPr lang="it-IT" sz="1400" dirty="0" smtClean="0"/>
                            <a:t> </a:t>
                          </a:r>
                          <a:r>
                            <a:rPr lang="it-IT" sz="1400" dirty="0" err="1" smtClean="0"/>
                            <a:t>brillance</a:t>
                          </a:r>
                          <a:endParaRPr lang="it-IT" sz="140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it-IT" sz="1400" dirty="0" smtClean="0"/>
                            <a:t>&gt; 10</a:t>
                          </a:r>
                          <a:r>
                            <a:rPr lang="it-IT" sz="1400" baseline="30000" dirty="0" smtClean="0"/>
                            <a:t>20</a:t>
                          </a:r>
                          <a:r>
                            <a:rPr lang="it-IT" sz="14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it-IT" sz="1400" i="1" baseline="0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it-IT" sz="1400" baseline="0" smtClean="0">
                                      <a:latin typeface="Cambria Math" panose="02040503050406030204" pitchFamily="18" charset="0"/>
                                    </a:rPr>
                                    <m:t>𝑝h</m:t>
                                  </m:r>
                                </m:num>
                                <m:den>
                                  <m:r>
                                    <a:rPr lang="it-IT" sz="1400" baseline="0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r>
                                    <a:rPr lang="it-IT" sz="1400" baseline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it-IT" sz="14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baseline="0" smtClean="0">
                                          <a:latin typeface="Cambria Math" panose="02040503050406030204" pitchFamily="18" charset="0"/>
                                        </a:rPr>
                                        <m:t>𝑚𝑚</m:t>
                                      </m:r>
                                    </m:e>
                                    <m:sup>
                                      <m:r>
                                        <a:rPr lang="it-IT" sz="1400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it-IT" sz="1400" baseline="0" smtClean="0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sSup>
                                    <m:sSupPr>
                                      <m:ctrlPr>
                                        <a:rPr lang="it-IT" sz="1400" i="1" baseline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it-IT" sz="1400" baseline="0" smtClean="0">
                                          <a:latin typeface="Cambria Math" panose="02040503050406030204" pitchFamily="18" charset="0"/>
                                        </a:rPr>
                                        <m:t>𝑚𝑟𝑎𝑑</m:t>
                                      </m:r>
                                    </m:e>
                                    <m:sup>
                                      <m:r>
                                        <a:rPr lang="it-IT" sz="1400" baseline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it-IT" sz="1400" baseline="0" smtClean="0">
                                      <a:latin typeface="Cambria Math" panose="02040503050406030204" pitchFamily="18" charset="0"/>
                                    </a:rPr>
                                    <m:t>∗0.1%</m:t>
                                  </m:r>
                                </m:den>
                              </m:f>
                            </m:oMath>
                          </a14:m>
                          <a:endParaRPr lang="it-IT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2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275698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r>
                            <a:rPr lang="it-IT" sz="1400" dirty="0" smtClean="0"/>
                            <a:t>Spot </a:t>
                          </a:r>
                          <a:r>
                            <a:rPr lang="it-IT" sz="1400" dirty="0" err="1" smtClean="0"/>
                            <a:t>size</a:t>
                          </a:r>
                          <a:endParaRPr lang="it-IT" sz="140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it-IT" sz="1400" dirty="0" smtClean="0"/>
                            <a:t>10 – 30 µm</a:t>
                          </a:r>
                          <a:endParaRPr lang="it-IT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8" name="Tabella 1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05283137"/>
                  </p:ext>
                </p:extLst>
              </p:nvPr>
            </p:nvGraphicFramePr>
            <p:xfrm>
              <a:off x="291035" y="1144123"/>
              <a:ext cx="3881786" cy="202266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932257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949529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r>
                            <a:rPr lang="it-IT" sz="1400" dirty="0" smtClean="0"/>
                            <a:t>Gamma </a:t>
                          </a:r>
                          <a:r>
                            <a:rPr lang="en-GB" sz="1400" baseline="0" noProof="0" dirty="0" smtClean="0"/>
                            <a:t>beam</a:t>
                          </a:r>
                          <a:r>
                            <a:rPr lang="it-IT" sz="1400" baseline="0" dirty="0" smtClean="0"/>
                            <a:t> </a:t>
                          </a:r>
                          <a:r>
                            <a:rPr lang="en-US" sz="1400" baseline="0" noProof="0" dirty="0" err="1" smtClean="0"/>
                            <a:t>params</a:t>
                          </a:r>
                          <a:endParaRPr lang="en-US" sz="1400" noProof="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75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endParaRPr lang="it-IT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381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lumMod val="75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048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r>
                            <a:rPr lang="it-IT" sz="1400" dirty="0" smtClean="0"/>
                            <a:t>Energy</a:t>
                          </a:r>
                          <a:endParaRPr lang="it-IT" sz="140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it-IT" sz="1400" dirty="0" smtClean="0"/>
                            <a:t> 0.2 – 20 </a:t>
                          </a:r>
                          <a:r>
                            <a:rPr lang="it-IT" sz="1400" dirty="0" err="1" smtClean="0"/>
                            <a:t>MeV</a:t>
                          </a:r>
                          <a:endParaRPr lang="it-IT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381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878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r>
                            <a:rPr lang="it-IT" sz="1400" dirty="0" err="1" smtClean="0"/>
                            <a:t>Spectral</a:t>
                          </a:r>
                          <a:r>
                            <a:rPr lang="it-IT" sz="1400" dirty="0" smtClean="0"/>
                            <a:t> </a:t>
                          </a:r>
                          <a:r>
                            <a:rPr lang="it-IT" sz="1400" dirty="0" err="1" smtClean="0"/>
                            <a:t>density</a:t>
                          </a:r>
                          <a:endParaRPr lang="it-IT" sz="140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688" t="-153030" r="-1250" b="-26818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048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r>
                            <a:rPr lang="it-IT" sz="1400" dirty="0" err="1" smtClean="0"/>
                            <a:t>Bandwidth</a:t>
                          </a:r>
                          <a:r>
                            <a:rPr lang="it-IT" sz="1400" baseline="0" dirty="0" smtClean="0"/>
                            <a:t> (RMS)</a:t>
                          </a:r>
                          <a:endParaRPr lang="it-IT" sz="140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it-IT" sz="1400" dirty="0" smtClean="0"/>
                            <a:t>&lt; 0.5 %</a:t>
                          </a:r>
                          <a:endParaRPr lang="it-IT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404686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r>
                            <a:rPr lang="it-IT" sz="1400" dirty="0" err="1" smtClean="0"/>
                            <a:t>Peak</a:t>
                          </a:r>
                          <a:r>
                            <a:rPr lang="it-IT" sz="1400" dirty="0" smtClean="0"/>
                            <a:t> </a:t>
                          </a:r>
                          <a:r>
                            <a:rPr lang="it-IT" sz="1400" dirty="0" err="1" smtClean="0"/>
                            <a:t>brillance</a:t>
                          </a:r>
                          <a:endParaRPr lang="it-IT" sz="140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20000"/>
                          </a:srgb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2"/>
                          <a:stretch>
                            <a:fillRect l="-99688" t="-323881" r="-1250" b="-8955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048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r>
                            <a:rPr lang="it-IT" sz="1400" dirty="0" smtClean="0"/>
                            <a:t>Spot </a:t>
                          </a:r>
                          <a:r>
                            <a:rPr lang="it-IT" sz="1400" dirty="0" err="1" smtClean="0"/>
                            <a:t>size</a:t>
                          </a:r>
                          <a:endParaRPr lang="it-IT" sz="1400" dirty="0"/>
                        </a:p>
                      </a:txBody>
                      <a:tcPr anchor="ctr"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4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orbel" panose="020B0503020204020204"/>
                            </a:defRPr>
                          </a:lvl9pPr>
                        </a:lstStyle>
                        <a:p>
                          <a:pPr algn="ctr"/>
                          <a:r>
                            <a:rPr lang="it-IT" sz="1400" dirty="0" smtClean="0"/>
                            <a:t>10 – 30 µm</a:t>
                          </a:r>
                          <a:endParaRPr lang="it-IT" sz="1400" dirty="0"/>
                        </a:p>
                      </a:txBody>
                      <a:tcPr>
                        <a:lnL w="12700" cmpd="sng">
                          <a:solidFill>
                            <a:sysClr val="window" lastClr="FFFFFF"/>
                          </a:solidFill>
                        </a:lnL>
                        <a:lnR w="12700" cmpd="sng">
                          <a:solidFill>
                            <a:sysClr val="window" lastClr="FFFFFF"/>
                          </a:solidFill>
                        </a:lnR>
                        <a:lnT w="12700" cmpd="sng">
                          <a:solidFill>
                            <a:sysClr val="window" lastClr="FFFFFF"/>
                          </a:solidFill>
                        </a:lnT>
                        <a:lnB w="12700" cmpd="sng">
                          <a:solidFill>
                            <a:sysClr val="window" lastClr="FFFFFF"/>
                          </a:solidFill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C0504D">
                            <a:tint val="4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9" name="Immagin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742" y="1743502"/>
            <a:ext cx="2681288" cy="132098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977" y="1738900"/>
            <a:ext cx="1424641" cy="1330190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5566" y="1738900"/>
            <a:ext cx="3075467" cy="1330190"/>
          </a:xfrm>
          <a:prstGeom prst="rect">
            <a:avLst/>
          </a:prstGeom>
        </p:spPr>
      </p:pic>
      <p:sp>
        <p:nvSpPr>
          <p:cNvPr id="22" name="CasellaDiTesto 21"/>
          <p:cNvSpPr txBox="1"/>
          <p:nvPr/>
        </p:nvSpPr>
        <p:spPr>
          <a:xfrm>
            <a:off x="4303769" y="1099515"/>
            <a:ext cx="7467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Corbel" panose="020B0503020204020204"/>
              </a:rPr>
              <a:t>Compton back-scattering gamma source </a:t>
            </a:r>
            <a:r>
              <a:rPr lang="en-US" sz="1600" dirty="0">
                <a:latin typeface="Corbel" panose="020B0503020204020204"/>
              </a:rPr>
              <a:t>from the interaction of an high brightness electron beam and high power laser pulse.</a:t>
            </a:r>
            <a:endParaRPr lang="it-IT" sz="1600" dirty="0">
              <a:latin typeface="Corbel" panose="020B0503020204020204"/>
            </a:endParaRP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7742" y="3204170"/>
            <a:ext cx="7443291" cy="3199692"/>
          </a:xfrm>
          <a:prstGeom prst="rect">
            <a:avLst/>
          </a:prstGeom>
        </p:spPr>
      </p:pic>
      <p:sp>
        <p:nvSpPr>
          <p:cNvPr id="24" name="CasellaDiTesto 23"/>
          <p:cNvSpPr txBox="1"/>
          <p:nvPr/>
        </p:nvSpPr>
        <p:spPr>
          <a:xfrm>
            <a:off x="4516083" y="4557071"/>
            <a:ext cx="46233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prstClr val="black"/>
                </a:solidFill>
                <a:latin typeface="Corbel" panose="020B0503020204020204"/>
              </a:rPr>
              <a:t>13 </a:t>
            </a:r>
            <a:r>
              <a:rPr lang="it-IT" sz="1600" dirty="0" err="1">
                <a:solidFill>
                  <a:prstClr val="black"/>
                </a:solidFill>
                <a:latin typeface="Corbel" panose="020B0503020204020204"/>
              </a:rPr>
              <a:t>Modulators</a:t>
            </a:r>
            <a:endParaRPr lang="it-IT" sz="1600" dirty="0">
              <a:solidFill>
                <a:prstClr val="black"/>
              </a:solidFill>
              <a:latin typeface="Corbel" panose="020B0503020204020204"/>
            </a:endParaRPr>
          </a:p>
          <a:p>
            <a:r>
              <a:rPr lang="it-IT" sz="1600" dirty="0">
                <a:solidFill>
                  <a:prstClr val="black"/>
                </a:solidFill>
                <a:latin typeface="Corbel" panose="020B0503020204020204"/>
              </a:rPr>
              <a:t>S-band (2856 </a:t>
            </a:r>
            <a:r>
              <a:rPr lang="it-IT" sz="1600" dirty="0" smtClean="0">
                <a:solidFill>
                  <a:prstClr val="black"/>
                </a:solidFill>
                <a:latin typeface="Corbel" panose="020B0503020204020204"/>
              </a:rPr>
              <a:t>MHz) </a:t>
            </a:r>
            <a:r>
              <a:rPr lang="it-IT" sz="1600" dirty="0" err="1" smtClean="0">
                <a:solidFill>
                  <a:prstClr val="black"/>
                </a:solidFill>
                <a:latin typeface="Corbel" panose="020B0503020204020204"/>
              </a:rPr>
              <a:t>injector</a:t>
            </a:r>
            <a:r>
              <a:rPr lang="it-IT" sz="1600" dirty="0" smtClean="0">
                <a:solidFill>
                  <a:prstClr val="black"/>
                </a:solidFill>
                <a:latin typeface="Corbel" panose="020B0503020204020204"/>
              </a:rPr>
              <a:t> </a:t>
            </a:r>
          </a:p>
          <a:p>
            <a:r>
              <a:rPr lang="it-IT" sz="1600" dirty="0" smtClean="0">
                <a:solidFill>
                  <a:prstClr val="black"/>
                </a:solidFill>
                <a:latin typeface="Corbel" panose="020B0503020204020204"/>
              </a:rPr>
              <a:t>C-band (5712 MHz) booster </a:t>
            </a:r>
            <a:r>
              <a:rPr lang="it-IT" sz="1600" dirty="0">
                <a:solidFill>
                  <a:prstClr val="black"/>
                </a:solidFill>
                <a:latin typeface="Corbel" panose="020B0503020204020204"/>
              </a:rPr>
              <a:t> </a:t>
            </a:r>
            <a:r>
              <a:rPr lang="it-IT" sz="1600" dirty="0" smtClean="0">
                <a:solidFill>
                  <a:prstClr val="black"/>
                </a:solidFill>
                <a:latin typeface="Corbel" panose="020B0503020204020204"/>
              </a:rPr>
              <a:t>with 12 </a:t>
            </a:r>
            <a:r>
              <a:rPr lang="it-IT" sz="1600" dirty="0" err="1">
                <a:solidFill>
                  <a:prstClr val="black"/>
                </a:solidFill>
                <a:latin typeface="Corbel" panose="020B0503020204020204"/>
              </a:rPr>
              <a:t>acc</a:t>
            </a:r>
            <a:r>
              <a:rPr lang="it-IT" sz="1600" dirty="0">
                <a:solidFill>
                  <a:prstClr val="black"/>
                </a:solidFill>
                <a:latin typeface="Corbel" panose="020B0503020204020204"/>
              </a:rPr>
              <a:t>. </a:t>
            </a:r>
            <a:r>
              <a:rPr lang="it-IT" sz="1600" dirty="0" err="1">
                <a:solidFill>
                  <a:prstClr val="black"/>
                </a:solidFill>
                <a:latin typeface="Corbel" panose="020B0503020204020204"/>
              </a:rPr>
              <a:t>s</a:t>
            </a:r>
            <a:r>
              <a:rPr lang="it-IT" sz="1600" dirty="0" err="1" smtClean="0">
                <a:solidFill>
                  <a:prstClr val="black"/>
                </a:solidFill>
                <a:latin typeface="Corbel" panose="020B0503020204020204"/>
              </a:rPr>
              <a:t>tructures</a:t>
            </a:r>
            <a:endParaRPr lang="it-IT" sz="1600" dirty="0">
              <a:solidFill>
                <a:prstClr val="black"/>
              </a:solidFill>
              <a:latin typeface="Corbel" panose="020B0503020204020204"/>
            </a:endParaRPr>
          </a:p>
          <a:p>
            <a:r>
              <a:rPr lang="it-IT" sz="1600" dirty="0">
                <a:solidFill>
                  <a:prstClr val="black"/>
                </a:solidFill>
                <a:latin typeface="Corbel" panose="020B0503020204020204"/>
              </a:rPr>
              <a:t>2 RF </a:t>
            </a:r>
            <a:r>
              <a:rPr lang="it-IT" sz="1600" dirty="0" err="1">
                <a:solidFill>
                  <a:prstClr val="black"/>
                </a:solidFill>
                <a:latin typeface="Corbel" panose="020B0503020204020204"/>
              </a:rPr>
              <a:t>deflectors</a:t>
            </a:r>
            <a:endParaRPr lang="it-IT" sz="1600" dirty="0">
              <a:solidFill>
                <a:prstClr val="black"/>
              </a:solidFill>
              <a:latin typeface="Corbel" panose="020B0503020204020204"/>
            </a:endParaRPr>
          </a:p>
          <a:p>
            <a:r>
              <a:rPr lang="it-IT" sz="1600" dirty="0">
                <a:solidFill>
                  <a:prstClr val="black"/>
                </a:solidFill>
                <a:latin typeface="Corbel" panose="020B0503020204020204"/>
              </a:rPr>
              <a:t>20 Vacuum </a:t>
            </a:r>
            <a:r>
              <a:rPr lang="it-IT" sz="1600" dirty="0" err="1">
                <a:solidFill>
                  <a:prstClr val="black"/>
                </a:solidFill>
                <a:latin typeface="Corbel" panose="020B0503020204020204"/>
              </a:rPr>
              <a:t>regions</a:t>
            </a:r>
            <a:endParaRPr lang="it-IT" sz="1600" dirty="0">
              <a:solidFill>
                <a:prstClr val="black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3717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859" y="1415914"/>
            <a:ext cx="11522282" cy="47057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smtClean="0"/>
              <a:t>ELI-NP Gamma Beam Source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b="1" dirty="0" smtClean="0">
                <a:solidFill>
                  <a:srgbClr val="5077E4"/>
                </a:solidFill>
              </a:rPr>
              <a:t>System Architecture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smtClean="0"/>
              <a:t>Fast-</a:t>
            </a:r>
            <a:r>
              <a:rPr lang="it-IT" sz="3200" dirty="0" err="1" smtClean="0"/>
              <a:t>Interlock</a:t>
            </a:r>
            <a:r>
              <a:rPr lang="it-IT" sz="3200" dirty="0"/>
              <a:t> </a:t>
            </a:r>
            <a:r>
              <a:rPr lang="it-IT" sz="3200" dirty="0" err="1" smtClean="0"/>
              <a:t>system</a:t>
            </a:r>
            <a:endParaRPr lang="it-IT" sz="3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800" dirty="0" err="1" smtClean="0"/>
              <a:t>WaveForm</a:t>
            </a:r>
            <a:r>
              <a:rPr lang="it-IT" sz="2800" dirty="0" smtClean="0"/>
              <a:t> </a:t>
            </a:r>
            <a:r>
              <a:rPr lang="it-IT" sz="2800" dirty="0" err="1" smtClean="0"/>
              <a:t>Mask</a:t>
            </a:r>
            <a:endParaRPr lang="it-IT" sz="28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err="1" smtClean="0"/>
              <a:t>Beam</a:t>
            </a:r>
            <a:r>
              <a:rPr lang="it-IT" sz="3200" dirty="0" smtClean="0"/>
              <a:t> </a:t>
            </a:r>
            <a:r>
              <a:rPr lang="it-IT" sz="3200" dirty="0" err="1" smtClean="0"/>
              <a:t>Loss</a:t>
            </a:r>
            <a:r>
              <a:rPr lang="it-IT" sz="3200" dirty="0" smtClean="0"/>
              <a:t> </a:t>
            </a:r>
            <a:r>
              <a:rPr lang="it-IT" sz="3200" dirty="0" err="1" smtClean="0"/>
              <a:t>Monitors</a:t>
            </a:r>
            <a:endParaRPr lang="it-IT" sz="3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800" dirty="0" err="1" smtClean="0"/>
              <a:t>Cherenkov</a:t>
            </a:r>
            <a:r>
              <a:rPr lang="it-IT" sz="2800" dirty="0" smtClean="0"/>
              <a:t> </a:t>
            </a:r>
            <a:r>
              <a:rPr lang="it-IT" sz="2800" dirty="0" err="1" smtClean="0"/>
              <a:t>Beam</a:t>
            </a:r>
            <a:r>
              <a:rPr lang="it-IT" sz="2800" dirty="0"/>
              <a:t> </a:t>
            </a:r>
            <a:r>
              <a:rPr lang="it-IT" sz="2800" dirty="0" err="1" smtClean="0"/>
              <a:t>Loss</a:t>
            </a:r>
            <a:r>
              <a:rPr lang="it-IT" sz="2800" dirty="0" smtClean="0"/>
              <a:t> Position Monitor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err="1" smtClean="0"/>
              <a:t>Conclusion</a:t>
            </a:r>
            <a:r>
              <a:rPr lang="it-IT" sz="3200" dirty="0" smtClean="0"/>
              <a:t> and </a:t>
            </a:r>
            <a:r>
              <a:rPr lang="it-IT" sz="3200" dirty="0" err="1" smtClean="0"/>
              <a:t>Next</a:t>
            </a:r>
            <a:r>
              <a:rPr lang="it-IT" sz="3200" dirty="0" smtClean="0"/>
              <a:t> </a:t>
            </a:r>
            <a:r>
              <a:rPr lang="it-IT" sz="3200" dirty="0" err="1" smtClean="0"/>
              <a:t>steps</a:t>
            </a:r>
            <a:endParaRPr lang="it-IT" sz="32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5</a:t>
            </a:fld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26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 smtClean="0"/>
              <a:t>MPS Architecture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6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796569" y="1465205"/>
            <a:ext cx="3077574" cy="2842748"/>
          </a:xfrm>
          <a:prstGeom prst="rect">
            <a:avLst/>
          </a:prstGeom>
          <a:solidFill>
            <a:srgbClr val="FFC00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5464497" y="3336117"/>
            <a:ext cx="3102137" cy="2891350"/>
          </a:xfrm>
          <a:prstGeom prst="rect">
            <a:avLst/>
          </a:prstGeom>
          <a:solidFill>
            <a:srgbClr val="FFC00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65357" y="1683924"/>
            <a:ext cx="4637463" cy="4110541"/>
          </a:xfrm>
          <a:prstGeom prst="rect">
            <a:avLst/>
          </a:prstGeom>
          <a:solidFill>
            <a:srgbClr val="FFC000"/>
          </a:solidFill>
          <a:ln w="1905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1869513" y="4563339"/>
            <a:ext cx="1414355" cy="1134805"/>
          </a:xfrm>
          <a:prstGeom prst="rect">
            <a:avLst/>
          </a:prstGeom>
          <a:solidFill>
            <a:srgbClr val="65D6A0"/>
          </a:solidFill>
          <a:ln w="31750" cap="rnd" cmpd="sng" algn="ctr">
            <a:solidFill>
              <a:srgbClr val="65D6A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Controls</a:t>
            </a:r>
            <a:endParaRPr kumimoji="0" lang="en-US" sz="19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3353367" y="3345735"/>
            <a:ext cx="1414355" cy="1134805"/>
          </a:xfrm>
          <a:prstGeom prst="rect">
            <a:avLst/>
          </a:prstGeom>
          <a:solidFill>
            <a:srgbClr val="65D6A0"/>
          </a:solidFill>
          <a:ln w="31750" cap="rnd" cmpd="sng" algn="ctr">
            <a:solidFill>
              <a:srgbClr val="65D6A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Magnets</a:t>
            </a:r>
          </a:p>
        </p:txBody>
      </p:sp>
      <p:sp>
        <p:nvSpPr>
          <p:cNvPr id="14" name="Rettangolo 13"/>
          <p:cNvSpPr/>
          <p:nvPr/>
        </p:nvSpPr>
        <p:spPr>
          <a:xfrm>
            <a:off x="1870631" y="2129448"/>
            <a:ext cx="1414355" cy="1134805"/>
          </a:xfrm>
          <a:prstGeom prst="rect">
            <a:avLst/>
          </a:prstGeom>
          <a:solidFill>
            <a:srgbClr val="65D6A0"/>
          </a:solidFill>
          <a:ln w="31750" cap="rnd" cmpd="sng" algn="ctr">
            <a:solidFill>
              <a:srgbClr val="65D6A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sz="1900" b="1" kern="0" dirty="0">
                <a:solidFill>
                  <a:schemeClr val="bg1"/>
                </a:solidFill>
                <a:latin typeface="Century Gothic" panose="020B0502020202020204"/>
              </a:rPr>
              <a:t>LLRF</a:t>
            </a:r>
          </a:p>
          <a:p>
            <a:pPr lvl="0" algn="ctr" defTabSz="457200">
              <a:defRPr/>
            </a:pPr>
            <a:r>
              <a:rPr lang="it-IT" sz="1050" b="1" kern="0" dirty="0">
                <a:solidFill>
                  <a:schemeClr val="bg1"/>
                </a:solidFill>
                <a:latin typeface="Century Gothic" panose="020B0502020202020204"/>
              </a:rPr>
              <a:t>and </a:t>
            </a:r>
            <a:endParaRPr lang="it-IT" sz="1900" b="1" kern="0" dirty="0">
              <a:solidFill>
                <a:schemeClr val="bg1"/>
              </a:solidFill>
              <a:latin typeface="Century Gothic" panose="020B0502020202020204"/>
            </a:endParaRPr>
          </a:p>
          <a:p>
            <a:pPr lvl="0" algn="ctr" defTabSz="457200">
              <a:defRPr/>
            </a:pPr>
            <a:r>
              <a:rPr lang="it-IT" sz="1900" b="1" kern="0" dirty="0">
                <a:solidFill>
                  <a:schemeClr val="bg1"/>
                </a:solidFill>
                <a:latin typeface="Century Gothic" panose="020B0502020202020204"/>
              </a:rPr>
              <a:t>Synchro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87893" y="4563340"/>
            <a:ext cx="1414355" cy="1134805"/>
          </a:xfrm>
          <a:prstGeom prst="rect">
            <a:avLst/>
          </a:prstGeom>
          <a:solidFill>
            <a:srgbClr val="65D6A0"/>
          </a:solidFill>
          <a:ln w="31750" cap="rnd" cmpd="sng" algn="ctr">
            <a:solidFill>
              <a:srgbClr val="65D6A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Cooling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87894" y="3345736"/>
            <a:ext cx="1414355" cy="1134805"/>
          </a:xfrm>
          <a:prstGeom prst="rect">
            <a:avLst/>
          </a:prstGeom>
          <a:solidFill>
            <a:srgbClr val="65D6A0"/>
          </a:solidFill>
          <a:ln w="31750" cap="rnd" cmpd="sng" algn="ctr">
            <a:solidFill>
              <a:srgbClr val="65D6A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sz="1900" b="1" kern="0" dirty="0">
                <a:solidFill>
                  <a:schemeClr val="bg1"/>
                </a:solidFill>
                <a:latin typeface="Century Gothic" panose="020B0502020202020204"/>
              </a:rPr>
              <a:t>Beam</a:t>
            </a:r>
          </a:p>
          <a:p>
            <a:pPr lvl="0" algn="ctr" defTabSz="457200">
              <a:defRPr/>
            </a:pPr>
            <a:r>
              <a:rPr lang="it-IT" sz="1900" b="1" kern="0" dirty="0" smtClean="0">
                <a:solidFill>
                  <a:schemeClr val="bg1"/>
                </a:solidFill>
                <a:latin typeface="Century Gothic" panose="020B0502020202020204"/>
              </a:rPr>
              <a:t>Diag.</a:t>
            </a:r>
            <a:endParaRPr lang="it-IT" sz="1900" b="1" kern="0" dirty="0">
              <a:solidFill>
                <a:schemeClr val="bg1"/>
              </a:solidFill>
              <a:latin typeface="Century Gothic" panose="020B0502020202020204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387892" y="2128132"/>
            <a:ext cx="1414355" cy="1134805"/>
          </a:xfrm>
          <a:prstGeom prst="rect">
            <a:avLst/>
          </a:prstGeom>
          <a:solidFill>
            <a:srgbClr val="65D6A0"/>
          </a:solidFill>
          <a:ln w="31750" cap="rnd" cmpd="sng" algn="ctr">
            <a:solidFill>
              <a:srgbClr val="65D6A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457200">
              <a:defRPr/>
            </a:pPr>
            <a:r>
              <a:rPr lang="it-IT" sz="1900" b="1" kern="0" dirty="0">
                <a:solidFill>
                  <a:schemeClr val="bg1"/>
                </a:solidFill>
                <a:latin typeface="Century Gothic" panose="020B0502020202020204"/>
              </a:rPr>
              <a:t>Power RF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3353367" y="4563339"/>
            <a:ext cx="1414355" cy="1134805"/>
          </a:xfrm>
          <a:prstGeom prst="rect">
            <a:avLst/>
          </a:prstGeom>
          <a:solidFill>
            <a:srgbClr val="65D6A0"/>
          </a:solidFill>
          <a:ln w="31750" cap="rnd" cmpd="sng" algn="ctr">
            <a:solidFill>
              <a:srgbClr val="65D6A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Interlock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System</a:t>
            </a:r>
          </a:p>
        </p:txBody>
      </p:sp>
      <p:sp>
        <p:nvSpPr>
          <p:cNvPr id="19" name="Rettangolo 18"/>
          <p:cNvSpPr/>
          <p:nvPr/>
        </p:nvSpPr>
        <p:spPr>
          <a:xfrm>
            <a:off x="1870631" y="3345735"/>
            <a:ext cx="1414355" cy="1134805"/>
          </a:xfrm>
          <a:prstGeom prst="rect">
            <a:avLst/>
          </a:prstGeom>
          <a:solidFill>
            <a:srgbClr val="65D6A0"/>
          </a:solidFill>
          <a:ln w="31750" cap="rnd" cmpd="sng" algn="ctr">
            <a:solidFill>
              <a:srgbClr val="65D6A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Vacuum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3353367" y="2128131"/>
            <a:ext cx="1414355" cy="1134805"/>
          </a:xfrm>
          <a:prstGeom prst="rect">
            <a:avLst/>
          </a:prstGeom>
          <a:solidFill>
            <a:srgbClr val="65D6A0"/>
          </a:solidFill>
          <a:ln w="31750" cap="rnd" cmpd="sng" algn="ctr">
            <a:solidFill>
              <a:srgbClr val="65D6A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Beam Loss </a:t>
            </a:r>
            <a:r>
              <a:rPr kumimoji="0" lang="it-IT" sz="19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Monitors</a:t>
            </a:r>
            <a:endParaRPr kumimoji="0" lang="it-IT" sz="19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5555938" y="3778738"/>
            <a:ext cx="1414355" cy="1134805"/>
          </a:xfrm>
          <a:prstGeom prst="rect">
            <a:avLst/>
          </a:prstGeom>
          <a:solidFill>
            <a:srgbClr val="5AA0F5"/>
          </a:solidFill>
          <a:ln w="31750" cap="rnd" cmpd="sng" algn="ctr">
            <a:solidFill>
              <a:srgbClr val="5AA0F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Power RF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7038676" y="4996341"/>
            <a:ext cx="1414355" cy="1134805"/>
          </a:xfrm>
          <a:prstGeom prst="rect">
            <a:avLst/>
          </a:prstGeom>
          <a:solidFill>
            <a:srgbClr val="5AA0F5"/>
          </a:solidFill>
          <a:ln w="31750" cap="rnd" cmpd="sng" algn="ctr">
            <a:solidFill>
              <a:srgbClr val="5AA0F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Vacuum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7038676" y="3778738"/>
            <a:ext cx="1414355" cy="1134805"/>
          </a:xfrm>
          <a:prstGeom prst="rect">
            <a:avLst/>
          </a:prstGeom>
          <a:solidFill>
            <a:srgbClr val="5AA0F5"/>
          </a:solidFill>
          <a:ln w="31750" cap="rnd" cmpd="sng" algn="ctr">
            <a:solidFill>
              <a:srgbClr val="5AA0F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LLRF</a:t>
            </a:r>
          </a:p>
        </p:txBody>
      </p:sp>
      <p:sp>
        <p:nvSpPr>
          <p:cNvPr id="24" name="Rettangolo 23"/>
          <p:cNvSpPr/>
          <p:nvPr/>
        </p:nvSpPr>
        <p:spPr>
          <a:xfrm>
            <a:off x="5555938" y="4996340"/>
            <a:ext cx="1414355" cy="1134805"/>
          </a:xfrm>
          <a:prstGeom prst="rect">
            <a:avLst/>
          </a:prstGeom>
          <a:solidFill>
            <a:srgbClr val="5AA0F5"/>
          </a:solidFill>
          <a:ln w="31750" cap="rnd" cmpd="sng" algn="ctr">
            <a:solidFill>
              <a:srgbClr val="5AA0F5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Personnel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900" b="1" kern="0" dirty="0" smtClean="0">
                <a:solidFill>
                  <a:srgbClr val="002060"/>
                </a:solidFill>
                <a:latin typeface="Century Gothic" panose="020B0502020202020204"/>
              </a:rPr>
              <a:t>Safety</a:t>
            </a:r>
            <a:endParaRPr kumimoji="0" lang="it-IT" sz="19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387893" y="1731706"/>
            <a:ext cx="43798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b="1" kern="0" dirty="0" smtClean="0">
                <a:solidFill>
                  <a:srgbClr val="006600"/>
                </a:solidFill>
                <a:latin typeface="Century Gothic" panose="020B0502020202020204"/>
              </a:rPr>
              <a:t>Supervisor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5490623" y="3375873"/>
            <a:ext cx="30475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Fast-ILK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8815217" y="1504962"/>
            <a:ext cx="30589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EA631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Beam</a:t>
            </a:r>
            <a:r>
              <a:rPr kumimoji="0" lang="it-IT" sz="1600" b="1" i="0" u="none" strike="noStrike" kern="0" cap="none" spc="0" normalizeH="0" noProof="0" dirty="0" smtClean="0">
                <a:ln>
                  <a:noFill/>
                </a:ln>
                <a:solidFill>
                  <a:srgbClr val="EA631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Loss Monitors</a:t>
            </a:r>
            <a:endParaRPr kumimoji="0" lang="it-IT" sz="1600" b="1" i="0" u="none" strike="noStrike" kern="0" cap="none" spc="0" normalizeH="0" baseline="0" noProof="0" dirty="0">
              <a:ln>
                <a:noFill/>
              </a:ln>
              <a:solidFill>
                <a:srgbClr val="EA631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8893162" y="1882140"/>
            <a:ext cx="1414355" cy="1134805"/>
          </a:xfrm>
          <a:prstGeom prst="rect">
            <a:avLst/>
          </a:prstGeom>
          <a:solidFill>
            <a:srgbClr val="E6B729">
              <a:lumMod val="60000"/>
              <a:lumOff val="40000"/>
            </a:srgbClr>
          </a:solidFill>
          <a:ln w="31750" cap="rnd" cmpd="sng" algn="ctr">
            <a:solidFill>
              <a:srgbClr val="EA6312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>
                <a:ln>
                  <a:noFill/>
                </a:ln>
                <a:solidFill>
                  <a:srgbClr val="EA631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Cherenkov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EA631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Light</a:t>
            </a:r>
            <a:endParaRPr kumimoji="0" lang="it-IT" sz="1800" b="1" i="0" u="none" strike="noStrike" kern="0" cap="none" spc="0" normalizeH="0" baseline="0" noProof="0" dirty="0">
              <a:ln>
                <a:noFill/>
              </a:ln>
              <a:solidFill>
                <a:srgbClr val="EA631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9" name="Rettangolo 28"/>
          <p:cNvSpPr/>
          <p:nvPr/>
        </p:nvSpPr>
        <p:spPr>
          <a:xfrm>
            <a:off x="8893161" y="3069015"/>
            <a:ext cx="1414355" cy="1134805"/>
          </a:xfrm>
          <a:prstGeom prst="rect">
            <a:avLst/>
          </a:prstGeom>
          <a:solidFill>
            <a:srgbClr val="E6B729">
              <a:lumMod val="60000"/>
              <a:lumOff val="40000"/>
            </a:srgbClr>
          </a:solidFill>
          <a:ln w="31750" cap="rnd" cmpd="sng" algn="ctr">
            <a:solidFill>
              <a:srgbClr val="EA6312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EA631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FCTs</a:t>
            </a:r>
            <a:endParaRPr kumimoji="0" lang="it-IT" sz="1900" b="1" i="0" u="none" strike="noStrike" kern="0" cap="none" spc="0" normalizeH="0" baseline="0" noProof="0" dirty="0">
              <a:ln>
                <a:noFill/>
              </a:ln>
              <a:solidFill>
                <a:srgbClr val="EA631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050" b="1" i="0" u="none" strike="noStrike" kern="0" cap="none" spc="0" normalizeH="0" baseline="0" noProof="0" dirty="0">
                <a:ln>
                  <a:noFill/>
                </a:ln>
                <a:solidFill>
                  <a:srgbClr val="EA631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EA631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BPMs</a:t>
            </a:r>
            <a:endParaRPr kumimoji="0" lang="it-IT" sz="1900" b="1" i="0" u="none" strike="noStrike" kern="0" cap="none" spc="0" normalizeH="0" baseline="0" noProof="0" dirty="0">
              <a:ln>
                <a:noFill/>
              </a:ln>
              <a:solidFill>
                <a:srgbClr val="EA631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30" name="Connettore 2 29"/>
          <p:cNvCxnSpPr/>
          <p:nvPr/>
        </p:nvCxnSpPr>
        <p:spPr>
          <a:xfrm flipV="1">
            <a:off x="4817723" y="2695533"/>
            <a:ext cx="3978297" cy="21424"/>
          </a:xfrm>
          <a:prstGeom prst="straightConnector1">
            <a:avLst/>
          </a:prstGeom>
          <a:noFill/>
          <a:ln w="60325" cap="rnd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31" name="Rettangolo 30"/>
          <p:cNvSpPr/>
          <p:nvPr/>
        </p:nvSpPr>
        <p:spPr>
          <a:xfrm>
            <a:off x="10362646" y="1877657"/>
            <a:ext cx="1414355" cy="1134805"/>
          </a:xfrm>
          <a:prstGeom prst="rect">
            <a:avLst/>
          </a:prstGeom>
          <a:solidFill>
            <a:srgbClr val="E6B729">
              <a:lumMod val="60000"/>
              <a:lumOff val="40000"/>
            </a:srgbClr>
          </a:solidFill>
          <a:ln w="31750" cap="rnd" cmpd="sng" algn="ctr">
            <a:solidFill>
              <a:srgbClr val="EA6312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0" u="none" strike="noStrike" kern="0" cap="none" spc="0" normalizeH="0" baseline="0" noProof="0" dirty="0">
                <a:ln>
                  <a:noFill/>
                </a:ln>
                <a:solidFill>
                  <a:srgbClr val="EA631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Hall Probes</a:t>
            </a:r>
          </a:p>
        </p:txBody>
      </p:sp>
      <p:cxnSp>
        <p:nvCxnSpPr>
          <p:cNvPr id="32" name="Connettore 2 31"/>
          <p:cNvCxnSpPr/>
          <p:nvPr/>
        </p:nvCxnSpPr>
        <p:spPr>
          <a:xfrm flipV="1">
            <a:off x="4814525" y="5130741"/>
            <a:ext cx="627810" cy="2"/>
          </a:xfrm>
          <a:prstGeom prst="straightConnector1">
            <a:avLst/>
          </a:prstGeom>
          <a:noFill/>
          <a:ln w="60325" cap="rnd" cmpd="sng" algn="ctr">
            <a:solidFill>
              <a:srgbClr val="FF0000"/>
            </a:solidFill>
            <a:prstDash val="solid"/>
            <a:tailEnd type="triangle"/>
          </a:ln>
          <a:effectLst/>
        </p:spPr>
      </p:cxnSp>
      <p:sp>
        <p:nvSpPr>
          <p:cNvPr id="33" name="Rettangolo 32"/>
          <p:cNvSpPr/>
          <p:nvPr/>
        </p:nvSpPr>
        <p:spPr>
          <a:xfrm>
            <a:off x="10362645" y="3069015"/>
            <a:ext cx="1414355" cy="1134805"/>
          </a:xfrm>
          <a:prstGeom prst="rect">
            <a:avLst/>
          </a:prstGeom>
          <a:solidFill>
            <a:srgbClr val="E6B729">
              <a:lumMod val="60000"/>
              <a:lumOff val="40000"/>
            </a:srgbClr>
          </a:solidFill>
          <a:ln w="31750" cap="rnd" cmpd="sng" algn="ctr">
            <a:solidFill>
              <a:srgbClr val="EA6312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EA631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IP </a:t>
            </a:r>
            <a:r>
              <a:rPr kumimoji="0" lang="it-IT" sz="19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EA631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Trajectory</a:t>
            </a:r>
            <a:r>
              <a:rPr kumimoji="0" lang="it-IT" sz="1900" b="1" i="0" u="none" strike="noStrike" kern="0" cap="none" spc="0" normalizeH="0" baseline="0" noProof="0" dirty="0" smtClean="0">
                <a:ln>
                  <a:noFill/>
                </a:ln>
                <a:solidFill>
                  <a:srgbClr val="EA6312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Feedback</a:t>
            </a:r>
            <a:endParaRPr kumimoji="0" lang="it-IT" sz="1900" b="1" i="0" u="none" strike="noStrike" kern="0" cap="none" spc="0" normalizeH="0" baseline="0" noProof="0" dirty="0">
              <a:ln>
                <a:noFill/>
              </a:ln>
              <a:solidFill>
                <a:srgbClr val="EA6312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543297" y="5097672"/>
            <a:ext cx="211408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Critical Systems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Hardwired network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High-reliability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Fast intervention before next RF pulse</a:t>
            </a:r>
            <a:endParaRPr lang="en-US" sz="1400" dirty="0"/>
          </a:p>
        </p:txBody>
      </p:sp>
      <p:sp>
        <p:nvSpPr>
          <p:cNvPr id="34" name="Rettangolo 33"/>
          <p:cNvSpPr/>
          <p:nvPr/>
        </p:nvSpPr>
        <p:spPr>
          <a:xfrm>
            <a:off x="6864893" y="1364621"/>
            <a:ext cx="19517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Guarantee electron beam transport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Check bending </a:t>
            </a:r>
            <a:r>
              <a:rPr lang="en-US" sz="1400" dirty="0"/>
              <a:t>f</a:t>
            </a:r>
            <a:r>
              <a:rPr lang="en-US" sz="1400" dirty="0" smtClean="0"/>
              <a:t>ield</a:t>
            </a:r>
          </a:p>
        </p:txBody>
      </p:sp>
      <p:sp>
        <p:nvSpPr>
          <p:cNvPr id="35" name="Rettangolo 34"/>
          <p:cNvSpPr/>
          <p:nvPr/>
        </p:nvSpPr>
        <p:spPr>
          <a:xfrm>
            <a:off x="265357" y="5779626"/>
            <a:ext cx="25939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EPICS controlled systems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On-line monitoring</a:t>
            </a:r>
          </a:p>
        </p:txBody>
      </p:sp>
    </p:spTree>
    <p:extLst>
      <p:ext uri="{BB962C8B-B14F-4D97-AF65-F5344CB8AC3E}">
        <p14:creationId xmlns:p14="http://schemas.microsoft.com/office/powerpoint/2010/main" val="15619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 err="1" smtClean="0"/>
              <a:t>Outline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4859" y="1415914"/>
            <a:ext cx="11522282" cy="470573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smtClean="0"/>
              <a:t>ELI-NP Gamma Beam Source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smtClean="0"/>
              <a:t>System Architecture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smtClean="0"/>
              <a:t>Fast-</a:t>
            </a:r>
            <a:r>
              <a:rPr lang="it-IT" sz="3200" dirty="0" err="1" smtClean="0"/>
              <a:t>Interlock</a:t>
            </a:r>
            <a:r>
              <a:rPr lang="it-IT" sz="3200" dirty="0"/>
              <a:t> </a:t>
            </a:r>
            <a:r>
              <a:rPr lang="it-IT" sz="3200" dirty="0" err="1" smtClean="0"/>
              <a:t>system</a:t>
            </a:r>
            <a:endParaRPr lang="it-IT" sz="3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800" b="1" dirty="0" err="1" smtClean="0">
                <a:solidFill>
                  <a:srgbClr val="5077E4"/>
                </a:solidFill>
              </a:rPr>
              <a:t>WaveForm</a:t>
            </a:r>
            <a:r>
              <a:rPr lang="it-IT" sz="2800" b="1" dirty="0" smtClean="0">
                <a:solidFill>
                  <a:srgbClr val="5077E4"/>
                </a:solidFill>
              </a:rPr>
              <a:t> </a:t>
            </a:r>
            <a:r>
              <a:rPr lang="it-IT" sz="2800" b="1" dirty="0" err="1" smtClean="0">
                <a:solidFill>
                  <a:srgbClr val="5077E4"/>
                </a:solidFill>
              </a:rPr>
              <a:t>Mask</a:t>
            </a:r>
            <a:endParaRPr lang="it-IT" sz="2800" b="1" dirty="0" smtClean="0">
              <a:solidFill>
                <a:srgbClr val="5077E4"/>
              </a:solidFill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err="1" smtClean="0"/>
              <a:t>Beam</a:t>
            </a:r>
            <a:r>
              <a:rPr lang="it-IT" sz="3200" dirty="0" smtClean="0"/>
              <a:t> </a:t>
            </a:r>
            <a:r>
              <a:rPr lang="it-IT" sz="3200" dirty="0" err="1" smtClean="0"/>
              <a:t>Loss</a:t>
            </a:r>
            <a:r>
              <a:rPr lang="it-IT" sz="3200" dirty="0" smtClean="0"/>
              <a:t> </a:t>
            </a:r>
            <a:r>
              <a:rPr lang="it-IT" sz="3200" dirty="0" err="1" smtClean="0"/>
              <a:t>Monitors</a:t>
            </a:r>
            <a:endParaRPr lang="it-IT" sz="3200" dirty="0" smtClean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2800" dirty="0" err="1" smtClean="0"/>
              <a:t>Cherenkov</a:t>
            </a:r>
            <a:r>
              <a:rPr lang="it-IT" sz="2800" dirty="0" smtClean="0"/>
              <a:t> </a:t>
            </a:r>
            <a:r>
              <a:rPr lang="it-IT" sz="2800" dirty="0" err="1" smtClean="0"/>
              <a:t>Beam</a:t>
            </a:r>
            <a:r>
              <a:rPr lang="it-IT" sz="2800" dirty="0"/>
              <a:t> </a:t>
            </a:r>
            <a:r>
              <a:rPr lang="it-IT" sz="2800" dirty="0" err="1" smtClean="0"/>
              <a:t>Loss</a:t>
            </a:r>
            <a:r>
              <a:rPr lang="it-IT" sz="2800" dirty="0" smtClean="0"/>
              <a:t> Position Monitor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it-IT" sz="3200" dirty="0" err="1" smtClean="0"/>
              <a:t>Conclusion</a:t>
            </a:r>
            <a:r>
              <a:rPr lang="it-IT" sz="3200" dirty="0" smtClean="0"/>
              <a:t> and </a:t>
            </a:r>
            <a:r>
              <a:rPr lang="it-IT" sz="3200" dirty="0" err="1" smtClean="0"/>
              <a:t>Next</a:t>
            </a:r>
            <a:r>
              <a:rPr lang="it-IT" sz="3200" dirty="0" smtClean="0"/>
              <a:t> </a:t>
            </a:r>
            <a:r>
              <a:rPr lang="it-IT" sz="3200" dirty="0" err="1" smtClean="0"/>
              <a:t>steps</a:t>
            </a:r>
            <a:endParaRPr lang="it-IT" sz="3200" dirty="0" smtClean="0"/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7</a:t>
            </a:fld>
            <a:endParaRPr lang="it-IT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2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 smtClean="0"/>
              <a:t>Fast-</a:t>
            </a:r>
            <a:r>
              <a:rPr lang="it-IT" dirty="0" err="1" smtClean="0"/>
              <a:t>Interlock</a:t>
            </a:r>
            <a:r>
              <a:rPr lang="it-IT" dirty="0" smtClean="0"/>
              <a:t> </a:t>
            </a:r>
            <a:r>
              <a:rPr lang="it-IT" dirty="0" err="1" smtClean="0"/>
              <a:t>system</a:t>
            </a:r>
            <a:r>
              <a:rPr lang="it-IT" dirty="0" smtClean="0"/>
              <a:t> - </a:t>
            </a:r>
            <a:r>
              <a:rPr lang="it-IT" dirty="0" err="1" smtClean="0"/>
              <a:t>WaveForm</a:t>
            </a:r>
            <a:r>
              <a:rPr lang="it-IT" dirty="0" smtClean="0"/>
              <a:t> </a:t>
            </a:r>
            <a:r>
              <a:rPr lang="it-IT" dirty="0" err="1" smtClean="0"/>
              <a:t>Mask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8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9" name="Segnaposto contenuto 2"/>
          <p:cNvSpPr txBox="1">
            <a:spLocks/>
          </p:cNvSpPr>
          <p:nvPr/>
        </p:nvSpPr>
        <p:spPr>
          <a:xfrm>
            <a:off x="431435" y="1350467"/>
            <a:ext cx="5146888" cy="4906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Scope of work: </a:t>
            </a:r>
            <a:r>
              <a:rPr lang="en-US" sz="1800" dirty="0">
                <a:solidFill>
                  <a:schemeClr val="tx1"/>
                </a:solidFill>
              </a:rPr>
              <a:t>monitor real-time RF-signals to detect breakdown events in WG and accelerating structures and operate RF systems in less than 10 </a:t>
            </a:r>
            <a:r>
              <a:rPr lang="en-US" sz="1800" dirty="0" err="1">
                <a:solidFill>
                  <a:schemeClr val="tx1"/>
                </a:solidFill>
              </a:rPr>
              <a:t>ms.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It is going to be involved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all RF sources conditioning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RF Gun during whole commissioning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Specifications</a:t>
            </a:r>
            <a:r>
              <a:rPr lang="it-IT" sz="1800" b="1" dirty="0" smtClean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Sample real-time 1,5 µs reflected RF signal from a directional coupler;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Hardwired to RF sources;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Analyze sampled signal;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Trip RF Modulator in less than 10 </a:t>
            </a:r>
            <a:r>
              <a:rPr lang="en-US" sz="1800" dirty="0" err="1" smtClean="0">
                <a:solidFill>
                  <a:schemeClr val="tx1"/>
                </a:solidFill>
              </a:rPr>
              <a:t>ms.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551447" y="5342648"/>
            <a:ext cx="5182810" cy="861181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diritto 30"/>
          <p:cNvCxnSpPr/>
          <p:nvPr/>
        </p:nvCxnSpPr>
        <p:spPr>
          <a:xfrm flipH="1">
            <a:off x="7213445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/>
          <p:cNvCxnSpPr/>
          <p:nvPr/>
        </p:nvCxnSpPr>
        <p:spPr>
          <a:xfrm flipH="1">
            <a:off x="7213445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/>
          <p:cNvCxnSpPr/>
          <p:nvPr/>
        </p:nvCxnSpPr>
        <p:spPr>
          <a:xfrm flipH="1">
            <a:off x="7514089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/>
          <p:cNvCxnSpPr/>
          <p:nvPr/>
        </p:nvCxnSpPr>
        <p:spPr>
          <a:xfrm flipH="1">
            <a:off x="7514089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/>
          <p:cNvCxnSpPr/>
          <p:nvPr/>
        </p:nvCxnSpPr>
        <p:spPr>
          <a:xfrm flipH="1">
            <a:off x="7808380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/>
          <p:cNvCxnSpPr/>
          <p:nvPr/>
        </p:nvCxnSpPr>
        <p:spPr>
          <a:xfrm flipH="1">
            <a:off x="7808380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/>
          <p:cNvCxnSpPr/>
          <p:nvPr/>
        </p:nvCxnSpPr>
        <p:spPr>
          <a:xfrm flipH="1">
            <a:off x="8101015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/>
          <p:cNvCxnSpPr/>
          <p:nvPr/>
        </p:nvCxnSpPr>
        <p:spPr>
          <a:xfrm flipH="1">
            <a:off x="8101015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/>
          <p:cNvCxnSpPr/>
          <p:nvPr/>
        </p:nvCxnSpPr>
        <p:spPr>
          <a:xfrm flipH="1">
            <a:off x="8401659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/>
          <p:cNvCxnSpPr/>
          <p:nvPr/>
        </p:nvCxnSpPr>
        <p:spPr>
          <a:xfrm flipH="1">
            <a:off x="8401659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/>
          <p:cNvCxnSpPr/>
          <p:nvPr/>
        </p:nvCxnSpPr>
        <p:spPr>
          <a:xfrm flipH="1">
            <a:off x="8695950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/>
          <p:cNvCxnSpPr/>
          <p:nvPr/>
        </p:nvCxnSpPr>
        <p:spPr>
          <a:xfrm flipH="1">
            <a:off x="8695950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/>
          <p:cNvCxnSpPr/>
          <p:nvPr/>
        </p:nvCxnSpPr>
        <p:spPr>
          <a:xfrm flipH="1">
            <a:off x="8992112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/>
          <p:cNvCxnSpPr/>
          <p:nvPr/>
        </p:nvCxnSpPr>
        <p:spPr>
          <a:xfrm flipH="1">
            <a:off x="8992112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/>
          <p:cNvCxnSpPr/>
          <p:nvPr/>
        </p:nvCxnSpPr>
        <p:spPr>
          <a:xfrm flipH="1">
            <a:off x="9292756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/>
          <p:cNvCxnSpPr/>
          <p:nvPr/>
        </p:nvCxnSpPr>
        <p:spPr>
          <a:xfrm flipH="1">
            <a:off x="9292756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/>
          <p:cNvCxnSpPr/>
          <p:nvPr/>
        </p:nvCxnSpPr>
        <p:spPr>
          <a:xfrm flipH="1">
            <a:off x="9587047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/>
          <p:cNvCxnSpPr/>
          <p:nvPr/>
        </p:nvCxnSpPr>
        <p:spPr>
          <a:xfrm flipH="1">
            <a:off x="9587047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/>
          <p:cNvCxnSpPr/>
          <p:nvPr/>
        </p:nvCxnSpPr>
        <p:spPr>
          <a:xfrm flipH="1">
            <a:off x="9879682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/>
          <p:cNvCxnSpPr/>
          <p:nvPr/>
        </p:nvCxnSpPr>
        <p:spPr>
          <a:xfrm flipH="1">
            <a:off x="9879682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/>
          <p:cNvCxnSpPr/>
          <p:nvPr/>
        </p:nvCxnSpPr>
        <p:spPr>
          <a:xfrm flipH="1">
            <a:off x="10180326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/>
          <p:cNvCxnSpPr/>
          <p:nvPr/>
        </p:nvCxnSpPr>
        <p:spPr>
          <a:xfrm flipH="1">
            <a:off x="10180326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/>
          <p:cNvCxnSpPr/>
          <p:nvPr/>
        </p:nvCxnSpPr>
        <p:spPr>
          <a:xfrm flipH="1">
            <a:off x="10474617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/>
          <p:cNvCxnSpPr/>
          <p:nvPr/>
        </p:nvCxnSpPr>
        <p:spPr>
          <a:xfrm flipH="1">
            <a:off x="10474617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/>
          <p:cNvCxnSpPr/>
          <p:nvPr/>
        </p:nvCxnSpPr>
        <p:spPr>
          <a:xfrm flipH="1">
            <a:off x="10777132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/>
          <p:cNvCxnSpPr/>
          <p:nvPr/>
        </p:nvCxnSpPr>
        <p:spPr>
          <a:xfrm flipH="1">
            <a:off x="10777132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/>
          <p:cNvCxnSpPr/>
          <p:nvPr/>
        </p:nvCxnSpPr>
        <p:spPr>
          <a:xfrm flipH="1">
            <a:off x="11077776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/>
          <p:cNvCxnSpPr/>
          <p:nvPr/>
        </p:nvCxnSpPr>
        <p:spPr>
          <a:xfrm flipH="1">
            <a:off x="11077776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/>
          <p:cNvCxnSpPr/>
          <p:nvPr/>
        </p:nvCxnSpPr>
        <p:spPr>
          <a:xfrm>
            <a:off x="6865620" y="3451860"/>
            <a:ext cx="1115" cy="188232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/>
          <p:cNvCxnSpPr/>
          <p:nvPr/>
        </p:nvCxnSpPr>
        <p:spPr>
          <a:xfrm flipH="1">
            <a:off x="11442545" y="4987290"/>
            <a:ext cx="2695" cy="35524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67"/>
          <p:cNvSpPr/>
          <p:nvPr/>
        </p:nvSpPr>
        <p:spPr>
          <a:xfrm>
            <a:off x="11304270" y="4438650"/>
            <a:ext cx="282026" cy="53704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100" dirty="0" smtClean="0">
                <a:solidFill>
                  <a:schemeClr val="tx1"/>
                </a:solidFill>
              </a:rPr>
              <a:t>RF Load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69" name="Triangolo isoscele 68"/>
          <p:cNvSpPr/>
          <p:nvPr/>
        </p:nvSpPr>
        <p:spPr>
          <a:xfrm rot="10800000">
            <a:off x="6421524" y="2832725"/>
            <a:ext cx="888191" cy="629014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70" name="Connettore diritto 69"/>
          <p:cNvCxnSpPr/>
          <p:nvPr/>
        </p:nvCxnSpPr>
        <p:spPr>
          <a:xfrm flipH="1">
            <a:off x="6864235" y="2412452"/>
            <a:ext cx="2767" cy="40839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71"/>
          <p:cNvSpPr/>
          <p:nvPr/>
        </p:nvSpPr>
        <p:spPr>
          <a:xfrm>
            <a:off x="6403486" y="1558543"/>
            <a:ext cx="906229" cy="85184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Modulator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73" name="CasellaDiTesto 72"/>
          <p:cNvSpPr txBox="1"/>
          <p:nvPr/>
        </p:nvSpPr>
        <p:spPr>
          <a:xfrm flipH="1">
            <a:off x="6518590" y="2807920"/>
            <a:ext cx="691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Klystron</a:t>
            </a:r>
          </a:p>
        </p:txBody>
      </p:sp>
      <p:sp>
        <p:nvSpPr>
          <p:cNvPr id="74" name="CasellaDiTesto 73"/>
          <p:cNvSpPr txBox="1"/>
          <p:nvPr/>
        </p:nvSpPr>
        <p:spPr>
          <a:xfrm flipH="1">
            <a:off x="9419705" y="5081777"/>
            <a:ext cx="171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Accelerating Structure</a:t>
            </a:r>
          </a:p>
        </p:txBody>
      </p:sp>
      <p:cxnSp>
        <p:nvCxnSpPr>
          <p:cNvPr id="75" name="Connettore diritto 74"/>
          <p:cNvCxnSpPr/>
          <p:nvPr/>
        </p:nvCxnSpPr>
        <p:spPr>
          <a:xfrm flipH="1">
            <a:off x="6879331" y="4969940"/>
            <a:ext cx="1735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/>
          <p:cNvCxnSpPr/>
          <p:nvPr/>
        </p:nvCxnSpPr>
        <p:spPr>
          <a:xfrm flipH="1">
            <a:off x="7052907" y="4870704"/>
            <a:ext cx="117513" cy="992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/>
          <p:cNvCxnSpPr/>
          <p:nvPr/>
        </p:nvCxnSpPr>
        <p:spPr>
          <a:xfrm flipH="1" flipV="1">
            <a:off x="7052907" y="4973926"/>
            <a:ext cx="117513" cy="91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sellaDiTesto 81"/>
          <p:cNvSpPr txBox="1"/>
          <p:nvPr/>
        </p:nvSpPr>
        <p:spPr>
          <a:xfrm flipH="1">
            <a:off x="7101279" y="4827645"/>
            <a:ext cx="412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DC</a:t>
            </a:r>
          </a:p>
        </p:txBody>
      </p:sp>
    </p:spTree>
    <p:extLst>
      <p:ext uri="{BB962C8B-B14F-4D97-AF65-F5344CB8AC3E}">
        <p14:creationId xmlns:p14="http://schemas.microsoft.com/office/powerpoint/2010/main" val="177635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6" name="Connettore diritto 85"/>
          <p:cNvCxnSpPr/>
          <p:nvPr/>
        </p:nvCxnSpPr>
        <p:spPr>
          <a:xfrm flipH="1">
            <a:off x="7466994" y="4966144"/>
            <a:ext cx="341386" cy="5316"/>
          </a:xfrm>
          <a:prstGeom prst="line">
            <a:avLst/>
          </a:prstGeom>
          <a:ln w="25400">
            <a:solidFill>
              <a:srgbClr val="507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Connettore diritto 92"/>
          <p:cNvCxnSpPr/>
          <p:nvPr/>
        </p:nvCxnSpPr>
        <p:spPr>
          <a:xfrm>
            <a:off x="7808205" y="3590391"/>
            <a:ext cx="175" cy="1368867"/>
          </a:xfrm>
          <a:prstGeom prst="line">
            <a:avLst/>
          </a:prstGeom>
          <a:ln w="25400">
            <a:solidFill>
              <a:srgbClr val="507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Connettore diritto 95"/>
          <p:cNvCxnSpPr>
            <a:endCxn id="65" idx="3"/>
          </p:cNvCxnSpPr>
          <p:nvPr/>
        </p:nvCxnSpPr>
        <p:spPr>
          <a:xfrm flipH="1">
            <a:off x="10591175" y="3598364"/>
            <a:ext cx="417508" cy="1803"/>
          </a:xfrm>
          <a:prstGeom prst="line">
            <a:avLst/>
          </a:prstGeom>
          <a:ln w="25400">
            <a:solidFill>
              <a:srgbClr val="507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Connettore diritto 96"/>
          <p:cNvCxnSpPr>
            <a:stCxn id="67" idx="3"/>
            <a:endCxn id="65" idx="1"/>
          </p:cNvCxnSpPr>
          <p:nvPr/>
        </p:nvCxnSpPr>
        <p:spPr>
          <a:xfrm flipV="1">
            <a:off x="8839641" y="3600167"/>
            <a:ext cx="845305" cy="4262"/>
          </a:xfrm>
          <a:prstGeom prst="line">
            <a:avLst/>
          </a:prstGeom>
          <a:ln w="25400">
            <a:solidFill>
              <a:srgbClr val="507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ttore diritto 97"/>
          <p:cNvCxnSpPr/>
          <p:nvPr/>
        </p:nvCxnSpPr>
        <p:spPr>
          <a:xfrm flipV="1">
            <a:off x="7808206" y="3604429"/>
            <a:ext cx="472493" cy="1"/>
          </a:xfrm>
          <a:prstGeom prst="line">
            <a:avLst/>
          </a:prstGeom>
          <a:ln w="25400">
            <a:solidFill>
              <a:srgbClr val="507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Connettore diritto 107"/>
          <p:cNvCxnSpPr/>
          <p:nvPr/>
        </p:nvCxnSpPr>
        <p:spPr>
          <a:xfrm>
            <a:off x="10995144" y="1977724"/>
            <a:ext cx="4870" cy="1620640"/>
          </a:xfrm>
          <a:prstGeom prst="line">
            <a:avLst/>
          </a:prstGeom>
          <a:ln w="25400">
            <a:solidFill>
              <a:srgbClr val="507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ttore diritto 108"/>
          <p:cNvCxnSpPr>
            <a:stCxn id="61" idx="3"/>
          </p:cNvCxnSpPr>
          <p:nvPr/>
        </p:nvCxnSpPr>
        <p:spPr>
          <a:xfrm>
            <a:off x="9745870" y="1977724"/>
            <a:ext cx="1249274" cy="0"/>
          </a:xfrm>
          <a:prstGeom prst="line">
            <a:avLst/>
          </a:prstGeom>
          <a:ln w="25400">
            <a:solidFill>
              <a:srgbClr val="507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Connettore diritto 113"/>
          <p:cNvCxnSpPr>
            <a:stCxn id="72" idx="3"/>
            <a:endCxn id="61" idx="1"/>
          </p:cNvCxnSpPr>
          <p:nvPr/>
        </p:nvCxnSpPr>
        <p:spPr>
          <a:xfrm flipV="1">
            <a:off x="7309715" y="1977724"/>
            <a:ext cx="1529926" cy="6742"/>
          </a:xfrm>
          <a:prstGeom prst="line">
            <a:avLst/>
          </a:prstGeom>
          <a:ln w="25400">
            <a:solidFill>
              <a:srgbClr val="5077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7893" y="34285"/>
            <a:ext cx="11522282" cy="905123"/>
          </a:xfrm>
        </p:spPr>
        <p:txBody>
          <a:bodyPr/>
          <a:lstStyle/>
          <a:p>
            <a:r>
              <a:rPr lang="it-IT" dirty="0"/>
              <a:t>Fast-</a:t>
            </a:r>
            <a:r>
              <a:rPr lang="it-IT" dirty="0" err="1"/>
              <a:t>Interlock</a:t>
            </a:r>
            <a:r>
              <a:rPr lang="it-IT" dirty="0"/>
              <a:t> </a:t>
            </a:r>
            <a:r>
              <a:rPr lang="it-IT" dirty="0" err="1"/>
              <a:t>system</a:t>
            </a:r>
            <a:r>
              <a:rPr lang="it-IT" dirty="0"/>
              <a:t> - </a:t>
            </a:r>
            <a:r>
              <a:rPr lang="it-IT" dirty="0" err="1"/>
              <a:t>WaveForm</a:t>
            </a:r>
            <a:r>
              <a:rPr lang="it-IT" dirty="0"/>
              <a:t> </a:t>
            </a:r>
            <a:r>
              <a:rPr lang="it-IT" dirty="0" err="1"/>
              <a:t>Mask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6529458"/>
            <a:ext cx="12192000" cy="328541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0" y="962383"/>
            <a:ext cx="12192000" cy="45719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36759" y="6499872"/>
            <a:ext cx="1433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solidFill>
                  <a:schemeClr val="bg1"/>
                </a:solidFill>
              </a:rPr>
              <a:t>Stefano Pioli</a:t>
            </a: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11473651" y="6504469"/>
            <a:ext cx="652103" cy="365125"/>
          </a:xfrm>
        </p:spPr>
        <p:txBody>
          <a:bodyPr/>
          <a:lstStyle/>
          <a:p>
            <a:fld id="{80104624-3FE2-4196-91E0-38C47062A026}" type="slidenum">
              <a:rPr lang="it-IT" sz="1400" b="1" smtClean="0">
                <a:solidFill>
                  <a:schemeClr val="bg1"/>
                </a:solidFill>
              </a:rPr>
              <a:t>9</a:t>
            </a:fld>
            <a:endParaRPr lang="it-IT" sz="1400" b="1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6551447" y="5342648"/>
            <a:ext cx="5182810" cy="861181"/>
          </a:xfrm>
          <a:prstGeom prst="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diritto 30"/>
          <p:cNvCxnSpPr/>
          <p:nvPr/>
        </p:nvCxnSpPr>
        <p:spPr>
          <a:xfrm flipH="1">
            <a:off x="7213445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diritto 33"/>
          <p:cNvCxnSpPr/>
          <p:nvPr/>
        </p:nvCxnSpPr>
        <p:spPr>
          <a:xfrm flipH="1">
            <a:off x="7213445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diritto 34"/>
          <p:cNvCxnSpPr/>
          <p:nvPr/>
        </p:nvCxnSpPr>
        <p:spPr>
          <a:xfrm flipH="1">
            <a:off x="7514089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diritto 35"/>
          <p:cNvCxnSpPr/>
          <p:nvPr/>
        </p:nvCxnSpPr>
        <p:spPr>
          <a:xfrm flipH="1">
            <a:off x="7514089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diritto 36"/>
          <p:cNvCxnSpPr/>
          <p:nvPr/>
        </p:nvCxnSpPr>
        <p:spPr>
          <a:xfrm flipH="1">
            <a:off x="7808380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diritto 37"/>
          <p:cNvCxnSpPr/>
          <p:nvPr/>
        </p:nvCxnSpPr>
        <p:spPr>
          <a:xfrm flipH="1">
            <a:off x="7808380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diritto 38"/>
          <p:cNvCxnSpPr/>
          <p:nvPr/>
        </p:nvCxnSpPr>
        <p:spPr>
          <a:xfrm flipH="1">
            <a:off x="8101015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diritto 39"/>
          <p:cNvCxnSpPr/>
          <p:nvPr/>
        </p:nvCxnSpPr>
        <p:spPr>
          <a:xfrm flipH="1">
            <a:off x="8101015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diritto 40"/>
          <p:cNvCxnSpPr/>
          <p:nvPr/>
        </p:nvCxnSpPr>
        <p:spPr>
          <a:xfrm flipH="1">
            <a:off x="8401659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diritto 41"/>
          <p:cNvCxnSpPr/>
          <p:nvPr/>
        </p:nvCxnSpPr>
        <p:spPr>
          <a:xfrm flipH="1">
            <a:off x="8401659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diritto 42"/>
          <p:cNvCxnSpPr/>
          <p:nvPr/>
        </p:nvCxnSpPr>
        <p:spPr>
          <a:xfrm flipH="1">
            <a:off x="8695950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/>
          <p:cNvCxnSpPr/>
          <p:nvPr/>
        </p:nvCxnSpPr>
        <p:spPr>
          <a:xfrm flipH="1">
            <a:off x="8695950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diritto 44"/>
          <p:cNvCxnSpPr/>
          <p:nvPr/>
        </p:nvCxnSpPr>
        <p:spPr>
          <a:xfrm flipH="1">
            <a:off x="8992112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diritto 45"/>
          <p:cNvCxnSpPr/>
          <p:nvPr/>
        </p:nvCxnSpPr>
        <p:spPr>
          <a:xfrm flipH="1">
            <a:off x="8992112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diritto 46"/>
          <p:cNvCxnSpPr/>
          <p:nvPr/>
        </p:nvCxnSpPr>
        <p:spPr>
          <a:xfrm flipH="1">
            <a:off x="9292756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diritto 47"/>
          <p:cNvCxnSpPr/>
          <p:nvPr/>
        </p:nvCxnSpPr>
        <p:spPr>
          <a:xfrm flipH="1">
            <a:off x="9292756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diritto 48"/>
          <p:cNvCxnSpPr/>
          <p:nvPr/>
        </p:nvCxnSpPr>
        <p:spPr>
          <a:xfrm flipH="1">
            <a:off x="9587047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diritto 49"/>
          <p:cNvCxnSpPr/>
          <p:nvPr/>
        </p:nvCxnSpPr>
        <p:spPr>
          <a:xfrm flipH="1">
            <a:off x="9587047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ttore diritto 50"/>
          <p:cNvCxnSpPr/>
          <p:nvPr/>
        </p:nvCxnSpPr>
        <p:spPr>
          <a:xfrm flipH="1">
            <a:off x="9879682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diritto 51"/>
          <p:cNvCxnSpPr/>
          <p:nvPr/>
        </p:nvCxnSpPr>
        <p:spPr>
          <a:xfrm flipH="1">
            <a:off x="9879682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diritto 52"/>
          <p:cNvCxnSpPr/>
          <p:nvPr/>
        </p:nvCxnSpPr>
        <p:spPr>
          <a:xfrm flipH="1">
            <a:off x="10180326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diritto 53"/>
          <p:cNvCxnSpPr/>
          <p:nvPr/>
        </p:nvCxnSpPr>
        <p:spPr>
          <a:xfrm flipH="1">
            <a:off x="10180326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ttore diritto 54"/>
          <p:cNvCxnSpPr/>
          <p:nvPr/>
        </p:nvCxnSpPr>
        <p:spPr>
          <a:xfrm flipH="1">
            <a:off x="10474617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diritto 55"/>
          <p:cNvCxnSpPr/>
          <p:nvPr/>
        </p:nvCxnSpPr>
        <p:spPr>
          <a:xfrm flipH="1">
            <a:off x="10474617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diritto 56"/>
          <p:cNvCxnSpPr/>
          <p:nvPr/>
        </p:nvCxnSpPr>
        <p:spPr>
          <a:xfrm flipH="1">
            <a:off x="10777132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nettore diritto 57"/>
          <p:cNvCxnSpPr/>
          <p:nvPr/>
        </p:nvCxnSpPr>
        <p:spPr>
          <a:xfrm flipH="1">
            <a:off x="10777132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diritto 58"/>
          <p:cNvCxnSpPr/>
          <p:nvPr/>
        </p:nvCxnSpPr>
        <p:spPr>
          <a:xfrm flipH="1">
            <a:off x="11077776" y="5907910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diritto 59"/>
          <p:cNvCxnSpPr/>
          <p:nvPr/>
        </p:nvCxnSpPr>
        <p:spPr>
          <a:xfrm flipH="1">
            <a:off x="11077776" y="5345852"/>
            <a:ext cx="1656" cy="297983"/>
          </a:xfrm>
          <a:prstGeom prst="line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ttore diritto 63"/>
          <p:cNvCxnSpPr/>
          <p:nvPr/>
        </p:nvCxnSpPr>
        <p:spPr>
          <a:xfrm>
            <a:off x="6865620" y="3451860"/>
            <a:ext cx="1115" cy="1882329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diritto 65"/>
          <p:cNvCxnSpPr/>
          <p:nvPr/>
        </p:nvCxnSpPr>
        <p:spPr>
          <a:xfrm flipH="1">
            <a:off x="11442545" y="4982452"/>
            <a:ext cx="2695" cy="355243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ttangolo 67"/>
          <p:cNvSpPr/>
          <p:nvPr/>
        </p:nvSpPr>
        <p:spPr>
          <a:xfrm>
            <a:off x="11304270" y="4438650"/>
            <a:ext cx="282026" cy="537045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it-IT" sz="1100" dirty="0" smtClean="0">
                <a:solidFill>
                  <a:schemeClr val="tx1"/>
                </a:solidFill>
              </a:rPr>
              <a:t>RF Load</a:t>
            </a:r>
            <a:endParaRPr lang="it-IT" sz="1100" dirty="0">
              <a:solidFill>
                <a:schemeClr val="tx1"/>
              </a:solidFill>
            </a:endParaRPr>
          </a:p>
        </p:txBody>
      </p:sp>
      <p:sp>
        <p:nvSpPr>
          <p:cNvPr id="69" name="Triangolo isoscele 68"/>
          <p:cNvSpPr/>
          <p:nvPr/>
        </p:nvSpPr>
        <p:spPr>
          <a:xfrm rot="10800000">
            <a:off x="6421524" y="2832725"/>
            <a:ext cx="888191" cy="629014"/>
          </a:xfrm>
          <a:prstGeom prst="triangl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cxnSp>
        <p:nvCxnSpPr>
          <p:cNvPr id="70" name="Connettore diritto 69"/>
          <p:cNvCxnSpPr/>
          <p:nvPr/>
        </p:nvCxnSpPr>
        <p:spPr>
          <a:xfrm flipH="1">
            <a:off x="6864235" y="2412452"/>
            <a:ext cx="2767" cy="408392"/>
          </a:xfrm>
          <a:prstGeom prst="line">
            <a:avLst/>
          </a:prstGeom>
          <a:ln w="254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ttangolo 71"/>
          <p:cNvSpPr/>
          <p:nvPr/>
        </p:nvSpPr>
        <p:spPr>
          <a:xfrm>
            <a:off x="6403486" y="1558543"/>
            <a:ext cx="906229" cy="851845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>
                <a:solidFill>
                  <a:schemeClr val="tx1"/>
                </a:solidFill>
              </a:rPr>
              <a:t>Modulator</a:t>
            </a:r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73" name="CasellaDiTesto 72"/>
          <p:cNvSpPr txBox="1"/>
          <p:nvPr/>
        </p:nvSpPr>
        <p:spPr>
          <a:xfrm flipH="1">
            <a:off x="6518590" y="2807920"/>
            <a:ext cx="6912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Klystron</a:t>
            </a:r>
          </a:p>
        </p:txBody>
      </p:sp>
      <p:sp>
        <p:nvSpPr>
          <p:cNvPr id="74" name="CasellaDiTesto 73"/>
          <p:cNvSpPr txBox="1"/>
          <p:nvPr/>
        </p:nvSpPr>
        <p:spPr>
          <a:xfrm flipH="1">
            <a:off x="9419705" y="5081777"/>
            <a:ext cx="17100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Accelerating Structure</a:t>
            </a:r>
          </a:p>
        </p:txBody>
      </p:sp>
      <p:cxnSp>
        <p:nvCxnSpPr>
          <p:cNvPr id="75" name="Connettore diritto 74"/>
          <p:cNvCxnSpPr/>
          <p:nvPr/>
        </p:nvCxnSpPr>
        <p:spPr>
          <a:xfrm flipH="1">
            <a:off x="6879331" y="4969940"/>
            <a:ext cx="173576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ttore diritto 77"/>
          <p:cNvCxnSpPr/>
          <p:nvPr/>
        </p:nvCxnSpPr>
        <p:spPr>
          <a:xfrm flipH="1">
            <a:off x="7052907" y="4870704"/>
            <a:ext cx="117513" cy="9923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ttore diritto 78"/>
          <p:cNvCxnSpPr/>
          <p:nvPr/>
        </p:nvCxnSpPr>
        <p:spPr>
          <a:xfrm flipH="1" flipV="1">
            <a:off x="7052907" y="4973926"/>
            <a:ext cx="117513" cy="918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CasellaDiTesto 81"/>
          <p:cNvSpPr txBox="1"/>
          <p:nvPr/>
        </p:nvSpPr>
        <p:spPr>
          <a:xfrm flipH="1">
            <a:off x="7101279" y="4827645"/>
            <a:ext cx="4128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 smtClean="0"/>
              <a:t>DC</a:t>
            </a:r>
          </a:p>
        </p:txBody>
      </p:sp>
      <p:sp>
        <p:nvSpPr>
          <p:cNvPr id="61" name="Rettangolo 60"/>
          <p:cNvSpPr/>
          <p:nvPr/>
        </p:nvSpPr>
        <p:spPr>
          <a:xfrm>
            <a:off x="8839641" y="1713540"/>
            <a:ext cx="906229" cy="528368"/>
          </a:xfrm>
          <a:prstGeom prst="rect">
            <a:avLst/>
          </a:prstGeom>
          <a:noFill/>
          <a:ln w="25400">
            <a:solidFill>
              <a:srgbClr val="5077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rgbClr val="5077E4"/>
                </a:solidFill>
              </a:rPr>
              <a:t>Fast-ILK</a:t>
            </a:r>
            <a:endParaRPr lang="it-IT" sz="1200" b="1" dirty="0">
              <a:solidFill>
                <a:srgbClr val="5077E4"/>
              </a:solidFill>
            </a:endParaRPr>
          </a:p>
        </p:txBody>
      </p:sp>
      <p:sp>
        <p:nvSpPr>
          <p:cNvPr id="65" name="Rettangolo 64"/>
          <p:cNvSpPr/>
          <p:nvPr/>
        </p:nvSpPr>
        <p:spPr>
          <a:xfrm>
            <a:off x="9684946" y="3334951"/>
            <a:ext cx="906229" cy="5304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b="1" dirty="0" smtClean="0">
                <a:solidFill>
                  <a:schemeClr val="tx1"/>
                </a:solidFill>
              </a:rPr>
              <a:t>Digitizer</a:t>
            </a:r>
            <a:endParaRPr lang="it-IT" sz="1200" b="1" dirty="0">
              <a:solidFill>
                <a:schemeClr val="tx1"/>
              </a:solidFill>
            </a:endParaRPr>
          </a:p>
        </p:txBody>
      </p:sp>
      <p:sp>
        <p:nvSpPr>
          <p:cNvPr id="67" name="Rettangolo 66"/>
          <p:cNvSpPr/>
          <p:nvPr/>
        </p:nvSpPr>
        <p:spPr>
          <a:xfrm>
            <a:off x="8297028" y="3339213"/>
            <a:ext cx="542613" cy="530432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dirty="0">
              <a:solidFill>
                <a:schemeClr val="tx1"/>
              </a:solidFill>
            </a:endParaRPr>
          </a:p>
        </p:txBody>
      </p:sp>
      <p:cxnSp>
        <p:nvCxnSpPr>
          <p:cNvPr id="71" name="Connettore diritto 70"/>
          <p:cNvCxnSpPr/>
          <p:nvPr/>
        </p:nvCxnSpPr>
        <p:spPr>
          <a:xfrm flipH="1" flipV="1">
            <a:off x="8464010" y="3456109"/>
            <a:ext cx="3483" cy="2769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ttore diritto 75"/>
          <p:cNvCxnSpPr/>
          <p:nvPr/>
        </p:nvCxnSpPr>
        <p:spPr>
          <a:xfrm>
            <a:off x="8464011" y="3458381"/>
            <a:ext cx="207262" cy="13619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nettore diritto 76"/>
          <p:cNvCxnSpPr/>
          <p:nvPr/>
        </p:nvCxnSpPr>
        <p:spPr>
          <a:xfrm flipH="1" flipV="1">
            <a:off x="8678002" y="3456109"/>
            <a:ext cx="3483" cy="27693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ttore diritto 79"/>
          <p:cNvCxnSpPr/>
          <p:nvPr/>
        </p:nvCxnSpPr>
        <p:spPr>
          <a:xfrm flipH="1">
            <a:off x="8464009" y="3594575"/>
            <a:ext cx="207264" cy="12677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ttore diritto 80"/>
          <p:cNvCxnSpPr/>
          <p:nvPr/>
        </p:nvCxnSpPr>
        <p:spPr>
          <a:xfrm flipH="1" flipV="1">
            <a:off x="8678002" y="3743761"/>
            <a:ext cx="52388" cy="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nettore diritto 83"/>
          <p:cNvCxnSpPr/>
          <p:nvPr/>
        </p:nvCxnSpPr>
        <p:spPr>
          <a:xfrm flipH="1" flipV="1">
            <a:off x="8627175" y="3454677"/>
            <a:ext cx="52388" cy="75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Segnaposto contenuto 2"/>
          <p:cNvSpPr txBox="1">
            <a:spLocks/>
          </p:cNvSpPr>
          <p:nvPr/>
        </p:nvSpPr>
        <p:spPr>
          <a:xfrm>
            <a:off x="431435" y="1350467"/>
            <a:ext cx="5146888" cy="49065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>
                <a:solidFill>
                  <a:schemeClr val="tx1"/>
                </a:solidFill>
              </a:rPr>
              <a:t>Scope of work: </a:t>
            </a:r>
            <a:r>
              <a:rPr lang="en-US" sz="1800" dirty="0">
                <a:solidFill>
                  <a:schemeClr val="tx1"/>
                </a:solidFill>
              </a:rPr>
              <a:t>monitor real-time RF-signals to detect breakdown events in WG and accelerating structures and operate RF systems in less than 10 </a:t>
            </a:r>
            <a:r>
              <a:rPr lang="en-US" sz="1800" dirty="0" err="1">
                <a:solidFill>
                  <a:schemeClr val="tx1"/>
                </a:solidFill>
              </a:rPr>
              <a:t>ms.</a:t>
            </a:r>
            <a:r>
              <a:rPr lang="en-US" sz="1800" dirty="0">
                <a:solidFill>
                  <a:schemeClr val="tx1"/>
                </a:solidFill>
              </a:rPr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tx1"/>
                </a:solidFill>
              </a:rPr>
              <a:t>It is going to be involved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all RF sources conditioning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</a:rPr>
              <a:t>RF Gun during whole commissioning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b="1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b="1" dirty="0" smtClean="0">
                <a:solidFill>
                  <a:schemeClr val="tx1"/>
                </a:solidFill>
              </a:rPr>
              <a:t>Specifications</a:t>
            </a:r>
            <a:r>
              <a:rPr lang="it-IT" sz="1800" b="1" dirty="0" smtClean="0">
                <a:solidFill>
                  <a:schemeClr val="tx1"/>
                </a:solidFill>
              </a:rPr>
              <a:t>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Sample real-time 1,5 µs reflected RF signal from a directional coupler;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Hardwired to RF sources;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Analyze sampled signal;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chemeClr val="tx1"/>
                </a:solidFill>
              </a:rPr>
              <a:t>Trip RF Modulator in less than 10 </a:t>
            </a:r>
            <a:r>
              <a:rPr lang="en-US" sz="1800" dirty="0" err="1" smtClean="0">
                <a:solidFill>
                  <a:schemeClr val="tx1"/>
                </a:solidFill>
              </a:rPr>
              <a:t>ms.</a:t>
            </a:r>
            <a:endParaRPr lang="en-US" sz="1800" dirty="0" smtClean="0">
              <a:solidFill>
                <a:schemeClr val="tx1"/>
              </a:solidFill>
            </a:endParaRPr>
          </a:p>
          <a:p>
            <a:pPr lvl="1"/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3" name="CasellaDiTesto 82"/>
          <p:cNvSpPr txBox="1"/>
          <p:nvPr/>
        </p:nvSpPr>
        <p:spPr>
          <a:xfrm flipH="1">
            <a:off x="8014123" y="3842433"/>
            <a:ext cx="1107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Schottky </a:t>
            </a:r>
            <a:r>
              <a:rPr lang="en-US" sz="1200" dirty="0" smtClean="0"/>
              <a:t>diode</a:t>
            </a:r>
            <a:endParaRPr lang="it-IT" sz="1200" dirty="0"/>
          </a:p>
        </p:txBody>
      </p:sp>
    </p:spTree>
    <p:extLst>
      <p:ext uri="{BB962C8B-B14F-4D97-AF65-F5344CB8AC3E}">
        <p14:creationId xmlns:p14="http://schemas.microsoft.com/office/powerpoint/2010/main" val="115600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13526</TotalTime>
  <Words>1502</Words>
  <Application>Microsoft Office PowerPoint</Application>
  <PresentationFormat>Widescreen</PresentationFormat>
  <Paragraphs>428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Century Gothic</vt:lpstr>
      <vt:lpstr>Corbel</vt:lpstr>
      <vt:lpstr>Wingdings</vt:lpstr>
      <vt:lpstr>Tema di Office</vt:lpstr>
      <vt:lpstr>Presentazione standard di PowerPoint</vt:lpstr>
      <vt:lpstr>Outline</vt:lpstr>
      <vt:lpstr>Outline</vt:lpstr>
      <vt:lpstr>ELI-NP Gamma Beam Source</vt:lpstr>
      <vt:lpstr>Outline</vt:lpstr>
      <vt:lpstr>MPS Architecture</vt:lpstr>
      <vt:lpstr>Outline</vt:lpstr>
      <vt:lpstr>Fast-Interlock system - WaveForm Mask</vt:lpstr>
      <vt:lpstr>Fast-Interlock system - WaveForm Mask</vt:lpstr>
      <vt:lpstr>Fast-Interlock system - WaveForm Mask</vt:lpstr>
      <vt:lpstr>Fast-Interlock system - WaveForm Mask</vt:lpstr>
      <vt:lpstr>Presentazione standard di PowerPoint</vt:lpstr>
      <vt:lpstr>Fast-Interlock system - WaveForm Mask</vt:lpstr>
      <vt:lpstr>Outline</vt:lpstr>
      <vt:lpstr>Cherenkov Beam Loss Position Monitor</vt:lpstr>
      <vt:lpstr>Cherenkov Beam Loss Position Monitor</vt:lpstr>
      <vt:lpstr>Cherenkov Beam Loss Position Monitor</vt:lpstr>
      <vt:lpstr>Cherenkov Beam Loss Position Monitor</vt:lpstr>
      <vt:lpstr>Outline</vt:lpstr>
      <vt:lpstr>Conclusion and Next steps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spioli</dc:creator>
  <cp:lastModifiedBy>spioli</cp:lastModifiedBy>
  <cp:revision>203</cp:revision>
  <dcterms:created xsi:type="dcterms:W3CDTF">2017-10-08T08:29:33Z</dcterms:created>
  <dcterms:modified xsi:type="dcterms:W3CDTF">2018-02-07T21:55:44Z</dcterms:modified>
</cp:coreProperties>
</file>