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handoutMasterIdLst>
    <p:handoutMasterId r:id="rId26"/>
  </p:handoutMasterIdLst>
  <p:sldIdLst>
    <p:sldId id="256" r:id="rId2"/>
    <p:sldId id="275" r:id="rId3"/>
    <p:sldId id="269" r:id="rId4"/>
    <p:sldId id="271" r:id="rId5"/>
    <p:sldId id="294" r:id="rId6"/>
    <p:sldId id="277" r:id="rId7"/>
    <p:sldId id="280" r:id="rId8"/>
    <p:sldId id="297" r:id="rId9"/>
    <p:sldId id="291" r:id="rId10"/>
    <p:sldId id="300" r:id="rId11"/>
    <p:sldId id="295" r:id="rId12"/>
    <p:sldId id="299" r:id="rId13"/>
    <p:sldId id="320" r:id="rId14"/>
    <p:sldId id="312" r:id="rId15"/>
    <p:sldId id="321" r:id="rId16"/>
    <p:sldId id="313" r:id="rId17"/>
    <p:sldId id="315" r:id="rId18"/>
    <p:sldId id="316" r:id="rId19"/>
    <p:sldId id="317" r:id="rId20"/>
    <p:sldId id="319" r:id="rId21"/>
    <p:sldId id="301" r:id="rId22"/>
    <p:sldId id="292" r:id="rId23"/>
    <p:sldId id="282" r:id="rId24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1pPr>
    <a:lvl2pPr marL="3429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2pPr>
    <a:lvl3pPr marL="685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3pPr>
    <a:lvl4pPr marL="10287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4pPr>
    <a:lvl5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5pPr>
    <a:lvl6pPr marL="1714500" algn="l" defTabSz="342900" rtl="0" eaLnBrk="1" latinLnBrk="0" hangingPunct="1"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6pPr>
    <a:lvl7pPr marL="2057400" algn="l" defTabSz="342900" rtl="0" eaLnBrk="1" latinLnBrk="0" hangingPunct="1"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7pPr>
    <a:lvl8pPr marL="2400300" algn="l" defTabSz="342900" rtl="0" eaLnBrk="1" latinLnBrk="0" hangingPunct="1"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8pPr>
    <a:lvl9pPr marL="2743200" algn="l" defTabSz="342900" rtl="0" eaLnBrk="1" latinLnBrk="0" hangingPunct="1">
      <a:defRPr kern="1200">
        <a:solidFill>
          <a:schemeClr val="tx1"/>
        </a:solidFill>
        <a:latin typeface="Trebuchet MS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6DFF"/>
    <a:srgbClr val="4014FF"/>
    <a:srgbClr val="438CFF"/>
    <a:srgbClr val="1F29FD"/>
    <a:srgbClr val="FF6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8FB837D-C827-4EFA-A057-4D05807E0F7C}" styleName="Style à thème 1 - Accentuation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Style à thème 1 - Accentuation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75DCB02-9BB8-47FD-8907-85C794F793BA}" styleName="Style à thème 1 - Accentuation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11" autoAdjust="0"/>
    <p:restoredTop sz="98018" autoAdjust="0"/>
  </p:normalViewPr>
  <p:slideViewPr>
    <p:cSldViewPr snapToGrid="0">
      <p:cViewPr varScale="1">
        <p:scale>
          <a:sx n="79" d="100"/>
          <a:sy n="79" d="100"/>
        </p:scale>
        <p:origin x="-1376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handoutMaster" Target="handoutMasters/handoutMaster1.xml"/><Relationship Id="rId27" Type="http://schemas.openxmlformats.org/officeDocument/2006/relationships/printerSettings" Target="printerSettings/printerSettings1.bin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17040351-FA85-F443-ACB3-64FCFD327C2B}" type="datetimeFigureOut">
              <a:rPr lang="fr-FR"/>
              <a:pPr>
                <a:defRPr/>
              </a:pPr>
              <a:t>19/12/17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6A02D660-8F7E-ED4B-8EF7-283B8E0E6CC5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315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B9D2D135-B6CD-4242-9823-16AE706E7BEC}" type="datetimeFigureOut">
              <a:rPr lang="fr-FR"/>
              <a:pPr>
                <a:defRPr/>
              </a:pPr>
              <a:t>19/12/17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/>
              <a:t>Modifiez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charset="0"/>
              </a:defRPr>
            </a:lvl1pPr>
          </a:lstStyle>
          <a:p>
            <a:pPr>
              <a:defRPr/>
            </a:pPr>
            <a:fld id="{9FE81133-B64F-FC4F-88B6-9A3EFF71E1A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04030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1pPr>
    <a:lvl2pPr marL="3429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2pPr>
    <a:lvl3pPr marL="6858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3pPr>
    <a:lvl4pPr marL="10287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4pPr>
    <a:lvl5pPr marL="137160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MS PGothic" panose="020B0600070205080204" pitchFamily="34" charset="-128"/>
        <a:cs typeface="MS PGothic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FE81133-B64F-FC4F-88B6-9A3EFF71E1AD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7713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7" descr="BandeauNLogosPartenairesThomXTransp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5" y="5854702"/>
            <a:ext cx="6010275" cy="563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>
            <a:spLocks noChangeArrowheads="1"/>
          </p:cNvSpPr>
          <p:nvPr userDrawn="1"/>
        </p:nvSpPr>
        <p:spPr bwMode="auto">
          <a:xfrm>
            <a:off x="57150" y="6427788"/>
            <a:ext cx="5919788" cy="22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fr-FR" sz="500" smtClean="0">
                <a:latin typeface="Arial" charset="0"/>
              </a:rPr>
              <a:t>Programme Investissements d’avenir de l’Etat ANR-10-EQPX-51. Financé également par la Région Ile-de-France. </a:t>
            </a:r>
            <a:r>
              <a:rPr lang="fr-FR" sz="500" i="1" smtClean="0">
                <a:latin typeface="Arial" charset="0"/>
              </a:rPr>
              <a:t> Program « Investing in the future » ANR-10-EQOX-51. Work also supported by grants from Région Ile-de-France.</a:t>
            </a:r>
            <a:endParaRPr lang="fr-FR" sz="500" smtClean="0">
              <a:latin typeface="Arial" charset="0"/>
            </a:endParaRPr>
          </a:p>
        </p:txBody>
      </p:sp>
      <p:sp>
        <p:nvSpPr>
          <p:cNvPr id="6" name="Freeform 14"/>
          <p:cNvSpPr/>
          <p:nvPr/>
        </p:nvSpPr>
        <p:spPr>
          <a:xfrm>
            <a:off x="-5953" y="-7939"/>
            <a:ext cx="647701" cy="5697539"/>
          </a:xfrm>
          <a:custGeom>
            <a:avLst/>
            <a:gdLst>
              <a:gd name="connsiteX0" fmla="*/ 0 w 863600"/>
              <a:gd name="connsiteY0" fmla="*/ 8467 h 5698067"/>
              <a:gd name="connsiteX1" fmla="*/ 863600 w 863600"/>
              <a:gd name="connsiteY1" fmla="*/ 0 h 5698067"/>
              <a:gd name="connsiteX2" fmla="*/ 863600 w 863600"/>
              <a:gd name="connsiteY2" fmla="*/ 16934 h 5698067"/>
              <a:gd name="connsiteX3" fmla="*/ 0 w 863600"/>
              <a:gd name="connsiteY3" fmla="*/ 5698067 h 5698067"/>
              <a:gd name="connsiteX4" fmla="*/ 0 w 863600"/>
              <a:gd name="connsiteY4" fmla="*/ 8467 h 5698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63600" h="5698067">
                <a:moveTo>
                  <a:pt x="0" y="8467"/>
                </a:moveTo>
                <a:lnTo>
                  <a:pt x="863600" y="0"/>
                </a:lnTo>
                <a:lnTo>
                  <a:pt x="863600" y="16934"/>
                </a:lnTo>
                <a:lnTo>
                  <a:pt x="0" y="5698067"/>
                </a:lnTo>
                <a:lnTo>
                  <a:pt x="0" y="8467"/>
                </a:lnTo>
                <a:close/>
              </a:path>
            </a:pathLst>
          </a:custGeom>
          <a:solidFill>
            <a:srgbClr val="FF6F00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 flipV="1">
            <a:off x="5560219" y="3681413"/>
            <a:ext cx="3574256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7019925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 userDrawn="1"/>
        </p:nvSpPr>
        <p:spPr>
          <a:xfrm>
            <a:off x="6891338" y="-7939"/>
            <a:ext cx="2255044" cy="6865939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 userDrawn="1"/>
        </p:nvSpPr>
        <p:spPr>
          <a:xfrm>
            <a:off x="7203281" y="-7939"/>
            <a:ext cx="1943100" cy="6865939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 userDrawn="1"/>
        </p:nvSpPr>
        <p:spPr>
          <a:xfrm>
            <a:off x="6700838" y="3048000"/>
            <a:ext cx="2445544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 userDrawn="1"/>
        </p:nvSpPr>
        <p:spPr>
          <a:xfrm>
            <a:off x="7005638" y="-7939"/>
            <a:ext cx="2140744" cy="6865939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>
            <a:off x="8180787" y="-7939"/>
            <a:ext cx="965597" cy="6865939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 userDrawn="1"/>
        </p:nvSpPr>
        <p:spPr>
          <a:xfrm>
            <a:off x="8205790" y="-7939"/>
            <a:ext cx="953691" cy="6865939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 userDrawn="1"/>
        </p:nvSpPr>
        <p:spPr>
          <a:xfrm>
            <a:off x="7796215" y="3589338"/>
            <a:ext cx="1365647" cy="326866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AutoShape 2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116681" y="-1333499"/>
            <a:ext cx="51577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sp>
        <p:nvSpPr>
          <p:cNvPr id="17" name="AutoShape 4" descr="imap://vermes@imap.lal.in2p3.fr:143/fetch%3EUID%3E.INBOX.ThomX%20-%20Admin%3E468?part=1.1.2.2&amp;filename=logo_ThomX_versionHD.jpg"/>
          <p:cNvSpPr>
            <a:spLocks noChangeAspect="1" noChangeArrowheads="1"/>
          </p:cNvSpPr>
          <p:nvPr userDrawn="1"/>
        </p:nvSpPr>
        <p:spPr bwMode="auto">
          <a:xfrm>
            <a:off x="230981" y="-1181099"/>
            <a:ext cx="5157788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defRPr/>
            </a:pPr>
            <a:endParaRPr lang="fr-FR" altLang="fr-FR" smtClean="0">
              <a:ea typeface="+mn-ea"/>
              <a:cs typeface="Arial" charset="0"/>
            </a:endParaRPr>
          </a:p>
        </p:txBody>
      </p:sp>
      <p:pic>
        <p:nvPicPr>
          <p:cNvPr id="18" name="Image 34"/>
          <p:cNvPicPr>
            <a:picLocks noChangeAspect="1"/>
          </p:cNvPicPr>
          <p:nvPr userDrawn="1"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9412" y="3390901"/>
            <a:ext cx="2414588" cy="129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1520" y="1537253"/>
            <a:ext cx="5997749" cy="2000272"/>
          </a:xfrm>
        </p:spPr>
        <p:txBody>
          <a:bodyPr anchor="b">
            <a:noAutofit/>
          </a:bodyPr>
          <a:lstStyle>
            <a:lvl1pPr algn="ctr">
              <a:defRPr sz="3600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1520" y="4526425"/>
            <a:ext cx="5997749" cy="984805"/>
          </a:xfrm>
        </p:spPr>
        <p:txBody>
          <a:bodyPr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586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5" y="609600"/>
            <a:ext cx="6449180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DF7FC-24D5-F340-A677-A0F3FAEF84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82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470400"/>
            <a:ext cx="6449180" cy="1570963"/>
          </a:xfrm>
        </p:spPr>
        <p:txBody>
          <a:bodyPr anchor="ctr">
            <a:normAutofit/>
          </a:bodyPr>
          <a:lstStyle>
            <a:lvl1pPr marL="0" indent="0" algn="l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24873" y="3632200"/>
            <a:ext cx="5419805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4093F0-01A8-044B-8865-F8F5017191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473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5" y="1931990"/>
            <a:ext cx="6449180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48610-278D-1A4E-B4B9-28382AF8C5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8351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83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134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61441B-5EB8-FE40-9248-93D913AB96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2227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484" y="609600"/>
            <a:ext cx="6442830" cy="3022600"/>
          </a:xfrm>
        </p:spPr>
        <p:txBody>
          <a:bodyPr anchor="ctr">
            <a:normAutofit/>
          </a:bodyPr>
          <a:lstStyle>
            <a:lvl1pPr algn="l">
              <a:defRPr sz="33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1513915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08134" y="4013200"/>
            <a:ext cx="6449181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rgbClr val="FF6F00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F5EB4-F968-8F49-983E-2C26310D2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973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F1BF8-E5D2-4245-8696-A6882D335E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8186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8134" y="609601"/>
            <a:ext cx="5296492" cy="5251451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A8FE6-C763-6744-8817-0DE4C9B7CE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09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700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 marL="557213" indent="-214313">
              <a:buFont typeface="Wingdings" panose="05000000000000000000" pitchFamily="2" charset="2"/>
              <a:buChar char="Ø"/>
              <a:defRPr>
                <a:solidFill>
                  <a:schemeClr val="tx1"/>
                </a:solidFill>
              </a:defRPr>
            </a:lvl2pPr>
            <a:lvl3pPr marL="857250" indent="-171450">
              <a:buFont typeface="Wingdings 3" panose="05040102010807070707" pitchFamily="18" charset="2"/>
              <a:buChar char=""/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 marL="1543050" indent="-171450">
              <a:buFont typeface="Trebuchet MS" panose="020B0603020202020204" pitchFamily="34" charset="0"/>
              <a:buChar char="—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583651-B2E1-A249-B4E5-448B504B5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259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08135" y="2700868"/>
            <a:ext cx="6449180" cy="1826581"/>
          </a:xfrm>
        </p:spPr>
        <p:txBody>
          <a:bodyPr anchor="b"/>
          <a:lstStyle>
            <a:lvl1pPr algn="l">
              <a:defRPr sz="3000" b="0" cap="none"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508135" y="4527448"/>
            <a:ext cx="6449180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30487-764D-DA45-9979-B8C3ED1ED5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048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6944" y="1451291"/>
            <a:ext cx="3140035" cy="803395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944" y="2306518"/>
            <a:ext cx="3140035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7284" y="1438335"/>
            <a:ext cx="3140031" cy="829310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17283" y="2319477"/>
            <a:ext cx="3140030" cy="372188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AFFB6B-7BEF-A54F-AB9B-8CCDB2F09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192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vanc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08134" y="609601"/>
            <a:ext cx="6449180" cy="699155"/>
          </a:xfrm>
        </p:spPr>
        <p:txBody>
          <a:bodyPr/>
          <a:lstStyle>
            <a:lvl1pPr>
              <a:defRPr>
                <a:solidFill>
                  <a:srgbClr val="FF6F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506944" y="1451291"/>
            <a:ext cx="3140035" cy="803395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>
          <a:xfrm>
            <a:off x="506944" y="2306518"/>
            <a:ext cx="3140035" cy="3734846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7284" y="1438335"/>
            <a:ext cx="3140031" cy="829310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quarter" idx="4"/>
          </p:nvPr>
        </p:nvSpPr>
        <p:spPr>
          <a:xfrm>
            <a:off x="3817283" y="2319477"/>
            <a:ext cx="3140030" cy="3721888"/>
          </a:xfrm>
        </p:spPr>
        <p:txBody>
          <a:bodyPr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8C40D1-C45E-2044-97F3-903978BB9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0051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4" y="609601"/>
            <a:ext cx="6449180" cy="686196"/>
          </a:xfrm>
        </p:spPr>
        <p:txBody>
          <a:bodyPr/>
          <a:lstStyle/>
          <a:p>
            <a:r>
              <a:rPr lang="fr-FR" dirty="0" smtClean="0"/>
              <a:t>Modifiez le style du titre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56CC0-3A63-A44F-8979-316ECB8CE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70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E9E6-391E-734F-945E-6645E99473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224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5" y="1498605"/>
            <a:ext cx="2891649" cy="1278467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6"/>
            <a:ext cx="3386038" cy="5526437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35" y="2777070"/>
            <a:ext cx="2891649" cy="2584450"/>
          </a:xfr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tx1"/>
                </a:solidFill>
              </a:defRPr>
            </a:lvl1pPr>
            <a:lvl2pPr marL="342797" indent="0">
              <a:buNone/>
              <a:defRPr sz="1100"/>
            </a:lvl2pPr>
            <a:lvl3pPr marL="685595" indent="0">
              <a:buNone/>
              <a:defRPr sz="900"/>
            </a:lvl3pPr>
            <a:lvl4pPr marL="1028392" indent="0">
              <a:buNone/>
              <a:defRPr sz="800"/>
            </a:lvl4pPr>
            <a:lvl5pPr marL="1371188" indent="0">
              <a:buNone/>
              <a:defRPr sz="800"/>
            </a:lvl5pPr>
            <a:lvl6pPr marL="1713986" indent="0">
              <a:buNone/>
              <a:defRPr sz="800"/>
            </a:lvl6pPr>
            <a:lvl7pPr marL="2056783" indent="0">
              <a:buNone/>
              <a:defRPr sz="800"/>
            </a:lvl7pPr>
            <a:lvl8pPr marL="2399580" indent="0">
              <a:buNone/>
              <a:defRPr sz="800"/>
            </a:lvl8pPr>
            <a:lvl9pPr marL="2742377" indent="0">
              <a:buNone/>
              <a:defRPr sz="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B79083-3ADE-7D4D-82A3-1A5C885D51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580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133" y="4800600"/>
            <a:ext cx="6449180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8134" y="609600"/>
            <a:ext cx="6449180" cy="3845719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133" y="5367339"/>
            <a:ext cx="6449180" cy="674024"/>
          </a:xfrm>
        </p:spPr>
        <p:txBody>
          <a:bodyPr>
            <a:normAutofit/>
          </a:bodyPr>
          <a:lstStyle>
            <a:lvl1pPr marL="0" indent="0">
              <a:buNone/>
              <a:defRPr sz="900">
                <a:solidFill>
                  <a:schemeClr val="tx1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800"/>
            </a:lvl3pPr>
            <a:lvl4pPr marL="1028700" indent="0">
              <a:buNone/>
              <a:defRPr sz="700"/>
            </a:lvl4pPr>
            <a:lvl5pPr marL="1371600" indent="0">
              <a:buNone/>
              <a:defRPr sz="700"/>
            </a:lvl5pPr>
            <a:lvl6pPr marL="1714500" indent="0">
              <a:buNone/>
              <a:defRPr sz="700"/>
            </a:lvl6pPr>
            <a:lvl7pPr marL="2057400" indent="0">
              <a:buNone/>
              <a:defRPr sz="700"/>
            </a:lvl7pPr>
            <a:lvl8pPr marL="2400300" indent="0">
              <a:buNone/>
              <a:defRPr sz="700"/>
            </a:lvl8pPr>
            <a:lvl9pPr marL="2743200" indent="0">
              <a:buNone/>
              <a:defRPr sz="7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49674-7D1A-304F-985D-1B0BC94129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23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 flipV="1">
            <a:off x="5560219" y="3681413"/>
            <a:ext cx="3574256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7019925" y="0"/>
            <a:ext cx="9144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Freeform 8"/>
          <p:cNvSpPr/>
          <p:nvPr/>
        </p:nvSpPr>
        <p:spPr>
          <a:xfrm>
            <a:off x="6891338" y="-7939"/>
            <a:ext cx="2255044" cy="6865939"/>
          </a:xfrm>
          <a:custGeom>
            <a:avLst/>
            <a:gdLst>
              <a:gd name="connsiteX0" fmla="*/ 2023534 w 3005667"/>
              <a:gd name="connsiteY0" fmla="*/ 8467 h 6866467"/>
              <a:gd name="connsiteX1" fmla="*/ 0 w 3005667"/>
              <a:gd name="connsiteY1" fmla="*/ 6866467 h 6866467"/>
              <a:gd name="connsiteX2" fmla="*/ 2997200 w 3005667"/>
              <a:gd name="connsiteY2" fmla="*/ 6858000 h 6866467"/>
              <a:gd name="connsiteX3" fmla="*/ 3005667 w 3005667"/>
              <a:gd name="connsiteY3" fmla="*/ 0 h 6866467"/>
              <a:gd name="connsiteX4" fmla="*/ 2023534 w 3005667"/>
              <a:gd name="connsiteY4" fmla="*/ 8467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5667" h="6866467">
                <a:moveTo>
                  <a:pt x="2023534" y="8467"/>
                </a:moveTo>
                <a:lnTo>
                  <a:pt x="0" y="6866467"/>
                </a:lnTo>
                <a:lnTo>
                  <a:pt x="2997200" y="6858000"/>
                </a:lnTo>
                <a:cubicBezTo>
                  <a:pt x="3000022" y="4572000"/>
                  <a:pt x="3002845" y="2286000"/>
                  <a:pt x="3005667" y="0"/>
                </a:cubicBezTo>
                <a:lnTo>
                  <a:pt x="2023534" y="8467"/>
                </a:lnTo>
                <a:close/>
              </a:path>
            </a:pathLst>
          </a:custGeom>
          <a:solidFill>
            <a:srgbClr val="FF6F00">
              <a:alpha val="3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203281" y="-7939"/>
            <a:ext cx="1943100" cy="6865939"/>
          </a:xfrm>
          <a:custGeom>
            <a:avLst/>
            <a:gdLst>
              <a:gd name="connsiteX0" fmla="*/ 0 w 2590800"/>
              <a:gd name="connsiteY0" fmla="*/ 0 h 6866467"/>
              <a:gd name="connsiteX1" fmla="*/ 1202267 w 2590800"/>
              <a:gd name="connsiteY1" fmla="*/ 6866467 h 6866467"/>
              <a:gd name="connsiteX2" fmla="*/ 2590800 w 2590800"/>
              <a:gd name="connsiteY2" fmla="*/ 6866467 h 6866467"/>
              <a:gd name="connsiteX3" fmla="*/ 2582333 w 2590800"/>
              <a:gd name="connsiteY3" fmla="*/ 0 h 6866467"/>
              <a:gd name="connsiteX4" fmla="*/ 0 w 2590800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0800" h="6866467">
                <a:moveTo>
                  <a:pt x="0" y="0"/>
                </a:moveTo>
                <a:lnTo>
                  <a:pt x="1202267" y="6866467"/>
                </a:lnTo>
                <a:lnTo>
                  <a:pt x="2590800" y="6866467"/>
                </a:lnTo>
                <a:cubicBezTo>
                  <a:pt x="2587978" y="4577645"/>
                  <a:pt x="2585155" y="2288822"/>
                  <a:pt x="2582333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2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6700838" y="3048000"/>
            <a:ext cx="2445544" cy="3810000"/>
          </a:xfrm>
          <a:custGeom>
            <a:avLst/>
            <a:gdLst>
              <a:gd name="connsiteX0" fmla="*/ 0 w 3259667"/>
              <a:gd name="connsiteY0" fmla="*/ 3810000 h 3810000"/>
              <a:gd name="connsiteX1" fmla="*/ 3251200 w 3259667"/>
              <a:gd name="connsiteY1" fmla="*/ 0 h 3810000"/>
              <a:gd name="connsiteX2" fmla="*/ 3259667 w 3259667"/>
              <a:gd name="connsiteY2" fmla="*/ 3810000 h 3810000"/>
              <a:gd name="connsiteX3" fmla="*/ 0 w 3259667"/>
              <a:gd name="connsiteY3" fmla="*/ 3810000 h 38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259667" h="3810000">
                <a:moveTo>
                  <a:pt x="0" y="3810000"/>
                </a:moveTo>
                <a:lnTo>
                  <a:pt x="3251200" y="0"/>
                </a:lnTo>
                <a:cubicBezTo>
                  <a:pt x="3254022" y="1270000"/>
                  <a:pt x="3256845" y="2540000"/>
                  <a:pt x="3259667" y="3810000"/>
                </a:cubicBezTo>
                <a:lnTo>
                  <a:pt x="0" y="3810000"/>
                </a:lnTo>
                <a:close/>
              </a:path>
            </a:pathLst>
          </a:custGeom>
          <a:solidFill>
            <a:srgbClr val="438CFF">
              <a:alpha val="71765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7005638" y="-7939"/>
            <a:ext cx="2140744" cy="6865939"/>
          </a:xfrm>
          <a:custGeom>
            <a:avLst/>
            <a:gdLst>
              <a:gd name="connsiteX0" fmla="*/ 0 w 2853267"/>
              <a:gd name="connsiteY0" fmla="*/ 0 h 6866467"/>
              <a:gd name="connsiteX1" fmla="*/ 2472267 w 2853267"/>
              <a:gd name="connsiteY1" fmla="*/ 6866467 h 6866467"/>
              <a:gd name="connsiteX2" fmla="*/ 2853267 w 2853267"/>
              <a:gd name="connsiteY2" fmla="*/ 6858000 h 6866467"/>
              <a:gd name="connsiteX3" fmla="*/ 2853267 w 2853267"/>
              <a:gd name="connsiteY3" fmla="*/ 0 h 6866467"/>
              <a:gd name="connsiteX4" fmla="*/ 0 w 2853267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53267" h="6866467">
                <a:moveTo>
                  <a:pt x="0" y="0"/>
                </a:moveTo>
                <a:lnTo>
                  <a:pt x="2472267" y="6866467"/>
                </a:lnTo>
                <a:lnTo>
                  <a:pt x="2853267" y="6858000"/>
                </a:lnTo>
                <a:lnTo>
                  <a:pt x="2853267" y="0"/>
                </a:lnTo>
                <a:lnTo>
                  <a:pt x="0" y="0"/>
                </a:lnTo>
                <a:close/>
              </a:path>
            </a:pathLst>
          </a:custGeom>
          <a:solidFill>
            <a:srgbClr val="FF6F00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8180787" y="-7939"/>
            <a:ext cx="965597" cy="6865939"/>
          </a:xfrm>
          <a:custGeom>
            <a:avLst/>
            <a:gdLst>
              <a:gd name="connsiteX0" fmla="*/ 1016000 w 1286933"/>
              <a:gd name="connsiteY0" fmla="*/ 0 h 6866467"/>
              <a:gd name="connsiteX1" fmla="*/ 0 w 1286933"/>
              <a:gd name="connsiteY1" fmla="*/ 6866467 h 6866467"/>
              <a:gd name="connsiteX2" fmla="*/ 1286933 w 1286933"/>
              <a:gd name="connsiteY2" fmla="*/ 6866467 h 6866467"/>
              <a:gd name="connsiteX3" fmla="*/ 1278466 w 1286933"/>
              <a:gd name="connsiteY3" fmla="*/ 0 h 6866467"/>
              <a:gd name="connsiteX4" fmla="*/ 1016000 w 1286933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86933" h="6866467">
                <a:moveTo>
                  <a:pt x="1016000" y="0"/>
                </a:moveTo>
                <a:lnTo>
                  <a:pt x="0" y="6866467"/>
                </a:lnTo>
                <a:lnTo>
                  <a:pt x="1286933" y="6866467"/>
                </a:lnTo>
                <a:cubicBezTo>
                  <a:pt x="1284111" y="4577645"/>
                  <a:pt x="1281288" y="2288822"/>
                  <a:pt x="1278466" y="0"/>
                </a:cubicBezTo>
                <a:lnTo>
                  <a:pt x="1016000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Freeform 13"/>
          <p:cNvSpPr/>
          <p:nvPr/>
        </p:nvSpPr>
        <p:spPr>
          <a:xfrm>
            <a:off x="8205790" y="-7939"/>
            <a:ext cx="953691" cy="6865939"/>
          </a:xfrm>
          <a:custGeom>
            <a:avLst/>
            <a:gdLst>
              <a:gd name="connsiteX0" fmla="*/ 0 w 1244600"/>
              <a:gd name="connsiteY0" fmla="*/ 0 h 6874934"/>
              <a:gd name="connsiteX1" fmla="*/ 1117600 w 1244600"/>
              <a:gd name="connsiteY1" fmla="*/ 6866467 h 6874934"/>
              <a:gd name="connsiteX2" fmla="*/ 1244600 w 1244600"/>
              <a:gd name="connsiteY2" fmla="*/ 6874934 h 6874934"/>
              <a:gd name="connsiteX3" fmla="*/ 1236134 w 1244600"/>
              <a:gd name="connsiteY3" fmla="*/ 0 h 6874934"/>
              <a:gd name="connsiteX4" fmla="*/ 0 w 1244600"/>
              <a:gd name="connsiteY4" fmla="*/ 0 h 6874934"/>
              <a:gd name="connsiteX0" fmla="*/ 0 w 1253067"/>
              <a:gd name="connsiteY0" fmla="*/ 0 h 6874934"/>
              <a:gd name="connsiteX1" fmla="*/ 1117600 w 1253067"/>
              <a:gd name="connsiteY1" fmla="*/ 6866467 h 6874934"/>
              <a:gd name="connsiteX2" fmla="*/ 1244600 w 1253067"/>
              <a:gd name="connsiteY2" fmla="*/ 6874934 h 6874934"/>
              <a:gd name="connsiteX3" fmla="*/ 1253067 w 1253067"/>
              <a:gd name="connsiteY3" fmla="*/ 0 h 6874934"/>
              <a:gd name="connsiteX4" fmla="*/ 0 w 1253067"/>
              <a:gd name="connsiteY4" fmla="*/ 0 h 6874934"/>
              <a:gd name="connsiteX0" fmla="*/ 0 w 1270244"/>
              <a:gd name="connsiteY0" fmla="*/ 0 h 6866467"/>
              <a:gd name="connsiteX1" fmla="*/ 1117600 w 1270244"/>
              <a:gd name="connsiteY1" fmla="*/ 6866467 h 6866467"/>
              <a:gd name="connsiteX2" fmla="*/ 1270000 w 1270244"/>
              <a:gd name="connsiteY2" fmla="*/ 6866467 h 6866467"/>
              <a:gd name="connsiteX3" fmla="*/ 1253067 w 1270244"/>
              <a:gd name="connsiteY3" fmla="*/ 0 h 6866467"/>
              <a:gd name="connsiteX4" fmla="*/ 0 w 1270244"/>
              <a:gd name="connsiteY4" fmla="*/ 0 h 6866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70244" h="6866467">
                <a:moveTo>
                  <a:pt x="0" y="0"/>
                </a:moveTo>
                <a:lnTo>
                  <a:pt x="1117600" y="6866467"/>
                </a:lnTo>
                <a:lnTo>
                  <a:pt x="1270000" y="6866467"/>
                </a:lnTo>
                <a:cubicBezTo>
                  <a:pt x="1272822" y="4574822"/>
                  <a:pt x="1250245" y="2291645"/>
                  <a:pt x="1253067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1F29FD">
              <a:alpha val="6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Freeform 14"/>
          <p:cNvSpPr/>
          <p:nvPr/>
        </p:nvSpPr>
        <p:spPr>
          <a:xfrm>
            <a:off x="7796215" y="3598864"/>
            <a:ext cx="1365647" cy="3268663"/>
          </a:xfrm>
          <a:custGeom>
            <a:avLst/>
            <a:gdLst>
              <a:gd name="connsiteX0" fmla="*/ 0 w 1820333"/>
              <a:gd name="connsiteY0" fmla="*/ 3268133 h 3268133"/>
              <a:gd name="connsiteX1" fmla="*/ 1811866 w 1820333"/>
              <a:gd name="connsiteY1" fmla="*/ 0 h 3268133"/>
              <a:gd name="connsiteX2" fmla="*/ 1820333 w 1820333"/>
              <a:gd name="connsiteY2" fmla="*/ 3259666 h 3268133"/>
              <a:gd name="connsiteX3" fmla="*/ 0 w 1820333"/>
              <a:gd name="connsiteY3" fmla="*/ 3268133 h 3268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20333" h="3268133">
                <a:moveTo>
                  <a:pt x="0" y="3268133"/>
                </a:moveTo>
                <a:lnTo>
                  <a:pt x="1811866" y="0"/>
                </a:lnTo>
                <a:cubicBezTo>
                  <a:pt x="1814688" y="1086555"/>
                  <a:pt x="1817511" y="2173111"/>
                  <a:pt x="1820333" y="3259666"/>
                </a:cubicBezTo>
                <a:lnTo>
                  <a:pt x="0" y="3268133"/>
                </a:lnTo>
                <a:close/>
              </a:path>
            </a:pathLst>
          </a:custGeom>
          <a:solidFill>
            <a:srgbClr val="FF6F00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Freeform 15"/>
          <p:cNvSpPr/>
          <p:nvPr/>
        </p:nvSpPr>
        <p:spPr>
          <a:xfrm>
            <a:off x="-5953" y="4025900"/>
            <a:ext cx="342901" cy="2854325"/>
          </a:xfrm>
          <a:custGeom>
            <a:avLst/>
            <a:gdLst>
              <a:gd name="connsiteX0" fmla="*/ 0 w 457200"/>
              <a:gd name="connsiteY0" fmla="*/ 0 h 2853267"/>
              <a:gd name="connsiteX1" fmla="*/ 457200 w 457200"/>
              <a:gd name="connsiteY1" fmla="*/ 2853267 h 2853267"/>
              <a:gd name="connsiteX2" fmla="*/ 0 w 457200"/>
              <a:gd name="connsiteY2" fmla="*/ 2844800 h 2853267"/>
              <a:gd name="connsiteX3" fmla="*/ 0 w 457200"/>
              <a:gd name="connsiteY3" fmla="*/ 0 h 2853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200" h="2853267">
                <a:moveTo>
                  <a:pt x="0" y="0"/>
                </a:moveTo>
                <a:lnTo>
                  <a:pt x="457200" y="2853267"/>
                </a:lnTo>
                <a:lnTo>
                  <a:pt x="0" y="2844800"/>
                </a:lnTo>
                <a:cubicBezTo>
                  <a:pt x="2822" y="1905000"/>
                  <a:pt x="5645" y="965200"/>
                  <a:pt x="0" y="0"/>
                </a:cubicBezTo>
                <a:close/>
              </a:path>
            </a:pathLst>
          </a:custGeom>
          <a:solidFill>
            <a:srgbClr val="FF6F00">
              <a:alpha val="84706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36" name="Title Placeholder 1"/>
          <p:cNvSpPr>
            <a:spLocks noGrp="1"/>
          </p:cNvSpPr>
          <p:nvPr>
            <p:ph type="title"/>
          </p:nvPr>
        </p:nvSpPr>
        <p:spPr bwMode="auto">
          <a:xfrm>
            <a:off x="508399" y="609602"/>
            <a:ext cx="6448425" cy="69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 style du titre</a:t>
            </a:r>
            <a:endParaRPr lang="en-US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57212" y="1392238"/>
            <a:ext cx="6448425" cy="457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01979" y="6494465"/>
            <a:ext cx="420290" cy="307975"/>
          </a:xfrm>
          <a:prstGeom prst="rect">
            <a:avLst/>
          </a:prstGeom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700" i="1">
                <a:solidFill>
                  <a:srgbClr val="FF6F00"/>
                </a:solidFill>
              </a:defRPr>
            </a:lvl1pPr>
          </a:lstStyle>
          <a:p>
            <a:pPr>
              <a:defRPr/>
            </a:pPr>
            <a:fld id="{BCD2A99E-916C-264C-8B70-86DA073A43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9" name="ZoneTexte 20"/>
          <p:cNvSpPr txBox="1">
            <a:spLocks noChangeArrowheads="1"/>
          </p:cNvSpPr>
          <p:nvPr userDrawn="1"/>
        </p:nvSpPr>
        <p:spPr bwMode="auto">
          <a:xfrm>
            <a:off x="451248" y="6511925"/>
            <a:ext cx="1988344" cy="1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fr-FR" sz="800" i="1" dirty="0" err="1" smtClean="0">
                <a:solidFill>
                  <a:srgbClr val="FF6F00"/>
                </a:solidFill>
              </a:rPr>
              <a:t>Linac</a:t>
            </a:r>
            <a:r>
              <a:rPr lang="fr-FR" sz="800" i="1" baseline="0" dirty="0" smtClean="0">
                <a:solidFill>
                  <a:srgbClr val="FF6F00"/>
                </a:solidFill>
              </a:rPr>
              <a:t> </a:t>
            </a:r>
            <a:r>
              <a:rPr lang="fr-FR" sz="800" i="1" baseline="0" dirty="0" err="1" smtClean="0">
                <a:solidFill>
                  <a:srgbClr val="FF6F00"/>
                </a:solidFill>
              </a:rPr>
              <a:t>Beam</a:t>
            </a:r>
            <a:r>
              <a:rPr lang="fr-FR" sz="800" i="1" baseline="0" dirty="0" smtClean="0">
                <a:solidFill>
                  <a:srgbClr val="FF6F00"/>
                </a:solidFill>
              </a:rPr>
              <a:t> </a:t>
            </a:r>
            <a:r>
              <a:rPr lang="fr-FR" sz="800" i="1" baseline="0" dirty="0" err="1" smtClean="0">
                <a:solidFill>
                  <a:srgbClr val="FF6F00"/>
                </a:solidFill>
              </a:rPr>
              <a:t>dynamics</a:t>
            </a:r>
            <a:endParaRPr lang="fr-FR" sz="800" i="1" baseline="0" dirty="0" smtClean="0">
              <a:solidFill>
                <a:srgbClr val="FF6F00"/>
              </a:solidFill>
            </a:endParaRPr>
          </a:p>
        </p:txBody>
      </p:sp>
      <p:sp>
        <p:nvSpPr>
          <p:cNvPr id="1040" name="ZoneTexte 21"/>
          <p:cNvSpPr txBox="1">
            <a:spLocks noChangeArrowheads="1"/>
          </p:cNvSpPr>
          <p:nvPr userDrawn="1"/>
        </p:nvSpPr>
        <p:spPr bwMode="auto">
          <a:xfrm>
            <a:off x="3207546" y="6511925"/>
            <a:ext cx="2612231" cy="176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>
            <a:spAutoFit/>
          </a:bodyPr>
          <a:lstStyle>
            <a:lvl1pPr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pPr algn="r" eaLnBrk="1" hangingPunct="1">
              <a:defRPr/>
            </a:pPr>
            <a:r>
              <a:rPr lang="fr-FR" sz="700" i="1" dirty="0" smtClean="0"/>
              <a:t>C.</a:t>
            </a:r>
            <a:r>
              <a:rPr lang="fr-FR" sz="700" i="1" baseline="0" dirty="0" smtClean="0"/>
              <a:t> Bruni, LAL, 20/03/17</a:t>
            </a:r>
          </a:p>
        </p:txBody>
      </p:sp>
      <p:pic>
        <p:nvPicPr>
          <p:cNvPr id="1041" name="Image 17"/>
          <p:cNvPicPr>
            <a:picLocks noChangeAspect="1"/>
          </p:cNvPicPr>
          <p:nvPr userDrawn="1"/>
        </p:nvPicPr>
        <p:blipFill>
          <a:blip r:embed="rId18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68793" y="5902325"/>
            <a:ext cx="1670447" cy="896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75" r:id="rId1"/>
    <p:sldLayoutId id="2147483860" r:id="rId2"/>
    <p:sldLayoutId id="2147483861" r:id="rId3"/>
    <p:sldLayoutId id="2147483862" r:id="rId4"/>
    <p:sldLayoutId id="2147483863" r:id="rId5"/>
    <p:sldLayoutId id="2147483864" r:id="rId6"/>
    <p:sldLayoutId id="2147483865" r:id="rId7"/>
    <p:sldLayoutId id="2147483866" r:id="rId8"/>
    <p:sldLayoutId id="2147483867" r:id="rId9"/>
    <p:sldLayoutId id="2147483868" r:id="rId10"/>
    <p:sldLayoutId id="2147483869" r:id="rId11"/>
    <p:sldLayoutId id="2147483870" r:id="rId12"/>
    <p:sldLayoutId id="2147483871" r:id="rId13"/>
    <p:sldLayoutId id="2147483872" r:id="rId14"/>
    <p:sldLayoutId id="2147483873" r:id="rId15"/>
    <p:sldLayoutId id="2147483874" r:id="rId1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rgbClr val="FF6F00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rgbClr val="FF6F00"/>
          </a:solidFill>
          <a:latin typeface="Trebuchet MS" pitchFamily="34" charset="0"/>
          <a:ea typeface="MS PGothic" panose="020B0600070205080204" pitchFamily="34" charset="-128"/>
          <a:cs typeface="MS PGothic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rgbClr val="FF6F00"/>
        </a:buClr>
        <a:buSzPct val="80000"/>
        <a:buFont typeface="Wingdings 3" charset="0"/>
        <a:buChar char=""/>
        <a:defRPr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rgbClr val="FF6F00"/>
        </a:buClr>
        <a:buSzPct val="80000"/>
        <a:buFont typeface="Wingdings" charset="0"/>
        <a:buChar char="Ø"/>
        <a:defRPr sz="1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FF6F00"/>
        </a:buClr>
        <a:buSzPct val="80000"/>
        <a:buFont typeface="Wingdings 3" charset="0"/>
        <a:buChar char=""/>
        <a:defRPr sz="11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FF6F00"/>
        </a:buClr>
        <a:buSzPct val="80000"/>
        <a:buFont typeface="Wingdings" charset="0"/>
        <a:buChar char="Ø"/>
        <a:defRPr sz="9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rgbClr val="FF6F00"/>
        </a:buClr>
        <a:buSzPct val="80000"/>
        <a:buFont typeface="Trebuchet MS" charset="0"/>
        <a:buChar char="—"/>
        <a:defRPr sz="9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Relationship Id="rId3" Type="http://schemas.openxmlformats.org/officeDocument/2006/relationships/image" Target="../media/image28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emf"/><Relationship Id="rId3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ctrTitle"/>
          </p:nvPr>
        </p:nvSpPr>
        <p:spPr>
          <a:xfrm>
            <a:off x="727368" y="295303"/>
            <a:ext cx="5997178" cy="2000251"/>
          </a:xfrm>
        </p:spPr>
        <p:txBody>
          <a:bodyPr/>
          <a:lstStyle/>
          <a:p>
            <a:pPr eaLnBrk="1" hangingPunct="1"/>
            <a:r>
              <a:rPr lang="en-US" dirty="0" err="1" smtClean="0">
                <a:latin typeface="Trebuchet MS" charset="0"/>
                <a:ea typeface="MS PGothic" charset="0"/>
              </a:rPr>
              <a:t>Dynamique</a:t>
            </a:r>
            <a:r>
              <a:rPr lang="en-US" dirty="0" smtClean="0">
                <a:latin typeface="Trebuchet MS" charset="0"/>
                <a:ea typeface="MS PGothic" charset="0"/>
              </a:rPr>
              <a:t> de </a:t>
            </a:r>
            <a:r>
              <a:rPr lang="en-US" dirty="0" err="1" smtClean="0">
                <a:latin typeface="Trebuchet MS" charset="0"/>
                <a:ea typeface="MS PGothic" charset="0"/>
              </a:rPr>
              <a:t>faisceau</a:t>
            </a:r>
            <a:r>
              <a:rPr lang="en-US" dirty="0" smtClean="0">
                <a:latin typeface="Trebuchet MS" charset="0"/>
                <a:ea typeface="MS PGothic" charset="0"/>
              </a:rPr>
              <a:t> </a:t>
            </a:r>
            <a:r>
              <a:rPr lang="en-US" dirty="0" err="1" smtClean="0">
                <a:latin typeface="Trebuchet MS" charset="0"/>
                <a:ea typeface="MS PGothic" charset="0"/>
              </a:rPr>
              <a:t>dans</a:t>
            </a:r>
            <a:r>
              <a:rPr lang="en-US" dirty="0" smtClean="0">
                <a:latin typeface="Trebuchet MS" charset="0"/>
                <a:ea typeface="MS PGothic" charset="0"/>
              </a:rPr>
              <a:t> le </a:t>
            </a:r>
            <a:r>
              <a:rPr lang="en-US" dirty="0" err="1" smtClean="0">
                <a:latin typeface="Trebuchet MS" charset="0"/>
                <a:ea typeface="MS PGothic" charset="0"/>
              </a:rPr>
              <a:t>Linac</a:t>
            </a:r>
            <a:r>
              <a:rPr lang="en-US" dirty="0">
                <a:latin typeface="Trebuchet MS" charset="0"/>
                <a:ea typeface="MS PGothic" charset="0"/>
              </a:rPr>
              <a:t> </a:t>
            </a:r>
            <a:r>
              <a:rPr lang="en-US" dirty="0" smtClean="0">
                <a:latin typeface="Trebuchet MS" charset="0"/>
                <a:ea typeface="MS PGothic" charset="0"/>
              </a:rPr>
              <a:t>et la TL</a:t>
            </a:r>
            <a:endParaRPr lang="fr-FR" dirty="0">
              <a:latin typeface="Trebuchet MS" charset="0"/>
              <a:ea typeface="MS PGothic" charset="0"/>
            </a:endParaRPr>
          </a:p>
        </p:txBody>
      </p:sp>
      <p:sp>
        <p:nvSpPr>
          <p:cNvPr id="20482" name="Sous-titre 1"/>
          <p:cNvSpPr>
            <a:spLocks noGrp="1"/>
          </p:cNvSpPr>
          <p:nvPr>
            <p:ph type="subTitle" idx="1"/>
          </p:nvPr>
        </p:nvSpPr>
        <p:spPr>
          <a:xfrm>
            <a:off x="533957" y="2597752"/>
            <a:ext cx="6075555" cy="2986201"/>
          </a:xfrm>
        </p:spPr>
        <p:txBody>
          <a:bodyPr>
            <a:normAutofit lnSpcReduction="10000"/>
          </a:bodyPr>
          <a:lstStyle/>
          <a:p>
            <a:r>
              <a:rPr lang="fr-FR" dirty="0" err="1" smtClean="0">
                <a:latin typeface="Trebuchet MS" charset="0"/>
                <a:ea typeface="MS PGothic" charset="0"/>
              </a:rPr>
              <a:t>Linac</a:t>
            </a:r>
            <a:r>
              <a:rPr lang="fr-FR" dirty="0" smtClean="0">
                <a:latin typeface="Trebuchet MS" charset="0"/>
                <a:ea typeface="MS PGothic" charset="0"/>
              </a:rPr>
              <a:t> : C. Bruni, S. Chancé, L. </a:t>
            </a:r>
            <a:r>
              <a:rPr lang="fr-FR" dirty="0" err="1" smtClean="0">
                <a:latin typeface="Trebuchet MS" charset="0"/>
                <a:ea typeface="MS PGothic" charset="0"/>
              </a:rPr>
              <a:t>Garolfi,H</a:t>
            </a:r>
            <a:r>
              <a:rPr lang="fr-FR" dirty="0" smtClean="0">
                <a:latin typeface="Trebuchet MS" charset="0"/>
                <a:ea typeface="MS PGothic" charset="0"/>
              </a:rPr>
              <a:t>. </a:t>
            </a:r>
            <a:r>
              <a:rPr lang="fr-FR" dirty="0" err="1" smtClean="0">
                <a:latin typeface="Trebuchet MS" charset="0"/>
                <a:ea typeface="MS PGothic" charset="0"/>
              </a:rPr>
              <a:t>Purwar</a:t>
            </a:r>
            <a:r>
              <a:rPr lang="fr-FR" dirty="0" smtClean="0">
                <a:latin typeface="Trebuchet MS" charset="0"/>
                <a:ea typeface="MS PGothic" charset="0"/>
              </a:rPr>
              <a:t>, A. </a:t>
            </a:r>
            <a:r>
              <a:rPr lang="fr-FR" dirty="0" err="1" smtClean="0">
                <a:latin typeface="Trebuchet MS" charset="0"/>
                <a:ea typeface="MS PGothic" charset="0"/>
              </a:rPr>
              <a:t>Bacci</a:t>
            </a:r>
            <a:r>
              <a:rPr lang="fr-FR" dirty="0" smtClean="0">
                <a:latin typeface="Trebuchet MS" charset="0"/>
                <a:ea typeface="MS PGothic" charset="0"/>
              </a:rPr>
              <a:t>, J. </a:t>
            </a:r>
            <a:r>
              <a:rPr lang="fr-FR" dirty="0" err="1" smtClean="0">
                <a:latin typeface="Trebuchet MS" charset="0"/>
                <a:ea typeface="MS PGothic" charset="0"/>
              </a:rPr>
              <a:t>Haissinski</a:t>
            </a:r>
            <a:r>
              <a:rPr lang="fr-FR" dirty="0" smtClean="0">
                <a:latin typeface="Trebuchet MS" charset="0"/>
                <a:ea typeface="MS PGothic" charset="0"/>
              </a:rPr>
              <a:t> </a:t>
            </a:r>
          </a:p>
          <a:p>
            <a:r>
              <a:rPr lang="fr-FR" dirty="0" smtClean="0">
                <a:latin typeface="Trebuchet MS" charset="0"/>
                <a:ea typeface="MS PGothic" charset="0"/>
              </a:rPr>
              <a:t>Rf input :P. Lepercq, M. Elkhaldi</a:t>
            </a:r>
          </a:p>
          <a:p>
            <a:r>
              <a:rPr lang="fr-FR" dirty="0" smtClean="0">
                <a:latin typeface="Trebuchet MS" charset="0"/>
                <a:ea typeface="MS PGothic" charset="0"/>
              </a:rPr>
              <a:t>Magnetic field input : C. Vallerand</a:t>
            </a:r>
          </a:p>
          <a:p>
            <a:r>
              <a:rPr lang="fr-FR" dirty="0" smtClean="0">
                <a:latin typeface="Trebuchet MS" charset="0"/>
                <a:ea typeface="MS PGothic" charset="0"/>
              </a:rPr>
              <a:t>Laser input : V. Soskov</a:t>
            </a:r>
          </a:p>
          <a:p>
            <a:r>
              <a:rPr lang="fr-FR" dirty="0" smtClean="0">
                <a:latin typeface="Trebuchet MS" charset="0"/>
                <a:ea typeface="MS PGothic" charset="0"/>
              </a:rPr>
              <a:t>TL : A. Loulergue, A. Gamelin, C. </a:t>
            </a:r>
            <a:r>
              <a:rPr lang="fr-FR" dirty="0">
                <a:latin typeface="Trebuchet MS" charset="0"/>
                <a:ea typeface="MS PGothic" charset="0"/>
              </a:rPr>
              <a:t>Bruni, S. </a:t>
            </a:r>
            <a:r>
              <a:rPr lang="fr-FR" dirty="0" err="1" smtClean="0">
                <a:latin typeface="Trebuchet MS" charset="0"/>
                <a:ea typeface="MS PGothic" charset="0"/>
              </a:rPr>
              <a:t>Chancé</a:t>
            </a:r>
            <a:r>
              <a:rPr lang="fr-FR" dirty="0" smtClean="0">
                <a:latin typeface="Trebuchet MS" charset="0"/>
                <a:ea typeface="MS PGothic" charset="0"/>
              </a:rPr>
              <a:t>, M. </a:t>
            </a:r>
            <a:r>
              <a:rPr lang="fr-FR" dirty="0" err="1" smtClean="0">
                <a:latin typeface="Trebuchet MS" charset="0"/>
                <a:ea typeface="MS PGothic" charset="0"/>
              </a:rPr>
              <a:t>Biagini</a:t>
            </a:r>
            <a:r>
              <a:rPr lang="fr-FR" dirty="0" smtClean="0">
                <a:latin typeface="Trebuchet MS" charset="0"/>
                <a:ea typeface="MS PGothic" charset="0"/>
              </a:rPr>
              <a:t>, H. </a:t>
            </a:r>
            <a:r>
              <a:rPr lang="fr-FR" dirty="0" err="1" smtClean="0">
                <a:latin typeface="Trebuchet MS" charset="0"/>
                <a:ea typeface="MS PGothic" charset="0"/>
              </a:rPr>
              <a:t>Guler</a:t>
            </a:r>
            <a:endParaRPr lang="fr-FR" dirty="0" smtClean="0">
              <a:latin typeface="Trebuchet MS" charset="0"/>
              <a:ea typeface="MS PGothic" charset="0"/>
            </a:endParaRPr>
          </a:p>
          <a:p>
            <a:r>
              <a:rPr lang="fr-FR" dirty="0" smtClean="0">
                <a:latin typeface="Trebuchet MS" charset="0"/>
                <a:ea typeface="MS PGothic" charset="0"/>
              </a:rPr>
              <a:t>Mecanics : A. </a:t>
            </a:r>
            <a:r>
              <a:rPr lang="fr-FR" dirty="0" err="1" smtClean="0">
                <a:latin typeface="Trebuchet MS" charset="0"/>
                <a:ea typeface="MS PGothic" charset="0"/>
              </a:rPr>
              <a:t>Gonnin</a:t>
            </a:r>
            <a:r>
              <a:rPr lang="fr-FR" dirty="0" smtClean="0">
                <a:latin typeface="Trebuchet MS" charset="0"/>
                <a:ea typeface="MS PGothic" charset="0"/>
              </a:rPr>
              <a:t>, D. Auguste</a:t>
            </a:r>
          </a:p>
          <a:p>
            <a:r>
              <a:rPr lang="fr-FR" dirty="0" smtClean="0">
                <a:latin typeface="Trebuchet MS" charset="0"/>
                <a:ea typeface="MS PGothic" charset="0"/>
              </a:rPr>
              <a:t>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046" y="594661"/>
            <a:ext cx="6977130" cy="6985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Nouvelles simulations dans 50 MeV, section LIL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7" y="1178112"/>
            <a:ext cx="5142371" cy="273647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12" y="3765712"/>
            <a:ext cx="5214469" cy="2793465"/>
          </a:xfrm>
          <a:prstGeom prst="rect">
            <a:avLst/>
          </a:prstGeom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017" y="1329765"/>
            <a:ext cx="4323923" cy="2277781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flipV="1">
            <a:off x="1822824" y="1389530"/>
            <a:ext cx="0" cy="4646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632824" y="4258235"/>
            <a:ext cx="2405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Waist</a:t>
            </a:r>
            <a:r>
              <a:rPr lang="fr-FR" dirty="0" smtClean="0"/>
              <a:t> du faisceau et proche du maximum d’</a:t>
            </a:r>
            <a:r>
              <a:rPr lang="fr-FR" dirty="0" err="1" smtClean="0"/>
              <a:t>émittance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19" idx="1"/>
          </p:cNvCxnSpPr>
          <p:nvPr/>
        </p:nvCxnSpPr>
        <p:spPr>
          <a:xfrm flipH="1" flipV="1">
            <a:off x="1897529" y="3092824"/>
            <a:ext cx="3735295" cy="1627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9" idx="1"/>
          </p:cNvCxnSpPr>
          <p:nvPr/>
        </p:nvCxnSpPr>
        <p:spPr>
          <a:xfrm flipH="1" flipV="1">
            <a:off x="1897529" y="4616824"/>
            <a:ext cx="3735295" cy="103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ZoneTexte 23"/>
          <p:cNvSpPr txBox="1"/>
          <p:nvPr/>
        </p:nvSpPr>
        <p:spPr>
          <a:xfrm>
            <a:off x="5916705" y="5289176"/>
            <a:ext cx="26445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Réduction de l’</a:t>
            </a:r>
            <a:r>
              <a:rPr lang="fr-FR" dirty="0" err="1" smtClean="0"/>
              <a:t>émittance</a:t>
            </a:r>
            <a:r>
              <a:rPr lang="fr-FR" dirty="0" smtClean="0"/>
              <a:t> finale et des fonctions beta</a:t>
            </a:r>
            <a:endParaRPr lang="fr-FR" dirty="0"/>
          </a:p>
        </p:txBody>
      </p:sp>
      <p:cxnSp>
        <p:nvCxnSpPr>
          <p:cNvPr id="26" name="Connecteur droit avec flèche 25"/>
          <p:cNvCxnSpPr/>
          <p:nvPr/>
        </p:nvCxnSpPr>
        <p:spPr>
          <a:xfrm flipV="1">
            <a:off x="7933765" y="3018120"/>
            <a:ext cx="1001059" cy="249517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>
            <a:stCxn id="24" idx="1"/>
          </p:cNvCxnSpPr>
          <p:nvPr/>
        </p:nvCxnSpPr>
        <p:spPr>
          <a:xfrm flipH="1" flipV="1">
            <a:off x="4990353" y="5513294"/>
            <a:ext cx="926352" cy="23754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85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Baisser l’</a:t>
            </a:r>
            <a:r>
              <a:rPr lang="fr-FR" dirty="0" err="1" smtClean="0"/>
              <a:t>émittance</a:t>
            </a:r>
            <a:r>
              <a:rPr lang="fr-FR" dirty="0" smtClean="0"/>
              <a:t> tout en conservant des fonctions beta de l’ordre de 30m, tout en essayant de rejoindre la dispersion en énergie de 0.3%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" name="Titre 1"/>
          <p:cNvSpPr>
            <a:spLocks noGrp="1"/>
          </p:cNvSpPr>
          <p:nvPr>
            <p:ph type="title"/>
          </p:nvPr>
        </p:nvSpPr>
        <p:spPr>
          <a:xfrm>
            <a:off x="508399" y="609602"/>
            <a:ext cx="6603601" cy="6985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Optimisation avec un algorithme génétique GIOTTO </a:t>
            </a:r>
            <a:r>
              <a:rPr lang="mr-IN" dirty="0" smtClean="0"/>
              <a:t>–</a:t>
            </a:r>
            <a:r>
              <a:rPr lang="fr-FR" dirty="0" smtClean="0"/>
              <a:t> Alberto </a:t>
            </a:r>
            <a:r>
              <a:rPr lang="fr-FR" dirty="0" err="1" smtClean="0"/>
              <a:t>Bacci</a:t>
            </a:r>
            <a:endParaRPr lang="fr-FR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xmlns:a14="http://schemas.microsoft.com/office/drawing/2010/main" xmlns:mc="http://schemas.openxmlformats.org/markup-compatibility/2006" xmlns="" id="{22FE9B5B-AA67-424C-A206-97568F6273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201661"/>
              </p:ext>
            </p:extLst>
          </p:nvPr>
        </p:nvGraphicFramePr>
        <p:xfrm>
          <a:off x="142093" y="2391160"/>
          <a:ext cx="4848098" cy="3585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177">
                  <a:extLst>
                    <a:ext uri="{9D8B030D-6E8A-4147-A177-3AD203B41FA5}">
                      <a16:colId xmlns:a16="http://schemas.microsoft.com/office/drawing/2014/main" xmlns:a14="http://schemas.microsoft.com/office/drawing/2010/main" xmlns:mc="http://schemas.openxmlformats.org/markup-compatibility/2006" xmlns="" val="839166307"/>
                    </a:ext>
                  </a:extLst>
                </a:gridCol>
                <a:gridCol w="1434020">
                  <a:extLst>
                    <a:ext uri="{9D8B030D-6E8A-4147-A177-3AD203B41FA5}">
                      <a16:colId xmlns:a16="http://schemas.microsoft.com/office/drawing/2014/main" xmlns:a14="http://schemas.microsoft.com/office/drawing/2010/main" xmlns:mc="http://schemas.openxmlformats.org/markup-compatibility/2006" xmlns="" val="1194208539"/>
                    </a:ext>
                  </a:extLst>
                </a:gridCol>
                <a:gridCol w="1493901">
                  <a:extLst>
                    <a:ext uri="{9D8B030D-6E8A-4147-A177-3AD203B41FA5}">
                      <a16:colId xmlns:a16="http://schemas.microsoft.com/office/drawing/2014/main" xmlns:a14="http://schemas.microsoft.com/office/drawing/2010/main" xmlns:mc="http://schemas.openxmlformats.org/markup-compatibility/2006" xmlns="" val="2928042304"/>
                    </a:ext>
                  </a:extLst>
                </a:gridCol>
              </a:tblGrid>
              <a:tr h="858454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Parameters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Starting point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Optimized values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:a14="http://schemas.microsoft.com/office/drawing/2010/main" xmlns:mc="http://schemas.openxmlformats.org/markup-compatibility/2006" xmlns="" val="3752448068"/>
                  </a:ext>
                </a:extLst>
              </a:tr>
              <a:tr h="504974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RF gun 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 deg.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-5 deg.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:a14="http://schemas.microsoft.com/office/drawing/2010/main" xmlns:mc="http://schemas.openxmlformats.org/markup-compatibility/2006" xmlns="" val="704583537"/>
                  </a:ext>
                </a:extLst>
              </a:tr>
              <a:tr h="504974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Acc. section phase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 deg.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-5 deg.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:a14="http://schemas.microsoft.com/office/drawing/2010/main" xmlns:mc="http://schemas.openxmlformats.org/markup-compatibility/2006" xmlns="" val="3036065263"/>
                  </a:ext>
                </a:extLst>
              </a:tr>
              <a:tr h="1211936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Mag. fields of bunking &amp; focusing solenoids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0.254 T.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0.2546 T.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:a14="http://schemas.microsoft.com/office/drawing/2010/main" xmlns:mc="http://schemas.openxmlformats.org/markup-compatibility/2006" xmlns="" val="2760793883"/>
                  </a:ext>
                </a:extLst>
              </a:tr>
              <a:tr h="504974">
                <a:tc>
                  <a:txBody>
                    <a:bodyPr/>
                    <a:lstStyle/>
                    <a:p>
                      <a:pPr algn="l"/>
                      <a:r>
                        <a:rPr lang="en-GB" sz="1400" dirty="0"/>
                        <a:t>RMS laser spot size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0.6 x 0.6 mm.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0.52 x 0.52 mm.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:a14="http://schemas.microsoft.com/office/drawing/2010/main" xmlns:mc="http://schemas.openxmlformats.org/markup-compatibility/2006" xmlns="" val="3371362340"/>
                  </a:ext>
                </a:extLst>
              </a:tr>
            </a:tbl>
          </a:graphicData>
        </a:graphic>
      </p:graphicFrame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3623" y="3988546"/>
            <a:ext cx="3769671" cy="233157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28118" y="4288118"/>
            <a:ext cx="2004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20% de mieux</a:t>
            </a:r>
          </a:p>
          <a:p>
            <a:r>
              <a:rPr lang="fr-FR" dirty="0" smtClean="0"/>
              <a:t>4.5 au lieu de 5.5</a:t>
            </a:r>
            <a:endParaRPr lang="fr-FR" dirty="0"/>
          </a:p>
        </p:txBody>
      </p:sp>
      <p:sp>
        <p:nvSpPr>
          <p:cNvPr id="9" name="Accolade fermante 8"/>
          <p:cNvSpPr/>
          <p:nvPr/>
        </p:nvSpPr>
        <p:spPr>
          <a:xfrm>
            <a:off x="5050117" y="3257176"/>
            <a:ext cx="418353" cy="1016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Accolade fermante 9"/>
          <p:cNvSpPr/>
          <p:nvPr/>
        </p:nvSpPr>
        <p:spPr>
          <a:xfrm>
            <a:off x="4993341" y="4261223"/>
            <a:ext cx="418353" cy="1715248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/>
          <p:cNvSpPr>
            <a:spLocks noChangeAspect="1"/>
          </p:cNvSpPr>
          <p:nvPr/>
        </p:nvSpPr>
        <p:spPr>
          <a:xfrm rot="4719969">
            <a:off x="6637092" y="1546265"/>
            <a:ext cx="37845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PRELIMINAIRE</a:t>
            </a:r>
            <a:endParaRPr lang="fr-FR" sz="4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5590989" y="2856753"/>
            <a:ext cx="2880659" cy="938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Minimum de dispersion en énergie 0.3% au </a:t>
            </a:r>
            <a:r>
              <a:rPr lang="fr-FR" dirty="0"/>
              <a:t>l</a:t>
            </a:r>
            <a:r>
              <a:rPr lang="fr-FR" dirty="0" smtClean="0"/>
              <a:t>ieu de 0.45%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732014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E9446DB-7B33-44DD-B72B-97B77699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399" y="430307"/>
            <a:ext cx="6448425" cy="698500"/>
          </a:xfrm>
        </p:spPr>
        <p:txBody>
          <a:bodyPr>
            <a:normAutofit/>
          </a:bodyPr>
          <a:lstStyle/>
          <a:p>
            <a:r>
              <a:rPr lang="fr-FR" dirty="0"/>
              <a:t>Tolérances alignement du </a:t>
            </a:r>
            <a:r>
              <a:rPr lang="fr-FR" dirty="0" err="1"/>
              <a:t>solénoide</a:t>
            </a:r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0719297-BAA0-43D1-A8AE-28A9C018D193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510241" y="5936189"/>
            <a:ext cx="5152995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Presentation prepared by Harsh Purwar</a:t>
            </a:r>
          </a:p>
        </p:txBody>
      </p:sp>
      <p:graphicFrame>
        <p:nvGraphicFramePr>
          <p:cNvPr id="40" name="Table 39">
            <a:extLst>
              <a:ext uri="{FF2B5EF4-FFF2-40B4-BE49-F238E27FC236}">
                <a16:creationId xmlns:mc="http://schemas.openxmlformats.org/markup-compatibility/2006" xmlns:a14="http://schemas.microsoft.com/office/drawing/2010/main" xmlns:a16="http://schemas.microsoft.com/office/drawing/2014/main" xmlns="" id="{DB64EB7E-C4F4-4B7E-BB12-01913C34B4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417187"/>
              </p:ext>
            </p:extLst>
          </p:nvPr>
        </p:nvGraphicFramePr>
        <p:xfrm>
          <a:off x="433294" y="1888638"/>
          <a:ext cx="1748118" cy="1828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1256802486"/>
                    </a:ext>
                  </a:extLst>
                </a:gridCol>
                <a:gridCol w="986118">
                  <a:extLst>
                    <a:ext uri="{9D8B030D-6E8A-4147-A177-3AD203B41FA5}">
                      <a16:colId xmlns:mc="http://schemas.openxmlformats.org/markup-compatibility/2006" xmlns:a14="http://schemas.microsoft.com/office/drawing/2010/main" xmlns:a16="http://schemas.microsoft.com/office/drawing/2014/main" xmlns="" val="15595680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Name</a:t>
                      </a:r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8199971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i="1" dirty="0" err="1"/>
                        <a:t>S_xoff</a:t>
                      </a:r>
                      <a:endParaRPr lang="en-GB" i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100 </a:t>
                      </a:r>
                      <a:r>
                        <a:rPr lang="fr-FR" dirty="0"/>
                        <a:t>µ</a:t>
                      </a:r>
                      <a:r>
                        <a:rPr lang="en-US" dirty="0"/>
                        <a:t>m</a:t>
                      </a:r>
                      <a:endParaRPr lang="en-GB" baseline="30000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118142492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i="1" dirty="0" err="1"/>
                        <a:t>S_yoff</a:t>
                      </a:r>
                      <a:endParaRPr lang="en-GB" i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100 µm</a:t>
                      </a:r>
                      <a:endParaRPr lang="en-GB" baseline="30000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3479449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i="1" dirty="0" err="1"/>
                        <a:t>S_xrot</a:t>
                      </a:r>
                      <a:endParaRPr lang="en-GB" i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 </a:t>
                      </a:r>
                      <a:r>
                        <a:rPr lang="en-GB" dirty="0" err="1"/>
                        <a:t>mrad</a:t>
                      </a:r>
                      <a:endParaRPr lang="en-GB" baseline="30000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298438204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i="1" dirty="0" err="1"/>
                        <a:t>S_yrot</a:t>
                      </a:r>
                      <a:endParaRPr lang="en-GB" i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2 </a:t>
                      </a:r>
                      <a:r>
                        <a:rPr lang="en-GB" dirty="0" err="1"/>
                        <a:t>mrad</a:t>
                      </a:r>
                      <a:endParaRPr lang="en-GB" baseline="30000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6870604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GB" i="1" dirty="0" err="1"/>
                        <a:t>MaxB</a:t>
                      </a:r>
                      <a:endParaRPr lang="en-GB" i="1" dirty="0"/>
                    </a:p>
                  </a:txBody>
                  <a:tcPr marL="68580" marR="6858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0.025 </a:t>
                      </a:r>
                      <a:r>
                        <a:rPr lang="en-GB" dirty="0" err="1"/>
                        <a:t>mT</a:t>
                      </a:r>
                      <a:r>
                        <a:rPr lang="en-GB" dirty="0"/>
                        <a:t> </a:t>
                      </a:r>
                      <a:endParaRPr lang="en-GB" baseline="30000" dirty="0"/>
                    </a:p>
                  </a:txBody>
                  <a:tcPr marL="68580" marR="68580" anchor="ctr"/>
                </a:tc>
                <a:extLst>
                  <a:ext uri="{0D108BD9-81ED-4DB2-BD59-A6C34878D82A}">
                    <a16:rowId xmlns:mc="http://schemas.openxmlformats.org/markup-compatibility/2006" xmlns:a14="http://schemas.microsoft.com/office/drawing/2010/main" xmlns:a16="http://schemas.microsoft.com/office/drawing/2014/main" xmlns="" val="3211797725"/>
                  </a:ext>
                </a:extLst>
              </a:tr>
            </a:tbl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D3909B9-B1BF-407A-A7C5-2D22344BFA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047092" y="753228"/>
            <a:ext cx="865613" cy="1090789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22F896-40B5-4ADD-8801-0D06FADFA095}" type="slidenum">
              <a:rPr kumimoji="0" lang="en-US" sz="36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21" name="Content Placeholder 20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A1689AD5-9F9A-4BF0-8CD4-F2ABCD2B40FF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235" y="964696"/>
            <a:ext cx="5722471" cy="3974412"/>
          </a:xfrm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C1BBD67F-7301-4176-84D8-22AD9E69FC3F}"/>
              </a:ext>
            </a:extLst>
          </p:cNvPr>
          <p:cNvSpPr/>
          <p:nvPr/>
        </p:nvSpPr>
        <p:spPr>
          <a:xfrm>
            <a:off x="449621" y="2780733"/>
            <a:ext cx="1716849" cy="625855"/>
          </a:xfrm>
          <a:prstGeom prst="roundRect">
            <a:avLst/>
          </a:prstGeom>
          <a:noFill/>
          <a:ln w="38100">
            <a:solidFill>
              <a:srgbClr val="F0941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xmlns="" id="{B5F0D1AC-CF71-401D-AA10-FA57AA7142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76311" y="1583765"/>
            <a:ext cx="3354245" cy="385421"/>
          </a:xfrm>
        </p:spPr>
        <p:txBody>
          <a:bodyPr/>
          <a:lstStyle/>
          <a:p>
            <a:pPr algn="ctr"/>
            <a:r>
              <a:rPr lang="en-GB" dirty="0"/>
              <a:t>Emittance @6.1 m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78117" y="5020235"/>
            <a:ext cx="718670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Les erreurs de rotations sont les principales sources d’accroissement d’</a:t>
            </a:r>
            <a:r>
              <a:rPr lang="fr-FR" dirty="0" err="1" smtClean="0"/>
              <a:t>émittance</a:t>
            </a:r>
            <a:endParaRPr lang="fr-FR" dirty="0" smtClean="0"/>
          </a:p>
          <a:p>
            <a:pPr marL="285750" indent="-285750"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Réduite à 0.8 </a:t>
            </a:r>
            <a:r>
              <a:rPr lang="fr-FR" dirty="0" err="1" smtClean="0">
                <a:sym typeface="Wingdings"/>
              </a:rPr>
              <a:t>mrad</a:t>
            </a:r>
            <a:r>
              <a:rPr lang="fr-FR" dirty="0">
                <a:sym typeface="Wingdings"/>
              </a:rPr>
              <a:t> </a:t>
            </a:r>
            <a:r>
              <a:rPr lang="fr-FR" dirty="0" smtClean="0">
                <a:sym typeface="Wingdings"/>
              </a:rPr>
              <a:t>pour conserver moins de 5% d’accroissement</a:t>
            </a:r>
          </a:p>
          <a:p>
            <a:pPr marL="285750" indent="-285750">
              <a:buFont typeface="Wingdings" charset="0"/>
              <a:buChar char="à"/>
            </a:pPr>
            <a:r>
              <a:rPr lang="fr-FR" dirty="0" smtClean="0">
                <a:sym typeface="Wingdings"/>
              </a:rPr>
              <a:t>Motorisation pour l’alignement des </a:t>
            </a:r>
            <a:r>
              <a:rPr lang="fr-FR" dirty="0" err="1" smtClean="0">
                <a:sym typeface="Wingdings"/>
              </a:rPr>
              <a:t>solénoides</a:t>
            </a:r>
            <a:r>
              <a:rPr lang="fr-FR" dirty="0" smtClean="0">
                <a:sym typeface="Wingdings"/>
              </a:rPr>
              <a:t> avec le faisceau d’électrons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68242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8" name="Image 7" descr="image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9" y="1314914"/>
            <a:ext cx="9042981" cy="43850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774" y="177801"/>
            <a:ext cx="6448425" cy="698500"/>
          </a:xfrm>
        </p:spPr>
        <p:txBody>
          <a:bodyPr/>
          <a:lstStyle/>
          <a:p>
            <a:r>
              <a:rPr lang="fr-FR" dirty="0" err="1" smtClean="0"/>
              <a:t>Linac</a:t>
            </a:r>
            <a:r>
              <a:rPr lang="fr-FR" dirty="0" smtClean="0"/>
              <a:t> and TL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961634" y="1380052"/>
            <a:ext cx="1628428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Photo-</a:t>
            </a:r>
            <a:r>
              <a:rPr lang="fr-FR" dirty="0" err="1" smtClean="0"/>
              <a:t>injector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60337" y="1722428"/>
            <a:ext cx="1105223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Solenoids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45023" y="2150053"/>
            <a:ext cx="2243944" cy="3462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Accelerating</a:t>
            </a:r>
            <a:r>
              <a:rPr lang="fr-FR" dirty="0" smtClean="0"/>
              <a:t> section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23835" y="3678752"/>
            <a:ext cx="124780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ring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643618" y="4533146"/>
            <a:ext cx="178678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EL/dump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3390612" y="3461977"/>
            <a:ext cx="59055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640275" y="4344024"/>
            <a:ext cx="12192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809625" y="1435101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52060" y="999052"/>
            <a:ext cx="140683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Straight line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571875" y="1384300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304925" y="2501900"/>
            <a:ext cx="9525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095500" y="4356100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Bouée 26"/>
          <p:cNvSpPr/>
          <p:nvPr/>
        </p:nvSpPr>
        <p:spPr>
          <a:xfrm>
            <a:off x="5142325" y="1330041"/>
            <a:ext cx="742950" cy="939800"/>
          </a:xfrm>
          <a:prstGeom prst="donut">
            <a:avLst>
              <a:gd name="adj" fmla="val 3378"/>
            </a:avLst>
          </a:prstGeom>
          <a:solidFill>
            <a:srgbClr val="438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133600" y="914402"/>
            <a:ext cx="1305398" cy="346249"/>
          </a:xfrm>
          <a:prstGeom prst="rect">
            <a:avLst/>
          </a:prstGeom>
          <a:solidFill>
            <a:srgbClr val="0080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quadrupole</a:t>
            </a:r>
            <a:endParaRPr lang="fr-FR" dirty="0"/>
          </a:p>
        </p:txBody>
      </p:sp>
      <p:sp>
        <p:nvSpPr>
          <p:cNvPr id="30" name="Bouée 29"/>
          <p:cNvSpPr/>
          <p:nvPr/>
        </p:nvSpPr>
        <p:spPr>
          <a:xfrm>
            <a:off x="1895475" y="1358901"/>
            <a:ext cx="742950" cy="9398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Bouée 30"/>
          <p:cNvSpPr/>
          <p:nvPr/>
        </p:nvSpPr>
        <p:spPr>
          <a:xfrm>
            <a:off x="966950" y="1944276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1053827" y="3303211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1674100" y="3770237"/>
            <a:ext cx="457200" cy="5207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266950" y="5295902"/>
            <a:ext cx="1771458" cy="346249"/>
          </a:xfrm>
          <a:prstGeom prst="rect">
            <a:avLst/>
          </a:prstGeom>
          <a:solidFill>
            <a:schemeClr val="accent4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Injection </a:t>
            </a:r>
            <a:r>
              <a:rPr lang="fr-FR" dirty="0" err="1" smtClean="0"/>
              <a:t>dipole</a:t>
            </a:r>
            <a:endParaRPr lang="fr-FR" dirty="0"/>
          </a:p>
        </p:txBody>
      </p:sp>
      <p:sp>
        <p:nvSpPr>
          <p:cNvPr id="35" name="Bouée 34"/>
          <p:cNvSpPr/>
          <p:nvPr/>
        </p:nvSpPr>
        <p:spPr>
          <a:xfrm>
            <a:off x="3071670" y="3763317"/>
            <a:ext cx="333375" cy="508000"/>
          </a:xfrm>
          <a:prstGeom prst="donut">
            <a:avLst>
              <a:gd name="adj" fmla="val 3378"/>
            </a:avLst>
          </a:prstGeom>
          <a:solidFill>
            <a:srgbClr val="E766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4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Optique </a:t>
            </a:r>
            <a:r>
              <a:rPr lang="fr-FR" dirty="0" err="1" smtClean="0"/>
              <a:t>Linac</a:t>
            </a:r>
            <a:r>
              <a:rPr lang="fr-FR" dirty="0"/>
              <a:t>/</a:t>
            </a:r>
            <a:r>
              <a:rPr lang="fr-FR" dirty="0" smtClean="0"/>
              <a:t>TL/Anneau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765" y="1359647"/>
            <a:ext cx="3107765" cy="25400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225177" y="1135529"/>
            <a:ext cx="729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Linac</a:t>
            </a:r>
            <a:endParaRPr lang="fr-FR" dirty="0"/>
          </a:p>
        </p:txBody>
      </p:sp>
      <p:pic>
        <p:nvPicPr>
          <p:cNvPr id="8" name="Image 7" descr="untitled.pn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99"/>
          <a:stretch/>
        </p:blipFill>
        <p:spPr>
          <a:xfrm>
            <a:off x="239058" y="3570941"/>
            <a:ext cx="3227295" cy="3021178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9316" y="1105647"/>
            <a:ext cx="5704684" cy="2994959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377764" y="4870824"/>
            <a:ext cx="29135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Attention à bien inclure le septum et kicker pour le </a:t>
            </a:r>
            <a:r>
              <a:rPr lang="fr-FR" dirty="0" err="1" smtClean="0"/>
              <a:t>matching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298824" y="5886824"/>
            <a:ext cx="776941" cy="627529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3" name="Connecteur droit avec flèche 12"/>
          <p:cNvCxnSpPr>
            <a:stCxn id="10" idx="1"/>
          </p:cNvCxnSpPr>
          <p:nvPr/>
        </p:nvCxnSpPr>
        <p:spPr>
          <a:xfrm flipH="1">
            <a:off x="1090706" y="5332489"/>
            <a:ext cx="3287058" cy="8531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8549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8" name="Image 7" descr="image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9" y="1314914"/>
            <a:ext cx="9042981" cy="43850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774" y="177801"/>
            <a:ext cx="6448425" cy="698500"/>
          </a:xfrm>
        </p:spPr>
        <p:txBody>
          <a:bodyPr/>
          <a:lstStyle/>
          <a:p>
            <a:r>
              <a:rPr lang="fr-FR" dirty="0" err="1" smtClean="0"/>
              <a:t>Linac</a:t>
            </a:r>
            <a:r>
              <a:rPr lang="fr-FR" dirty="0" smtClean="0"/>
              <a:t> and TL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961634" y="1380052"/>
            <a:ext cx="1628428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Photo-</a:t>
            </a:r>
            <a:r>
              <a:rPr lang="fr-FR" dirty="0" err="1" smtClean="0"/>
              <a:t>injector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60337" y="1722428"/>
            <a:ext cx="1105223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Solenoids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45023" y="2150053"/>
            <a:ext cx="2243944" cy="3462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Accelerating</a:t>
            </a:r>
            <a:r>
              <a:rPr lang="fr-FR" dirty="0" smtClean="0"/>
              <a:t> section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23835" y="3678752"/>
            <a:ext cx="124780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ring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643618" y="4533146"/>
            <a:ext cx="178678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EL/dump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3390612" y="3461977"/>
            <a:ext cx="59055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640275" y="4344024"/>
            <a:ext cx="12192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809625" y="1435101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52060" y="999052"/>
            <a:ext cx="140683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Straight line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571875" y="1384300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304925" y="2501900"/>
            <a:ext cx="9525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095500" y="4356100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Bouée 26"/>
          <p:cNvSpPr/>
          <p:nvPr/>
        </p:nvSpPr>
        <p:spPr>
          <a:xfrm>
            <a:off x="5142325" y="1330041"/>
            <a:ext cx="742950" cy="939800"/>
          </a:xfrm>
          <a:prstGeom prst="donut">
            <a:avLst>
              <a:gd name="adj" fmla="val 3378"/>
            </a:avLst>
          </a:prstGeom>
          <a:solidFill>
            <a:srgbClr val="438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133600" y="914402"/>
            <a:ext cx="1305398" cy="346249"/>
          </a:xfrm>
          <a:prstGeom prst="rect">
            <a:avLst/>
          </a:prstGeom>
          <a:solidFill>
            <a:srgbClr val="0080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quadrupole</a:t>
            </a:r>
            <a:endParaRPr lang="fr-FR" dirty="0"/>
          </a:p>
        </p:txBody>
      </p:sp>
      <p:sp>
        <p:nvSpPr>
          <p:cNvPr id="30" name="Bouée 29"/>
          <p:cNvSpPr/>
          <p:nvPr/>
        </p:nvSpPr>
        <p:spPr>
          <a:xfrm>
            <a:off x="1895475" y="1358901"/>
            <a:ext cx="742950" cy="9398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Bouée 30"/>
          <p:cNvSpPr/>
          <p:nvPr/>
        </p:nvSpPr>
        <p:spPr>
          <a:xfrm>
            <a:off x="966950" y="1944276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1053827" y="3303211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1674100" y="3770237"/>
            <a:ext cx="457200" cy="5207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266950" y="5295902"/>
            <a:ext cx="1771458" cy="346249"/>
          </a:xfrm>
          <a:prstGeom prst="rect">
            <a:avLst/>
          </a:prstGeom>
          <a:solidFill>
            <a:schemeClr val="accent4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Injection </a:t>
            </a:r>
            <a:r>
              <a:rPr lang="fr-FR" dirty="0" err="1" smtClean="0"/>
              <a:t>dipole</a:t>
            </a:r>
            <a:endParaRPr lang="fr-FR" dirty="0"/>
          </a:p>
        </p:txBody>
      </p:sp>
      <p:sp>
        <p:nvSpPr>
          <p:cNvPr id="35" name="Bouée 34"/>
          <p:cNvSpPr/>
          <p:nvPr/>
        </p:nvSpPr>
        <p:spPr>
          <a:xfrm>
            <a:off x="3071670" y="3763317"/>
            <a:ext cx="333375" cy="508000"/>
          </a:xfrm>
          <a:prstGeom prst="donut">
            <a:avLst>
              <a:gd name="adj" fmla="val 3378"/>
            </a:avLst>
          </a:prstGeom>
          <a:solidFill>
            <a:srgbClr val="E766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6444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Optique </a:t>
            </a:r>
            <a:r>
              <a:rPr lang="fr-FR" dirty="0" err="1"/>
              <a:t>Linac</a:t>
            </a:r>
            <a:r>
              <a:rPr lang="fr-FR" dirty="0"/>
              <a:t>/TL</a:t>
            </a:r>
            <a:r>
              <a:rPr lang="fr-FR" dirty="0" smtClean="0"/>
              <a:t>/EL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07353"/>
            <a:ext cx="82931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43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Mesures magnétiques des </a:t>
            </a:r>
            <a:r>
              <a:rPr lang="fr-FR" dirty="0" err="1" smtClean="0"/>
              <a:t>quadrupole</a:t>
            </a:r>
            <a:r>
              <a:rPr lang="fr-FR" dirty="0"/>
              <a:t> </a:t>
            </a:r>
            <a:r>
              <a:rPr lang="fr-FR" dirty="0" smtClean="0"/>
              <a:t/>
            </a:r>
            <a:br>
              <a:rPr lang="fr-FR" dirty="0" smtClean="0"/>
            </a:br>
            <a:r>
              <a:rPr lang="fr-FR" dirty="0" err="1" smtClean="0"/>
              <a:t>Sorting</a:t>
            </a:r>
            <a:r>
              <a:rPr lang="fr-FR" dirty="0" smtClean="0"/>
              <a:t> </a:t>
            </a:r>
            <a:r>
              <a:rPr lang="fr-FR" dirty="0"/>
              <a:t>des </a:t>
            </a:r>
            <a:r>
              <a:rPr lang="fr-FR" dirty="0" err="1" smtClean="0"/>
              <a:t>quadrupoles</a:t>
            </a:r>
            <a:r>
              <a:rPr lang="fr-FR" dirty="0" smtClean="0"/>
              <a:t> (TL)</a:t>
            </a:r>
            <a:endParaRPr lang="fr-FR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6829196"/>
              </p:ext>
            </p:extLst>
          </p:nvPr>
        </p:nvGraphicFramePr>
        <p:xfrm>
          <a:off x="586606" y="1842116"/>
          <a:ext cx="4127500" cy="1760220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825500"/>
                <a:gridCol w="825500"/>
                <a:gridCol w="825500"/>
                <a:gridCol w="825500"/>
                <a:gridCol w="825500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quad</a:t>
                      </a:r>
                      <a:endParaRPr lang="fr-FR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B3</a:t>
                      </a:r>
                      <a:endParaRPr lang="fr-FR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B6</a:t>
                      </a:r>
                      <a:endParaRPr lang="fr-FR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B10</a:t>
                      </a:r>
                      <a:endParaRPr lang="fr-FR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A3</a:t>
                      </a:r>
                      <a:endParaRPr lang="fr-FR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Colonne1</a:t>
                      </a:r>
                      <a:endParaRPr lang="fr-FR" sz="12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Colonne2</a:t>
                      </a:r>
                      <a:endParaRPr lang="fr-FR" sz="12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Colonne3</a:t>
                      </a:r>
                      <a:endParaRPr lang="fr-FR" sz="12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 dirty="0">
                          <a:effectLst/>
                        </a:rPr>
                        <a:t>Colonne4</a:t>
                      </a:r>
                      <a:endParaRPr lang="fr-FR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200" u="none" strike="noStrike">
                          <a:effectLst/>
                        </a:rPr>
                        <a:t>Colonne5</a:t>
                      </a:r>
                      <a:endParaRPr lang="fr-FR" sz="1200" b="1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#30</a:t>
                      </a:r>
                      <a:endParaRPr lang="uk-UA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-16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-24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-21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4</a:t>
                      </a:r>
                      <a:endParaRPr lang="fr-FR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#1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-9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-21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-24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10</a:t>
                      </a:r>
                      <a:endParaRPr lang="fr-FR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#3</a:t>
                      </a:r>
                      <a:endParaRPr lang="uk-UA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-20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-23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-4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#4</a:t>
                      </a:r>
                      <a:endParaRPr lang="uk-UA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-1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-20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-26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5</a:t>
                      </a:r>
                      <a:endParaRPr lang="fr-FR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#10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s-IS" sz="1200" u="none" strike="noStrike" dirty="0">
                          <a:effectLst/>
                        </a:rPr>
                        <a:t>2</a:t>
                      </a:r>
                      <a:endParaRPr lang="is-I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-23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-25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uk-UA" sz="1200" u="none" strike="noStrike">
                          <a:effectLst/>
                        </a:rPr>
                        <a:t>#34</a:t>
                      </a:r>
                      <a:endParaRPr lang="uk-UA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5</a:t>
                      </a:r>
                      <a:endParaRPr lang="fr-FR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-21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-23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8</a:t>
                      </a:r>
                      <a:endParaRPr lang="fr-FR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effectLst/>
                        </a:rPr>
                        <a:t>#11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>
                          <a:effectLst/>
                        </a:rPr>
                        <a:t>6</a:t>
                      </a:r>
                      <a:endParaRPr lang="fr-FR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-19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1200" u="none" strike="noStrike">
                          <a:effectLst/>
                        </a:rPr>
                        <a:t>-25</a:t>
                      </a:r>
                      <a:endParaRPr lang="mr-IN" sz="1200" b="0" i="0" u="none" strike="noStrike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fr-FR" sz="1200" u="none" strike="noStrike" dirty="0">
                          <a:effectLst/>
                        </a:rPr>
                        <a:t>9</a:t>
                      </a:r>
                      <a:endParaRPr lang="fr-FR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291633" y="3962395"/>
            <a:ext cx="59238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Terme </a:t>
            </a:r>
            <a:r>
              <a:rPr lang="fr-FR" dirty="0" err="1" smtClean="0"/>
              <a:t>sextupolaire</a:t>
            </a:r>
            <a:r>
              <a:rPr lang="fr-FR" dirty="0" smtClean="0"/>
              <a:t> qui peut compenser les dégradations d’</a:t>
            </a:r>
            <a:r>
              <a:rPr lang="fr-FR" dirty="0" err="1" smtClean="0"/>
              <a:t>émittance</a:t>
            </a:r>
            <a:r>
              <a:rPr lang="fr-FR" dirty="0" smtClean="0"/>
              <a:t> par effet chromatique (dispersion en énergie)</a:t>
            </a:r>
          </a:p>
          <a:p>
            <a:r>
              <a:rPr lang="fr-FR" dirty="0" smtClean="0"/>
              <a:t>Regarder l’effet de toutes les combinaisons possibles sur l’</a:t>
            </a:r>
            <a:r>
              <a:rPr lang="fr-FR" dirty="0" err="1" smtClean="0"/>
              <a:t>émittance</a:t>
            </a:r>
            <a:endParaRPr lang="fr-FR" dirty="0"/>
          </a:p>
        </p:txBody>
      </p:sp>
      <p:sp>
        <p:nvSpPr>
          <p:cNvPr id="8" name="Rectangle à coins arrondis 7"/>
          <p:cNvSpPr/>
          <p:nvPr/>
        </p:nvSpPr>
        <p:spPr>
          <a:xfrm>
            <a:off x="1407703" y="1786668"/>
            <a:ext cx="836705" cy="1852706"/>
          </a:xfrm>
          <a:prstGeom prst="roundRect">
            <a:avLst/>
          </a:prstGeom>
          <a:noFill/>
          <a:ln>
            <a:solidFill>
              <a:srgbClr val="2C3C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770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Emittance</a:t>
            </a:r>
            <a:r>
              <a:rPr lang="fr-FR" dirty="0" smtClean="0"/>
              <a:t> selon les cas</a:t>
            </a:r>
            <a:endParaRPr lang="fr-FR" dirty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880"/>
            <a:ext cx="9144000" cy="443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24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Emittance</a:t>
            </a:r>
            <a:r>
              <a:rPr lang="fr-FR" dirty="0"/>
              <a:t> selon les cas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0880"/>
            <a:ext cx="9144000" cy="4432215"/>
          </a:xfrm>
          <a:prstGeom prst="rect">
            <a:avLst/>
          </a:prstGeom>
        </p:spPr>
      </p:pic>
      <p:sp>
        <p:nvSpPr>
          <p:cNvPr id="3" name="Ellipse 2"/>
          <p:cNvSpPr/>
          <p:nvPr/>
        </p:nvSpPr>
        <p:spPr>
          <a:xfrm>
            <a:off x="6618873" y="4372381"/>
            <a:ext cx="586549" cy="1019315"/>
          </a:xfrm>
          <a:prstGeom prst="ellipse">
            <a:avLst/>
          </a:prstGeom>
          <a:noFill/>
          <a:ln>
            <a:solidFill>
              <a:srgbClr val="2C3C4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71597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 smtClean="0"/>
              <a:t>Outline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33099" y="1376164"/>
            <a:ext cx="6448425" cy="4578350"/>
          </a:xfrm>
        </p:spPr>
        <p:txBody>
          <a:bodyPr/>
          <a:lstStyle/>
          <a:p>
            <a:r>
              <a:rPr lang="fr-FR" dirty="0" smtClean="0"/>
              <a:t>Plan général </a:t>
            </a:r>
            <a:r>
              <a:rPr lang="fr-FR" dirty="0" err="1" smtClean="0"/>
              <a:t>linac</a:t>
            </a:r>
            <a:r>
              <a:rPr lang="fr-FR" dirty="0" smtClean="0"/>
              <a:t>, ligne injection/extraction</a:t>
            </a:r>
          </a:p>
          <a:p>
            <a:r>
              <a:rPr lang="fr-FR" dirty="0" smtClean="0"/>
              <a:t>Résumer des problématiques présentées au MAC</a:t>
            </a:r>
          </a:p>
          <a:p>
            <a:r>
              <a:rPr lang="fr-FR" dirty="0" smtClean="0"/>
              <a:t>Nouveau </a:t>
            </a:r>
            <a:r>
              <a:rPr lang="fr-FR" dirty="0" err="1" smtClean="0"/>
              <a:t>schema</a:t>
            </a:r>
            <a:r>
              <a:rPr lang="fr-FR" dirty="0" smtClean="0"/>
              <a:t> d’implantation des bobines de focalisation</a:t>
            </a:r>
          </a:p>
          <a:p>
            <a:r>
              <a:rPr lang="fr-FR" dirty="0" smtClean="0"/>
              <a:t>Etudes de tolérances de l’alignement des solénoïdes</a:t>
            </a:r>
          </a:p>
          <a:p>
            <a:r>
              <a:rPr lang="fr-FR" dirty="0" smtClean="0"/>
              <a:t>Optique linéaire en </a:t>
            </a:r>
            <a:r>
              <a:rPr lang="fr-FR" dirty="0" err="1" smtClean="0"/>
              <a:t>schema</a:t>
            </a:r>
            <a:r>
              <a:rPr lang="fr-FR" dirty="0" smtClean="0"/>
              <a:t> injection ou non dans l’anneau</a:t>
            </a:r>
          </a:p>
          <a:p>
            <a:r>
              <a:rPr lang="fr-FR" dirty="0" err="1" smtClean="0"/>
              <a:t>Sorting</a:t>
            </a:r>
            <a:r>
              <a:rPr lang="fr-FR" dirty="0" smtClean="0"/>
              <a:t> des </a:t>
            </a:r>
            <a:r>
              <a:rPr lang="fr-FR" dirty="0" err="1" smtClean="0"/>
              <a:t>quadrupoles</a:t>
            </a:r>
            <a:r>
              <a:rPr lang="fr-FR" dirty="0" smtClean="0"/>
              <a:t> pour la TL</a:t>
            </a:r>
          </a:p>
          <a:p>
            <a:r>
              <a:rPr lang="fr-FR" dirty="0" smtClean="0"/>
              <a:t>Prévisions </a:t>
            </a:r>
            <a:r>
              <a:rPr lang="fr-FR" dirty="0"/>
              <a:t>avec la section fort gradient 50 MeV/70 MeV</a:t>
            </a:r>
          </a:p>
          <a:p>
            <a:pPr marL="0" indent="0">
              <a:buNone/>
            </a:pPr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179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Arrangements des </a:t>
            </a:r>
            <a:r>
              <a:rPr lang="fr-FR" dirty="0" err="1" smtClean="0"/>
              <a:t>quadrupoles</a:t>
            </a:r>
            <a:r>
              <a:rPr lang="fr-FR" dirty="0" smtClean="0"/>
              <a:t> de la TL</a:t>
            </a:r>
            <a:endParaRPr lang="fr-FR" dirty="0"/>
          </a:p>
        </p:txBody>
      </p:sp>
      <p:graphicFrame>
        <p:nvGraphicFramePr>
          <p:cNvPr id="5" name="Espace réservé du contenu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893768"/>
              </p:ext>
            </p:extLst>
          </p:nvPr>
        </p:nvGraphicFramePr>
        <p:xfrm>
          <a:off x="485057" y="1433104"/>
          <a:ext cx="8231416" cy="3631933"/>
        </p:xfrm>
        <a:graphic>
          <a:graphicData uri="http://schemas.openxmlformats.org/drawingml/2006/table">
            <a:tbl>
              <a:tblPr/>
              <a:tblGrid>
                <a:gridCol w="1091077"/>
                <a:gridCol w="787233"/>
                <a:gridCol w="1160132"/>
                <a:gridCol w="918438"/>
                <a:gridCol w="1118699"/>
                <a:gridCol w="1084171"/>
                <a:gridCol w="1070361"/>
                <a:gridCol w="1001305"/>
              </a:tblGrid>
              <a:tr h="268075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Magnet sorting for the ThomX TL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203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mr-IN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17-oct-17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420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LIGNE TRANSFERT (TL) Implantation éléments version 2.9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101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101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25101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7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mr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 - QP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370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Girder A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Girder D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Girder F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Girder H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8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12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Nomenclature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Serial number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Nomenclature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Serial number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Nomenclature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Serial number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Nomenclature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Serial number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F8F00"/>
                    </a:solidFill>
                  </a:tcPr>
                </a:tc>
              </a:tr>
              <a:tr h="16831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 TL/AE/QP.01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03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 TL/AE/QP.04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11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 TL/AE/QP.05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34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 TL/AE/QP.06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10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6831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 TL/AE/QP.02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01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 TL/AE/QP.07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33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</a:tr>
              <a:tr h="16831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Quad TL/AE/QP.03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30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25101"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5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8075">
                <a:tc gridSpan="8">
                  <a:txBody>
                    <a:bodyPr/>
                    <a:lstStyle/>
                    <a:p>
                      <a:pPr algn="ctr" fontAlgn="b"/>
                      <a:r>
                        <a:rPr lang="mr-IN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TL - DP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FBFB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243705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Girder B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54823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Girder G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F75B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fr-F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Girder J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591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endParaRPr lang="fr-FR" sz="10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191203"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Nomenclature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Serial number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23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Nomenclature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Serial number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F75B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Nomenclature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Serial number</a:t>
                      </a: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6591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8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70593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 TL/AE/DP.01 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02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 TL/AE/DP.03 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10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 RI-C2/AE/DP.01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mr-IN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?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4D6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68318"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 TL/AE/DP.02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14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Dip TL/AE/DP.04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7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# 03</a:t>
                      </a: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DCE4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fr-FR" sz="7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fr-FR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5410" marR="5410" marT="54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19874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Future section : cas 50 </a:t>
            </a:r>
            <a:r>
              <a:rPr lang="fr-FR" dirty="0" smtClean="0"/>
              <a:t>MeV </a:t>
            </a:r>
            <a:r>
              <a:rPr lang="fr-FR" dirty="0" smtClean="0"/>
              <a:t>(</a:t>
            </a:r>
            <a:r>
              <a:rPr lang="fr-FR" dirty="0" smtClean="0"/>
              <a:t>19MV/m)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823" y="1240117"/>
            <a:ext cx="4695544" cy="2247153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590" y="3462618"/>
            <a:ext cx="4631764" cy="220008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1059" y="3500958"/>
            <a:ext cx="4676588" cy="222973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1177" y="1240117"/>
            <a:ext cx="4664324" cy="2232212"/>
          </a:xfrm>
          <a:prstGeom prst="rect">
            <a:avLst/>
          </a:prstGeom>
        </p:spPr>
      </p:pic>
      <p:cxnSp>
        <p:nvCxnSpPr>
          <p:cNvPr id="11" name="Connecteur droit 10"/>
          <p:cNvCxnSpPr/>
          <p:nvPr/>
        </p:nvCxnSpPr>
        <p:spPr>
          <a:xfrm flipV="1">
            <a:off x="8277411" y="3630706"/>
            <a:ext cx="0" cy="162858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2002117" y="5886823"/>
            <a:ext cx="509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Résultats à 6m, soit 1.3m au delà de la sectio</a:t>
            </a:r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73011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Future sectio</a:t>
            </a:r>
            <a:r>
              <a:rPr lang="fr-FR" dirty="0" smtClean="0"/>
              <a:t>n : cas </a:t>
            </a:r>
            <a:r>
              <a:rPr lang="fr-FR" dirty="0" smtClean="0"/>
              <a:t>70 </a:t>
            </a:r>
            <a:r>
              <a:rPr lang="fr-FR" dirty="0" smtClean="0"/>
              <a:t>MeV </a:t>
            </a:r>
            <a:r>
              <a:rPr lang="fr-FR" dirty="0" smtClean="0"/>
              <a:t>(</a:t>
            </a:r>
            <a:r>
              <a:rPr lang="fr-FR" dirty="0" smtClean="0"/>
              <a:t>27.5 MV/m) 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817" r="-2817"/>
          <a:stretch>
            <a:fillRect/>
          </a:stretch>
        </p:blipFill>
        <p:spPr>
          <a:xfrm>
            <a:off x="171293" y="1515699"/>
            <a:ext cx="4385766" cy="3113873"/>
          </a:xfr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7530" y="1464234"/>
            <a:ext cx="4347881" cy="3260911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627529" y="5094941"/>
            <a:ext cx="50949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Résultats à 6m, soit 1.3m au delà de la sectio</a:t>
            </a:r>
            <a:r>
              <a:rPr lang="fr-FR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904204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2" y="1392238"/>
            <a:ext cx="7048055" cy="4121490"/>
          </a:xfrm>
        </p:spPr>
        <p:txBody>
          <a:bodyPr/>
          <a:lstStyle/>
          <a:p>
            <a:pPr marL="0" indent="0">
              <a:buNone/>
            </a:pPr>
            <a:endParaRPr lang="fr-FR" dirty="0"/>
          </a:p>
          <a:p>
            <a:r>
              <a:rPr lang="fr-FR" dirty="0" smtClean="0"/>
              <a:t>Nouveau positionnement de la bobine de focalisation permet de limiter les dégradation dans la TL, et d’améliorer l’</a:t>
            </a:r>
            <a:r>
              <a:rPr lang="fr-FR" dirty="0" err="1" smtClean="0"/>
              <a:t>émittance</a:t>
            </a:r>
            <a:r>
              <a:rPr lang="fr-FR" dirty="0" smtClean="0"/>
              <a:t> en sortie du </a:t>
            </a:r>
            <a:r>
              <a:rPr lang="fr-FR" dirty="0" err="1" smtClean="0"/>
              <a:t>linac</a:t>
            </a:r>
            <a:endParaRPr lang="fr-FR" dirty="0" smtClean="0"/>
          </a:p>
          <a:p>
            <a:r>
              <a:rPr lang="fr-FR" dirty="0" smtClean="0"/>
              <a:t>Motorisation de l’alignement des solénoïdes</a:t>
            </a:r>
            <a:endParaRPr lang="fr-FR" dirty="0" smtClean="0"/>
          </a:p>
          <a:p>
            <a:r>
              <a:rPr lang="fr-FR" dirty="0" smtClean="0"/>
              <a:t>La mise à jour des simulations ouvrent des perspectives pour les simulations </a:t>
            </a:r>
            <a:r>
              <a:rPr lang="fr-FR" dirty="0" err="1" smtClean="0"/>
              <a:t>start</a:t>
            </a:r>
            <a:r>
              <a:rPr lang="fr-FR" dirty="0" smtClean="0"/>
              <a:t> 2 end </a:t>
            </a:r>
            <a:r>
              <a:rPr lang="fr-FR" dirty="0" smtClean="0"/>
              <a:t>combinées </a:t>
            </a:r>
            <a:r>
              <a:rPr lang="fr-FR" dirty="0" smtClean="0"/>
              <a:t>à l’anneau</a:t>
            </a:r>
          </a:p>
          <a:p>
            <a:r>
              <a:rPr lang="fr-FR" dirty="0" smtClean="0"/>
              <a:t>La section à fort gradient permet de conserver les propriétés du faisceau </a:t>
            </a:r>
            <a:r>
              <a:rPr lang="fr-FR" dirty="0" smtClean="0"/>
              <a:t>obtenues </a:t>
            </a:r>
            <a:r>
              <a:rPr lang="fr-FR" dirty="0" smtClean="0"/>
              <a:t>avec la section LIL</a:t>
            </a:r>
          </a:p>
          <a:p>
            <a:r>
              <a:rPr lang="fr-FR" dirty="0" smtClean="0"/>
              <a:t>Première prises de données sur CLEAR au CERN (canon </a:t>
            </a:r>
            <a:r>
              <a:rPr lang="fr-FR" dirty="0" err="1" smtClean="0"/>
              <a:t>ThomX</a:t>
            </a:r>
            <a:r>
              <a:rPr lang="fr-FR" dirty="0" smtClean="0"/>
              <a:t> + bobines + sections LIL) </a:t>
            </a:r>
            <a:r>
              <a:rPr lang="fr-FR" dirty="0" smtClean="0">
                <a:sym typeface="Wingdings"/>
              </a:rPr>
              <a:t> comparaisons avec les simulations en cours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54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8" name="Image 7" descr="image 2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19" y="1314914"/>
            <a:ext cx="9042981" cy="438505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60774" y="177801"/>
            <a:ext cx="6448425" cy="698500"/>
          </a:xfrm>
        </p:spPr>
        <p:txBody>
          <a:bodyPr/>
          <a:lstStyle/>
          <a:p>
            <a:r>
              <a:rPr lang="fr-FR" dirty="0" err="1" smtClean="0"/>
              <a:t>Linac</a:t>
            </a:r>
            <a:r>
              <a:rPr lang="fr-FR" dirty="0" smtClean="0"/>
              <a:t> and TL</a:t>
            </a:r>
            <a:endParaRPr lang="fr-FR" dirty="0"/>
          </a:p>
        </p:txBody>
      </p:sp>
      <p:sp>
        <p:nvSpPr>
          <p:cNvPr id="9" name="ZoneTexte 8"/>
          <p:cNvSpPr txBox="1"/>
          <p:nvPr/>
        </p:nvSpPr>
        <p:spPr>
          <a:xfrm>
            <a:off x="5961634" y="1380052"/>
            <a:ext cx="1628428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Photo-</a:t>
            </a:r>
            <a:r>
              <a:rPr lang="fr-FR" dirty="0" err="1" smtClean="0"/>
              <a:t>injector</a:t>
            </a:r>
            <a:endParaRPr lang="fr-FR" dirty="0"/>
          </a:p>
        </p:txBody>
      </p:sp>
      <p:sp>
        <p:nvSpPr>
          <p:cNvPr id="10" name="ZoneTexte 9"/>
          <p:cNvSpPr txBox="1"/>
          <p:nvPr/>
        </p:nvSpPr>
        <p:spPr>
          <a:xfrm>
            <a:off x="6160337" y="1722428"/>
            <a:ext cx="1105223" cy="346249"/>
          </a:xfrm>
          <a:prstGeom prst="rect">
            <a:avLst/>
          </a:prstGeom>
          <a:solidFill>
            <a:srgbClr val="438CFF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Solenoids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645023" y="2150053"/>
            <a:ext cx="2243944" cy="34624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Accelerating</a:t>
            </a:r>
            <a:r>
              <a:rPr lang="fr-FR" dirty="0" smtClean="0"/>
              <a:t> section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3523835" y="3678752"/>
            <a:ext cx="1247802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ring</a:t>
            </a:r>
            <a:endParaRPr lang="fr-FR" dirty="0"/>
          </a:p>
        </p:txBody>
      </p:sp>
      <p:sp>
        <p:nvSpPr>
          <p:cNvPr id="13" name="ZoneTexte 12"/>
          <p:cNvSpPr txBox="1"/>
          <p:nvPr/>
        </p:nvSpPr>
        <p:spPr>
          <a:xfrm>
            <a:off x="3643618" y="4533146"/>
            <a:ext cx="1786787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To the EL/dump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3390612" y="3461977"/>
            <a:ext cx="590550" cy="203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 flipV="1">
            <a:off x="3640275" y="4344024"/>
            <a:ext cx="1219200" cy="1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H="1">
            <a:off x="809625" y="1435101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52060" y="999052"/>
            <a:ext cx="1406838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Straight line</a:t>
            </a:r>
            <a:endParaRPr lang="fr-FR" dirty="0"/>
          </a:p>
        </p:txBody>
      </p:sp>
      <p:cxnSp>
        <p:nvCxnSpPr>
          <p:cNvPr id="22" name="Connecteur droit avec flèche 21"/>
          <p:cNvCxnSpPr/>
          <p:nvPr/>
        </p:nvCxnSpPr>
        <p:spPr>
          <a:xfrm flipH="1">
            <a:off x="3571875" y="1384300"/>
            <a:ext cx="952500" cy="254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Connecteur droit avec flèche 23"/>
          <p:cNvCxnSpPr/>
          <p:nvPr/>
        </p:nvCxnSpPr>
        <p:spPr>
          <a:xfrm flipH="1">
            <a:off x="1304925" y="2501900"/>
            <a:ext cx="9525" cy="1219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2095500" y="4356100"/>
            <a:ext cx="895350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Bouée 26"/>
          <p:cNvSpPr/>
          <p:nvPr/>
        </p:nvSpPr>
        <p:spPr>
          <a:xfrm>
            <a:off x="5142325" y="1330041"/>
            <a:ext cx="742950" cy="939800"/>
          </a:xfrm>
          <a:prstGeom prst="donut">
            <a:avLst>
              <a:gd name="adj" fmla="val 3378"/>
            </a:avLst>
          </a:prstGeom>
          <a:solidFill>
            <a:srgbClr val="438C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2133600" y="914402"/>
            <a:ext cx="1305398" cy="346249"/>
          </a:xfrm>
          <a:prstGeom prst="rect">
            <a:avLst/>
          </a:prstGeom>
          <a:solidFill>
            <a:srgbClr val="00800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err="1" smtClean="0"/>
              <a:t>quadrupole</a:t>
            </a:r>
            <a:endParaRPr lang="fr-FR" dirty="0"/>
          </a:p>
        </p:txBody>
      </p:sp>
      <p:sp>
        <p:nvSpPr>
          <p:cNvPr id="30" name="Bouée 29"/>
          <p:cNvSpPr/>
          <p:nvPr/>
        </p:nvSpPr>
        <p:spPr>
          <a:xfrm>
            <a:off x="1895475" y="1358901"/>
            <a:ext cx="742950" cy="9398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Bouée 30"/>
          <p:cNvSpPr/>
          <p:nvPr/>
        </p:nvSpPr>
        <p:spPr>
          <a:xfrm>
            <a:off x="966950" y="1944276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2" name="Bouée 31"/>
          <p:cNvSpPr/>
          <p:nvPr/>
        </p:nvSpPr>
        <p:spPr>
          <a:xfrm>
            <a:off x="1053827" y="3303211"/>
            <a:ext cx="333375" cy="5080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3" name="Bouée 32"/>
          <p:cNvSpPr/>
          <p:nvPr/>
        </p:nvSpPr>
        <p:spPr>
          <a:xfrm>
            <a:off x="1674100" y="3770237"/>
            <a:ext cx="457200" cy="520700"/>
          </a:xfrm>
          <a:prstGeom prst="donut">
            <a:avLst>
              <a:gd name="adj" fmla="val 3378"/>
            </a:avLst>
          </a:prstGeom>
          <a:solidFill>
            <a:srgbClr val="008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2266950" y="5295902"/>
            <a:ext cx="1771458" cy="346249"/>
          </a:xfrm>
          <a:prstGeom prst="rect">
            <a:avLst/>
          </a:prstGeom>
          <a:solidFill>
            <a:schemeClr val="accent4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Injection </a:t>
            </a:r>
            <a:r>
              <a:rPr lang="fr-FR" dirty="0" err="1" smtClean="0"/>
              <a:t>dipole</a:t>
            </a:r>
            <a:endParaRPr lang="fr-FR" dirty="0"/>
          </a:p>
        </p:txBody>
      </p:sp>
      <p:sp>
        <p:nvSpPr>
          <p:cNvPr id="35" name="Bouée 34"/>
          <p:cNvSpPr/>
          <p:nvPr/>
        </p:nvSpPr>
        <p:spPr>
          <a:xfrm>
            <a:off x="3071670" y="3763317"/>
            <a:ext cx="333375" cy="508000"/>
          </a:xfrm>
          <a:prstGeom prst="donut">
            <a:avLst>
              <a:gd name="adj" fmla="val 3378"/>
            </a:avLst>
          </a:prstGeom>
          <a:solidFill>
            <a:srgbClr val="E7661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205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dirty="0" smtClean="0"/>
              <a:t>Simulations du </a:t>
            </a:r>
            <a:r>
              <a:rPr lang="fr-FR" dirty="0" err="1" smtClean="0"/>
              <a:t>linac</a:t>
            </a:r>
            <a:r>
              <a:rPr lang="fr-FR" dirty="0" smtClean="0"/>
              <a:t> (Astra)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618446" y="2146860"/>
            <a:ext cx="372665" cy="1095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Espace réservé du numéro de diapositive 1"/>
          <p:cNvSpPr txBox="1">
            <a:spLocks/>
          </p:cNvSpPr>
          <p:nvPr/>
        </p:nvSpPr>
        <p:spPr bwMode="auto">
          <a:xfrm>
            <a:off x="6423807" y="7291950"/>
            <a:ext cx="420290" cy="307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i="1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algn="l" defTabSz="4572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fld id="{B769AC4A-9086-0140-89F5-C7D506D0D58F}" type="slidenum">
              <a:rPr lang="en-US" sz="700">
                <a:solidFill>
                  <a:srgbClr val="FF6F00"/>
                </a:solidFill>
              </a:rPr>
              <a:pPr/>
              <a:t>4</a:t>
            </a:fld>
            <a:endParaRPr lang="en-US" sz="700">
              <a:solidFill>
                <a:srgbClr val="FF6F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3594" y="1749985"/>
            <a:ext cx="95250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241265" y="1749985"/>
            <a:ext cx="379095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913594" y="1272149"/>
            <a:ext cx="0" cy="2130425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68289" y="2681848"/>
            <a:ext cx="714851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3"/>
          <p:cNvSpPr txBox="1">
            <a:spLocks noChangeArrowheads="1"/>
          </p:cNvSpPr>
          <p:nvPr/>
        </p:nvSpPr>
        <p:spPr bwMode="auto">
          <a:xfrm>
            <a:off x="407580" y="2664386"/>
            <a:ext cx="52018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z = 0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7245338" y="1272149"/>
            <a:ext cx="0" cy="2130425"/>
          </a:xfrm>
          <a:prstGeom prst="line">
            <a:avLst/>
          </a:prstGeom>
          <a:ln w="3492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5"/>
          <p:cNvSpPr txBox="1">
            <a:spLocks noChangeArrowheads="1"/>
          </p:cNvSpPr>
          <p:nvPr/>
        </p:nvSpPr>
        <p:spPr bwMode="auto">
          <a:xfrm>
            <a:off x="6523821" y="2659624"/>
            <a:ext cx="72330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z = 6 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42952" y="1513448"/>
            <a:ext cx="142069" cy="1382712"/>
          </a:xfrm>
          <a:prstGeom prst="rect">
            <a:avLst/>
          </a:prstGeom>
          <a:solidFill>
            <a:srgbClr val="1F29FD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913596" y="1513448"/>
            <a:ext cx="143681" cy="1382712"/>
          </a:xfrm>
          <a:prstGeom prst="rect">
            <a:avLst/>
          </a:prstGeom>
          <a:solidFill>
            <a:srgbClr val="1F29FD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7" name="Image 2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9402" y="3741671"/>
            <a:ext cx="2713435" cy="246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Image 2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" y="3658671"/>
            <a:ext cx="2946015" cy="276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ZoneTexte 33"/>
          <p:cNvSpPr txBox="1">
            <a:spLocks noChangeArrowheads="1"/>
          </p:cNvSpPr>
          <p:nvPr/>
        </p:nvSpPr>
        <p:spPr bwMode="auto">
          <a:xfrm>
            <a:off x="4810510" y="2054786"/>
            <a:ext cx="434366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fr-FR" sz="1400" b="1" dirty="0">
                <a:latin typeface="Comic Sans MS" charset="0"/>
              </a:rPr>
              <a:t>LIL</a:t>
            </a:r>
          </a:p>
        </p:txBody>
      </p:sp>
      <p:pic>
        <p:nvPicPr>
          <p:cNvPr id="23" name="Image 3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74274" y="3630650"/>
            <a:ext cx="2775194" cy="2727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" name="Connecteur droit avec flèche 25"/>
          <p:cNvCxnSpPr>
            <a:stCxn id="18" idx="0"/>
          </p:cNvCxnSpPr>
          <p:nvPr/>
        </p:nvCxnSpPr>
        <p:spPr>
          <a:xfrm flipH="1" flipV="1">
            <a:off x="1000126" y="2984501"/>
            <a:ext cx="472883" cy="6741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avec flèche 27"/>
          <p:cNvCxnSpPr/>
          <p:nvPr/>
        </p:nvCxnSpPr>
        <p:spPr>
          <a:xfrm flipH="1" flipV="1">
            <a:off x="1628777" y="2387601"/>
            <a:ext cx="2333625" cy="12827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Connecteur droit avec flèche 29"/>
          <p:cNvCxnSpPr/>
          <p:nvPr/>
        </p:nvCxnSpPr>
        <p:spPr>
          <a:xfrm flipH="1" flipV="1">
            <a:off x="5162552" y="2527302"/>
            <a:ext cx="1000125" cy="9779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ZoneTexte 30"/>
          <p:cNvSpPr txBox="1"/>
          <p:nvPr/>
        </p:nvSpPr>
        <p:spPr>
          <a:xfrm>
            <a:off x="1190625" y="1993901"/>
            <a:ext cx="50661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gun</a:t>
            </a:r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490662" y="1197715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Laser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2301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399" y="609602"/>
            <a:ext cx="7356632" cy="698500"/>
          </a:xfrm>
        </p:spPr>
        <p:txBody>
          <a:bodyPr>
            <a:normAutofit/>
          </a:bodyPr>
          <a:lstStyle/>
          <a:p>
            <a:r>
              <a:rPr lang="fr-FR" dirty="0" smtClean="0"/>
              <a:t>Placement initial du </a:t>
            </a:r>
            <a:r>
              <a:rPr lang="fr-FR" dirty="0" err="1" smtClean="0"/>
              <a:t>solénoide</a:t>
            </a:r>
            <a:r>
              <a:rPr lang="fr-FR" dirty="0" smtClean="0"/>
              <a:t> « collés » (TDR)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57212" y="1392238"/>
            <a:ext cx="7466562" cy="1724707"/>
          </a:xfrm>
        </p:spPr>
        <p:txBody>
          <a:bodyPr/>
          <a:lstStyle/>
          <a:p>
            <a:r>
              <a:rPr lang="fr-FR" dirty="0" smtClean="0"/>
              <a:t>Objectif : conserver une </a:t>
            </a:r>
            <a:r>
              <a:rPr lang="fr-FR" dirty="0" err="1" smtClean="0"/>
              <a:t>émittance</a:t>
            </a:r>
            <a:r>
              <a:rPr lang="fr-FR" dirty="0" smtClean="0"/>
              <a:t> de l’ordre de 5 pi mm </a:t>
            </a:r>
            <a:r>
              <a:rPr lang="fr-FR" dirty="0" err="1" smtClean="0"/>
              <a:t>mrad</a:t>
            </a:r>
            <a:r>
              <a:rPr lang="fr-FR" dirty="0" smtClean="0"/>
              <a:t> en fin de TL afin de préserver le flux spectral des rayons X</a:t>
            </a:r>
          </a:p>
          <a:p>
            <a:r>
              <a:rPr lang="fr-FR" dirty="0" smtClean="0"/>
              <a:t>Possible d’avoir 5pi en sortie du </a:t>
            </a:r>
            <a:r>
              <a:rPr lang="fr-FR" dirty="0" err="1" smtClean="0"/>
              <a:t>linac</a:t>
            </a:r>
            <a:r>
              <a:rPr lang="fr-FR" dirty="0" smtClean="0"/>
              <a:t> mais avec une dispersion en énergie élevée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graphicFrame>
        <p:nvGraphicFramePr>
          <p:cNvPr id="5" name="Espace réservé du contenu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3304484"/>
              </p:ext>
            </p:extLst>
          </p:nvPr>
        </p:nvGraphicFramePr>
        <p:xfrm>
          <a:off x="615808" y="2845608"/>
          <a:ext cx="6801850" cy="30845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4055"/>
                <a:gridCol w="703633"/>
                <a:gridCol w="1010188"/>
                <a:gridCol w="793719"/>
                <a:gridCol w="735993"/>
                <a:gridCol w="1414262"/>
              </a:tblGrid>
              <a:tr h="384048"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Laser duration</a:t>
                      </a:r>
                      <a:endParaRPr lang="fr-FR" sz="1900" dirty="0"/>
                    </a:p>
                  </a:txBody>
                  <a:tcPr marL="68580" marR="68580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4ps</a:t>
                      </a:r>
                      <a:endParaRPr lang="fr-FR" sz="19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2ps</a:t>
                      </a:r>
                      <a:endParaRPr lang="fr-FR" sz="1900" dirty="0"/>
                    </a:p>
                  </a:txBody>
                  <a:tcPr marL="68580" marR="68580"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676656">
                <a:tc>
                  <a:txBody>
                    <a:bodyPr/>
                    <a:lstStyle/>
                    <a:p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Laser transverse dimension (mm)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0.6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0.5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0.4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0.6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rgbClr val="C0504D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>
                          <a:solidFill>
                            <a:schemeClr val="bg1"/>
                          </a:solidFill>
                        </a:rPr>
                        <a:t>0.5</a:t>
                      </a:r>
                      <a:endParaRPr lang="fr-FR" sz="19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>
                    <a:solidFill>
                      <a:srgbClr val="C0504D"/>
                    </a:solidFill>
                  </a:tcPr>
                </a:tc>
              </a:tr>
              <a:tr h="969264">
                <a:tc>
                  <a:txBody>
                    <a:bodyPr/>
                    <a:lstStyle/>
                    <a:p>
                      <a:r>
                        <a:rPr lang="fr-FR" sz="1900" dirty="0" smtClean="0"/>
                        <a:t>Transverse </a:t>
                      </a:r>
                      <a:r>
                        <a:rPr lang="fr-FR" sz="1900" dirty="0" err="1" smtClean="0"/>
                        <a:t>emittance</a:t>
                      </a:r>
                      <a:endParaRPr lang="fr-FR" sz="1900" dirty="0" smtClean="0"/>
                    </a:p>
                    <a:p>
                      <a:r>
                        <a:rPr lang="fr-FR" sz="1900" dirty="0" smtClean="0"/>
                        <a:t>(pi mm </a:t>
                      </a:r>
                      <a:r>
                        <a:rPr lang="fr-FR" sz="1900" dirty="0" err="1" smtClean="0"/>
                        <a:t>mrad</a:t>
                      </a:r>
                      <a:r>
                        <a:rPr lang="fr-FR" sz="1900" dirty="0" smtClean="0"/>
                        <a:t>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8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6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5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7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5</a:t>
                      </a:r>
                      <a:endParaRPr lang="fr-FR" sz="1900" dirty="0"/>
                    </a:p>
                  </a:txBody>
                  <a:tcPr marL="68580" marR="68580"/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900" dirty="0" err="1" smtClean="0"/>
                        <a:t>Energy</a:t>
                      </a:r>
                      <a:r>
                        <a:rPr lang="fr-FR" sz="1900" dirty="0" smtClean="0"/>
                        <a:t> </a:t>
                      </a:r>
                      <a:r>
                        <a:rPr lang="fr-FR" sz="1900" dirty="0" err="1" smtClean="0"/>
                        <a:t>spread</a:t>
                      </a:r>
                      <a:r>
                        <a:rPr lang="fr-FR" sz="1900" dirty="0" smtClean="0"/>
                        <a:t> (%)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0.55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0.65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1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0.45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0.65</a:t>
                      </a:r>
                      <a:endParaRPr lang="fr-FR" sz="1900" dirty="0"/>
                    </a:p>
                  </a:txBody>
                  <a:tcPr marL="68580" marR="68580"/>
                </a:tc>
              </a:tr>
              <a:tr h="384048">
                <a:tc>
                  <a:txBody>
                    <a:bodyPr/>
                    <a:lstStyle/>
                    <a:p>
                      <a:r>
                        <a:rPr lang="fr-FR" sz="1900" dirty="0" err="1" smtClean="0"/>
                        <a:t>Bunch</a:t>
                      </a:r>
                      <a:r>
                        <a:rPr lang="fr-FR" sz="1900" dirty="0" smtClean="0"/>
                        <a:t> duration (</a:t>
                      </a:r>
                      <a:r>
                        <a:rPr lang="fr-FR" sz="1900" dirty="0" err="1" smtClean="0"/>
                        <a:t>ps</a:t>
                      </a:r>
                      <a:r>
                        <a:rPr lang="fr-FR" sz="1900" dirty="0" smtClean="0"/>
                        <a:t>)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4.5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4.8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5.7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3.5</a:t>
                      </a:r>
                      <a:endParaRPr lang="fr-FR" sz="1900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900" dirty="0" smtClean="0"/>
                        <a:t>4</a:t>
                      </a:r>
                      <a:endParaRPr lang="fr-FR" sz="1900" dirty="0"/>
                    </a:p>
                  </a:txBody>
                  <a:tcPr marL="68580" marR="6858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2550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399" y="645126"/>
            <a:ext cx="8453406" cy="6985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Impact de la dispersion en énergie dans la ligne de transfert 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798" y="1370494"/>
            <a:ext cx="4753589" cy="382269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1039051" y="5368071"/>
            <a:ext cx="30449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Facteur 2 sur l’</a:t>
            </a:r>
            <a:r>
              <a:rPr lang="fr-FR" dirty="0" err="1" smtClean="0"/>
              <a:t>émittance</a:t>
            </a:r>
            <a:r>
              <a:rPr lang="fr-FR" dirty="0" smtClean="0"/>
              <a:t> sans effet collectif due aux effets chromatiques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659752" y="4754461"/>
            <a:ext cx="29015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La focalisation intervient bien en amont de l’</a:t>
            </a:r>
            <a:r>
              <a:rPr lang="fr-FR" dirty="0"/>
              <a:t>e</a:t>
            </a:r>
            <a:r>
              <a:rPr lang="fr-FR" dirty="0" smtClean="0"/>
              <a:t>ntrée de la section accélératrice</a:t>
            </a:r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1890" y="1645054"/>
            <a:ext cx="3963328" cy="2802570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 flipV="1">
            <a:off x="5844656" y="3925042"/>
            <a:ext cx="580050" cy="7963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9455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08399" y="609602"/>
            <a:ext cx="7081719" cy="698500"/>
          </a:xfrm>
        </p:spPr>
        <p:txBody>
          <a:bodyPr>
            <a:normAutofit/>
          </a:bodyPr>
          <a:lstStyle/>
          <a:p>
            <a:r>
              <a:rPr lang="fr-FR" dirty="0"/>
              <a:t>Déplacements p</a:t>
            </a:r>
            <a:r>
              <a:rPr lang="fr-FR" dirty="0" smtClean="0"/>
              <a:t>ossibles des solénoïdes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3" name="Multiplication 12"/>
          <p:cNvSpPr/>
          <p:nvPr/>
        </p:nvSpPr>
        <p:spPr>
          <a:xfrm>
            <a:off x="7769413" y="762003"/>
            <a:ext cx="1001058" cy="2211295"/>
          </a:xfrm>
          <a:prstGeom prst="mathMultiply">
            <a:avLst>
              <a:gd name="adj1" fmla="val 9044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3" name="Rectangle 32"/>
          <p:cNvSpPr/>
          <p:nvPr/>
        </p:nvSpPr>
        <p:spPr>
          <a:xfrm>
            <a:off x="1003241" y="1361519"/>
            <a:ext cx="311583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3496234" y="1361519"/>
            <a:ext cx="3625627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35" name="Connecteur droit avec flèche 34"/>
          <p:cNvCxnSpPr/>
          <p:nvPr/>
        </p:nvCxnSpPr>
        <p:spPr>
          <a:xfrm>
            <a:off x="457936" y="2293382"/>
            <a:ext cx="714851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ZoneTexte 13"/>
          <p:cNvSpPr txBox="1">
            <a:spLocks noChangeArrowheads="1"/>
          </p:cNvSpPr>
          <p:nvPr/>
        </p:nvSpPr>
        <p:spPr bwMode="auto">
          <a:xfrm>
            <a:off x="497227" y="2275920"/>
            <a:ext cx="52018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z = 0</a:t>
            </a:r>
          </a:p>
        </p:txBody>
      </p:sp>
      <p:sp>
        <p:nvSpPr>
          <p:cNvPr id="37" name="ZoneTexte 15"/>
          <p:cNvSpPr txBox="1">
            <a:spLocks noChangeArrowheads="1"/>
          </p:cNvSpPr>
          <p:nvPr/>
        </p:nvSpPr>
        <p:spPr bwMode="auto">
          <a:xfrm>
            <a:off x="6613468" y="2271158"/>
            <a:ext cx="72330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z = 6 m</a:t>
            </a:r>
          </a:p>
        </p:txBody>
      </p:sp>
      <p:sp>
        <p:nvSpPr>
          <p:cNvPr id="38" name="Rectangle 37"/>
          <p:cNvSpPr/>
          <p:nvPr/>
        </p:nvSpPr>
        <p:spPr>
          <a:xfrm>
            <a:off x="832599" y="1124982"/>
            <a:ext cx="142069" cy="1382712"/>
          </a:xfrm>
          <a:prstGeom prst="rect">
            <a:avLst/>
          </a:prstGeom>
          <a:solidFill>
            <a:srgbClr val="1F29FD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1003243" y="1124982"/>
            <a:ext cx="143681" cy="1382712"/>
          </a:xfrm>
          <a:prstGeom prst="rect">
            <a:avLst/>
          </a:prstGeom>
          <a:solidFill>
            <a:srgbClr val="1F29FD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ZoneTexte 33"/>
          <p:cNvSpPr txBox="1">
            <a:spLocks noChangeArrowheads="1"/>
          </p:cNvSpPr>
          <p:nvPr/>
        </p:nvSpPr>
        <p:spPr bwMode="auto">
          <a:xfrm>
            <a:off x="4900157" y="1666320"/>
            <a:ext cx="434366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fr-FR" sz="1400" b="1" dirty="0">
                <a:latin typeface="Comic Sans MS" charset="0"/>
              </a:rPr>
              <a:t>LIL</a:t>
            </a:r>
          </a:p>
        </p:txBody>
      </p:sp>
      <p:sp>
        <p:nvSpPr>
          <p:cNvPr id="41" name="ZoneTexte 40"/>
          <p:cNvSpPr txBox="1"/>
          <p:nvPr/>
        </p:nvSpPr>
        <p:spPr>
          <a:xfrm>
            <a:off x="1280272" y="1605435"/>
            <a:ext cx="50661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gun</a:t>
            </a:r>
            <a:endParaRPr lang="fr-FR" dirty="0"/>
          </a:p>
        </p:txBody>
      </p:sp>
      <p:sp>
        <p:nvSpPr>
          <p:cNvPr id="43" name="Rectangle 42"/>
          <p:cNvSpPr/>
          <p:nvPr/>
        </p:nvSpPr>
        <p:spPr>
          <a:xfrm>
            <a:off x="973358" y="2960224"/>
            <a:ext cx="326524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3301029" y="2960224"/>
            <a:ext cx="379095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45" name="Connecteur droit avec flèche 44"/>
          <p:cNvCxnSpPr/>
          <p:nvPr/>
        </p:nvCxnSpPr>
        <p:spPr>
          <a:xfrm>
            <a:off x="428053" y="3892087"/>
            <a:ext cx="714851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ZoneTexte 13"/>
          <p:cNvSpPr txBox="1">
            <a:spLocks noChangeArrowheads="1"/>
          </p:cNvSpPr>
          <p:nvPr/>
        </p:nvSpPr>
        <p:spPr bwMode="auto">
          <a:xfrm>
            <a:off x="467344" y="3874625"/>
            <a:ext cx="52018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z = 0</a:t>
            </a:r>
          </a:p>
        </p:txBody>
      </p:sp>
      <p:sp>
        <p:nvSpPr>
          <p:cNvPr id="47" name="ZoneTexte 15"/>
          <p:cNvSpPr txBox="1">
            <a:spLocks noChangeArrowheads="1"/>
          </p:cNvSpPr>
          <p:nvPr/>
        </p:nvSpPr>
        <p:spPr bwMode="auto">
          <a:xfrm>
            <a:off x="6583585" y="3869863"/>
            <a:ext cx="72330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z = 6 m</a:t>
            </a:r>
          </a:p>
        </p:txBody>
      </p:sp>
      <p:sp>
        <p:nvSpPr>
          <p:cNvPr id="48" name="Rectangle 47"/>
          <p:cNvSpPr/>
          <p:nvPr/>
        </p:nvSpPr>
        <p:spPr>
          <a:xfrm>
            <a:off x="802716" y="2723687"/>
            <a:ext cx="142069" cy="1382712"/>
          </a:xfrm>
          <a:prstGeom prst="rect">
            <a:avLst/>
          </a:prstGeom>
          <a:solidFill>
            <a:srgbClr val="1F29FD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9" name="Rectangle 48"/>
          <p:cNvSpPr/>
          <p:nvPr/>
        </p:nvSpPr>
        <p:spPr>
          <a:xfrm>
            <a:off x="973360" y="2723687"/>
            <a:ext cx="143681" cy="1382712"/>
          </a:xfrm>
          <a:prstGeom prst="rect">
            <a:avLst/>
          </a:prstGeom>
          <a:solidFill>
            <a:srgbClr val="1F29FD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0" name="ZoneTexte 33"/>
          <p:cNvSpPr txBox="1">
            <a:spLocks noChangeArrowheads="1"/>
          </p:cNvSpPr>
          <p:nvPr/>
        </p:nvSpPr>
        <p:spPr bwMode="auto">
          <a:xfrm>
            <a:off x="4870274" y="3265025"/>
            <a:ext cx="434366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fr-FR" sz="1400" b="1" dirty="0">
                <a:latin typeface="Comic Sans MS" charset="0"/>
              </a:rPr>
              <a:t>LIL</a:t>
            </a:r>
          </a:p>
        </p:txBody>
      </p:sp>
      <p:sp>
        <p:nvSpPr>
          <p:cNvPr id="51" name="ZoneTexte 50"/>
          <p:cNvSpPr txBox="1"/>
          <p:nvPr/>
        </p:nvSpPr>
        <p:spPr>
          <a:xfrm>
            <a:off x="1250389" y="3204140"/>
            <a:ext cx="50661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gun</a:t>
            </a:r>
            <a:endParaRPr lang="fr-FR" dirty="0"/>
          </a:p>
        </p:txBody>
      </p:sp>
      <p:sp>
        <p:nvSpPr>
          <p:cNvPr id="52" name="Rectangle 51"/>
          <p:cNvSpPr/>
          <p:nvPr/>
        </p:nvSpPr>
        <p:spPr>
          <a:xfrm>
            <a:off x="2604937" y="2831263"/>
            <a:ext cx="143681" cy="1382712"/>
          </a:xfrm>
          <a:prstGeom prst="rect">
            <a:avLst/>
          </a:prstGeom>
          <a:solidFill>
            <a:srgbClr val="1F29FD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3" name="Multiplication 52"/>
          <p:cNvSpPr/>
          <p:nvPr/>
        </p:nvSpPr>
        <p:spPr>
          <a:xfrm>
            <a:off x="7862048" y="2348756"/>
            <a:ext cx="1001058" cy="2211295"/>
          </a:xfrm>
          <a:prstGeom prst="mathMultiply">
            <a:avLst>
              <a:gd name="adj1" fmla="val 9044"/>
            </a:avLst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5" name="Rectangle 54"/>
          <p:cNvSpPr/>
          <p:nvPr/>
        </p:nvSpPr>
        <p:spPr>
          <a:xfrm>
            <a:off x="991288" y="4711330"/>
            <a:ext cx="308594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6" name="Rectangle 55"/>
          <p:cNvSpPr/>
          <p:nvPr/>
        </p:nvSpPr>
        <p:spPr>
          <a:xfrm>
            <a:off x="3318959" y="4711330"/>
            <a:ext cx="3790950" cy="9144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7" name="ZoneTexte 13"/>
          <p:cNvSpPr txBox="1">
            <a:spLocks noChangeArrowheads="1"/>
          </p:cNvSpPr>
          <p:nvPr/>
        </p:nvSpPr>
        <p:spPr bwMode="auto">
          <a:xfrm>
            <a:off x="485274" y="5625731"/>
            <a:ext cx="52018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z = 0</a:t>
            </a:r>
          </a:p>
        </p:txBody>
      </p:sp>
      <p:sp>
        <p:nvSpPr>
          <p:cNvPr id="58" name="ZoneTexte 15"/>
          <p:cNvSpPr txBox="1">
            <a:spLocks noChangeArrowheads="1"/>
          </p:cNvSpPr>
          <p:nvPr/>
        </p:nvSpPr>
        <p:spPr bwMode="auto">
          <a:xfrm>
            <a:off x="6601515" y="5620969"/>
            <a:ext cx="723307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en-US" sz="1400"/>
              <a:t>z = 6 m</a:t>
            </a:r>
          </a:p>
        </p:txBody>
      </p:sp>
      <p:sp>
        <p:nvSpPr>
          <p:cNvPr id="59" name="Rectangle 58"/>
          <p:cNvSpPr/>
          <p:nvPr/>
        </p:nvSpPr>
        <p:spPr>
          <a:xfrm>
            <a:off x="820646" y="4474793"/>
            <a:ext cx="142069" cy="1382712"/>
          </a:xfrm>
          <a:prstGeom prst="rect">
            <a:avLst/>
          </a:prstGeom>
          <a:solidFill>
            <a:srgbClr val="1F29FD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364820" y="4519617"/>
            <a:ext cx="143681" cy="1382712"/>
          </a:xfrm>
          <a:prstGeom prst="rect">
            <a:avLst/>
          </a:prstGeom>
          <a:solidFill>
            <a:srgbClr val="1F29FD">
              <a:alpha val="48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ZoneTexte 33"/>
          <p:cNvSpPr txBox="1">
            <a:spLocks noChangeArrowheads="1"/>
          </p:cNvSpPr>
          <p:nvPr/>
        </p:nvSpPr>
        <p:spPr bwMode="auto">
          <a:xfrm>
            <a:off x="4888204" y="5016131"/>
            <a:ext cx="434366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80" tIns="34290" rIns="68580" bIns="34290">
            <a:spAutoFit/>
          </a:bodyPr>
          <a:lstStyle>
            <a:lvl1pPr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rebuchet MS" charset="0"/>
                <a:ea typeface="MS PGothic" charset="0"/>
                <a:cs typeface="MS PGothic" charset="0"/>
              </a:defRPr>
            </a:lvl9pPr>
          </a:lstStyle>
          <a:p>
            <a:r>
              <a:rPr lang="fr-FR" sz="1400" b="1" dirty="0">
                <a:latin typeface="Comic Sans MS" charset="0"/>
              </a:rPr>
              <a:t>LIL</a:t>
            </a:r>
          </a:p>
        </p:txBody>
      </p:sp>
      <p:sp>
        <p:nvSpPr>
          <p:cNvPr id="62" name="ZoneTexte 61"/>
          <p:cNvSpPr txBox="1"/>
          <p:nvPr/>
        </p:nvSpPr>
        <p:spPr>
          <a:xfrm>
            <a:off x="1268319" y="4955246"/>
            <a:ext cx="506614" cy="346249"/>
          </a:xfrm>
          <a:prstGeom prst="rect">
            <a:avLst/>
          </a:prstGeom>
          <a:noFill/>
        </p:spPr>
        <p:txBody>
          <a:bodyPr wrap="none" lIns="68580" tIns="34290" rIns="68580" bIns="34290" rtlCol="0">
            <a:spAutoFit/>
          </a:bodyPr>
          <a:lstStyle/>
          <a:p>
            <a:r>
              <a:rPr lang="fr-FR" dirty="0" smtClean="0"/>
              <a:t>gun</a:t>
            </a:r>
            <a:endParaRPr lang="fr-FR" dirty="0"/>
          </a:p>
        </p:txBody>
      </p:sp>
      <p:cxnSp>
        <p:nvCxnSpPr>
          <p:cNvPr id="63" name="Connecteur droit avec flèche 62"/>
          <p:cNvCxnSpPr/>
          <p:nvPr/>
        </p:nvCxnSpPr>
        <p:spPr>
          <a:xfrm>
            <a:off x="475865" y="5643193"/>
            <a:ext cx="7148513" cy="0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Espace réservé du contenu 2"/>
          <p:cNvSpPr>
            <a:spLocks noGrp="1"/>
          </p:cNvSpPr>
          <p:nvPr>
            <p:ph idx="1"/>
          </p:nvPr>
        </p:nvSpPr>
        <p:spPr>
          <a:xfrm>
            <a:off x="1647918" y="5859652"/>
            <a:ext cx="6448425" cy="804114"/>
          </a:xfrm>
        </p:spPr>
        <p:txBody>
          <a:bodyPr/>
          <a:lstStyle/>
          <a:p>
            <a:r>
              <a:rPr lang="fr-FR" dirty="0" smtClean="0"/>
              <a:t>Refaire les calculs magnétiques</a:t>
            </a:r>
          </a:p>
          <a:p>
            <a:r>
              <a:rPr lang="fr-FR" dirty="0" smtClean="0"/>
              <a:t>Refaire une conception et réalisation de poutre</a:t>
            </a:r>
          </a:p>
          <a:p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7918824" y="4930588"/>
            <a:ext cx="10309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dirty="0" smtClean="0"/>
              <a:t>B23</a:t>
            </a:r>
            <a:endParaRPr lang="fr-FR" sz="3600" b="1" dirty="0"/>
          </a:p>
        </p:txBody>
      </p:sp>
    </p:spTree>
    <p:extLst>
      <p:ext uri="{BB962C8B-B14F-4D97-AF65-F5344CB8AC3E}">
        <p14:creationId xmlns:p14="http://schemas.microsoft.com/office/powerpoint/2010/main" val="1438050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269" y="1643528"/>
            <a:ext cx="5130731" cy="2710487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Calculs magnétiques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5066"/>
            <a:ext cx="5819152" cy="4364364"/>
          </a:xfrm>
          <a:prstGeom prst="rect">
            <a:avLst/>
          </a:prstGeom>
        </p:spPr>
      </p:pic>
      <p:cxnSp>
        <p:nvCxnSpPr>
          <p:cNvPr id="8" name="Connecteur droit 7"/>
          <p:cNvCxnSpPr/>
          <p:nvPr/>
        </p:nvCxnSpPr>
        <p:spPr>
          <a:xfrm>
            <a:off x="6952054" y="3115619"/>
            <a:ext cx="0" cy="208369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7898219" y="3261405"/>
            <a:ext cx="0" cy="190483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V="1">
            <a:off x="6998356" y="4498134"/>
            <a:ext cx="866526" cy="6614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7117416" y="4180617"/>
            <a:ext cx="732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23cm</a:t>
            </a:r>
            <a:endParaRPr lang="fr-FR" dirty="0"/>
          </a:p>
        </p:txBody>
      </p:sp>
      <p:sp>
        <p:nvSpPr>
          <p:cNvPr id="16" name="ZoneTexte 15"/>
          <p:cNvSpPr txBox="1"/>
          <p:nvPr/>
        </p:nvSpPr>
        <p:spPr>
          <a:xfrm>
            <a:off x="6131829" y="5219158"/>
            <a:ext cx="12068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0 cathode</a:t>
            </a:r>
            <a:endParaRPr lang="fr-FR" dirty="0"/>
          </a:p>
        </p:txBody>
      </p:sp>
      <p:cxnSp>
        <p:nvCxnSpPr>
          <p:cNvPr id="20" name="Connecteur droit avec flèche 19"/>
          <p:cNvCxnSpPr/>
          <p:nvPr/>
        </p:nvCxnSpPr>
        <p:spPr>
          <a:xfrm flipH="1">
            <a:off x="7553991" y="1918322"/>
            <a:ext cx="879755" cy="32413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7439988" y="1541272"/>
            <a:ext cx="170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Plaque interne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83552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44046" y="594661"/>
            <a:ext cx="6977130" cy="698500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Nouvelles simulations dans 50 MeV, section LIL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8583651-B2E1-A249-B4E5-448B504B5C0C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77" y="1178112"/>
            <a:ext cx="5142371" cy="2736476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12" y="3765712"/>
            <a:ext cx="5214469" cy="2793465"/>
          </a:xfrm>
          <a:prstGeom prst="rect">
            <a:avLst/>
          </a:prstGeom>
        </p:spPr>
      </p:pic>
      <p:cxnSp>
        <p:nvCxnSpPr>
          <p:cNvPr id="17" name="Connecteur droit 16"/>
          <p:cNvCxnSpPr/>
          <p:nvPr/>
        </p:nvCxnSpPr>
        <p:spPr>
          <a:xfrm flipV="1">
            <a:off x="1822824" y="1389530"/>
            <a:ext cx="0" cy="46467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5632824" y="4258235"/>
            <a:ext cx="31702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Waist</a:t>
            </a:r>
            <a:r>
              <a:rPr lang="fr-FR" dirty="0" smtClean="0"/>
              <a:t> du faisceau et maximum d’</a:t>
            </a:r>
            <a:r>
              <a:rPr lang="fr-FR" dirty="0" err="1" smtClean="0"/>
              <a:t>émittance</a:t>
            </a:r>
            <a:r>
              <a:rPr lang="fr-FR" dirty="0" smtClean="0"/>
              <a:t> à l’entrée de la section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19" idx="1"/>
          </p:cNvCxnSpPr>
          <p:nvPr/>
        </p:nvCxnSpPr>
        <p:spPr>
          <a:xfrm flipH="1" flipV="1">
            <a:off x="1897530" y="3092824"/>
            <a:ext cx="3735294" cy="1627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onnecteur droit avec flèche 22"/>
          <p:cNvCxnSpPr>
            <a:stCxn id="19" idx="1"/>
          </p:cNvCxnSpPr>
          <p:nvPr/>
        </p:nvCxnSpPr>
        <p:spPr>
          <a:xfrm flipH="1" flipV="1">
            <a:off x="1897530" y="4616824"/>
            <a:ext cx="3735294" cy="1030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8999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omX-3">
  <a:themeElements>
    <a:clrScheme name="Personnalisée 3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F8000"/>
      </a:accent1>
      <a:accent2>
        <a:srgbClr val="996633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6633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Strategy_FacetGreenTheme_16x9_TP103418064" id="{4089F4F0-B72F-46AE-8EAE-5C15EE2FFB85}" vid="{57759912-BBD4-45F2-87A9-58135155D958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15196</TotalTime>
  <Words>1091</Words>
  <Application>Microsoft Macintosh PowerPoint</Application>
  <PresentationFormat>Présentation à l'écran (4:3)</PresentationFormat>
  <Paragraphs>282</Paragraphs>
  <Slides>23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24" baseType="lpstr">
      <vt:lpstr>ThomX-3</vt:lpstr>
      <vt:lpstr>Dynamique de faisceau dans le Linac et la TL</vt:lpstr>
      <vt:lpstr>Outline</vt:lpstr>
      <vt:lpstr>Linac and TL</vt:lpstr>
      <vt:lpstr>Simulations du linac (Astra)</vt:lpstr>
      <vt:lpstr>Placement initial du solénoide « collés » (TDR)</vt:lpstr>
      <vt:lpstr>Impact de la dispersion en énergie dans la ligne de transfert </vt:lpstr>
      <vt:lpstr>Déplacements possibles des solénoïdes</vt:lpstr>
      <vt:lpstr>Calculs magnétiques</vt:lpstr>
      <vt:lpstr>Nouvelles simulations dans 50 MeV, section LIL</vt:lpstr>
      <vt:lpstr>Nouvelles simulations dans 50 MeV, section LIL</vt:lpstr>
      <vt:lpstr>Optimisation avec un algorithme génétique GIOTTO – Alberto Bacci</vt:lpstr>
      <vt:lpstr>Tolérances alignement du solénoide</vt:lpstr>
      <vt:lpstr>Linac and TL</vt:lpstr>
      <vt:lpstr>Optique Linac/TL/Anneau</vt:lpstr>
      <vt:lpstr>Linac and TL</vt:lpstr>
      <vt:lpstr>Optique Linac/TL/EL</vt:lpstr>
      <vt:lpstr>Mesures magnétiques des quadrupole  Sorting des quadrupoles (TL)</vt:lpstr>
      <vt:lpstr>Emittance selon les cas</vt:lpstr>
      <vt:lpstr>Emittance selon les cas</vt:lpstr>
      <vt:lpstr>Arrangements des quadrupoles de la TL</vt:lpstr>
      <vt:lpstr>Future section : cas 50 MeV (19MV/m)</vt:lpstr>
      <vt:lpstr>Future section : cas 70 MeV (27.5 MV/m) </vt:lpstr>
      <vt:lpstr>Conclusion</vt:lpstr>
    </vt:vector>
  </TitlesOfParts>
  <Company>LAL - CNRS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Titre présentation</dc:title>
  <dc:creator>agnes vermes</dc:creator>
  <cp:lastModifiedBy>christelle bruni</cp:lastModifiedBy>
  <cp:revision>222</cp:revision>
  <cp:lastPrinted>2017-03-19T17:06:09Z</cp:lastPrinted>
  <dcterms:created xsi:type="dcterms:W3CDTF">2014-12-08T15:13:57Z</dcterms:created>
  <dcterms:modified xsi:type="dcterms:W3CDTF">2017-12-19T11:48:02Z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TC034180659991</vt:lpwstr>
  </property>
</Properties>
</file>