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82" r:id="rId3"/>
    <p:sldId id="279" r:id="rId4"/>
    <p:sldId id="327" r:id="rId5"/>
    <p:sldId id="328" r:id="rId6"/>
    <p:sldId id="329" r:id="rId7"/>
    <p:sldId id="288" r:id="rId8"/>
    <p:sldId id="365" r:id="rId9"/>
    <p:sldId id="375" r:id="rId10"/>
    <p:sldId id="360" r:id="rId11"/>
    <p:sldId id="361" r:id="rId12"/>
    <p:sldId id="362" r:id="rId13"/>
    <p:sldId id="363" r:id="rId14"/>
    <p:sldId id="366" r:id="rId15"/>
    <p:sldId id="367" r:id="rId16"/>
    <p:sldId id="368" r:id="rId17"/>
    <p:sldId id="369" r:id="rId18"/>
    <p:sldId id="370" r:id="rId19"/>
    <p:sldId id="372" r:id="rId20"/>
    <p:sldId id="373" r:id="rId21"/>
    <p:sldId id="374" r:id="rId22"/>
    <p:sldId id="321" r:id="rId23"/>
    <p:sldId id="340" r:id="rId24"/>
    <p:sldId id="341" r:id="rId25"/>
    <p:sldId id="342" r:id="rId26"/>
    <p:sldId id="332" r:id="rId27"/>
    <p:sldId id="333" r:id="rId28"/>
    <p:sldId id="334" r:id="rId29"/>
    <p:sldId id="335" r:id="rId30"/>
    <p:sldId id="336" r:id="rId31"/>
    <p:sldId id="337" r:id="rId32"/>
    <p:sldId id="378" r:id="rId33"/>
    <p:sldId id="331" r:id="rId34"/>
    <p:sldId id="309" r:id="rId35"/>
    <p:sldId id="262" r:id="rId36"/>
    <p:sldId id="358" r:id="rId37"/>
    <p:sldId id="359" r:id="rId38"/>
    <p:sldId id="376" r:id="rId39"/>
    <p:sldId id="356" r:id="rId40"/>
    <p:sldId id="35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is gamelin" initials="ag" lastIdx="1" clrIdx="0">
    <p:extLst>
      <p:ext uri="{19B8F6BF-5375-455C-9EA6-DF929625EA0E}">
        <p15:presenceInfo xmlns:p15="http://schemas.microsoft.com/office/powerpoint/2012/main" userId="S-1-5-21-338909080-102860186-3730522582-29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0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47324-85B4-42EC-A7BB-B6E572AC5954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22E0C-B198-4524-83B6-AC3528EC1A3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30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0373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1177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3719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288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0558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073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4846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936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555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814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978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6811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45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711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8486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5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9263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662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42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239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398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17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285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738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68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BA97-DDBB-4C39-9E39-C44EE675182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671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175-76AC-4E3C-B1EE-0A1FBA5891AD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E63F3-285C-4943-B513-7744457985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38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175-76AC-4E3C-B1EE-0A1FBA5891AD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E63F3-285C-4943-B513-7744457985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99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175-76AC-4E3C-B1EE-0A1FBA5891AD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E63F3-285C-4943-B513-7744457985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4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175-76AC-4E3C-B1EE-0A1FBA5891AD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E63F3-285C-4943-B513-7744457985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4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175-76AC-4E3C-B1EE-0A1FBA5891AD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E63F3-285C-4943-B513-7744457985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37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175-76AC-4E3C-B1EE-0A1FBA5891AD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E63F3-285C-4943-B513-7744457985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3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175-76AC-4E3C-B1EE-0A1FBA5891AD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E63F3-285C-4943-B513-7744457985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2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175-76AC-4E3C-B1EE-0A1FBA5891AD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E63F3-285C-4943-B513-7744457985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29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175-76AC-4E3C-B1EE-0A1FBA5891AD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E63F3-285C-4943-B513-7744457985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88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175-76AC-4E3C-B1EE-0A1FBA5891AD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E63F3-285C-4943-B513-7744457985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5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175-76AC-4E3C-B1EE-0A1FBA5891AD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E63F3-285C-4943-B513-7744457985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E1175-76AC-4E3C-B1EE-0A1FBA5891AD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E63F3-285C-4943-B513-7744457985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6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0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160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8845" y="1816745"/>
            <a:ext cx="11428491" cy="1525053"/>
          </a:xfrm>
        </p:spPr>
        <p:txBody>
          <a:bodyPr>
            <a:normAutofit/>
          </a:bodyPr>
          <a:lstStyle/>
          <a:p>
            <a:r>
              <a:rPr lang="fr-FR" sz="4800" b="1" dirty="0" smtClean="0"/>
              <a:t>Dynamique faisceau </a:t>
            </a:r>
            <a:r>
              <a:rPr lang="fr-FR" sz="4800" b="1" dirty="0"/>
              <a:t>dans </a:t>
            </a:r>
            <a:r>
              <a:rPr lang="fr-FR" sz="4800" b="1" dirty="0" smtClean="0"/>
              <a:t/>
            </a:r>
            <a:br>
              <a:rPr lang="fr-FR" sz="4800" b="1" dirty="0" smtClean="0"/>
            </a:br>
            <a:r>
              <a:rPr lang="fr-FR" sz="4800" b="1" dirty="0" smtClean="0"/>
              <a:t>l’anneau de stockage</a:t>
            </a:r>
            <a:endParaRPr lang="en-US" sz="4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z="1400" smtClean="0">
                <a:ln>
                  <a:solidFill>
                    <a:schemeClr val="tx1"/>
                  </a:solidFill>
                </a:ln>
              </a:rPr>
              <a:t>1</a:t>
            </a:fld>
            <a:endParaRPr lang="fr-FR" sz="1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Alexis Gamelin</a:t>
            </a:r>
            <a:endParaRPr lang="fr-FR" sz="2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880" y="134633"/>
            <a:ext cx="2546120" cy="146891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72" y="4126131"/>
            <a:ext cx="2107228" cy="225577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8" y="4892869"/>
            <a:ext cx="2276496" cy="126507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38" y="66601"/>
            <a:ext cx="5784053" cy="1219488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828800" y="3637906"/>
            <a:ext cx="82144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Alexis Gamelin</a:t>
            </a:r>
            <a:r>
              <a:rPr lang="fr-FR" sz="2200" baseline="30000" dirty="0" smtClean="0"/>
              <a:t>1</a:t>
            </a:r>
            <a:r>
              <a:rPr lang="en-US" sz="2200" dirty="0"/>
              <a:t>, </a:t>
            </a:r>
            <a:r>
              <a:rPr lang="en-US" sz="2200" dirty="0" err="1"/>
              <a:t>Marica</a:t>
            </a:r>
            <a:r>
              <a:rPr lang="en-US" sz="2200" dirty="0"/>
              <a:t> </a:t>
            </a:r>
            <a:r>
              <a:rPr lang="en-US" sz="2200" dirty="0" err="1"/>
              <a:t>Biagini</a:t>
            </a:r>
            <a:r>
              <a:rPr lang="fr-FR" sz="2200" baseline="30000" dirty="0" smtClean="0"/>
              <a:t>1</a:t>
            </a:r>
            <a:r>
              <a:rPr lang="en-US" sz="2200" dirty="0"/>
              <a:t>, </a:t>
            </a:r>
            <a:r>
              <a:rPr lang="en-US" sz="2200" dirty="0" err="1"/>
              <a:t>Christelle</a:t>
            </a:r>
            <a:r>
              <a:rPr lang="en-US" sz="2200" dirty="0"/>
              <a:t> </a:t>
            </a:r>
            <a:r>
              <a:rPr lang="en-US" sz="2200" dirty="0" err="1"/>
              <a:t>Bruni</a:t>
            </a:r>
            <a:r>
              <a:rPr lang="fr-FR" sz="2200" baseline="30000" dirty="0"/>
              <a:t>1</a:t>
            </a:r>
            <a:r>
              <a:rPr lang="en-US" sz="2200" dirty="0" smtClean="0"/>
              <a:t>, </a:t>
            </a:r>
            <a:r>
              <a:rPr lang="en-US" sz="2200" dirty="0" err="1"/>
              <a:t>Iryna</a:t>
            </a:r>
            <a:r>
              <a:rPr lang="en-US" sz="2200" dirty="0"/>
              <a:t> </a:t>
            </a:r>
            <a:r>
              <a:rPr lang="en-US" sz="2200" dirty="0" err="1"/>
              <a:t>Chaikovska</a:t>
            </a:r>
            <a:r>
              <a:rPr lang="fr-FR" sz="2200" baseline="30000" dirty="0"/>
              <a:t>1</a:t>
            </a:r>
            <a:r>
              <a:rPr lang="en-US" sz="2200" dirty="0" smtClean="0"/>
              <a:t>, </a:t>
            </a:r>
            <a:r>
              <a:rPr lang="en-US" sz="2200" dirty="0"/>
              <a:t>Sophie </a:t>
            </a:r>
            <a:r>
              <a:rPr lang="en-US" sz="2200" dirty="0" err="1"/>
              <a:t>Chancé</a:t>
            </a:r>
            <a:r>
              <a:rPr lang="fr-FR" sz="2200" baseline="30000" dirty="0"/>
              <a:t>1</a:t>
            </a:r>
            <a:r>
              <a:rPr lang="en-US" sz="2200" dirty="0" smtClean="0"/>
              <a:t>, </a:t>
            </a:r>
            <a:r>
              <a:rPr lang="en-US" sz="2200" dirty="0"/>
              <a:t>Nicolas </a:t>
            </a:r>
            <a:r>
              <a:rPr lang="en-US" sz="2200" dirty="0" err="1"/>
              <a:t>Delerue</a:t>
            </a:r>
            <a:r>
              <a:rPr lang="fr-FR" sz="2200" baseline="30000" dirty="0"/>
              <a:t>1</a:t>
            </a:r>
            <a:r>
              <a:rPr lang="en-US" sz="2200" dirty="0" smtClean="0"/>
              <a:t>, </a:t>
            </a:r>
            <a:r>
              <a:rPr lang="en-US" sz="2200" dirty="0"/>
              <a:t>Mohamed El </a:t>
            </a:r>
            <a:r>
              <a:rPr lang="en-US" sz="2200" dirty="0" err="1"/>
              <a:t>Khaldi</a:t>
            </a:r>
            <a:r>
              <a:rPr lang="fr-FR" sz="2200" baseline="30000" dirty="0"/>
              <a:t>1</a:t>
            </a:r>
            <a:r>
              <a:rPr lang="en-US" sz="2200" dirty="0" smtClean="0"/>
              <a:t>, </a:t>
            </a:r>
            <a:r>
              <a:rPr lang="en-US" sz="2200" dirty="0"/>
              <a:t>Luca </a:t>
            </a:r>
            <a:r>
              <a:rPr lang="en-US" sz="2200" dirty="0" err="1"/>
              <a:t>Garolfi</a:t>
            </a:r>
            <a:r>
              <a:rPr lang="fr-FR" sz="2200" baseline="30000" dirty="0"/>
              <a:t>1</a:t>
            </a:r>
            <a:r>
              <a:rPr lang="en-US" sz="2200" dirty="0" smtClean="0"/>
              <a:t>, </a:t>
            </a:r>
            <a:r>
              <a:rPr lang="en-US" sz="2200" dirty="0" err="1"/>
              <a:t>Hayg</a:t>
            </a:r>
            <a:r>
              <a:rPr lang="en-US" sz="2200" dirty="0"/>
              <a:t> </a:t>
            </a:r>
            <a:r>
              <a:rPr lang="en-US" sz="2200" dirty="0" err="1"/>
              <a:t>Guler</a:t>
            </a:r>
            <a:r>
              <a:rPr lang="fr-FR" sz="2200" baseline="30000" dirty="0"/>
              <a:t>1</a:t>
            </a:r>
            <a:r>
              <a:rPr lang="en-US" sz="2200" dirty="0" smtClean="0"/>
              <a:t>, Jacques </a:t>
            </a:r>
            <a:r>
              <a:rPr lang="en-US" sz="2200" dirty="0" err="1" smtClean="0"/>
              <a:t>Haissinski</a:t>
            </a:r>
            <a:r>
              <a:rPr lang="fr-FR" sz="2200" baseline="30000" dirty="0"/>
              <a:t> 1</a:t>
            </a:r>
            <a:r>
              <a:rPr lang="en-US" sz="2200" dirty="0" smtClean="0"/>
              <a:t>, </a:t>
            </a:r>
            <a:r>
              <a:rPr lang="en-US" sz="2200" dirty="0" smtClean="0"/>
              <a:t>Damien Le </a:t>
            </a:r>
            <a:r>
              <a:rPr lang="en-US" sz="2200" dirty="0" err="1" smtClean="0"/>
              <a:t>Guidec</a:t>
            </a:r>
            <a:r>
              <a:rPr lang="fr-FR" sz="2200" baseline="30000" dirty="0"/>
              <a:t> 1</a:t>
            </a:r>
            <a:r>
              <a:rPr lang="en-US" sz="2200" dirty="0" smtClean="0"/>
              <a:t>, </a:t>
            </a:r>
            <a:r>
              <a:rPr lang="en-US" sz="2200" dirty="0"/>
              <a:t>Pierre </a:t>
            </a:r>
            <a:r>
              <a:rPr lang="en-US" sz="2200" dirty="0" err="1"/>
              <a:t>Lepercq</a:t>
            </a:r>
            <a:r>
              <a:rPr lang="fr-FR" sz="2200" baseline="30000" dirty="0" smtClean="0"/>
              <a:t>1</a:t>
            </a:r>
            <a:r>
              <a:rPr lang="en-US" sz="2200" dirty="0" smtClean="0"/>
              <a:t>, </a:t>
            </a:r>
            <a:r>
              <a:rPr lang="en-US" sz="2200" dirty="0" err="1" smtClean="0"/>
              <a:t>Alexandre</a:t>
            </a:r>
            <a:r>
              <a:rPr lang="en-US" sz="2200" dirty="0" smtClean="0"/>
              <a:t> </a:t>
            </a:r>
            <a:r>
              <a:rPr lang="en-US" sz="2200" dirty="0" err="1" smtClean="0"/>
              <a:t>Loulergue</a:t>
            </a:r>
            <a:r>
              <a:rPr lang="fr-FR" sz="2200" baseline="30000" dirty="0" smtClean="0"/>
              <a:t>2</a:t>
            </a:r>
            <a:r>
              <a:rPr lang="en-US" sz="2200" dirty="0"/>
              <a:t>, </a:t>
            </a:r>
            <a:r>
              <a:rPr lang="en-US" sz="2200" dirty="0" err="1"/>
              <a:t>Hugues</a:t>
            </a:r>
            <a:r>
              <a:rPr lang="en-US" sz="2200" dirty="0"/>
              <a:t> </a:t>
            </a:r>
            <a:r>
              <a:rPr lang="en-US" sz="2200" dirty="0" err="1"/>
              <a:t>Monard</a:t>
            </a:r>
            <a:r>
              <a:rPr lang="fr-FR" sz="2200" baseline="30000" dirty="0" smtClean="0"/>
              <a:t>1</a:t>
            </a:r>
            <a:r>
              <a:rPr lang="en-US" sz="2200" dirty="0" smtClean="0"/>
              <a:t>, Harsh </a:t>
            </a:r>
            <a:r>
              <a:rPr lang="en-US" sz="2200" dirty="0" err="1" smtClean="0"/>
              <a:t>Purwar</a:t>
            </a:r>
            <a:r>
              <a:rPr lang="fr-FR" sz="2200" baseline="30000" dirty="0"/>
              <a:t>1</a:t>
            </a:r>
            <a:r>
              <a:rPr lang="en-US" sz="2200" dirty="0" smtClean="0"/>
              <a:t>, </a:t>
            </a:r>
            <a:r>
              <a:rPr lang="en-US" sz="2200" dirty="0"/>
              <a:t>Cynthia </a:t>
            </a:r>
            <a:r>
              <a:rPr lang="en-US" sz="2200" dirty="0" err="1"/>
              <a:t>Vallerand</a:t>
            </a:r>
            <a:r>
              <a:rPr lang="fr-FR" sz="2200" baseline="30000" dirty="0" smtClean="0"/>
              <a:t>1</a:t>
            </a:r>
          </a:p>
          <a:p>
            <a:pPr algn="ctr"/>
            <a:endParaRPr lang="en-US" sz="2200" dirty="0" smtClean="0"/>
          </a:p>
          <a:p>
            <a:pPr algn="ctr"/>
            <a:r>
              <a:rPr lang="fr-FR" sz="2200" baseline="30000" dirty="0" smtClean="0"/>
              <a:t>1</a:t>
            </a:r>
            <a:r>
              <a:rPr lang="fr-FR" sz="2200" dirty="0" smtClean="0"/>
              <a:t>Laboratoire de l’Accélérateur Linéaire (LAL)</a:t>
            </a:r>
          </a:p>
          <a:p>
            <a:pPr algn="ctr"/>
            <a:r>
              <a:rPr lang="fr-FR" sz="2200" baseline="30000" dirty="0" smtClean="0"/>
              <a:t>2</a:t>
            </a:r>
            <a:r>
              <a:rPr lang="fr-FR" sz="2200" dirty="0" smtClean="0"/>
              <a:t>Synchrotron SOLEIL 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224430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Coherent Synchrotron Radiation (CSR)</a:t>
            </a:r>
            <a:endParaRPr lang="en-US" sz="2400" b="1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42975"/>
            <a:ext cx="9067800" cy="535305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454877" y="6510636"/>
            <a:ext cx="8486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from G. </a:t>
            </a:r>
            <a:r>
              <a:rPr lang="en-US" dirty="0" err="1" smtClean="0"/>
              <a:t>Wüstefeld</a:t>
            </a:r>
            <a:r>
              <a:rPr lang="en-US" dirty="0" smtClean="0"/>
              <a:t>, BESSY, Short Bunches &amp; CSR, EPAC‘08, June 23rd. 2008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10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87751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8114269" y="700562"/>
            <a:ext cx="2767913" cy="22715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Modèles usuels pour le CSR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02506" y="947351"/>
            <a:ext cx="416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FF0000"/>
                </a:solidFill>
              </a:rPr>
              <a:t>Impédance CSR du vide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Impédance CSR de plaques parallèles</a:t>
            </a:r>
            <a:endParaRPr lang="en-US" dirty="0"/>
          </a:p>
        </p:txBody>
      </p:sp>
      <p:sp>
        <p:nvSpPr>
          <p:cNvPr id="7" name="Ellipse 6"/>
          <p:cNvSpPr/>
          <p:nvPr/>
        </p:nvSpPr>
        <p:spPr>
          <a:xfrm>
            <a:off x="8026992" y="1736059"/>
            <a:ext cx="174553" cy="200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718358" y="2048820"/>
            <a:ext cx="6951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 une charge ponctuelle se déplaçant dans le vide sur un cercle de rayon R, l’impédance en régime permanent est donnée par :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85" y="3040136"/>
            <a:ext cx="11835214" cy="33173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10403805" y="5048414"/>
                <a:ext cx="1358642" cy="5266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3805" y="5048414"/>
                <a:ext cx="1358642" cy="52661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1728883" y="5246515"/>
            <a:ext cx="116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~47 GHz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11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0740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40" y="2545413"/>
            <a:ext cx="11621503" cy="3856463"/>
          </a:xfrm>
          <a:prstGeom prst="rect">
            <a:avLst/>
          </a:prstGeom>
        </p:spPr>
      </p:pic>
      <p:sp>
        <p:nvSpPr>
          <p:cNvPr id="9" name="Parallélogramme 8"/>
          <p:cNvSpPr/>
          <p:nvPr/>
        </p:nvSpPr>
        <p:spPr>
          <a:xfrm>
            <a:off x="9424087" y="700562"/>
            <a:ext cx="1985318" cy="576649"/>
          </a:xfrm>
          <a:prstGeom prst="parallelogram">
            <a:avLst>
              <a:gd name="adj" fmla="val 55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élogramme 10"/>
          <p:cNvSpPr/>
          <p:nvPr/>
        </p:nvSpPr>
        <p:spPr>
          <a:xfrm>
            <a:off x="9428206" y="1874799"/>
            <a:ext cx="1981199" cy="576649"/>
          </a:xfrm>
          <a:prstGeom prst="parallelogram">
            <a:avLst>
              <a:gd name="adj" fmla="val 55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>
            <a:off x="9020432" y="1601063"/>
            <a:ext cx="2792627" cy="562060"/>
          </a:xfrm>
          <a:prstGeom prst="arc">
            <a:avLst>
              <a:gd name="adj1" fmla="val 10849113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/>
          <p:cNvSpPr/>
          <p:nvPr/>
        </p:nvSpPr>
        <p:spPr>
          <a:xfrm>
            <a:off x="10272583" y="1448663"/>
            <a:ext cx="288324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9316994" y="1277211"/>
            <a:ext cx="8238" cy="11742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9047978" y="1895652"/>
            <a:ext cx="20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339171" y="863927"/>
            <a:ext cx="416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Impédance CSR du vide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FF0000"/>
                </a:solidFill>
              </a:rPr>
              <a:t>Impédance CSR de plaques parallèles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Modèles usuels pour le CSR</a:t>
            </a:r>
            <a:endParaRPr lang="fr-FR" sz="2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392340" y="1845679"/>
            <a:ext cx="8318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 une charge ponctuelle se déplaçant entre deux plaques conductrices dans le plan horizontal sur un cercle de rayon R, l’impédance en régime permanent est donnée par :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3489106" y="4464095"/>
                <a:ext cx="4461951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700" dirty="0" smtClean="0"/>
                  <a:t>Effet de l’écrantage CSR -&gt; Ajoute un palier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</a:rPr>
                        <m:t>≈200≈9,5 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106" y="4464095"/>
                <a:ext cx="4461951" cy="600164"/>
              </a:xfrm>
              <a:prstGeom prst="rect">
                <a:avLst/>
              </a:prstGeom>
              <a:blipFill rotWithShape="0">
                <a:blip r:embed="rId3"/>
                <a:stretch>
                  <a:fillRect l="-820" t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eur droit avec flèche 18"/>
          <p:cNvCxnSpPr>
            <a:stCxn id="18" idx="1"/>
          </p:cNvCxnSpPr>
          <p:nvPr/>
        </p:nvCxnSpPr>
        <p:spPr>
          <a:xfrm flipH="1">
            <a:off x="1613006" y="4764177"/>
            <a:ext cx="1876100" cy="2230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10402930" y="5064259"/>
                <a:ext cx="1358642" cy="5266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2930" y="5064259"/>
                <a:ext cx="1358642" cy="52661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ZoneTexte 26"/>
          <p:cNvSpPr txBox="1"/>
          <p:nvPr/>
        </p:nvSpPr>
        <p:spPr>
          <a:xfrm>
            <a:off x="1803024" y="5325196"/>
            <a:ext cx="116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~47 GHz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3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12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1263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Modèles usuels pour le CSR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87177" y="907020"/>
            <a:ext cx="1174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Ces modèles analytiques sont très utiles car général mais ils négligent toute une série d’effets qui peuvent avoir un impact 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8411" y="1641041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Effets transitoires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Taille transverse du faisceau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Ecrantage transverse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Résonnance du champs CSR dans un dipôle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Interférences </a:t>
            </a:r>
            <a:r>
              <a:rPr lang="en-US" dirty="0" smtClean="0"/>
              <a:t>entre les champs CSR</a:t>
            </a:r>
            <a:endParaRPr lang="en-US" dirty="0"/>
          </a:p>
        </p:txBody>
      </p:sp>
      <p:sp>
        <p:nvSpPr>
          <p:cNvPr id="14" name="Flèche droite 13"/>
          <p:cNvSpPr/>
          <p:nvPr/>
        </p:nvSpPr>
        <p:spPr>
          <a:xfrm>
            <a:off x="2840640" y="1616327"/>
            <a:ext cx="1335943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4431957" y="1616327"/>
            <a:ext cx="752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Dans une machine réelle, il y a des section droites entre les dipôles. On n’est pas dans le cas d’un régime permanant de rotation autour d’un axe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2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387280" y="6487706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13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446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Modèles usuels pour le CSR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87177" y="907020"/>
            <a:ext cx="1174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Ces modèles analytiques sont très utiles car général mais ils négligent toute une série d’effets qui peuvent avoir un impact 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8411" y="1641041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Effets transitoires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Taille transverse du faisceau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Ecrantage transverse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Résonnance du champs CSR dans un dipôle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Interférences </a:t>
            </a:r>
            <a:r>
              <a:rPr lang="en-US" dirty="0" smtClean="0"/>
              <a:t>entre les champs CSR</a:t>
            </a:r>
            <a:endParaRPr lang="en-US" dirty="0"/>
          </a:p>
        </p:txBody>
      </p:sp>
      <p:sp>
        <p:nvSpPr>
          <p:cNvPr id="14" name="Flèche droite 13"/>
          <p:cNvSpPr/>
          <p:nvPr/>
        </p:nvSpPr>
        <p:spPr>
          <a:xfrm>
            <a:off x="2840640" y="1616327"/>
            <a:ext cx="1335943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4431957" y="1616327"/>
            <a:ext cx="752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Dans une machine réelle, il y a des section droites entre les dipôles. On n’est pas dans le cas d’un régime permanant de rotation autour d’un axe</a:t>
            </a:r>
            <a:endParaRPr lang="en-US" dirty="0"/>
          </a:p>
        </p:txBody>
      </p:sp>
      <p:sp>
        <p:nvSpPr>
          <p:cNvPr id="7" name="Flèche droite 6"/>
          <p:cNvSpPr/>
          <p:nvPr/>
        </p:nvSpPr>
        <p:spPr>
          <a:xfrm>
            <a:off x="3763985" y="2468103"/>
            <a:ext cx="1335943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5276335" y="2505858"/>
            <a:ext cx="480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faisceau n’est pas infiniment fin en transverse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1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14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73620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/>
          <a:srcRect l="25258" t="2089" r="24861" b="32527"/>
          <a:stretch/>
        </p:blipFill>
        <p:spPr>
          <a:xfrm>
            <a:off x="8635576" y="3879060"/>
            <a:ext cx="3237471" cy="242192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Modèles usuels pour le CSR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87177" y="907020"/>
            <a:ext cx="1174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Ces modèles analytiques sont très utiles car général mais ils négligent toute une série d’effets qui peuvent avoir un impact 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8411" y="1641041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Effets transitoires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Taille transverse du faisceau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Ecrantage transverse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Résonnance du champs CSR dans un dipôle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Interférences </a:t>
            </a:r>
            <a:r>
              <a:rPr lang="en-US" dirty="0" smtClean="0"/>
              <a:t>entre les champs CSR</a:t>
            </a:r>
            <a:endParaRPr lang="en-US" dirty="0"/>
          </a:p>
        </p:txBody>
      </p:sp>
      <p:sp>
        <p:nvSpPr>
          <p:cNvPr id="14" name="Flèche droite 13"/>
          <p:cNvSpPr/>
          <p:nvPr/>
        </p:nvSpPr>
        <p:spPr>
          <a:xfrm>
            <a:off x="2840640" y="1616327"/>
            <a:ext cx="1335943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4431957" y="1616327"/>
            <a:ext cx="752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Dans une machine réelle, il y a des section droites entre les dipôles. On n’est pas dans le cas d’un régime permanant de rotation autour d’un axe</a:t>
            </a:r>
            <a:endParaRPr lang="en-US" dirty="0"/>
          </a:p>
        </p:txBody>
      </p:sp>
      <p:sp>
        <p:nvSpPr>
          <p:cNvPr id="7" name="Flèche droite 6"/>
          <p:cNvSpPr/>
          <p:nvPr/>
        </p:nvSpPr>
        <p:spPr>
          <a:xfrm>
            <a:off x="3763985" y="2468103"/>
            <a:ext cx="1335943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5276335" y="2505858"/>
            <a:ext cx="480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faisceau n’est pas infiniment fin en transverse</a:t>
            </a:r>
            <a:endParaRPr lang="en-US" dirty="0"/>
          </a:p>
        </p:txBody>
      </p:sp>
      <p:sp>
        <p:nvSpPr>
          <p:cNvPr id="9" name="Flèche droite 8"/>
          <p:cNvSpPr/>
          <p:nvPr/>
        </p:nvSpPr>
        <p:spPr>
          <a:xfrm>
            <a:off x="3158504" y="3265278"/>
            <a:ext cx="1335943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4646139" y="3170662"/>
            <a:ext cx="744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Réflexions possibles du champs CSR sur la chambre à vide du faisceau pouvant provoquer des interaction tête-queue ou queue-tête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15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2194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Modèles usuels pour le CSR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87177" y="907020"/>
            <a:ext cx="1174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Ces modèles analytiques sont très utiles car général mais ils négligent toute une série d’effets qui peuvent avoir un impact 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8411" y="1641041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Effets transitoires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Taille transverse du faisceau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Ecrantage transverse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Résonnance du champs CSR dans un dipôle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Interférences </a:t>
            </a:r>
            <a:r>
              <a:rPr lang="en-US" dirty="0" smtClean="0"/>
              <a:t>entre les champs CSR</a:t>
            </a:r>
            <a:endParaRPr lang="en-US" dirty="0"/>
          </a:p>
        </p:txBody>
      </p:sp>
      <p:sp>
        <p:nvSpPr>
          <p:cNvPr id="14" name="Flèche droite 13"/>
          <p:cNvSpPr/>
          <p:nvPr/>
        </p:nvSpPr>
        <p:spPr>
          <a:xfrm>
            <a:off x="2840640" y="1616327"/>
            <a:ext cx="1335943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4431957" y="1616327"/>
            <a:ext cx="752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Dans une machine réelle, il y a des section droites entre les dipôles. On n’est pas dans le cas d’un régime permanant de rotation autour d’un axe</a:t>
            </a:r>
            <a:endParaRPr lang="en-US" dirty="0"/>
          </a:p>
        </p:txBody>
      </p:sp>
      <p:sp>
        <p:nvSpPr>
          <p:cNvPr id="7" name="Flèche droite 6"/>
          <p:cNvSpPr/>
          <p:nvPr/>
        </p:nvSpPr>
        <p:spPr>
          <a:xfrm>
            <a:off x="3763985" y="2468103"/>
            <a:ext cx="1335943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5276335" y="2505858"/>
            <a:ext cx="480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faisceau n’est pas infiniment fin en transverse</a:t>
            </a:r>
            <a:endParaRPr lang="en-US" dirty="0"/>
          </a:p>
        </p:txBody>
      </p:sp>
      <p:sp>
        <p:nvSpPr>
          <p:cNvPr id="9" name="Flèche droite 8"/>
          <p:cNvSpPr/>
          <p:nvPr/>
        </p:nvSpPr>
        <p:spPr>
          <a:xfrm>
            <a:off x="3158504" y="3265278"/>
            <a:ext cx="1335943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4646139" y="3170662"/>
            <a:ext cx="744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Réflexions possibles du champs CSR sur la chambre à vide du faisceau pouvant provoquer des interaction tête-queue ou queue-tête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16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Flèche droite 17"/>
          <p:cNvSpPr/>
          <p:nvPr/>
        </p:nvSpPr>
        <p:spPr>
          <a:xfrm>
            <a:off x="5099928" y="4094279"/>
            <a:ext cx="1335943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6544961" y="3993534"/>
            <a:ext cx="588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Certains modes peuvent être excité par le faisceau et dominer l’impédance CSR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18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Modèles usuels pour le CSR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87177" y="907020"/>
            <a:ext cx="1174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Ces modèles analytiques sont très utiles car général mais ils négligent toute une série d’effets qui peuvent avoir un impact 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8411" y="1641041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Effets transitoires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Taille transverse du faisceau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Ecrantage transverse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Résonnance du champs CSR dans un dipôle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Interférences entre les champs CSR</a:t>
            </a:r>
            <a:endParaRPr lang="fr-FR" dirty="0"/>
          </a:p>
        </p:txBody>
      </p:sp>
      <p:sp>
        <p:nvSpPr>
          <p:cNvPr id="14" name="Flèche droite 13"/>
          <p:cNvSpPr/>
          <p:nvPr/>
        </p:nvSpPr>
        <p:spPr>
          <a:xfrm>
            <a:off x="2840640" y="1616327"/>
            <a:ext cx="1335943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4431957" y="1616327"/>
            <a:ext cx="752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Dans une machine réelle, il y a des section droites entre les dipôles. On n’est pas dans le cas d’un régime permanant de rotation autour d’un axe</a:t>
            </a:r>
            <a:endParaRPr lang="en-US" dirty="0"/>
          </a:p>
        </p:txBody>
      </p:sp>
      <p:sp>
        <p:nvSpPr>
          <p:cNvPr id="7" name="Flèche droite 6"/>
          <p:cNvSpPr/>
          <p:nvPr/>
        </p:nvSpPr>
        <p:spPr>
          <a:xfrm>
            <a:off x="3763985" y="2468103"/>
            <a:ext cx="1335943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5276335" y="2505858"/>
            <a:ext cx="480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faisceau n’est pas infiniment fin en transverse</a:t>
            </a:r>
            <a:endParaRPr lang="en-US" dirty="0"/>
          </a:p>
        </p:txBody>
      </p:sp>
      <p:sp>
        <p:nvSpPr>
          <p:cNvPr id="9" name="Flèche droite 8"/>
          <p:cNvSpPr/>
          <p:nvPr/>
        </p:nvSpPr>
        <p:spPr>
          <a:xfrm>
            <a:off x="3158504" y="3265278"/>
            <a:ext cx="1335943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4646139" y="3170662"/>
            <a:ext cx="744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Réflexions possibles du champs CSR sur la chambre à vide du faisceau pouvant provoquer des interaction tête-queue ou queue-tête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17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Flèche droite 17"/>
          <p:cNvSpPr/>
          <p:nvPr/>
        </p:nvSpPr>
        <p:spPr>
          <a:xfrm>
            <a:off x="5099928" y="4094279"/>
            <a:ext cx="1335943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6544961" y="3993534"/>
            <a:ext cx="588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Certains modes peuvent être excité par le faisceau et dominer l’impédance CSR</a:t>
            </a:r>
            <a:endParaRPr lang="en-US" dirty="0"/>
          </a:p>
        </p:txBody>
      </p:sp>
      <p:sp>
        <p:nvSpPr>
          <p:cNvPr id="17" name="Flèche droite 16"/>
          <p:cNvSpPr/>
          <p:nvPr/>
        </p:nvSpPr>
        <p:spPr>
          <a:xfrm>
            <a:off x="4362641" y="4898450"/>
            <a:ext cx="1335943" cy="444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/>
          <p:cNvSpPr txBox="1"/>
          <p:nvPr/>
        </p:nvSpPr>
        <p:spPr>
          <a:xfrm>
            <a:off x="5842039" y="4826672"/>
            <a:ext cx="5885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champs CSR émis dans chaque dipôles peuvent interagir et interférer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04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15" y="1894683"/>
            <a:ext cx="11221995" cy="453083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Modélisation numérique du CSR avec CSRZ (</a:t>
            </a:r>
            <a:r>
              <a:rPr lang="fr-FR" sz="2400" b="1" dirty="0" err="1" smtClean="0"/>
              <a:t>Demin</a:t>
            </a:r>
            <a:r>
              <a:rPr lang="fr-FR" sz="2400" b="1" dirty="0" smtClean="0"/>
              <a:t> Zhou)</a:t>
            </a:r>
            <a:endParaRPr lang="fr-FR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18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303" y="670612"/>
            <a:ext cx="5219700" cy="173355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01361" y="1153297"/>
            <a:ext cx="6260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Intégration numérique des équations de Maxwell le long d’une trajectoire arbitraire pour une chambre à vide rectangulaire :</a:t>
            </a:r>
            <a:endParaRPr lang="en-US" dirty="0"/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4431957" y="2707215"/>
            <a:ext cx="205946" cy="7172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4983892" y="2707215"/>
            <a:ext cx="168876" cy="5730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5404022" y="2707215"/>
            <a:ext cx="444844" cy="3630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4312508" y="2337883"/>
            <a:ext cx="199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Résonnances</a:t>
            </a:r>
            <a:endParaRPr lang="en-US" dirty="0"/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10276705" y="2697691"/>
            <a:ext cx="65902" cy="71669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10738024" y="4269915"/>
            <a:ext cx="28832" cy="29645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7703926" y="3701631"/>
            <a:ext cx="199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Effets transitoires</a:t>
            </a:r>
            <a:endParaRPr lang="en-US" dirty="0"/>
          </a:p>
        </p:txBody>
      </p:sp>
      <p:cxnSp>
        <p:nvCxnSpPr>
          <p:cNvPr id="32" name="Connecteur droit avec flèche 31"/>
          <p:cNvCxnSpPr/>
          <p:nvPr/>
        </p:nvCxnSpPr>
        <p:spPr>
          <a:xfrm flipV="1">
            <a:off x="9476607" y="3077212"/>
            <a:ext cx="790832" cy="7023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9476607" y="3997799"/>
            <a:ext cx="1173891" cy="3671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36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Modélisation numérique du CSR avec CSRZ (</a:t>
            </a:r>
            <a:r>
              <a:rPr lang="fr-FR" sz="2400" b="1" dirty="0" err="1" smtClean="0"/>
              <a:t>Demin</a:t>
            </a:r>
            <a:r>
              <a:rPr lang="fr-FR" sz="2400" b="1" dirty="0" smtClean="0"/>
              <a:t> Zhou)</a:t>
            </a:r>
            <a:endParaRPr lang="fr-FR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19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49267" y="979538"/>
            <a:ext cx="1172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Impédance normalisée par le nombre de dipôles pour comparaison :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10" y="1567842"/>
            <a:ext cx="11461013" cy="45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3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457199" y="258763"/>
            <a:ext cx="11522675" cy="858837"/>
          </a:xfrm>
        </p:spPr>
        <p:txBody>
          <a:bodyPr>
            <a:noAutofit/>
          </a:bodyPr>
          <a:lstStyle/>
          <a:p>
            <a:r>
              <a:rPr lang="fr-FR" sz="5400" dirty="0" smtClean="0"/>
              <a:t>Buts de l’étude</a:t>
            </a:r>
            <a:endParaRPr lang="fr-FR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1703512" y="1845703"/>
            <a:ext cx="10043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dirty="0" smtClean="0"/>
              <a:t>Nous cherchons à </a:t>
            </a:r>
            <a:r>
              <a:rPr lang="fr-FR" sz="2400" dirty="0"/>
              <a:t>minimiser la dégradation </a:t>
            </a:r>
            <a:r>
              <a:rPr lang="fr-FR" sz="2400" dirty="0" smtClean="0"/>
              <a:t>du </a:t>
            </a:r>
            <a:r>
              <a:rPr lang="fr-FR" sz="2400" dirty="0"/>
              <a:t>faisceau </a:t>
            </a:r>
            <a:r>
              <a:rPr lang="fr-FR" sz="2400" dirty="0" smtClean="0"/>
              <a:t>due </a:t>
            </a:r>
            <a:r>
              <a:rPr lang="fr-FR" sz="2400" dirty="0"/>
              <a:t>aux effets collectifs </a:t>
            </a:r>
            <a:r>
              <a:rPr lang="fr-FR" sz="2400" dirty="0" smtClean="0"/>
              <a:t>dans l’anneau de stockage de </a:t>
            </a:r>
            <a:r>
              <a:rPr lang="fr-FR" sz="2400" dirty="0" err="1" smtClean="0"/>
              <a:t>ThomX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11424" y="1257819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Quoi</a:t>
            </a:r>
            <a:endParaRPr lang="en-US" sz="2800" b="1" u="sng" dirty="0"/>
          </a:p>
        </p:txBody>
      </p:sp>
      <p:sp>
        <p:nvSpPr>
          <p:cNvPr id="22" name="TextBox 21"/>
          <p:cNvSpPr txBox="1"/>
          <p:nvPr/>
        </p:nvSpPr>
        <p:spPr>
          <a:xfrm>
            <a:off x="911424" y="279435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/>
              <a:t>Pourquoi</a:t>
            </a:r>
            <a:endParaRPr lang="fr-FR" sz="2800" b="1" u="sng" dirty="0"/>
          </a:p>
        </p:txBody>
      </p:sp>
      <p:sp>
        <p:nvSpPr>
          <p:cNvPr id="23" name="TextBox 22"/>
          <p:cNvSpPr txBox="1"/>
          <p:nvPr/>
        </p:nvSpPr>
        <p:spPr>
          <a:xfrm>
            <a:off x="891804" y="4274079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Comment</a:t>
            </a:r>
            <a:endParaRPr lang="en-US" sz="2800" b="1" u="sng" dirty="0"/>
          </a:p>
        </p:txBody>
      </p:sp>
      <p:sp>
        <p:nvSpPr>
          <p:cNvPr id="24" name="TextBox 23"/>
          <p:cNvSpPr txBox="1"/>
          <p:nvPr/>
        </p:nvSpPr>
        <p:spPr>
          <a:xfrm>
            <a:off x="1656142" y="3424336"/>
            <a:ext cx="10340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dirty="0" smtClean="0"/>
              <a:t>En </a:t>
            </a:r>
            <a:r>
              <a:rPr lang="fr-FR" sz="2400" dirty="0"/>
              <a:t>l'absence d'amortissement, les dégradations du faisceau </a:t>
            </a:r>
            <a:r>
              <a:rPr lang="fr-FR" sz="2400" dirty="0" smtClean="0"/>
              <a:t>entrainent </a:t>
            </a:r>
            <a:r>
              <a:rPr lang="fr-FR" sz="2400" dirty="0"/>
              <a:t>une baisse du flux total et spectral des X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1703512" y="4918909"/>
            <a:ext cx="10276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dirty="0" smtClean="0"/>
              <a:t>En comprenant et en simulant ces effets collectifs et en utilisant des stratégies de minimisation de ces effets.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0626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Modélisation numérique du CSR avec CSRZ (</a:t>
            </a:r>
            <a:r>
              <a:rPr lang="fr-FR" sz="2400" b="1" dirty="0" err="1" smtClean="0"/>
              <a:t>Demin</a:t>
            </a:r>
            <a:r>
              <a:rPr lang="fr-FR" sz="2400" b="1" dirty="0" smtClean="0"/>
              <a:t> Zhou)</a:t>
            </a:r>
            <a:endParaRPr lang="fr-FR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20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526" y="795617"/>
            <a:ext cx="8489349" cy="541372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213654" y="1061394"/>
            <a:ext cx="3118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CSR Plaques parallèles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CSR Chambre rectangulaire</a:t>
            </a:r>
            <a:endParaRPr lang="en-US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/>
              <p:cNvSpPr txBox="1"/>
              <p:nvPr/>
            </p:nvSpPr>
            <p:spPr>
              <a:xfrm>
                <a:off x="482475" y="1800456"/>
                <a:ext cx="28291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latin typeface="Cambria Math" panose="02040503050406030204" pitchFamily="18" charset="0"/>
                  </a:rPr>
                  <a:t>Pour l’anneau complet et :</a:t>
                </a:r>
                <a:endParaRPr lang="fr-FR" b="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=6,6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ZoneTexte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75" y="1800456"/>
                <a:ext cx="2829135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1724" t="-5660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Ellipse 46"/>
          <p:cNvSpPr/>
          <p:nvPr/>
        </p:nvSpPr>
        <p:spPr>
          <a:xfrm>
            <a:off x="7532298" y="3039523"/>
            <a:ext cx="847888" cy="319085"/>
          </a:xfrm>
          <a:prstGeom prst="ellipse">
            <a:avLst/>
          </a:prstGeom>
          <a:noFill/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Connecteur droit avec flèche 47"/>
          <p:cNvCxnSpPr/>
          <p:nvPr/>
        </p:nvCxnSpPr>
        <p:spPr>
          <a:xfrm flipV="1">
            <a:off x="6863815" y="3358608"/>
            <a:ext cx="668483" cy="5018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6255433" y="3838487"/>
            <a:ext cx="2553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Faisceau</a:t>
            </a:r>
            <a:endParaRPr lang="en-US" dirty="0"/>
          </a:p>
        </p:txBody>
      </p:sp>
      <p:cxnSp>
        <p:nvCxnSpPr>
          <p:cNvPr id="51" name="Connecteur droit avec flèche 50"/>
          <p:cNvCxnSpPr/>
          <p:nvPr/>
        </p:nvCxnSpPr>
        <p:spPr>
          <a:xfrm flipH="1">
            <a:off x="5025081" y="4348573"/>
            <a:ext cx="6079526" cy="236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8699157" y="4011334"/>
            <a:ext cx="235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Direction du faisceau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30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Modélisation numérique du CSR avec CSRZ (</a:t>
            </a:r>
            <a:r>
              <a:rPr lang="fr-FR" sz="2400" b="1" dirty="0" err="1" smtClean="0"/>
              <a:t>Demin</a:t>
            </a:r>
            <a:r>
              <a:rPr lang="fr-FR" sz="2400" b="1" dirty="0" smtClean="0"/>
              <a:t> Zhou)</a:t>
            </a:r>
            <a:endParaRPr lang="fr-FR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21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526" y="795617"/>
            <a:ext cx="8489349" cy="541372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213654" y="1061394"/>
            <a:ext cx="3118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CSR Plaques parallèles</a:t>
            </a:r>
          </a:p>
          <a:p>
            <a:r>
              <a:rPr lang="fr-FR" b="1" dirty="0" smtClean="0">
                <a:solidFill>
                  <a:srgbClr val="0070C0"/>
                </a:solidFill>
              </a:rPr>
              <a:t>CSR Chambre rectangulaire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703276" y="5102050"/>
            <a:ext cx="273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Effets transitoires</a:t>
            </a:r>
            <a:endParaRPr lang="en-US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8068706" y="5286716"/>
            <a:ext cx="634570" cy="722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014141" y="1754870"/>
            <a:ext cx="337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Réflexion sur le mur interne</a:t>
            </a:r>
            <a:endParaRPr lang="en-US" dirty="0"/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7101016" y="2124202"/>
            <a:ext cx="378941" cy="2812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8786941" y="1938956"/>
            <a:ext cx="337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Réflexion sur le mur externe</a:t>
            </a:r>
            <a:endParaRPr lang="en-US" dirty="0"/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9045146" y="2308288"/>
            <a:ext cx="191529" cy="11433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 flipV="1">
            <a:off x="8327845" y="2123622"/>
            <a:ext cx="353357" cy="29784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4819135" y="3938063"/>
            <a:ext cx="2553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Interférences</a:t>
            </a:r>
            <a:endParaRPr lang="en-US" dirty="0"/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6244281" y="3488197"/>
            <a:ext cx="668483" cy="5018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6065365" y="3111579"/>
            <a:ext cx="519499" cy="8114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H="1" flipV="1">
            <a:off x="4803914" y="3358608"/>
            <a:ext cx="385924" cy="6314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9515603" y="3998711"/>
            <a:ext cx="2553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Interférences et résonances</a:t>
            </a:r>
            <a:endParaRPr lang="en-US" dirty="0"/>
          </a:p>
        </p:txBody>
      </p:sp>
      <p:cxnSp>
        <p:nvCxnSpPr>
          <p:cNvPr id="37" name="Connecteur droit avec flèche 36"/>
          <p:cNvCxnSpPr/>
          <p:nvPr/>
        </p:nvCxnSpPr>
        <p:spPr>
          <a:xfrm flipH="1" flipV="1">
            <a:off x="9443220" y="3222493"/>
            <a:ext cx="455348" cy="7762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V="1">
            <a:off x="10380601" y="3039523"/>
            <a:ext cx="184193" cy="9591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V="1">
            <a:off x="10964562" y="3502958"/>
            <a:ext cx="307772" cy="4957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482475" y="1800456"/>
                <a:ext cx="28291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latin typeface="Cambria Math" panose="02040503050406030204" pitchFamily="18" charset="0"/>
                  </a:rPr>
                  <a:t>Pour l’anneau complet et :</a:t>
                </a:r>
                <a:endParaRPr lang="fr-FR" b="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sub>
                      </m:sSub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=6,6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75" y="1800456"/>
                <a:ext cx="2829135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1724" t="-5660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Ellipse 43"/>
          <p:cNvSpPr/>
          <p:nvPr/>
        </p:nvSpPr>
        <p:spPr>
          <a:xfrm>
            <a:off x="7532298" y="3039523"/>
            <a:ext cx="847888" cy="319085"/>
          </a:xfrm>
          <a:prstGeom prst="ellipse">
            <a:avLst/>
          </a:prstGeom>
          <a:noFill/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22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" name="Titre 3"/>
          <p:cNvSpPr txBox="1">
            <a:spLocks/>
          </p:cNvSpPr>
          <p:nvPr/>
        </p:nvSpPr>
        <p:spPr>
          <a:xfrm>
            <a:off x="336422" y="-171504"/>
            <a:ext cx="11878962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 smtClean="0"/>
              <a:t>L’interaction ion-faisceau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763788" y="1052531"/>
                <a:ext cx="1090910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Les molécules résiduelles du vide sont ionisées par le passage du faisceau.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Un ion va subir une déflection de vitesse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Δ</m:t>
                    </m:r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 smtClean="0"/>
                  <a:t> </a:t>
                </a:r>
                <a:r>
                  <a:rPr lang="fr-FR" dirty="0" smtClean="0"/>
                  <a:t>lors de chacune de ses interactions avec le faisceau.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L’ion va alors effectuer de très fortes oscillations transverses de part et d’autre de l’axe du faisceau.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Mais il va aussi subir des déflections longitudinales qui peuvent s’accumuler sur des milliers de tours.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788" y="1052531"/>
                <a:ext cx="10909107" cy="2308324"/>
              </a:xfrm>
              <a:prstGeom prst="rect">
                <a:avLst/>
              </a:prstGeom>
              <a:blipFill rotWithShape="0">
                <a:blip r:embed="rId3"/>
                <a:stretch>
                  <a:fillRect l="-335" t="-15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6504102" y="3767658"/>
            <a:ext cx="558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Modélisation de l’interaction ion-faisceau: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Bassetti-Erskine</a:t>
            </a:r>
            <a:r>
              <a:rPr lang="en-US" baseline="30000" dirty="0" smtClean="0"/>
              <a:t>1</a:t>
            </a:r>
            <a:r>
              <a:rPr lang="en-US" dirty="0" smtClean="0"/>
              <a:t> </a:t>
            </a:r>
            <a:r>
              <a:rPr lang="fr-FR" dirty="0" smtClean="0"/>
              <a:t>pour la dynamique transverse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Sagan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fr-FR" dirty="0" smtClean="0"/>
              <a:t>pour la dynamique longitudinale</a:t>
            </a:r>
            <a:endParaRPr lang="fr-FR" dirty="0"/>
          </a:p>
        </p:txBody>
      </p:sp>
      <p:sp>
        <p:nvSpPr>
          <p:cNvPr id="30" name="Oval 70"/>
          <p:cNvSpPr>
            <a:spLocks noChangeArrowheads="1"/>
          </p:cNvSpPr>
          <p:nvPr/>
        </p:nvSpPr>
        <p:spPr bwMode="auto">
          <a:xfrm>
            <a:off x="1704249" y="4202925"/>
            <a:ext cx="115210" cy="108620"/>
          </a:xfrm>
          <a:prstGeom prst="ellipse">
            <a:avLst/>
          </a:prstGeom>
          <a:solidFill>
            <a:srgbClr val="00B050"/>
          </a:solidFill>
          <a:ln w="9525">
            <a:solidFill>
              <a:srgbClr val="00B05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cxnSp>
        <p:nvCxnSpPr>
          <p:cNvPr id="34" name="Straight Arrow Connector 4"/>
          <p:cNvCxnSpPr/>
          <p:nvPr/>
        </p:nvCxnSpPr>
        <p:spPr>
          <a:xfrm>
            <a:off x="1787280" y="4293006"/>
            <a:ext cx="74099" cy="2484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4"/>
          <p:cNvSpPr txBox="1"/>
          <p:nvPr/>
        </p:nvSpPr>
        <p:spPr>
          <a:xfrm>
            <a:off x="1396023" y="3903576"/>
            <a:ext cx="616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M</a:t>
            </a:r>
            <a:r>
              <a:rPr lang="en-US" sz="1600" b="1" baseline="30000" dirty="0" smtClean="0">
                <a:solidFill>
                  <a:srgbClr val="00B050"/>
                </a:solidFill>
              </a:rPr>
              <a:t>+</a:t>
            </a:r>
            <a:endParaRPr lang="en-US" sz="1600" b="1" baseline="300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/>
              <p:cNvSpPr txBox="1"/>
              <p:nvPr/>
            </p:nvSpPr>
            <p:spPr>
              <a:xfrm>
                <a:off x="1936419" y="4146203"/>
                <a:ext cx="3225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ZoneTexte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419" y="4146203"/>
                <a:ext cx="322524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6981" t="-45652" r="-10188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9"/>
              <p:cNvSpPr txBox="1"/>
              <p:nvPr/>
            </p:nvSpPr>
            <p:spPr>
              <a:xfrm>
                <a:off x="981794" y="5492889"/>
                <a:ext cx="5344412" cy="7754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Δv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𝜂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𝜖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f>
                        <m:fPr>
                          <m:ctrlPr>
                            <a:rPr lang="bg-BG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</m:den>
                      </m:f>
                      <m:r>
                        <a:rPr lang="en-US" sz="2400" b="0" i="0" smtClean="0"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f>
                        <m:fPr>
                          <m:ctrlPr>
                            <a:rPr lang="bg-BG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794" y="5492889"/>
                <a:ext cx="5344412" cy="77546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cteur droit avec flèche 24"/>
          <p:cNvCxnSpPr/>
          <p:nvPr/>
        </p:nvCxnSpPr>
        <p:spPr>
          <a:xfrm flipH="1">
            <a:off x="5513041" y="4568580"/>
            <a:ext cx="1000354" cy="9363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2350130" y="6558589"/>
            <a:ext cx="9270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[2] </a:t>
            </a:r>
            <a:r>
              <a:rPr lang="en-US" sz="1200" dirty="0"/>
              <a:t>David Sagan. Some aspects of the longitudinal motion of ions in electron storage rings. </a:t>
            </a:r>
            <a:r>
              <a:rPr lang="en-US" sz="1200" dirty="0" err="1"/>
              <a:t>Nucl</a:t>
            </a:r>
            <a:r>
              <a:rPr lang="en-US" sz="1200" dirty="0"/>
              <a:t>. Instr. Meth. </a:t>
            </a:r>
            <a:r>
              <a:rPr lang="en-US" sz="1200" dirty="0" smtClean="0"/>
              <a:t>A, </a:t>
            </a:r>
            <a:r>
              <a:rPr lang="en-US" sz="1200" dirty="0"/>
              <a:t>1991.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7602469" y="5459907"/>
            <a:ext cx="4656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La dynamique des ions est totalement déterminée par l’optique et le design de la maille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8" name="Flèche droite 37"/>
          <p:cNvSpPr/>
          <p:nvPr/>
        </p:nvSpPr>
        <p:spPr>
          <a:xfrm>
            <a:off x="6513395" y="5688585"/>
            <a:ext cx="1220825" cy="391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/>
          <p:cNvSpPr/>
          <p:nvPr/>
        </p:nvSpPr>
        <p:spPr>
          <a:xfrm>
            <a:off x="763788" y="4746200"/>
            <a:ext cx="4341341" cy="2143701"/>
          </a:xfrm>
          <a:prstGeom prst="arc">
            <a:avLst>
              <a:gd name="adj1" fmla="val 11644944"/>
              <a:gd name="adj2" fmla="val 19363730"/>
            </a:avLst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 flipV="1">
            <a:off x="743821" y="2071953"/>
            <a:ext cx="4341341" cy="1896112"/>
          </a:xfrm>
          <a:prstGeom prst="arc">
            <a:avLst>
              <a:gd name="adj1" fmla="val 11644944"/>
              <a:gd name="adj2" fmla="val 19363730"/>
            </a:avLst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1560745" y="4568580"/>
            <a:ext cx="862229" cy="2580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1518825" y="4776979"/>
            <a:ext cx="72577" cy="9528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/>
          <p:cNvSpPr txBox="1"/>
          <p:nvPr/>
        </p:nvSpPr>
        <p:spPr>
          <a:xfrm>
            <a:off x="1103738" y="4571884"/>
            <a:ext cx="487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e-</a:t>
            </a:r>
            <a:endParaRPr lang="en-US" sz="20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3760454" y="4171454"/>
            <a:ext cx="2048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Enveloppe faisceau</a:t>
            </a:r>
            <a:endParaRPr lang="en-US" sz="1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H="1">
            <a:off x="4172688" y="4501390"/>
            <a:ext cx="131917" cy="370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 flipH="1" flipV="1">
            <a:off x="3970862" y="3945326"/>
            <a:ext cx="201826" cy="2167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67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23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24" y="202503"/>
            <a:ext cx="11858480" cy="617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2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24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24" y="202503"/>
            <a:ext cx="11858480" cy="6178825"/>
          </a:xfrm>
          <a:prstGeom prst="rect">
            <a:avLst/>
          </a:prstGeom>
        </p:spPr>
      </p:pic>
      <p:sp>
        <p:nvSpPr>
          <p:cNvPr id="12" name="Multiplier 11"/>
          <p:cNvSpPr/>
          <p:nvPr/>
        </p:nvSpPr>
        <p:spPr>
          <a:xfrm>
            <a:off x="5951984" y="2564685"/>
            <a:ext cx="432048" cy="432048"/>
          </a:xfrm>
          <a:prstGeom prst="mathMultiply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ier 12"/>
          <p:cNvSpPr/>
          <p:nvPr/>
        </p:nvSpPr>
        <p:spPr>
          <a:xfrm>
            <a:off x="3071664" y="2561692"/>
            <a:ext cx="432048" cy="432048"/>
          </a:xfrm>
          <a:prstGeom prst="mathMultiply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ier 13"/>
          <p:cNvSpPr/>
          <p:nvPr/>
        </p:nvSpPr>
        <p:spPr>
          <a:xfrm>
            <a:off x="8804627" y="2561692"/>
            <a:ext cx="432048" cy="432048"/>
          </a:xfrm>
          <a:prstGeom prst="mathMultiply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3530164" y="4293096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Points d’accumulation</a:t>
            </a:r>
            <a:endParaRPr lang="fr-FR" sz="2400" b="1" dirty="0"/>
          </a:p>
        </p:txBody>
      </p:sp>
      <p:cxnSp>
        <p:nvCxnSpPr>
          <p:cNvPr id="17" name="Connecteur droit avec flèche 16"/>
          <p:cNvCxnSpPr>
            <a:stCxn id="15" idx="0"/>
          </p:cNvCxnSpPr>
          <p:nvPr/>
        </p:nvCxnSpPr>
        <p:spPr>
          <a:xfrm flipH="1" flipV="1">
            <a:off x="6168008" y="2993740"/>
            <a:ext cx="26452" cy="12993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7763290" y="3085337"/>
            <a:ext cx="1187206" cy="14433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3340592" y="3037927"/>
            <a:ext cx="1208790" cy="14860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46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25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24" y="202503"/>
            <a:ext cx="11858480" cy="61788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9416" y="620688"/>
            <a:ext cx="1440160" cy="43204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84432" y="620688"/>
            <a:ext cx="1440160" cy="43204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3530164" y="4293096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Régions de dérive libre</a:t>
            </a:r>
            <a:endParaRPr lang="fr-FR" sz="2400" b="1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2351584" y="3933058"/>
            <a:ext cx="2327508" cy="6471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7735330" y="4149080"/>
            <a:ext cx="2105086" cy="3734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08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2" y="244084"/>
            <a:ext cx="11811152" cy="6130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26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pic>
        <p:nvPicPr>
          <p:cNvPr id="10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614" y="6202386"/>
            <a:ext cx="435036" cy="186444"/>
          </a:xfrm>
          <a:prstGeom prst="rect">
            <a:avLst/>
          </a:prstGeom>
        </p:spPr>
      </p:pic>
      <p:sp>
        <p:nvSpPr>
          <p:cNvPr id="11" name="ZoneTexte 43"/>
          <p:cNvSpPr txBox="1"/>
          <p:nvPr/>
        </p:nvSpPr>
        <p:spPr>
          <a:xfrm>
            <a:off x="767408" y="6070019"/>
            <a:ext cx="107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Dipole =  </a:t>
            </a:r>
            <a:endParaRPr lang="en-US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1199456" y="44029"/>
            <a:ext cx="1036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Evolution de la distribution longitudinale des ions CO</a:t>
            </a:r>
            <a:r>
              <a:rPr lang="fr-FR" sz="2000" baseline="30000" dirty="0" smtClean="0"/>
              <a:t>+</a:t>
            </a:r>
            <a:r>
              <a:rPr lang="en-US" sz="2000" dirty="0" smtClean="0"/>
              <a:t> pendant </a:t>
            </a:r>
            <a:r>
              <a:rPr lang="en-US" sz="2000" dirty="0"/>
              <a:t>100 000 </a:t>
            </a:r>
            <a:r>
              <a:rPr lang="en-US" sz="2000" dirty="0" smtClean="0"/>
              <a:t>interactions </a:t>
            </a:r>
            <a:r>
              <a:rPr lang="en-US" sz="2000" dirty="0" err="1" smtClean="0"/>
              <a:t>faisceau</a:t>
            </a:r>
            <a:r>
              <a:rPr lang="en-US" sz="2000" dirty="0" smtClean="0"/>
              <a:t>-ions</a:t>
            </a:r>
            <a:endParaRPr lang="en-US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1919536" y="6525360"/>
            <a:ext cx="950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NUAGE simulation, number of macro ions at start : 100 000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6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2" y="244084"/>
            <a:ext cx="11811152" cy="6130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27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pic>
        <p:nvPicPr>
          <p:cNvPr id="10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614" y="6202386"/>
            <a:ext cx="435036" cy="186444"/>
          </a:xfrm>
          <a:prstGeom prst="rect">
            <a:avLst/>
          </a:prstGeom>
        </p:spPr>
      </p:pic>
      <p:sp>
        <p:nvSpPr>
          <p:cNvPr id="11" name="ZoneTexte 43"/>
          <p:cNvSpPr txBox="1"/>
          <p:nvPr/>
        </p:nvSpPr>
        <p:spPr>
          <a:xfrm>
            <a:off x="767408" y="6070019"/>
            <a:ext cx="107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Dipole =  </a:t>
            </a:r>
            <a:endParaRPr lang="en-US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1919536" y="6525360"/>
            <a:ext cx="950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NUAGE simulation, number of macro ions at start : 100 000</a:t>
            </a:r>
            <a:endParaRPr lang="en-US" dirty="0"/>
          </a:p>
        </p:txBody>
      </p:sp>
      <p:sp>
        <p:nvSpPr>
          <p:cNvPr id="12" name="Multiplier 11"/>
          <p:cNvSpPr/>
          <p:nvPr/>
        </p:nvSpPr>
        <p:spPr>
          <a:xfrm>
            <a:off x="5735040" y="327961"/>
            <a:ext cx="432048" cy="432048"/>
          </a:xfrm>
          <a:prstGeom prst="mathMultiply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ier 12"/>
          <p:cNvSpPr/>
          <p:nvPr/>
        </p:nvSpPr>
        <p:spPr>
          <a:xfrm>
            <a:off x="8544272" y="278555"/>
            <a:ext cx="432048" cy="432048"/>
          </a:xfrm>
          <a:prstGeom prst="mathMultiply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ier 13"/>
          <p:cNvSpPr/>
          <p:nvPr/>
        </p:nvSpPr>
        <p:spPr>
          <a:xfrm>
            <a:off x="2855640" y="287749"/>
            <a:ext cx="432048" cy="432048"/>
          </a:xfrm>
          <a:prstGeom prst="mathMultiply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1199456" y="44029"/>
            <a:ext cx="1036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Evolution de la distribution longitudinale des ions CO</a:t>
            </a:r>
            <a:r>
              <a:rPr lang="fr-FR" sz="2000" baseline="30000" dirty="0" smtClean="0"/>
              <a:t>+</a:t>
            </a:r>
            <a:r>
              <a:rPr lang="en-US" sz="2000" dirty="0" smtClean="0"/>
              <a:t> pendant </a:t>
            </a:r>
            <a:r>
              <a:rPr lang="en-US" sz="2000" dirty="0"/>
              <a:t>100 000 </a:t>
            </a:r>
            <a:r>
              <a:rPr lang="en-US" sz="2000" dirty="0" smtClean="0"/>
              <a:t>interactions </a:t>
            </a:r>
            <a:r>
              <a:rPr lang="en-US" sz="2000" dirty="0" err="1" smtClean="0"/>
              <a:t>faisceau</a:t>
            </a:r>
            <a:r>
              <a:rPr lang="en-US" sz="2000" dirty="0" smtClean="0"/>
              <a:t>-ions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35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2" y="244084"/>
            <a:ext cx="11811152" cy="6130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28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pic>
        <p:nvPicPr>
          <p:cNvPr id="10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614" y="6202386"/>
            <a:ext cx="435036" cy="186444"/>
          </a:xfrm>
          <a:prstGeom prst="rect">
            <a:avLst/>
          </a:prstGeom>
        </p:spPr>
      </p:pic>
      <p:sp>
        <p:nvSpPr>
          <p:cNvPr id="11" name="ZoneTexte 43"/>
          <p:cNvSpPr txBox="1"/>
          <p:nvPr/>
        </p:nvSpPr>
        <p:spPr>
          <a:xfrm>
            <a:off x="767408" y="6070019"/>
            <a:ext cx="107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Dipole =  </a:t>
            </a:r>
            <a:endParaRPr lang="en-US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1919536" y="6525360"/>
            <a:ext cx="950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NUAGE simulation, number of macro ions at start : 100 000</a:t>
            </a:r>
            <a:endParaRPr lang="en-US" dirty="0"/>
          </a:p>
        </p:txBody>
      </p:sp>
      <p:sp>
        <p:nvSpPr>
          <p:cNvPr id="12" name="Multiplier 11"/>
          <p:cNvSpPr/>
          <p:nvPr/>
        </p:nvSpPr>
        <p:spPr>
          <a:xfrm>
            <a:off x="5735040" y="327961"/>
            <a:ext cx="432048" cy="432048"/>
          </a:xfrm>
          <a:prstGeom prst="mathMultiply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ier 12"/>
          <p:cNvSpPr/>
          <p:nvPr/>
        </p:nvSpPr>
        <p:spPr>
          <a:xfrm>
            <a:off x="8544272" y="278555"/>
            <a:ext cx="432048" cy="432048"/>
          </a:xfrm>
          <a:prstGeom prst="mathMultiply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ier 13"/>
          <p:cNvSpPr/>
          <p:nvPr/>
        </p:nvSpPr>
        <p:spPr>
          <a:xfrm>
            <a:off x="2855640" y="287749"/>
            <a:ext cx="432048" cy="432048"/>
          </a:xfrm>
          <a:prstGeom prst="mathMultiply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eur droit 6"/>
          <p:cNvCxnSpPr/>
          <p:nvPr/>
        </p:nvCxnSpPr>
        <p:spPr>
          <a:xfrm>
            <a:off x="3143672" y="719797"/>
            <a:ext cx="0" cy="4878637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519936" y="692696"/>
            <a:ext cx="0" cy="4878637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6384032" y="692696"/>
            <a:ext cx="0" cy="4878637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8760296" y="719797"/>
            <a:ext cx="0" cy="4878637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199456" y="44029"/>
            <a:ext cx="1036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Evolution de la distribution longitudinale des ions CO</a:t>
            </a:r>
            <a:r>
              <a:rPr lang="fr-FR" sz="2000" baseline="30000" dirty="0" smtClean="0"/>
              <a:t>+</a:t>
            </a:r>
            <a:r>
              <a:rPr lang="en-US" sz="2000" dirty="0" smtClean="0"/>
              <a:t> pendant </a:t>
            </a:r>
            <a:r>
              <a:rPr lang="en-US" sz="2000" dirty="0"/>
              <a:t>100 000 </a:t>
            </a:r>
            <a:r>
              <a:rPr lang="en-US" sz="2000" dirty="0" smtClean="0"/>
              <a:t>interactions </a:t>
            </a:r>
            <a:r>
              <a:rPr lang="en-US" sz="2000" dirty="0" err="1" smtClean="0"/>
              <a:t>faisceau</a:t>
            </a:r>
            <a:r>
              <a:rPr lang="en-US" sz="2000" dirty="0" smtClean="0"/>
              <a:t>-ions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573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2" y="244084"/>
            <a:ext cx="11811152" cy="6130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29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pic>
        <p:nvPicPr>
          <p:cNvPr id="10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614" y="6202386"/>
            <a:ext cx="435036" cy="186444"/>
          </a:xfrm>
          <a:prstGeom prst="rect">
            <a:avLst/>
          </a:prstGeom>
        </p:spPr>
      </p:pic>
      <p:sp>
        <p:nvSpPr>
          <p:cNvPr id="11" name="ZoneTexte 43"/>
          <p:cNvSpPr txBox="1"/>
          <p:nvPr/>
        </p:nvSpPr>
        <p:spPr>
          <a:xfrm>
            <a:off x="767408" y="6070019"/>
            <a:ext cx="107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Dipole =  </a:t>
            </a:r>
            <a:endParaRPr lang="en-US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1919536" y="6525360"/>
            <a:ext cx="950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NUAGE simulation, number of macro ions at start : 100 000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7408" y="494579"/>
            <a:ext cx="1296144" cy="40145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840416" y="525893"/>
            <a:ext cx="1296144" cy="40145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1199456" y="44029"/>
            <a:ext cx="1036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Evolution de la distribution longitudinale des ions CO</a:t>
            </a:r>
            <a:r>
              <a:rPr lang="fr-FR" sz="2000" baseline="30000" dirty="0" smtClean="0"/>
              <a:t>+</a:t>
            </a:r>
            <a:r>
              <a:rPr lang="en-US" sz="2000" dirty="0" smtClean="0"/>
              <a:t> pendant </a:t>
            </a:r>
            <a:r>
              <a:rPr lang="en-US" sz="2000" dirty="0"/>
              <a:t>100 000 </a:t>
            </a:r>
            <a:r>
              <a:rPr lang="en-US" sz="2000" dirty="0" smtClean="0"/>
              <a:t>interactions </a:t>
            </a:r>
            <a:r>
              <a:rPr lang="en-US" sz="2000" dirty="0" err="1" smtClean="0"/>
              <a:t>faisceau</a:t>
            </a:r>
            <a:r>
              <a:rPr lang="en-US" sz="2000" dirty="0" smtClean="0"/>
              <a:t>-ions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43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3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13038" y="4275916"/>
            <a:ext cx="51176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Rayonnement </a:t>
            </a:r>
            <a:r>
              <a:rPr lang="fr-FR" dirty="0"/>
              <a:t>synchrotron cohérent </a:t>
            </a:r>
            <a:r>
              <a:rPr lang="fr-FR" dirty="0" smtClean="0"/>
              <a:t>(CSR)</a:t>
            </a:r>
            <a:endParaRPr lang="fr-FR" dirty="0"/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578879" y="3149410"/>
            <a:ext cx="1573212" cy="819150"/>
            <a:chOff x="603" y="1596"/>
            <a:chExt cx="991" cy="516"/>
          </a:xfrm>
        </p:grpSpPr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603" y="1747"/>
              <a:ext cx="991" cy="365"/>
              <a:chOff x="1440" y="1056"/>
              <a:chExt cx="1776" cy="720"/>
            </a:xfrm>
          </p:grpSpPr>
          <p:sp>
            <p:nvSpPr>
              <p:cNvPr id="23" name="Oval 13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1776" cy="52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Oval 14"/>
              <p:cNvSpPr>
                <a:spLocks noChangeArrowheads="1"/>
              </p:cNvSpPr>
              <p:nvPr/>
            </p:nvSpPr>
            <p:spPr bwMode="auto">
              <a:xfrm>
                <a:off x="1968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" name="Oval 15"/>
              <p:cNvSpPr>
                <a:spLocks noChangeArrowheads="1"/>
              </p:cNvSpPr>
              <p:nvPr/>
            </p:nvSpPr>
            <p:spPr bwMode="auto">
              <a:xfrm>
                <a:off x="2064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Oval 16"/>
              <p:cNvSpPr>
                <a:spLocks noChangeArrowheads="1"/>
              </p:cNvSpPr>
              <p:nvPr/>
            </p:nvSpPr>
            <p:spPr bwMode="auto">
              <a:xfrm>
                <a:off x="206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" name="Oval 17"/>
              <p:cNvSpPr>
                <a:spLocks noChangeArrowheads="1"/>
              </p:cNvSpPr>
              <p:nvPr/>
            </p:nvSpPr>
            <p:spPr bwMode="auto">
              <a:xfrm>
                <a:off x="1968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" name="Oval 18"/>
              <p:cNvSpPr>
                <a:spLocks noChangeArrowheads="1"/>
              </p:cNvSpPr>
              <p:nvPr/>
            </p:nvSpPr>
            <p:spPr bwMode="auto">
              <a:xfrm>
                <a:off x="1920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" name="Oval 19"/>
              <p:cNvSpPr>
                <a:spLocks noChangeArrowheads="1"/>
              </p:cNvSpPr>
              <p:nvPr/>
            </p:nvSpPr>
            <p:spPr bwMode="auto">
              <a:xfrm>
                <a:off x="192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0" name="Oval 20"/>
              <p:cNvSpPr>
                <a:spLocks noChangeArrowheads="1"/>
              </p:cNvSpPr>
              <p:nvPr/>
            </p:nvSpPr>
            <p:spPr bwMode="auto">
              <a:xfrm>
                <a:off x="1968" y="120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" name="Oval 21"/>
              <p:cNvSpPr>
                <a:spLocks noChangeArrowheads="1"/>
              </p:cNvSpPr>
              <p:nvPr/>
            </p:nvSpPr>
            <p:spPr bwMode="auto">
              <a:xfrm>
                <a:off x="216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" name="Oval 22"/>
              <p:cNvSpPr>
                <a:spLocks noChangeArrowheads="1"/>
              </p:cNvSpPr>
              <p:nvPr/>
            </p:nvSpPr>
            <p:spPr bwMode="auto">
              <a:xfrm>
                <a:off x="235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" name="Oval 23"/>
              <p:cNvSpPr>
                <a:spLocks noChangeArrowheads="1"/>
              </p:cNvSpPr>
              <p:nvPr/>
            </p:nvSpPr>
            <p:spPr bwMode="auto">
              <a:xfrm>
                <a:off x="2256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4" name="Oval 24"/>
              <p:cNvSpPr>
                <a:spLocks noChangeArrowheads="1"/>
              </p:cNvSpPr>
              <p:nvPr/>
            </p:nvSpPr>
            <p:spPr bwMode="auto">
              <a:xfrm>
                <a:off x="2304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" name="Oval 25"/>
              <p:cNvSpPr>
                <a:spLocks noChangeArrowheads="1"/>
              </p:cNvSpPr>
              <p:nvPr/>
            </p:nvSpPr>
            <p:spPr bwMode="auto">
              <a:xfrm>
                <a:off x="2208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" name="Oval 26"/>
              <p:cNvSpPr>
                <a:spLocks noChangeArrowheads="1"/>
              </p:cNvSpPr>
              <p:nvPr/>
            </p:nvSpPr>
            <p:spPr bwMode="auto">
              <a:xfrm>
                <a:off x="2112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7" name="Oval 27"/>
              <p:cNvSpPr>
                <a:spLocks noChangeArrowheads="1"/>
              </p:cNvSpPr>
              <p:nvPr/>
            </p:nvSpPr>
            <p:spPr bwMode="auto">
              <a:xfrm>
                <a:off x="2208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8" name="Oval 28"/>
              <p:cNvSpPr>
                <a:spLocks noChangeArrowheads="1"/>
              </p:cNvSpPr>
              <p:nvPr/>
            </p:nvSpPr>
            <p:spPr bwMode="auto">
              <a:xfrm>
                <a:off x="2160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" name="Oval 29"/>
              <p:cNvSpPr>
                <a:spLocks noChangeArrowheads="1"/>
              </p:cNvSpPr>
              <p:nvPr/>
            </p:nvSpPr>
            <p:spPr bwMode="auto">
              <a:xfrm>
                <a:off x="211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" name="Oval 30"/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" name="Oval 31"/>
              <p:cNvSpPr>
                <a:spLocks noChangeArrowheads="1"/>
              </p:cNvSpPr>
              <p:nvPr/>
            </p:nvSpPr>
            <p:spPr bwMode="auto">
              <a:xfrm>
                <a:off x="2448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" name="Oval 32"/>
              <p:cNvSpPr>
                <a:spLocks noChangeArrowheads="1"/>
              </p:cNvSpPr>
              <p:nvPr/>
            </p:nvSpPr>
            <p:spPr bwMode="auto">
              <a:xfrm>
                <a:off x="2544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" name="Oval 33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" name="Oval 34"/>
              <p:cNvSpPr>
                <a:spLocks noChangeArrowheads="1"/>
              </p:cNvSpPr>
              <p:nvPr/>
            </p:nvSpPr>
            <p:spPr bwMode="auto">
              <a:xfrm>
                <a:off x="225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5" name="Oval 35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6" name="Oval 36"/>
              <p:cNvSpPr>
                <a:spLocks noChangeArrowheads="1"/>
              </p:cNvSpPr>
              <p:nvPr/>
            </p:nvSpPr>
            <p:spPr bwMode="auto">
              <a:xfrm>
                <a:off x="264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7" name="Oval 37"/>
              <p:cNvSpPr>
                <a:spLocks noChangeArrowheads="1"/>
              </p:cNvSpPr>
              <p:nvPr/>
            </p:nvSpPr>
            <p:spPr bwMode="auto">
              <a:xfrm>
                <a:off x="2640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8" name="Oval 38"/>
              <p:cNvSpPr>
                <a:spLocks noChangeArrowheads="1"/>
              </p:cNvSpPr>
              <p:nvPr/>
            </p:nvSpPr>
            <p:spPr bwMode="auto">
              <a:xfrm>
                <a:off x="2544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9" name="Oval 39"/>
              <p:cNvSpPr>
                <a:spLocks noChangeArrowheads="1"/>
              </p:cNvSpPr>
              <p:nvPr/>
            </p:nvSpPr>
            <p:spPr bwMode="auto">
              <a:xfrm>
                <a:off x="254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0" name="Oval 40"/>
              <p:cNvSpPr>
                <a:spLocks noChangeArrowheads="1"/>
              </p:cNvSpPr>
              <p:nvPr/>
            </p:nvSpPr>
            <p:spPr bwMode="auto">
              <a:xfrm>
                <a:off x="2592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" name="Oval 41"/>
              <p:cNvSpPr>
                <a:spLocks noChangeArrowheads="1"/>
              </p:cNvSpPr>
              <p:nvPr/>
            </p:nvSpPr>
            <p:spPr bwMode="auto">
              <a:xfrm>
                <a:off x="264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" name="Oval 42"/>
              <p:cNvSpPr>
                <a:spLocks noChangeArrowheads="1"/>
              </p:cNvSpPr>
              <p:nvPr/>
            </p:nvSpPr>
            <p:spPr bwMode="auto">
              <a:xfrm>
                <a:off x="268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3" name="Oval 43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4" name="Oval 44"/>
              <p:cNvSpPr>
                <a:spLocks noChangeArrowheads="1"/>
              </p:cNvSpPr>
              <p:nvPr/>
            </p:nvSpPr>
            <p:spPr bwMode="auto">
              <a:xfrm>
                <a:off x="2976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5" name="Oval 45"/>
              <p:cNvSpPr>
                <a:spLocks noChangeArrowheads="1"/>
              </p:cNvSpPr>
              <p:nvPr/>
            </p:nvSpPr>
            <p:spPr bwMode="auto">
              <a:xfrm>
                <a:off x="3072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" name="Oval 46"/>
              <p:cNvSpPr>
                <a:spLocks noChangeArrowheads="1"/>
              </p:cNvSpPr>
              <p:nvPr/>
            </p:nvSpPr>
            <p:spPr bwMode="auto">
              <a:xfrm>
                <a:off x="3024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" name="Oval 47"/>
              <p:cNvSpPr>
                <a:spLocks noChangeArrowheads="1"/>
              </p:cNvSpPr>
              <p:nvPr/>
            </p:nvSpPr>
            <p:spPr bwMode="auto">
              <a:xfrm>
                <a:off x="292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" name="Oval 48"/>
              <p:cNvSpPr>
                <a:spLocks noChangeArrowheads="1"/>
              </p:cNvSpPr>
              <p:nvPr/>
            </p:nvSpPr>
            <p:spPr bwMode="auto">
              <a:xfrm>
                <a:off x="2784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" name="Oval 49"/>
              <p:cNvSpPr>
                <a:spLocks noChangeArrowheads="1"/>
              </p:cNvSpPr>
              <p:nvPr/>
            </p:nvSpPr>
            <p:spPr bwMode="auto">
              <a:xfrm>
                <a:off x="2640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Oval 50"/>
              <p:cNvSpPr>
                <a:spLocks noChangeArrowheads="1"/>
              </p:cNvSpPr>
              <p:nvPr/>
            </p:nvSpPr>
            <p:spPr bwMode="auto">
              <a:xfrm>
                <a:off x="2544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1" name="Oval 51"/>
              <p:cNvSpPr>
                <a:spLocks noChangeArrowheads="1"/>
              </p:cNvSpPr>
              <p:nvPr/>
            </p:nvSpPr>
            <p:spPr bwMode="auto">
              <a:xfrm>
                <a:off x="2496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" name="Oval 52"/>
              <p:cNvSpPr>
                <a:spLocks noChangeArrowheads="1"/>
              </p:cNvSpPr>
              <p:nvPr/>
            </p:nvSpPr>
            <p:spPr bwMode="auto">
              <a:xfrm>
                <a:off x="2448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3" name="Oval 53"/>
              <p:cNvSpPr>
                <a:spLocks noChangeArrowheads="1"/>
              </p:cNvSpPr>
              <p:nvPr/>
            </p:nvSpPr>
            <p:spPr bwMode="auto">
              <a:xfrm>
                <a:off x="2400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" name="Oval 54"/>
              <p:cNvSpPr>
                <a:spLocks noChangeArrowheads="1"/>
              </p:cNvSpPr>
              <p:nvPr/>
            </p:nvSpPr>
            <p:spPr bwMode="auto">
              <a:xfrm>
                <a:off x="2400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5" name="Oval 55"/>
              <p:cNvSpPr>
                <a:spLocks noChangeArrowheads="1"/>
              </p:cNvSpPr>
              <p:nvPr/>
            </p:nvSpPr>
            <p:spPr bwMode="auto">
              <a:xfrm>
                <a:off x="2544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" name="Oval 56"/>
              <p:cNvSpPr>
                <a:spLocks noChangeArrowheads="1"/>
              </p:cNvSpPr>
              <p:nvPr/>
            </p:nvSpPr>
            <p:spPr bwMode="auto">
              <a:xfrm>
                <a:off x="2688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7" name="Oval 57"/>
              <p:cNvSpPr>
                <a:spLocks noChangeArrowheads="1"/>
              </p:cNvSpPr>
              <p:nvPr/>
            </p:nvSpPr>
            <p:spPr bwMode="auto">
              <a:xfrm>
                <a:off x="2736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8"/>
              <p:cNvSpPr>
                <a:spLocks noChangeArrowheads="1"/>
              </p:cNvSpPr>
              <p:nvPr/>
            </p:nvSpPr>
            <p:spPr bwMode="auto">
              <a:xfrm>
                <a:off x="2400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Oval 59"/>
              <p:cNvSpPr>
                <a:spLocks noChangeArrowheads="1"/>
              </p:cNvSpPr>
              <p:nvPr/>
            </p:nvSpPr>
            <p:spPr bwMode="auto">
              <a:xfrm>
                <a:off x="2112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60"/>
              <p:cNvSpPr>
                <a:spLocks noChangeArrowheads="1"/>
              </p:cNvSpPr>
              <p:nvPr/>
            </p:nvSpPr>
            <p:spPr bwMode="auto">
              <a:xfrm>
                <a:off x="1968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1"/>
              <p:cNvSpPr>
                <a:spLocks noChangeArrowheads="1"/>
              </p:cNvSpPr>
              <p:nvPr/>
            </p:nvSpPr>
            <p:spPr bwMode="auto">
              <a:xfrm>
                <a:off x="177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Oval 62"/>
              <p:cNvSpPr>
                <a:spLocks noChangeArrowheads="1"/>
              </p:cNvSpPr>
              <p:nvPr/>
            </p:nvSpPr>
            <p:spPr bwMode="auto">
              <a:xfrm>
                <a:off x="168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3" name="Oval 63"/>
              <p:cNvSpPr>
                <a:spLocks noChangeArrowheads="1"/>
              </p:cNvSpPr>
              <p:nvPr/>
            </p:nvSpPr>
            <p:spPr bwMode="auto">
              <a:xfrm>
                <a:off x="158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4" name="Oval 64"/>
              <p:cNvSpPr>
                <a:spLocks noChangeArrowheads="1"/>
              </p:cNvSpPr>
              <p:nvPr/>
            </p:nvSpPr>
            <p:spPr bwMode="auto">
              <a:xfrm>
                <a:off x="172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5" name="Oval 65"/>
              <p:cNvSpPr>
                <a:spLocks noChangeArrowheads="1"/>
              </p:cNvSpPr>
              <p:nvPr/>
            </p:nvSpPr>
            <p:spPr bwMode="auto">
              <a:xfrm>
                <a:off x="1872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6" name="Oval 66"/>
              <p:cNvSpPr>
                <a:spLocks noChangeArrowheads="1"/>
              </p:cNvSpPr>
              <p:nvPr/>
            </p:nvSpPr>
            <p:spPr bwMode="auto">
              <a:xfrm>
                <a:off x="2016" y="168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" name="Oval 67"/>
              <p:cNvSpPr>
                <a:spLocks noChangeArrowheads="1"/>
              </p:cNvSpPr>
              <p:nvPr/>
            </p:nvSpPr>
            <p:spPr bwMode="auto">
              <a:xfrm>
                <a:off x="2160" y="172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" name="Oval 68"/>
              <p:cNvSpPr>
                <a:spLocks noChangeArrowheads="1"/>
              </p:cNvSpPr>
              <p:nvPr/>
            </p:nvSpPr>
            <p:spPr bwMode="auto">
              <a:xfrm>
                <a:off x="2304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9" name="Oval 69"/>
              <p:cNvSpPr>
                <a:spLocks noChangeArrowheads="1"/>
              </p:cNvSpPr>
              <p:nvPr/>
            </p:nvSpPr>
            <p:spPr bwMode="auto">
              <a:xfrm>
                <a:off x="2448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0" name="Oval 70"/>
              <p:cNvSpPr>
                <a:spLocks noChangeArrowheads="1"/>
              </p:cNvSpPr>
              <p:nvPr/>
            </p:nvSpPr>
            <p:spPr bwMode="auto">
              <a:xfrm>
                <a:off x="2256" y="10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1" name="Oval 71"/>
              <p:cNvSpPr>
                <a:spLocks noChangeArrowheads="1"/>
              </p:cNvSpPr>
              <p:nvPr/>
            </p:nvSpPr>
            <p:spPr bwMode="auto">
              <a:xfrm>
                <a:off x="2016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" name="Oval 72"/>
              <p:cNvSpPr>
                <a:spLocks noChangeArrowheads="1"/>
              </p:cNvSpPr>
              <p:nvPr/>
            </p:nvSpPr>
            <p:spPr bwMode="auto">
              <a:xfrm>
                <a:off x="1680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" name="Oval 73"/>
              <p:cNvSpPr>
                <a:spLocks noChangeArrowheads="1"/>
              </p:cNvSpPr>
              <p:nvPr/>
            </p:nvSpPr>
            <p:spPr bwMode="auto">
              <a:xfrm>
                <a:off x="1872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4" name="Oval 74"/>
              <p:cNvSpPr>
                <a:spLocks noChangeArrowheads="1"/>
              </p:cNvSpPr>
              <p:nvPr/>
            </p:nvSpPr>
            <p:spPr bwMode="auto">
              <a:xfrm>
                <a:off x="1872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5" name="Oval 75"/>
              <p:cNvSpPr>
                <a:spLocks noChangeArrowheads="1"/>
              </p:cNvSpPr>
              <p:nvPr/>
            </p:nvSpPr>
            <p:spPr bwMode="auto">
              <a:xfrm>
                <a:off x="2064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" name="Oval 76"/>
              <p:cNvSpPr>
                <a:spLocks noChangeArrowheads="1"/>
              </p:cNvSpPr>
              <p:nvPr/>
            </p:nvSpPr>
            <p:spPr bwMode="auto">
              <a:xfrm>
                <a:off x="1728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7" name="Oval 77"/>
              <p:cNvSpPr>
                <a:spLocks noChangeArrowheads="1"/>
              </p:cNvSpPr>
              <p:nvPr/>
            </p:nvSpPr>
            <p:spPr bwMode="auto">
              <a:xfrm>
                <a:off x="2880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8" name="Oval 78"/>
              <p:cNvSpPr>
                <a:spLocks noChangeArrowheads="1"/>
              </p:cNvSpPr>
              <p:nvPr/>
            </p:nvSpPr>
            <p:spPr bwMode="auto">
              <a:xfrm>
                <a:off x="2304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9" name="Oval 79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0" name="Oval 80"/>
              <p:cNvSpPr>
                <a:spLocks noChangeArrowheads="1"/>
              </p:cNvSpPr>
              <p:nvPr/>
            </p:nvSpPr>
            <p:spPr bwMode="auto">
              <a:xfrm>
                <a:off x="2160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1" name="Oval 81"/>
              <p:cNvSpPr>
                <a:spLocks noChangeArrowheads="1"/>
              </p:cNvSpPr>
              <p:nvPr/>
            </p:nvSpPr>
            <p:spPr bwMode="auto">
              <a:xfrm>
                <a:off x="2304" y="12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" name="Oval 82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3" name="Oval 83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4" name="Oval 84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5" name="Oval 85"/>
              <p:cNvSpPr>
                <a:spLocks noChangeArrowheads="1"/>
              </p:cNvSpPr>
              <p:nvPr/>
            </p:nvSpPr>
            <p:spPr bwMode="auto">
              <a:xfrm>
                <a:off x="1632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6" name="Oval 86"/>
              <p:cNvSpPr>
                <a:spLocks noChangeArrowheads="1"/>
              </p:cNvSpPr>
              <p:nvPr/>
            </p:nvSpPr>
            <p:spPr bwMode="auto">
              <a:xfrm>
                <a:off x="2496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6" name="Line 87"/>
            <p:cNvSpPr>
              <a:spLocks noChangeShapeType="1"/>
            </p:cNvSpPr>
            <p:nvPr/>
          </p:nvSpPr>
          <p:spPr bwMode="auto">
            <a:xfrm flipH="1" flipV="1">
              <a:off x="1121" y="1652"/>
              <a:ext cx="2" cy="13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88"/>
            <p:cNvSpPr>
              <a:spLocks noChangeShapeType="1"/>
            </p:cNvSpPr>
            <p:nvPr/>
          </p:nvSpPr>
          <p:spPr bwMode="auto">
            <a:xfrm>
              <a:off x="1126" y="1809"/>
              <a:ext cx="1" cy="12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 Box 89"/>
            <p:cNvSpPr txBox="1">
              <a:spLocks noChangeArrowheads="1"/>
            </p:cNvSpPr>
            <p:nvPr/>
          </p:nvSpPr>
          <p:spPr bwMode="auto">
            <a:xfrm>
              <a:off x="1113" y="1596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i="1">
                  <a:solidFill>
                    <a:srgbClr val="CC0000"/>
                  </a:solidFill>
                  <a:latin typeface="Times New Roman" charset="0"/>
                </a:rPr>
                <a:t>F</a:t>
              </a:r>
              <a:r>
                <a:rPr lang="en-US" sz="1200" i="1" baseline="-25000">
                  <a:solidFill>
                    <a:srgbClr val="CC0000"/>
                  </a:solidFill>
                  <a:latin typeface="Times New Roman" charset="0"/>
                </a:rPr>
                <a:t>E</a:t>
              </a:r>
              <a:endParaRPr lang="en-US" sz="1200" i="1">
                <a:solidFill>
                  <a:srgbClr val="CC0000"/>
                </a:solidFill>
                <a:latin typeface="Times New Roman" charset="0"/>
              </a:endParaRPr>
            </a:p>
          </p:txBody>
        </p:sp>
        <p:sp>
          <p:nvSpPr>
            <p:cNvPr id="21" name="Text Box 90"/>
            <p:cNvSpPr txBox="1">
              <a:spLocks noChangeArrowheads="1"/>
            </p:cNvSpPr>
            <p:nvPr/>
          </p:nvSpPr>
          <p:spPr bwMode="auto">
            <a:xfrm>
              <a:off x="1095" y="1837"/>
              <a:ext cx="3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i="1" dirty="0">
                  <a:solidFill>
                    <a:schemeClr val="accent2"/>
                  </a:solidFill>
                  <a:latin typeface="Times New Roman" charset="0"/>
                </a:rPr>
                <a:t>F</a:t>
              </a:r>
              <a:r>
                <a:rPr lang="en-US" sz="1200" i="1" baseline="-25000" dirty="0">
                  <a:solidFill>
                    <a:schemeClr val="accent2"/>
                  </a:solidFill>
                  <a:latin typeface="Times New Roman" charset="0"/>
                </a:rPr>
                <a:t>M</a:t>
              </a:r>
              <a:endParaRPr lang="en-US" sz="1200" i="1" dirty="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22" name="Oval 91"/>
            <p:cNvSpPr>
              <a:spLocks noChangeArrowheads="1"/>
            </p:cNvSpPr>
            <p:nvPr/>
          </p:nvSpPr>
          <p:spPr bwMode="auto">
            <a:xfrm>
              <a:off x="1111" y="1796"/>
              <a:ext cx="27" cy="2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baseline="-25000"/>
            </a:p>
          </p:txBody>
        </p:sp>
      </p:grpSp>
      <p:sp>
        <p:nvSpPr>
          <p:cNvPr id="97" name="Text Box 92"/>
          <p:cNvSpPr txBox="1">
            <a:spLocks noChangeArrowheads="1"/>
          </p:cNvSpPr>
          <p:nvPr/>
        </p:nvSpPr>
        <p:spPr bwMode="auto">
          <a:xfrm>
            <a:off x="291777" y="2753636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Charge d’espace (SC)</a:t>
            </a:r>
            <a:endParaRPr lang="fr-FR" dirty="0"/>
          </a:p>
        </p:txBody>
      </p:sp>
      <p:sp>
        <p:nvSpPr>
          <p:cNvPr id="99" name="Text Box 95"/>
          <p:cNvSpPr txBox="1">
            <a:spLocks noChangeArrowheads="1"/>
          </p:cNvSpPr>
          <p:nvPr/>
        </p:nvSpPr>
        <p:spPr bwMode="auto">
          <a:xfrm>
            <a:off x="270517" y="1131187"/>
            <a:ext cx="587491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Champ de sillage et impédances (RW and géométrique)</a:t>
            </a:r>
            <a:endParaRPr lang="fr-FR" dirty="0"/>
          </a:p>
        </p:txBody>
      </p:sp>
      <p:pic>
        <p:nvPicPr>
          <p:cNvPr id="100" name="Picture 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3" y="1512091"/>
            <a:ext cx="1946275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1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8" y="4749532"/>
            <a:ext cx="2173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8" y="5507828"/>
            <a:ext cx="1592263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" name="Picture 5" descr="Imag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77" y="1632574"/>
            <a:ext cx="41767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Text Box 95"/>
          <p:cNvSpPr txBox="1">
            <a:spLocks noChangeArrowheads="1"/>
          </p:cNvSpPr>
          <p:nvPr/>
        </p:nvSpPr>
        <p:spPr bwMode="auto">
          <a:xfrm>
            <a:off x="6529429" y="1206499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Diffusion intra-faisceau (IBS) / </a:t>
            </a:r>
            <a:r>
              <a:rPr lang="fr-FR" dirty="0" err="1" smtClean="0"/>
              <a:t>Touschek</a:t>
            </a:r>
            <a:endParaRPr lang="fr-FR" dirty="0"/>
          </a:p>
        </p:txBody>
      </p:sp>
      <p:sp>
        <p:nvSpPr>
          <p:cNvPr id="105" name="Text Box 92"/>
          <p:cNvSpPr txBox="1">
            <a:spLocks noChangeArrowheads="1"/>
          </p:cNvSpPr>
          <p:nvPr/>
        </p:nvSpPr>
        <p:spPr bwMode="auto">
          <a:xfrm>
            <a:off x="6591728" y="2596929"/>
            <a:ext cx="5522913" cy="25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Rétrodiffusion Compton (CBS)</a:t>
            </a: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9201121" y="2971511"/>
            <a:ext cx="2703169" cy="1416376"/>
            <a:chOff x="7653702" y="2782697"/>
            <a:chExt cx="3679825" cy="1619250"/>
          </a:xfrm>
        </p:grpSpPr>
        <p:sp>
          <p:nvSpPr>
            <p:cNvPr id="106" name="Oval 27"/>
            <p:cNvSpPr>
              <a:spLocks noChangeArrowheads="1"/>
            </p:cNvSpPr>
            <p:nvPr/>
          </p:nvSpPr>
          <p:spPr bwMode="auto">
            <a:xfrm>
              <a:off x="7987077" y="3363722"/>
              <a:ext cx="184150" cy="1793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fr-FR">
                <a:latin typeface="Arial Narrow" charset="0"/>
              </a:endParaRPr>
            </a:p>
          </p:txBody>
        </p:sp>
        <p:sp>
          <p:nvSpPr>
            <p:cNvPr id="107" name="Text Box 30"/>
            <p:cNvSpPr txBox="1">
              <a:spLocks noChangeArrowheads="1"/>
            </p:cNvSpPr>
            <p:nvPr/>
          </p:nvSpPr>
          <p:spPr bwMode="auto">
            <a:xfrm>
              <a:off x="7653702" y="3100197"/>
              <a:ext cx="361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>
                  <a:latin typeface="Arial Narrow" charset="0"/>
                </a:rPr>
                <a:t>e</a:t>
              </a:r>
              <a:r>
                <a:rPr lang="fr-FR" baseline="30000" dirty="0">
                  <a:latin typeface="Arial Narrow" charset="0"/>
                </a:rPr>
                <a:t>-</a:t>
              </a:r>
            </a:p>
          </p:txBody>
        </p:sp>
        <p:sp>
          <p:nvSpPr>
            <p:cNvPr id="108" name="Line 31"/>
            <p:cNvSpPr>
              <a:spLocks noChangeShapeType="1"/>
            </p:cNvSpPr>
            <p:nvPr/>
          </p:nvSpPr>
          <p:spPr bwMode="auto">
            <a:xfrm>
              <a:off x="8122015" y="3447860"/>
              <a:ext cx="95567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09" name="Text Box 32"/>
            <p:cNvSpPr txBox="1">
              <a:spLocks noChangeArrowheads="1"/>
            </p:cNvSpPr>
            <p:nvPr/>
          </p:nvSpPr>
          <p:spPr bwMode="auto">
            <a:xfrm>
              <a:off x="10450877" y="3016060"/>
              <a:ext cx="882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latin typeface="Arial Narrow" charset="0"/>
                </a:rPr>
                <a:t>photon</a:t>
              </a:r>
              <a:endParaRPr lang="fr-FR" baseline="30000">
                <a:latin typeface="Arial Narrow" charset="0"/>
              </a:endParaRPr>
            </a:p>
          </p:txBody>
        </p:sp>
        <p:sp>
          <p:nvSpPr>
            <p:cNvPr id="110" name="Freeform 33"/>
            <p:cNvSpPr>
              <a:spLocks/>
            </p:cNvSpPr>
            <p:nvPr/>
          </p:nvSpPr>
          <p:spPr bwMode="auto">
            <a:xfrm flipH="1">
              <a:off x="9482502" y="3235135"/>
              <a:ext cx="1073150" cy="265112"/>
            </a:xfrm>
            <a:custGeom>
              <a:avLst/>
              <a:gdLst>
                <a:gd name="T0" fmla="*/ 0 w 569"/>
                <a:gd name="T1" fmla="*/ 159 h 167"/>
                <a:gd name="T2" fmla="*/ 56 w 569"/>
                <a:gd name="T3" fmla="*/ 21 h 167"/>
                <a:gd name="T4" fmla="*/ 125 w 569"/>
                <a:gd name="T5" fmla="*/ 165 h 167"/>
                <a:gd name="T6" fmla="*/ 169 w 569"/>
                <a:gd name="T7" fmla="*/ 27 h 167"/>
                <a:gd name="T8" fmla="*/ 225 w 569"/>
                <a:gd name="T9" fmla="*/ 152 h 167"/>
                <a:gd name="T10" fmla="*/ 263 w 569"/>
                <a:gd name="T11" fmla="*/ 2 h 167"/>
                <a:gd name="T12" fmla="*/ 313 w 569"/>
                <a:gd name="T13" fmla="*/ 165 h 167"/>
                <a:gd name="T14" fmla="*/ 375 w 569"/>
                <a:gd name="T15" fmla="*/ 15 h 167"/>
                <a:gd name="T16" fmla="*/ 400 w 569"/>
                <a:gd name="T17" fmla="*/ 159 h 167"/>
                <a:gd name="T18" fmla="*/ 450 w 569"/>
                <a:gd name="T19" fmla="*/ 33 h 167"/>
                <a:gd name="T20" fmla="*/ 501 w 569"/>
                <a:gd name="T21" fmla="*/ 159 h 167"/>
                <a:gd name="T22" fmla="*/ 538 w 569"/>
                <a:gd name="T23" fmla="*/ 21 h 167"/>
                <a:gd name="T24" fmla="*/ 569 w 569"/>
                <a:gd name="T25" fmla="*/ 127 h 1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9"/>
                <a:gd name="T40" fmla="*/ 0 h 167"/>
                <a:gd name="T41" fmla="*/ 569 w 569"/>
                <a:gd name="T42" fmla="*/ 167 h 1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9" h="167">
                  <a:moveTo>
                    <a:pt x="0" y="159"/>
                  </a:moveTo>
                  <a:cubicBezTo>
                    <a:pt x="17" y="89"/>
                    <a:pt x="35" y="20"/>
                    <a:pt x="56" y="21"/>
                  </a:cubicBezTo>
                  <a:cubicBezTo>
                    <a:pt x="77" y="22"/>
                    <a:pt x="106" y="164"/>
                    <a:pt x="125" y="165"/>
                  </a:cubicBezTo>
                  <a:cubicBezTo>
                    <a:pt x="144" y="166"/>
                    <a:pt x="152" y="29"/>
                    <a:pt x="169" y="27"/>
                  </a:cubicBezTo>
                  <a:cubicBezTo>
                    <a:pt x="186" y="25"/>
                    <a:pt x="209" y="156"/>
                    <a:pt x="225" y="152"/>
                  </a:cubicBezTo>
                  <a:cubicBezTo>
                    <a:pt x="241" y="148"/>
                    <a:pt x="248" y="0"/>
                    <a:pt x="263" y="2"/>
                  </a:cubicBezTo>
                  <a:cubicBezTo>
                    <a:pt x="278" y="4"/>
                    <a:pt x="295" y="163"/>
                    <a:pt x="313" y="165"/>
                  </a:cubicBezTo>
                  <a:cubicBezTo>
                    <a:pt x="331" y="167"/>
                    <a:pt x="361" y="16"/>
                    <a:pt x="375" y="15"/>
                  </a:cubicBezTo>
                  <a:cubicBezTo>
                    <a:pt x="389" y="14"/>
                    <a:pt x="388" y="156"/>
                    <a:pt x="400" y="159"/>
                  </a:cubicBezTo>
                  <a:cubicBezTo>
                    <a:pt x="412" y="162"/>
                    <a:pt x="433" y="33"/>
                    <a:pt x="450" y="33"/>
                  </a:cubicBezTo>
                  <a:cubicBezTo>
                    <a:pt x="467" y="33"/>
                    <a:pt x="486" y="161"/>
                    <a:pt x="501" y="159"/>
                  </a:cubicBezTo>
                  <a:cubicBezTo>
                    <a:pt x="516" y="157"/>
                    <a:pt x="527" y="26"/>
                    <a:pt x="538" y="21"/>
                  </a:cubicBezTo>
                  <a:cubicBezTo>
                    <a:pt x="549" y="16"/>
                    <a:pt x="559" y="71"/>
                    <a:pt x="569" y="1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1" name="Line 34"/>
            <p:cNvSpPr>
              <a:spLocks noChangeShapeType="1"/>
            </p:cNvSpPr>
            <p:nvPr/>
          </p:nvSpPr>
          <p:spPr bwMode="auto">
            <a:xfrm flipH="1">
              <a:off x="9325340" y="3417697"/>
              <a:ext cx="1476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2" name="Text Box 35"/>
            <p:cNvSpPr txBox="1">
              <a:spLocks noChangeArrowheads="1"/>
            </p:cNvSpPr>
            <p:nvPr/>
          </p:nvSpPr>
          <p:spPr bwMode="auto">
            <a:xfrm>
              <a:off x="8349027" y="2900172"/>
              <a:ext cx="3365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latin typeface="Arial Narrow" charset="0"/>
                </a:rPr>
                <a:t>E</a:t>
              </a:r>
            </a:p>
          </p:txBody>
        </p:sp>
        <p:sp>
          <p:nvSpPr>
            <p:cNvPr id="113" name="Text Box 36"/>
            <p:cNvSpPr txBox="1">
              <a:spLocks noChangeArrowheads="1"/>
            </p:cNvSpPr>
            <p:nvPr/>
          </p:nvSpPr>
          <p:spPr bwMode="auto">
            <a:xfrm>
              <a:off x="9855565" y="2782697"/>
              <a:ext cx="4302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 err="1">
                  <a:latin typeface="Arial Narrow" charset="0"/>
                </a:rPr>
                <a:t>h</a:t>
              </a:r>
              <a:r>
                <a:rPr lang="fr-FR" dirty="0" err="1">
                  <a:latin typeface="Symbol" charset="0"/>
                </a:rPr>
                <a:t>n</a:t>
              </a:r>
              <a:endParaRPr lang="fr-FR" dirty="0">
                <a:latin typeface="Symbol" charset="0"/>
              </a:endParaRPr>
            </a:p>
          </p:txBody>
        </p:sp>
        <p:sp>
          <p:nvSpPr>
            <p:cNvPr id="114" name="Oval 37"/>
            <p:cNvSpPr>
              <a:spLocks noChangeArrowheads="1"/>
            </p:cNvSpPr>
            <p:nvPr/>
          </p:nvSpPr>
          <p:spPr bwMode="auto">
            <a:xfrm>
              <a:off x="7901352" y="4222560"/>
              <a:ext cx="184150" cy="1793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fr-FR">
                <a:latin typeface="Arial Narrow" charset="0"/>
              </a:endParaRPr>
            </a:p>
          </p:txBody>
        </p:sp>
        <p:sp>
          <p:nvSpPr>
            <p:cNvPr id="115" name="Line 38"/>
            <p:cNvSpPr>
              <a:spLocks noChangeShapeType="1"/>
            </p:cNvSpPr>
            <p:nvPr/>
          </p:nvSpPr>
          <p:spPr bwMode="auto">
            <a:xfrm>
              <a:off x="8099790" y="4327335"/>
              <a:ext cx="95567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6" name="Freeform 39"/>
            <p:cNvSpPr>
              <a:spLocks/>
            </p:cNvSpPr>
            <p:nvPr/>
          </p:nvSpPr>
          <p:spPr bwMode="auto">
            <a:xfrm>
              <a:off x="9539652" y="4114610"/>
              <a:ext cx="993775" cy="265112"/>
            </a:xfrm>
            <a:custGeom>
              <a:avLst/>
              <a:gdLst>
                <a:gd name="T0" fmla="*/ 0 w 569"/>
                <a:gd name="T1" fmla="*/ 159 h 167"/>
                <a:gd name="T2" fmla="*/ 56 w 569"/>
                <a:gd name="T3" fmla="*/ 21 h 167"/>
                <a:gd name="T4" fmla="*/ 125 w 569"/>
                <a:gd name="T5" fmla="*/ 165 h 167"/>
                <a:gd name="T6" fmla="*/ 169 w 569"/>
                <a:gd name="T7" fmla="*/ 27 h 167"/>
                <a:gd name="T8" fmla="*/ 225 w 569"/>
                <a:gd name="T9" fmla="*/ 152 h 167"/>
                <a:gd name="T10" fmla="*/ 263 w 569"/>
                <a:gd name="T11" fmla="*/ 2 h 167"/>
                <a:gd name="T12" fmla="*/ 313 w 569"/>
                <a:gd name="T13" fmla="*/ 165 h 167"/>
                <a:gd name="T14" fmla="*/ 375 w 569"/>
                <a:gd name="T15" fmla="*/ 15 h 167"/>
                <a:gd name="T16" fmla="*/ 400 w 569"/>
                <a:gd name="T17" fmla="*/ 159 h 167"/>
                <a:gd name="T18" fmla="*/ 450 w 569"/>
                <a:gd name="T19" fmla="*/ 33 h 167"/>
                <a:gd name="T20" fmla="*/ 501 w 569"/>
                <a:gd name="T21" fmla="*/ 159 h 167"/>
                <a:gd name="T22" fmla="*/ 538 w 569"/>
                <a:gd name="T23" fmla="*/ 21 h 167"/>
                <a:gd name="T24" fmla="*/ 569 w 569"/>
                <a:gd name="T25" fmla="*/ 127 h 1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9"/>
                <a:gd name="T40" fmla="*/ 0 h 167"/>
                <a:gd name="T41" fmla="*/ 569 w 569"/>
                <a:gd name="T42" fmla="*/ 167 h 1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9" h="167">
                  <a:moveTo>
                    <a:pt x="0" y="159"/>
                  </a:moveTo>
                  <a:cubicBezTo>
                    <a:pt x="17" y="89"/>
                    <a:pt x="35" y="20"/>
                    <a:pt x="56" y="21"/>
                  </a:cubicBezTo>
                  <a:cubicBezTo>
                    <a:pt x="77" y="22"/>
                    <a:pt x="106" y="164"/>
                    <a:pt x="125" y="165"/>
                  </a:cubicBezTo>
                  <a:cubicBezTo>
                    <a:pt x="144" y="166"/>
                    <a:pt x="152" y="29"/>
                    <a:pt x="169" y="27"/>
                  </a:cubicBezTo>
                  <a:cubicBezTo>
                    <a:pt x="186" y="25"/>
                    <a:pt x="209" y="156"/>
                    <a:pt x="225" y="152"/>
                  </a:cubicBezTo>
                  <a:cubicBezTo>
                    <a:pt x="241" y="148"/>
                    <a:pt x="248" y="0"/>
                    <a:pt x="263" y="2"/>
                  </a:cubicBezTo>
                  <a:cubicBezTo>
                    <a:pt x="278" y="4"/>
                    <a:pt x="295" y="163"/>
                    <a:pt x="313" y="165"/>
                  </a:cubicBezTo>
                  <a:cubicBezTo>
                    <a:pt x="331" y="167"/>
                    <a:pt x="361" y="16"/>
                    <a:pt x="375" y="15"/>
                  </a:cubicBezTo>
                  <a:cubicBezTo>
                    <a:pt x="389" y="14"/>
                    <a:pt x="388" y="156"/>
                    <a:pt x="400" y="159"/>
                  </a:cubicBezTo>
                  <a:cubicBezTo>
                    <a:pt x="412" y="162"/>
                    <a:pt x="433" y="33"/>
                    <a:pt x="450" y="33"/>
                  </a:cubicBezTo>
                  <a:cubicBezTo>
                    <a:pt x="467" y="33"/>
                    <a:pt x="486" y="161"/>
                    <a:pt x="501" y="159"/>
                  </a:cubicBezTo>
                  <a:cubicBezTo>
                    <a:pt x="516" y="157"/>
                    <a:pt x="527" y="26"/>
                    <a:pt x="538" y="21"/>
                  </a:cubicBezTo>
                  <a:cubicBezTo>
                    <a:pt x="549" y="16"/>
                    <a:pt x="559" y="71"/>
                    <a:pt x="569" y="1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7" name="Line 40"/>
            <p:cNvSpPr>
              <a:spLocks noChangeShapeType="1"/>
            </p:cNvSpPr>
            <p:nvPr/>
          </p:nvSpPr>
          <p:spPr bwMode="auto">
            <a:xfrm>
              <a:off x="10523902" y="4306697"/>
              <a:ext cx="219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8" name="Text Box 41"/>
            <p:cNvSpPr txBox="1">
              <a:spLocks noChangeArrowheads="1"/>
            </p:cNvSpPr>
            <p:nvPr/>
          </p:nvSpPr>
          <p:spPr bwMode="auto">
            <a:xfrm>
              <a:off x="8236315" y="3855847"/>
              <a:ext cx="6365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>
                  <a:latin typeface="Arial Narrow" charset="0"/>
                </a:rPr>
                <a:t>E-</a:t>
              </a:r>
              <a:r>
                <a:rPr lang="fr-FR" dirty="0">
                  <a:latin typeface="Symbol" charset="0"/>
                </a:rPr>
                <a:t>D</a:t>
              </a:r>
              <a:r>
                <a:rPr lang="fr-FR" dirty="0">
                  <a:latin typeface="Arial Narrow" charset="0"/>
                </a:rPr>
                <a:t>E</a:t>
              </a:r>
            </a:p>
          </p:txBody>
        </p:sp>
        <p:sp>
          <p:nvSpPr>
            <p:cNvPr id="119" name="Text Box 42"/>
            <p:cNvSpPr txBox="1">
              <a:spLocks noChangeArrowheads="1"/>
            </p:cNvSpPr>
            <p:nvPr/>
          </p:nvSpPr>
          <p:spPr bwMode="auto">
            <a:xfrm>
              <a:off x="9833340" y="3662172"/>
              <a:ext cx="4587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 err="1">
                  <a:latin typeface="Arial Narrow" charset="0"/>
                </a:rPr>
                <a:t>h</a:t>
              </a:r>
              <a:r>
                <a:rPr lang="fr-FR" dirty="0" err="1">
                  <a:latin typeface="Symbol" charset="0"/>
                </a:rPr>
                <a:t>n</a:t>
              </a:r>
              <a:r>
                <a:rPr lang="ja-JP" altLang="fr-FR" dirty="0"/>
                <a:t>’</a:t>
              </a:r>
              <a:endParaRPr lang="fr-FR" dirty="0"/>
            </a:p>
          </p:txBody>
        </p:sp>
      </p:grpSp>
      <p:sp>
        <p:nvSpPr>
          <p:cNvPr id="190" name="Text Box 10"/>
          <p:cNvSpPr txBox="1">
            <a:spLocks noChangeArrowheads="1"/>
          </p:cNvSpPr>
          <p:nvPr/>
        </p:nvSpPr>
        <p:spPr bwMode="auto">
          <a:xfrm>
            <a:off x="6933362" y="4707869"/>
            <a:ext cx="5117608" cy="25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Nuage d’ions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0096736" y="4936386"/>
            <a:ext cx="2037642" cy="1291746"/>
            <a:chOff x="8630358" y="4934353"/>
            <a:chExt cx="2037642" cy="1291746"/>
          </a:xfrm>
        </p:grpSpPr>
        <p:grpSp>
          <p:nvGrpSpPr>
            <p:cNvPr id="191" name="Group 11"/>
            <p:cNvGrpSpPr>
              <a:grpSpLocks/>
            </p:cNvGrpSpPr>
            <p:nvPr/>
          </p:nvGrpSpPr>
          <p:grpSpPr bwMode="auto">
            <a:xfrm>
              <a:off x="8630358" y="5207784"/>
              <a:ext cx="1573212" cy="819150"/>
              <a:chOff x="603" y="1596"/>
              <a:chExt cx="991" cy="516"/>
            </a:xfrm>
          </p:grpSpPr>
          <p:grpSp>
            <p:nvGrpSpPr>
              <p:cNvPr id="192" name="Group 12"/>
              <p:cNvGrpSpPr>
                <a:grpSpLocks/>
              </p:cNvGrpSpPr>
              <p:nvPr/>
            </p:nvGrpSpPr>
            <p:grpSpPr bwMode="auto">
              <a:xfrm>
                <a:off x="603" y="1747"/>
                <a:ext cx="991" cy="365"/>
                <a:chOff x="1440" y="1056"/>
                <a:chExt cx="1776" cy="720"/>
              </a:xfrm>
            </p:grpSpPr>
            <p:sp>
              <p:nvSpPr>
                <p:cNvPr id="198" name="Oval 13"/>
                <p:cNvSpPr>
                  <a:spLocks noChangeArrowheads="1"/>
                </p:cNvSpPr>
                <p:nvPr/>
              </p:nvSpPr>
              <p:spPr bwMode="auto">
                <a:xfrm>
                  <a:off x="1440" y="1200"/>
                  <a:ext cx="1776" cy="52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9" name="Oval 14"/>
                <p:cNvSpPr>
                  <a:spLocks noChangeArrowheads="1"/>
                </p:cNvSpPr>
                <p:nvPr/>
              </p:nvSpPr>
              <p:spPr bwMode="auto">
                <a:xfrm>
                  <a:off x="1968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0" name="Oval 15"/>
                <p:cNvSpPr>
                  <a:spLocks noChangeArrowheads="1"/>
                </p:cNvSpPr>
                <p:nvPr/>
              </p:nvSpPr>
              <p:spPr bwMode="auto">
                <a:xfrm>
                  <a:off x="2064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1" name="Oval 16"/>
                <p:cNvSpPr>
                  <a:spLocks noChangeArrowheads="1"/>
                </p:cNvSpPr>
                <p:nvPr/>
              </p:nvSpPr>
              <p:spPr bwMode="auto">
                <a:xfrm>
                  <a:off x="206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2" name="Oval 17"/>
                <p:cNvSpPr>
                  <a:spLocks noChangeArrowheads="1"/>
                </p:cNvSpPr>
                <p:nvPr/>
              </p:nvSpPr>
              <p:spPr bwMode="auto">
                <a:xfrm>
                  <a:off x="1968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3" name="Oval 18"/>
                <p:cNvSpPr>
                  <a:spLocks noChangeArrowheads="1"/>
                </p:cNvSpPr>
                <p:nvPr/>
              </p:nvSpPr>
              <p:spPr bwMode="auto">
                <a:xfrm>
                  <a:off x="1920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4" name="Oval 19"/>
                <p:cNvSpPr>
                  <a:spLocks noChangeArrowheads="1"/>
                </p:cNvSpPr>
                <p:nvPr/>
              </p:nvSpPr>
              <p:spPr bwMode="auto">
                <a:xfrm>
                  <a:off x="192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5" name="Oval 20"/>
                <p:cNvSpPr>
                  <a:spLocks noChangeArrowheads="1"/>
                </p:cNvSpPr>
                <p:nvPr/>
              </p:nvSpPr>
              <p:spPr bwMode="auto">
                <a:xfrm>
                  <a:off x="1968" y="120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6" name="Oval 21"/>
                <p:cNvSpPr>
                  <a:spLocks noChangeArrowheads="1"/>
                </p:cNvSpPr>
                <p:nvPr/>
              </p:nvSpPr>
              <p:spPr bwMode="auto">
                <a:xfrm>
                  <a:off x="216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7" name="Oval 22"/>
                <p:cNvSpPr>
                  <a:spLocks noChangeArrowheads="1"/>
                </p:cNvSpPr>
                <p:nvPr/>
              </p:nvSpPr>
              <p:spPr bwMode="auto">
                <a:xfrm>
                  <a:off x="235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8" name="Oval 23"/>
                <p:cNvSpPr>
                  <a:spLocks noChangeArrowheads="1"/>
                </p:cNvSpPr>
                <p:nvPr/>
              </p:nvSpPr>
              <p:spPr bwMode="auto">
                <a:xfrm>
                  <a:off x="2256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9" name="Oval 24"/>
                <p:cNvSpPr>
                  <a:spLocks noChangeArrowheads="1"/>
                </p:cNvSpPr>
                <p:nvPr/>
              </p:nvSpPr>
              <p:spPr bwMode="auto">
                <a:xfrm>
                  <a:off x="2304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0" name="Oval 25"/>
                <p:cNvSpPr>
                  <a:spLocks noChangeArrowheads="1"/>
                </p:cNvSpPr>
                <p:nvPr/>
              </p:nvSpPr>
              <p:spPr bwMode="auto">
                <a:xfrm>
                  <a:off x="2208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1" name="Oval 26"/>
                <p:cNvSpPr>
                  <a:spLocks noChangeArrowheads="1"/>
                </p:cNvSpPr>
                <p:nvPr/>
              </p:nvSpPr>
              <p:spPr bwMode="auto">
                <a:xfrm>
                  <a:off x="2112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2" name="Oval 27"/>
                <p:cNvSpPr>
                  <a:spLocks noChangeArrowheads="1"/>
                </p:cNvSpPr>
                <p:nvPr/>
              </p:nvSpPr>
              <p:spPr bwMode="auto">
                <a:xfrm>
                  <a:off x="2208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3" name="Oval 28"/>
                <p:cNvSpPr>
                  <a:spLocks noChangeArrowheads="1"/>
                </p:cNvSpPr>
                <p:nvPr/>
              </p:nvSpPr>
              <p:spPr bwMode="auto">
                <a:xfrm>
                  <a:off x="2160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4" name="Oval 29"/>
                <p:cNvSpPr>
                  <a:spLocks noChangeArrowheads="1"/>
                </p:cNvSpPr>
                <p:nvPr/>
              </p:nvSpPr>
              <p:spPr bwMode="auto">
                <a:xfrm>
                  <a:off x="211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5" name="Oval 30"/>
                <p:cNvSpPr>
                  <a:spLocks noChangeArrowheads="1"/>
                </p:cNvSpPr>
                <p:nvPr/>
              </p:nvSpPr>
              <p:spPr bwMode="auto">
                <a:xfrm>
                  <a:off x="220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6" name="Oval 31"/>
                <p:cNvSpPr>
                  <a:spLocks noChangeArrowheads="1"/>
                </p:cNvSpPr>
                <p:nvPr/>
              </p:nvSpPr>
              <p:spPr bwMode="auto">
                <a:xfrm>
                  <a:off x="2448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" name="Oval 32"/>
                <p:cNvSpPr>
                  <a:spLocks noChangeArrowheads="1"/>
                </p:cNvSpPr>
                <p:nvPr/>
              </p:nvSpPr>
              <p:spPr bwMode="auto">
                <a:xfrm>
                  <a:off x="2544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" name="Oval 33"/>
                <p:cNvSpPr>
                  <a:spLocks noChangeArrowheads="1"/>
                </p:cNvSpPr>
                <p:nvPr/>
              </p:nvSpPr>
              <p:spPr bwMode="auto">
                <a:xfrm>
                  <a:off x="2352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" name="Oval 34"/>
                <p:cNvSpPr>
                  <a:spLocks noChangeArrowheads="1"/>
                </p:cNvSpPr>
                <p:nvPr/>
              </p:nvSpPr>
              <p:spPr bwMode="auto">
                <a:xfrm>
                  <a:off x="225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" name="Oval 35"/>
                <p:cNvSpPr>
                  <a:spLocks noChangeArrowheads="1"/>
                </p:cNvSpPr>
                <p:nvPr/>
              </p:nvSpPr>
              <p:spPr bwMode="auto">
                <a:xfrm>
                  <a:off x="240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1" name="Oval 36"/>
                <p:cNvSpPr>
                  <a:spLocks noChangeArrowheads="1"/>
                </p:cNvSpPr>
                <p:nvPr/>
              </p:nvSpPr>
              <p:spPr bwMode="auto">
                <a:xfrm>
                  <a:off x="264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" name="Oval 37"/>
                <p:cNvSpPr>
                  <a:spLocks noChangeArrowheads="1"/>
                </p:cNvSpPr>
                <p:nvPr/>
              </p:nvSpPr>
              <p:spPr bwMode="auto">
                <a:xfrm>
                  <a:off x="2640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" name="Oval 38"/>
                <p:cNvSpPr>
                  <a:spLocks noChangeArrowheads="1"/>
                </p:cNvSpPr>
                <p:nvPr/>
              </p:nvSpPr>
              <p:spPr bwMode="auto">
                <a:xfrm>
                  <a:off x="2544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" name="Oval 39"/>
                <p:cNvSpPr>
                  <a:spLocks noChangeArrowheads="1"/>
                </p:cNvSpPr>
                <p:nvPr/>
              </p:nvSpPr>
              <p:spPr bwMode="auto">
                <a:xfrm>
                  <a:off x="254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5" name="Oval 40"/>
                <p:cNvSpPr>
                  <a:spLocks noChangeArrowheads="1"/>
                </p:cNvSpPr>
                <p:nvPr/>
              </p:nvSpPr>
              <p:spPr bwMode="auto">
                <a:xfrm>
                  <a:off x="2592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6" name="Oval 41"/>
                <p:cNvSpPr>
                  <a:spLocks noChangeArrowheads="1"/>
                </p:cNvSpPr>
                <p:nvPr/>
              </p:nvSpPr>
              <p:spPr bwMode="auto">
                <a:xfrm>
                  <a:off x="264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7" name="Oval 42"/>
                <p:cNvSpPr>
                  <a:spLocks noChangeArrowheads="1"/>
                </p:cNvSpPr>
                <p:nvPr/>
              </p:nvSpPr>
              <p:spPr bwMode="auto">
                <a:xfrm>
                  <a:off x="268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8" name="Oval 43"/>
                <p:cNvSpPr>
                  <a:spLocks noChangeArrowheads="1"/>
                </p:cNvSpPr>
                <p:nvPr/>
              </p:nvSpPr>
              <p:spPr bwMode="auto">
                <a:xfrm>
                  <a:off x="283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9" name="Oval 44"/>
                <p:cNvSpPr>
                  <a:spLocks noChangeArrowheads="1"/>
                </p:cNvSpPr>
                <p:nvPr/>
              </p:nvSpPr>
              <p:spPr bwMode="auto">
                <a:xfrm>
                  <a:off x="2976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0" name="Oval 45"/>
                <p:cNvSpPr>
                  <a:spLocks noChangeArrowheads="1"/>
                </p:cNvSpPr>
                <p:nvPr/>
              </p:nvSpPr>
              <p:spPr bwMode="auto">
                <a:xfrm>
                  <a:off x="3072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1" name="Oval 46"/>
                <p:cNvSpPr>
                  <a:spLocks noChangeArrowheads="1"/>
                </p:cNvSpPr>
                <p:nvPr/>
              </p:nvSpPr>
              <p:spPr bwMode="auto">
                <a:xfrm>
                  <a:off x="3024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2" name="Oval 47"/>
                <p:cNvSpPr>
                  <a:spLocks noChangeArrowheads="1"/>
                </p:cNvSpPr>
                <p:nvPr/>
              </p:nvSpPr>
              <p:spPr bwMode="auto">
                <a:xfrm>
                  <a:off x="2928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3" name="Oval 48"/>
                <p:cNvSpPr>
                  <a:spLocks noChangeArrowheads="1"/>
                </p:cNvSpPr>
                <p:nvPr/>
              </p:nvSpPr>
              <p:spPr bwMode="auto">
                <a:xfrm>
                  <a:off x="2784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4" name="Oval 49"/>
                <p:cNvSpPr>
                  <a:spLocks noChangeArrowheads="1"/>
                </p:cNvSpPr>
                <p:nvPr/>
              </p:nvSpPr>
              <p:spPr bwMode="auto">
                <a:xfrm>
                  <a:off x="2640" y="115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5" name="Oval 50"/>
                <p:cNvSpPr>
                  <a:spLocks noChangeArrowheads="1"/>
                </p:cNvSpPr>
                <p:nvPr/>
              </p:nvSpPr>
              <p:spPr bwMode="auto">
                <a:xfrm>
                  <a:off x="2544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6" name="Oval 51"/>
                <p:cNvSpPr>
                  <a:spLocks noChangeArrowheads="1"/>
                </p:cNvSpPr>
                <p:nvPr/>
              </p:nvSpPr>
              <p:spPr bwMode="auto">
                <a:xfrm>
                  <a:off x="2496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7" name="Oval 52"/>
                <p:cNvSpPr>
                  <a:spLocks noChangeArrowheads="1"/>
                </p:cNvSpPr>
                <p:nvPr/>
              </p:nvSpPr>
              <p:spPr bwMode="auto">
                <a:xfrm>
                  <a:off x="2448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8" name="Oval 53"/>
                <p:cNvSpPr>
                  <a:spLocks noChangeArrowheads="1"/>
                </p:cNvSpPr>
                <p:nvPr/>
              </p:nvSpPr>
              <p:spPr bwMode="auto">
                <a:xfrm>
                  <a:off x="2400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9" name="Oval 54"/>
                <p:cNvSpPr>
                  <a:spLocks noChangeArrowheads="1"/>
                </p:cNvSpPr>
                <p:nvPr/>
              </p:nvSpPr>
              <p:spPr bwMode="auto">
                <a:xfrm>
                  <a:off x="2400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0" name="Oval 55"/>
                <p:cNvSpPr>
                  <a:spLocks noChangeArrowheads="1"/>
                </p:cNvSpPr>
                <p:nvPr/>
              </p:nvSpPr>
              <p:spPr bwMode="auto">
                <a:xfrm>
                  <a:off x="2544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1" name="Oval 56"/>
                <p:cNvSpPr>
                  <a:spLocks noChangeArrowheads="1"/>
                </p:cNvSpPr>
                <p:nvPr/>
              </p:nvSpPr>
              <p:spPr bwMode="auto">
                <a:xfrm>
                  <a:off x="2688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2" name="Oval 57"/>
                <p:cNvSpPr>
                  <a:spLocks noChangeArrowheads="1"/>
                </p:cNvSpPr>
                <p:nvPr/>
              </p:nvSpPr>
              <p:spPr bwMode="auto">
                <a:xfrm>
                  <a:off x="2736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3" name="Oval 58"/>
                <p:cNvSpPr>
                  <a:spLocks noChangeArrowheads="1"/>
                </p:cNvSpPr>
                <p:nvPr/>
              </p:nvSpPr>
              <p:spPr bwMode="auto">
                <a:xfrm>
                  <a:off x="2400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4" name="Oval 59"/>
                <p:cNvSpPr>
                  <a:spLocks noChangeArrowheads="1"/>
                </p:cNvSpPr>
                <p:nvPr/>
              </p:nvSpPr>
              <p:spPr bwMode="auto">
                <a:xfrm>
                  <a:off x="2112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5" name="Oval 60"/>
                <p:cNvSpPr>
                  <a:spLocks noChangeArrowheads="1"/>
                </p:cNvSpPr>
                <p:nvPr/>
              </p:nvSpPr>
              <p:spPr bwMode="auto">
                <a:xfrm>
                  <a:off x="1968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6" name="Oval 61"/>
                <p:cNvSpPr>
                  <a:spLocks noChangeArrowheads="1"/>
                </p:cNvSpPr>
                <p:nvPr/>
              </p:nvSpPr>
              <p:spPr bwMode="auto">
                <a:xfrm>
                  <a:off x="177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7" name="Oval 62"/>
                <p:cNvSpPr>
                  <a:spLocks noChangeArrowheads="1"/>
                </p:cNvSpPr>
                <p:nvPr/>
              </p:nvSpPr>
              <p:spPr bwMode="auto">
                <a:xfrm>
                  <a:off x="168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8" name="Oval 63"/>
                <p:cNvSpPr>
                  <a:spLocks noChangeArrowheads="1"/>
                </p:cNvSpPr>
                <p:nvPr/>
              </p:nvSpPr>
              <p:spPr bwMode="auto">
                <a:xfrm>
                  <a:off x="158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9" name="Oval 64"/>
                <p:cNvSpPr>
                  <a:spLocks noChangeArrowheads="1"/>
                </p:cNvSpPr>
                <p:nvPr/>
              </p:nvSpPr>
              <p:spPr bwMode="auto">
                <a:xfrm>
                  <a:off x="172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0" name="Oval 65"/>
                <p:cNvSpPr>
                  <a:spLocks noChangeArrowheads="1"/>
                </p:cNvSpPr>
                <p:nvPr/>
              </p:nvSpPr>
              <p:spPr bwMode="auto">
                <a:xfrm>
                  <a:off x="1872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1" name="Oval 66"/>
                <p:cNvSpPr>
                  <a:spLocks noChangeArrowheads="1"/>
                </p:cNvSpPr>
                <p:nvPr/>
              </p:nvSpPr>
              <p:spPr bwMode="auto">
                <a:xfrm>
                  <a:off x="2016" y="168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2" name="Oval 67"/>
                <p:cNvSpPr>
                  <a:spLocks noChangeArrowheads="1"/>
                </p:cNvSpPr>
                <p:nvPr/>
              </p:nvSpPr>
              <p:spPr bwMode="auto">
                <a:xfrm>
                  <a:off x="2160" y="17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3" name="Oval 68"/>
                <p:cNvSpPr>
                  <a:spLocks noChangeArrowheads="1"/>
                </p:cNvSpPr>
                <p:nvPr/>
              </p:nvSpPr>
              <p:spPr bwMode="auto">
                <a:xfrm>
                  <a:off x="2304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4" name="Oval 69"/>
                <p:cNvSpPr>
                  <a:spLocks noChangeArrowheads="1"/>
                </p:cNvSpPr>
                <p:nvPr/>
              </p:nvSpPr>
              <p:spPr bwMode="auto">
                <a:xfrm>
                  <a:off x="2448" y="115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5" name="Oval 70"/>
                <p:cNvSpPr>
                  <a:spLocks noChangeArrowheads="1"/>
                </p:cNvSpPr>
                <p:nvPr/>
              </p:nvSpPr>
              <p:spPr bwMode="auto">
                <a:xfrm>
                  <a:off x="2256" y="105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6" name="Oval 71"/>
                <p:cNvSpPr>
                  <a:spLocks noChangeArrowheads="1"/>
                </p:cNvSpPr>
                <p:nvPr/>
              </p:nvSpPr>
              <p:spPr bwMode="auto">
                <a:xfrm>
                  <a:off x="2016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7" name="Oval 72"/>
                <p:cNvSpPr>
                  <a:spLocks noChangeArrowheads="1"/>
                </p:cNvSpPr>
                <p:nvPr/>
              </p:nvSpPr>
              <p:spPr bwMode="auto">
                <a:xfrm>
                  <a:off x="1680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8" name="Oval 73"/>
                <p:cNvSpPr>
                  <a:spLocks noChangeArrowheads="1"/>
                </p:cNvSpPr>
                <p:nvPr/>
              </p:nvSpPr>
              <p:spPr bwMode="auto">
                <a:xfrm>
                  <a:off x="1872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9" name="Oval 74"/>
                <p:cNvSpPr>
                  <a:spLocks noChangeArrowheads="1"/>
                </p:cNvSpPr>
                <p:nvPr/>
              </p:nvSpPr>
              <p:spPr bwMode="auto">
                <a:xfrm>
                  <a:off x="1872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0" name="Oval 75"/>
                <p:cNvSpPr>
                  <a:spLocks noChangeArrowheads="1"/>
                </p:cNvSpPr>
                <p:nvPr/>
              </p:nvSpPr>
              <p:spPr bwMode="auto">
                <a:xfrm>
                  <a:off x="2064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1" name="Oval 76"/>
                <p:cNvSpPr>
                  <a:spLocks noChangeArrowheads="1"/>
                </p:cNvSpPr>
                <p:nvPr/>
              </p:nvSpPr>
              <p:spPr bwMode="auto">
                <a:xfrm>
                  <a:off x="1728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2" name="Oval 77"/>
                <p:cNvSpPr>
                  <a:spLocks noChangeArrowheads="1"/>
                </p:cNvSpPr>
                <p:nvPr/>
              </p:nvSpPr>
              <p:spPr bwMode="auto">
                <a:xfrm>
                  <a:off x="2880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3" name="Oval 78"/>
                <p:cNvSpPr>
                  <a:spLocks noChangeArrowheads="1"/>
                </p:cNvSpPr>
                <p:nvPr/>
              </p:nvSpPr>
              <p:spPr bwMode="auto">
                <a:xfrm>
                  <a:off x="2304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4" name="Oval 79"/>
                <p:cNvSpPr>
                  <a:spLocks noChangeArrowheads="1"/>
                </p:cNvSpPr>
                <p:nvPr/>
              </p:nvSpPr>
              <p:spPr bwMode="auto">
                <a:xfrm>
                  <a:off x="2112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5" name="Oval 80"/>
                <p:cNvSpPr>
                  <a:spLocks noChangeArrowheads="1"/>
                </p:cNvSpPr>
                <p:nvPr/>
              </p:nvSpPr>
              <p:spPr bwMode="auto">
                <a:xfrm>
                  <a:off x="2160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6" name="Oval 81"/>
                <p:cNvSpPr>
                  <a:spLocks noChangeArrowheads="1"/>
                </p:cNvSpPr>
                <p:nvPr/>
              </p:nvSpPr>
              <p:spPr bwMode="auto">
                <a:xfrm>
                  <a:off x="2304" y="125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7" name="Oval 82"/>
                <p:cNvSpPr>
                  <a:spLocks noChangeArrowheads="1"/>
                </p:cNvSpPr>
                <p:nvPr/>
              </p:nvSpPr>
              <p:spPr bwMode="auto">
                <a:xfrm>
                  <a:off x="2448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8" name="Oval 83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9" name="Oval 84"/>
                <p:cNvSpPr>
                  <a:spLocks noChangeArrowheads="1"/>
                </p:cNvSpPr>
                <p:nvPr/>
              </p:nvSpPr>
              <p:spPr bwMode="auto">
                <a:xfrm>
                  <a:off x="230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70" name="Oval 85"/>
                <p:cNvSpPr>
                  <a:spLocks noChangeArrowheads="1"/>
                </p:cNvSpPr>
                <p:nvPr/>
              </p:nvSpPr>
              <p:spPr bwMode="auto">
                <a:xfrm>
                  <a:off x="1632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71" name="Oval 86"/>
                <p:cNvSpPr>
                  <a:spLocks noChangeArrowheads="1"/>
                </p:cNvSpPr>
                <p:nvPr/>
              </p:nvSpPr>
              <p:spPr bwMode="auto">
                <a:xfrm>
                  <a:off x="2496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93" name="Line 87"/>
              <p:cNvSpPr>
                <a:spLocks noChangeShapeType="1"/>
              </p:cNvSpPr>
              <p:nvPr/>
            </p:nvSpPr>
            <p:spPr bwMode="auto">
              <a:xfrm flipH="1" flipV="1">
                <a:off x="1121" y="1652"/>
                <a:ext cx="2" cy="13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Text Box 89"/>
              <p:cNvSpPr txBox="1">
                <a:spLocks noChangeArrowheads="1"/>
              </p:cNvSpPr>
              <p:nvPr/>
            </p:nvSpPr>
            <p:spPr bwMode="auto">
              <a:xfrm>
                <a:off x="1113" y="1596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1200" i="1" dirty="0">
                    <a:solidFill>
                      <a:srgbClr val="CC0000"/>
                    </a:solidFill>
                    <a:latin typeface="Times New Roman" charset="0"/>
                  </a:rPr>
                  <a:t>F</a:t>
                </a:r>
                <a:r>
                  <a:rPr lang="en-US" sz="1200" i="1" baseline="-25000" dirty="0">
                    <a:solidFill>
                      <a:srgbClr val="CC0000"/>
                    </a:solidFill>
                    <a:latin typeface="Times New Roman" charset="0"/>
                  </a:rPr>
                  <a:t>E</a:t>
                </a:r>
                <a:endParaRPr lang="en-US" sz="1200" i="1" dirty="0">
                  <a:solidFill>
                    <a:srgbClr val="CC0000"/>
                  </a:solidFill>
                  <a:latin typeface="Times New Roman" charset="0"/>
                </a:endParaRPr>
              </a:p>
            </p:txBody>
          </p:sp>
          <p:sp>
            <p:nvSpPr>
              <p:cNvPr id="197" name="Oval 91"/>
              <p:cNvSpPr>
                <a:spLocks noChangeArrowheads="1"/>
              </p:cNvSpPr>
              <p:nvPr/>
            </p:nvSpPr>
            <p:spPr bwMode="auto">
              <a:xfrm>
                <a:off x="1111" y="1796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r-FR" baseline="-25000"/>
              </a:p>
            </p:txBody>
          </p:sp>
        </p:grpSp>
        <p:sp>
          <p:nvSpPr>
            <p:cNvPr id="273" name="Oval 70"/>
            <p:cNvSpPr>
              <a:spLocks noChangeArrowheads="1"/>
            </p:cNvSpPr>
            <p:nvPr/>
          </p:nvSpPr>
          <p:spPr bwMode="auto">
            <a:xfrm>
              <a:off x="9637027" y="524804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4" name="Oval 70"/>
            <p:cNvSpPr>
              <a:spLocks noChangeArrowheads="1"/>
            </p:cNvSpPr>
            <p:nvPr/>
          </p:nvSpPr>
          <p:spPr bwMode="auto">
            <a:xfrm>
              <a:off x="9723523" y="516154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5" name="Oval 70"/>
            <p:cNvSpPr>
              <a:spLocks noChangeArrowheads="1"/>
            </p:cNvSpPr>
            <p:nvPr/>
          </p:nvSpPr>
          <p:spPr bwMode="auto">
            <a:xfrm>
              <a:off x="9739999" y="523568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6" name="Oval 70"/>
            <p:cNvSpPr>
              <a:spLocks noChangeArrowheads="1"/>
            </p:cNvSpPr>
            <p:nvPr/>
          </p:nvSpPr>
          <p:spPr bwMode="auto">
            <a:xfrm>
              <a:off x="9826495" y="51491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7" name="Oval 70"/>
            <p:cNvSpPr>
              <a:spLocks noChangeArrowheads="1"/>
            </p:cNvSpPr>
            <p:nvPr/>
          </p:nvSpPr>
          <p:spPr bwMode="auto">
            <a:xfrm>
              <a:off x="9484622" y="5210971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8" name="Oval 70"/>
            <p:cNvSpPr>
              <a:spLocks noChangeArrowheads="1"/>
            </p:cNvSpPr>
            <p:nvPr/>
          </p:nvSpPr>
          <p:spPr bwMode="auto">
            <a:xfrm>
              <a:off x="9571118" y="512446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9" name="Oval 70"/>
            <p:cNvSpPr>
              <a:spLocks noChangeArrowheads="1"/>
            </p:cNvSpPr>
            <p:nvPr/>
          </p:nvSpPr>
          <p:spPr bwMode="auto">
            <a:xfrm>
              <a:off x="9587594" y="5198611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0" name="Oval 70"/>
            <p:cNvSpPr>
              <a:spLocks noChangeArrowheads="1"/>
            </p:cNvSpPr>
            <p:nvPr/>
          </p:nvSpPr>
          <p:spPr bwMode="auto">
            <a:xfrm>
              <a:off x="9674090" y="511210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1" name="Oval 70"/>
            <p:cNvSpPr>
              <a:spLocks noChangeArrowheads="1"/>
            </p:cNvSpPr>
            <p:nvPr/>
          </p:nvSpPr>
          <p:spPr bwMode="auto">
            <a:xfrm>
              <a:off x="9865475" y="5457568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2" name="Oval 70"/>
            <p:cNvSpPr>
              <a:spLocks noChangeArrowheads="1"/>
            </p:cNvSpPr>
            <p:nvPr/>
          </p:nvSpPr>
          <p:spPr bwMode="auto">
            <a:xfrm>
              <a:off x="9236675" y="540404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" name="Oval 70"/>
            <p:cNvSpPr>
              <a:spLocks noChangeArrowheads="1"/>
            </p:cNvSpPr>
            <p:nvPr/>
          </p:nvSpPr>
          <p:spPr bwMode="auto">
            <a:xfrm>
              <a:off x="9355607" y="520622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4" name="Oval 70"/>
            <p:cNvSpPr>
              <a:spLocks noChangeArrowheads="1"/>
            </p:cNvSpPr>
            <p:nvPr/>
          </p:nvSpPr>
          <p:spPr bwMode="auto">
            <a:xfrm>
              <a:off x="9442103" y="5119727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5" name="Oval 70"/>
            <p:cNvSpPr>
              <a:spLocks noChangeArrowheads="1"/>
            </p:cNvSpPr>
            <p:nvPr/>
          </p:nvSpPr>
          <p:spPr bwMode="auto">
            <a:xfrm>
              <a:off x="9100230" y="518151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6" name="Oval 70"/>
            <p:cNvSpPr>
              <a:spLocks noChangeArrowheads="1"/>
            </p:cNvSpPr>
            <p:nvPr/>
          </p:nvSpPr>
          <p:spPr bwMode="auto">
            <a:xfrm>
              <a:off x="9186726" y="509501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7" name="Oval 70"/>
            <p:cNvSpPr>
              <a:spLocks noChangeArrowheads="1"/>
            </p:cNvSpPr>
            <p:nvPr/>
          </p:nvSpPr>
          <p:spPr bwMode="auto">
            <a:xfrm>
              <a:off x="9203202" y="516915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8" name="Oval 70"/>
            <p:cNvSpPr>
              <a:spLocks noChangeArrowheads="1"/>
            </p:cNvSpPr>
            <p:nvPr/>
          </p:nvSpPr>
          <p:spPr bwMode="auto">
            <a:xfrm>
              <a:off x="9289698" y="508265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0" name="Oval 70"/>
            <p:cNvSpPr>
              <a:spLocks noChangeArrowheads="1"/>
            </p:cNvSpPr>
            <p:nvPr/>
          </p:nvSpPr>
          <p:spPr bwMode="auto">
            <a:xfrm>
              <a:off x="9252630" y="533391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1" name="Oval 70"/>
            <p:cNvSpPr>
              <a:spLocks noChangeArrowheads="1"/>
            </p:cNvSpPr>
            <p:nvPr/>
          </p:nvSpPr>
          <p:spPr bwMode="auto">
            <a:xfrm>
              <a:off x="9978895" y="53015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2" name="Oval 70"/>
            <p:cNvSpPr>
              <a:spLocks noChangeArrowheads="1"/>
            </p:cNvSpPr>
            <p:nvPr/>
          </p:nvSpPr>
          <p:spPr bwMode="auto">
            <a:xfrm>
              <a:off x="10131295" y="54539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3" name="Oval 70"/>
            <p:cNvSpPr>
              <a:spLocks noChangeArrowheads="1"/>
            </p:cNvSpPr>
            <p:nvPr/>
          </p:nvSpPr>
          <p:spPr bwMode="auto">
            <a:xfrm>
              <a:off x="10017875" y="5609968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" name="Oval 70"/>
            <p:cNvSpPr>
              <a:spLocks noChangeArrowheads="1"/>
            </p:cNvSpPr>
            <p:nvPr/>
          </p:nvSpPr>
          <p:spPr bwMode="auto">
            <a:xfrm>
              <a:off x="9672079" y="603507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5" name="Oval 70"/>
            <p:cNvSpPr>
              <a:spLocks noChangeArrowheads="1"/>
            </p:cNvSpPr>
            <p:nvPr/>
          </p:nvSpPr>
          <p:spPr bwMode="auto">
            <a:xfrm>
              <a:off x="9119329" y="612230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6" name="Oval 70"/>
            <p:cNvSpPr>
              <a:spLocks noChangeArrowheads="1"/>
            </p:cNvSpPr>
            <p:nvPr/>
          </p:nvSpPr>
          <p:spPr bwMode="auto">
            <a:xfrm>
              <a:off x="9824479" y="618747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7" name="Oval 70"/>
            <p:cNvSpPr>
              <a:spLocks noChangeArrowheads="1"/>
            </p:cNvSpPr>
            <p:nvPr/>
          </p:nvSpPr>
          <p:spPr bwMode="auto">
            <a:xfrm>
              <a:off x="9449647" y="615039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9" name="Oval 70"/>
            <p:cNvSpPr>
              <a:spLocks noChangeArrowheads="1"/>
            </p:cNvSpPr>
            <p:nvPr/>
          </p:nvSpPr>
          <p:spPr bwMode="auto">
            <a:xfrm>
              <a:off x="8983401" y="536854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0" name="Oval 70"/>
            <p:cNvSpPr>
              <a:spLocks noChangeArrowheads="1"/>
            </p:cNvSpPr>
            <p:nvPr/>
          </p:nvSpPr>
          <p:spPr bwMode="auto">
            <a:xfrm>
              <a:off x="8820142" y="524741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9800054" y="4934353"/>
              <a:ext cx="8679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>
                  <a:solidFill>
                    <a:srgbClr val="FF0000"/>
                  </a:solidFill>
                </a:rPr>
                <a:t>H</a:t>
              </a:r>
              <a:r>
                <a:rPr lang="fr-FR" sz="1100" baseline="30000" dirty="0" smtClean="0">
                  <a:solidFill>
                    <a:srgbClr val="FF0000"/>
                  </a:solidFill>
                </a:rPr>
                <a:t>+</a:t>
              </a:r>
              <a:r>
                <a:rPr lang="fr-FR" sz="1100" dirty="0" smtClean="0">
                  <a:solidFill>
                    <a:srgbClr val="FF0000"/>
                  </a:solidFill>
                </a:rPr>
                <a:t>/H</a:t>
              </a:r>
              <a:r>
                <a:rPr lang="fr-FR" sz="1100" baseline="-25000" dirty="0" smtClean="0">
                  <a:solidFill>
                    <a:srgbClr val="FF0000"/>
                  </a:solidFill>
                </a:rPr>
                <a:t>2</a:t>
              </a:r>
              <a:r>
                <a:rPr lang="fr-FR" sz="1100" baseline="30000" dirty="0" smtClean="0">
                  <a:solidFill>
                    <a:srgbClr val="FF0000"/>
                  </a:solidFill>
                </a:rPr>
                <a:t>+</a:t>
              </a:r>
              <a:r>
                <a:rPr lang="fr-FR" sz="1100" dirty="0" smtClean="0">
                  <a:solidFill>
                    <a:srgbClr val="FF0000"/>
                  </a:solidFill>
                </a:rPr>
                <a:t>/…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2" name="ZoneTexte 271"/>
          <p:cNvSpPr txBox="1"/>
          <p:nvPr/>
        </p:nvSpPr>
        <p:spPr>
          <a:xfrm>
            <a:off x="481164" y="120953"/>
            <a:ext cx="1144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Effets collectifs</a:t>
            </a:r>
            <a:endParaRPr lang="fr-FR" sz="2800" dirty="0"/>
          </a:p>
        </p:txBody>
      </p:sp>
      <p:sp>
        <p:nvSpPr>
          <p:cNvPr id="289" name="ZoneTexte 288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134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4" y="183059"/>
            <a:ext cx="11905808" cy="61949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30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pic>
        <p:nvPicPr>
          <p:cNvPr id="10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614" y="6202386"/>
            <a:ext cx="435036" cy="186444"/>
          </a:xfrm>
          <a:prstGeom prst="rect">
            <a:avLst/>
          </a:prstGeom>
        </p:spPr>
      </p:pic>
      <p:sp>
        <p:nvSpPr>
          <p:cNvPr id="11" name="ZoneTexte 43"/>
          <p:cNvSpPr txBox="1"/>
          <p:nvPr/>
        </p:nvSpPr>
        <p:spPr>
          <a:xfrm>
            <a:off x="767408" y="6070019"/>
            <a:ext cx="107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Dipole =  </a:t>
            </a:r>
            <a:endParaRPr lang="en-US" sz="2000" dirty="0"/>
          </a:p>
        </p:txBody>
      </p:sp>
      <p:sp>
        <p:nvSpPr>
          <p:cNvPr id="12" name="Étoile à 5 branches 42"/>
          <p:cNvSpPr/>
          <p:nvPr/>
        </p:nvSpPr>
        <p:spPr>
          <a:xfrm>
            <a:off x="1343472" y="4437112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Étoile à 5 branches 42"/>
          <p:cNvSpPr/>
          <p:nvPr/>
        </p:nvSpPr>
        <p:spPr>
          <a:xfrm>
            <a:off x="4101901" y="4437112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Étoile à 5 branches 42"/>
          <p:cNvSpPr/>
          <p:nvPr/>
        </p:nvSpPr>
        <p:spPr>
          <a:xfrm>
            <a:off x="5735960" y="4437112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Étoile à 5 branches 42"/>
          <p:cNvSpPr/>
          <p:nvPr/>
        </p:nvSpPr>
        <p:spPr>
          <a:xfrm>
            <a:off x="7342261" y="4437112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Étoile à 5 branches 42"/>
          <p:cNvSpPr/>
          <p:nvPr/>
        </p:nvSpPr>
        <p:spPr>
          <a:xfrm>
            <a:off x="10128448" y="4437958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Étoile à 5 branches 42"/>
          <p:cNvSpPr/>
          <p:nvPr/>
        </p:nvSpPr>
        <p:spPr>
          <a:xfrm>
            <a:off x="11406690" y="6044224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3"/>
          <p:cNvSpPr txBox="1"/>
          <p:nvPr/>
        </p:nvSpPr>
        <p:spPr>
          <a:xfrm>
            <a:off x="9236675" y="6075543"/>
            <a:ext cx="2443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Clearing electrode =  </a:t>
            </a:r>
            <a:endParaRPr lang="en-US" sz="2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1919536" y="6525360"/>
            <a:ext cx="950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NUAGE simulation, number of macro ions at start : 100 000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1199456" y="44029"/>
            <a:ext cx="1036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Evolution de la distribution longitudinale des ions CO</a:t>
            </a:r>
            <a:r>
              <a:rPr lang="fr-FR" sz="2000" baseline="30000" dirty="0" smtClean="0"/>
              <a:t>+</a:t>
            </a:r>
            <a:r>
              <a:rPr lang="en-US" sz="2000" dirty="0" smtClean="0"/>
              <a:t> en </a:t>
            </a:r>
            <a:r>
              <a:rPr lang="en-US" sz="2000" dirty="0" err="1" smtClean="0"/>
              <a:t>utilisant</a:t>
            </a:r>
            <a:r>
              <a:rPr lang="en-US" sz="2000" dirty="0" smtClean="0"/>
              <a:t> des </a:t>
            </a:r>
            <a:r>
              <a:rPr lang="en-US" sz="2000" dirty="0" err="1" smtClean="0"/>
              <a:t>électrodes</a:t>
            </a:r>
            <a:r>
              <a:rPr lang="en-US" sz="2000" dirty="0" smtClean="0"/>
              <a:t> de </a:t>
            </a:r>
            <a:r>
              <a:rPr lang="en-US" sz="2000" dirty="0" err="1" smtClean="0"/>
              <a:t>nettoyage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1027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4" y="183059"/>
            <a:ext cx="11905808" cy="61949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31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pic>
        <p:nvPicPr>
          <p:cNvPr id="10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614" y="6202386"/>
            <a:ext cx="435036" cy="186444"/>
          </a:xfrm>
          <a:prstGeom prst="rect">
            <a:avLst/>
          </a:prstGeom>
        </p:spPr>
      </p:pic>
      <p:sp>
        <p:nvSpPr>
          <p:cNvPr id="11" name="ZoneTexte 43"/>
          <p:cNvSpPr txBox="1"/>
          <p:nvPr/>
        </p:nvSpPr>
        <p:spPr>
          <a:xfrm>
            <a:off x="767408" y="6070019"/>
            <a:ext cx="107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Dipole =  </a:t>
            </a:r>
            <a:endParaRPr lang="en-US" sz="2000" dirty="0"/>
          </a:p>
        </p:txBody>
      </p:sp>
      <p:sp>
        <p:nvSpPr>
          <p:cNvPr id="12" name="Étoile à 5 branches 42"/>
          <p:cNvSpPr/>
          <p:nvPr/>
        </p:nvSpPr>
        <p:spPr>
          <a:xfrm>
            <a:off x="1343472" y="4437112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Étoile à 5 branches 42"/>
          <p:cNvSpPr/>
          <p:nvPr/>
        </p:nvSpPr>
        <p:spPr>
          <a:xfrm>
            <a:off x="4101901" y="4437112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Étoile à 5 branches 42"/>
          <p:cNvSpPr/>
          <p:nvPr/>
        </p:nvSpPr>
        <p:spPr>
          <a:xfrm>
            <a:off x="5735960" y="4437112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Étoile à 5 branches 42"/>
          <p:cNvSpPr/>
          <p:nvPr/>
        </p:nvSpPr>
        <p:spPr>
          <a:xfrm>
            <a:off x="7342261" y="4437112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Étoile à 5 branches 42"/>
          <p:cNvSpPr/>
          <p:nvPr/>
        </p:nvSpPr>
        <p:spPr>
          <a:xfrm>
            <a:off x="10128448" y="4437958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Étoile à 5 branches 42"/>
          <p:cNvSpPr/>
          <p:nvPr/>
        </p:nvSpPr>
        <p:spPr>
          <a:xfrm>
            <a:off x="11406690" y="6044224"/>
            <a:ext cx="481931" cy="318858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3"/>
          <p:cNvSpPr txBox="1"/>
          <p:nvPr/>
        </p:nvSpPr>
        <p:spPr>
          <a:xfrm>
            <a:off x="9236675" y="6075543"/>
            <a:ext cx="2443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Clearing electrode =  </a:t>
            </a:r>
            <a:endParaRPr lang="en-US" sz="2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1919536" y="6525360"/>
            <a:ext cx="950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NUAGE simulation, number of macro ions at start : 100 000</a:t>
            </a:r>
            <a:endParaRPr lang="en-US" dirty="0"/>
          </a:p>
        </p:txBody>
      </p:sp>
      <p:cxnSp>
        <p:nvCxnSpPr>
          <p:cNvPr id="20" name="Connecteur droit 19"/>
          <p:cNvCxnSpPr/>
          <p:nvPr/>
        </p:nvCxnSpPr>
        <p:spPr>
          <a:xfrm>
            <a:off x="3143672" y="719797"/>
            <a:ext cx="0" cy="4878637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5519936" y="692696"/>
            <a:ext cx="0" cy="4878637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6384032" y="692696"/>
            <a:ext cx="0" cy="4878637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8760296" y="719797"/>
            <a:ext cx="0" cy="4878637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199456" y="44029"/>
            <a:ext cx="1036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Evolution de la distribution longitudinale des ions CO</a:t>
            </a:r>
            <a:r>
              <a:rPr lang="fr-FR" sz="2000" baseline="30000" dirty="0" smtClean="0"/>
              <a:t>+</a:t>
            </a:r>
            <a:r>
              <a:rPr lang="en-US" sz="2000" dirty="0" smtClean="0"/>
              <a:t> en </a:t>
            </a:r>
            <a:r>
              <a:rPr lang="en-US" sz="2000" dirty="0" err="1" smtClean="0"/>
              <a:t>utilisant</a:t>
            </a:r>
            <a:r>
              <a:rPr lang="en-US" sz="2000" dirty="0" smtClean="0"/>
              <a:t> des </a:t>
            </a:r>
            <a:r>
              <a:rPr lang="en-US" sz="2000" dirty="0" err="1" smtClean="0"/>
              <a:t>électrodes</a:t>
            </a:r>
            <a:r>
              <a:rPr lang="en-US" sz="2000" dirty="0" smtClean="0"/>
              <a:t> de </a:t>
            </a:r>
            <a:r>
              <a:rPr lang="en-US" sz="2000" dirty="0" err="1" smtClean="0"/>
              <a:t>nettoyage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88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32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13038" y="4275916"/>
            <a:ext cx="51176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Rayonnement </a:t>
            </a:r>
            <a:r>
              <a:rPr lang="fr-FR" dirty="0"/>
              <a:t>synchrotron cohérent </a:t>
            </a:r>
            <a:r>
              <a:rPr lang="fr-FR" dirty="0" smtClean="0"/>
              <a:t>(CSR)</a:t>
            </a:r>
            <a:endParaRPr lang="fr-FR" dirty="0"/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578879" y="3149410"/>
            <a:ext cx="1573212" cy="819150"/>
            <a:chOff x="603" y="1596"/>
            <a:chExt cx="991" cy="516"/>
          </a:xfrm>
        </p:grpSpPr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603" y="1747"/>
              <a:ext cx="991" cy="365"/>
              <a:chOff x="1440" y="1056"/>
              <a:chExt cx="1776" cy="720"/>
            </a:xfrm>
          </p:grpSpPr>
          <p:sp>
            <p:nvSpPr>
              <p:cNvPr id="23" name="Oval 13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1776" cy="52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Oval 14"/>
              <p:cNvSpPr>
                <a:spLocks noChangeArrowheads="1"/>
              </p:cNvSpPr>
              <p:nvPr/>
            </p:nvSpPr>
            <p:spPr bwMode="auto">
              <a:xfrm>
                <a:off x="1968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" name="Oval 15"/>
              <p:cNvSpPr>
                <a:spLocks noChangeArrowheads="1"/>
              </p:cNvSpPr>
              <p:nvPr/>
            </p:nvSpPr>
            <p:spPr bwMode="auto">
              <a:xfrm>
                <a:off x="2064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Oval 16"/>
              <p:cNvSpPr>
                <a:spLocks noChangeArrowheads="1"/>
              </p:cNvSpPr>
              <p:nvPr/>
            </p:nvSpPr>
            <p:spPr bwMode="auto">
              <a:xfrm>
                <a:off x="206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" name="Oval 17"/>
              <p:cNvSpPr>
                <a:spLocks noChangeArrowheads="1"/>
              </p:cNvSpPr>
              <p:nvPr/>
            </p:nvSpPr>
            <p:spPr bwMode="auto">
              <a:xfrm>
                <a:off x="1968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" name="Oval 18"/>
              <p:cNvSpPr>
                <a:spLocks noChangeArrowheads="1"/>
              </p:cNvSpPr>
              <p:nvPr/>
            </p:nvSpPr>
            <p:spPr bwMode="auto">
              <a:xfrm>
                <a:off x="1920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" name="Oval 19"/>
              <p:cNvSpPr>
                <a:spLocks noChangeArrowheads="1"/>
              </p:cNvSpPr>
              <p:nvPr/>
            </p:nvSpPr>
            <p:spPr bwMode="auto">
              <a:xfrm>
                <a:off x="192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0" name="Oval 20"/>
              <p:cNvSpPr>
                <a:spLocks noChangeArrowheads="1"/>
              </p:cNvSpPr>
              <p:nvPr/>
            </p:nvSpPr>
            <p:spPr bwMode="auto">
              <a:xfrm>
                <a:off x="1968" y="120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" name="Oval 21"/>
              <p:cNvSpPr>
                <a:spLocks noChangeArrowheads="1"/>
              </p:cNvSpPr>
              <p:nvPr/>
            </p:nvSpPr>
            <p:spPr bwMode="auto">
              <a:xfrm>
                <a:off x="216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" name="Oval 22"/>
              <p:cNvSpPr>
                <a:spLocks noChangeArrowheads="1"/>
              </p:cNvSpPr>
              <p:nvPr/>
            </p:nvSpPr>
            <p:spPr bwMode="auto">
              <a:xfrm>
                <a:off x="235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" name="Oval 23"/>
              <p:cNvSpPr>
                <a:spLocks noChangeArrowheads="1"/>
              </p:cNvSpPr>
              <p:nvPr/>
            </p:nvSpPr>
            <p:spPr bwMode="auto">
              <a:xfrm>
                <a:off x="2256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4" name="Oval 24"/>
              <p:cNvSpPr>
                <a:spLocks noChangeArrowheads="1"/>
              </p:cNvSpPr>
              <p:nvPr/>
            </p:nvSpPr>
            <p:spPr bwMode="auto">
              <a:xfrm>
                <a:off x="2304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" name="Oval 25"/>
              <p:cNvSpPr>
                <a:spLocks noChangeArrowheads="1"/>
              </p:cNvSpPr>
              <p:nvPr/>
            </p:nvSpPr>
            <p:spPr bwMode="auto">
              <a:xfrm>
                <a:off x="2208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" name="Oval 26"/>
              <p:cNvSpPr>
                <a:spLocks noChangeArrowheads="1"/>
              </p:cNvSpPr>
              <p:nvPr/>
            </p:nvSpPr>
            <p:spPr bwMode="auto">
              <a:xfrm>
                <a:off x="2112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7" name="Oval 27"/>
              <p:cNvSpPr>
                <a:spLocks noChangeArrowheads="1"/>
              </p:cNvSpPr>
              <p:nvPr/>
            </p:nvSpPr>
            <p:spPr bwMode="auto">
              <a:xfrm>
                <a:off x="2208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8" name="Oval 28"/>
              <p:cNvSpPr>
                <a:spLocks noChangeArrowheads="1"/>
              </p:cNvSpPr>
              <p:nvPr/>
            </p:nvSpPr>
            <p:spPr bwMode="auto">
              <a:xfrm>
                <a:off x="2160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" name="Oval 29"/>
              <p:cNvSpPr>
                <a:spLocks noChangeArrowheads="1"/>
              </p:cNvSpPr>
              <p:nvPr/>
            </p:nvSpPr>
            <p:spPr bwMode="auto">
              <a:xfrm>
                <a:off x="211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" name="Oval 30"/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" name="Oval 31"/>
              <p:cNvSpPr>
                <a:spLocks noChangeArrowheads="1"/>
              </p:cNvSpPr>
              <p:nvPr/>
            </p:nvSpPr>
            <p:spPr bwMode="auto">
              <a:xfrm>
                <a:off x="2448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" name="Oval 32"/>
              <p:cNvSpPr>
                <a:spLocks noChangeArrowheads="1"/>
              </p:cNvSpPr>
              <p:nvPr/>
            </p:nvSpPr>
            <p:spPr bwMode="auto">
              <a:xfrm>
                <a:off x="2544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" name="Oval 33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" name="Oval 34"/>
              <p:cNvSpPr>
                <a:spLocks noChangeArrowheads="1"/>
              </p:cNvSpPr>
              <p:nvPr/>
            </p:nvSpPr>
            <p:spPr bwMode="auto">
              <a:xfrm>
                <a:off x="225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5" name="Oval 35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6" name="Oval 36"/>
              <p:cNvSpPr>
                <a:spLocks noChangeArrowheads="1"/>
              </p:cNvSpPr>
              <p:nvPr/>
            </p:nvSpPr>
            <p:spPr bwMode="auto">
              <a:xfrm>
                <a:off x="264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7" name="Oval 37"/>
              <p:cNvSpPr>
                <a:spLocks noChangeArrowheads="1"/>
              </p:cNvSpPr>
              <p:nvPr/>
            </p:nvSpPr>
            <p:spPr bwMode="auto">
              <a:xfrm>
                <a:off x="2640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8" name="Oval 38"/>
              <p:cNvSpPr>
                <a:spLocks noChangeArrowheads="1"/>
              </p:cNvSpPr>
              <p:nvPr/>
            </p:nvSpPr>
            <p:spPr bwMode="auto">
              <a:xfrm>
                <a:off x="2544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9" name="Oval 39"/>
              <p:cNvSpPr>
                <a:spLocks noChangeArrowheads="1"/>
              </p:cNvSpPr>
              <p:nvPr/>
            </p:nvSpPr>
            <p:spPr bwMode="auto">
              <a:xfrm>
                <a:off x="254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0" name="Oval 40"/>
              <p:cNvSpPr>
                <a:spLocks noChangeArrowheads="1"/>
              </p:cNvSpPr>
              <p:nvPr/>
            </p:nvSpPr>
            <p:spPr bwMode="auto">
              <a:xfrm>
                <a:off x="2592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" name="Oval 41"/>
              <p:cNvSpPr>
                <a:spLocks noChangeArrowheads="1"/>
              </p:cNvSpPr>
              <p:nvPr/>
            </p:nvSpPr>
            <p:spPr bwMode="auto">
              <a:xfrm>
                <a:off x="264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" name="Oval 42"/>
              <p:cNvSpPr>
                <a:spLocks noChangeArrowheads="1"/>
              </p:cNvSpPr>
              <p:nvPr/>
            </p:nvSpPr>
            <p:spPr bwMode="auto">
              <a:xfrm>
                <a:off x="268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3" name="Oval 43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4" name="Oval 44"/>
              <p:cNvSpPr>
                <a:spLocks noChangeArrowheads="1"/>
              </p:cNvSpPr>
              <p:nvPr/>
            </p:nvSpPr>
            <p:spPr bwMode="auto">
              <a:xfrm>
                <a:off x="2976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5" name="Oval 45"/>
              <p:cNvSpPr>
                <a:spLocks noChangeArrowheads="1"/>
              </p:cNvSpPr>
              <p:nvPr/>
            </p:nvSpPr>
            <p:spPr bwMode="auto">
              <a:xfrm>
                <a:off x="3072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" name="Oval 46"/>
              <p:cNvSpPr>
                <a:spLocks noChangeArrowheads="1"/>
              </p:cNvSpPr>
              <p:nvPr/>
            </p:nvSpPr>
            <p:spPr bwMode="auto">
              <a:xfrm>
                <a:off x="3024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" name="Oval 47"/>
              <p:cNvSpPr>
                <a:spLocks noChangeArrowheads="1"/>
              </p:cNvSpPr>
              <p:nvPr/>
            </p:nvSpPr>
            <p:spPr bwMode="auto">
              <a:xfrm>
                <a:off x="292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" name="Oval 48"/>
              <p:cNvSpPr>
                <a:spLocks noChangeArrowheads="1"/>
              </p:cNvSpPr>
              <p:nvPr/>
            </p:nvSpPr>
            <p:spPr bwMode="auto">
              <a:xfrm>
                <a:off x="2784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" name="Oval 49"/>
              <p:cNvSpPr>
                <a:spLocks noChangeArrowheads="1"/>
              </p:cNvSpPr>
              <p:nvPr/>
            </p:nvSpPr>
            <p:spPr bwMode="auto">
              <a:xfrm>
                <a:off x="2640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Oval 50"/>
              <p:cNvSpPr>
                <a:spLocks noChangeArrowheads="1"/>
              </p:cNvSpPr>
              <p:nvPr/>
            </p:nvSpPr>
            <p:spPr bwMode="auto">
              <a:xfrm>
                <a:off x="2544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1" name="Oval 51"/>
              <p:cNvSpPr>
                <a:spLocks noChangeArrowheads="1"/>
              </p:cNvSpPr>
              <p:nvPr/>
            </p:nvSpPr>
            <p:spPr bwMode="auto">
              <a:xfrm>
                <a:off x="2496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" name="Oval 52"/>
              <p:cNvSpPr>
                <a:spLocks noChangeArrowheads="1"/>
              </p:cNvSpPr>
              <p:nvPr/>
            </p:nvSpPr>
            <p:spPr bwMode="auto">
              <a:xfrm>
                <a:off x="2448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3" name="Oval 53"/>
              <p:cNvSpPr>
                <a:spLocks noChangeArrowheads="1"/>
              </p:cNvSpPr>
              <p:nvPr/>
            </p:nvSpPr>
            <p:spPr bwMode="auto">
              <a:xfrm>
                <a:off x="2400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" name="Oval 54"/>
              <p:cNvSpPr>
                <a:spLocks noChangeArrowheads="1"/>
              </p:cNvSpPr>
              <p:nvPr/>
            </p:nvSpPr>
            <p:spPr bwMode="auto">
              <a:xfrm>
                <a:off x="2400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5" name="Oval 55"/>
              <p:cNvSpPr>
                <a:spLocks noChangeArrowheads="1"/>
              </p:cNvSpPr>
              <p:nvPr/>
            </p:nvSpPr>
            <p:spPr bwMode="auto">
              <a:xfrm>
                <a:off x="2544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" name="Oval 56"/>
              <p:cNvSpPr>
                <a:spLocks noChangeArrowheads="1"/>
              </p:cNvSpPr>
              <p:nvPr/>
            </p:nvSpPr>
            <p:spPr bwMode="auto">
              <a:xfrm>
                <a:off x="2688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7" name="Oval 57"/>
              <p:cNvSpPr>
                <a:spLocks noChangeArrowheads="1"/>
              </p:cNvSpPr>
              <p:nvPr/>
            </p:nvSpPr>
            <p:spPr bwMode="auto">
              <a:xfrm>
                <a:off x="2736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8"/>
              <p:cNvSpPr>
                <a:spLocks noChangeArrowheads="1"/>
              </p:cNvSpPr>
              <p:nvPr/>
            </p:nvSpPr>
            <p:spPr bwMode="auto">
              <a:xfrm>
                <a:off x="2400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Oval 59"/>
              <p:cNvSpPr>
                <a:spLocks noChangeArrowheads="1"/>
              </p:cNvSpPr>
              <p:nvPr/>
            </p:nvSpPr>
            <p:spPr bwMode="auto">
              <a:xfrm>
                <a:off x="2112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60"/>
              <p:cNvSpPr>
                <a:spLocks noChangeArrowheads="1"/>
              </p:cNvSpPr>
              <p:nvPr/>
            </p:nvSpPr>
            <p:spPr bwMode="auto">
              <a:xfrm>
                <a:off x="1968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1"/>
              <p:cNvSpPr>
                <a:spLocks noChangeArrowheads="1"/>
              </p:cNvSpPr>
              <p:nvPr/>
            </p:nvSpPr>
            <p:spPr bwMode="auto">
              <a:xfrm>
                <a:off x="177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Oval 62"/>
              <p:cNvSpPr>
                <a:spLocks noChangeArrowheads="1"/>
              </p:cNvSpPr>
              <p:nvPr/>
            </p:nvSpPr>
            <p:spPr bwMode="auto">
              <a:xfrm>
                <a:off x="168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3" name="Oval 63"/>
              <p:cNvSpPr>
                <a:spLocks noChangeArrowheads="1"/>
              </p:cNvSpPr>
              <p:nvPr/>
            </p:nvSpPr>
            <p:spPr bwMode="auto">
              <a:xfrm>
                <a:off x="158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4" name="Oval 64"/>
              <p:cNvSpPr>
                <a:spLocks noChangeArrowheads="1"/>
              </p:cNvSpPr>
              <p:nvPr/>
            </p:nvSpPr>
            <p:spPr bwMode="auto">
              <a:xfrm>
                <a:off x="172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5" name="Oval 65"/>
              <p:cNvSpPr>
                <a:spLocks noChangeArrowheads="1"/>
              </p:cNvSpPr>
              <p:nvPr/>
            </p:nvSpPr>
            <p:spPr bwMode="auto">
              <a:xfrm>
                <a:off x="1872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6" name="Oval 66"/>
              <p:cNvSpPr>
                <a:spLocks noChangeArrowheads="1"/>
              </p:cNvSpPr>
              <p:nvPr/>
            </p:nvSpPr>
            <p:spPr bwMode="auto">
              <a:xfrm>
                <a:off x="2016" y="168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" name="Oval 67"/>
              <p:cNvSpPr>
                <a:spLocks noChangeArrowheads="1"/>
              </p:cNvSpPr>
              <p:nvPr/>
            </p:nvSpPr>
            <p:spPr bwMode="auto">
              <a:xfrm>
                <a:off x="2160" y="172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" name="Oval 68"/>
              <p:cNvSpPr>
                <a:spLocks noChangeArrowheads="1"/>
              </p:cNvSpPr>
              <p:nvPr/>
            </p:nvSpPr>
            <p:spPr bwMode="auto">
              <a:xfrm>
                <a:off x="2304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9" name="Oval 69"/>
              <p:cNvSpPr>
                <a:spLocks noChangeArrowheads="1"/>
              </p:cNvSpPr>
              <p:nvPr/>
            </p:nvSpPr>
            <p:spPr bwMode="auto">
              <a:xfrm>
                <a:off x="2448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0" name="Oval 70"/>
              <p:cNvSpPr>
                <a:spLocks noChangeArrowheads="1"/>
              </p:cNvSpPr>
              <p:nvPr/>
            </p:nvSpPr>
            <p:spPr bwMode="auto">
              <a:xfrm>
                <a:off x="2256" y="10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1" name="Oval 71"/>
              <p:cNvSpPr>
                <a:spLocks noChangeArrowheads="1"/>
              </p:cNvSpPr>
              <p:nvPr/>
            </p:nvSpPr>
            <p:spPr bwMode="auto">
              <a:xfrm>
                <a:off x="2016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" name="Oval 72"/>
              <p:cNvSpPr>
                <a:spLocks noChangeArrowheads="1"/>
              </p:cNvSpPr>
              <p:nvPr/>
            </p:nvSpPr>
            <p:spPr bwMode="auto">
              <a:xfrm>
                <a:off x="1680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" name="Oval 73"/>
              <p:cNvSpPr>
                <a:spLocks noChangeArrowheads="1"/>
              </p:cNvSpPr>
              <p:nvPr/>
            </p:nvSpPr>
            <p:spPr bwMode="auto">
              <a:xfrm>
                <a:off x="1872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4" name="Oval 74"/>
              <p:cNvSpPr>
                <a:spLocks noChangeArrowheads="1"/>
              </p:cNvSpPr>
              <p:nvPr/>
            </p:nvSpPr>
            <p:spPr bwMode="auto">
              <a:xfrm>
                <a:off x="1872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5" name="Oval 75"/>
              <p:cNvSpPr>
                <a:spLocks noChangeArrowheads="1"/>
              </p:cNvSpPr>
              <p:nvPr/>
            </p:nvSpPr>
            <p:spPr bwMode="auto">
              <a:xfrm>
                <a:off x="2064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" name="Oval 76"/>
              <p:cNvSpPr>
                <a:spLocks noChangeArrowheads="1"/>
              </p:cNvSpPr>
              <p:nvPr/>
            </p:nvSpPr>
            <p:spPr bwMode="auto">
              <a:xfrm>
                <a:off x="1728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7" name="Oval 77"/>
              <p:cNvSpPr>
                <a:spLocks noChangeArrowheads="1"/>
              </p:cNvSpPr>
              <p:nvPr/>
            </p:nvSpPr>
            <p:spPr bwMode="auto">
              <a:xfrm>
                <a:off x="2880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8" name="Oval 78"/>
              <p:cNvSpPr>
                <a:spLocks noChangeArrowheads="1"/>
              </p:cNvSpPr>
              <p:nvPr/>
            </p:nvSpPr>
            <p:spPr bwMode="auto">
              <a:xfrm>
                <a:off x="2304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9" name="Oval 79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0" name="Oval 80"/>
              <p:cNvSpPr>
                <a:spLocks noChangeArrowheads="1"/>
              </p:cNvSpPr>
              <p:nvPr/>
            </p:nvSpPr>
            <p:spPr bwMode="auto">
              <a:xfrm>
                <a:off x="2160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1" name="Oval 81"/>
              <p:cNvSpPr>
                <a:spLocks noChangeArrowheads="1"/>
              </p:cNvSpPr>
              <p:nvPr/>
            </p:nvSpPr>
            <p:spPr bwMode="auto">
              <a:xfrm>
                <a:off x="2304" y="12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" name="Oval 82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3" name="Oval 83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4" name="Oval 84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5" name="Oval 85"/>
              <p:cNvSpPr>
                <a:spLocks noChangeArrowheads="1"/>
              </p:cNvSpPr>
              <p:nvPr/>
            </p:nvSpPr>
            <p:spPr bwMode="auto">
              <a:xfrm>
                <a:off x="1632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6" name="Oval 86"/>
              <p:cNvSpPr>
                <a:spLocks noChangeArrowheads="1"/>
              </p:cNvSpPr>
              <p:nvPr/>
            </p:nvSpPr>
            <p:spPr bwMode="auto">
              <a:xfrm>
                <a:off x="2496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6" name="Line 87"/>
            <p:cNvSpPr>
              <a:spLocks noChangeShapeType="1"/>
            </p:cNvSpPr>
            <p:nvPr/>
          </p:nvSpPr>
          <p:spPr bwMode="auto">
            <a:xfrm flipH="1" flipV="1">
              <a:off x="1121" y="1652"/>
              <a:ext cx="2" cy="13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88"/>
            <p:cNvSpPr>
              <a:spLocks noChangeShapeType="1"/>
            </p:cNvSpPr>
            <p:nvPr/>
          </p:nvSpPr>
          <p:spPr bwMode="auto">
            <a:xfrm>
              <a:off x="1126" y="1809"/>
              <a:ext cx="1" cy="12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 Box 89"/>
            <p:cNvSpPr txBox="1">
              <a:spLocks noChangeArrowheads="1"/>
            </p:cNvSpPr>
            <p:nvPr/>
          </p:nvSpPr>
          <p:spPr bwMode="auto">
            <a:xfrm>
              <a:off x="1113" y="1596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i="1">
                  <a:solidFill>
                    <a:srgbClr val="CC0000"/>
                  </a:solidFill>
                  <a:latin typeface="Times New Roman" charset="0"/>
                </a:rPr>
                <a:t>F</a:t>
              </a:r>
              <a:r>
                <a:rPr lang="en-US" sz="1200" i="1" baseline="-25000">
                  <a:solidFill>
                    <a:srgbClr val="CC0000"/>
                  </a:solidFill>
                  <a:latin typeface="Times New Roman" charset="0"/>
                </a:rPr>
                <a:t>E</a:t>
              </a:r>
              <a:endParaRPr lang="en-US" sz="1200" i="1">
                <a:solidFill>
                  <a:srgbClr val="CC0000"/>
                </a:solidFill>
                <a:latin typeface="Times New Roman" charset="0"/>
              </a:endParaRPr>
            </a:p>
          </p:txBody>
        </p:sp>
        <p:sp>
          <p:nvSpPr>
            <p:cNvPr id="21" name="Text Box 90"/>
            <p:cNvSpPr txBox="1">
              <a:spLocks noChangeArrowheads="1"/>
            </p:cNvSpPr>
            <p:nvPr/>
          </p:nvSpPr>
          <p:spPr bwMode="auto">
            <a:xfrm>
              <a:off x="1095" y="1837"/>
              <a:ext cx="3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i="1" dirty="0">
                  <a:solidFill>
                    <a:schemeClr val="accent2"/>
                  </a:solidFill>
                  <a:latin typeface="Times New Roman" charset="0"/>
                </a:rPr>
                <a:t>F</a:t>
              </a:r>
              <a:r>
                <a:rPr lang="en-US" sz="1200" i="1" baseline="-25000" dirty="0">
                  <a:solidFill>
                    <a:schemeClr val="accent2"/>
                  </a:solidFill>
                  <a:latin typeface="Times New Roman" charset="0"/>
                </a:rPr>
                <a:t>M</a:t>
              </a:r>
              <a:endParaRPr lang="en-US" sz="1200" i="1" dirty="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22" name="Oval 91"/>
            <p:cNvSpPr>
              <a:spLocks noChangeArrowheads="1"/>
            </p:cNvSpPr>
            <p:nvPr/>
          </p:nvSpPr>
          <p:spPr bwMode="auto">
            <a:xfrm>
              <a:off x="1111" y="1796"/>
              <a:ext cx="27" cy="2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baseline="-25000"/>
            </a:p>
          </p:txBody>
        </p:sp>
      </p:grpSp>
      <p:sp>
        <p:nvSpPr>
          <p:cNvPr id="97" name="Text Box 92"/>
          <p:cNvSpPr txBox="1">
            <a:spLocks noChangeArrowheads="1"/>
          </p:cNvSpPr>
          <p:nvPr/>
        </p:nvSpPr>
        <p:spPr bwMode="auto">
          <a:xfrm>
            <a:off x="291777" y="2753636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Charge d’espace (SC)</a:t>
            </a:r>
            <a:endParaRPr lang="fr-FR" dirty="0"/>
          </a:p>
        </p:txBody>
      </p:sp>
      <p:sp>
        <p:nvSpPr>
          <p:cNvPr id="99" name="Text Box 95"/>
          <p:cNvSpPr txBox="1">
            <a:spLocks noChangeArrowheads="1"/>
          </p:cNvSpPr>
          <p:nvPr/>
        </p:nvSpPr>
        <p:spPr bwMode="auto">
          <a:xfrm>
            <a:off x="270517" y="1131187"/>
            <a:ext cx="587491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Champ de sillage et impédances (RW and géométrique)</a:t>
            </a:r>
            <a:endParaRPr lang="fr-FR" dirty="0"/>
          </a:p>
        </p:txBody>
      </p:sp>
      <p:pic>
        <p:nvPicPr>
          <p:cNvPr id="100" name="Picture 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3" y="1512091"/>
            <a:ext cx="1946275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1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8" y="4749532"/>
            <a:ext cx="2173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8" y="5507828"/>
            <a:ext cx="1592263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" name="Picture 5" descr="Imag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77" y="1632574"/>
            <a:ext cx="41767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Text Box 95"/>
          <p:cNvSpPr txBox="1">
            <a:spLocks noChangeArrowheads="1"/>
          </p:cNvSpPr>
          <p:nvPr/>
        </p:nvSpPr>
        <p:spPr bwMode="auto">
          <a:xfrm>
            <a:off x="6529429" y="1206499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Diffusion intra-faisceau (IBS) / </a:t>
            </a:r>
            <a:r>
              <a:rPr lang="fr-FR" dirty="0" err="1" smtClean="0"/>
              <a:t>Touschek</a:t>
            </a:r>
            <a:endParaRPr lang="fr-FR" dirty="0"/>
          </a:p>
        </p:txBody>
      </p:sp>
      <p:sp>
        <p:nvSpPr>
          <p:cNvPr id="105" name="Text Box 92"/>
          <p:cNvSpPr txBox="1">
            <a:spLocks noChangeArrowheads="1"/>
          </p:cNvSpPr>
          <p:nvPr/>
        </p:nvSpPr>
        <p:spPr bwMode="auto">
          <a:xfrm>
            <a:off x="6591728" y="2596929"/>
            <a:ext cx="5522913" cy="25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Rétrodiffusion Compton (CBS)</a:t>
            </a: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9201121" y="2971511"/>
            <a:ext cx="2703169" cy="1416376"/>
            <a:chOff x="7653702" y="2782697"/>
            <a:chExt cx="3679825" cy="1619250"/>
          </a:xfrm>
        </p:grpSpPr>
        <p:sp>
          <p:nvSpPr>
            <p:cNvPr id="106" name="Oval 27"/>
            <p:cNvSpPr>
              <a:spLocks noChangeArrowheads="1"/>
            </p:cNvSpPr>
            <p:nvPr/>
          </p:nvSpPr>
          <p:spPr bwMode="auto">
            <a:xfrm>
              <a:off x="7987077" y="3363722"/>
              <a:ext cx="184150" cy="1793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fr-FR">
                <a:latin typeface="Arial Narrow" charset="0"/>
              </a:endParaRPr>
            </a:p>
          </p:txBody>
        </p:sp>
        <p:sp>
          <p:nvSpPr>
            <p:cNvPr id="107" name="Text Box 30"/>
            <p:cNvSpPr txBox="1">
              <a:spLocks noChangeArrowheads="1"/>
            </p:cNvSpPr>
            <p:nvPr/>
          </p:nvSpPr>
          <p:spPr bwMode="auto">
            <a:xfrm>
              <a:off x="7653702" y="3100197"/>
              <a:ext cx="361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>
                  <a:latin typeface="Arial Narrow" charset="0"/>
                </a:rPr>
                <a:t>e</a:t>
              </a:r>
              <a:r>
                <a:rPr lang="fr-FR" baseline="30000" dirty="0">
                  <a:latin typeface="Arial Narrow" charset="0"/>
                </a:rPr>
                <a:t>-</a:t>
              </a:r>
            </a:p>
          </p:txBody>
        </p:sp>
        <p:sp>
          <p:nvSpPr>
            <p:cNvPr id="108" name="Line 31"/>
            <p:cNvSpPr>
              <a:spLocks noChangeShapeType="1"/>
            </p:cNvSpPr>
            <p:nvPr/>
          </p:nvSpPr>
          <p:spPr bwMode="auto">
            <a:xfrm>
              <a:off x="8122015" y="3447860"/>
              <a:ext cx="95567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09" name="Text Box 32"/>
            <p:cNvSpPr txBox="1">
              <a:spLocks noChangeArrowheads="1"/>
            </p:cNvSpPr>
            <p:nvPr/>
          </p:nvSpPr>
          <p:spPr bwMode="auto">
            <a:xfrm>
              <a:off x="10450877" y="3016060"/>
              <a:ext cx="882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latin typeface="Arial Narrow" charset="0"/>
                </a:rPr>
                <a:t>photon</a:t>
              </a:r>
              <a:endParaRPr lang="fr-FR" baseline="30000">
                <a:latin typeface="Arial Narrow" charset="0"/>
              </a:endParaRPr>
            </a:p>
          </p:txBody>
        </p:sp>
        <p:sp>
          <p:nvSpPr>
            <p:cNvPr id="110" name="Freeform 33"/>
            <p:cNvSpPr>
              <a:spLocks/>
            </p:cNvSpPr>
            <p:nvPr/>
          </p:nvSpPr>
          <p:spPr bwMode="auto">
            <a:xfrm flipH="1">
              <a:off x="9482502" y="3235135"/>
              <a:ext cx="1073150" cy="265112"/>
            </a:xfrm>
            <a:custGeom>
              <a:avLst/>
              <a:gdLst>
                <a:gd name="T0" fmla="*/ 0 w 569"/>
                <a:gd name="T1" fmla="*/ 159 h 167"/>
                <a:gd name="T2" fmla="*/ 56 w 569"/>
                <a:gd name="T3" fmla="*/ 21 h 167"/>
                <a:gd name="T4" fmla="*/ 125 w 569"/>
                <a:gd name="T5" fmla="*/ 165 h 167"/>
                <a:gd name="T6" fmla="*/ 169 w 569"/>
                <a:gd name="T7" fmla="*/ 27 h 167"/>
                <a:gd name="T8" fmla="*/ 225 w 569"/>
                <a:gd name="T9" fmla="*/ 152 h 167"/>
                <a:gd name="T10" fmla="*/ 263 w 569"/>
                <a:gd name="T11" fmla="*/ 2 h 167"/>
                <a:gd name="T12" fmla="*/ 313 w 569"/>
                <a:gd name="T13" fmla="*/ 165 h 167"/>
                <a:gd name="T14" fmla="*/ 375 w 569"/>
                <a:gd name="T15" fmla="*/ 15 h 167"/>
                <a:gd name="T16" fmla="*/ 400 w 569"/>
                <a:gd name="T17" fmla="*/ 159 h 167"/>
                <a:gd name="T18" fmla="*/ 450 w 569"/>
                <a:gd name="T19" fmla="*/ 33 h 167"/>
                <a:gd name="T20" fmla="*/ 501 w 569"/>
                <a:gd name="T21" fmla="*/ 159 h 167"/>
                <a:gd name="T22" fmla="*/ 538 w 569"/>
                <a:gd name="T23" fmla="*/ 21 h 167"/>
                <a:gd name="T24" fmla="*/ 569 w 569"/>
                <a:gd name="T25" fmla="*/ 127 h 1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9"/>
                <a:gd name="T40" fmla="*/ 0 h 167"/>
                <a:gd name="T41" fmla="*/ 569 w 569"/>
                <a:gd name="T42" fmla="*/ 167 h 1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9" h="167">
                  <a:moveTo>
                    <a:pt x="0" y="159"/>
                  </a:moveTo>
                  <a:cubicBezTo>
                    <a:pt x="17" y="89"/>
                    <a:pt x="35" y="20"/>
                    <a:pt x="56" y="21"/>
                  </a:cubicBezTo>
                  <a:cubicBezTo>
                    <a:pt x="77" y="22"/>
                    <a:pt x="106" y="164"/>
                    <a:pt x="125" y="165"/>
                  </a:cubicBezTo>
                  <a:cubicBezTo>
                    <a:pt x="144" y="166"/>
                    <a:pt x="152" y="29"/>
                    <a:pt x="169" y="27"/>
                  </a:cubicBezTo>
                  <a:cubicBezTo>
                    <a:pt x="186" y="25"/>
                    <a:pt x="209" y="156"/>
                    <a:pt x="225" y="152"/>
                  </a:cubicBezTo>
                  <a:cubicBezTo>
                    <a:pt x="241" y="148"/>
                    <a:pt x="248" y="0"/>
                    <a:pt x="263" y="2"/>
                  </a:cubicBezTo>
                  <a:cubicBezTo>
                    <a:pt x="278" y="4"/>
                    <a:pt x="295" y="163"/>
                    <a:pt x="313" y="165"/>
                  </a:cubicBezTo>
                  <a:cubicBezTo>
                    <a:pt x="331" y="167"/>
                    <a:pt x="361" y="16"/>
                    <a:pt x="375" y="15"/>
                  </a:cubicBezTo>
                  <a:cubicBezTo>
                    <a:pt x="389" y="14"/>
                    <a:pt x="388" y="156"/>
                    <a:pt x="400" y="159"/>
                  </a:cubicBezTo>
                  <a:cubicBezTo>
                    <a:pt x="412" y="162"/>
                    <a:pt x="433" y="33"/>
                    <a:pt x="450" y="33"/>
                  </a:cubicBezTo>
                  <a:cubicBezTo>
                    <a:pt x="467" y="33"/>
                    <a:pt x="486" y="161"/>
                    <a:pt x="501" y="159"/>
                  </a:cubicBezTo>
                  <a:cubicBezTo>
                    <a:pt x="516" y="157"/>
                    <a:pt x="527" y="26"/>
                    <a:pt x="538" y="21"/>
                  </a:cubicBezTo>
                  <a:cubicBezTo>
                    <a:pt x="549" y="16"/>
                    <a:pt x="559" y="71"/>
                    <a:pt x="569" y="1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1" name="Line 34"/>
            <p:cNvSpPr>
              <a:spLocks noChangeShapeType="1"/>
            </p:cNvSpPr>
            <p:nvPr/>
          </p:nvSpPr>
          <p:spPr bwMode="auto">
            <a:xfrm flipH="1">
              <a:off x="9325340" y="3417697"/>
              <a:ext cx="1476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2" name="Text Box 35"/>
            <p:cNvSpPr txBox="1">
              <a:spLocks noChangeArrowheads="1"/>
            </p:cNvSpPr>
            <p:nvPr/>
          </p:nvSpPr>
          <p:spPr bwMode="auto">
            <a:xfrm>
              <a:off x="8349027" y="2900172"/>
              <a:ext cx="3365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latin typeface="Arial Narrow" charset="0"/>
                </a:rPr>
                <a:t>E</a:t>
              </a:r>
            </a:p>
          </p:txBody>
        </p:sp>
        <p:sp>
          <p:nvSpPr>
            <p:cNvPr id="113" name="Text Box 36"/>
            <p:cNvSpPr txBox="1">
              <a:spLocks noChangeArrowheads="1"/>
            </p:cNvSpPr>
            <p:nvPr/>
          </p:nvSpPr>
          <p:spPr bwMode="auto">
            <a:xfrm>
              <a:off x="9855565" y="2782697"/>
              <a:ext cx="4302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 err="1">
                  <a:latin typeface="Arial Narrow" charset="0"/>
                </a:rPr>
                <a:t>h</a:t>
              </a:r>
              <a:r>
                <a:rPr lang="fr-FR" dirty="0" err="1">
                  <a:latin typeface="Symbol" charset="0"/>
                </a:rPr>
                <a:t>n</a:t>
              </a:r>
              <a:endParaRPr lang="fr-FR" dirty="0">
                <a:latin typeface="Symbol" charset="0"/>
              </a:endParaRPr>
            </a:p>
          </p:txBody>
        </p:sp>
        <p:sp>
          <p:nvSpPr>
            <p:cNvPr id="114" name="Oval 37"/>
            <p:cNvSpPr>
              <a:spLocks noChangeArrowheads="1"/>
            </p:cNvSpPr>
            <p:nvPr/>
          </p:nvSpPr>
          <p:spPr bwMode="auto">
            <a:xfrm>
              <a:off x="7901352" y="4222560"/>
              <a:ext cx="184150" cy="1793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fr-FR">
                <a:latin typeface="Arial Narrow" charset="0"/>
              </a:endParaRPr>
            </a:p>
          </p:txBody>
        </p:sp>
        <p:sp>
          <p:nvSpPr>
            <p:cNvPr id="115" name="Line 38"/>
            <p:cNvSpPr>
              <a:spLocks noChangeShapeType="1"/>
            </p:cNvSpPr>
            <p:nvPr/>
          </p:nvSpPr>
          <p:spPr bwMode="auto">
            <a:xfrm>
              <a:off x="8099790" y="4327335"/>
              <a:ext cx="95567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6" name="Freeform 39"/>
            <p:cNvSpPr>
              <a:spLocks/>
            </p:cNvSpPr>
            <p:nvPr/>
          </p:nvSpPr>
          <p:spPr bwMode="auto">
            <a:xfrm>
              <a:off x="9539652" y="4114610"/>
              <a:ext cx="993775" cy="265112"/>
            </a:xfrm>
            <a:custGeom>
              <a:avLst/>
              <a:gdLst>
                <a:gd name="T0" fmla="*/ 0 w 569"/>
                <a:gd name="T1" fmla="*/ 159 h 167"/>
                <a:gd name="T2" fmla="*/ 56 w 569"/>
                <a:gd name="T3" fmla="*/ 21 h 167"/>
                <a:gd name="T4" fmla="*/ 125 w 569"/>
                <a:gd name="T5" fmla="*/ 165 h 167"/>
                <a:gd name="T6" fmla="*/ 169 w 569"/>
                <a:gd name="T7" fmla="*/ 27 h 167"/>
                <a:gd name="T8" fmla="*/ 225 w 569"/>
                <a:gd name="T9" fmla="*/ 152 h 167"/>
                <a:gd name="T10" fmla="*/ 263 w 569"/>
                <a:gd name="T11" fmla="*/ 2 h 167"/>
                <a:gd name="T12" fmla="*/ 313 w 569"/>
                <a:gd name="T13" fmla="*/ 165 h 167"/>
                <a:gd name="T14" fmla="*/ 375 w 569"/>
                <a:gd name="T15" fmla="*/ 15 h 167"/>
                <a:gd name="T16" fmla="*/ 400 w 569"/>
                <a:gd name="T17" fmla="*/ 159 h 167"/>
                <a:gd name="T18" fmla="*/ 450 w 569"/>
                <a:gd name="T19" fmla="*/ 33 h 167"/>
                <a:gd name="T20" fmla="*/ 501 w 569"/>
                <a:gd name="T21" fmla="*/ 159 h 167"/>
                <a:gd name="T22" fmla="*/ 538 w 569"/>
                <a:gd name="T23" fmla="*/ 21 h 167"/>
                <a:gd name="T24" fmla="*/ 569 w 569"/>
                <a:gd name="T25" fmla="*/ 127 h 1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9"/>
                <a:gd name="T40" fmla="*/ 0 h 167"/>
                <a:gd name="T41" fmla="*/ 569 w 569"/>
                <a:gd name="T42" fmla="*/ 167 h 1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9" h="167">
                  <a:moveTo>
                    <a:pt x="0" y="159"/>
                  </a:moveTo>
                  <a:cubicBezTo>
                    <a:pt x="17" y="89"/>
                    <a:pt x="35" y="20"/>
                    <a:pt x="56" y="21"/>
                  </a:cubicBezTo>
                  <a:cubicBezTo>
                    <a:pt x="77" y="22"/>
                    <a:pt x="106" y="164"/>
                    <a:pt x="125" y="165"/>
                  </a:cubicBezTo>
                  <a:cubicBezTo>
                    <a:pt x="144" y="166"/>
                    <a:pt x="152" y="29"/>
                    <a:pt x="169" y="27"/>
                  </a:cubicBezTo>
                  <a:cubicBezTo>
                    <a:pt x="186" y="25"/>
                    <a:pt x="209" y="156"/>
                    <a:pt x="225" y="152"/>
                  </a:cubicBezTo>
                  <a:cubicBezTo>
                    <a:pt x="241" y="148"/>
                    <a:pt x="248" y="0"/>
                    <a:pt x="263" y="2"/>
                  </a:cubicBezTo>
                  <a:cubicBezTo>
                    <a:pt x="278" y="4"/>
                    <a:pt x="295" y="163"/>
                    <a:pt x="313" y="165"/>
                  </a:cubicBezTo>
                  <a:cubicBezTo>
                    <a:pt x="331" y="167"/>
                    <a:pt x="361" y="16"/>
                    <a:pt x="375" y="15"/>
                  </a:cubicBezTo>
                  <a:cubicBezTo>
                    <a:pt x="389" y="14"/>
                    <a:pt x="388" y="156"/>
                    <a:pt x="400" y="159"/>
                  </a:cubicBezTo>
                  <a:cubicBezTo>
                    <a:pt x="412" y="162"/>
                    <a:pt x="433" y="33"/>
                    <a:pt x="450" y="33"/>
                  </a:cubicBezTo>
                  <a:cubicBezTo>
                    <a:pt x="467" y="33"/>
                    <a:pt x="486" y="161"/>
                    <a:pt x="501" y="159"/>
                  </a:cubicBezTo>
                  <a:cubicBezTo>
                    <a:pt x="516" y="157"/>
                    <a:pt x="527" y="26"/>
                    <a:pt x="538" y="21"/>
                  </a:cubicBezTo>
                  <a:cubicBezTo>
                    <a:pt x="549" y="16"/>
                    <a:pt x="559" y="71"/>
                    <a:pt x="569" y="1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7" name="Line 40"/>
            <p:cNvSpPr>
              <a:spLocks noChangeShapeType="1"/>
            </p:cNvSpPr>
            <p:nvPr/>
          </p:nvSpPr>
          <p:spPr bwMode="auto">
            <a:xfrm>
              <a:off x="10523902" y="4306697"/>
              <a:ext cx="219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8" name="Text Box 41"/>
            <p:cNvSpPr txBox="1">
              <a:spLocks noChangeArrowheads="1"/>
            </p:cNvSpPr>
            <p:nvPr/>
          </p:nvSpPr>
          <p:spPr bwMode="auto">
            <a:xfrm>
              <a:off x="8236315" y="3855847"/>
              <a:ext cx="6365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>
                  <a:latin typeface="Arial Narrow" charset="0"/>
                </a:rPr>
                <a:t>E-</a:t>
              </a:r>
              <a:r>
                <a:rPr lang="fr-FR" dirty="0">
                  <a:latin typeface="Symbol" charset="0"/>
                </a:rPr>
                <a:t>D</a:t>
              </a:r>
              <a:r>
                <a:rPr lang="fr-FR" dirty="0">
                  <a:latin typeface="Arial Narrow" charset="0"/>
                </a:rPr>
                <a:t>E</a:t>
              </a:r>
            </a:p>
          </p:txBody>
        </p:sp>
        <p:sp>
          <p:nvSpPr>
            <p:cNvPr id="119" name="Text Box 42"/>
            <p:cNvSpPr txBox="1">
              <a:spLocks noChangeArrowheads="1"/>
            </p:cNvSpPr>
            <p:nvPr/>
          </p:nvSpPr>
          <p:spPr bwMode="auto">
            <a:xfrm>
              <a:off x="9833340" y="3662172"/>
              <a:ext cx="4587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 err="1">
                  <a:latin typeface="Arial Narrow" charset="0"/>
                </a:rPr>
                <a:t>h</a:t>
              </a:r>
              <a:r>
                <a:rPr lang="fr-FR" dirty="0" err="1">
                  <a:latin typeface="Symbol" charset="0"/>
                </a:rPr>
                <a:t>n</a:t>
              </a:r>
              <a:r>
                <a:rPr lang="ja-JP" altLang="fr-FR" dirty="0"/>
                <a:t>’</a:t>
              </a:r>
              <a:endParaRPr lang="fr-FR" dirty="0"/>
            </a:p>
          </p:txBody>
        </p:sp>
      </p:grpSp>
      <p:sp>
        <p:nvSpPr>
          <p:cNvPr id="190" name="Text Box 10"/>
          <p:cNvSpPr txBox="1">
            <a:spLocks noChangeArrowheads="1"/>
          </p:cNvSpPr>
          <p:nvPr/>
        </p:nvSpPr>
        <p:spPr bwMode="auto">
          <a:xfrm>
            <a:off x="6933362" y="4707869"/>
            <a:ext cx="5117608" cy="25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Nuage d’ions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0096736" y="4936386"/>
            <a:ext cx="2037642" cy="1291746"/>
            <a:chOff x="8630358" y="4934353"/>
            <a:chExt cx="2037642" cy="1291746"/>
          </a:xfrm>
        </p:grpSpPr>
        <p:grpSp>
          <p:nvGrpSpPr>
            <p:cNvPr id="191" name="Group 11"/>
            <p:cNvGrpSpPr>
              <a:grpSpLocks/>
            </p:cNvGrpSpPr>
            <p:nvPr/>
          </p:nvGrpSpPr>
          <p:grpSpPr bwMode="auto">
            <a:xfrm>
              <a:off x="8630358" y="5207784"/>
              <a:ext cx="1573212" cy="819150"/>
              <a:chOff x="603" y="1596"/>
              <a:chExt cx="991" cy="516"/>
            </a:xfrm>
          </p:grpSpPr>
          <p:grpSp>
            <p:nvGrpSpPr>
              <p:cNvPr id="192" name="Group 12"/>
              <p:cNvGrpSpPr>
                <a:grpSpLocks/>
              </p:cNvGrpSpPr>
              <p:nvPr/>
            </p:nvGrpSpPr>
            <p:grpSpPr bwMode="auto">
              <a:xfrm>
                <a:off x="603" y="1747"/>
                <a:ext cx="991" cy="365"/>
                <a:chOff x="1440" y="1056"/>
                <a:chExt cx="1776" cy="720"/>
              </a:xfrm>
            </p:grpSpPr>
            <p:sp>
              <p:nvSpPr>
                <p:cNvPr id="198" name="Oval 13"/>
                <p:cNvSpPr>
                  <a:spLocks noChangeArrowheads="1"/>
                </p:cNvSpPr>
                <p:nvPr/>
              </p:nvSpPr>
              <p:spPr bwMode="auto">
                <a:xfrm>
                  <a:off x="1440" y="1200"/>
                  <a:ext cx="1776" cy="52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9" name="Oval 14"/>
                <p:cNvSpPr>
                  <a:spLocks noChangeArrowheads="1"/>
                </p:cNvSpPr>
                <p:nvPr/>
              </p:nvSpPr>
              <p:spPr bwMode="auto">
                <a:xfrm>
                  <a:off x="1968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0" name="Oval 15"/>
                <p:cNvSpPr>
                  <a:spLocks noChangeArrowheads="1"/>
                </p:cNvSpPr>
                <p:nvPr/>
              </p:nvSpPr>
              <p:spPr bwMode="auto">
                <a:xfrm>
                  <a:off x="2064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1" name="Oval 16"/>
                <p:cNvSpPr>
                  <a:spLocks noChangeArrowheads="1"/>
                </p:cNvSpPr>
                <p:nvPr/>
              </p:nvSpPr>
              <p:spPr bwMode="auto">
                <a:xfrm>
                  <a:off x="206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2" name="Oval 17"/>
                <p:cNvSpPr>
                  <a:spLocks noChangeArrowheads="1"/>
                </p:cNvSpPr>
                <p:nvPr/>
              </p:nvSpPr>
              <p:spPr bwMode="auto">
                <a:xfrm>
                  <a:off x="1968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3" name="Oval 18"/>
                <p:cNvSpPr>
                  <a:spLocks noChangeArrowheads="1"/>
                </p:cNvSpPr>
                <p:nvPr/>
              </p:nvSpPr>
              <p:spPr bwMode="auto">
                <a:xfrm>
                  <a:off x="1920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4" name="Oval 19"/>
                <p:cNvSpPr>
                  <a:spLocks noChangeArrowheads="1"/>
                </p:cNvSpPr>
                <p:nvPr/>
              </p:nvSpPr>
              <p:spPr bwMode="auto">
                <a:xfrm>
                  <a:off x="192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5" name="Oval 20"/>
                <p:cNvSpPr>
                  <a:spLocks noChangeArrowheads="1"/>
                </p:cNvSpPr>
                <p:nvPr/>
              </p:nvSpPr>
              <p:spPr bwMode="auto">
                <a:xfrm>
                  <a:off x="1968" y="120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6" name="Oval 21"/>
                <p:cNvSpPr>
                  <a:spLocks noChangeArrowheads="1"/>
                </p:cNvSpPr>
                <p:nvPr/>
              </p:nvSpPr>
              <p:spPr bwMode="auto">
                <a:xfrm>
                  <a:off x="216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7" name="Oval 22"/>
                <p:cNvSpPr>
                  <a:spLocks noChangeArrowheads="1"/>
                </p:cNvSpPr>
                <p:nvPr/>
              </p:nvSpPr>
              <p:spPr bwMode="auto">
                <a:xfrm>
                  <a:off x="235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8" name="Oval 23"/>
                <p:cNvSpPr>
                  <a:spLocks noChangeArrowheads="1"/>
                </p:cNvSpPr>
                <p:nvPr/>
              </p:nvSpPr>
              <p:spPr bwMode="auto">
                <a:xfrm>
                  <a:off x="2256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9" name="Oval 24"/>
                <p:cNvSpPr>
                  <a:spLocks noChangeArrowheads="1"/>
                </p:cNvSpPr>
                <p:nvPr/>
              </p:nvSpPr>
              <p:spPr bwMode="auto">
                <a:xfrm>
                  <a:off x="2304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0" name="Oval 25"/>
                <p:cNvSpPr>
                  <a:spLocks noChangeArrowheads="1"/>
                </p:cNvSpPr>
                <p:nvPr/>
              </p:nvSpPr>
              <p:spPr bwMode="auto">
                <a:xfrm>
                  <a:off x="2208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1" name="Oval 26"/>
                <p:cNvSpPr>
                  <a:spLocks noChangeArrowheads="1"/>
                </p:cNvSpPr>
                <p:nvPr/>
              </p:nvSpPr>
              <p:spPr bwMode="auto">
                <a:xfrm>
                  <a:off x="2112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2" name="Oval 27"/>
                <p:cNvSpPr>
                  <a:spLocks noChangeArrowheads="1"/>
                </p:cNvSpPr>
                <p:nvPr/>
              </p:nvSpPr>
              <p:spPr bwMode="auto">
                <a:xfrm>
                  <a:off x="2208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3" name="Oval 28"/>
                <p:cNvSpPr>
                  <a:spLocks noChangeArrowheads="1"/>
                </p:cNvSpPr>
                <p:nvPr/>
              </p:nvSpPr>
              <p:spPr bwMode="auto">
                <a:xfrm>
                  <a:off x="2160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4" name="Oval 29"/>
                <p:cNvSpPr>
                  <a:spLocks noChangeArrowheads="1"/>
                </p:cNvSpPr>
                <p:nvPr/>
              </p:nvSpPr>
              <p:spPr bwMode="auto">
                <a:xfrm>
                  <a:off x="211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5" name="Oval 30"/>
                <p:cNvSpPr>
                  <a:spLocks noChangeArrowheads="1"/>
                </p:cNvSpPr>
                <p:nvPr/>
              </p:nvSpPr>
              <p:spPr bwMode="auto">
                <a:xfrm>
                  <a:off x="220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6" name="Oval 31"/>
                <p:cNvSpPr>
                  <a:spLocks noChangeArrowheads="1"/>
                </p:cNvSpPr>
                <p:nvPr/>
              </p:nvSpPr>
              <p:spPr bwMode="auto">
                <a:xfrm>
                  <a:off x="2448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" name="Oval 32"/>
                <p:cNvSpPr>
                  <a:spLocks noChangeArrowheads="1"/>
                </p:cNvSpPr>
                <p:nvPr/>
              </p:nvSpPr>
              <p:spPr bwMode="auto">
                <a:xfrm>
                  <a:off x="2544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" name="Oval 33"/>
                <p:cNvSpPr>
                  <a:spLocks noChangeArrowheads="1"/>
                </p:cNvSpPr>
                <p:nvPr/>
              </p:nvSpPr>
              <p:spPr bwMode="auto">
                <a:xfrm>
                  <a:off x="2352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" name="Oval 34"/>
                <p:cNvSpPr>
                  <a:spLocks noChangeArrowheads="1"/>
                </p:cNvSpPr>
                <p:nvPr/>
              </p:nvSpPr>
              <p:spPr bwMode="auto">
                <a:xfrm>
                  <a:off x="225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" name="Oval 35"/>
                <p:cNvSpPr>
                  <a:spLocks noChangeArrowheads="1"/>
                </p:cNvSpPr>
                <p:nvPr/>
              </p:nvSpPr>
              <p:spPr bwMode="auto">
                <a:xfrm>
                  <a:off x="240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1" name="Oval 36"/>
                <p:cNvSpPr>
                  <a:spLocks noChangeArrowheads="1"/>
                </p:cNvSpPr>
                <p:nvPr/>
              </p:nvSpPr>
              <p:spPr bwMode="auto">
                <a:xfrm>
                  <a:off x="264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" name="Oval 37"/>
                <p:cNvSpPr>
                  <a:spLocks noChangeArrowheads="1"/>
                </p:cNvSpPr>
                <p:nvPr/>
              </p:nvSpPr>
              <p:spPr bwMode="auto">
                <a:xfrm>
                  <a:off x="2640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" name="Oval 38"/>
                <p:cNvSpPr>
                  <a:spLocks noChangeArrowheads="1"/>
                </p:cNvSpPr>
                <p:nvPr/>
              </p:nvSpPr>
              <p:spPr bwMode="auto">
                <a:xfrm>
                  <a:off x="2544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" name="Oval 39"/>
                <p:cNvSpPr>
                  <a:spLocks noChangeArrowheads="1"/>
                </p:cNvSpPr>
                <p:nvPr/>
              </p:nvSpPr>
              <p:spPr bwMode="auto">
                <a:xfrm>
                  <a:off x="254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5" name="Oval 40"/>
                <p:cNvSpPr>
                  <a:spLocks noChangeArrowheads="1"/>
                </p:cNvSpPr>
                <p:nvPr/>
              </p:nvSpPr>
              <p:spPr bwMode="auto">
                <a:xfrm>
                  <a:off x="2592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6" name="Oval 41"/>
                <p:cNvSpPr>
                  <a:spLocks noChangeArrowheads="1"/>
                </p:cNvSpPr>
                <p:nvPr/>
              </p:nvSpPr>
              <p:spPr bwMode="auto">
                <a:xfrm>
                  <a:off x="264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7" name="Oval 42"/>
                <p:cNvSpPr>
                  <a:spLocks noChangeArrowheads="1"/>
                </p:cNvSpPr>
                <p:nvPr/>
              </p:nvSpPr>
              <p:spPr bwMode="auto">
                <a:xfrm>
                  <a:off x="268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8" name="Oval 43"/>
                <p:cNvSpPr>
                  <a:spLocks noChangeArrowheads="1"/>
                </p:cNvSpPr>
                <p:nvPr/>
              </p:nvSpPr>
              <p:spPr bwMode="auto">
                <a:xfrm>
                  <a:off x="283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9" name="Oval 44"/>
                <p:cNvSpPr>
                  <a:spLocks noChangeArrowheads="1"/>
                </p:cNvSpPr>
                <p:nvPr/>
              </p:nvSpPr>
              <p:spPr bwMode="auto">
                <a:xfrm>
                  <a:off x="2976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0" name="Oval 45"/>
                <p:cNvSpPr>
                  <a:spLocks noChangeArrowheads="1"/>
                </p:cNvSpPr>
                <p:nvPr/>
              </p:nvSpPr>
              <p:spPr bwMode="auto">
                <a:xfrm>
                  <a:off x="3072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1" name="Oval 46"/>
                <p:cNvSpPr>
                  <a:spLocks noChangeArrowheads="1"/>
                </p:cNvSpPr>
                <p:nvPr/>
              </p:nvSpPr>
              <p:spPr bwMode="auto">
                <a:xfrm>
                  <a:off x="3024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2" name="Oval 47"/>
                <p:cNvSpPr>
                  <a:spLocks noChangeArrowheads="1"/>
                </p:cNvSpPr>
                <p:nvPr/>
              </p:nvSpPr>
              <p:spPr bwMode="auto">
                <a:xfrm>
                  <a:off x="2928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3" name="Oval 48"/>
                <p:cNvSpPr>
                  <a:spLocks noChangeArrowheads="1"/>
                </p:cNvSpPr>
                <p:nvPr/>
              </p:nvSpPr>
              <p:spPr bwMode="auto">
                <a:xfrm>
                  <a:off x="2784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4" name="Oval 49"/>
                <p:cNvSpPr>
                  <a:spLocks noChangeArrowheads="1"/>
                </p:cNvSpPr>
                <p:nvPr/>
              </p:nvSpPr>
              <p:spPr bwMode="auto">
                <a:xfrm>
                  <a:off x="2640" y="115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5" name="Oval 50"/>
                <p:cNvSpPr>
                  <a:spLocks noChangeArrowheads="1"/>
                </p:cNvSpPr>
                <p:nvPr/>
              </p:nvSpPr>
              <p:spPr bwMode="auto">
                <a:xfrm>
                  <a:off x="2544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6" name="Oval 51"/>
                <p:cNvSpPr>
                  <a:spLocks noChangeArrowheads="1"/>
                </p:cNvSpPr>
                <p:nvPr/>
              </p:nvSpPr>
              <p:spPr bwMode="auto">
                <a:xfrm>
                  <a:off x="2496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7" name="Oval 52"/>
                <p:cNvSpPr>
                  <a:spLocks noChangeArrowheads="1"/>
                </p:cNvSpPr>
                <p:nvPr/>
              </p:nvSpPr>
              <p:spPr bwMode="auto">
                <a:xfrm>
                  <a:off x="2448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8" name="Oval 53"/>
                <p:cNvSpPr>
                  <a:spLocks noChangeArrowheads="1"/>
                </p:cNvSpPr>
                <p:nvPr/>
              </p:nvSpPr>
              <p:spPr bwMode="auto">
                <a:xfrm>
                  <a:off x="2400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9" name="Oval 54"/>
                <p:cNvSpPr>
                  <a:spLocks noChangeArrowheads="1"/>
                </p:cNvSpPr>
                <p:nvPr/>
              </p:nvSpPr>
              <p:spPr bwMode="auto">
                <a:xfrm>
                  <a:off x="2400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0" name="Oval 55"/>
                <p:cNvSpPr>
                  <a:spLocks noChangeArrowheads="1"/>
                </p:cNvSpPr>
                <p:nvPr/>
              </p:nvSpPr>
              <p:spPr bwMode="auto">
                <a:xfrm>
                  <a:off x="2544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1" name="Oval 56"/>
                <p:cNvSpPr>
                  <a:spLocks noChangeArrowheads="1"/>
                </p:cNvSpPr>
                <p:nvPr/>
              </p:nvSpPr>
              <p:spPr bwMode="auto">
                <a:xfrm>
                  <a:off x="2688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2" name="Oval 57"/>
                <p:cNvSpPr>
                  <a:spLocks noChangeArrowheads="1"/>
                </p:cNvSpPr>
                <p:nvPr/>
              </p:nvSpPr>
              <p:spPr bwMode="auto">
                <a:xfrm>
                  <a:off x="2736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3" name="Oval 58"/>
                <p:cNvSpPr>
                  <a:spLocks noChangeArrowheads="1"/>
                </p:cNvSpPr>
                <p:nvPr/>
              </p:nvSpPr>
              <p:spPr bwMode="auto">
                <a:xfrm>
                  <a:off x="2400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4" name="Oval 59"/>
                <p:cNvSpPr>
                  <a:spLocks noChangeArrowheads="1"/>
                </p:cNvSpPr>
                <p:nvPr/>
              </p:nvSpPr>
              <p:spPr bwMode="auto">
                <a:xfrm>
                  <a:off x="2112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5" name="Oval 60"/>
                <p:cNvSpPr>
                  <a:spLocks noChangeArrowheads="1"/>
                </p:cNvSpPr>
                <p:nvPr/>
              </p:nvSpPr>
              <p:spPr bwMode="auto">
                <a:xfrm>
                  <a:off x="1968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6" name="Oval 61"/>
                <p:cNvSpPr>
                  <a:spLocks noChangeArrowheads="1"/>
                </p:cNvSpPr>
                <p:nvPr/>
              </p:nvSpPr>
              <p:spPr bwMode="auto">
                <a:xfrm>
                  <a:off x="177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7" name="Oval 62"/>
                <p:cNvSpPr>
                  <a:spLocks noChangeArrowheads="1"/>
                </p:cNvSpPr>
                <p:nvPr/>
              </p:nvSpPr>
              <p:spPr bwMode="auto">
                <a:xfrm>
                  <a:off x="168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8" name="Oval 63"/>
                <p:cNvSpPr>
                  <a:spLocks noChangeArrowheads="1"/>
                </p:cNvSpPr>
                <p:nvPr/>
              </p:nvSpPr>
              <p:spPr bwMode="auto">
                <a:xfrm>
                  <a:off x="158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9" name="Oval 64"/>
                <p:cNvSpPr>
                  <a:spLocks noChangeArrowheads="1"/>
                </p:cNvSpPr>
                <p:nvPr/>
              </p:nvSpPr>
              <p:spPr bwMode="auto">
                <a:xfrm>
                  <a:off x="172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0" name="Oval 65"/>
                <p:cNvSpPr>
                  <a:spLocks noChangeArrowheads="1"/>
                </p:cNvSpPr>
                <p:nvPr/>
              </p:nvSpPr>
              <p:spPr bwMode="auto">
                <a:xfrm>
                  <a:off x="1872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1" name="Oval 66"/>
                <p:cNvSpPr>
                  <a:spLocks noChangeArrowheads="1"/>
                </p:cNvSpPr>
                <p:nvPr/>
              </p:nvSpPr>
              <p:spPr bwMode="auto">
                <a:xfrm>
                  <a:off x="2016" y="168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2" name="Oval 67"/>
                <p:cNvSpPr>
                  <a:spLocks noChangeArrowheads="1"/>
                </p:cNvSpPr>
                <p:nvPr/>
              </p:nvSpPr>
              <p:spPr bwMode="auto">
                <a:xfrm>
                  <a:off x="2160" y="17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3" name="Oval 68"/>
                <p:cNvSpPr>
                  <a:spLocks noChangeArrowheads="1"/>
                </p:cNvSpPr>
                <p:nvPr/>
              </p:nvSpPr>
              <p:spPr bwMode="auto">
                <a:xfrm>
                  <a:off x="2304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4" name="Oval 69"/>
                <p:cNvSpPr>
                  <a:spLocks noChangeArrowheads="1"/>
                </p:cNvSpPr>
                <p:nvPr/>
              </p:nvSpPr>
              <p:spPr bwMode="auto">
                <a:xfrm>
                  <a:off x="2448" y="115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5" name="Oval 70"/>
                <p:cNvSpPr>
                  <a:spLocks noChangeArrowheads="1"/>
                </p:cNvSpPr>
                <p:nvPr/>
              </p:nvSpPr>
              <p:spPr bwMode="auto">
                <a:xfrm>
                  <a:off x="2256" y="105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6" name="Oval 71"/>
                <p:cNvSpPr>
                  <a:spLocks noChangeArrowheads="1"/>
                </p:cNvSpPr>
                <p:nvPr/>
              </p:nvSpPr>
              <p:spPr bwMode="auto">
                <a:xfrm>
                  <a:off x="2016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7" name="Oval 72"/>
                <p:cNvSpPr>
                  <a:spLocks noChangeArrowheads="1"/>
                </p:cNvSpPr>
                <p:nvPr/>
              </p:nvSpPr>
              <p:spPr bwMode="auto">
                <a:xfrm>
                  <a:off x="1680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8" name="Oval 73"/>
                <p:cNvSpPr>
                  <a:spLocks noChangeArrowheads="1"/>
                </p:cNvSpPr>
                <p:nvPr/>
              </p:nvSpPr>
              <p:spPr bwMode="auto">
                <a:xfrm>
                  <a:off x="1872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9" name="Oval 74"/>
                <p:cNvSpPr>
                  <a:spLocks noChangeArrowheads="1"/>
                </p:cNvSpPr>
                <p:nvPr/>
              </p:nvSpPr>
              <p:spPr bwMode="auto">
                <a:xfrm>
                  <a:off x="1872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0" name="Oval 75"/>
                <p:cNvSpPr>
                  <a:spLocks noChangeArrowheads="1"/>
                </p:cNvSpPr>
                <p:nvPr/>
              </p:nvSpPr>
              <p:spPr bwMode="auto">
                <a:xfrm>
                  <a:off x="2064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1" name="Oval 76"/>
                <p:cNvSpPr>
                  <a:spLocks noChangeArrowheads="1"/>
                </p:cNvSpPr>
                <p:nvPr/>
              </p:nvSpPr>
              <p:spPr bwMode="auto">
                <a:xfrm>
                  <a:off x="1728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2" name="Oval 77"/>
                <p:cNvSpPr>
                  <a:spLocks noChangeArrowheads="1"/>
                </p:cNvSpPr>
                <p:nvPr/>
              </p:nvSpPr>
              <p:spPr bwMode="auto">
                <a:xfrm>
                  <a:off x="2880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3" name="Oval 78"/>
                <p:cNvSpPr>
                  <a:spLocks noChangeArrowheads="1"/>
                </p:cNvSpPr>
                <p:nvPr/>
              </p:nvSpPr>
              <p:spPr bwMode="auto">
                <a:xfrm>
                  <a:off x="2304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4" name="Oval 79"/>
                <p:cNvSpPr>
                  <a:spLocks noChangeArrowheads="1"/>
                </p:cNvSpPr>
                <p:nvPr/>
              </p:nvSpPr>
              <p:spPr bwMode="auto">
                <a:xfrm>
                  <a:off x="2112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5" name="Oval 80"/>
                <p:cNvSpPr>
                  <a:spLocks noChangeArrowheads="1"/>
                </p:cNvSpPr>
                <p:nvPr/>
              </p:nvSpPr>
              <p:spPr bwMode="auto">
                <a:xfrm>
                  <a:off x="2160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6" name="Oval 81"/>
                <p:cNvSpPr>
                  <a:spLocks noChangeArrowheads="1"/>
                </p:cNvSpPr>
                <p:nvPr/>
              </p:nvSpPr>
              <p:spPr bwMode="auto">
                <a:xfrm>
                  <a:off x="2304" y="125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7" name="Oval 82"/>
                <p:cNvSpPr>
                  <a:spLocks noChangeArrowheads="1"/>
                </p:cNvSpPr>
                <p:nvPr/>
              </p:nvSpPr>
              <p:spPr bwMode="auto">
                <a:xfrm>
                  <a:off x="2448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8" name="Oval 83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9" name="Oval 84"/>
                <p:cNvSpPr>
                  <a:spLocks noChangeArrowheads="1"/>
                </p:cNvSpPr>
                <p:nvPr/>
              </p:nvSpPr>
              <p:spPr bwMode="auto">
                <a:xfrm>
                  <a:off x="230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70" name="Oval 85"/>
                <p:cNvSpPr>
                  <a:spLocks noChangeArrowheads="1"/>
                </p:cNvSpPr>
                <p:nvPr/>
              </p:nvSpPr>
              <p:spPr bwMode="auto">
                <a:xfrm>
                  <a:off x="1632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71" name="Oval 86"/>
                <p:cNvSpPr>
                  <a:spLocks noChangeArrowheads="1"/>
                </p:cNvSpPr>
                <p:nvPr/>
              </p:nvSpPr>
              <p:spPr bwMode="auto">
                <a:xfrm>
                  <a:off x="2496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93" name="Line 87"/>
              <p:cNvSpPr>
                <a:spLocks noChangeShapeType="1"/>
              </p:cNvSpPr>
              <p:nvPr/>
            </p:nvSpPr>
            <p:spPr bwMode="auto">
              <a:xfrm flipH="1" flipV="1">
                <a:off x="1121" y="1652"/>
                <a:ext cx="2" cy="13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Text Box 89"/>
              <p:cNvSpPr txBox="1">
                <a:spLocks noChangeArrowheads="1"/>
              </p:cNvSpPr>
              <p:nvPr/>
            </p:nvSpPr>
            <p:spPr bwMode="auto">
              <a:xfrm>
                <a:off x="1113" y="1596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1200" i="1" dirty="0">
                    <a:solidFill>
                      <a:srgbClr val="CC0000"/>
                    </a:solidFill>
                    <a:latin typeface="Times New Roman" charset="0"/>
                  </a:rPr>
                  <a:t>F</a:t>
                </a:r>
                <a:r>
                  <a:rPr lang="en-US" sz="1200" i="1" baseline="-25000" dirty="0">
                    <a:solidFill>
                      <a:srgbClr val="CC0000"/>
                    </a:solidFill>
                    <a:latin typeface="Times New Roman" charset="0"/>
                  </a:rPr>
                  <a:t>E</a:t>
                </a:r>
                <a:endParaRPr lang="en-US" sz="1200" i="1" dirty="0">
                  <a:solidFill>
                    <a:srgbClr val="CC0000"/>
                  </a:solidFill>
                  <a:latin typeface="Times New Roman" charset="0"/>
                </a:endParaRPr>
              </a:p>
            </p:txBody>
          </p:sp>
          <p:sp>
            <p:nvSpPr>
              <p:cNvPr id="197" name="Oval 91"/>
              <p:cNvSpPr>
                <a:spLocks noChangeArrowheads="1"/>
              </p:cNvSpPr>
              <p:nvPr/>
            </p:nvSpPr>
            <p:spPr bwMode="auto">
              <a:xfrm>
                <a:off x="1111" y="1796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r-FR" baseline="-25000"/>
              </a:p>
            </p:txBody>
          </p:sp>
        </p:grpSp>
        <p:sp>
          <p:nvSpPr>
            <p:cNvPr id="273" name="Oval 70"/>
            <p:cNvSpPr>
              <a:spLocks noChangeArrowheads="1"/>
            </p:cNvSpPr>
            <p:nvPr/>
          </p:nvSpPr>
          <p:spPr bwMode="auto">
            <a:xfrm>
              <a:off x="9637027" y="524804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4" name="Oval 70"/>
            <p:cNvSpPr>
              <a:spLocks noChangeArrowheads="1"/>
            </p:cNvSpPr>
            <p:nvPr/>
          </p:nvSpPr>
          <p:spPr bwMode="auto">
            <a:xfrm>
              <a:off x="9723523" y="516154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5" name="Oval 70"/>
            <p:cNvSpPr>
              <a:spLocks noChangeArrowheads="1"/>
            </p:cNvSpPr>
            <p:nvPr/>
          </p:nvSpPr>
          <p:spPr bwMode="auto">
            <a:xfrm>
              <a:off x="9739999" y="523568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6" name="Oval 70"/>
            <p:cNvSpPr>
              <a:spLocks noChangeArrowheads="1"/>
            </p:cNvSpPr>
            <p:nvPr/>
          </p:nvSpPr>
          <p:spPr bwMode="auto">
            <a:xfrm>
              <a:off x="9826495" y="51491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7" name="Oval 70"/>
            <p:cNvSpPr>
              <a:spLocks noChangeArrowheads="1"/>
            </p:cNvSpPr>
            <p:nvPr/>
          </p:nvSpPr>
          <p:spPr bwMode="auto">
            <a:xfrm>
              <a:off x="9484622" y="5210971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8" name="Oval 70"/>
            <p:cNvSpPr>
              <a:spLocks noChangeArrowheads="1"/>
            </p:cNvSpPr>
            <p:nvPr/>
          </p:nvSpPr>
          <p:spPr bwMode="auto">
            <a:xfrm>
              <a:off x="9571118" y="512446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9" name="Oval 70"/>
            <p:cNvSpPr>
              <a:spLocks noChangeArrowheads="1"/>
            </p:cNvSpPr>
            <p:nvPr/>
          </p:nvSpPr>
          <p:spPr bwMode="auto">
            <a:xfrm>
              <a:off x="9587594" y="5198611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0" name="Oval 70"/>
            <p:cNvSpPr>
              <a:spLocks noChangeArrowheads="1"/>
            </p:cNvSpPr>
            <p:nvPr/>
          </p:nvSpPr>
          <p:spPr bwMode="auto">
            <a:xfrm>
              <a:off x="9674090" y="511210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1" name="Oval 70"/>
            <p:cNvSpPr>
              <a:spLocks noChangeArrowheads="1"/>
            </p:cNvSpPr>
            <p:nvPr/>
          </p:nvSpPr>
          <p:spPr bwMode="auto">
            <a:xfrm>
              <a:off x="9865475" y="5457568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2" name="Oval 70"/>
            <p:cNvSpPr>
              <a:spLocks noChangeArrowheads="1"/>
            </p:cNvSpPr>
            <p:nvPr/>
          </p:nvSpPr>
          <p:spPr bwMode="auto">
            <a:xfrm>
              <a:off x="9236675" y="540404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" name="Oval 70"/>
            <p:cNvSpPr>
              <a:spLocks noChangeArrowheads="1"/>
            </p:cNvSpPr>
            <p:nvPr/>
          </p:nvSpPr>
          <p:spPr bwMode="auto">
            <a:xfrm>
              <a:off x="9355607" y="520622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4" name="Oval 70"/>
            <p:cNvSpPr>
              <a:spLocks noChangeArrowheads="1"/>
            </p:cNvSpPr>
            <p:nvPr/>
          </p:nvSpPr>
          <p:spPr bwMode="auto">
            <a:xfrm>
              <a:off x="9442103" y="5119727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5" name="Oval 70"/>
            <p:cNvSpPr>
              <a:spLocks noChangeArrowheads="1"/>
            </p:cNvSpPr>
            <p:nvPr/>
          </p:nvSpPr>
          <p:spPr bwMode="auto">
            <a:xfrm>
              <a:off x="9100230" y="518151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6" name="Oval 70"/>
            <p:cNvSpPr>
              <a:spLocks noChangeArrowheads="1"/>
            </p:cNvSpPr>
            <p:nvPr/>
          </p:nvSpPr>
          <p:spPr bwMode="auto">
            <a:xfrm>
              <a:off x="9186726" y="509501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7" name="Oval 70"/>
            <p:cNvSpPr>
              <a:spLocks noChangeArrowheads="1"/>
            </p:cNvSpPr>
            <p:nvPr/>
          </p:nvSpPr>
          <p:spPr bwMode="auto">
            <a:xfrm>
              <a:off x="9203202" y="516915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8" name="Oval 70"/>
            <p:cNvSpPr>
              <a:spLocks noChangeArrowheads="1"/>
            </p:cNvSpPr>
            <p:nvPr/>
          </p:nvSpPr>
          <p:spPr bwMode="auto">
            <a:xfrm>
              <a:off x="9289698" y="508265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0" name="Oval 70"/>
            <p:cNvSpPr>
              <a:spLocks noChangeArrowheads="1"/>
            </p:cNvSpPr>
            <p:nvPr/>
          </p:nvSpPr>
          <p:spPr bwMode="auto">
            <a:xfrm>
              <a:off x="9252630" y="533391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1" name="Oval 70"/>
            <p:cNvSpPr>
              <a:spLocks noChangeArrowheads="1"/>
            </p:cNvSpPr>
            <p:nvPr/>
          </p:nvSpPr>
          <p:spPr bwMode="auto">
            <a:xfrm>
              <a:off x="9978895" y="53015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2" name="Oval 70"/>
            <p:cNvSpPr>
              <a:spLocks noChangeArrowheads="1"/>
            </p:cNvSpPr>
            <p:nvPr/>
          </p:nvSpPr>
          <p:spPr bwMode="auto">
            <a:xfrm>
              <a:off x="10131295" y="54539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3" name="Oval 70"/>
            <p:cNvSpPr>
              <a:spLocks noChangeArrowheads="1"/>
            </p:cNvSpPr>
            <p:nvPr/>
          </p:nvSpPr>
          <p:spPr bwMode="auto">
            <a:xfrm>
              <a:off x="10017875" y="5609968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" name="Oval 70"/>
            <p:cNvSpPr>
              <a:spLocks noChangeArrowheads="1"/>
            </p:cNvSpPr>
            <p:nvPr/>
          </p:nvSpPr>
          <p:spPr bwMode="auto">
            <a:xfrm>
              <a:off x="9672079" y="603507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5" name="Oval 70"/>
            <p:cNvSpPr>
              <a:spLocks noChangeArrowheads="1"/>
            </p:cNvSpPr>
            <p:nvPr/>
          </p:nvSpPr>
          <p:spPr bwMode="auto">
            <a:xfrm>
              <a:off x="9119329" y="612230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6" name="Oval 70"/>
            <p:cNvSpPr>
              <a:spLocks noChangeArrowheads="1"/>
            </p:cNvSpPr>
            <p:nvPr/>
          </p:nvSpPr>
          <p:spPr bwMode="auto">
            <a:xfrm>
              <a:off x="9824479" y="618747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7" name="Oval 70"/>
            <p:cNvSpPr>
              <a:spLocks noChangeArrowheads="1"/>
            </p:cNvSpPr>
            <p:nvPr/>
          </p:nvSpPr>
          <p:spPr bwMode="auto">
            <a:xfrm>
              <a:off x="9449647" y="615039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9" name="Oval 70"/>
            <p:cNvSpPr>
              <a:spLocks noChangeArrowheads="1"/>
            </p:cNvSpPr>
            <p:nvPr/>
          </p:nvSpPr>
          <p:spPr bwMode="auto">
            <a:xfrm>
              <a:off x="8983401" y="536854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0" name="Oval 70"/>
            <p:cNvSpPr>
              <a:spLocks noChangeArrowheads="1"/>
            </p:cNvSpPr>
            <p:nvPr/>
          </p:nvSpPr>
          <p:spPr bwMode="auto">
            <a:xfrm>
              <a:off x="8820142" y="524741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9800054" y="4934353"/>
              <a:ext cx="8679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>
                  <a:solidFill>
                    <a:srgbClr val="FF0000"/>
                  </a:solidFill>
                </a:rPr>
                <a:t>H</a:t>
              </a:r>
              <a:r>
                <a:rPr lang="fr-FR" sz="1100" baseline="30000" dirty="0" smtClean="0">
                  <a:solidFill>
                    <a:srgbClr val="FF0000"/>
                  </a:solidFill>
                </a:rPr>
                <a:t>+</a:t>
              </a:r>
              <a:r>
                <a:rPr lang="fr-FR" sz="1100" dirty="0" smtClean="0">
                  <a:solidFill>
                    <a:srgbClr val="FF0000"/>
                  </a:solidFill>
                </a:rPr>
                <a:t>/H</a:t>
              </a:r>
              <a:r>
                <a:rPr lang="fr-FR" sz="1100" baseline="-25000" dirty="0" smtClean="0">
                  <a:solidFill>
                    <a:srgbClr val="FF0000"/>
                  </a:solidFill>
                </a:rPr>
                <a:t>2</a:t>
              </a:r>
              <a:r>
                <a:rPr lang="fr-FR" sz="1100" baseline="30000" dirty="0" smtClean="0">
                  <a:solidFill>
                    <a:srgbClr val="FF0000"/>
                  </a:solidFill>
                </a:rPr>
                <a:t>+</a:t>
              </a:r>
              <a:r>
                <a:rPr lang="fr-FR" sz="1100" dirty="0" smtClean="0">
                  <a:solidFill>
                    <a:srgbClr val="FF0000"/>
                  </a:solidFill>
                </a:rPr>
                <a:t>/…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89" name="ZoneTexte 288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298" name="ZoneTexte 297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Stratégie et développements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3670677" y="3196329"/>
            <a:ext cx="4491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Branche </a:t>
            </a:r>
            <a:r>
              <a:rPr lang="fr-FR" dirty="0" err="1" smtClean="0"/>
              <a:t>ThomX</a:t>
            </a:r>
            <a:r>
              <a:rPr lang="fr-FR" dirty="0" smtClean="0"/>
              <a:t> de CODAL (A. </a:t>
            </a:r>
            <a:r>
              <a:rPr lang="fr-FR" dirty="0" err="1" smtClean="0"/>
              <a:t>Loulergue</a:t>
            </a:r>
            <a:r>
              <a:rPr lang="fr-FR" dirty="0" smtClean="0"/>
              <a:t>)</a:t>
            </a:r>
          </a:p>
          <a:p>
            <a:pPr algn="ctr"/>
            <a:r>
              <a:rPr lang="fr-FR" dirty="0" smtClean="0"/>
              <a:t>Code de dynamique faisceau</a:t>
            </a:r>
          </a:p>
          <a:p>
            <a:pPr algn="ctr"/>
            <a:r>
              <a:rPr lang="fr-FR" dirty="0" smtClean="0"/>
              <a:t>Simulation de la photocathode à l’anneau</a:t>
            </a:r>
            <a:endParaRPr lang="en-US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2536351" y="2096761"/>
            <a:ext cx="1903844" cy="9775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Connecteur droit avec flèche 300"/>
          <p:cNvCxnSpPr/>
          <p:nvPr/>
        </p:nvCxnSpPr>
        <p:spPr>
          <a:xfrm>
            <a:off x="2356226" y="3061200"/>
            <a:ext cx="1477470" cy="2692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Connecteur droit avec flèche 301"/>
          <p:cNvCxnSpPr/>
          <p:nvPr/>
        </p:nvCxnSpPr>
        <p:spPr>
          <a:xfrm flipV="1">
            <a:off x="3059284" y="3668558"/>
            <a:ext cx="1133413" cy="5166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Connecteur droit avec flèche 303"/>
          <p:cNvCxnSpPr/>
          <p:nvPr/>
        </p:nvCxnSpPr>
        <p:spPr>
          <a:xfrm flipH="1">
            <a:off x="6442687" y="2158891"/>
            <a:ext cx="1442545" cy="8896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ZoneTexte 305"/>
          <p:cNvSpPr txBox="1"/>
          <p:nvPr/>
        </p:nvSpPr>
        <p:spPr>
          <a:xfrm>
            <a:off x="4434829" y="5468844"/>
            <a:ext cx="449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Utilisation du code NUAGE pour la</a:t>
            </a:r>
          </a:p>
          <a:p>
            <a:pPr algn="ctr"/>
            <a:r>
              <a:rPr lang="fr-FR" dirty="0"/>
              <a:t>m</a:t>
            </a:r>
            <a:r>
              <a:rPr lang="fr-FR" dirty="0" smtClean="0"/>
              <a:t>inimisation du nombre d’ions </a:t>
            </a:r>
            <a:endParaRPr lang="en-US" dirty="0"/>
          </a:p>
        </p:txBody>
      </p:sp>
      <p:cxnSp>
        <p:nvCxnSpPr>
          <p:cNvPr id="307" name="Connecteur droit avec flèche 306"/>
          <p:cNvCxnSpPr/>
          <p:nvPr/>
        </p:nvCxnSpPr>
        <p:spPr>
          <a:xfrm flipH="1">
            <a:off x="8311978" y="5599353"/>
            <a:ext cx="1700316" cy="2171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94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33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" name="Titre 3"/>
          <p:cNvSpPr txBox="1">
            <a:spLocks/>
          </p:cNvSpPr>
          <p:nvPr/>
        </p:nvSpPr>
        <p:spPr>
          <a:xfrm>
            <a:off x="436606" y="2361589"/>
            <a:ext cx="11878962" cy="1002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dirty="0" smtClean="0"/>
              <a:t>Merci !</a:t>
            </a:r>
            <a:endParaRPr lang="en-GB" sz="4800" dirty="0" smtClean="0"/>
          </a:p>
        </p:txBody>
      </p:sp>
      <p:sp>
        <p:nvSpPr>
          <p:cNvPr id="7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490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34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9" y="239902"/>
            <a:ext cx="11666836" cy="604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9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35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29" y="206603"/>
            <a:ext cx="11561926" cy="601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2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Impact sur la dynamique faisceau</a:t>
            </a:r>
            <a:endParaRPr lang="fr-FR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9625388" y="263376"/>
                <a:ext cx="199554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/>
                  <a:t>Bunch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at</a:t>
                </a:r>
                <a:r>
                  <a:rPr lang="fr-FR" dirty="0" smtClean="0"/>
                  <a:t> injection :</a:t>
                </a:r>
              </a:p>
              <a:p>
                <a:pPr algn="ctr"/>
                <a:r>
                  <a:rPr lang="fr-FR" b="1" dirty="0" smtClean="0">
                    <a:solidFill>
                      <a:srgbClr val="FF0000"/>
                    </a:solidFill>
                  </a:rPr>
                  <a:t>Charge = 100 </a:t>
                </a:r>
                <a:r>
                  <a:rPr lang="fr-FR" b="1" dirty="0" err="1">
                    <a:solidFill>
                      <a:srgbClr val="FF0000"/>
                    </a:solidFill>
                  </a:rPr>
                  <a:t>p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C</a:t>
                </a:r>
                <a:endParaRPr lang="fr-FR" b="1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fr-FR" dirty="0" smtClean="0"/>
                  <a:t>6,6 </a:t>
                </a:r>
                <a:r>
                  <a:rPr lang="fr-FR" dirty="0" err="1" smtClean="0"/>
                  <a:t>ps</a:t>
                </a:r>
                <a:endParaRPr lang="fr-FR" dirty="0" smtClean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dirty="0" smtClean="0"/>
                  <a:t> = 0,2 %</a:t>
                </a:r>
                <a:endParaRPr lang="en-US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5388" y="263376"/>
                <a:ext cx="1995546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2752" t="-2538" r="-1529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100p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119" y="1405299"/>
            <a:ext cx="6906397" cy="5179798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55440" y="758968"/>
            <a:ext cx="6714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Simulation de principe : 10 000 particules avec CSR plaques parallèles</a:t>
            </a:r>
          </a:p>
          <a:p>
            <a:pPr algn="ctr"/>
            <a:r>
              <a:rPr lang="fr-FR" dirty="0" smtClean="0"/>
              <a:t>100 tours à l’injection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7180516" y="1463705"/>
            <a:ext cx="4133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Faisceau non Gaussien en longitudinal</a:t>
            </a:r>
          </a:p>
          <a:p>
            <a:r>
              <a:rPr lang="fr-FR" dirty="0" smtClean="0"/>
              <a:t>Injection sans adaptation</a:t>
            </a:r>
          </a:p>
          <a:p>
            <a:r>
              <a:rPr lang="fr-FR" dirty="0" smtClean="0"/>
              <a:t>Effets tête-queue et queue-tête important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3897" y="2453626"/>
            <a:ext cx="3671541" cy="3559920"/>
          </a:xfrm>
          <a:prstGeom prst="rect">
            <a:avLst/>
          </a:prstGeom>
        </p:spPr>
      </p:pic>
      <p:sp>
        <p:nvSpPr>
          <p:cNvPr id="8" name="Flèche droite 7"/>
          <p:cNvSpPr/>
          <p:nvPr/>
        </p:nvSpPr>
        <p:spPr>
          <a:xfrm>
            <a:off x="6945483" y="3913403"/>
            <a:ext cx="1177025" cy="320183"/>
          </a:xfrm>
          <a:prstGeom prst="rightArrow">
            <a:avLst>
              <a:gd name="adj1" fmla="val 50000"/>
              <a:gd name="adj2" fmla="val 5057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/>
          <p:cNvSpPr txBox="1"/>
          <p:nvPr/>
        </p:nvSpPr>
        <p:spPr>
          <a:xfrm>
            <a:off x="7031487" y="2990073"/>
            <a:ext cx="1005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Au bout  de 1000 tours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9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9181609" y="469729"/>
                <a:ext cx="199554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/>
                  <a:t>Bunch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at</a:t>
                </a:r>
                <a:r>
                  <a:rPr lang="fr-FR" dirty="0" smtClean="0"/>
                  <a:t> injection :</a:t>
                </a:r>
              </a:p>
              <a:p>
                <a:pPr algn="ctr"/>
                <a:r>
                  <a:rPr lang="fr-FR" b="1" dirty="0" smtClean="0">
                    <a:solidFill>
                      <a:srgbClr val="FF0000"/>
                    </a:solidFill>
                  </a:rPr>
                  <a:t>Charge = 1 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nC</a:t>
                </a:r>
                <a:endParaRPr lang="fr-FR" b="1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fr-FR" dirty="0" smtClean="0"/>
                  <a:t>6,6 </a:t>
                </a:r>
                <a:r>
                  <a:rPr lang="fr-FR" dirty="0" err="1" smtClean="0"/>
                  <a:t>ps</a:t>
                </a:r>
                <a:endParaRPr lang="fr-FR" dirty="0" smtClean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dirty="0" smtClean="0"/>
                  <a:t> = 0,2 %</a:t>
                </a:r>
                <a:endParaRPr lang="en-US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09" y="469729"/>
                <a:ext cx="1995546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2439" t="-2538" r="-1524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1n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724" y="1388566"/>
            <a:ext cx="7261225" cy="544591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55440" y="758968"/>
            <a:ext cx="6714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Simulation de principe : 10 000 particules avec CSR plaques parallèles</a:t>
            </a:r>
          </a:p>
          <a:p>
            <a:pPr algn="ctr"/>
            <a:r>
              <a:rPr lang="fr-FR" dirty="0" smtClean="0"/>
              <a:t>100 tours à l’injection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9511" y="2331309"/>
            <a:ext cx="3779742" cy="3689868"/>
          </a:xfrm>
          <a:prstGeom prst="rect">
            <a:avLst/>
          </a:prstGeom>
        </p:spPr>
      </p:pic>
      <p:sp>
        <p:nvSpPr>
          <p:cNvPr id="11" name="Flèche droite 10"/>
          <p:cNvSpPr/>
          <p:nvPr/>
        </p:nvSpPr>
        <p:spPr>
          <a:xfrm>
            <a:off x="7018637" y="3935930"/>
            <a:ext cx="1153297" cy="320183"/>
          </a:xfrm>
          <a:prstGeom prst="rightArrow">
            <a:avLst>
              <a:gd name="adj1" fmla="val 50000"/>
              <a:gd name="adj2" fmla="val 5057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7092777" y="3012600"/>
            <a:ext cx="1005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Au bout  de 1000 tours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799070" y="238897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Impact sur la dynamique faisceau</a:t>
            </a:r>
            <a:endParaRPr lang="fr-FR" sz="2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6543779" y="4380862"/>
            <a:ext cx="210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CSR </a:t>
            </a:r>
            <a:r>
              <a:rPr lang="en-GB" b="1" dirty="0" smtClean="0">
                <a:solidFill>
                  <a:srgbClr val="FF0000"/>
                </a:solidFill>
              </a:rPr>
              <a:t>∝ N</a:t>
            </a:r>
            <a:r>
              <a:rPr lang="en-GB" b="1" baseline="30000" dirty="0" smtClean="0">
                <a:solidFill>
                  <a:srgbClr val="FF0000"/>
                </a:solidFill>
              </a:rPr>
              <a:t>2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1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_CE_1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636" y="2058221"/>
            <a:ext cx="5334000" cy="4000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38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Titre 3"/>
          <p:cNvSpPr txBox="1">
            <a:spLocks/>
          </p:cNvSpPr>
          <p:nvPr/>
        </p:nvSpPr>
        <p:spPr>
          <a:xfrm>
            <a:off x="704335" y="269463"/>
            <a:ext cx="10948087" cy="59205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smtClean="0"/>
              <a:t>Injection sans adaptation</a:t>
            </a:r>
            <a:endParaRPr lang="fr-FR" sz="4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000898" y="1396049"/>
            <a:ext cx="441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Sans effets collectifs, </a:t>
            </a:r>
            <a:r>
              <a:rPr lang="fr-FR" dirty="0" err="1" smtClean="0"/>
              <a:t>tracking</a:t>
            </a:r>
            <a:r>
              <a:rPr lang="fr-FR" dirty="0" smtClean="0"/>
              <a:t> uniquement</a:t>
            </a:r>
          </a:p>
          <a:p>
            <a:pPr algn="ctr"/>
            <a:r>
              <a:rPr lang="fr-FR" dirty="0" smtClean="0"/>
              <a:t>1000 tours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5390624" y="4904742"/>
                <a:ext cx="210301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Paquet à l’injection :</a:t>
                </a:r>
              </a:p>
              <a:p>
                <a:pPr algn="ctr"/>
                <a:r>
                  <a:rPr lang="fr-FR" dirty="0" smtClean="0"/>
                  <a:t>Charge = 1 </a:t>
                </a:r>
                <a:r>
                  <a:rPr lang="fr-FR" dirty="0" err="1"/>
                  <a:t>n</a:t>
                </a:r>
                <a:r>
                  <a:rPr lang="fr-FR" dirty="0" err="1" smtClean="0"/>
                  <a:t>C</a:t>
                </a:r>
                <a:endParaRPr lang="fr-FR" dirty="0" smtClean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fr-FR" dirty="0" smtClean="0"/>
                  <a:t>6,6 </a:t>
                </a:r>
                <a:r>
                  <a:rPr lang="fr-FR" dirty="0" err="1" smtClean="0"/>
                  <a:t>ps</a:t>
                </a:r>
                <a:endParaRPr lang="fr-FR" dirty="0" smtClean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dirty="0" smtClean="0"/>
                  <a:t> = 0,2 %</a:t>
                </a:r>
                <a:endParaRPr lang="en-US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624" y="4904742"/>
                <a:ext cx="2103012" cy="1200329"/>
              </a:xfrm>
              <a:prstGeom prst="rect">
                <a:avLst/>
              </a:prstGeom>
              <a:blipFill rotWithShape="0">
                <a:blip r:embed="rId6"/>
                <a:stretch>
                  <a:fillRect l="-2319" t="-3061" r="-1449"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5381448" y="2463892"/>
            <a:ext cx="2230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Filamentation</a:t>
            </a:r>
            <a:r>
              <a:rPr lang="fr-FR" dirty="0" smtClean="0"/>
              <a:t> lente du paquet</a:t>
            </a:r>
          </a:p>
          <a:p>
            <a:pPr algn="ctr"/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6991" y="1588223"/>
            <a:ext cx="4402884" cy="4354974"/>
          </a:xfrm>
          <a:prstGeom prst="rect">
            <a:avLst/>
          </a:prstGeom>
        </p:spPr>
      </p:pic>
      <p:sp>
        <p:nvSpPr>
          <p:cNvPr id="15" name="Flèche droite 14"/>
          <p:cNvSpPr/>
          <p:nvPr/>
        </p:nvSpPr>
        <p:spPr>
          <a:xfrm>
            <a:off x="5545050" y="3114332"/>
            <a:ext cx="1990760" cy="320183"/>
          </a:xfrm>
          <a:prstGeom prst="rightArrow">
            <a:avLst>
              <a:gd name="adj1" fmla="val 50000"/>
              <a:gd name="adj2" fmla="val 5057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7493636" y="965381"/>
            <a:ext cx="441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Sans effets collectifs, </a:t>
            </a:r>
            <a:r>
              <a:rPr lang="fr-FR" dirty="0" err="1" smtClean="0"/>
              <a:t>tracking</a:t>
            </a:r>
            <a:r>
              <a:rPr lang="fr-FR" dirty="0" smtClean="0"/>
              <a:t> uniquement</a:t>
            </a:r>
          </a:p>
          <a:p>
            <a:pPr algn="ctr"/>
            <a:r>
              <a:rPr lang="fr-FR" dirty="0" smtClean="0"/>
              <a:t>Au bout de 10 000 tours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5347013" y="3419692"/>
            <a:ext cx="2230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On remplit progressivement l’</a:t>
            </a:r>
            <a:r>
              <a:rPr lang="fr-FR" dirty="0" err="1" smtClean="0"/>
              <a:t>acceptance</a:t>
            </a:r>
            <a:r>
              <a:rPr lang="fr-FR" dirty="0" smtClean="0"/>
              <a:t> RF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4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967" y="1645539"/>
            <a:ext cx="4718924" cy="4575461"/>
          </a:xfrm>
          <a:prstGeom prst="rect">
            <a:avLst/>
          </a:prstGeom>
        </p:spPr>
      </p:pic>
      <p:pic>
        <p:nvPicPr>
          <p:cNvPr id="5" name="CE_100p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6344" y="1899558"/>
            <a:ext cx="5334000" cy="4000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39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000898" y="1396049"/>
            <a:ext cx="441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Avec CSR, charge d’espace et impédances</a:t>
            </a:r>
          </a:p>
          <a:p>
            <a:pPr algn="ctr"/>
            <a:r>
              <a:rPr lang="fr-FR" dirty="0" smtClean="0"/>
              <a:t>1000 tours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5390624" y="4904742"/>
                <a:ext cx="210301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Paquet à l’injection :</a:t>
                </a:r>
              </a:p>
              <a:p>
                <a:pPr algn="ctr"/>
                <a:r>
                  <a:rPr lang="fr-FR" b="1" dirty="0" smtClean="0">
                    <a:solidFill>
                      <a:srgbClr val="FF0000"/>
                    </a:solidFill>
                  </a:rPr>
                  <a:t>Charge = 100 </a:t>
                </a:r>
                <a:r>
                  <a:rPr lang="fr-FR" b="1" dirty="0" err="1">
                    <a:solidFill>
                      <a:srgbClr val="FF0000"/>
                    </a:solidFill>
                  </a:rPr>
                  <a:t>p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C</a:t>
                </a:r>
                <a:endParaRPr lang="fr-FR" b="1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fr-FR" dirty="0" smtClean="0"/>
                  <a:t>6,6 </a:t>
                </a:r>
                <a:r>
                  <a:rPr lang="fr-FR" dirty="0" err="1" smtClean="0"/>
                  <a:t>ps</a:t>
                </a:r>
                <a:endParaRPr lang="fr-FR" dirty="0" smtClean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dirty="0" smtClean="0"/>
                  <a:t> = 0,2 %</a:t>
                </a:r>
                <a:endParaRPr lang="en-US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624" y="4904742"/>
                <a:ext cx="2103012" cy="1200329"/>
              </a:xfrm>
              <a:prstGeom prst="rect">
                <a:avLst/>
              </a:prstGeom>
              <a:blipFill rotWithShape="0">
                <a:blip r:embed="rId7"/>
                <a:stretch>
                  <a:fillRect l="-2319" t="-3061" r="-1449"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5333095" y="2447654"/>
            <a:ext cx="2230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Filamentation</a:t>
            </a:r>
            <a:r>
              <a:rPr lang="fr-FR" dirty="0" smtClean="0"/>
              <a:t> rapide du paquet</a:t>
            </a:r>
          </a:p>
          <a:p>
            <a:pPr algn="ctr"/>
            <a:endParaRPr lang="en-US" dirty="0"/>
          </a:p>
        </p:txBody>
      </p:sp>
      <p:sp>
        <p:nvSpPr>
          <p:cNvPr id="15" name="Flèche droite 14"/>
          <p:cNvSpPr/>
          <p:nvPr/>
        </p:nvSpPr>
        <p:spPr>
          <a:xfrm>
            <a:off x="5545050" y="3114332"/>
            <a:ext cx="1990760" cy="320183"/>
          </a:xfrm>
          <a:prstGeom prst="rightArrow">
            <a:avLst>
              <a:gd name="adj1" fmla="val 50000"/>
              <a:gd name="adj2" fmla="val 5057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7713410" y="1072883"/>
            <a:ext cx="441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Avec CSR, charge d’espace et impédances</a:t>
            </a:r>
          </a:p>
          <a:p>
            <a:pPr algn="ctr"/>
            <a:r>
              <a:rPr lang="fr-FR" dirty="0" smtClean="0"/>
              <a:t>1000 tours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5347013" y="3419692"/>
            <a:ext cx="2230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On remplit rapidement l’</a:t>
            </a:r>
            <a:r>
              <a:rPr lang="fr-FR" dirty="0" err="1" smtClean="0"/>
              <a:t>acceptance</a:t>
            </a:r>
            <a:r>
              <a:rPr lang="fr-FR" dirty="0" smtClean="0"/>
              <a:t> RF</a:t>
            </a:r>
          </a:p>
          <a:p>
            <a:pPr algn="ctr"/>
            <a:endParaRPr lang="en-US" dirty="0"/>
          </a:p>
        </p:txBody>
      </p:sp>
      <p:sp>
        <p:nvSpPr>
          <p:cNvPr id="16" name="Titre 3"/>
          <p:cNvSpPr txBox="1">
            <a:spLocks/>
          </p:cNvSpPr>
          <p:nvPr/>
        </p:nvSpPr>
        <p:spPr>
          <a:xfrm>
            <a:off x="704335" y="269463"/>
            <a:ext cx="10948087" cy="59205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smtClean="0"/>
              <a:t>Injection sans adaptation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00330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4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578879" y="3149410"/>
            <a:ext cx="1573212" cy="819150"/>
            <a:chOff x="603" y="1596"/>
            <a:chExt cx="991" cy="516"/>
          </a:xfrm>
        </p:grpSpPr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603" y="1747"/>
              <a:ext cx="991" cy="365"/>
              <a:chOff x="1440" y="1056"/>
              <a:chExt cx="1776" cy="720"/>
            </a:xfrm>
          </p:grpSpPr>
          <p:sp>
            <p:nvSpPr>
              <p:cNvPr id="23" name="Oval 13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1776" cy="52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Oval 14"/>
              <p:cNvSpPr>
                <a:spLocks noChangeArrowheads="1"/>
              </p:cNvSpPr>
              <p:nvPr/>
            </p:nvSpPr>
            <p:spPr bwMode="auto">
              <a:xfrm>
                <a:off x="1968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" name="Oval 15"/>
              <p:cNvSpPr>
                <a:spLocks noChangeArrowheads="1"/>
              </p:cNvSpPr>
              <p:nvPr/>
            </p:nvSpPr>
            <p:spPr bwMode="auto">
              <a:xfrm>
                <a:off x="2064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Oval 16"/>
              <p:cNvSpPr>
                <a:spLocks noChangeArrowheads="1"/>
              </p:cNvSpPr>
              <p:nvPr/>
            </p:nvSpPr>
            <p:spPr bwMode="auto">
              <a:xfrm>
                <a:off x="206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" name="Oval 17"/>
              <p:cNvSpPr>
                <a:spLocks noChangeArrowheads="1"/>
              </p:cNvSpPr>
              <p:nvPr/>
            </p:nvSpPr>
            <p:spPr bwMode="auto">
              <a:xfrm>
                <a:off x="1968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" name="Oval 18"/>
              <p:cNvSpPr>
                <a:spLocks noChangeArrowheads="1"/>
              </p:cNvSpPr>
              <p:nvPr/>
            </p:nvSpPr>
            <p:spPr bwMode="auto">
              <a:xfrm>
                <a:off x="1920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" name="Oval 19"/>
              <p:cNvSpPr>
                <a:spLocks noChangeArrowheads="1"/>
              </p:cNvSpPr>
              <p:nvPr/>
            </p:nvSpPr>
            <p:spPr bwMode="auto">
              <a:xfrm>
                <a:off x="192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0" name="Oval 20"/>
              <p:cNvSpPr>
                <a:spLocks noChangeArrowheads="1"/>
              </p:cNvSpPr>
              <p:nvPr/>
            </p:nvSpPr>
            <p:spPr bwMode="auto">
              <a:xfrm>
                <a:off x="1968" y="120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" name="Oval 21"/>
              <p:cNvSpPr>
                <a:spLocks noChangeArrowheads="1"/>
              </p:cNvSpPr>
              <p:nvPr/>
            </p:nvSpPr>
            <p:spPr bwMode="auto">
              <a:xfrm>
                <a:off x="216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" name="Oval 22"/>
              <p:cNvSpPr>
                <a:spLocks noChangeArrowheads="1"/>
              </p:cNvSpPr>
              <p:nvPr/>
            </p:nvSpPr>
            <p:spPr bwMode="auto">
              <a:xfrm>
                <a:off x="235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" name="Oval 23"/>
              <p:cNvSpPr>
                <a:spLocks noChangeArrowheads="1"/>
              </p:cNvSpPr>
              <p:nvPr/>
            </p:nvSpPr>
            <p:spPr bwMode="auto">
              <a:xfrm>
                <a:off x="2256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4" name="Oval 24"/>
              <p:cNvSpPr>
                <a:spLocks noChangeArrowheads="1"/>
              </p:cNvSpPr>
              <p:nvPr/>
            </p:nvSpPr>
            <p:spPr bwMode="auto">
              <a:xfrm>
                <a:off x="2304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" name="Oval 25"/>
              <p:cNvSpPr>
                <a:spLocks noChangeArrowheads="1"/>
              </p:cNvSpPr>
              <p:nvPr/>
            </p:nvSpPr>
            <p:spPr bwMode="auto">
              <a:xfrm>
                <a:off x="2208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" name="Oval 26"/>
              <p:cNvSpPr>
                <a:spLocks noChangeArrowheads="1"/>
              </p:cNvSpPr>
              <p:nvPr/>
            </p:nvSpPr>
            <p:spPr bwMode="auto">
              <a:xfrm>
                <a:off x="2112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7" name="Oval 27"/>
              <p:cNvSpPr>
                <a:spLocks noChangeArrowheads="1"/>
              </p:cNvSpPr>
              <p:nvPr/>
            </p:nvSpPr>
            <p:spPr bwMode="auto">
              <a:xfrm>
                <a:off x="2208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8" name="Oval 28"/>
              <p:cNvSpPr>
                <a:spLocks noChangeArrowheads="1"/>
              </p:cNvSpPr>
              <p:nvPr/>
            </p:nvSpPr>
            <p:spPr bwMode="auto">
              <a:xfrm>
                <a:off x="2160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" name="Oval 29"/>
              <p:cNvSpPr>
                <a:spLocks noChangeArrowheads="1"/>
              </p:cNvSpPr>
              <p:nvPr/>
            </p:nvSpPr>
            <p:spPr bwMode="auto">
              <a:xfrm>
                <a:off x="211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" name="Oval 30"/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" name="Oval 31"/>
              <p:cNvSpPr>
                <a:spLocks noChangeArrowheads="1"/>
              </p:cNvSpPr>
              <p:nvPr/>
            </p:nvSpPr>
            <p:spPr bwMode="auto">
              <a:xfrm>
                <a:off x="2448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" name="Oval 32"/>
              <p:cNvSpPr>
                <a:spLocks noChangeArrowheads="1"/>
              </p:cNvSpPr>
              <p:nvPr/>
            </p:nvSpPr>
            <p:spPr bwMode="auto">
              <a:xfrm>
                <a:off x="2544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" name="Oval 33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" name="Oval 34"/>
              <p:cNvSpPr>
                <a:spLocks noChangeArrowheads="1"/>
              </p:cNvSpPr>
              <p:nvPr/>
            </p:nvSpPr>
            <p:spPr bwMode="auto">
              <a:xfrm>
                <a:off x="225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5" name="Oval 35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6" name="Oval 36"/>
              <p:cNvSpPr>
                <a:spLocks noChangeArrowheads="1"/>
              </p:cNvSpPr>
              <p:nvPr/>
            </p:nvSpPr>
            <p:spPr bwMode="auto">
              <a:xfrm>
                <a:off x="264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7" name="Oval 37"/>
              <p:cNvSpPr>
                <a:spLocks noChangeArrowheads="1"/>
              </p:cNvSpPr>
              <p:nvPr/>
            </p:nvSpPr>
            <p:spPr bwMode="auto">
              <a:xfrm>
                <a:off x="2640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8" name="Oval 38"/>
              <p:cNvSpPr>
                <a:spLocks noChangeArrowheads="1"/>
              </p:cNvSpPr>
              <p:nvPr/>
            </p:nvSpPr>
            <p:spPr bwMode="auto">
              <a:xfrm>
                <a:off x="2544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9" name="Oval 39"/>
              <p:cNvSpPr>
                <a:spLocks noChangeArrowheads="1"/>
              </p:cNvSpPr>
              <p:nvPr/>
            </p:nvSpPr>
            <p:spPr bwMode="auto">
              <a:xfrm>
                <a:off x="254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0" name="Oval 40"/>
              <p:cNvSpPr>
                <a:spLocks noChangeArrowheads="1"/>
              </p:cNvSpPr>
              <p:nvPr/>
            </p:nvSpPr>
            <p:spPr bwMode="auto">
              <a:xfrm>
                <a:off x="2592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" name="Oval 41"/>
              <p:cNvSpPr>
                <a:spLocks noChangeArrowheads="1"/>
              </p:cNvSpPr>
              <p:nvPr/>
            </p:nvSpPr>
            <p:spPr bwMode="auto">
              <a:xfrm>
                <a:off x="264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" name="Oval 42"/>
              <p:cNvSpPr>
                <a:spLocks noChangeArrowheads="1"/>
              </p:cNvSpPr>
              <p:nvPr/>
            </p:nvSpPr>
            <p:spPr bwMode="auto">
              <a:xfrm>
                <a:off x="268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3" name="Oval 43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4" name="Oval 44"/>
              <p:cNvSpPr>
                <a:spLocks noChangeArrowheads="1"/>
              </p:cNvSpPr>
              <p:nvPr/>
            </p:nvSpPr>
            <p:spPr bwMode="auto">
              <a:xfrm>
                <a:off x="2976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5" name="Oval 45"/>
              <p:cNvSpPr>
                <a:spLocks noChangeArrowheads="1"/>
              </p:cNvSpPr>
              <p:nvPr/>
            </p:nvSpPr>
            <p:spPr bwMode="auto">
              <a:xfrm>
                <a:off x="3072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" name="Oval 46"/>
              <p:cNvSpPr>
                <a:spLocks noChangeArrowheads="1"/>
              </p:cNvSpPr>
              <p:nvPr/>
            </p:nvSpPr>
            <p:spPr bwMode="auto">
              <a:xfrm>
                <a:off x="3024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" name="Oval 47"/>
              <p:cNvSpPr>
                <a:spLocks noChangeArrowheads="1"/>
              </p:cNvSpPr>
              <p:nvPr/>
            </p:nvSpPr>
            <p:spPr bwMode="auto">
              <a:xfrm>
                <a:off x="292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" name="Oval 48"/>
              <p:cNvSpPr>
                <a:spLocks noChangeArrowheads="1"/>
              </p:cNvSpPr>
              <p:nvPr/>
            </p:nvSpPr>
            <p:spPr bwMode="auto">
              <a:xfrm>
                <a:off x="2784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" name="Oval 49"/>
              <p:cNvSpPr>
                <a:spLocks noChangeArrowheads="1"/>
              </p:cNvSpPr>
              <p:nvPr/>
            </p:nvSpPr>
            <p:spPr bwMode="auto">
              <a:xfrm>
                <a:off x="2640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Oval 50"/>
              <p:cNvSpPr>
                <a:spLocks noChangeArrowheads="1"/>
              </p:cNvSpPr>
              <p:nvPr/>
            </p:nvSpPr>
            <p:spPr bwMode="auto">
              <a:xfrm>
                <a:off x="2544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1" name="Oval 51"/>
              <p:cNvSpPr>
                <a:spLocks noChangeArrowheads="1"/>
              </p:cNvSpPr>
              <p:nvPr/>
            </p:nvSpPr>
            <p:spPr bwMode="auto">
              <a:xfrm>
                <a:off x="2496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" name="Oval 52"/>
              <p:cNvSpPr>
                <a:spLocks noChangeArrowheads="1"/>
              </p:cNvSpPr>
              <p:nvPr/>
            </p:nvSpPr>
            <p:spPr bwMode="auto">
              <a:xfrm>
                <a:off x="2448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3" name="Oval 53"/>
              <p:cNvSpPr>
                <a:spLocks noChangeArrowheads="1"/>
              </p:cNvSpPr>
              <p:nvPr/>
            </p:nvSpPr>
            <p:spPr bwMode="auto">
              <a:xfrm>
                <a:off x="2400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" name="Oval 54"/>
              <p:cNvSpPr>
                <a:spLocks noChangeArrowheads="1"/>
              </p:cNvSpPr>
              <p:nvPr/>
            </p:nvSpPr>
            <p:spPr bwMode="auto">
              <a:xfrm>
                <a:off x="2400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5" name="Oval 55"/>
              <p:cNvSpPr>
                <a:spLocks noChangeArrowheads="1"/>
              </p:cNvSpPr>
              <p:nvPr/>
            </p:nvSpPr>
            <p:spPr bwMode="auto">
              <a:xfrm>
                <a:off x="2544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" name="Oval 56"/>
              <p:cNvSpPr>
                <a:spLocks noChangeArrowheads="1"/>
              </p:cNvSpPr>
              <p:nvPr/>
            </p:nvSpPr>
            <p:spPr bwMode="auto">
              <a:xfrm>
                <a:off x="2688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7" name="Oval 57"/>
              <p:cNvSpPr>
                <a:spLocks noChangeArrowheads="1"/>
              </p:cNvSpPr>
              <p:nvPr/>
            </p:nvSpPr>
            <p:spPr bwMode="auto">
              <a:xfrm>
                <a:off x="2736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8"/>
              <p:cNvSpPr>
                <a:spLocks noChangeArrowheads="1"/>
              </p:cNvSpPr>
              <p:nvPr/>
            </p:nvSpPr>
            <p:spPr bwMode="auto">
              <a:xfrm>
                <a:off x="2400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Oval 59"/>
              <p:cNvSpPr>
                <a:spLocks noChangeArrowheads="1"/>
              </p:cNvSpPr>
              <p:nvPr/>
            </p:nvSpPr>
            <p:spPr bwMode="auto">
              <a:xfrm>
                <a:off x="2112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60"/>
              <p:cNvSpPr>
                <a:spLocks noChangeArrowheads="1"/>
              </p:cNvSpPr>
              <p:nvPr/>
            </p:nvSpPr>
            <p:spPr bwMode="auto">
              <a:xfrm>
                <a:off x="1968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1"/>
              <p:cNvSpPr>
                <a:spLocks noChangeArrowheads="1"/>
              </p:cNvSpPr>
              <p:nvPr/>
            </p:nvSpPr>
            <p:spPr bwMode="auto">
              <a:xfrm>
                <a:off x="177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Oval 62"/>
              <p:cNvSpPr>
                <a:spLocks noChangeArrowheads="1"/>
              </p:cNvSpPr>
              <p:nvPr/>
            </p:nvSpPr>
            <p:spPr bwMode="auto">
              <a:xfrm>
                <a:off x="168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3" name="Oval 63"/>
              <p:cNvSpPr>
                <a:spLocks noChangeArrowheads="1"/>
              </p:cNvSpPr>
              <p:nvPr/>
            </p:nvSpPr>
            <p:spPr bwMode="auto">
              <a:xfrm>
                <a:off x="158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4" name="Oval 64"/>
              <p:cNvSpPr>
                <a:spLocks noChangeArrowheads="1"/>
              </p:cNvSpPr>
              <p:nvPr/>
            </p:nvSpPr>
            <p:spPr bwMode="auto">
              <a:xfrm>
                <a:off x="172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5" name="Oval 65"/>
              <p:cNvSpPr>
                <a:spLocks noChangeArrowheads="1"/>
              </p:cNvSpPr>
              <p:nvPr/>
            </p:nvSpPr>
            <p:spPr bwMode="auto">
              <a:xfrm>
                <a:off x="1872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6" name="Oval 66"/>
              <p:cNvSpPr>
                <a:spLocks noChangeArrowheads="1"/>
              </p:cNvSpPr>
              <p:nvPr/>
            </p:nvSpPr>
            <p:spPr bwMode="auto">
              <a:xfrm>
                <a:off x="2016" y="168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" name="Oval 67"/>
              <p:cNvSpPr>
                <a:spLocks noChangeArrowheads="1"/>
              </p:cNvSpPr>
              <p:nvPr/>
            </p:nvSpPr>
            <p:spPr bwMode="auto">
              <a:xfrm>
                <a:off x="2160" y="172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" name="Oval 68"/>
              <p:cNvSpPr>
                <a:spLocks noChangeArrowheads="1"/>
              </p:cNvSpPr>
              <p:nvPr/>
            </p:nvSpPr>
            <p:spPr bwMode="auto">
              <a:xfrm>
                <a:off x="2304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9" name="Oval 69"/>
              <p:cNvSpPr>
                <a:spLocks noChangeArrowheads="1"/>
              </p:cNvSpPr>
              <p:nvPr/>
            </p:nvSpPr>
            <p:spPr bwMode="auto">
              <a:xfrm>
                <a:off x="2448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0" name="Oval 70"/>
              <p:cNvSpPr>
                <a:spLocks noChangeArrowheads="1"/>
              </p:cNvSpPr>
              <p:nvPr/>
            </p:nvSpPr>
            <p:spPr bwMode="auto">
              <a:xfrm>
                <a:off x="2256" y="10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1" name="Oval 71"/>
              <p:cNvSpPr>
                <a:spLocks noChangeArrowheads="1"/>
              </p:cNvSpPr>
              <p:nvPr/>
            </p:nvSpPr>
            <p:spPr bwMode="auto">
              <a:xfrm>
                <a:off x="2016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" name="Oval 72"/>
              <p:cNvSpPr>
                <a:spLocks noChangeArrowheads="1"/>
              </p:cNvSpPr>
              <p:nvPr/>
            </p:nvSpPr>
            <p:spPr bwMode="auto">
              <a:xfrm>
                <a:off x="1680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" name="Oval 73"/>
              <p:cNvSpPr>
                <a:spLocks noChangeArrowheads="1"/>
              </p:cNvSpPr>
              <p:nvPr/>
            </p:nvSpPr>
            <p:spPr bwMode="auto">
              <a:xfrm>
                <a:off x="1872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4" name="Oval 74"/>
              <p:cNvSpPr>
                <a:spLocks noChangeArrowheads="1"/>
              </p:cNvSpPr>
              <p:nvPr/>
            </p:nvSpPr>
            <p:spPr bwMode="auto">
              <a:xfrm>
                <a:off x="1872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5" name="Oval 75"/>
              <p:cNvSpPr>
                <a:spLocks noChangeArrowheads="1"/>
              </p:cNvSpPr>
              <p:nvPr/>
            </p:nvSpPr>
            <p:spPr bwMode="auto">
              <a:xfrm>
                <a:off x="2064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" name="Oval 76"/>
              <p:cNvSpPr>
                <a:spLocks noChangeArrowheads="1"/>
              </p:cNvSpPr>
              <p:nvPr/>
            </p:nvSpPr>
            <p:spPr bwMode="auto">
              <a:xfrm>
                <a:off x="1728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7" name="Oval 77"/>
              <p:cNvSpPr>
                <a:spLocks noChangeArrowheads="1"/>
              </p:cNvSpPr>
              <p:nvPr/>
            </p:nvSpPr>
            <p:spPr bwMode="auto">
              <a:xfrm>
                <a:off x="2880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8" name="Oval 78"/>
              <p:cNvSpPr>
                <a:spLocks noChangeArrowheads="1"/>
              </p:cNvSpPr>
              <p:nvPr/>
            </p:nvSpPr>
            <p:spPr bwMode="auto">
              <a:xfrm>
                <a:off x="2304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9" name="Oval 79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0" name="Oval 80"/>
              <p:cNvSpPr>
                <a:spLocks noChangeArrowheads="1"/>
              </p:cNvSpPr>
              <p:nvPr/>
            </p:nvSpPr>
            <p:spPr bwMode="auto">
              <a:xfrm>
                <a:off x="2160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1" name="Oval 81"/>
              <p:cNvSpPr>
                <a:spLocks noChangeArrowheads="1"/>
              </p:cNvSpPr>
              <p:nvPr/>
            </p:nvSpPr>
            <p:spPr bwMode="auto">
              <a:xfrm>
                <a:off x="2304" y="12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" name="Oval 82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3" name="Oval 83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4" name="Oval 84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5" name="Oval 85"/>
              <p:cNvSpPr>
                <a:spLocks noChangeArrowheads="1"/>
              </p:cNvSpPr>
              <p:nvPr/>
            </p:nvSpPr>
            <p:spPr bwMode="auto">
              <a:xfrm>
                <a:off x="1632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6" name="Oval 86"/>
              <p:cNvSpPr>
                <a:spLocks noChangeArrowheads="1"/>
              </p:cNvSpPr>
              <p:nvPr/>
            </p:nvSpPr>
            <p:spPr bwMode="auto">
              <a:xfrm>
                <a:off x="2496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6" name="Line 87"/>
            <p:cNvSpPr>
              <a:spLocks noChangeShapeType="1"/>
            </p:cNvSpPr>
            <p:nvPr/>
          </p:nvSpPr>
          <p:spPr bwMode="auto">
            <a:xfrm flipH="1" flipV="1">
              <a:off x="1121" y="1652"/>
              <a:ext cx="2" cy="13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88"/>
            <p:cNvSpPr>
              <a:spLocks noChangeShapeType="1"/>
            </p:cNvSpPr>
            <p:nvPr/>
          </p:nvSpPr>
          <p:spPr bwMode="auto">
            <a:xfrm>
              <a:off x="1126" y="1809"/>
              <a:ext cx="1" cy="12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 Box 89"/>
            <p:cNvSpPr txBox="1">
              <a:spLocks noChangeArrowheads="1"/>
            </p:cNvSpPr>
            <p:nvPr/>
          </p:nvSpPr>
          <p:spPr bwMode="auto">
            <a:xfrm>
              <a:off x="1113" y="1596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i="1">
                  <a:solidFill>
                    <a:srgbClr val="CC0000"/>
                  </a:solidFill>
                  <a:latin typeface="Times New Roman" charset="0"/>
                </a:rPr>
                <a:t>F</a:t>
              </a:r>
              <a:r>
                <a:rPr lang="en-US" sz="1200" i="1" baseline="-25000">
                  <a:solidFill>
                    <a:srgbClr val="CC0000"/>
                  </a:solidFill>
                  <a:latin typeface="Times New Roman" charset="0"/>
                </a:rPr>
                <a:t>E</a:t>
              </a:r>
              <a:endParaRPr lang="en-US" sz="1200" i="1">
                <a:solidFill>
                  <a:srgbClr val="CC0000"/>
                </a:solidFill>
                <a:latin typeface="Times New Roman" charset="0"/>
              </a:endParaRPr>
            </a:p>
          </p:txBody>
        </p:sp>
        <p:sp>
          <p:nvSpPr>
            <p:cNvPr id="21" name="Text Box 90"/>
            <p:cNvSpPr txBox="1">
              <a:spLocks noChangeArrowheads="1"/>
            </p:cNvSpPr>
            <p:nvPr/>
          </p:nvSpPr>
          <p:spPr bwMode="auto">
            <a:xfrm>
              <a:off x="1095" y="1837"/>
              <a:ext cx="3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i="1" dirty="0">
                  <a:solidFill>
                    <a:schemeClr val="accent2"/>
                  </a:solidFill>
                  <a:latin typeface="Times New Roman" charset="0"/>
                </a:rPr>
                <a:t>F</a:t>
              </a:r>
              <a:r>
                <a:rPr lang="en-US" sz="1200" i="1" baseline="-25000" dirty="0">
                  <a:solidFill>
                    <a:schemeClr val="accent2"/>
                  </a:solidFill>
                  <a:latin typeface="Times New Roman" charset="0"/>
                </a:rPr>
                <a:t>M</a:t>
              </a:r>
              <a:endParaRPr lang="en-US" sz="1200" i="1" dirty="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22" name="Oval 91"/>
            <p:cNvSpPr>
              <a:spLocks noChangeArrowheads="1"/>
            </p:cNvSpPr>
            <p:nvPr/>
          </p:nvSpPr>
          <p:spPr bwMode="auto">
            <a:xfrm>
              <a:off x="1111" y="1796"/>
              <a:ext cx="27" cy="2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baseline="-25000"/>
            </a:p>
          </p:txBody>
        </p:sp>
      </p:grpSp>
      <p:sp>
        <p:nvSpPr>
          <p:cNvPr id="97" name="Text Box 92"/>
          <p:cNvSpPr txBox="1">
            <a:spLocks noChangeArrowheads="1"/>
          </p:cNvSpPr>
          <p:nvPr/>
        </p:nvSpPr>
        <p:spPr bwMode="auto">
          <a:xfrm>
            <a:off x="291777" y="2753636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Charge d’espace (SC)</a:t>
            </a:r>
            <a:endParaRPr lang="fr-FR" dirty="0"/>
          </a:p>
        </p:txBody>
      </p:sp>
      <p:sp>
        <p:nvSpPr>
          <p:cNvPr id="99" name="Text Box 95"/>
          <p:cNvSpPr txBox="1">
            <a:spLocks noChangeArrowheads="1"/>
          </p:cNvSpPr>
          <p:nvPr/>
        </p:nvSpPr>
        <p:spPr bwMode="auto">
          <a:xfrm>
            <a:off x="270517" y="1131187"/>
            <a:ext cx="587491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Champ de sillage et impédances (RW and géométrique)</a:t>
            </a:r>
            <a:endParaRPr lang="fr-FR" dirty="0"/>
          </a:p>
        </p:txBody>
      </p:sp>
      <p:pic>
        <p:nvPicPr>
          <p:cNvPr id="100" name="Picture 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3" y="1512091"/>
            <a:ext cx="1946275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1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8" y="4749532"/>
            <a:ext cx="2173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8" y="5507828"/>
            <a:ext cx="1592263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" name="Picture 5" descr="Imag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77" y="1632574"/>
            <a:ext cx="41767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Text Box 92"/>
          <p:cNvSpPr txBox="1">
            <a:spLocks noChangeArrowheads="1"/>
          </p:cNvSpPr>
          <p:nvPr/>
        </p:nvSpPr>
        <p:spPr bwMode="auto">
          <a:xfrm>
            <a:off x="6591728" y="2596929"/>
            <a:ext cx="5522913" cy="25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Rétrodiffusion Compton (CBS)</a:t>
            </a: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9201121" y="2971511"/>
            <a:ext cx="2703169" cy="1416376"/>
            <a:chOff x="7653702" y="2782697"/>
            <a:chExt cx="3679825" cy="1619250"/>
          </a:xfrm>
        </p:grpSpPr>
        <p:sp>
          <p:nvSpPr>
            <p:cNvPr id="106" name="Oval 27"/>
            <p:cNvSpPr>
              <a:spLocks noChangeArrowheads="1"/>
            </p:cNvSpPr>
            <p:nvPr/>
          </p:nvSpPr>
          <p:spPr bwMode="auto">
            <a:xfrm>
              <a:off x="7987077" y="3363722"/>
              <a:ext cx="184150" cy="1793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fr-FR">
                <a:latin typeface="Arial Narrow" charset="0"/>
              </a:endParaRPr>
            </a:p>
          </p:txBody>
        </p:sp>
        <p:sp>
          <p:nvSpPr>
            <p:cNvPr id="107" name="Text Box 30"/>
            <p:cNvSpPr txBox="1">
              <a:spLocks noChangeArrowheads="1"/>
            </p:cNvSpPr>
            <p:nvPr/>
          </p:nvSpPr>
          <p:spPr bwMode="auto">
            <a:xfrm>
              <a:off x="7653702" y="3100197"/>
              <a:ext cx="361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>
                  <a:latin typeface="Arial Narrow" charset="0"/>
                </a:rPr>
                <a:t>e</a:t>
              </a:r>
              <a:r>
                <a:rPr lang="fr-FR" baseline="30000" dirty="0">
                  <a:latin typeface="Arial Narrow" charset="0"/>
                </a:rPr>
                <a:t>-</a:t>
              </a:r>
            </a:p>
          </p:txBody>
        </p:sp>
        <p:sp>
          <p:nvSpPr>
            <p:cNvPr id="108" name="Line 31"/>
            <p:cNvSpPr>
              <a:spLocks noChangeShapeType="1"/>
            </p:cNvSpPr>
            <p:nvPr/>
          </p:nvSpPr>
          <p:spPr bwMode="auto">
            <a:xfrm>
              <a:off x="8122015" y="3447860"/>
              <a:ext cx="95567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09" name="Text Box 32"/>
            <p:cNvSpPr txBox="1">
              <a:spLocks noChangeArrowheads="1"/>
            </p:cNvSpPr>
            <p:nvPr/>
          </p:nvSpPr>
          <p:spPr bwMode="auto">
            <a:xfrm>
              <a:off x="10450877" y="3016060"/>
              <a:ext cx="882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latin typeface="Arial Narrow" charset="0"/>
                </a:rPr>
                <a:t>photon</a:t>
              </a:r>
              <a:endParaRPr lang="fr-FR" baseline="30000">
                <a:latin typeface="Arial Narrow" charset="0"/>
              </a:endParaRPr>
            </a:p>
          </p:txBody>
        </p:sp>
        <p:sp>
          <p:nvSpPr>
            <p:cNvPr id="110" name="Freeform 33"/>
            <p:cNvSpPr>
              <a:spLocks/>
            </p:cNvSpPr>
            <p:nvPr/>
          </p:nvSpPr>
          <p:spPr bwMode="auto">
            <a:xfrm flipH="1">
              <a:off x="9482502" y="3235135"/>
              <a:ext cx="1073150" cy="265112"/>
            </a:xfrm>
            <a:custGeom>
              <a:avLst/>
              <a:gdLst>
                <a:gd name="T0" fmla="*/ 0 w 569"/>
                <a:gd name="T1" fmla="*/ 159 h 167"/>
                <a:gd name="T2" fmla="*/ 56 w 569"/>
                <a:gd name="T3" fmla="*/ 21 h 167"/>
                <a:gd name="T4" fmla="*/ 125 w 569"/>
                <a:gd name="T5" fmla="*/ 165 h 167"/>
                <a:gd name="T6" fmla="*/ 169 w 569"/>
                <a:gd name="T7" fmla="*/ 27 h 167"/>
                <a:gd name="T8" fmla="*/ 225 w 569"/>
                <a:gd name="T9" fmla="*/ 152 h 167"/>
                <a:gd name="T10" fmla="*/ 263 w 569"/>
                <a:gd name="T11" fmla="*/ 2 h 167"/>
                <a:gd name="T12" fmla="*/ 313 w 569"/>
                <a:gd name="T13" fmla="*/ 165 h 167"/>
                <a:gd name="T14" fmla="*/ 375 w 569"/>
                <a:gd name="T15" fmla="*/ 15 h 167"/>
                <a:gd name="T16" fmla="*/ 400 w 569"/>
                <a:gd name="T17" fmla="*/ 159 h 167"/>
                <a:gd name="T18" fmla="*/ 450 w 569"/>
                <a:gd name="T19" fmla="*/ 33 h 167"/>
                <a:gd name="T20" fmla="*/ 501 w 569"/>
                <a:gd name="T21" fmla="*/ 159 h 167"/>
                <a:gd name="T22" fmla="*/ 538 w 569"/>
                <a:gd name="T23" fmla="*/ 21 h 167"/>
                <a:gd name="T24" fmla="*/ 569 w 569"/>
                <a:gd name="T25" fmla="*/ 127 h 1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9"/>
                <a:gd name="T40" fmla="*/ 0 h 167"/>
                <a:gd name="T41" fmla="*/ 569 w 569"/>
                <a:gd name="T42" fmla="*/ 167 h 1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9" h="167">
                  <a:moveTo>
                    <a:pt x="0" y="159"/>
                  </a:moveTo>
                  <a:cubicBezTo>
                    <a:pt x="17" y="89"/>
                    <a:pt x="35" y="20"/>
                    <a:pt x="56" y="21"/>
                  </a:cubicBezTo>
                  <a:cubicBezTo>
                    <a:pt x="77" y="22"/>
                    <a:pt x="106" y="164"/>
                    <a:pt x="125" y="165"/>
                  </a:cubicBezTo>
                  <a:cubicBezTo>
                    <a:pt x="144" y="166"/>
                    <a:pt x="152" y="29"/>
                    <a:pt x="169" y="27"/>
                  </a:cubicBezTo>
                  <a:cubicBezTo>
                    <a:pt x="186" y="25"/>
                    <a:pt x="209" y="156"/>
                    <a:pt x="225" y="152"/>
                  </a:cubicBezTo>
                  <a:cubicBezTo>
                    <a:pt x="241" y="148"/>
                    <a:pt x="248" y="0"/>
                    <a:pt x="263" y="2"/>
                  </a:cubicBezTo>
                  <a:cubicBezTo>
                    <a:pt x="278" y="4"/>
                    <a:pt x="295" y="163"/>
                    <a:pt x="313" y="165"/>
                  </a:cubicBezTo>
                  <a:cubicBezTo>
                    <a:pt x="331" y="167"/>
                    <a:pt x="361" y="16"/>
                    <a:pt x="375" y="15"/>
                  </a:cubicBezTo>
                  <a:cubicBezTo>
                    <a:pt x="389" y="14"/>
                    <a:pt x="388" y="156"/>
                    <a:pt x="400" y="159"/>
                  </a:cubicBezTo>
                  <a:cubicBezTo>
                    <a:pt x="412" y="162"/>
                    <a:pt x="433" y="33"/>
                    <a:pt x="450" y="33"/>
                  </a:cubicBezTo>
                  <a:cubicBezTo>
                    <a:pt x="467" y="33"/>
                    <a:pt x="486" y="161"/>
                    <a:pt x="501" y="159"/>
                  </a:cubicBezTo>
                  <a:cubicBezTo>
                    <a:pt x="516" y="157"/>
                    <a:pt x="527" y="26"/>
                    <a:pt x="538" y="21"/>
                  </a:cubicBezTo>
                  <a:cubicBezTo>
                    <a:pt x="549" y="16"/>
                    <a:pt x="559" y="71"/>
                    <a:pt x="569" y="1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1" name="Line 34"/>
            <p:cNvSpPr>
              <a:spLocks noChangeShapeType="1"/>
            </p:cNvSpPr>
            <p:nvPr/>
          </p:nvSpPr>
          <p:spPr bwMode="auto">
            <a:xfrm flipH="1">
              <a:off x="9325340" y="3417697"/>
              <a:ext cx="1476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2" name="Text Box 35"/>
            <p:cNvSpPr txBox="1">
              <a:spLocks noChangeArrowheads="1"/>
            </p:cNvSpPr>
            <p:nvPr/>
          </p:nvSpPr>
          <p:spPr bwMode="auto">
            <a:xfrm>
              <a:off x="8349027" y="2900172"/>
              <a:ext cx="3365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latin typeface="Arial Narrow" charset="0"/>
                </a:rPr>
                <a:t>E</a:t>
              </a:r>
            </a:p>
          </p:txBody>
        </p:sp>
        <p:sp>
          <p:nvSpPr>
            <p:cNvPr id="113" name="Text Box 36"/>
            <p:cNvSpPr txBox="1">
              <a:spLocks noChangeArrowheads="1"/>
            </p:cNvSpPr>
            <p:nvPr/>
          </p:nvSpPr>
          <p:spPr bwMode="auto">
            <a:xfrm>
              <a:off x="9855565" y="2782697"/>
              <a:ext cx="4302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 err="1">
                  <a:latin typeface="Arial Narrow" charset="0"/>
                </a:rPr>
                <a:t>h</a:t>
              </a:r>
              <a:r>
                <a:rPr lang="fr-FR" dirty="0" err="1">
                  <a:latin typeface="Symbol" charset="0"/>
                </a:rPr>
                <a:t>n</a:t>
              </a:r>
              <a:endParaRPr lang="fr-FR" dirty="0">
                <a:latin typeface="Symbol" charset="0"/>
              </a:endParaRPr>
            </a:p>
          </p:txBody>
        </p:sp>
        <p:sp>
          <p:nvSpPr>
            <p:cNvPr id="114" name="Oval 37"/>
            <p:cNvSpPr>
              <a:spLocks noChangeArrowheads="1"/>
            </p:cNvSpPr>
            <p:nvPr/>
          </p:nvSpPr>
          <p:spPr bwMode="auto">
            <a:xfrm>
              <a:off x="7901352" y="4222560"/>
              <a:ext cx="184150" cy="1793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fr-FR">
                <a:latin typeface="Arial Narrow" charset="0"/>
              </a:endParaRPr>
            </a:p>
          </p:txBody>
        </p:sp>
        <p:sp>
          <p:nvSpPr>
            <p:cNvPr id="115" name="Line 38"/>
            <p:cNvSpPr>
              <a:spLocks noChangeShapeType="1"/>
            </p:cNvSpPr>
            <p:nvPr/>
          </p:nvSpPr>
          <p:spPr bwMode="auto">
            <a:xfrm>
              <a:off x="8099790" y="4327335"/>
              <a:ext cx="95567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6" name="Freeform 39"/>
            <p:cNvSpPr>
              <a:spLocks/>
            </p:cNvSpPr>
            <p:nvPr/>
          </p:nvSpPr>
          <p:spPr bwMode="auto">
            <a:xfrm>
              <a:off x="9539652" y="4114610"/>
              <a:ext cx="993775" cy="265112"/>
            </a:xfrm>
            <a:custGeom>
              <a:avLst/>
              <a:gdLst>
                <a:gd name="T0" fmla="*/ 0 w 569"/>
                <a:gd name="T1" fmla="*/ 159 h 167"/>
                <a:gd name="T2" fmla="*/ 56 w 569"/>
                <a:gd name="T3" fmla="*/ 21 h 167"/>
                <a:gd name="T4" fmla="*/ 125 w 569"/>
                <a:gd name="T5" fmla="*/ 165 h 167"/>
                <a:gd name="T6" fmla="*/ 169 w 569"/>
                <a:gd name="T7" fmla="*/ 27 h 167"/>
                <a:gd name="T8" fmla="*/ 225 w 569"/>
                <a:gd name="T9" fmla="*/ 152 h 167"/>
                <a:gd name="T10" fmla="*/ 263 w 569"/>
                <a:gd name="T11" fmla="*/ 2 h 167"/>
                <a:gd name="T12" fmla="*/ 313 w 569"/>
                <a:gd name="T13" fmla="*/ 165 h 167"/>
                <a:gd name="T14" fmla="*/ 375 w 569"/>
                <a:gd name="T15" fmla="*/ 15 h 167"/>
                <a:gd name="T16" fmla="*/ 400 w 569"/>
                <a:gd name="T17" fmla="*/ 159 h 167"/>
                <a:gd name="T18" fmla="*/ 450 w 569"/>
                <a:gd name="T19" fmla="*/ 33 h 167"/>
                <a:gd name="T20" fmla="*/ 501 w 569"/>
                <a:gd name="T21" fmla="*/ 159 h 167"/>
                <a:gd name="T22" fmla="*/ 538 w 569"/>
                <a:gd name="T23" fmla="*/ 21 h 167"/>
                <a:gd name="T24" fmla="*/ 569 w 569"/>
                <a:gd name="T25" fmla="*/ 127 h 1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9"/>
                <a:gd name="T40" fmla="*/ 0 h 167"/>
                <a:gd name="T41" fmla="*/ 569 w 569"/>
                <a:gd name="T42" fmla="*/ 167 h 1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9" h="167">
                  <a:moveTo>
                    <a:pt x="0" y="159"/>
                  </a:moveTo>
                  <a:cubicBezTo>
                    <a:pt x="17" y="89"/>
                    <a:pt x="35" y="20"/>
                    <a:pt x="56" y="21"/>
                  </a:cubicBezTo>
                  <a:cubicBezTo>
                    <a:pt x="77" y="22"/>
                    <a:pt x="106" y="164"/>
                    <a:pt x="125" y="165"/>
                  </a:cubicBezTo>
                  <a:cubicBezTo>
                    <a:pt x="144" y="166"/>
                    <a:pt x="152" y="29"/>
                    <a:pt x="169" y="27"/>
                  </a:cubicBezTo>
                  <a:cubicBezTo>
                    <a:pt x="186" y="25"/>
                    <a:pt x="209" y="156"/>
                    <a:pt x="225" y="152"/>
                  </a:cubicBezTo>
                  <a:cubicBezTo>
                    <a:pt x="241" y="148"/>
                    <a:pt x="248" y="0"/>
                    <a:pt x="263" y="2"/>
                  </a:cubicBezTo>
                  <a:cubicBezTo>
                    <a:pt x="278" y="4"/>
                    <a:pt x="295" y="163"/>
                    <a:pt x="313" y="165"/>
                  </a:cubicBezTo>
                  <a:cubicBezTo>
                    <a:pt x="331" y="167"/>
                    <a:pt x="361" y="16"/>
                    <a:pt x="375" y="15"/>
                  </a:cubicBezTo>
                  <a:cubicBezTo>
                    <a:pt x="389" y="14"/>
                    <a:pt x="388" y="156"/>
                    <a:pt x="400" y="159"/>
                  </a:cubicBezTo>
                  <a:cubicBezTo>
                    <a:pt x="412" y="162"/>
                    <a:pt x="433" y="33"/>
                    <a:pt x="450" y="33"/>
                  </a:cubicBezTo>
                  <a:cubicBezTo>
                    <a:pt x="467" y="33"/>
                    <a:pt x="486" y="161"/>
                    <a:pt x="501" y="159"/>
                  </a:cubicBezTo>
                  <a:cubicBezTo>
                    <a:pt x="516" y="157"/>
                    <a:pt x="527" y="26"/>
                    <a:pt x="538" y="21"/>
                  </a:cubicBezTo>
                  <a:cubicBezTo>
                    <a:pt x="549" y="16"/>
                    <a:pt x="559" y="71"/>
                    <a:pt x="569" y="1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7" name="Line 40"/>
            <p:cNvSpPr>
              <a:spLocks noChangeShapeType="1"/>
            </p:cNvSpPr>
            <p:nvPr/>
          </p:nvSpPr>
          <p:spPr bwMode="auto">
            <a:xfrm>
              <a:off x="10523902" y="4306697"/>
              <a:ext cx="219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8" name="Text Box 41"/>
            <p:cNvSpPr txBox="1">
              <a:spLocks noChangeArrowheads="1"/>
            </p:cNvSpPr>
            <p:nvPr/>
          </p:nvSpPr>
          <p:spPr bwMode="auto">
            <a:xfrm>
              <a:off x="8236315" y="3855847"/>
              <a:ext cx="6365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>
                  <a:latin typeface="Arial Narrow" charset="0"/>
                </a:rPr>
                <a:t>E-</a:t>
              </a:r>
              <a:r>
                <a:rPr lang="fr-FR" dirty="0">
                  <a:latin typeface="Symbol" charset="0"/>
                </a:rPr>
                <a:t>D</a:t>
              </a:r>
              <a:r>
                <a:rPr lang="fr-FR" dirty="0">
                  <a:latin typeface="Arial Narrow" charset="0"/>
                </a:rPr>
                <a:t>E</a:t>
              </a:r>
            </a:p>
          </p:txBody>
        </p:sp>
        <p:sp>
          <p:nvSpPr>
            <p:cNvPr id="119" name="Text Box 42"/>
            <p:cNvSpPr txBox="1">
              <a:spLocks noChangeArrowheads="1"/>
            </p:cNvSpPr>
            <p:nvPr/>
          </p:nvSpPr>
          <p:spPr bwMode="auto">
            <a:xfrm>
              <a:off x="9833340" y="3662172"/>
              <a:ext cx="4587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 err="1">
                  <a:latin typeface="Arial Narrow" charset="0"/>
                </a:rPr>
                <a:t>h</a:t>
              </a:r>
              <a:r>
                <a:rPr lang="fr-FR" dirty="0" err="1">
                  <a:latin typeface="Symbol" charset="0"/>
                </a:rPr>
                <a:t>n</a:t>
              </a:r>
              <a:r>
                <a:rPr lang="ja-JP" altLang="fr-FR" dirty="0"/>
                <a:t>’</a:t>
              </a:r>
              <a:endParaRPr lang="fr-FR" dirty="0"/>
            </a:p>
          </p:txBody>
        </p:sp>
      </p:grpSp>
      <p:sp>
        <p:nvSpPr>
          <p:cNvPr id="190" name="Text Box 10"/>
          <p:cNvSpPr txBox="1">
            <a:spLocks noChangeArrowheads="1"/>
          </p:cNvSpPr>
          <p:nvPr/>
        </p:nvSpPr>
        <p:spPr bwMode="auto">
          <a:xfrm>
            <a:off x="6933362" y="4707869"/>
            <a:ext cx="5117608" cy="25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Nuage d’ions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0096736" y="4936386"/>
            <a:ext cx="2037642" cy="1291746"/>
            <a:chOff x="8630358" y="4934353"/>
            <a:chExt cx="2037642" cy="1291746"/>
          </a:xfrm>
        </p:grpSpPr>
        <p:grpSp>
          <p:nvGrpSpPr>
            <p:cNvPr id="191" name="Group 11"/>
            <p:cNvGrpSpPr>
              <a:grpSpLocks/>
            </p:cNvGrpSpPr>
            <p:nvPr/>
          </p:nvGrpSpPr>
          <p:grpSpPr bwMode="auto">
            <a:xfrm>
              <a:off x="8630358" y="5207784"/>
              <a:ext cx="1573212" cy="819150"/>
              <a:chOff x="603" y="1596"/>
              <a:chExt cx="991" cy="516"/>
            </a:xfrm>
          </p:grpSpPr>
          <p:grpSp>
            <p:nvGrpSpPr>
              <p:cNvPr id="192" name="Group 12"/>
              <p:cNvGrpSpPr>
                <a:grpSpLocks/>
              </p:cNvGrpSpPr>
              <p:nvPr/>
            </p:nvGrpSpPr>
            <p:grpSpPr bwMode="auto">
              <a:xfrm>
                <a:off x="603" y="1747"/>
                <a:ext cx="991" cy="365"/>
                <a:chOff x="1440" y="1056"/>
                <a:chExt cx="1776" cy="720"/>
              </a:xfrm>
            </p:grpSpPr>
            <p:sp>
              <p:nvSpPr>
                <p:cNvPr id="198" name="Oval 13"/>
                <p:cNvSpPr>
                  <a:spLocks noChangeArrowheads="1"/>
                </p:cNvSpPr>
                <p:nvPr/>
              </p:nvSpPr>
              <p:spPr bwMode="auto">
                <a:xfrm>
                  <a:off x="1440" y="1200"/>
                  <a:ext cx="1776" cy="52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9" name="Oval 14"/>
                <p:cNvSpPr>
                  <a:spLocks noChangeArrowheads="1"/>
                </p:cNvSpPr>
                <p:nvPr/>
              </p:nvSpPr>
              <p:spPr bwMode="auto">
                <a:xfrm>
                  <a:off x="1968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0" name="Oval 15"/>
                <p:cNvSpPr>
                  <a:spLocks noChangeArrowheads="1"/>
                </p:cNvSpPr>
                <p:nvPr/>
              </p:nvSpPr>
              <p:spPr bwMode="auto">
                <a:xfrm>
                  <a:off x="2064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1" name="Oval 16"/>
                <p:cNvSpPr>
                  <a:spLocks noChangeArrowheads="1"/>
                </p:cNvSpPr>
                <p:nvPr/>
              </p:nvSpPr>
              <p:spPr bwMode="auto">
                <a:xfrm>
                  <a:off x="206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2" name="Oval 17"/>
                <p:cNvSpPr>
                  <a:spLocks noChangeArrowheads="1"/>
                </p:cNvSpPr>
                <p:nvPr/>
              </p:nvSpPr>
              <p:spPr bwMode="auto">
                <a:xfrm>
                  <a:off x="1968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3" name="Oval 18"/>
                <p:cNvSpPr>
                  <a:spLocks noChangeArrowheads="1"/>
                </p:cNvSpPr>
                <p:nvPr/>
              </p:nvSpPr>
              <p:spPr bwMode="auto">
                <a:xfrm>
                  <a:off x="1920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4" name="Oval 19"/>
                <p:cNvSpPr>
                  <a:spLocks noChangeArrowheads="1"/>
                </p:cNvSpPr>
                <p:nvPr/>
              </p:nvSpPr>
              <p:spPr bwMode="auto">
                <a:xfrm>
                  <a:off x="192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5" name="Oval 20"/>
                <p:cNvSpPr>
                  <a:spLocks noChangeArrowheads="1"/>
                </p:cNvSpPr>
                <p:nvPr/>
              </p:nvSpPr>
              <p:spPr bwMode="auto">
                <a:xfrm>
                  <a:off x="1968" y="120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6" name="Oval 21"/>
                <p:cNvSpPr>
                  <a:spLocks noChangeArrowheads="1"/>
                </p:cNvSpPr>
                <p:nvPr/>
              </p:nvSpPr>
              <p:spPr bwMode="auto">
                <a:xfrm>
                  <a:off x="216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7" name="Oval 22"/>
                <p:cNvSpPr>
                  <a:spLocks noChangeArrowheads="1"/>
                </p:cNvSpPr>
                <p:nvPr/>
              </p:nvSpPr>
              <p:spPr bwMode="auto">
                <a:xfrm>
                  <a:off x="235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8" name="Oval 23"/>
                <p:cNvSpPr>
                  <a:spLocks noChangeArrowheads="1"/>
                </p:cNvSpPr>
                <p:nvPr/>
              </p:nvSpPr>
              <p:spPr bwMode="auto">
                <a:xfrm>
                  <a:off x="2256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9" name="Oval 24"/>
                <p:cNvSpPr>
                  <a:spLocks noChangeArrowheads="1"/>
                </p:cNvSpPr>
                <p:nvPr/>
              </p:nvSpPr>
              <p:spPr bwMode="auto">
                <a:xfrm>
                  <a:off x="2304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0" name="Oval 25"/>
                <p:cNvSpPr>
                  <a:spLocks noChangeArrowheads="1"/>
                </p:cNvSpPr>
                <p:nvPr/>
              </p:nvSpPr>
              <p:spPr bwMode="auto">
                <a:xfrm>
                  <a:off x="2208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1" name="Oval 26"/>
                <p:cNvSpPr>
                  <a:spLocks noChangeArrowheads="1"/>
                </p:cNvSpPr>
                <p:nvPr/>
              </p:nvSpPr>
              <p:spPr bwMode="auto">
                <a:xfrm>
                  <a:off x="2112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2" name="Oval 27"/>
                <p:cNvSpPr>
                  <a:spLocks noChangeArrowheads="1"/>
                </p:cNvSpPr>
                <p:nvPr/>
              </p:nvSpPr>
              <p:spPr bwMode="auto">
                <a:xfrm>
                  <a:off x="2208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3" name="Oval 28"/>
                <p:cNvSpPr>
                  <a:spLocks noChangeArrowheads="1"/>
                </p:cNvSpPr>
                <p:nvPr/>
              </p:nvSpPr>
              <p:spPr bwMode="auto">
                <a:xfrm>
                  <a:off x="2160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4" name="Oval 29"/>
                <p:cNvSpPr>
                  <a:spLocks noChangeArrowheads="1"/>
                </p:cNvSpPr>
                <p:nvPr/>
              </p:nvSpPr>
              <p:spPr bwMode="auto">
                <a:xfrm>
                  <a:off x="211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5" name="Oval 30"/>
                <p:cNvSpPr>
                  <a:spLocks noChangeArrowheads="1"/>
                </p:cNvSpPr>
                <p:nvPr/>
              </p:nvSpPr>
              <p:spPr bwMode="auto">
                <a:xfrm>
                  <a:off x="220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6" name="Oval 31"/>
                <p:cNvSpPr>
                  <a:spLocks noChangeArrowheads="1"/>
                </p:cNvSpPr>
                <p:nvPr/>
              </p:nvSpPr>
              <p:spPr bwMode="auto">
                <a:xfrm>
                  <a:off x="2448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" name="Oval 32"/>
                <p:cNvSpPr>
                  <a:spLocks noChangeArrowheads="1"/>
                </p:cNvSpPr>
                <p:nvPr/>
              </p:nvSpPr>
              <p:spPr bwMode="auto">
                <a:xfrm>
                  <a:off x="2544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" name="Oval 33"/>
                <p:cNvSpPr>
                  <a:spLocks noChangeArrowheads="1"/>
                </p:cNvSpPr>
                <p:nvPr/>
              </p:nvSpPr>
              <p:spPr bwMode="auto">
                <a:xfrm>
                  <a:off x="2352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" name="Oval 34"/>
                <p:cNvSpPr>
                  <a:spLocks noChangeArrowheads="1"/>
                </p:cNvSpPr>
                <p:nvPr/>
              </p:nvSpPr>
              <p:spPr bwMode="auto">
                <a:xfrm>
                  <a:off x="225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" name="Oval 35"/>
                <p:cNvSpPr>
                  <a:spLocks noChangeArrowheads="1"/>
                </p:cNvSpPr>
                <p:nvPr/>
              </p:nvSpPr>
              <p:spPr bwMode="auto">
                <a:xfrm>
                  <a:off x="240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1" name="Oval 36"/>
                <p:cNvSpPr>
                  <a:spLocks noChangeArrowheads="1"/>
                </p:cNvSpPr>
                <p:nvPr/>
              </p:nvSpPr>
              <p:spPr bwMode="auto">
                <a:xfrm>
                  <a:off x="264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" name="Oval 37"/>
                <p:cNvSpPr>
                  <a:spLocks noChangeArrowheads="1"/>
                </p:cNvSpPr>
                <p:nvPr/>
              </p:nvSpPr>
              <p:spPr bwMode="auto">
                <a:xfrm>
                  <a:off x="2640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" name="Oval 38"/>
                <p:cNvSpPr>
                  <a:spLocks noChangeArrowheads="1"/>
                </p:cNvSpPr>
                <p:nvPr/>
              </p:nvSpPr>
              <p:spPr bwMode="auto">
                <a:xfrm>
                  <a:off x="2544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" name="Oval 39"/>
                <p:cNvSpPr>
                  <a:spLocks noChangeArrowheads="1"/>
                </p:cNvSpPr>
                <p:nvPr/>
              </p:nvSpPr>
              <p:spPr bwMode="auto">
                <a:xfrm>
                  <a:off x="254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5" name="Oval 40"/>
                <p:cNvSpPr>
                  <a:spLocks noChangeArrowheads="1"/>
                </p:cNvSpPr>
                <p:nvPr/>
              </p:nvSpPr>
              <p:spPr bwMode="auto">
                <a:xfrm>
                  <a:off x="2592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6" name="Oval 41"/>
                <p:cNvSpPr>
                  <a:spLocks noChangeArrowheads="1"/>
                </p:cNvSpPr>
                <p:nvPr/>
              </p:nvSpPr>
              <p:spPr bwMode="auto">
                <a:xfrm>
                  <a:off x="264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7" name="Oval 42"/>
                <p:cNvSpPr>
                  <a:spLocks noChangeArrowheads="1"/>
                </p:cNvSpPr>
                <p:nvPr/>
              </p:nvSpPr>
              <p:spPr bwMode="auto">
                <a:xfrm>
                  <a:off x="268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8" name="Oval 43"/>
                <p:cNvSpPr>
                  <a:spLocks noChangeArrowheads="1"/>
                </p:cNvSpPr>
                <p:nvPr/>
              </p:nvSpPr>
              <p:spPr bwMode="auto">
                <a:xfrm>
                  <a:off x="283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9" name="Oval 44"/>
                <p:cNvSpPr>
                  <a:spLocks noChangeArrowheads="1"/>
                </p:cNvSpPr>
                <p:nvPr/>
              </p:nvSpPr>
              <p:spPr bwMode="auto">
                <a:xfrm>
                  <a:off x="2976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0" name="Oval 45"/>
                <p:cNvSpPr>
                  <a:spLocks noChangeArrowheads="1"/>
                </p:cNvSpPr>
                <p:nvPr/>
              </p:nvSpPr>
              <p:spPr bwMode="auto">
                <a:xfrm>
                  <a:off x="3072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1" name="Oval 46"/>
                <p:cNvSpPr>
                  <a:spLocks noChangeArrowheads="1"/>
                </p:cNvSpPr>
                <p:nvPr/>
              </p:nvSpPr>
              <p:spPr bwMode="auto">
                <a:xfrm>
                  <a:off x="3024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2" name="Oval 47"/>
                <p:cNvSpPr>
                  <a:spLocks noChangeArrowheads="1"/>
                </p:cNvSpPr>
                <p:nvPr/>
              </p:nvSpPr>
              <p:spPr bwMode="auto">
                <a:xfrm>
                  <a:off x="2928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3" name="Oval 48"/>
                <p:cNvSpPr>
                  <a:spLocks noChangeArrowheads="1"/>
                </p:cNvSpPr>
                <p:nvPr/>
              </p:nvSpPr>
              <p:spPr bwMode="auto">
                <a:xfrm>
                  <a:off x="2784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4" name="Oval 49"/>
                <p:cNvSpPr>
                  <a:spLocks noChangeArrowheads="1"/>
                </p:cNvSpPr>
                <p:nvPr/>
              </p:nvSpPr>
              <p:spPr bwMode="auto">
                <a:xfrm>
                  <a:off x="2640" y="115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5" name="Oval 50"/>
                <p:cNvSpPr>
                  <a:spLocks noChangeArrowheads="1"/>
                </p:cNvSpPr>
                <p:nvPr/>
              </p:nvSpPr>
              <p:spPr bwMode="auto">
                <a:xfrm>
                  <a:off x="2544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6" name="Oval 51"/>
                <p:cNvSpPr>
                  <a:spLocks noChangeArrowheads="1"/>
                </p:cNvSpPr>
                <p:nvPr/>
              </p:nvSpPr>
              <p:spPr bwMode="auto">
                <a:xfrm>
                  <a:off x="2496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7" name="Oval 52"/>
                <p:cNvSpPr>
                  <a:spLocks noChangeArrowheads="1"/>
                </p:cNvSpPr>
                <p:nvPr/>
              </p:nvSpPr>
              <p:spPr bwMode="auto">
                <a:xfrm>
                  <a:off x="2448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8" name="Oval 53"/>
                <p:cNvSpPr>
                  <a:spLocks noChangeArrowheads="1"/>
                </p:cNvSpPr>
                <p:nvPr/>
              </p:nvSpPr>
              <p:spPr bwMode="auto">
                <a:xfrm>
                  <a:off x="2400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9" name="Oval 54"/>
                <p:cNvSpPr>
                  <a:spLocks noChangeArrowheads="1"/>
                </p:cNvSpPr>
                <p:nvPr/>
              </p:nvSpPr>
              <p:spPr bwMode="auto">
                <a:xfrm>
                  <a:off x="2400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0" name="Oval 55"/>
                <p:cNvSpPr>
                  <a:spLocks noChangeArrowheads="1"/>
                </p:cNvSpPr>
                <p:nvPr/>
              </p:nvSpPr>
              <p:spPr bwMode="auto">
                <a:xfrm>
                  <a:off x="2544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1" name="Oval 56"/>
                <p:cNvSpPr>
                  <a:spLocks noChangeArrowheads="1"/>
                </p:cNvSpPr>
                <p:nvPr/>
              </p:nvSpPr>
              <p:spPr bwMode="auto">
                <a:xfrm>
                  <a:off x="2688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2" name="Oval 57"/>
                <p:cNvSpPr>
                  <a:spLocks noChangeArrowheads="1"/>
                </p:cNvSpPr>
                <p:nvPr/>
              </p:nvSpPr>
              <p:spPr bwMode="auto">
                <a:xfrm>
                  <a:off x="2736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3" name="Oval 58"/>
                <p:cNvSpPr>
                  <a:spLocks noChangeArrowheads="1"/>
                </p:cNvSpPr>
                <p:nvPr/>
              </p:nvSpPr>
              <p:spPr bwMode="auto">
                <a:xfrm>
                  <a:off x="2400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4" name="Oval 59"/>
                <p:cNvSpPr>
                  <a:spLocks noChangeArrowheads="1"/>
                </p:cNvSpPr>
                <p:nvPr/>
              </p:nvSpPr>
              <p:spPr bwMode="auto">
                <a:xfrm>
                  <a:off x="2112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5" name="Oval 60"/>
                <p:cNvSpPr>
                  <a:spLocks noChangeArrowheads="1"/>
                </p:cNvSpPr>
                <p:nvPr/>
              </p:nvSpPr>
              <p:spPr bwMode="auto">
                <a:xfrm>
                  <a:off x="1968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6" name="Oval 61"/>
                <p:cNvSpPr>
                  <a:spLocks noChangeArrowheads="1"/>
                </p:cNvSpPr>
                <p:nvPr/>
              </p:nvSpPr>
              <p:spPr bwMode="auto">
                <a:xfrm>
                  <a:off x="177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7" name="Oval 62"/>
                <p:cNvSpPr>
                  <a:spLocks noChangeArrowheads="1"/>
                </p:cNvSpPr>
                <p:nvPr/>
              </p:nvSpPr>
              <p:spPr bwMode="auto">
                <a:xfrm>
                  <a:off x="168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8" name="Oval 63"/>
                <p:cNvSpPr>
                  <a:spLocks noChangeArrowheads="1"/>
                </p:cNvSpPr>
                <p:nvPr/>
              </p:nvSpPr>
              <p:spPr bwMode="auto">
                <a:xfrm>
                  <a:off x="158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9" name="Oval 64"/>
                <p:cNvSpPr>
                  <a:spLocks noChangeArrowheads="1"/>
                </p:cNvSpPr>
                <p:nvPr/>
              </p:nvSpPr>
              <p:spPr bwMode="auto">
                <a:xfrm>
                  <a:off x="172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0" name="Oval 65"/>
                <p:cNvSpPr>
                  <a:spLocks noChangeArrowheads="1"/>
                </p:cNvSpPr>
                <p:nvPr/>
              </p:nvSpPr>
              <p:spPr bwMode="auto">
                <a:xfrm>
                  <a:off x="1872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1" name="Oval 66"/>
                <p:cNvSpPr>
                  <a:spLocks noChangeArrowheads="1"/>
                </p:cNvSpPr>
                <p:nvPr/>
              </p:nvSpPr>
              <p:spPr bwMode="auto">
                <a:xfrm>
                  <a:off x="2016" y="168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2" name="Oval 67"/>
                <p:cNvSpPr>
                  <a:spLocks noChangeArrowheads="1"/>
                </p:cNvSpPr>
                <p:nvPr/>
              </p:nvSpPr>
              <p:spPr bwMode="auto">
                <a:xfrm>
                  <a:off x="2160" y="17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3" name="Oval 68"/>
                <p:cNvSpPr>
                  <a:spLocks noChangeArrowheads="1"/>
                </p:cNvSpPr>
                <p:nvPr/>
              </p:nvSpPr>
              <p:spPr bwMode="auto">
                <a:xfrm>
                  <a:off x="2304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4" name="Oval 69"/>
                <p:cNvSpPr>
                  <a:spLocks noChangeArrowheads="1"/>
                </p:cNvSpPr>
                <p:nvPr/>
              </p:nvSpPr>
              <p:spPr bwMode="auto">
                <a:xfrm>
                  <a:off x="2448" y="115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5" name="Oval 70"/>
                <p:cNvSpPr>
                  <a:spLocks noChangeArrowheads="1"/>
                </p:cNvSpPr>
                <p:nvPr/>
              </p:nvSpPr>
              <p:spPr bwMode="auto">
                <a:xfrm>
                  <a:off x="2256" y="105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6" name="Oval 71"/>
                <p:cNvSpPr>
                  <a:spLocks noChangeArrowheads="1"/>
                </p:cNvSpPr>
                <p:nvPr/>
              </p:nvSpPr>
              <p:spPr bwMode="auto">
                <a:xfrm>
                  <a:off x="2016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7" name="Oval 72"/>
                <p:cNvSpPr>
                  <a:spLocks noChangeArrowheads="1"/>
                </p:cNvSpPr>
                <p:nvPr/>
              </p:nvSpPr>
              <p:spPr bwMode="auto">
                <a:xfrm>
                  <a:off x="1680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8" name="Oval 73"/>
                <p:cNvSpPr>
                  <a:spLocks noChangeArrowheads="1"/>
                </p:cNvSpPr>
                <p:nvPr/>
              </p:nvSpPr>
              <p:spPr bwMode="auto">
                <a:xfrm>
                  <a:off x="1872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9" name="Oval 74"/>
                <p:cNvSpPr>
                  <a:spLocks noChangeArrowheads="1"/>
                </p:cNvSpPr>
                <p:nvPr/>
              </p:nvSpPr>
              <p:spPr bwMode="auto">
                <a:xfrm>
                  <a:off x="1872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0" name="Oval 75"/>
                <p:cNvSpPr>
                  <a:spLocks noChangeArrowheads="1"/>
                </p:cNvSpPr>
                <p:nvPr/>
              </p:nvSpPr>
              <p:spPr bwMode="auto">
                <a:xfrm>
                  <a:off x="2064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1" name="Oval 76"/>
                <p:cNvSpPr>
                  <a:spLocks noChangeArrowheads="1"/>
                </p:cNvSpPr>
                <p:nvPr/>
              </p:nvSpPr>
              <p:spPr bwMode="auto">
                <a:xfrm>
                  <a:off x="1728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2" name="Oval 77"/>
                <p:cNvSpPr>
                  <a:spLocks noChangeArrowheads="1"/>
                </p:cNvSpPr>
                <p:nvPr/>
              </p:nvSpPr>
              <p:spPr bwMode="auto">
                <a:xfrm>
                  <a:off x="2880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3" name="Oval 78"/>
                <p:cNvSpPr>
                  <a:spLocks noChangeArrowheads="1"/>
                </p:cNvSpPr>
                <p:nvPr/>
              </p:nvSpPr>
              <p:spPr bwMode="auto">
                <a:xfrm>
                  <a:off x="2304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4" name="Oval 79"/>
                <p:cNvSpPr>
                  <a:spLocks noChangeArrowheads="1"/>
                </p:cNvSpPr>
                <p:nvPr/>
              </p:nvSpPr>
              <p:spPr bwMode="auto">
                <a:xfrm>
                  <a:off x="2112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5" name="Oval 80"/>
                <p:cNvSpPr>
                  <a:spLocks noChangeArrowheads="1"/>
                </p:cNvSpPr>
                <p:nvPr/>
              </p:nvSpPr>
              <p:spPr bwMode="auto">
                <a:xfrm>
                  <a:off x="2160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6" name="Oval 81"/>
                <p:cNvSpPr>
                  <a:spLocks noChangeArrowheads="1"/>
                </p:cNvSpPr>
                <p:nvPr/>
              </p:nvSpPr>
              <p:spPr bwMode="auto">
                <a:xfrm>
                  <a:off x="2304" y="125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7" name="Oval 82"/>
                <p:cNvSpPr>
                  <a:spLocks noChangeArrowheads="1"/>
                </p:cNvSpPr>
                <p:nvPr/>
              </p:nvSpPr>
              <p:spPr bwMode="auto">
                <a:xfrm>
                  <a:off x="2448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8" name="Oval 83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9" name="Oval 84"/>
                <p:cNvSpPr>
                  <a:spLocks noChangeArrowheads="1"/>
                </p:cNvSpPr>
                <p:nvPr/>
              </p:nvSpPr>
              <p:spPr bwMode="auto">
                <a:xfrm>
                  <a:off x="230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70" name="Oval 85"/>
                <p:cNvSpPr>
                  <a:spLocks noChangeArrowheads="1"/>
                </p:cNvSpPr>
                <p:nvPr/>
              </p:nvSpPr>
              <p:spPr bwMode="auto">
                <a:xfrm>
                  <a:off x="1632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71" name="Oval 86"/>
                <p:cNvSpPr>
                  <a:spLocks noChangeArrowheads="1"/>
                </p:cNvSpPr>
                <p:nvPr/>
              </p:nvSpPr>
              <p:spPr bwMode="auto">
                <a:xfrm>
                  <a:off x="2496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93" name="Line 87"/>
              <p:cNvSpPr>
                <a:spLocks noChangeShapeType="1"/>
              </p:cNvSpPr>
              <p:nvPr/>
            </p:nvSpPr>
            <p:spPr bwMode="auto">
              <a:xfrm flipH="1" flipV="1">
                <a:off x="1121" y="1652"/>
                <a:ext cx="2" cy="13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Text Box 89"/>
              <p:cNvSpPr txBox="1">
                <a:spLocks noChangeArrowheads="1"/>
              </p:cNvSpPr>
              <p:nvPr/>
            </p:nvSpPr>
            <p:spPr bwMode="auto">
              <a:xfrm>
                <a:off x="1113" y="1596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1200" i="1" dirty="0">
                    <a:solidFill>
                      <a:srgbClr val="CC0000"/>
                    </a:solidFill>
                    <a:latin typeface="Times New Roman" charset="0"/>
                  </a:rPr>
                  <a:t>F</a:t>
                </a:r>
                <a:r>
                  <a:rPr lang="en-US" sz="1200" i="1" baseline="-25000" dirty="0">
                    <a:solidFill>
                      <a:srgbClr val="CC0000"/>
                    </a:solidFill>
                    <a:latin typeface="Times New Roman" charset="0"/>
                  </a:rPr>
                  <a:t>E</a:t>
                </a:r>
                <a:endParaRPr lang="en-US" sz="1200" i="1" dirty="0">
                  <a:solidFill>
                    <a:srgbClr val="CC0000"/>
                  </a:solidFill>
                  <a:latin typeface="Times New Roman" charset="0"/>
                </a:endParaRPr>
              </a:p>
            </p:txBody>
          </p:sp>
          <p:sp>
            <p:nvSpPr>
              <p:cNvPr id="197" name="Oval 91"/>
              <p:cNvSpPr>
                <a:spLocks noChangeArrowheads="1"/>
              </p:cNvSpPr>
              <p:nvPr/>
            </p:nvSpPr>
            <p:spPr bwMode="auto">
              <a:xfrm>
                <a:off x="1111" y="1796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r-FR" baseline="-25000"/>
              </a:p>
            </p:txBody>
          </p:sp>
        </p:grpSp>
        <p:sp>
          <p:nvSpPr>
            <p:cNvPr id="273" name="Oval 70"/>
            <p:cNvSpPr>
              <a:spLocks noChangeArrowheads="1"/>
            </p:cNvSpPr>
            <p:nvPr/>
          </p:nvSpPr>
          <p:spPr bwMode="auto">
            <a:xfrm>
              <a:off x="9637027" y="524804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4" name="Oval 70"/>
            <p:cNvSpPr>
              <a:spLocks noChangeArrowheads="1"/>
            </p:cNvSpPr>
            <p:nvPr/>
          </p:nvSpPr>
          <p:spPr bwMode="auto">
            <a:xfrm>
              <a:off x="9723523" y="516154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5" name="Oval 70"/>
            <p:cNvSpPr>
              <a:spLocks noChangeArrowheads="1"/>
            </p:cNvSpPr>
            <p:nvPr/>
          </p:nvSpPr>
          <p:spPr bwMode="auto">
            <a:xfrm>
              <a:off x="9739999" y="523568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6" name="Oval 70"/>
            <p:cNvSpPr>
              <a:spLocks noChangeArrowheads="1"/>
            </p:cNvSpPr>
            <p:nvPr/>
          </p:nvSpPr>
          <p:spPr bwMode="auto">
            <a:xfrm>
              <a:off x="9826495" y="51491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7" name="Oval 70"/>
            <p:cNvSpPr>
              <a:spLocks noChangeArrowheads="1"/>
            </p:cNvSpPr>
            <p:nvPr/>
          </p:nvSpPr>
          <p:spPr bwMode="auto">
            <a:xfrm>
              <a:off x="9484622" y="5210971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8" name="Oval 70"/>
            <p:cNvSpPr>
              <a:spLocks noChangeArrowheads="1"/>
            </p:cNvSpPr>
            <p:nvPr/>
          </p:nvSpPr>
          <p:spPr bwMode="auto">
            <a:xfrm>
              <a:off x="9571118" y="512446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9" name="Oval 70"/>
            <p:cNvSpPr>
              <a:spLocks noChangeArrowheads="1"/>
            </p:cNvSpPr>
            <p:nvPr/>
          </p:nvSpPr>
          <p:spPr bwMode="auto">
            <a:xfrm>
              <a:off x="9587594" y="5198611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0" name="Oval 70"/>
            <p:cNvSpPr>
              <a:spLocks noChangeArrowheads="1"/>
            </p:cNvSpPr>
            <p:nvPr/>
          </p:nvSpPr>
          <p:spPr bwMode="auto">
            <a:xfrm>
              <a:off x="9674090" y="511210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1" name="Oval 70"/>
            <p:cNvSpPr>
              <a:spLocks noChangeArrowheads="1"/>
            </p:cNvSpPr>
            <p:nvPr/>
          </p:nvSpPr>
          <p:spPr bwMode="auto">
            <a:xfrm>
              <a:off x="9865475" y="5457568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2" name="Oval 70"/>
            <p:cNvSpPr>
              <a:spLocks noChangeArrowheads="1"/>
            </p:cNvSpPr>
            <p:nvPr/>
          </p:nvSpPr>
          <p:spPr bwMode="auto">
            <a:xfrm>
              <a:off x="9236675" y="540404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" name="Oval 70"/>
            <p:cNvSpPr>
              <a:spLocks noChangeArrowheads="1"/>
            </p:cNvSpPr>
            <p:nvPr/>
          </p:nvSpPr>
          <p:spPr bwMode="auto">
            <a:xfrm>
              <a:off x="9355607" y="520622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4" name="Oval 70"/>
            <p:cNvSpPr>
              <a:spLocks noChangeArrowheads="1"/>
            </p:cNvSpPr>
            <p:nvPr/>
          </p:nvSpPr>
          <p:spPr bwMode="auto">
            <a:xfrm>
              <a:off x="9442103" y="5119727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5" name="Oval 70"/>
            <p:cNvSpPr>
              <a:spLocks noChangeArrowheads="1"/>
            </p:cNvSpPr>
            <p:nvPr/>
          </p:nvSpPr>
          <p:spPr bwMode="auto">
            <a:xfrm>
              <a:off x="9100230" y="518151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6" name="Oval 70"/>
            <p:cNvSpPr>
              <a:spLocks noChangeArrowheads="1"/>
            </p:cNvSpPr>
            <p:nvPr/>
          </p:nvSpPr>
          <p:spPr bwMode="auto">
            <a:xfrm>
              <a:off x="9186726" y="509501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7" name="Oval 70"/>
            <p:cNvSpPr>
              <a:spLocks noChangeArrowheads="1"/>
            </p:cNvSpPr>
            <p:nvPr/>
          </p:nvSpPr>
          <p:spPr bwMode="auto">
            <a:xfrm>
              <a:off x="9203202" y="516915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8" name="Oval 70"/>
            <p:cNvSpPr>
              <a:spLocks noChangeArrowheads="1"/>
            </p:cNvSpPr>
            <p:nvPr/>
          </p:nvSpPr>
          <p:spPr bwMode="auto">
            <a:xfrm>
              <a:off x="9289698" y="508265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0" name="Oval 70"/>
            <p:cNvSpPr>
              <a:spLocks noChangeArrowheads="1"/>
            </p:cNvSpPr>
            <p:nvPr/>
          </p:nvSpPr>
          <p:spPr bwMode="auto">
            <a:xfrm>
              <a:off x="9252630" y="533391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1" name="Oval 70"/>
            <p:cNvSpPr>
              <a:spLocks noChangeArrowheads="1"/>
            </p:cNvSpPr>
            <p:nvPr/>
          </p:nvSpPr>
          <p:spPr bwMode="auto">
            <a:xfrm>
              <a:off x="9978895" y="53015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2" name="Oval 70"/>
            <p:cNvSpPr>
              <a:spLocks noChangeArrowheads="1"/>
            </p:cNvSpPr>
            <p:nvPr/>
          </p:nvSpPr>
          <p:spPr bwMode="auto">
            <a:xfrm>
              <a:off x="10131295" y="54539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3" name="Oval 70"/>
            <p:cNvSpPr>
              <a:spLocks noChangeArrowheads="1"/>
            </p:cNvSpPr>
            <p:nvPr/>
          </p:nvSpPr>
          <p:spPr bwMode="auto">
            <a:xfrm>
              <a:off x="10017875" y="5609968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" name="Oval 70"/>
            <p:cNvSpPr>
              <a:spLocks noChangeArrowheads="1"/>
            </p:cNvSpPr>
            <p:nvPr/>
          </p:nvSpPr>
          <p:spPr bwMode="auto">
            <a:xfrm>
              <a:off x="9672079" y="603507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5" name="Oval 70"/>
            <p:cNvSpPr>
              <a:spLocks noChangeArrowheads="1"/>
            </p:cNvSpPr>
            <p:nvPr/>
          </p:nvSpPr>
          <p:spPr bwMode="auto">
            <a:xfrm>
              <a:off x="9119329" y="612230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6" name="Oval 70"/>
            <p:cNvSpPr>
              <a:spLocks noChangeArrowheads="1"/>
            </p:cNvSpPr>
            <p:nvPr/>
          </p:nvSpPr>
          <p:spPr bwMode="auto">
            <a:xfrm>
              <a:off x="9824479" y="618747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7" name="Oval 70"/>
            <p:cNvSpPr>
              <a:spLocks noChangeArrowheads="1"/>
            </p:cNvSpPr>
            <p:nvPr/>
          </p:nvSpPr>
          <p:spPr bwMode="auto">
            <a:xfrm>
              <a:off x="9449647" y="615039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9" name="Oval 70"/>
            <p:cNvSpPr>
              <a:spLocks noChangeArrowheads="1"/>
            </p:cNvSpPr>
            <p:nvPr/>
          </p:nvSpPr>
          <p:spPr bwMode="auto">
            <a:xfrm>
              <a:off x="8983401" y="536854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0" name="Oval 70"/>
            <p:cNvSpPr>
              <a:spLocks noChangeArrowheads="1"/>
            </p:cNvSpPr>
            <p:nvPr/>
          </p:nvSpPr>
          <p:spPr bwMode="auto">
            <a:xfrm>
              <a:off x="8820142" y="524741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9800054" y="4934353"/>
              <a:ext cx="8679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>
                  <a:solidFill>
                    <a:srgbClr val="FF0000"/>
                  </a:solidFill>
                </a:rPr>
                <a:t>H</a:t>
              </a:r>
              <a:r>
                <a:rPr lang="fr-FR" sz="1100" baseline="30000" dirty="0" smtClean="0">
                  <a:solidFill>
                    <a:srgbClr val="FF0000"/>
                  </a:solidFill>
                </a:rPr>
                <a:t>+</a:t>
              </a:r>
              <a:r>
                <a:rPr lang="fr-FR" sz="1100" dirty="0" smtClean="0">
                  <a:solidFill>
                    <a:srgbClr val="FF0000"/>
                  </a:solidFill>
                </a:rPr>
                <a:t>/H</a:t>
              </a:r>
              <a:r>
                <a:rPr lang="fr-FR" sz="1100" baseline="-25000" dirty="0" smtClean="0">
                  <a:solidFill>
                    <a:srgbClr val="FF0000"/>
                  </a:solidFill>
                </a:rPr>
                <a:t>2</a:t>
              </a:r>
              <a:r>
                <a:rPr lang="fr-FR" sz="1100" baseline="30000" dirty="0" smtClean="0">
                  <a:solidFill>
                    <a:srgbClr val="FF0000"/>
                  </a:solidFill>
                </a:rPr>
                <a:t>+</a:t>
              </a:r>
              <a:r>
                <a:rPr lang="fr-FR" sz="1100" dirty="0" smtClean="0">
                  <a:solidFill>
                    <a:srgbClr val="FF0000"/>
                  </a:solidFill>
                </a:rPr>
                <a:t>/…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2" name="ZoneTexte 271"/>
          <p:cNvSpPr txBox="1"/>
          <p:nvPr/>
        </p:nvSpPr>
        <p:spPr>
          <a:xfrm>
            <a:off x="481164" y="120953"/>
            <a:ext cx="1144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Effets collectifs</a:t>
            </a:r>
            <a:endParaRPr lang="fr-FR" sz="2800" dirty="0"/>
          </a:p>
        </p:txBody>
      </p:sp>
      <p:sp>
        <p:nvSpPr>
          <p:cNvPr id="289" name="ZoneTexte 288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7490481" y="1304002"/>
            <a:ext cx="538716" cy="80678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ZoneTexte 304"/>
          <p:cNvSpPr txBox="1"/>
          <p:nvPr/>
        </p:nvSpPr>
        <p:spPr>
          <a:xfrm>
            <a:off x="4261656" y="2000625"/>
            <a:ext cx="3767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</a:rPr>
              <a:t>Limite la durée de vie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37" name="Text Box 95"/>
          <p:cNvSpPr txBox="1">
            <a:spLocks noChangeArrowheads="1"/>
          </p:cNvSpPr>
          <p:nvPr/>
        </p:nvSpPr>
        <p:spPr bwMode="auto">
          <a:xfrm>
            <a:off x="6529429" y="1206499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Diffusion intra-faisceau (IBS) / </a:t>
            </a:r>
            <a:r>
              <a:rPr lang="fr-FR" dirty="0" err="1" smtClean="0"/>
              <a:t>Touschek</a:t>
            </a:r>
            <a:endParaRPr lang="fr-FR" dirty="0"/>
          </a:p>
        </p:txBody>
      </p:sp>
      <p:sp>
        <p:nvSpPr>
          <p:cNvPr id="298" name="Text Box 10"/>
          <p:cNvSpPr txBox="1">
            <a:spLocks noChangeArrowheads="1"/>
          </p:cNvSpPr>
          <p:nvPr/>
        </p:nvSpPr>
        <p:spPr bwMode="auto">
          <a:xfrm>
            <a:off x="313038" y="4275916"/>
            <a:ext cx="51176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Rayonnement </a:t>
            </a:r>
            <a:r>
              <a:rPr lang="fr-FR" dirty="0"/>
              <a:t>synchrotron cohérent </a:t>
            </a:r>
            <a:r>
              <a:rPr lang="fr-FR" dirty="0" smtClean="0"/>
              <a:t>(CSR)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020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418" y="1942697"/>
            <a:ext cx="5334000" cy="4000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40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000898" y="1396049"/>
            <a:ext cx="441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Avec CSR, charge d’espace et impédances</a:t>
            </a:r>
          </a:p>
          <a:p>
            <a:pPr algn="ctr"/>
            <a:r>
              <a:rPr lang="fr-FR" dirty="0" smtClean="0"/>
              <a:t>1000 tours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5390624" y="4904742"/>
                <a:ext cx="210301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Paquet à l’injection :</a:t>
                </a:r>
              </a:p>
              <a:p>
                <a:pPr algn="ctr"/>
                <a:r>
                  <a:rPr lang="fr-FR" b="1" dirty="0" smtClean="0">
                    <a:solidFill>
                      <a:srgbClr val="FF0000"/>
                    </a:solidFill>
                  </a:rPr>
                  <a:t>Charge = 1 </a:t>
                </a:r>
                <a:r>
                  <a:rPr lang="fr-FR" b="1" dirty="0" err="1">
                    <a:solidFill>
                      <a:srgbClr val="FF0000"/>
                    </a:solidFill>
                  </a:rPr>
                  <a:t>n</a:t>
                </a:r>
                <a:r>
                  <a:rPr lang="fr-FR" b="1" dirty="0" err="1" smtClean="0">
                    <a:solidFill>
                      <a:srgbClr val="FF0000"/>
                    </a:solidFill>
                  </a:rPr>
                  <a:t>C</a:t>
                </a:r>
                <a:endParaRPr lang="fr-FR" b="1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fr-FR" dirty="0" smtClean="0"/>
                  <a:t>6,6 </a:t>
                </a:r>
                <a:r>
                  <a:rPr lang="fr-FR" dirty="0" err="1" smtClean="0"/>
                  <a:t>ps</a:t>
                </a:r>
                <a:endParaRPr lang="fr-FR" dirty="0" smtClean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dirty="0" smtClean="0"/>
                  <a:t> = 0,2 %</a:t>
                </a:r>
                <a:endParaRPr lang="en-US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624" y="4904742"/>
                <a:ext cx="2103012" cy="1200329"/>
              </a:xfrm>
              <a:prstGeom prst="rect">
                <a:avLst/>
              </a:prstGeom>
              <a:blipFill rotWithShape="0">
                <a:blip r:embed="rId6"/>
                <a:stretch>
                  <a:fillRect l="-2319" t="-3061" r="-1449"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5333668" y="2674018"/>
            <a:ext cx="223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Explosion du paquet</a:t>
            </a:r>
          </a:p>
          <a:p>
            <a:pPr algn="ctr"/>
            <a:endParaRPr lang="en-US" dirty="0"/>
          </a:p>
        </p:txBody>
      </p:sp>
      <p:sp>
        <p:nvSpPr>
          <p:cNvPr id="15" name="Flèche droite 14"/>
          <p:cNvSpPr/>
          <p:nvPr/>
        </p:nvSpPr>
        <p:spPr>
          <a:xfrm>
            <a:off x="5545050" y="3114332"/>
            <a:ext cx="1990760" cy="320183"/>
          </a:xfrm>
          <a:prstGeom prst="rightArrow">
            <a:avLst>
              <a:gd name="adj1" fmla="val 50000"/>
              <a:gd name="adj2" fmla="val 5057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5347013" y="3419692"/>
            <a:ext cx="223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Instabilité due au CSR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22" y="1757626"/>
            <a:ext cx="4477098" cy="4370642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7713410" y="1072883"/>
            <a:ext cx="441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Avec CSR, charge d’espace et impédances</a:t>
            </a:r>
          </a:p>
          <a:p>
            <a:pPr algn="ctr"/>
            <a:r>
              <a:rPr lang="fr-FR" dirty="0" smtClean="0"/>
              <a:t>1000 tours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5390624" y="3767321"/>
            <a:ext cx="210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CSR </a:t>
            </a:r>
            <a:r>
              <a:rPr lang="en-GB" b="1" dirty="0" smtClean="0">
                <a:solidFill>
                  <a:srgbClr val="FF0000"/>
                </a:solidFill>
              </a:rPr>
              <a:t>∝ N</a:t>
            </a:r>
            <a:r>
              <a:rPr lang="en-GB" b="1" baseline="30000" dirty="0" smtClean="0">
                <a:solidFill>
                  <a:srgbClr val="FF0000"/>
                </a:solidFill>
              </a:rPr>
              <a:t>2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6" name="Titre 3"/>
          <p:cNvSpPr txBox="1">
            <a:spLocks/>
          </p:cNvSpPr>
          <p:nvPr/>
        </p:nvSpPr>
        <p:spPr>
          <a:xfrm>
            <a:off x="704335" y="269463"/>
            <a:ext cx="10948087" cy="59205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smtClean="0"/>
              <a:t>Injection sans adaptation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33598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5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578879" y="3149410"/>
            <a:ext cx="1573212" cy="819150"/>
            <a:chOff x="603" y="1596"/>
            <a:chExt cx="991" cy="516"/>
          </a:xfrm>
        </p:grpSpPr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603" y="1747"/>
              <a:ext cx="991" cy="365"/>
              <a:chOff x="1440" y="1056"/>
              <a:chExt cx="1776" cy="720"/>
            </a:xfrm>
          </p:grpSpPr>
          <p:sp>
            <p:nvSpPr>
              <p:cNvPr id="23" name="Oval 13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1776" cy="52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Oval 14"/>
              <p:cNvSpPr>
                <a:spLocks noChangeArrowheads="1"/>
              </p:cNvSpPr>
              <p:nvPr/>
            </p:nvSpPr>
            <p:spPr bwMode="auto">
              <a:xfrm>
                <a:off x="1968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" name="Oval 15"/>
              <p:cNvSpPr>
                <a:spLocks noChangeArrowheads="1"/>
              </p:cNvSpPr>
              <p:nvPr/>
            </p:nvSpPr>
            <p:spPr bwMode="auto">
              <a:xfrm>
                <a:off x="2064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Oval 16"/>
              <p:cNvSpPr>
                <a:spLocks noChangeArrowheads="1"/>
              </p:cNvSpPr>
              <p:nvPr/>
            </p:nvSpPr>
            <p:spPr bwMode="auto">
              <a:xfrm>
                <a:off x="206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" name="Oval 17"/>
              <p:cNvSpPr>
                <a:spLocks noChangeArrowheads="1"/>
              </p:cNvSpPr>
              <p:nvPr/>
            </p:nvSpPr>
            <p:spPr bwMode="auto">
              <a:xfrm>
                <a:off x="1968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" name="Oval 18"/>
              <p:cNvSpPr>
                <a:spLocks noChangeArrowheads="1"/>
              </p:cNvSpPr>
              <p:nvPr/>
            </p:nvSpPr>
            <p:spPr bwMode="auto">
              <a:xfrm>
                <a:off x="1920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" name="Oval 19"/>
              <p:cNvSpPr>
                <a:spLocks noChangeArrowheads="1"/>
              </p:cNvSpPr>
              <p:nvPr/>
            </p:nvSpPr>
            <p:spPr bwMode="auto">
              <a:xfrm>
                <a:off x="192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0" name="Oval 20"/>
              <p:cNvSpPr>
                <a:spLocks noChangeArrowheads="1"/>
              </p:cNvSpPr>
              <p:nvPr/>
            </p:nvSpPr>
            <p:spPr bwMode="auto">
              <a:xfrm>
                <a:off x="1968" y="120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" name="Oval 21"/>
              <p:cNvSpPr>
                <a:spLocks noChangeArrowheads="1"/>
              </p:cNvSpPr>
              <p:nvPr/>
            </p:nvSpPr>
            <p:spPr bwMode="auto">
              <a:xfrm>
                <a:off x="216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" name="Oval 22"/>
              <p:cNvSpPr>
                <a:spLocks noChangeArrowheads="1"/>
              </p:cNvSpPr>
              <p:nvPr/>
            </p:nvSpPr>
            <p:spPr bwMode="auto">
              <a:xfrm>
                <a:off x="235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" name="Oval 23"/>
              <p:cNvSpPr>
                <a:spLocks noChangeArrowheads="1"/>
              </p:cNvSpPr>
              <p:nvPr/>
            </p:nvSpPr>
            <p:spPr bwMode="auto">
              <a:xfrm>
                <a:off x="2256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4" name="Oval 24"/>
              <p:cNvSpPr>
                <a:spLocks noChangeArrowheads="1"/>
              </p:cNvSpPr>
              <p:nvPr/>
            </p:nvSpPr>
            <p:spPr bwMode="auto">
              <a:xfrm>
                <a:off x="2304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" name="Oval 25"/>
              <p:cNvSpPr>
                <a:spLocks noChangeArrowheads="1"/>
              </p:cNvSpPr>
              <p:nvPr/>
            </p:nvSpPr>
            <p:spPr bwMode="auto">
              <a:xfrm>
                <a:off x="2208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" name="Oval 26"/>
              <p:cNvSpPr>
                <a:spLocks noChangeArrowheads="1"/>
              </p:cNvSpPr>
              <p:nvPr/>
            </p:nvSpPr>
            <p:spPr bwMode="auto">
              <a:xfrm>
                <a:off x="2112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7" name="Oval 27"/>
              <p:cNvSpPr>
                <a:spLocks noChangeArrowheads="1"/>
              </p:cNvSpPr>
              <p:nvPr/>
            </p:nvSpPr>
            <p:spPr bwMode="auto">
              <a:xfrm>
                <a:off x="2208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8" name="Oval 28"/>
              <p:cNvSpPr>
                <a:spLocks noChangeArrowheads="1"/>
              </p:cNvSpPr>
              <p:nvPr/>
            </p:nvSpPr>
            <p:spPr bwMode="auto">
              <a:xfrm>
                <a:off x="2160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" name="Oval 29"/>
              <p:cNvSpPr>
                <a:spLocks noChangeArrowheads="1"/>
              </p:cNvSpPr>
              <p:nvPr/>
            </p:nvSpPr>
            <p:spPr bwMode="auto">
              <a:xfrm>
                <a:off x="211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" name="Oval 30"/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" name="Oval 31"/>
              <p:cNvSpPr>
                <a:spLocks noChangeArrowheads="1"/>
              </p:cNvSpPr>
              <p:nvPr/>
            </p:nvSpPr>
            <p:spPr bwMode="auto">
              <a:xfrm>
                <a:off x="2448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" name="Oval 32"/>
              <p:cNvSpPr>
                <a:spLocks noChangeArrowheads="1"/>
              </p:cNvSpPr>
              <p:nvPr/>
            </p:nvSpPr>
            <p:spPr bwMode="auto">
              <a:xfrm>
                <a:off x="2544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" name="Oval 33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" name="Oval 34"/>
              <p:cNvSpPr>
                <a:spLocks noChangeArrowheads="1"/>
              </p:cNvSpPr>
              <p:nvPr/>
            </p:nvSpPr>
            <p:spPr bwMode="auto">
              <a:xfrm>
                <a:off x="225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5" name="Oval 35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6" name="Oval 36"/>
              <p:cNvSpPr>
                <a:spLocks noChangeArrowheads="1"/>
              </p:cNvSpPr>
              <p:nvPr/>
            </p:nvSpPr>
            <p:spPr bwMode="auto">
              <a:xfrm>
                <a:off x="264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7" name="Oval 37"/>
              <p:cNvSpPr>
                <a:spLocks noChangeArrowheads="1"/>
              </p:cNvSpPr>
              <p:nvPr/>
            </p:nvSpPr>
            <p:spPr bwMode="auto">
              <a:xfrm>
                <a:off x="2640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8" name="Oval 38"/>
              <p:cNvSpPr>
                <a:spLocks noChangeArrowheads="1"/>
              </p:cNvSpPr>
              <p:nvPr/>
            </p:nvSpPr>
            <p:spPr bwMode="auto">
              <a:xfrm>
                <a:off x="2544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9" name="Oval 39"/>
              <p:cNvSpPr>
                <a:spLocks noChangeArrowheads="1"/>
              </p:cNvSpPr>
              <p:nvPr/>
            </p:nvSpPr>
            <p:spPr bwMode="auto">
              <a:xfrm>
                <a:off x="254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0" name="Oval 40"/>
              <p:cNvSpPr>
                <a:spLocks noChangeArrowheads="1"/>
              </p:cNvSpPr>
              <p:nvPr/>
            </p:nvSpPr>
            <p:spPr bwMode="auto">
              <a:xfrm>
                <a:off x="2592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" name="Oval 41"/>
              <p:cNvSpPr>
                <a:spLocks noChangeArrowheads="1"/>
              </p:cNvSpPr>
              <p:nvPr/>
            </p:nvSpPr>
            <p:spPr bwMode="auto">
              <a:xfrm>
                <a:off x="264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" name="Oval 42"/>
              <p:cNvSpPr>
                <a:spLocks noChangeArrowheads="1"/>
              </p:cNvSpPr>
              <p:nvPr/>
            </p:nvSpPr>
            <p:spPr bwMode="auto">
              <a:xfrm>
                <a:off x="268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3" name="Oval 43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4" name="Oval 44"/>
              <p:cNvSpPr>
                <a:spLocks noChangeArrowheads="1"/>
              </p:cNvSpPr>
              <p:nvPr/>
            </p:nvSpPr>
            <p:spPr bwMode="auto">
              <a:xfrm>
                <a:off x="2976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5" name="Oval 45"/>
              <p:cNvSpPr>
                <a:spLocks noChangeArrowheads="1"/>
              </p:cNvSpPr>
              <p:nvPr/>
            </p:nvSpPr>
            <p:spPr bwMode="auto">
              <a:xfrm>
                <a:off x="3072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" name="Oval 46"/>
              <p:cNvSpPr>
                <a:spLocks noChangeArrowheads="1"/>
              </p:cNvSpPr>
              <p:nvPr/>
            </p:nvSpPr>
            <p:spPr bwMode="auto">
              <a:xfrm>
                <a:off x="3024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" name="Oval 47"/>
              <p:cNvSpPr>
                <a:spLocks noChangeArrowheads="1"/>
              </p:cNvSpPr>
              <p:nvPr/>
            </p:nvSpPr>
            <p:spPr bwMode="auto">
              <a:xfrm>
                <a:off x="292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" name="Oval 48"/>
              <p:cNvSpPr>
                <a:spLocks noChangeArrowheads="1"/>
              </p:cNvSpPr>
              <p:nvPr/>
            </p:nvSpPr>
            <p:spPr bwMode="auto">
              <a:xfrm>
                <a:off x="2784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" name="Oval 49"/>
              <p:cNvSpPr>
                <a:spLocks noChangeArrowheads="1"/>
              </p:cNvSpPr>
              <p:nvPr/>
            </p:nvSpPr>
            <p:spPr bwMode="auto">
              <a:xfrm>
                <a:off x="2640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Oval 50"/>
              <p:cNvSpPr>
                <a:spLocks noChangeArrowheads="1"/>
              </p:cNvSpPr>
              <p:nvPr/>
            </p:nvSpPr>
            <p:spPr bwMode="auto">
              <a:xfrm>
                <a:off x="2544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1" name="Oval 51"/>
              <p:cNvSpPr>
                <a:spLocks noChangeArrowheads="1"/>
              </p:cNvSpPr>
              <p:nvPr/>
            </p:nvSpPr>
            <p:spPr bwMode="auto">
              <a:xfrm>
                <a:off x="2496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" name="Oval 52"/>
              <p:cNvSpPr>
                <a:spLocks noChangeArrowheads="1"/>
              </p:cNvSpPr>
              <p:nvPr/>
            </p:nvSpPr>
            <p:spPr bwMode="auto">
              <a:xfrm>
                <a:off x="2448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3" name="Oval 53"/>
              <p:cNvSpPr>
                <a:spLocks noChangeArrowheads="1"/>
              </p:cNvSpPr>
              <p:nvPr/>
            </p:nvSpPr>
            <p:spPr bwMode="auto">
              <a:xfrm>
                <a:off x="2400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" name="Oval 54"/>
              <p:cNvSpPr>
                <a:spLocks noChangeArrowheads="1"/>
              </p:cNvSpPr>
              <p:nvPr/>
            </p:nvSpPr>
            <p:spPr bwMode="auto">
              <a:xfrm>
                <a:off x="2400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5" name="Oval 55"/>
              <p:cNvSpPr>
                <a:spLocks noChangeArrowheads="1"/>
              </p:cNvSpPr>
              <p:nvPr/>
            </p:nvSpPr>
            <p:spPr bwMode="auto">
              <a:xfrm>
                <a:off x="2544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" name="Oval 56"/>
              <p:cNvSpPr>
                <a:spLocks noChangeArrowheads="1"/>
              </p:cNvSpPr>
              <p:nvPr/>
            </p:nvSpPr>
            <p:spPr bwMode="auto">
              <a:xfrm>
                <a:off x="2688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7" name="Oval 57"/>
              <p:cNvSpPr>
                <a:spLocks noChangeArrowheads="1"/>
              </p:cNvSpPr>
              <p:nvPr/>
            </p:nvSpPr>
            <p:spPr bwMode="auto">
              <a:xfrm>
                <a:off x="2736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8"/>
              <p:cNvSpPr>
                <a:spLocks noChangeArrowheads="1"/>
              </p:cNvSpPr>
              <p:nvPr/>
            </p:nvSpPr>
            <p:spPr bwMode="auto">
              <a:xfrm>
                <a:off x="2400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Oval 59"/>
              <p:cNvSpPr>
                <a:spLocks noChangeArrowheads="1"/>
              </p:cNvSpPr>
              <p:nvPr/>
            </p:nvSpPr>
            <p:spPr bwMode="auto">
              <a:xfrm>
                <a:off x="2112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60"/>
              <p:cNvSpPr>
                <a:spLocks noChangeArrowheads="1"/>
              </p:cNvSpPr>
              <p:nvPr/>
            </p:nvSpPr>
            <p:spPr bwMode="auto">
              <a:xfrm>
                <a:off x="1968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1"/>
              <p:cNvSpPr>
                <a:spLocks noChangeArrowheads="1"/>
              </p:cNvSpPr>
              <p:nvPr/>
            </p:nvSpPr>
            <p:spPr bwMode="auto">
              <a:xfrm>
                <a:off x="177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Oval 62"/>
              <p:cNvSpPr>
                <a:spLocks noChangeArrowheads="1"/>
              </p:cNvSpPr>
              <p:nvPr/>
            </p:nvSpPr>
            <p:spPr bwMode="auto">
              <a:xfrm>
                <a:off x="168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3" name="Oval 63"/>
              <p:cNvSpPr>
                <a:spLocks noChangeArrowheads="1"/>
              </p:cNvSpPr>
              <p:nvPr/>
            </p:nvSpPr>
            <p:spPr bwMode="auto">
              <a:xfrm>
                <a:off x="158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4" name="Oval 64"/>
              <p:cNvSpPr>
                <a:spLocks noChangeArrowheads="1"/>
              </p:cNvSpPr>
              <p:nvPr/>
            </p:nvSpPr>
            <p:spPr bwMode="auto">
              <a:xfrm>
                <a:off x="172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5" name="Oval 65"/>
              <p:cNvSpPr>
                <a:spLocks noChangeArrowheads="1"/>
              </p:cNvSpPr>
              <p:nvPr/>
            </p:nvSpPr>
            <p:spPr bwMode="auto">
              <a:xfrm>
                <a:off x="1872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6" name="Oval 66"/>
              <p:cNvSpPr>
                <a:spLocks noChangeArrowheads="1"/>
              </p:cNvSpPr>
              <p:nvPr/>
            </p:nvSpPr>
            <p:spPr bwMode="auto">
              <a:xfrm>
                <a:off x="2016" y="168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" name="Oval 67"/>
              <p:cNvSpPr>
                <a:spLocks noChangeArrowheads="1"/>
              </p:cNvSpPr>
              <p:nvPr/>
            </p:nvSpPr>
            <p:spPr bwMode="auto">
              <a:xfrm>
                <a:off x="2160" y="172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" name="Oval 68"/>
              <p:cNvSpPr>
                <a:spLocks noChangeArrowheads="1"/>
              </p:cNvSpPr>
              <p:nvPr/>
            </p:nvSpPr>
            <p:spPr bwMode="auto">
              <a:xfrm>
                <a:off x="2304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9" name="Oval 69"/>
              <p:cNvSpPr>
                <a:spLocks noChangeArrowheads="1"/>
              </p:cNvSpPr>
              <p:nvPr/>
            </p:nvSpPr>
            <p:spPr bwMode="auto">
              <a:xfrm>
                <a:off x="2448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0" name="Oval 70"/>
              <p:cNvSpPr>
                <a:spLocks noChangeArrowheads="1"/>
              </p:cNvSpPr>
              <p:nvPr/>
            </p:nvSpPr>
            <p:spPr bwMode="auto">
              <a:xfrm>
                <a:off x="2256" y="10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1" name="Oval 71"/>
              <p:cNvSpPr>
                <a:spLocks noChangeArrowheads="1"/>
              </p:cNvSpPr>
              <p:nvPr/>
            </p:nvSpPr>
            <p:spPr bwMode="auto">
              <a:xfrm>
                <a:off x="2016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" name="Oval 72"/>
              <p:cNvSpPr>
                <a:spLocks noChangeArrowheads="1"/>
              </p:cNvSpPr>
              <p:nvPr/>
            </p:nvSpPr>
            <p:spPr bwMode="auto">
              <a:xfrm>
                <a:off x="1680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" name="Oval 73"/>
              <p:cNvSpPr>
                <a:spLocks noChangeArrowheads="1"/>
              </p:cNvSpPr>
              <p:nvPr/>
            </p:nvSpPr>
            <p:spPr bwMode="auto">
              <a:xfrm>
                <a:off x="1872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4" name="Oval 74"/>
              <p:cNvSpPr>
                <a:spLocks noChangeArrowheads="1"/>
              </p:cNvSpPr>
              <p:nvPr/>
            </p:nvSpPr>
            <p:spPr bwMode="auto">
              <a:xfrm>
                <a:off x="1872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5" name="Oval 75"/>
              <p:cNvSpPr>
                <a:spLocks noChangeArrowheads="1"/>
              </p:cNvSpPr>
              <p:nvPr/>
            </p:nvSpPr>
            <p:spPr bwMode="auto">
              <a:xfrm>
                <a:off x="2064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" name="Oval 76"/>
              <p:cNvSpPr>
                <a:spLocks noChangeArrowheads="1"/>
              </p:cNvSpPr>
              <p:nvPr/>
            </p:nvSpPr>
            <p:spPr bwMode="auto">
              <a:xfrm>
                <a:off x="1728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7" name="Oval 77"/>
              <p:cNvSpPr>
                <a:spLocks noChangeArrowheads="1"/>
              </p:cNvSpPr>
              <p:nvPr/>
            </p:nvSpPr>
            <p:spPr bwMode="auto">
              <a:xfrm>
                <a:off x="2880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8" name="Oval 78"/>
              <p:cNvSpPr>
                <a:spLocks noChangeArrowheads="1"/>
              </p:cNvSpPr>
              <p:nvPr/>
            </p:nvSpPr>
            <p:spPr bwMode="auto">
              <a:xfrm>
                <a:off x="2304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9" name="Oval 79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0" name="Oval 80"/>
              <p:cNvSpPr>
                <a:spLocks noChangeArrowheads="1"/>
              </p:cNvSpPr>
              <p:nvPr/>
            </p:nvSpPr>
            <p:spPr bwMode="auto">
              <a:xfrm>
                <a:off x="2160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1" name="Oval 81"/>
              <p:cNvSpPr>
                <a:spLocks noChangeArrowheads="1"/>
              </p:cNvSpPr>
              <p:nvPr/>
            </p:nvSpPr>
            <p:spPr bwMode="auto">
              <a:xfrm>
                <a:off x="2304" y="12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" name="Oval 82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3" name="Oval 83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4" name="Oval 84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5" name="Oval 85"/>
              <p:cNvSpPr>
                <a:spLocks noChangeArrowheads="1"/>
              </p:cNvSpPr>
              <p:nvPr/>
            </p:nvSpPr>
            <p:spPr bwMode="auto">
              <a:xfrm>
                <a:off x="1632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6" name="Oval 86"/>
              <p:cNvSpPr>
                <a:spLocks noChangeArrowheads="1"/>
              </p:cNvSpPr>
              <p:nvPr/>
            </p:nvSpPr>
            <p:spPr bwMode="auto">
              <a:xfrm>
                <a:off x="2496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6" name="Line 87"/>
            <p:cNvSpPr>
              <a:spLocks noChangeShapeType="1"/>
            </p:cNvSpPr>
            <p:nvPr/>
          </p:nvSpPr>
          <p:spPr bwMode="auto">
            <a:xfrm flipH="1" flipV="1">
              <a:off x="1121" y="1652"/>
              <a:ext cx="2" cy="13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88"/>
            <p:cNvSpPr>
              <a:spLocks noChangeShapeType="1"/>
            </p:cNvSpPr>
            <p:nvPr/>
          </p:nvSpPr>
          <p:spPr bwMode="auto">
            <a:xfrm>
              <a:off x="1126" y="1809"/>
              <a:ext cx="1" cy="12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 Box 89"/>
            <p:cNvSpPr txBox="1">
              <a:spLocks noChangeArrowheads="1"/>
            </p:cNvSpPr>
            <p:nvPr/>
          </p:nvSpPr>
          <p:spPr bwMode="auto">
            <a:xfrm>
              <a:off x="1113" y="1596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i="1">
                  <a:solidFill>
                    <a:srgbClr val="CC0000"/>
                  </a:solidFill>
                  <a:latin typeface="Times New Roman" charset="0"/>
                </a:rPr>
                <a:t>F</a:t>
              </a:r>
              <a:r>
                <a:rPr lang="en-US" sz="1200" i="1" baseline="-25000">
                  <a:solidFill>
                    <a:srgbClr val="CC0000"/>
                  </a:solidFill>
                  <a:latin typeface="Times New Roman" charset="0"/>
                </a:rPr>
                <a:t>E</a:t>
              </a:r>
              <a:endParaRPr lang="en-US" sz="1200" i="1">
                <a:solidFill>
                  <a:srgbClr val="CC0000"/>
                </a:solidFill>
                <a:latin typeface="Times New Roman" charset="0"/>
              </a:endParaRPr>
            </a:p>
          </p:txBody>
        </p:sp>
        <p:sp>
          <p:nvSpPr>
            <p:cNvPr id="21" name="Text Box 90"/>
            <p:cNvSpPr txBox="1">
              <a:spLocks noChangeArrowheads="1"/>
            </p:cNvSpPr>
            <p:nvPr/>
          </p:nvSpPr>
          <p:spPr bwMode="auto">
            <a:xfrm>
              <a:off x="1095" y="1837"/>
              <a:ext cx="3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i="1" dirty="0">
                  <a:solidFill>
                    <a:schemeClr val="accent2"/>
                  </a:solidFill>
                  <a:latin typeface="Times New Roman" charset="0"/>
                </a:rPr>
                <a:t>F</a:t>
              </a:r>
              <a:r>
                <a:rPr lang="en-US" sz="1200" i="1" baseline="-25000" dirty="0">
                  <a:solidFill>
                    <a:schemeClr val="accent2"/>
                  </a:solidFill>
                  <a:latin typeface="Times New Roman" charset="0"/>
                </a:rPr>
                <a:t>M</a:t>
              </a:r>
              <a:endParaRPr lang="en-US" sz="1200" i="1" dirty="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22" name="Oval 91"/>
            <p:cNvSpPr>
              <a:spLocks noChangeArrowheads="1"/>
            </p:cNvSpPr>
            <p:nvPr/>
          </p:nvSpPr>
          <p:spPr bwMode="auto">
            <a:xfrm>
              <a:off x="1111" y="1796"/>
              <a:ext cx="27" cy="2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baseline="-25000"/>
            </a:p>
          </p:txBody>
        </p:sp>
      </p:grpSp>
      <p:sp>
        <p:nvSpPr>
          <p:cNvPr id="97" name="Text Box 92"/>
          <p:cNvSpPr txBox="1">
            <a:spLocks noChangeArrowheads="1"/>
          </p:cNvSpPr>
          <p:nvPr/>
        </p:nvSpPr>
        <p:spPr bwMode="auto">
          <a:xfrm>
            <a:off x="291777" y="2753636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Charge d’espace (SC)</a:t>
            </a:r>
            <a:endParaRPr lang="fr-FR" dirty="0"/>
          </a:p>
        </p:txBody>
      </p:sp>
      <p:sp>
        <p:nvSpPr>
          <p:cNvPr id="99" name="Text Box 95"/>
          <p:cNvSpPr txBox="1">
            <a:spLocks noChangeArrowheads="1"/>
          </p:cNvSpPr>
          <p:nvPr/>
        </p:nvSpPr>
        <p:spPr bwMode="auto">
          <a:xfrm>
            <a:off x="270517" y="1131187"/>
            <a:ext cx="587491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Champ de sillage et impédances (RW and géométrique)</a:t>
            </a:r>
            <a:endParaRPr lang="fr-FR" dirty="0"/>
          </a:p>
        </p:txBody>
      </p:sp>
      <p:pic>
        <p:nvPicPr>
          <p:cNvPr id="100" name="Picture 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3" y="1512091"/>
            <a:ext cx="1946275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1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8" y="4749532"/>
            <a:ext cx="2173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8" y="5507828"/>
            <a:ext cx="1592263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" name="Picture 5" descr="Imag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77" y="1632574"/>
            <a:ext cx="41767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Text Box 92"/>
          <p:cNvSpPr txBox="1">
            <a:spLocks noChangeArrowheads="1"/>
          </p:cNvSpPr>
          <p:nvPr/>
        </p:nvSpPr>
        <p:spPr bwMode="auto">
          <a:xfrm>
            <a:off x="6591728" y="2596929"/>
            <a:ext cx="5522913" cy="25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Rétrodiffusion Compton (CBS)</a:t>
            </a: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9201121" y="2971511"/>
            <a:ext cx="2703169" cy="1416376"/>
            <a:chOff x="7653702" y="2782697"/>
            <a:chExt cx="3679825" cy="1619250"/>
          </a:xfrm>
        </p:grpSpPr>
        <p:sp>
          <p:nvSpPr>
            <p:cNvPr id="106" name="Oval 27"/>
            <p:cNvSpPr>
              <a:spLocks noChangeArrowheads="1"/>
            </p:cNvSpPr>
            <p:nvPr/>
          </p:nvSpPr>
          <p:spPr bwMode="auto">
            <a:xfrm>
              <a:off x="7987077" y="3363722"/>
              <a:ext cx="184150" cy="1793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fr-FR">
                <a:latin typeface="Arial Narrow" charset="0"/>
              </a:endParaRPr>
            </a:p>
          </p:txBody>
        </p:sp>
        <p:sp>
          <p:nvSpPr>
            <p:cNvPr id="107" name="Text Box 30"/>
            <p:cNvSpPr txBox="1">
              <a:spLocks noChangeArrowheads="1"/>
            </p:cNvSpPr>
            <p:nvPr/>
          </p:nvSpPr>
          <p:spPr bwMode="auto">
            <a:xfrm>
              <a:off x="7653702" y="3100197"/>
              <a:ext cx="361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>
                  <a:latin typeface="Arial Narrow" charset="0"/>
                </a:rPr>
                <a:t>e</a:t>
              </a:r>
              <a:r>
                <a:rPr lang="fr-FR" baseline="30000" dirty="0">
                  <a:latin typeface="Arial Narrow" charset="0"/>
                </a:rPr>
                <a:t>-</a:t>
              </a:r>
            </a:p>
          </p:txBody>
        </p:sp>
        <p:sp>
          <p:nvSpPr>
            <p:cNvPr id="108" name="Line 31"/>
            <p:cNvSpPr>
              <a:spLocks noChangeShapeType="1"/>
            </p:cNvSpPr>
            <p:nvPr/>
          </p:nvSpPr>
          <p:spPr bwMode="auto">
            <a:xfrm>
              <a:off x="8122015" y="3447860"/>
              <a:ext cx="95567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09" name="Text Box 32"/>
            <p:cNvSpPr txBox="1">
              <a:spLocks noChangeArrowheads="1"/>
            </p:cNvSpPr>
            <p:nvPr/>
          </p:nvSpPr>
          <p:spPr bwMode="auto">
            <a:xfrm>
              <a:off x="10450877" y="3016060"/>
              <a:ext cx="882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latin typeface="Arial Narrow" charset="0"/>
                </a:rPr>
                <a:t>photon</a:t>
              </a:r>
              <a:endParaRPr lang="fr-FR" baseline="30000">
                <a:latin typeface="Arial Narrow" charset="0"/>
              </a:endParaRPr>
            </a:p>
          </p:txBody>
        </p:sp>
        <p:sp>
          <p:nvSpPr>
            <p:cNvPr id="110" name="Freeform 33"/>
            <p:cNvSpPr>
              <a:spLocks/>
            </p:cNvSpPr>
            <p:nvPr/>
          </p:nvSpPr>
          <p:spPr bwMode="auto">
            <a:xfrm flipH="1">
              <a:off x="9482502" y="3235135"/>
              <a:ext cx="1073150" cy="265112"/>
            </a:xfrm>
            <a:custGeom>
              <a:avLst/>
              <a:gdLst>
                <a:gd name="T0" fmla="*/ 0 w 569"/>
                <a:gd name="T1" fmla="*/ 159 h 167"/>
                <a:gd name="T2" fmla="*/ 56 w 569"/>
                <a:gd name="T3" fmla="*/ 21 h 167"/>
                <a:gd name="T4" fmla="*/ 125 w 569"/>
                <a:gd name="T5" fmla="*/ 165 h 167"/>
                <a:gd name="T6" fmla="*/ 169 w 569"/>
                <a:gd name="T7" fmla="*/ 27 h 167"/>
                <a:gd name="T8" fmla="*/ 225 w 569"/>
                <a:gd name="T9" fmla="*/ 152 h 167"/>
                <a:gd name="T10" fmla="*/ 263 w 569"/>
                <a:gd name="T11" fmla="*/ 2 h 167"/>
                <a:gd name="T12" fmla="*/ 313 w 569"/>
                <a:gd name="T13" fmla="*/ 165 h 167"/>
                <a:gd name="T14" fmla="*/ 375 w 569"/>
                <a:gd name="T15" fmla="*/ 15 h 167"/>
                <a:gd name="T16" fmla="*/ 400 w 569"/>
                <a:gd name="T17" fmla="*/ 159 h 167"/>
                <a:gd name="T18" fmla="*/ 450 w 569"/>
                <a:gd name="T19" fmla="*/ 33 h 167"/>
                <a:gd name="T20" fmla="*/ 501 w 569"/>
                <a:gd name="T21" fmla="*/ 159 h 167"/>
                <a:gd name="T22" fmla="*/ 538 w 569"/>
                <a:gd name="T23" fmla="*/ 21 h 167"/>
                <a:gd name="T24" fmla="*/ 569 w 569"/>
                <a:gd name="T25" fmla="*/ 127 h 1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9"/>
                <a:gd name="T40" fmla="*/ 0 h 167"/>
                <a:gd name="T41" fmla="*/ 569 w 569"/>
                <a:gd name="T42" fmla="*/ 167 h 1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9" h="167">
                  <a:moveTo>
                    <a:pt x="0" y="159"/>
                  </a:moveTo>
                  <a:cubicBezTo>
                    <a:pt x="17" y="89"/>
                    <a:pt x="35" y="20"/>
                    <a:pt x="56" y="21"/>
                  </a:cubicBezTo>
                  <a:cubicBezTo>
                    <a:pt x="77" y="22"/>
                    <a:pt x="106" y="164"/>
                    <a:pt x="125" y="165"/>
                  </a:cubicBezTo>
                  <a:cubicBezTo>
                    <a:pt x="144" y="166"/>
                    <a:pt x="152" y="29"/>
                    <a:pt x="169" y="27"/>
                  </a:cubicBezTo>
                  <a:cubicBezTo>
                    <a:pt x="186" y="25"/>
                    <a:pt x="209" y="156"/>
                    <a:pt x="225" y="152"/>
                  </a:cubicBezTo>
                  <a:cubicBezTo>
                    <a:pt x="241" y="148"/>
                    <a:pt x="248" y="0"/>
                    <a:pt x="263" y="2"/>
                  </a:cubicBezTo>
                  <a:cubicBezTo>
                    <a:pt x="278" y="4"/>
                    <a:pt x="295" y="163"/>
                    <a:pt x="313" y="165"/>
                  </a:cubicBezTo>
                  <a:cubicBezTo>
                    <a:pt x="331" y="167"/>
                    <a:pt x="361" y="16"/>
                    <a:pt x="375" y="15"/>
                  </a:cubicBezTo>
                  <a:cubicBezTo>
                    <a:pt x="389" y="14"/>
                    <a:pt x="388" y="156"/>
                    <a:pt x="400" y="159"/>
                  </a:cubicBezTo>
                  <a:cubicBezTo>
                    <a:pt x="412" y="162"/>
                    <a:pt x="433" y="33"/>
                    <a:pt x="450" y="33"/>
                  </a:cubicBezTo>
                  <a:cubicBezTo>
                    <a:pt x="467" y="33"/>
                    <a:pt x="486" y="161"/>
                    <a:pt x="501" y="159"/>
                  </a:cubicBezTo>
                  <a:cubicBezTo>
                    <a:pt x="516" y="157"/>
                    <a:pt x="527" y="26"/>
                    <a:pt x="538" y="21"/>
                  </a:cubicBezTo>
                  <a:cubicBezTo>
                    <a:pt x="549" y="16"/>
                    <a:pt x="559" y="71"/>
                    <a:pt x="569" y="1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1" name="Line 34"/>
            <p:cNvSpPr>
              <a:spLocks noChangeShapeType="1"/>
            </p:cNvSpPr>
            <p:nvPr/>
          </p:nvSpPr>
          <p:spPr bwMode="auto">
            <a:xfrm flipH="1">
              <a:off x="9325340" y="3417697"/>
              <a:ext cx="1476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2" name="Text Box 35"/>
            <p:cNvSpPr txBox="1">
              <a:spLocks noChangeArrowheads="1"/>
            </p:cNvSpPr>
            <p:nvPr/>
          </p:nvSpPr>
          <p:spPr bwMode="auto">
            <a:xfrm>
              <a:off x="8349027" y="2900172"/>
              <a:ext cx="3365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latin typeface="Arial Narrow" charset="0"/>
                </a:rPr>
                <a:t>E</a:t>
              </a:r>
            </a:p>
          </p:txBody>
        </p:sp>
        <p:sp>
          <p:nvSpPr>
            <p:cNvPr id="113" name="Text Box 36"/>
            <p:cNvSpPr txBox="1">
              <a:spLocks noChangeArrowheads="1"/>
            </p:cNvSpPr>
            <p:nvPr/>
          </p:nvSpPr>
          <p:spPr bwMode="auto">
            <a:xfrm>
              <a:off x="9855565" y="2782697"/>
              <a:ext cx="4302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 err="1">
                  <a:latin typeface="Arial Narrow" charset="0"/>
                </a:rPr>
                <a:t>h</a:t>
              </a:r>
              <a:r>
                <a:rPr lang="fr-FR" dirty="0" err="1">
                  <a:latin typeface="Symbol" charset="0"/>
                </a:rPr>
                <a:t>n</a:t>
              </a:r>
              <a:endParaRPr lang="fr-FR" dirty="0">
                <a:latin typeface="Symbol" charset="0"/>
              </a:endParaRPr>
            </a:p>
          </p:txBody>
        </p:sp>
        <p:sp>
          <p:nvSpPr>
            <p:cNvPr id="114" name="Oval 37"/>
            <p:cNvSpPr>
              <a:spLocks noChangeArrowheads="1"/>
            </p:cNvSpPr>
            <p:nvPr/>
          </p:nvSpPr>
          <p:spPr bwMode="auto">
            <a:xfrm>
              <a:off x="7901352" y="4222560"/>
              <a:ext cx="184150" cy="1793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fr-FR">
                <a:latin typeface="Arial Narrow" charset="0"/>
              </a:endParaRPr>
            </a:p>
          </p:txBody>
        </p:sp>
        <p:sp>
          <p:nvSpPr>
            <p:cNvPr id="115" name="Line 38"/>
            <p:cNvSpPr>
              <a:spLocks noChangeShapeType="1"/>
            </p:cNvSpPr>
            <p:nvPr/>
          </p:nvSpPr>
          <p:spPr bwMode="auto">
            <a:xfrm>
              <a:off x="8099790" y="4327335"/>
              <a:ext cx="95567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6" name="Freeform 39"/>
            <p:cNvSpPr>
              <a:spLocks/>
            </p:cNvSpPr>
            <p:nvPr/>
          </p:nvSpPr>
          <p:spPr bwMode="auto">
            <a:xfrm>
              <a:off x="9539652" y="4114610"/>
              <a:ext cx="993775" cy="265112"/>
            </a:xfrm>
            <a:custGeom>
              <a:avLst/>
              <a:gdLst>
                <a:gd name="T0" fmla="*/ 0 w 569"/>
                <a:gd name="T1" fmla="*/ 159 h 167"/>
                <a:gd name="T2" fmla="*/ 56 w 569"/>
                <a:gd name="T3" fmla="*/ 21 h 167"/>
                <a:gd name="T4" fmla="*/ 125 w 569"/>
                <a:gd name="T5" fmla="*/ 165 h 167"/>
                <a:gd name="T6" fmla="*/ 169 w 569"/>
                <a:gd name="T7" fmla="*/ 27 h 167"/>
                <a:gd name="T8" fmla="*/ 225 w 569"/>
                <a:gd name="T9" fmla="*/ 152 h 167"/>
                <a:gd name="T10" fmla="*/ 263 w 569"/>
                <a:gd name="T11" fmla="*/ 2 h 167"/>
                <a:gd name="T12" fmla="*/ 313 w 569"/>
                <a:gd name="T13" fmla="*/ 165 h 167"/>
                <a:gd name="T14" fmla="*/ 375 w 569"/>
                <a:gd name="T15" fmla="*/ 15 h 167"/>
                <a:gd name="T16" fmla="*/ 400 w 569"/>
                <a:gd name="T17" fmla="*/ 159 h 167"/>
                <a:gd name="T18" fmla="*/ 450 w 569"/>
                <a:gd name="T19" fmla="*/ 33 h 167"/>
                <a:gd name="T20" fmla="*/ 501 w 569"/>
                <a:gd name="T21" fmla="*/ 159 h 167"/>
                <a:gd name="T22" fmla="*/ 538 w 569"/>
                <a:gd name="T23" fmla="*/ 21 h 167"/>
                <a:gd name="T24" fmla="*/ 569 w 569"/>
                <a:gd name="T25" fmla="*/ 127 h 1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9"/>
                <a:gd name="T40" fmla="*/ 0 h 167"/>
                <a:gd name="T41" fmla="*/ 569 w 569"/>
                <a:gd name="T42" fmla="*/ 167 h 1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9" h="167">
                  <a:moveTo>
                    <a:pt x="0" y="159"/>
                  </a:moveTo>
                  <a:cubicBezTo>
                    <a:pt x="17" y="89"/>
                    <a:pt x="35" y="20"/>
                    <a:pt x="56" y="21"/>
                  </a:cubicBezTo>
                  <a:cubicBezTo>
                    <a:pt x="77" y="22"/>
                    <a:pt x="106" y="164"/>
                    <a:pt x="125" y="165"/>
                  </a:cubicBezTo>
                  <a:cubicBezTo>
                    <a:pt x="144" y="166"/>
                    <a:pt x="152" y="29"/>
                    <a:pt x="169" y="27"/>
                  </a:cubicBezTo>
                  <a:cubicBezTo>
                    <a:pt x="186" y="25"/>
                    <a:pt x="209" y="156"/>
                    <a:pt x="225" y="152"/>
                  </a:cubicBezTo>
                  <a:cubicBezTo>
                    <a:pt x="241" y="148"/>
                    <a:pt x="248" y="0"/>
                    <a:pt x="263" y="2"/>
                  </a:cubicBezTo>
                  <a:cubicBezTo>
                    <a:pt x="278" y="4"/>
                    <a:pt x="295" y="163"/>
                    <a:pt x="313" y="165"/>
                  </a:cubicBezTo>
                  <a:cubicBezTo>
                    <a:pt x="331" y="167"/>
                    <a:pt x="361" y="16"/>
                    <a:pt x="375" y="15"/>
                  </a:cubicBezTo>
                  <a:cubicBezTo>
                    <a:pt x="389" y="14"/>
                    <a:pt x="388" y="156"/>
                    <a:pt x="400" y="159"/>
                  </a:cubicBezTo>
                  <a:cubicBezTo>
                    <a:pt x="412" y="162"/>
                    <a:pt x="433" y="33"/>
                    <a:pt x="450" y="33"/>
                  </a:cubicBezTo>
                  <a:cubicBezTo>
                    <a:pt x="467" y="33"/>
                    <a:pt x="486" y="161"/>
                    <a:pt x="501" y="159"/>
                  </a:cubicBezTo>
                  <a:cubicBezTo>
                    <a:pt x="516" y="157"/>
                    <a:pt x="527" y="26"/>
                    <a:pt x="538" y="21"/>
                  </a:cubicBezTo>
                  <a:cubicBezTo>
                    <a:pt x="549" y="16"/>
                    <a:pt x="559" y="71"/>
                    <a:pt x="569" y="1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7" name="Line 40"/>
            <p:cNvSpPr>
              <a:spLocks noChangeShapeType="1"/>
            </p:cNvSpPr>
            <p:nvPr/>
          </p:nvSpPr>
          <p:spPr bwMode="auto">
            <a:xfrm>
              <a:off x="10523902" y="4306697"/>
              <a:ext cx="219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8" name="Text Box 41"/>
            <p:cNvSpPr txBox="1">
              <a:spLocks noChangeArrowheads="1"/>
            </p:cNvSpPr>
            <p:nvPr/>
          </p:nvSpPr>
          <p:spPr bwMode="auto">
            <a:xfrm>
              <a:off x="8236315" y="3855847"/>
              <a:ext cx="6365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>
                  <a:latin typeface="Arial Narrow" charset="0"/>
                </a:rPr>
                <a:t>E-</a:t>
              </a:r>
              <a:r>
                <a:rPr lang="fr-FR" dirty="0">
                  <a:latin typeface="Symbol" charset="0"/>
                </a:rPr>
                <a:t>D</a:t>
              </a:r>
              <a:r>
                <a:rPr lang="fr-FR" dirty="0">
                  <a:latin typeface="Arial Narrow" charset="0"/>
                </a:rPr>
                <a:t>E</a:t>
              </a:r>
            </a:p>
          </p:txBody>
        </p:sp>
        <p:sp>
          <p:nvSpPr>
            <p:cNvPr id="119" name="Text Box 42"/>
            <p:cNvSpPr txBox="1">
              <a:spLocks noChangeArrowheads="1"/>
            </p:cNvSpPr>
            <p:nvPr/>
          </p:nvSpPr>
          <p:spPr bwMode="auto">
            <a:xfrm>
              <a:off x="9833340" y="3662172"/>
              <a:ext cx="4587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 err="1">
                  <a:latin typeface="Arial Narrow" charset="0"/>
                </a:rPr>
                <a:t>h</a:t>
              </a:r>
              <a:r>
                <a:rPr lang="fr-FR" dirty="0" err="1">
                  <a:latin typeface="Symbol" charset="0"/>
                </a:rPr>
                <a:t>n</a:t>
              </a:r>
              <a:r>
                <a:rPr lang="ja-JP" altLang="fr-FR" dirty="0"/>
                <a:t>’</a:t>
              </a:r>
              <a:endParaRPr lang="fr-FR" dirty="0"/>
            </a:p>
          </p:txBody>
        </p:sp>
      </p:grpSp>
      <p:sp>
        <p:nvSpPr>
          <p:cNvPr id="190" name="Text Box 10"/>
          <p:cNvSpPr txBox="1">
            <a:spLocks noChangeArrowheads="1"/>
          </p:cNvSpPr>
          <p:nvPr/>
        </p:nvSpPr>
        <p:spPr bwMode="auto">
          <a:xfrm>
            <a:off x="6933362" y="4707869"/>
            <a:ext cx="5117608" cy="25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Nuage d’ions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0096736" y="4936386"/>
            <a:ext cx="2037642" cy="1291746"/>
            <a:chOff x="8630358" y="4934353"/>
            <a:chExt cx="2037642" cy="1291746"/>
          </a:xfrm>
        </p:grpSpPr>
        <p:grpSp>
          <p:nvGrpSpPr>
            <p:cNvPr id="191" name="Group 11"/>
            <p:cNvGrpSpPr>
              <a:grpSpLocks/>
            </p:cNvGrpSpPr>
            <p:nvPr/>
          </p:nvGrpSpPr>
          <p:grpSpPr bwMode="auto">
            <a:xfrm>
              <a:off x="8630358" y="5207784"/>
              <a:ext cx="1573212" cy="819150"/>
              <a:chOff x="603" y="1596"/>
              <a:chExt cx="991" cy="516"/>
            </a:xfrm>
          </p:grpSpPr>
          <p:grpSp>
            <p:nvGrpSpPr>
              <p:cNvPr id="192" name="Group 12"/>
              <p:cNvGrpSpPr>
                <a:grpSpLocks/>
              </p:cNvGrpSpPr>
              <p:nvPr/>
            </p:nvGrpSpPr>
            <p:grpSpPr bwMode="auto">
              <a:xfrm>
                <a:off x="603" y="1747"/>
                <a:ext cx="991" cy="365"/>
                <a:chOff x="1440" y="1056"/>
                <a:chExt cx="1776" cy="720"/>
              </a:xfrm>
            </p:grpSpPr>
            <p:sp>
              <p:nvSpPr>
                <p:cNvPr id="198" name="Oval 13"/>
                <p:cNvSpPr>
                  <a:spLocks noChangeArrowheads="1"/>
                </p:cNvSpPr>
                <p:nvPr/>
              </p:nvSpPr>
              <p:spPr bwMode="auto">
                <a:xfrm>
                  <a:off x="1440" y="1200"/>
                  <a:ext cx="1776" cy="52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9" name="Oval 14"/>
                <p:cNvSpPr>
                  <a:spLocks noChangeArrowheads="1"/>
                </p:cNvSpPr>
                <p:nvPr/>
              </p:nvSpPr>
              <p:spPr bwMode="auto">
                <a:xfrm>
                  <a:off x="1968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0" name="Oval 15"/>
                <p:cNvSpPr>
                  <a:spLocks noChangeArrowheads="1"/>
                </p:cNvSpPr>
                <p:nvPr/>
              </p:nvSpPr>
              <p:spPr bwMode="auto">
                <a:xfrm>
                  <a:off x="2064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1" name="Oval 16"/>
                <p:cNvSpPr>
                  <a:spLocks noChangeArrowheads="1"/>
                </p:cNvSpPr>
                <p:nvPr/>
              </p:nvSpPr>
              <p:spPr bwMode="auto">
                <a:xfrm>
                  <a:off x="206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2" name="Oval 17"/>
                <p:cNvSpPr>
                  <a:spLocks noChangeArrowheads="1"/>
                </p:cNvSpPr>
                <p:nvPr/>
              </p:nvSpPr>
              <p:spPr bwMode="auto">
                <a:xfrm>
                  <a:off x="1968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3" name="Oval 18"/>
                <p:cNvSpPr>
                  <a:spLocks noChangeArrowheads="1"/>
                </p:cNvSpPr>
                <p:nvPr/>
              </p:nvSpPr>
              <p:spPr bwMode="auto">
                <a:xfrm>
                  <a:off x="1920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4" name="Oval 19"/>
                <p:cNvSpPr>
                  <a:spLocks noChangeArrowheads="1"/>
                </p:cNvSpPr>
                <p:nvPr/>
              </p:nvSpPr>
              <p:spPr bwMode="auto">
                <a:xfrm>
                  <a:off x="192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5" name="Oval 20"/>
                <p:cNvSpPr>
                  <a:spLocks noChangeArrowheads="1"/>
                </p:cNvSpPr>
                <p:nvPr/>
              </p:nvSpPr>
              <p:spPr bwMode="auto">
                <a:xfrm>
                  <a:off x="1968" y="120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6" name="Oval 21"/>
                <p:cNvSpPr>
                  <a:spLocks noChangeArrowheads="1"/>
                </p:cNvSpPr>
                <p:nvPr/>
              </p:nvSpPr>
              <p:spPr bwMode="auto">
                <a:xfrm>
                  <a:off x="216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7" name="Oval 22"/>
                <p:cNvSpPr>
                  <a:spLocks noChangeArrowheads="1"/>
                </p:cNvSpPr>
                <p:nvPr/>
              </p:nvSpPr>
              <p:spPr bwMode="auto">
                <a:xfrm>
                  <a:off x="235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8" name="Oval 23"/>
                <p:cNvSpPr>
                  <a:spLocks noChangeArrowheads="1"/>
                </p:cNvSpPr>
                <p:nvPr/>
              </p:nvSpPr>
              <p:spPr bwMode="auto">
                <a:xfrm>
                  <a:off x="2256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9" name="Oval 24"/>
                <p:cNvSpPr>
                  <a:spLocks noChangeArrowheads="1"/>
                </p:cNvSpPr>
                <p:nvPr/>
              </p:nvSpPr>
              <p:spPr bwMode="auto">
                <a:xfrm>
                  <a:off x="2304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0" name="Oval 25"/>
                <p:cNvSpPr>
                  <a:spLocks noChangeArrowheads="1"/>
                </p:cNvSpPr>
                <p:nvPr/>
              </p:nvSpPr>
              <p:spPr bwMode="auto">
                <a:xfrm>
                  <a:off x="2208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1" name="Oval 26"/>
                <p:cNvSpPr>
                  <a:spLocks noChangeArrowheads="1"/>
                </p:cNvSpPr>
                <p:nvPr/>
              </p:nvSpPr>
              <p:spPr bwMode="auto">
                <a:xfrm>
                  <a:off x="2112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2" name="Oval 27"/>
                <p:cNvSpPr>
                  <a:spLocks noChangeArrowheads="1"/>
                </p:cNvSpPr>
                <p:nvPr/>
              </p:nvSpPr>
              <p:spPr bwMode="auto">
                <a:xfrm>
                  <a:off x="2208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3" name="Oval 28"/>
                <p:cNvSpPr>
                  <a:spLocks noChangeArrowheads="1"/>
                </p:cNvSpPr>
                <p:nvPr/>
              </p:nvSpPr>
              <p:spPr bwMode="auto">
                <a:xfrm>
                  <a:off x="2160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4" name="Oval 29"/>
                <p:cNvSpPr>
                  <a:spLocks noChangeArrowheads="1"/>
                </p:cNvSpPr>
                <p:nvPr/>
              </p:nvSpPr>
              <p:spPr bwMode="auto">
                <a:xfrm>
                  <a:off x="211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5" name="Oval 30"/>
                <p:cNvSpPr>
                  <a:spLocks noChangeArrowheads="1"/>
                </p:cNvSpPr>
                <p:nvPr/>
              </p:nvSpPr>
              <p:spPr bwMode="auto">
                <a:xfrm>
                  <a:off x="220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6" name="Oval 31"/>
                <p:cNvSpPr>
                  <a:spLocks noChangeArrowheads="1"/>
                </p:cNvSpPr>
                <p:nvPr/>
              </p:nvSpPr>
              <p:spPr bwMode="auto">
                <a:xfrm>
                  <a:off x="2448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" name="Oval 32"/>
                <p:cNvSpPr>
                  <a:spLocks noChangeArrowheads="1"/>
                </p:cNvSpPr>
                <p:nvPr/>
              </p:nvSpPr>
              <p:spPr bwMode="auto">
                <a:xfrm>
                  <a:off x="2544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" name="Oval 33"/>
                <p:cNvSpPr>
                  <a:spLocks noChangeArrowheads="1"/>
                </p:cNvSpPr>
                <p:nvPr/>
              </p:nvSpPr>
              <p:spPr bwMode="auto">
                <a:xfrm>
                  <a:off x="2352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" name="Oval 34"/>
                <p:cNvSpPr>
                  <a:spLocks noChangeArrowheads="1"/>
                </p:cNvSpPr>
                <p:nvPr/>
              </p:nvSpPr>
              <p:spPr bwMode="auto">
                <a:xfrm>
                  <a:off x="225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" name="Oval 35"/>
                <p:cNvSpPr>
                  <a:spLocks noChangeArrowheads="1"/>
                </p:cNvSpPr>
                <p:nvPr/>
              </p:nvSpPr>
              <p:spPr bwMode="auto">
                <a:xfrm>
                  <a:off x="240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1" name="Oval 36"/>
                <p:cNvSpPr>
                  <a:spLocks noChangeArrowheads="1"/>
                </p:cNvSpPr>
                <p:nvPr/>
              </p:nvSpPr>
              <p:spPr bwMode="auto">
                <a:xfrm>
                  <a:off x="264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" name="Oval 37"/>
                <p:cNvSpPr>
                  <a:spLocks noChangeArrowheads="1"/>
                </p:cNvSpPr>
                <p:nvPr/>
              </p:nvSpPr>
              <p:spPr bwMode="auto">
                <a:xfrm>
                  <a:off x="2640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" name="Oval 38"/>
                <p:cNvSpPr>
                  <a:spLocks noChangeArrowheads="1"/>
                </p:cNvSpPr>
                <p:nvPr/>
              </p:nvSpPr>
              <p:spPr bwMode="auto">
                <a:xfrm>
                  <a:off x="2544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" name="Oval 39"/>
                <p:cNvSpPr>
                  <a:spLocks noChangeArrowheads="1"/>
                </p:cNvSpPr>
                <p:nvPr/>
              </p:nvSpPr>
              <p:spPr bwMode="auto">
                <a:xfrm>
                  <a:off x="254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5" name="Oval 40"/>
                <p:cNvSpPr>
                  <a:spLocks noChangeArrowheads="1"/>
                </p:cNvSpPr>
                <p:nvPr/>
              </p:nvSpPr>
              <p:spPr bwMode="auto">
                <a:xfrm>
                  <a:off x="2592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6" name="Oval 41"/>
                <p:cNvSpPr>
                  <a:spLocks noChangeArrowheads="1"/>
                </p:cNvSpPr>
                <p:nvPr/>
              </p:nvSpPr>
              <p:spPr bwMode="auto">
                <a:xfrm>
                  <a:off x="264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7" name="Oval 42"/>
                <p:cNvSpPr>
                  <a:spLocks noChangeArrowheads="1"/>
                </p:cNvSpPr>
                <p:nvPr/>
              </p:nvSpPr>
              <p:spPr bwMode="auto">
                <a:xfrm>
                  <a:off x="268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8" name="Oval 43"/>
                <p:cNvSpPr>
                  <a:spLocks noChangeArrowheads="1"/>
                </p:cNvSpPr>
                <p:nvPr/>
              </p:nvSpPr>
              <p:spPr bwMode="auto">
                <a:xfrm>
                  <a:off x="283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9" name="Oval 44"/>
                <p:cNvSpPr>
                  <a:spLocks noChangeArrowheads="1"/>
                </p:cNvSpPr>
                <p:nvPr/>
              </p:nvSpPr>
              <p:spPr bwMode="auto">
                <a:xfrm>
                  <a:off x="2976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0" name="Oval 45"/>
                <p:cNvSpPr>
                  <a:spLocks noChangeArrowheads="1"/>
                </p:cNvSpPr>
                <p:nvPr/>
              </p:nvSpPr>
              <p:spPr bwMode="auto">
                <a:xfrm>
                  <a:off x="3072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1" name="Oval 46"/>
                <p:cNvSpPr>
                  <a:spLocks noChangeArrowheads="1"/>
                </p:cNvSpPr>
                <p:nvPr/>
              </p:nvSpPr>
              <p:spPr bwMode="auto">
                <a:xfrm>
                  <a:off x="3024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2" name="Oval 47"/>
                <p:cNvSpPr>
                  <a:spLocks noChangeArrowheads="1"/>
                </p:cNvSpPr>
                <p:nvPr/>
              </p:nvSpPr>
              <p:spPr bwMode="auto">
                <a:xfrm>
                  <a:off x="2928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3" name="Oval 48"/>
                <p:cNvSpPr>
                  <a:spLocks noChangeArrowheads="1"/>
                </p:cNvSpPr>
                <p:nvPr/>
              </p:nvSpPr>
              <p:spPr bwMode="auto">
                <a:xfrm>
                  <a:off x="2784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4" name="Oval 49"/>
                <p:cNvSpPr>
                  <a:spLocks noChangeArrowheads="1"/>
                </p:cNvSpPr>
                <p:nvPr/>
              </p:nvSpPr>
              <p:spPr bwMode="auto">
                <a:xfrm>
                  <a:off x="2640" y="115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5" name="Oval 50"/>
                <p:cNvSpPr>
                  <a:spLocks noChangeArrowheads="1"/>
                </p:cNvSpPr>
                <p:nvPr/>
              </p:nvSpPr>
              <p:spPr bwMode="auto">
                <a:xfrm>
                  <a:off x="2544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6" name="Oval 51"/>
                <p:cNvSpPr>
                  <a:spLocks noChangeArrowheads="1"/>
                </p:cNvSpPr>
                <p:nvPr/>
              </p:nvSpPr>
              <p:spPr bwMode="auto">
                <a:xfrm>
                  <a:off x="2496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7" name="Oval 52"/>
                <p:cNvSpPr>
                  <a:spLocks noChangeArrowheads="1"/>
                </p:cNvSpPr>
                <p:nvPr/>
              </p:nvSpPr>
              <p:spPr bwMode="auto">
                <a:xfrm>
                  <a:off x="2448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8" name="Oval 53"/>
                <p:cNvSpPr>
                  <a:spLocks noChangeArrowheads="1"/>
                </p:cNvSpPr>
                <p:nvPr/>
              </p:nvSpPr>
              <p:spPr bwMode="auto">
                <a:xfrm>
                  <a:off x="2400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9" name="Oval 54"/>
                <p:cNvSpPr>
                  <a:spLocks noChangeArrowheads="1"/>
                </p:cNvSpPr>
                <p:nvPr/>
              </p:nvSpPr>
              <p:spPr bwMode="auto">
                <a:xfrm>
                  <a:off x="2400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0" name="Oval 55"/>
                <p:cNvSpPr>
                  <a:spLocks noChangeArrowheads="1"/>
                </p:cNvSpPr>
                <p:nvPr/>
              </p:nvSpPr>
              <p:spPr bwMode="auto">
                <a:xfrm>
                  <a:off x="2544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1" name="Oval 56"/>
                <p:cNvSpPr>
                  <a:spLocks noChangeArrowheads="1"/>
                </p:cNvSpPr>
                <p:nvPr/>
              </p:nvSpPr>
              <p:spPr bwMode="auto">
                <a:xfrm>
                  <a:off x="2688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2" name="Oval 57"/>
                <p:cNvSpPr>
                  <a:spLocks noChangeArrowheads="1"/>
                </p:cNvSpPr>
                <p:nvPr/>
              </p:nvSpPr>
              <p:spPr bwMode="auto">
                <a:xfrm>
                  <a:off x="2736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3" name="Oval 58"/>
                <p:cNvSpPr>
                  <a:spLocks noChangeArrowheads="1"/>
                </p:cNvSpPr>
                <p:nvPr/>
              </p:nvSpPr>
              <p:spPr bwMode="auto">
                <a:xfrm>
                  <a:off x="2400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4" name="Oval 59"/>
                <p:cNvSpPr>
                  <a:spLocks noChangeArrowheads="1"/>
                </p:cNvSpPr>
                <p:nvPr/>
              </p:nvSpPr>
              <p:spPr bwMode="auto">
                <a:xfrm>
                  <a:off x="2112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5" name="Oval 60"/>
                <p:cNvSpPr>
                  <a:spLocks noChangeArrowheads="1"/>
                </p:cNvSpPr>
                <p:nvPr/>
              </p:nvSpPr>
              <p:spPr bwMode="auto">
                <a:xfrm>
                  <a:off x="1968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6" name="Oval 61"/>
                <p:cNvSpPr>
                  <a:spLocks noChangeArrowheads="1"/>
                </p:cNvSpPr>
                <p:nvPr/>
              </p:nvSpPr>
              <p:spPr bwMode="auto">
                <a:xfrm>
                  <a:off x="177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7" name="Oval 62"/>
                <p:cNvSpPr>
                  <a:spLocks noChangeArrowheads="1"/>
                </p:cNvSpPr>
                <p:nvPr/>
              </p:nvSpPr>
              <p:spPr bwMode="auto">
                <a:xfrm>
                  <a:off x="168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8" name="Oval 63"/>
                <p:cNvSpPr>
                  <a:spLocks noChangeArrowheads="1"/>
                </p:cNvSpPr>
                <p:nvPr/>
              </p:nvSpPr>
              <p:spPr bwMode="auto">
                <a:xfrm>
                  <a:off x="158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9" name="Oval 64"/>
                <p:cNvSpPr>
                  <a:spLocks noChangeArrowheads="1"/>
                </p:cNvSpPr>
                <p:nvPr/>
              </p:nvSpPr>
              <p:spPr bwMode="auto">
                <a:xfrm>
                  <a:off x="172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0" name="Oval 65"/>
                <p:cNvSpPr>
                  <a:spLocks noChangeArrowheads="1"/>
                </p:cNvSpPr>
                <p:nvPr/>
              </p:nvSpPr>
              <p:spPr bwMode="auto">
                <a:xfrm>
                  <a:off x="1872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1" name="Oval 66"/>
                <p:cNvSpPr>
                  <a:spLocks noChangeArrowheads="1"/>
                </p:cNvSpPr>
                <p:nvPr/>
              </p:nvSpPr>
              <p:spPr bwMode="auto">
                <a:xfrm>
                  <a:off x="2016" y="168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2" name="Oval 67"/>
                <p:cNvSpPr>
                  <a:spLocks noChangeArrowheads="1"/>
                </p:cNvSpPr>
                <p:nvPr/>
              </p:nvSpPr>
              <p:spPr bwMode="auto">
                <a:xfrm>
                  <a:off x="2160" y="17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3" name="Oval 68"/>
                <p:cNvSpPr>
                  <a:spLocks noChangeArrowheads="1"/>
                </p:cNvSpPr>
                <p:nvPr/>
              </p:nvSpPr>
              <p:spPr bwMode="auto">
                <a:xfrm>
                  <a:off x="2304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4" name="Oval 69"/>
                <p:cNvSpPr>
                  <a:spLocks noChangeArrowheads="1"/>
                </p:cNvSpPr>
                <p:nvPr/>
              </p:nvSpPr>
              <p:spPr bwMode="auto">
                <a:xfrm>
                  <a:off x="2448" y="115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5" name="Oval 70"/>
                <p:cNvSpPr>
                  <a:spLocks noChangeArrowheads="1"/>
                </p:cNvSpPr>
                <p:nvPr/>
              </p:nvSpPr>
              <p:spPr bwMode="auto">
                <a:xfrm>
                  <a:off x="2256" y="105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6" name="Oval 71"/>
                <p:cNvSpPr>
                  <a:spLocks noChangeArrowheads="1"/>
                </p:cNvSpPr>
                <p:nvPr/>
              </p:nvSpPr>
              <p:spPr bwMode="auto">
                <a:xfrm>
                  <a:off x="2016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7" name="Oval 72"/>
                <p:cNvSpPr>
                  <a:spLocks noChangeArrowheads="1"/>
                </p:cNvSpPr>
                <p:nvPr/>
              </p:nvSpPr>
              <p:spPr bwMode="auto">
                <a:xfrm>
                  <a:off x="1680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8" name="Oval 73"/>
                <p:cNvSpPr>
                  <a:spLocks noChangeArrowheads="1"/>
                </p:cNvSpPr>
                <p:nvPr/>
              </p:nvSpPr>
              <p:spPr bwMode="auto">
                <a:xfrm>
                  <a:off x="1872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9" name="Oval 74"/>
                <p:cNvSpPr>
                  <a:spLocks noChangeArrowheads="1"/>
                </p:cNvSpPr>
                <p:nvPr/>
              </p:nvSpPr>
              <p:spPr bwMode="auto">
                <a:xfrm>
                  <a:off x="1872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0" name="Oval 75"/>
                <p:cNvSpPr>
                  <a:spLocks noChangeArrowheads="1"/>
                </p:cNvSpPr>
                <p:nvPr/>
              </p:nvSpPr>
              <p:spPr bwMode="auto">
                <a:xfrm>
                  <a:off x="2064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1" name="Oval 76"/>
                <p:cNvSpPr>
                  <a:spLocks noChangeArrowheads="1"/>
                </p:cNvSpPr>
                <p:nvPr/>
              </p:nvSpPr>
              <p:spPr bwMode="auto">
                <a:xfrm>
                  <a:off x="1728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2" name="Oval 77"/>
                <p:cNvSpPr>
                  <a:spLocks noChangeArrowheads="1"/>
                </p:cNvSpPr>
                <p:nvPr/>
              </p:nvSpPr>
              <p:spPr bwMode="auto">
                <a:xfrm>
                  <a:off x="2880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3" name="Oval 78"/>
                <p:cNvSpPr>
                  <a:spLocks noChangeArrowheads="1"/>
                </p:cNvSpPr>
                <p:nvPr/>
              </p:nvSpPr>
              <p:spPr bwMode="auto">
                <a:xfrm>
                  <a:off x="2304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4" name="Oval 79"/>
                <p:cNvSpPr>
                  <a:spLocks noChangeArrowheads="1"/>
                </p:cNvSpPr>
                <p:nvPr/>
              </p:nvSpPr>
              <p:spPr bwMode="auto">
                <a:xfrm>
                  <a:off x="2112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5" name="Oval 80"/>
                <p:cNvSpPr>
                  <a:spLocks noChangeArrowheads="1"/>
                </p:cNvSpPr>
                <p:nvPr/>
              </p:nvSpPr>
              <p:spPr bwMode="auto">
                <a:xfrm>
                  <a:off x="2160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6" name="Oval 81"/>
                <p:cNvSpPr>
                  <a:spLocks noChangeArrowheads="1"/>
                </p:cNvSpPr>
                <p:nvPr/>
              </p:nvSpPr>
              <p:spPr bwMode="auto">
                <a:xfrm>
                  <a:off x="2304" y="125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7" name="Oval 82"/>
                <p:cNvSpPr>
                  <a:spLocks noChangeArrowheads="1"/>
                </p:cNvSpPr>
                <p:nvPr/>
              </p:nvSpPr>
              <p:spPr bwMode="auto">
                <a:xfrm>
                  <a:off x="2448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8" name="Oval 83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9" name="Oval 84"/>
                <p:cNvSpPr>
                  <a:spLocks noChangeArrowheads="1"/>
                </p:cNvSpPr>
                <p:nvPr/>
              </p:nvSpPr>
              <p:spPr bwMode="auto">
                <a:xfrm>
                  <a:off x="230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70" name="Oval 85"/>
                <p:cNvSpPr>
                  <a:spLocks noChangeArrowheads="1"/>
                </p:cNvSpPr>
                <p:nvPr/>
              </p:nvSpPr>
              <p:spPr bwMode="auto">
                <a:xfrm>
                  <a:off x="1632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71" name="Oval 86"/>
                <p:cNvSpPr>
                  <a:spLocks noChangeArrowheads="1"/>
                </p:cNvSpPr>
                <p:nvPr/>
              </p:nvSpPr>
              <p:spPr bwMode="auto">
                <a:xfrm>
                  <a:off x="2496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93" name="Line 87"/>
              <p:cNvSpPr>
                <a:spLocks noChangeShapeType="1"/>
              </p:cNvSpPr>
              <p:nvPr/>
            </p:nvSpPr>
            <p:spPr bwMode="auto">
              <a:xfrm flipH="1" flipV="1">
                <a:off x="1121" y="1652"/>
                <a:ext cx="2" cy="13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Text Box 89"/>
              <p:cNvSpPr txBox="1">
                <a:spLocks noChangeArrowheads="1"/>
              </p:cNvSpPr>
              <p:nvPr/>
            </p:nvSpPr>
            <p:spPr bwMode="auto">
              <a:xfrm>
                <a:off x="1113" y="1596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1200" i="1" dirty="0">
                    <a:solidFill>
                      <a:srgbClr val="CC0000"/>
                    </a:solidFill>
                    <a:latin typeface="Times New Roman" charset="0"/>
                  </a:rPr>
                  <a:t>F</a:t>
                </a:r>
                <a:r>
                  <a:rPr lang="en-US" sz="1200" i="1" baseline="-25000" dirty="0">
                    <a:solidFill>
                      <a:srgbClr val="CC0000"/>
                    </a:solidFill>
                    <a:latin typeface="Times New Roman" charset="0"/>
                  </a:rPr>
                  <a:t>E</a:t>
                </a:r>
                <a:endParaRPr lang="en-US" sz="1200" i="1" dirty="0">
                  <a:solidFill>
                    <a:srgbClr val="CC0000"/>
                  </a:solidFill>
                  <a:latin typeface="Times New Roman" charset="0"/>
                </a:endParaRPr>
              </a:p>
            </p:txBody>
          </p:sp>
          <p:sp>
            <p:nvSpPr>
              <p:cNvPr id="197" name="Oval 91"/>
              <p:cNvSpPr>
                <a:spLocks noChangeArrowheads="1"/>
              </p:cNvSpPr>
              <p:nvPr/>
            </p:nvSpPr>
            <p:spPr bwMode="auto">
              <a:xfrm>
                <a:off x="1111" y="1796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r-FR" baseline="-25000"/>
              </a:p>
            </p:txBody>
          </p:sp>
        </p:grpSp>
        <p:sp>
          <p:nvSpPr>
            <p:cNvPr id="273" name="Oval 70"/>
            <p:cNvSpPr>
              <a:spLocks noChangeArrowheads="1"/>
            </p:cNvSpPr>
            <p:nvPr/>
          </p:nvSpPr>
          <p:spPr bwMode="auto">
            <a:xfrm>
              <a:off x="9637027" y="524804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4" name="Oval 70"/>
            <p:cNvSpPr>
              <a:spLocks noChangeArrowheads="1"/>
            </p:cNvSpPr>
            <p:nvPr/>
          </p:nvSpPr>
          <p:spPr bwMode="auto">
            <a:xfrm>
              <a:off x="9723523" y="516154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5" name="Oval 70"/>
            <p:cNvSpPr>
              <a:spLocks noChangeArrowheads="1"/>
            </p:cNvSpPr>
            <p:nvPr/>
          </p:nvSpPr>
          <p:spPr bwMode="auto">
            <a:xfrm>
              <a:off x="9739999" y="523568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6" name="Oval 70"/>
            <p:cNvSpPr>
              <a:spLocks noChangeArrowheads="1"/>
            </p:cNvSpPr>
            <p:nvPr/>
          </p:nvSpPr>
          <p:spPr bwMode="auto">
            <a:xfrm>
              <a:off x="9826495" y="51491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7" name="Oval 70"/>
            <p:cNvSpPr>
              <a:spLocks noChangeArrowheads="1"/>
            </p:cNvSpPr>
            <p:nvPr/>
          </p:nvSpPr>
          <p:spPr bwMode="auto">
            <a:xfrm>
              <a:off x="9484622" y="5210971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8" name="Oval 70"/>
            <p:cNvSpPr>
              <a:spLocks noChangeArrowheads="1"/>
            </p:cNvSpPr>
            <p:nvPr/>
          </p:nvSpPr>
          <p:spPr bwMode="auto">
            <a:xfrm>
              <a:off x="9571118" y="512446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9" name="Oval 70"/>
            <p:cNvSpPr>
              <a:spLocks noChangeArrowheads="1"/>
            </p:cNvSpPr>
            <p:nvPr/>
          </p:nvSpPr>
          <p:spPr bwMode="auto">
            <a:xfrm>
              <a:off x="9587594" y="5198611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0" name="Oval 70"/>
            <p:cNvSpPr>
              <a:spLocks noChangeArrowheads="1"/>
            </p:cNvSpPr>
            <p:nvPr/>
          </p:nvSpPr>
          <p:spPr bwMode="auto">
            <a:xfrm>
              <a:off x="9674090" y="511210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1" name="Oval 70"/>
            <p:cNvSpPr>
              <a:spLocks noChangeArrowheads="1"/>
            </p:cNvSpPr>
            <p:nvPr/>
          </p:nvSpPr>
          <p:spPr bwMode="auto">
            <a:xfrm>
              <a:off x="9865475" y="5457568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2" name="Oval 70"/>
            <p:cNvSpPr>
              <a:spLocks noChangeArrowheads="1"/>
            </p:cNvSpPr>
            <p:nvPr/>
          </p:nvSpPr>
          <p:spPr bwMode="auto">
            <a:xfrm>
              <a:off x="9236675" y="540404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" name="Oval 70"/>
            <p:cNvSpPr>
              <a:spLocks noChangeArrowheads="1"/>
            </p:cNvSpPr>
            <p:nvPr/>
          </p:nvSpPr>
          <p:spPr bwMode="auto">
            <a:xfrm>
              <a:off x="9355607" y="520622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4" name="Oval 70"/>
            <p:cNvSpPr>
              <a:spLocks noChangeArrowheads="1"/>
            </p:cNvSpPr>
            <p:nvPr/>
          </p:nvSpPr>
          <p:spPr bwMode="auto">
            <a:xfrm>
              <a:off x="9442103" y="5119727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5" name="Oval 70"/>
            <p:cNvSpPr>
              <a:spLocks noChangeArrowheads="1"/>
            </p:cNvSpPr>
            <p:nvPr/>
          </p:nvSpPr>
          <p:spPr bwMode="auto">
            <a:xfrm>
              <a:off x="9100230" y="518151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6" name="Oval 70"/>
            <p:cNvSpPr>
              <a:spLocks noChangeArrowheads="1"/>
            </p:cNvSpPr>
            <p:nvPr/>
          </p:nvSpPr>
          <p:spPr bwMode="auto">
            <a:xfrm>
              <a:off x="9186726" y="509501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7" name="Oval 70"/>
            <p:cNvSpPr>
              <a:spLocks noChangeArrowheads="1"/>
            </p:cNvSpPr>
            <p:nvPr/>
          </p:nvSpPr>
          <p:spPr bwMode="auto">
            <a:xfrm>
              <a:off x="9203202" y="516915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8" name="Oval 70"/>
            <p:cNvSpPr>
              <a:spLocks noChangeArrowheads="1"/>
            </p:cNvSpPr>
            <p:nvPr/>
          </p:nvSpPr>
          <p:spPr bwMode="auto">
            <a:xfrm>
              <a:off x="9289698" y="508265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0" name="Oval 70"/>
            <p:cNvSpPr>
              <a:spLocks noChangeArrowheads="1"/>
            </p:cNvSpPr>
            <p:nvPr/>
          </p:nvSpPr>
          <p:spPr bwMode="auto">
            <a:xfrm>
              <a:off x="9252630" y="533391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1" name="Oval 70"/>
            <p:cNvSpPr>
              <a:spLocks noChangeArrowheads="1"/>
            </p:cNvSpPr>
            <p:nvPr/>
          </p:nvSpPr>
          <p:spPr bwMode="auto">
            <a:xfrm>
              <a:off x="9978895" y="53015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2" name="Oval 70"/>
            <p:cNvSpPr>
              <a:spLocks noChangeArrowheads="1"/>
            </p:cNvSpPr>
            <p:nvPr/>
          </p:nvSpPr>
          <p:spPr bwMode="auto">
            <a:xfrm>
              <a:off x="10131295" y="54539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3" name="Oval 70"/>
            <p:cNvSpPr>
              <a:spLocks noChangeArrowheads="1"/>
            </p:cNvSpPr>
            <p:nvPr/>
          </p:nvSpPr>
          <p:spPr bwMode="auto">
            <a:xfrm>
              <a:off x="10017875" y="5609968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" name="Oval 70"/>
            <p:cNvSpPr>
              <a:spLocks noChangeArrowheads="1"/>
            </p:cNvSpPr>
            <p:nvPr/>
          </p:nvSpPr>
          <p:spPr bwMode="auto">
            <a:xfrm>
              <a:off x="9672079" y="603507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5" name="Oval 70"/>
            <p:cNvSpPr>
              <a:spLocks noChangeArrowheads="1"/>
            </p:cNvSpPr>
            <p:nvPr/>
          </p:nvSpPr>
          <p:spPr bwMode="auto">
            <a:xfrm>
              <a:off x="9119329" y="612230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6" name="Oval 70"/>
            <p:cNvSpPr>
              <a:spLocks noChangeArrowheads="1"/>
            </p:cNvSpPr>
            <p:nvPr/>
          </p:nvSpPr>
          <p:spPr bwMode="auto">
            <a:xfrm>
              <a:off x="9824479" y="618747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7" name="Oval 70"/>
            <p:cNvSpPr>
              <a:spLocks noChangeArrowheads="1"/>
            </p:cNvSpPr>
            <p:nvPr/>
          </p:nvSpPr>
          <p:spPr bwMode="auto">
            <a:xfrm>
              <a:off x="9449647" y="615039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9" name="Oval 70"/>
            <p:cNvSpPr>
              <a:spLocks noChangeArrowheads="1"/>
            </p:cNvSpPr>
            <p:nvPr/>
          </p:nvSpPr>
          <p:spPr bwMode="auto">
            <a:xfrm>
              <a:off x="8983401" y="536854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0" name="Oval 70"/>
            <p:cNvSpPr>
              <a:spLocks noChangeArrowheads="1"/>
            </p:cNvSpPr>
            <p:nvPr/>
          </p:nvSpPr>
          <p:spPr bwMode="auto">
            <a:xfrm>
              <a:off x="8820142" y="524741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9800054" y="4934353"/>
              <a:ext cx="8679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>
                  <a:solidFill>
                    <a:srgbClr val="FF0000"/>
                  </a:solidFill>
                </a:rPr>
                <a:t>H</a:t>
              </a:r>
              <a:r>
                <a:rPr lang="fr-FR" sz="1100" baseline="30000" dirty="0" smtClean="0">
                  <a:solidFill>
                    <a:srgbClr val="FF0000"/>
                  </a:solidFill>
                </a:rPr>
                <a:t>+</a:t>
              </a:r>
              <a:r>
                <a:rPr lang="fr-FR" sz="1100" dirty="0" smtClean="0">
                  <a:solidFill>
                    <a:srgbClr val="FF0000"/>
                  </a:solidFill>
                </a:rPr>
                <a:t>/H</a:t>
              </a:r>
              <a:r>
                <a:rPr lang="fr-FR" sz="1100" baseline="-25000" dirty="0" smtClean="0">
                  <a:solidFill>
                    <a:srgbClr val="FF0000"/>
                  </a:solidFill>
                </a:rPr>
                <a:t>2</a:t>
              </a:r>
              <a:r>
                <a:rPr lang="fr-FR" sz="1100" baseline="30000" dirty="0" smtClean="0">
                  <a:solidFill>
                    <a:srgbClr val="FF0000"/>
                  </a:solidFill>
                </a:rPr>
                <a:t>+</a:t>
              </a:r>
              <a:r>
                <a:rPr lang="fr-FR" sz="1100" dirty="0" smtClean="0">
                  <a:solidFill>
                    <a:srgbClr val="FF0000"/>
                  </a:solidFill>
                </a:rPr>
                <a:t>/…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2" name="ZoneTexte 271"/>
          <p:cNvSpPr txBox="1"/>
          <p:nvPr/>
        </p:nvSpPr>
        <p:spPr>
          <a:xfrm>
            <a:off x="481164" y="120953"/>
            <a:ext cx="1144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Effets collectifs</a:t>
            </a:r>
            <a:endParaRPr lang="fr-FR" sz="2800" dirty="0"/>
          </a:p>
        </p:txBody>
      </p:sp>
      <p:sp>
        <p:nvSpPr>
          <p:cNvPr id="289" name="ZoneTexte 288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223627" y="2783539"/>
            <a:ext cx="3767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Dégrade l’</a:t>
            </a:r>
            <a:r>
              <a:rPr lang="fr-FR" sz="2400" b="1" dirty="0" err="1" smtClean="0">
                <a:solidFill>
                  <a:srgbClr val="FF0000"/>
                </a:solidFill>
              </a:rPr>
              <a:t>émittance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et/ou l’e-spread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7490481" y="1304002"/>
            <a:ext cx="538716" cy="80678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ZoneTexte 304"/>
          <p:cNvSpPr txBox="1"/>
          <p:nvPr/>
        </p:nvSpPr>
        <p:spPr>
          <a:xfrm>
            <a:off x="4261656" y="2000625"/>
            <a:ext cx="3767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</a:rPr>
              <a:t>Limite la durée de vie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20" name="Connecteur droit avec flèche 319"/>
          <p:cNvCxnSpPr/>
          <p:nvPr/>
        </p:nvCxnSpPr>
        <p:spPr>
          <a:xfrm flipH="1">
            <a:off x="7490480" y="1304002"/>
            <a:ext cx="538717" cy="1667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Connecteur droit avec flèche 326"/>
          <p:cNvCxnSpPr/>
          <p:nvPr/>
        </p:nvCxnSpPr>
        <p:spPr>
          <a:xfrm flipH="1" flipV="1">
            <a:off x="7490480" y="3149410"/>
            <a:ext cx="1849521" cy="17029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Connecteur droit avec flèche 300"/>
          <p:cNvCxnSpPr/>
          <p:nvPr/>
        </p:nvCxnSpPr>
        <p:spPr>
          <a:xfrm>
            <a:off x="2709582" y="2822542"/>
            <a:ext cx="2030471" cy="2375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Connecteur droit avec flèche 321"/>
          <p:cNvCxnSpPr/>
          <p:nvPr/>
        </p:nvCxnSpPr>
        <p:spPr>
          <a:xfrm flipV="1">
            <a:off x="4693251" y="3208352"/>
            <a:ext cx="186509" cy="10962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Text Box 95"/>
          <p:cNvSpPr txBox="1">
            <a:spLocks noChangeArrowheads="1"/>
          </p:cNvSpPr>
          <p:nvPr/>
        </p:nvSpPr>
        <p:spPr bwMode="auto">
          <a:xfrm>
            <a:off x="6529429" y="1206499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Diffusion intra-faisceau (IBS) / </a:t>
            </a:r>
            <a:r>
              <a:rPr lang="fr-FR" dirty="0" err="1" smtClean="0"/>
              <a:t>Touschek</a:t>
            </a:r>
            <a:endParaRPr lang="fr-FR" dirty="0"/>
          </a:p>
        </p:txBody>
      </p:sp>
      <p:cxnSp>
        <p:nvCxnSpPr>
          <p:cNvPr id="340" name="Connecteur droit avec flèche 339"/>
          <p:cNvCxnSpPr/>
          <p:nvPr/>
        </p:nvCxnSpPr>
        <p:spPr>
          <a:xfrm>
            <a:off x="3770437" y="1483640"/>
            <a:ext cx="1016068" cy="14287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Connecteur droit avec flèche 297"/>
          <p:cNvCxnSpPr/>
          <p:nvPr/>
        </p:nvCxnSpPr>
        <p:spPr>
          <a:xfrm flipH="1">
            <a:off x="7605753" y="2649206"/>
            <a:ext cx="1408810" cy="3827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Text Box 10"/>
          <p:cNvSpPr txBox="1">
            <a:spLocks noChangeArrowheads="1"/>
          </p:cNvSpPr>
          <p:nvPr/>
        </p:nvSpPr>
        <p:spPr bwMode="auto">
          <a:xfrm>
            <a:off x="313038" y="4275916"/>
            <a:ext cx="51176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Rayonnement </a:t>
            </a:r>
            <a:r>
              <a:rPr lang="fr-FR" dirty="0"/>
              <a:t>synchrotron cohérent </a:t>
            </a:r>
            <a:r>
              <a:rPr lang="fr-FR" dirty="0" smtClean="0"/>
              <a:t>(CSR)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554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6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578879" y="3149410"/>
            <a:ext cx="1573212" cy="819150"/>
            <a:chOff x="603" y="1596"/>
            <a:chExt cx="991" cy="516"/>
          </a:xfrm>
        </p:grpSpPr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603" y="1747"/>
              <a:ext cx="991" cy="365"/>
              <a:chOff x="1440" y="1056"/>
              <a:chExt cx="1776" cy="720"/>
            </a:xfrm>
          </p:grpSpPr>
          <p:sp>
            <p:nvSpPr>
              <p:cNvPr id="23" name="Oval 13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1776" cy="52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Oval 14"/>
              <p:cNvSpPr>
                <a:spLocks noChangeArrowheads="1"/>
              </p:cNvSpPr>
              <p:nvPr/>
            </p:nvSpPr>
            <p:spPr bwMode="auto">
              <a:xfrm>
                <a:off x="1968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" name="Oval 15"/>
              <p:cNvSpPr>
                <a:spLocks noChangeArrowheads="1"/>
              </p:cNvSpPr>
              <p:nvPr/>
            </p:nvSpPr>
            <p:spPr bwMode="auto">
              <a:xfrm>
                <a:off x="2064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Oval 16"/>
              <p:cNvSpPr>
                <a:spLocks noChangeArrowheads="1"/>
              </p:cNvSpPr>
              <p:nvPr/>
            </p:nvSpPr>
            <p:spPr bwMode="auto">
              <a:xfrm>
                <a:off x="206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" name="Oval 17"/>
              <p:cNvSpPr>
                <a:spLocks noChangeArrowheads="1"/>
              </p:cNvSpPr>
              <p:nvPr/>
            </p:nvSpPr>
            <p:spPr bwMode="auto">
              <a:xfrm>
                <a:off x="1968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" name="Oval 18"/>
              <p:cNvSpPr>
                <a:spLocks noChangeArrowheads="1"/>
              </p:cNvSpPr>
              <p:nvPr/>
            </p:nvSpPr>
            <p:spPr bwMode="auto">
              <a:xfrm>
                <a:off x="1920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" name="Oval 19"/>
              <p:cNvSpPr>
                <a:spLocks noChangeArrowheads="1"/>
              </p:cNvSpPr>
              <p:nvPr/>
            </p:nvSpPr>
            <p:spPr bwMode="auto">
              <a:xfrm>
                <a:off x="192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0" name="Oval 20"/>
              <p:cNvSpPr>
                <a:spLocks noChangeArrowheads="1"/>
              </p:cNvSpPr>
              <p:nvPr/>
            </p:nvSpPr>
            <p:spPr bwMode="auto">
              <a:xfrm>
                <a:off x="1968" y="120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" name="Oval 21"/>
              <p:cNvSpPr>
                <a:spLocks noChangeArrowheads="1"/>
              </p:cNvSpPr>
              <p:nvPr/>
            </p:nvSpPr>
            <p:spPr bwMode="auto">
              <a:xfrm>
                <a:off x="216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" name="Oval 22"/>
              <p:cNvSpPr>
                <a:spLocks noChangeArrowheads="1"/>
              </p:cNvSpPr>
              <p:nvPr/>
            </p:nvSpPr>
            <p:spPr bwMode="auto">
              <a:xfrm>
                <a:off x="235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" name="Oval 23"/>
              <p:cNvSpPr>
                <a:spLocks noChangeArrowheads="1"/>
              </p:cNvSpPr>
              <p:nvPr/>
            </p:nvSpPr>
            <p:spPr bwMode="auto">
              <a:xfrm>
                <a:off x="2256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4" name="Oval 24"/>
              <p:cNvSpPr>
                <a:spLocks noChangeArrowheads="1"/>
              </p:cNvSpPr>
              <p:nvPr/>
            </p:nvSpPr>
            <p:spPr bwMode="auto">
              <a:xfrm>
                <a:off x="2304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" name="Oval 25"/>
              <p:cNvSpPr>
                <a:spLocks noChangeArrowheads="1"/>
              </p:cNvSpPr>
              <p:nvPr/>
            </p:nvSpPr>
            <p:spPr bwMode="auto">
              <a:xfrm>
                <a:off x="2208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" name="Oval 26"/>
              <p:cNvSpPr>
                <a:spLocks noChangeArrowheads="1"/>
              </p:cNvSpPr>
              <p:nvPr/>
            </p:nvSpPr>
            <p:spPr bwMode="auto">
              <a:xfrm>
                <a:off x="2112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7" name="Oval 27"/>
              <p:cNvSpPr>
                <a:spLocks noChangeArrowheads="1"/>
              </p:cNvSpPr>
              <p:nvPr/>
            </p:nvSpPr>
            <p:spPr bwMode="auto">
              <a:xfrm>
                <a:off x="2208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8" name="Oval 28"/>
              <p:cNvSpPr>
                <a:spLocks noChangeArrowheads="1"/>
              </p:cNvSpPr>
              <p:nvPr/>
            </p:nvSpPr>
            <p:spPr bwMode="auto">
              <a:xfrm>
                <a:off x="2160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" name="Oval 29"/>
              <p:cNvSpPr>
                <a:spLocks noChangeArrowheads="1"/>
              </p:cNvSpPr>
              <p:nvPr/>
            </p:nvSpPr>
            <p:spPr bwMode="auto">
              <a:xfrm>
                <a:off x="211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" name="Oval 30"/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" name="Oval 31"/>
              <p:cNvSpPr>
                <a:spLocks noChangeArrowheads="1"/>
              </p:cNvSpPr>
              <p:nvPr/>
            </p:nvSpPr>
            <p:spPr bwMode="auto">
              <a:xfrm>
                <a:off x="2448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" name="Oval 32"/>
              <p:cNvSpPr>
                <a:spLocks noChangeArrowheads="1"/>
              </p:cNvSpPr>
              <p:nvPr/>
            </p:nvSpPr>
            <p:spPr bwMode="auto">
              <a:xfrm>
                <a:off x="2544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" name="Oval 33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" name="Oval 34"/>
              <p:cNvSpPr>
                <a:spLocks noChangeArrowheads="1"/>
              </p:cNvSpPr>
              <p:nvPr/>
            </p:nvSpPr>
            <p:spPr bwMode="auto">
              <a:xfrm>
                <a:off x="225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5" name="Oval 35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6" name="Oval 36"/>
              <p:cNvSpPr>
                <a:spLocks noChangeArrowheads="1"/>
              </p:cNvSpPr>
              <p:nvPr/>
            </p:nvSpPr>
            <p:spPr bwMode="auto">
              <a:xfrm>
                <a:off x="264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7" name="Oval 37"/>
              <p:cNvSpPr>
                <a:spLocks noChangeArrowheads="1"/>
              </p:cNvSpPr>
              <p:nvPr/>
            </p:nvSpPr>
            <p:spPr bwMode="auto">
              <a:xfrm>
                <a:off x="2640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8" name="Oval 38"/>
              <p:cNvSpPr>
                <a:spLocks noChangeArrowheads="1"/>
              </p:cNvSpPr>
              <p:nvPr/>
            </p:nvSpPr>
            <p:spPr bwMode="auto">
              <a:xfrm>
                <a:off x="2544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9" name="Oval 39"/>
              <p:cNvSpPr>
                <a:spLocks noChangeArrowheads="1"/>
              </p:cNvSpPr>
              <p:nvPr/>
            </p:nvSpPr>
            <p:spPr bwMode="auto">
              <a:xfrm>
                <a:off x="254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0" name="Oval 40"/>
              <p:cNvSpPr>
                <a:spLocks noChangeArrowheads="1"/>
              </p:cNvSpPr>
              <p:nvPr/>
            </p:nvSpPr>
            <p:spPr bwMode="auto">
              <a:xfrm>
                <a:off x="2592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" name="Oval 41"/>
              <p:cNvSpPr>
                <a:spLocks noChangeArrowheads="1"/>
              </p:cNvSpPr>
              <p:nvPr/>
            </p:nvSpPr>
            <p:spPr bwMode="auto">
              <a:xfrm>
                <a:off x="264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" name="Oval 42"/>
              <p:cNvSpPr>
                <a:spLocks noChangeArrowheads="1"/>
              </p:cNvSpPr>
              <p:nvPr/>
            </p:nvSpPr>
            <p:spPr bwMode="auto">
              <a:xfrm>
                <a:off x="268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3" name="Oval 43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4" name="Oval 44"/>
              <p:cNvSpPr>
                <a:spLocks noChangeArrowheads="1"/>
              </p:cNvSpPr>
              <p:nvPr/>
            </p:nvSpPr>
            <p:spPr bwMode="auto">
              <a:xfrm>
                <a:off x="2976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5" name="Oval 45"/>
              <p:cNvSpPr>
                <a:spLocks noChangeArrowheads="1"/>
              </p:cNvSpPr>
              <p:nvPr/>
            </p:nvSpPr>
            <p:spPr bwMode="auto">
              <a:xfrm>
                <a:off x="3072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" name="Oval 46"/>
              <p:cNvSpPr>
                <a:spLocks noChangeArrowheads="1"/>
              </p:cNvSpPr>
              <p:nvPr/>
            </p:nvSpPr>
            <p:spPr bwMode="auto">
              <a:xfrm>
                <a:off x="3024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" name="Oval 47"/>
              <p:cNvSpPr>
                <a:spLocks noChangeArrowheads="1"/>
              </p:cNvSpPr>
              <p:nvPr/>
            </p:nvSpPr>
            <p:spPr bwMode="auto">
              <a:xfrm>
                <a:off x="292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" name="Oval 48"/>
              <p:cNvSpPr>
                <a:spLocks noChangeArrowheads="1"/>
              </p:cNvSpPr>
              <p:nvPr/>
            </p:nvSpPr>
            <p:spPr bwMode="auto">
              <a:xfrm>
                <a:off x="2784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" name="Oval 49"/>
              <p:cNvSpPr>
                <a:spLocks noChangeArrowheads="1"/>
              </p:cNvSpPr>
              <p:nvPr/>
            </p:nvSpPr>
            <p:spPr bwMode="auto">
              <a:xfrm>
                <a:off x="2640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Oval 50"/>
              <p:cNvSpPr>
                <a:spLocks noChangeArrowheads="1"/>
              </p:cNvSpPr>
              <p:nvPr/>
            </p:nvSpPr>
            <p:spPr bwMode="auto">
              <a:xfrm>
                <a:off x="2544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1" name="Oval 51"/>
              <p:cNvSpPr>
                <a:spLocks noChangeArrowheads="1"/>
              </p:cNvSpPr>
              <p:nvPr/>
            </p:nvSpPr>
            <p:spPr bwMode="auto">
              <a:xfrm>
                <a:off x="2496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" name="Oval 52"/>
              <p:cNvSpPr>
                <a:spLocks noChangeArrowheads="1"/>
              </p:cNvSpPr>
              <p:nvPr/>
            </p:nvSpPr>
            <p:spPr bwMode="auto">
              <a:xfrm>
                <a:off x="2448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3" name="Oval 53"/>
              <p:cNvSpPr>
                <a:spLocks noChangeArrowheads="1"/>
              </p:cNvSpPr>
              <p:nvPr/>
            </p:nvSpPr>
            <p:spPr bwMode="auto">
              <a:xfrm>
                <a:off x="2400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" name="Oval 54"/>
              <p:cNvSpPr>
                <a:spLocks noChangeArrowheads="1"/>
              </p:cNvSpPr>
              <p:nvPr/>
            </p:nvSpPr>
            <p:spPr bwMode="auto">
              <a:xfrm>
                <a:off x="2400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5" name="Oval 55"/>
              <p:cNvSpPr>
                <a:spLocks noChangeArrowheads="1"/>
              </p:cNvSpPr>
              <p:nvPr/>
            </p:nvSpPr>
            <p:spPr bwMode="auto">
              <a:xfrm>
                <a:off x="2544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" name="Oval 56"/>
              <p:cNvSpPr>
                <a:spLocks noChangeArrowheads="1"/>
              </p:cNvSpPr>
              <p:nvPr/>
            </p:nvSpPr>
            <p:spPr bwMode="auto">
              <a:xfrm>
                <a:off x="2688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7" name="Oval 57"/>
              <p:cNvSpPr>
                <a:spLocks noChangeArrowheads="1"/>
              </p:cNvSpPr>
              <p:nvPr/>
            </p:nvSpPr>
            <p:spPr bwMode="auto">
              <a:xfrm>
                <a:off x="2736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8"/>
              <p:cNvSpPr>
                <a:spLocks noChangeArrowheads="1"/>
              </p:cNvSpPr>
              <p:nvPr/>
            </p:nvSpPr>
            <p:spPr bwMode="auto">
              <a:xfrm>
                <a:off x="2400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Oval 59"/>
              <p:cNvSpPr>
                <a:spLocks noChangeArrowheads="1"/>
              </p:cNvSpPr>
              <p:nvPr/>
            </p:nvSpPr>
            <p:spPr bwMode="auto">
              <a:xfrm>
                <a:off x="2112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60"/>
              <p:cNvSpPr>
                <a:spLocks noChangeArrowheads="1"/>
              </p:cNvSpPr>
              <p:nvPr/>
            </p:nvSpPr>
            <p:spPr bwMode="auto">
              <a:xfrm>
                <a:off x="1968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1"/>
              <p:cNvSpPr>
                <a:spLocks noChangeArrowheads="1"/>
              </p:cNvSpPr>
              <p:nvPr/>
            </p:nvSpPr>
            <p:spPr bwMode="auto">
              <a:xfrm>
                <a:off x="177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Oval 62"/>
              <p:cNvSpPr>
                <a:spLocks noChangeArrowheads="1"/>
              </p:cNvSpPr>
              <p:nvPr/>
            </p:nvSpPr>
            <p:spPr bwMode="auto">
              <a:xfrm>
                <a:off x="168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3" name="Oval 63"/>
              <p:cNvSpPr>
                <a:spLocks noChangeArrowheads="1"/>
              </p:cNvSpPr>
              <p:nvPr/>
            </p:nvSpPr>
            <p:spPr bwMode="auto">
              <a:xfrm>
                <a:off x="158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4" name="Oval 64"/>
              <p:cNvSpPr>
                <a:spLocks noChangeArrowheads="1"/>
              </p:cNvSpPr>
              <p:nvPr/>
            </p:nvSpPr>
            <p:spPr bwMode="auto">
              <a:xfrm>
                <a:off x="172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5" name="Oval 65"/>
              <p:cNvSpPr>
                <a:spLocks noChangeArrowheads="1"/>
              </p:cNvSpPr>
              <p:nvPr/>
            </p:nvSpPr>
            <p:spPr bwMode="auto">
              <a:xfrm>
                <a:off x="1872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6" name="Oval 66"/>
              <p:cNvSpPr>
                <a:spLocks noChangeArrowheads="1"/>
              </p:cNvSpPr>
              <p:nvPr/>
            </p:nvSpPr>
            <p:spPr bwMode="auto">
              <a:xfrm>
                <a:off x="2016" y="168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" name="Oval 67"/>
              <p:cNvSpPr>
                <a:spLocks noChangeArrowheads="1"/>
              </p:cNvSpPr>
              <p:nvPr/>
            </p:nvSpPr>
            <p:spPr bwMode="auto">
              <a:xfrm>
                <a:off x="2160" y="172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" name="Oval 68"/>
              <p:cNvSpPr>
                <a:spLocks noChangeArrowheads="1"/>
              </p:cNvSpPr>
              <p:nvPr/>
            </p:nvSpPr>
            <p:spPr bwMode="auto">
              <a:xfrm>
                <a:off x="2304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9" name="Oval 69"/>
              <p:cNvSpPr>
                <a:spLocks noChangeArrowheads="1"/>
              </p:cNvSpPr>
              <p:nvPr/>
            </p:nvSpPr>
            <p:spPr bwMode="auto">
              <a:xfrm>
                <a:off x="2448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0" name="Oval 70"/>
              <p:cNvSpPr>
                <a:spLocks noChangeArrowheads="1"/>
              </p:cNvSpPr>
              <p:nvPr/>
            </p:nvSpPr>
            <p:spPr bwMode="auto">
              <a:xfrm>
                <a:off x="2256" y="10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1" name="Oval 71"/>
              <p:cNvSpPr>
                <a:spLocks noChangeArrowheads="1"/>
              </p:cNvSpPr>
              <p:nvPr/>
            </p:nvSpPr>
            <p:spPr bwMode="auto">
              <a:xfrm>
                <a:off x="2016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" name="Oval 72"/>
              <p:cNvSpPr>
                <a:spLocks noChangeArrowheads="1"/>
              </p:cNvSpPr>
              <p:nvPr/>
            </p:nvSpPr>
            <p:spPr bwMode="auto">
              <a:xfrm>
                <a:off x="1680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" name="Oval 73"/>
              <p:cNvSpPr>
                <a:spLocks noChangeArrowheads="1"/>
              </p:cNvSpPr>
              <p:nvPr/>
            </p:nvSpPr>
            <p:spPr bwMode="auto">
              <a:xfrm>
                <a:off x="1872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4" name="Oval 74"/>
              <p:cNvSpPr>
                <a:spLocks noChangeArrowheads="1"/>
              </p:cNvSpPr>
              <p:nvPr/>
            </p:nvSpPr>
            <p:spPr bwMode="auto">
              <a:xfrm>
                <a:off x="1872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5" name="Oval 75"/>
              <p:cNvSpPr>
                <a:spLocks noChangeArrowheads="1"/>
              </p:cNvSpPr>
              <p:nvPr/>
            </p:nvSpPr>
            <p:spPr bwMode="auto">
              <a:xfrm>
                <a:off x="2064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" name="Oval 76"/>
              <p:cNvSpPr>
                <a:spLocks noChangeArrowheads="1"/>
              </p:cNvSpPr>
              <p:nvPr/>
            </p:nvSpPr>
            <p:spPr bwMode="auto">
              <a:xfrm>
                <a:off x="1728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7" name="Oval 77"/>
              <p:cNvSpPr>
                <a:spLocks noChangeArrowheads="1"/>
              </p:cNvSpPr>
              <p:nvPr/>
            </p:nvSpPr>
            <p:spPr bwMode="auto">
              <a:xfrm>
                <a:off x="2880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8" name="Oval 78"/>
              <p:cNvSpPr>
                <a:spLocks noChangeArrowheads="1"/>
              </p:cNvSpPr>
              <p:nvPr/>
            </p:nvSpPr>
            <p:spPr bwMode="auto">
              <a:xfrm>
                <a:off x="2304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9" name="Oval 79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0" name="Oval 80"/>
              <p:cNvSpPr>
                <a:spLocks noChangeArrowheads="1"/>
              </p:cNvSpPr>
              <p:nvPr/>
            </p:nvSpPr>
            <p:spPr bwMode="auto">
              <a:xfrm>
                <a:off x="2160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1" name="Oval 81"/>
              <p:cNvSpPr>
                <a:spLocks noChangeArrowheads="1"/>
              </p:cNvSpPr>
              <p:nvPr/>
            </p:nvSpPr>
            <p:spPr bwMode="auto">
              <a:xfrm>
                <a:off x="2304" y="12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" name="Oval 82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3" name="Oval 83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4" name="Oval 84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5" name="Oval 85"/>
              <p:cNvSpPr>
                <a:spLocks noChangeArrowheads="1"/>
              </p:cNvSpPr>
              <p:nvPr/>
            </p:nvSpPr>
            <p:spPr bwMode="auto">
              <a:xfrm>
                <a:off x="1632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6" name="Oval 86"/>
              <p:cNvSpPr>
                <a:spLocks noChangeArrowheads="1"/>
              </p:cNvSpPr>
              <p:nvPr/>
            </p:nvSpPr>
            <p:spPr bwMode="auto">
              <a:xfrm>
                <a:off x="2496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6" name="Line 87"/>
            <p:cNvSpPr>
              <a:spLocks noChangeShapeType="1"/>
            </p:cNvSpPr>
            <p:nvPr/>
          </p:nvSpPr>
          <p:spPr bwMode="auto">
            <a:xfrm flipH="1" flipV="1">
              <a:off x="1121" y="1652"/>
              <a:ext cx="2" cy="13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88"/>
            <p:cNvSpPr>
              <a:spLocks noChangeShapeType="1"/>
            </p:cNvSpPr>
            <p:nvPr/>
          </p:nvSpPr>
          <p:spPr bwMode="auto">
            <a:xfrm>
              <a:off x="1126" y="1809"/>
              <a:ext cx="1" cy="12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 Box 89"/>
            <p:cNvSpPr txBox="1">
              <a:spLocks noChangeArrowheads="1"/>
            </p:cNvSpPr>
            <p:nvPr/>
          </p:nvSpPr>
          <p:spPr bwMode="auto">
            <a:xfrm>
              <a:off x="1113" y="1596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i="1">
                  <a:solidFill>
                    <a:srgbClr val="CC0000"/>
                  </a:solidFill>
                  <a:latin typeface="Times New Roman" charset="0"/>
                </a:rPr>
                <a:t>F</a:t>
              </a:r>
              <a:r>
                <a:rPr lang="en-US" sz="1200" i="1" baseline="-25000">
                  <a:solidFill>
                    <a:srgbClr val="CC0000"/>
                  </a:solidFill>
                  <a:latin typeface="Times New Roman" charset="0"/>
                </a:rPr>
                <a:t>E</a:t>
              </a:r>
              <a:endParaRPr lang="en-US" sz="1200" i="1">
                <a:solidFill>
                  <a:srgbClr val="CC0000"/>
                </a:solidFill>
                <a:latin typeface="Times New Roman" charset="0"/>
              </a:endParaRPr>
            </a:p>
          </p:txBody>
        </p:sp>
        <p:sp>
          <p:nvSpPr>
            <p:cNvPr id="21" name="Text Box 90"/>
            <p:cNvSpPr txBox="1">
              <a:spLocks noChangeArrowheads="1"/>
            </p:cNvSpPr>
            <p:nvPr/>
          </p:nvSpPr>
          <p:spPr bwMode="auto">
            <a:xfrm>
              <a:off x="1095" y="1837"/>
              <a:ext cx="3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i="1" dirty="0">
                  <a:solidFill>
                    <a:schemeClr val="accent2"/>
                  </a:solidFill>
                  <a:latin typeface="Times New Roman" charset="0"/>
                </a:rPr>
                <a:t>F</a:t>
              </a:r>
              <a:r>
                <a:rPr lang="en-US" sz="1200" i="1" baseline="-25000" dirty="0">
                  <a:solidFill>
                    <a:schemeClr val="accent2"/>
                  </a:solidFill>
                  <a:latin typeface="Times New Roman" charset="0"/>
                </a:rPr>
                <a:t>M</a:t>
              </a:r>
              <a:endParaRPr lang="en-US" sz="1200" i="1" dirty="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22" name="Oval 91"/>
            <p:cNvSpPr>
              <a:spLocks noChangeArrowheads="1"/>
            </p:cNvSpPr>
            <p:nvPr/>
          </p:nvSpPr>
          <p:spPr bwMode="auto">
            <a:xfrm>
              <a:off x="1111" y="1796"/>
              <a:ext cx="27" cy="2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baseline="-25000"/>
            </a:p>
          </p:txBody>
        </p:sp>
      </p:grpSp>
      <p:sp>
        <p:nvSpPr>
          <p:cNvPr id="97" name="Text Box 92"/>
          <p:cNvSpPr txBox="1">
            <a:spLocks noChangeArrowheads="1"/>
          </p:cNvSpPr>
          <p:nvPr/>
        </p:nvSpPr>
        <p:spPr bwMode="auto">
          <a:xfrm>
            <a:off x="291777" y="2753636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Charge d’espace (SC)</a:t>
            </a:r>
            <a:endParaRPr lang="fr-FR" dirty="0"/>
          </a:p>
        </p:txBody>
      </p:sp>
      <p:sp>
        <p:nvSpPr>
          <p:cNvPr id="99" name="Text Box 95"/>
          <p:cNvSpPr txBox="1">
            <a:spLocks noChangeArrowheads="1"/>
          </p:cNvSpPr>
          <p:nvPr/>
        </p:nvSpPr>
        <p:spPr bwMode="auto">
          <a:xfrm>
            <a:off x="270517" y="1131187"/>
            <a:ext cx="587491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Champ de sillage et impédances (RW and géométrique)</a:t>
            </a:r>
            <a:endParaRPr lang="fr-FR" dirty="0"/>
          </a:p>
        </p:txBody>
      </p:sp>
      <p:pic>
        <p:nvPicPr>
          <p:cNvPr id="100" name="Picture 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3" y="1512091"/>
            <a:ext cx="1946275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1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8" y="4749532"/>
            <a:ext cx="2173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8" y="5507828"/>
            <a:ext cx="1592263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" name="Picture 5" descr="Imag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77" y="1632574"/>
            <a:ext cx="41767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Text Box 92"/>
          <p:cNvSpPr txBox="1">
            <a:spLocks noChangeArrowheads="1"/>
          </p:cNvSpPr>
          <p:nvPr/>
        </p:nvSpPr>
        <p:spPr bwMode="auto">
          <a:xfrm>
            <a:off x="6591728" y="2596929"/>
            <a:ext cx="5522913" cy="25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Rétrodiffusion Compton (CBS)</a:t>
            </a: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9201121" y="2971511"/>
            <a:ext cx="2703169" cy="1416376"/>
            <a:chOff x="7653702" y="2782697"/>
            <a:chExt cx="3679825" cy="1619250"/>
          </a:xfrm>
        </p:grpSpPr>
        <p:sp>
          <p:nvSpPr>
            <p:cNvPr id="106" name="Oval 27"/>
            <p:cNvSpPr>
              <a:spLocks noChangeArrowheads="1"/>
            </p:cNvSpPr>
            <p:nvPr/>
          </p:nvSpPr>
          <p:spPr bwMode="auto">
            <a:xfrm>
              <a:off x="7987077" y="3363722"/>
              <a:ext cx="184150" cy="1793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fr-FR">
                <a:latin typeface="Arial Narrow" charset="0"/>
              </a:endParaRPr>
            </a:p>
          </p:txBody>
        </p:sp>
        <p:sp>
          <p:nvSpPr>
            <p:cNvPr id="107" name="Text Box 30"/>
            <p:cNvSpPr txBox="1">
              <a:spLocks noChangeArrowheads="1"/>
            </p:cNvSpPr>
            <p:nvPr/>
          </p:nvSpPr>
          <p:spPr bwMode="auto">
            <a:xfrm>
              <a:off x="7653702" y="3100197"/>
              <a:ext cx="361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>
                  <a:latin typeface="Arial Narrow" charset="0"/>
                </a:rPr>
                <a:t>e</a:t>
              </a:r>
              <a:r>
                <a:rPr lang="fr-FR" baseline="30000" dirty="0">
                  <a:latin typeface="Arial Narrow" charset="0"/>
                </a:rPr>
                <a:t>-</a:t>
              </a:r>
            </a:p>
          </p:txBody>
        </p:sp>
        <p:sp>
          <p:nvSpPr>
            <p:cNvPr id="108" name="Line 31"/>
            <p:cNvSpPr>
              <a:spLocks noChangeShapeType="1"/>
            </p:cNvSpPr>
            <p:nvPr/>
          </p:nvSpPr>
          <p:spPr bwMode="auto">
            <a:xfrm>
              <a:off x="8122015" y="3447860"/>
              <a:ext cx="95567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09" name="Text Box 32"/>
            <p:cNvSpPr txBox="1">
              <a:spLocks noChangeArrowheads="1"/>
            </p:cNvSpPr>
            <p:nvPr/>
          </p:nvSpPr>
          <p:spPr bwMode="auto">
            <a:xfrm>
              <a:off x="10450877" y="3016060"/>
              <a:ext cx="882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latin typeface="Arial Narrow" charset="0"/>
                </a:rPr>
                <a:t>photon</a:t>
              </a:r>
              <a:endParaRPr lang="fr-FR" baseline="30000">
                <a:latin typeface="Arial Narrow" charset="0"/>
              </a:endParaRPr>
            </a:p>
          </p:txBody>
        </p:sp>
        <p:sp>
          <p:nvSpPr>
            <p:cNvPr id="110" name="Freeform 33"/>
            <p:cNvSpPr>
              <a:spLocks/>
            </p:cNvSpPr>
            <p:nvPr/>
          </p:nvSpPr>
          <p:spPr bwMode="auto">
            <a:xfrm flipH="1">
              <a:off x="9482502" y="3235135"/>
              <a:ext cx="1073150" cy="265112"/>
            </a:xfrm>
            <a:custGeom>
              <a:avLst/>
              <a:gdLst>
                <a:gd name="T0" fmla="*/ 0 w 569"/>
                <a:gd name="T1" fmla="*/ 159 h 167"/>
                <a:gd name="T2" fmla="*/ 56 w 569"/>
                <a:gd name="T3" fmla="*/ 21 h 167"/>
                <a:gd name="T4" fmla="*/ 125 w 569"/>
                <a:gd name="T5" fmla="*/ 165 h 167"/>
                <a:gd name="T6" fmla="*/ 169 w 569"/>
                <a:gd name="T7" fmla="*/ 27 h 167"/>
                <a:gd name="T8" fmla="*/ 225 w 569"/>
                <a:gd name="T9" fmla="*/ 152 h 167"/>
                <a:gd name="T10" fmla="*/ 263 w 569"/>
                <a:gd name="T11" fmla="*/ 2 h 167"/>
                <a:gd name="T12" fmla="*/ 313 w 569"/>
                <a:gd name="T13" fmla="*/ 165 h 167"/>
                <a:gd name="T14" fmla="*/ 375 w 569"/>
                <a:gd name="T15" fmla="*/ 15 h 167"/>
                <a:gd name="T16" fmla="*/ 400 w 569"/>
                <a:gd name="T17" fmla="*/ 159 h 167"/>
                <a:gd name="T18" fmla="*/ 450 w 569"/>
                <a:gd name="T19" fmla="*/ 33 h 167"/>
                <a:gd name="T20" fmla="*/ 501 w 569"/>
                <a:gd name="T21" fmla="*/ 159 h 167"/>
                <a:gd name="T22" fmla="*/ 538 w 569"/>
                <a:gd name="T23" fmla="*/ 21 h 167"/>
                <a:gd name="T24" fmla="*/ 569 w 569"/>
                <a:gd name="T25" fmla="*/ 127 h 1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9"/>
                <a:gd name="T40" fmla="*/ 0 h 167"/>
                <a:gd name="T41" fmla="*/ 569 w 569"/>
                <a:gd name="T42" fmla="*/ 167 h 1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9" h="167">
                  <a:moveTo>
                    <a:pt x="0" y="159"/>
                  </a:moveTo>
                  <a:cubicBezTo>
                    <a:pt x="17" y="89"/>
                    <a:pt x="35" y="20"/>
                    <a:pt x="56" y="21"/>
                  </a:cubicBezTo>
                  <a:cubicBezTo>
                    <a:pt x="77" y="22"/>
                    <a:pt x="106" y="164"/>
                    <a:pt x="125" y="165"/>
                  </a:cubicBezTo>
                  <a:cubicBezTo>
                    <a:pt x="144" y="166"/>
                    <a:pt x="152" y="29"/>
                    <a:pt x="169" y="27"/>
                  </a:cubicBezTo>
                  <a:cubicBezTo>
                    <a:pt x="186" y="25"/>
                    <a:pt x="209" y="156"/>
                    <a:pt x="225" y="152"/>
                  </a:cubicBezTo>
                  <a:cubicBezTo>
                    <a:pt x="241" y="148"/>
                    <a:pt x="248" y="0"/>
                    <a:pt x="263" y="2"/>
                  </a:cubicBezTo>
                  <a:cubicBezTo>
                    <a:pt x="278" y="4"/>
                    <a:pt x="295" y="163"/>
                    <a:pt x="313" y="165"/>
                  </a:cubicBezTo>
                  <a:cubicBezTo>
                    <a:pt x="331" y="167"/>
                    <a:pt x="361" y="16"/>
                    <a:pt x="375" y="15"/>
                  </a:cubicBezTo>
                  <a:cubicBezTo>
                    <a:pt x="389" y="14"/>
                    <a:pt x="388" y="156"/>
                    <a:pt x="400" y="159"/>
                  </a:cubicBezTo>
                  <a:cubicBezTo>
                    <a:pt x="412" y="162"/>
                    <a:pt x="433" y="33"/>
                    <a:pt x="450" y="33"/>
                  </a:cubicBezTo>
                  <a:cubicBezTo>
                    <a:pt x="467" y="33"/>
                    <a:pt x="486" y="161"/>
                    <a:pt x="501" y="159"/>
                  </a:cubicBezTo>
                  <a:cubicBezTo>
                    <a:pt x="516" y="157"/>
                    <a:pt x="527" y="26"/>
                    <a:pt x="538" y="21"/>
                  </a:cubicBezTo>
                  <a:cubicBezTo>
                    <a:pt x="549" y="16"/>
                    <a:pt x="559" y="71"/>
                    <a:pt x="569" y="1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1" name="Line 34"/>
            <p:cNvSpPr>
              <a:spLocks noChangeShapeType="1"/>
            </p:cNvSpPr>
            <p:nvPr/>
          </p:nvSpPr>
          <p:spPr bwMode="auto">
            <a:xfrm flipH="1">
              <a:off x="9325340" y="3417697"/>
              <a:ext cx="1476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2" name="Text Box 35"/>
            <p:cNvSpPr txBox="1">
              <a:spLocks noChangeArrowheads="1"/>
            </p:cNvSpPr>
            <p:nvPr/>
          </p:nvSpPr>
          <p:spPr bwMode="auto">
            <a:xfrm>
              <a:off x="8349027" y="2900172"/>
              <a:ext cx="3365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latin typeface="Arial Narrow" charset="0"/>
                </a:rPr>
                <a:t>E</a:t>
              </a:r>
            </a:p>
          </p:txBody>
        </p:sp>
        <p:sp>
          <p:nvSpPr>
            <p:cNvPr id="113" name="Text Box 36"/>
            <p:cNvSpPr txBox="1">
              <a:spLocks noChangeArrowheads="1"/>
            </p:cNvSpPr>
            <p:nvPr/>
          </p:nvSpPr>
          <p:spPr bwMode="auto">
            <a:xfrm>
              <a:off x="9855565" y="2782697"/>
              <a:ext cx="4302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 err="1">
                  <a:latin typeface="Arial Narrow" charset="0"/>
                </a:rPr>
                <a:t>h</a:t>
              </a:r>
              <a:r>
                <a:rPr lang="fr-FR" dirty="0" err="1">
                  <a:latin typeface="Symbol" charset="0"/>
                </a:rPr>
                <a:t>n</a:t>
              </a:r>
              <a:endParaRPr lang="fr-FR" dirty="0">
                <a:latin typeface="Symbol" charset="0"/>
              </a:endParaRPr>
            </a:p>
          </p:txBody>
        </p:sp>
        <p:sp>
          <p:nvSpPr>
            <p:cNvPr id="114" name="Oval 37"/>
            <p:cNvSpPr>
              <a:spLocks noChangeArrowheads="1"/>
            </p:cNvSpPr>
            <p:nvPr/>
          </p:nvSpPr>
          <p:spPr bwMode="auto">
            <a:xfrm>
              <a:off x="7901352" y="4222560"/>
              <a:ext cx="184150" cy="1793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fr-FR">
                <a:latin typeface="Arial Narrow" charset="0"/>
              </a:endParaRPr>
            </a:p>
          </p:txBody>
        </p:sp>
        <p:sp>
          <p:nvSpPr>
            <p:cNvPr id="115" name="Line 38"/>
            <p:cNvSpPr>
              <a:spLocks noChangeShapeType="1"/>
            </p:cNvSpPr>
            <p:nvPr/>
          </p:nvSpPr>
          <p:spPr bwMode="auto">
            <a:xfrm>
              <a:off x="8099790" y="4327335"/>
              <a:ext cx="95567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6" name="Freeform 39"/>
            <p:cNvSpPr>
              <a:spLocks/>
            </p:cNvSpPr>
            <p:nvPr/>
          </p:nvSpPr>
          <p:spPr bwMode="auto">
            <a:xfrm>
              <a:off x="9539652" y="4114610"/>
              <a:ext cx="993775" cy="265112"/>
            </a:xfrm>
            <a:custGeom>
              <a:avLst/>
              <a:gdLst>
                <a:gd name="T0" fmla="*/ 0 w 569"/>
                <a:gd name="T1" fmla="*/ 159 h 167"/>
                <a:gd name="T2" fmla="*/ 56 w 569"/>
                <a:gd name="T3" fmla="*/ 21 h 167"/>
                <a:gd name="T4" fmla="*/ 125 w 569"/>
                <a:gd name="T5" fmla="*/ 165 h 167"/>
                <a:gd name="T6" fmla="*/ 169 w 569"/>
                <a:gd name="T7" fmla="*/ 27 h 167"/>
                <a:gd name="T8" fmla="*/ 225 w 569"/>
                <a:gd name="T9" fmla="*/ 152 h 167"/>
                <a:gd name="T10" fmla="*/ 263 w 569"/>
                <a:gd name="T11" fmla="*/ 2 h 167"/>
                <a:gd name="T12" fmla="*/ 313 w 569"/>
                <a:gd name="T13" fmla="*/ 165 h 167"/>
                <a:gd name="T14" fmla="*/ 375 w 569"/>
                <a:gd name="T15" fmla="*/ 15 h 167"/>
                <a:gd name="T16" fmla="*/ 400 w 569"/>
                <a:gd name="T17" fmla="*/ 159 h 167"/>
                <a:gd name="T18" fmla="*/ 450 w 569"/>
                <a:gd name="T19" fmla="*/ 33 h 167"/>
                <a:gd name="T20" fmla="*/ 501 w 569"/>
                <a:gd name="T21" fmla="*/ 159 h 167"/>
                <a:gd name="T22" fmla="*/ 538 w 569"/>
                <a:gd name="T23" fmla="*/ 21 h 167"/>
                <a:gd name="T24" fmla="*/ 569 w 569"/>
                <a:gd name="T25" fmla="*/ 127 h 1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9"/>
                <a:gd name="T40" fmla="*/ 0 h 167"/>
                <a:gd name="T41" fmla="*/ 569 w 569"/>
                <a:gd name="T42" fmla="*/ 167 h 1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9" h="167">
                  <a:moveTo>
                    <a:pt x="0" y="159"/>
                  </a:moveTo>
                  <a:cubicBezTo>
                    <a:pt x="17" y="89"/>
                    <a:pt x="35" y="20"/>
                    <a:pt x="56" y="21"/>
                  </a:cubicBezTo>
                  <a:cubicBezTo>
                    <a:pt x="77" y="22"/>
                    <a:pt x="106" y="164"/>
                    <a:pt x="125" y="165"/>
                  </a:cubicBezTo>
                  <a:cubicBezTo>
                    <a:pt x="144" y="166"/>
                    <a:pt x="152" y="29"/>
                    <a:pt x="169" y="27"/>
                  </a:cubicBezTo>
                  <a:cubicBezTo>
                    <a:pt x="186" y="25"/>
                    <a:pt x="209" y="156"/>
                    <a:pt x="225" y="152"/>
                  </a:cubicBezTo>
                  <a:cubicBezTo>
                    <a:pt x="241" y="148"/>
                    <a:pt x="248" y="0"/>
                    <a:pt x="263" y="2"/>
                  </a:cubicBezTo>
                  <a:cubicBezTo>
                    <a:pt x="278" y="4"/>
                    <a:pt x="295" y="163"/>
                    <a:pt x="313" y="165"/>
                  </a:cubicBezTo>
                  <a:cubicBezTo>
                    <a:pt x="331" y="167"/>
                    <a:pt x="361" y="16"/>
                    <a:pt x="375" y="15"/>
                  </a:cubicBezTo>
                  <a:cubicBezTo>
                    <a:pt x="389" y="14"/>
                    <a:pt x="388" y="156"/>
                    <a:pt x="400" y="159"/>
                  </a:cubicBezTo>
                  <a:cubicBezTo>
                    <a:pt x="412" y="162"/>
                    <a:pt x="433" y="33"/>
                    <a:pt x="450" y="33"/>
                  </a:cubicBezTo>
                  <a:cubicBezTo>
                    <a:pt x="467" y="33"/>
                    <a:pt x="486" y="161"/>
                    <a:pt x="501" y="159"/>
                  </a:cubicBezTo>
                  <a:cubicBezTo>
                    <a:pt x="516" y="157"/>
                    <a:pt x="527" y="26"/>
                    <a:pt x="538" y="21"/>
                  </a:cubicBezTo>
                  <a:cubicBezTo>
                    <a:pt x="549" y="16"/>
                    <a:pt x="559" y="71"/>
                    <a:pt x="569" y="1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7" name="Line 40"/>
            <p:cNvSpPr>
              <a:spLocks noChangeShapeType="1"/>
            </p:cNvSpPr>
            <p:nvPr/>
          </p:nvSpPr>
          <p:spPr bwMode="auto">
            <a:xfrm>
              <a:off x="10523902" y="4306697"/>
              <a:ext cx="219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8" name="Text Box 41"/>
            <p:cNvSpPr txBox="1">
              <a:spLocks noChangeArrowheads="1"/>
            </p:cNvSpPr>
            <p:nvPr/>
          </p:nvSpPr>
          <p:spPr bwMode="auto">
            <a:xfrm>
              <a:off x="8236315" y="3855847"/>
              <a:ext cx="6365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>
                  <a:latin typeface="Arial Narrow" charset="0"/>
                </a:rPr>
                <a:t>E-</a:t>
              </a:r>
              <a:r>
                <a:rPr lang="fr-FR" dirty="0">
                  <a:latin typeface="Symbol" charset="0"/>
                </a:rPr>
                <a:t>D</a:t>
              </a:r>
              <a:r>
                <a:rPr lang="fr-FR" dirty="0">
                  <a:latin typeface="Arial Narrow" charset="0"/>
                </a:rPr>
                <a:t>E</a:t>
              </a:r>
            </a:p>
          </p:txBody>
        </p:sp>
        <p:sp>
          <p:nvSpPr>
            <p:cNvPr id="119" name="Text Box 42"/>
            <p:cNvSpPr txBox="1">
              <a:spLocks noChangeArrowheads="1"/>
            </p:cNvSpPr>
            <p:nvPr/>
          </p:nvSpPr>
          <p:spPr bwMode="auto">
            <a:xfrm>
              <a:off x="9833340" y="3662172"/>
              <a:ext cx="4587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 err="1">
                  <a:latin typeface="Arial Narrow" charset="0"/>
                </a:rPr>
                <a:t>h</a:t>
              </a:r>
              <a:r>
                <a:rPr lang="fr-FR" dirty="0" err="1">
                  <a:latin typeface="Symbol" charset="0"/>
                </a:rPr>
                <a:t>n</a:t>
              </a:r>
              <a:r>
                <a:rPr lang="ja-JP" altLang="fr-FR" dirty="0"/>
                <a:t>’</a:t>
              </a:r>
              <a:endParaRPr lang="fr-FR" dirty="0"/>
            </a:p>
          </p:txBody>
        </p:sp>
      </p:grpSp>
      <p:sp>
        <p:nvSpPr>
          <p:cNvPr id="190" name="Text Box 10"/>
          <p:cNvSpPr txBox="1">
            <a:spLocks noChangeArrowheads="1"/>
          </p:cNvSpPr>
          <p:nvPr/>
        </p:nvSpPr>
        <p:spPr bwMode="auto">
          <a:xfrm>
            <a:off x="6933362" y="4707869"/>
            <a:ext cx="5117608" cy="25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Nuage d’ions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0096736" y="4936386"/>
            <a:ext cx="2037642" cy="1291746"/>
            <a:chOff x="8630358" y="4934353"/>
            <a:chExt cx="2037642" cy="1291746"/>
          </a:xfrm>
        </p:grpSpPr>
        <p:grpSp>
          <p:nvGrpSpPr>
            <p:cNvPr id="191" name="Group 11"/>
            <p:cNvGrpSpPr>
              <a:grpSpLocks/>
            </p:cNvGrpSpPr>
            <p:nvPr/>
          </p:nvGrpSpPr>
          <p:grpSpPr bwMode="auto">
            <a:xfrm>
              <a:off x="8630358" y="5207784"/>
              <a:ext cx="1573212" cy="819150"/>
              <a:chOff x="603" y="1596"/>
              <a:chExt cx="991" cy="516"/>
            </a:xfrm>
          </p:grpSpPr>
          <p:grpSp>
            <p:nvGrpSpPr>
              <p:cNvPr id="192" name="Group 12"/>
              <p:cNvGrpSpPr>
                <a:grpSpLocks/>
              </p:cNvGrpSpPr>
              <p:nvPr/>
            </p:nvGrpSpPr>
            <p:grpSpPr bwMode="auto">
              <a:xfrm>
                <a:off x="603" y="1747"/>
                <a:ext cx="991" cy="365"/>
                <a:chOff x="1440" y="1056"/>
                <a:chExt cx="1776" cy="720"/>
              </a:xfrm>
            </p:grpSpPr>
            <p:sp>
              <p:nvSpPr>
                <p:cNvPr id="198" name="Oval 13"/>
                <p:cNvSpPr>
                  <a:spLocks noChangeArrowheads="1"/>
                </p:cNvSpPr>
                <p:nvPr/>
              </p:nvSpPr>
              <p:spPr bwMode="auto">
                <a:xfrm>
                  <a:off x="1440" y="1200"/>
                  <a:ext cx="1776" cy="52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9" name="Oval 14"/>
                <p:cNvSpPr>
                  <a:spLocks noChangeArrowheads="1"/>
                </p:cNvSpPr>
                <p:nvPr/>
              </p:nvSpPr>
              <p:spPr bwMode="auto">
                <a:xfrm>
                  <a:off x="1968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0" name="Oval 15"/>
                <p:cNvSpPr>
                  <a:spLocks noChangeArrowheads="1"/>
                </p:cNvSpPr>
                <p:nvPr/>
              </p:nvSpPr>
              <p:spPr bwMode="auto">
                <a:xfrm>
                  <a:off x="2064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1" name="Oval 16"/>
                <p:cNvSpPr>
                  <a:spLocks noChangeArrowheads="1"/>
                </p:cNvSpPr>
                <p:nvPr/>
              </p:nvSpPr>
              <p:spPr bwMode="auto">
                <a:xfrm>
                  <a:off x="206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2" name="Oval 17"/>
                <p:cNvSpPr>
                  <a:spLocks noChangeArrowheads="1"/>
                </p:cNvSpPr>
                <p:nvPr/>
              </p:nvSpPr>
              <p:spPr bwMode="auto">
                <a:xfrm>
                  <a:off x="1968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3" name="Oval 18"/>
                <p:cNvSpPr>
                  <a:spLocks noChangeArrowheads="1"/>
                </p:cNvSpPr>
                <p:nvPr/>
              </p:nvSpPr>
              <p:spPr bwMode="auto">
                <a:xfrm>
                  <a:off x="1920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4" name="Oval 19"/>
                <p:cNvSpPr>
                  <a:spLocks noChangeArrowheads="1"/>
                </p:cNvSpPr>
                <p:nvPr/>
              </p:nvSpPr>
              <p:spPr bwMode="auto">
                <a:xfrm>
                  <a:off x="192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5" name="Oval 20"/>
                <p:cNvSpPr>
                  <a:spLocks noChangeArrowheads="1"/>
                </p:cNvSpPr>
                <p:nvPr/>
              </p:nvSpPr>
              <p:spPr bwMode="auto">
                <a:xfrm>
                  <a:off x="1968" y="120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6" name="Oval 21"/>
                <p:cNvSpPr>
                  <a:spLocks noChangeArrowheads="1"/>
                </p:cNvSpPr>
                <p:nvPr/>
              </p:nvSpPr>
              <p:spPr bwMode="auto">
                <a:xfrm>
                  <a:off x="216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7" name="Oval 22"/>
                <p:cNvSpPr>
                  <a:spLocks noChangeArrowheads="1"/>
                </p:cNvSpPr>
                <p:nvPr/>
              </p:nvSpPr>
              <p:spPr bwMode="auto">
                <a:xfrm>
                  <a:off x="235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8" name="Oval 23"/>
                <p:cNvSpPr>
                  <a:spLocks noChangeArrowheads="1"/>
                </p:cNvSpPr>
                <p:nvPr/>
              </p:nvSpPr>
              <p:spPr bwMode="auto">
                <a:xfrm>
                  <a:off x="2256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9" name="Oval 24"/>
                <p:cNvSpPr>
                  <a:spLocks noChangeArrowheads="1"/>
                </p:cNvSpPr>
                <p:nvPr/>
              </p:nvSpPr>
              <p:spPr bwMode="auto">
                <a:xfrm>
                  <a:off x="2304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0" name="Oval 25"/>
                <p:cNvSpPr>
                  <a:spLocks noChangeArrowheads="1"/>
                </p:cNvSpPr>
                <p:nvPr/>
              </p:nvSpPr>
              <p:spPr bwMode="auto">
                <a:xfrm>
                  <a:off x="2208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1" name="Oval 26"/>
                <p:cNvSpPr>
                  <a:spLocks noChangeArrowheads="1"/>
                </p:cNvSpPr>
                <p:nvPr/>
              </p:nvSpPr>
              <p:spPr bwMode="auto">
                <a:xfrm>
                  <a:off x="2112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2" name="Oval 27"/>
                <p:cNvSpPr>
                  <a:spLocks noChangeArrowheads="1"/>
                </p:cNvSpPr>
                <p:nvPr/>
              </p:nvSpPr>
              <p:spPr bwMode="auto">
                <a:xfrm>
                  <a:off x="2208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3" name="Oval 28"/>
                <p:cNvSpPr>
                  <a:spLocks noChangeArrowheads="1"/>
                </p:cNvSpPr>
                <p:nvPr/>
              </p:nvSpPr>
              <p:spPr bwMode="auto">
                <a:xfrm>
                  <a:off x="2160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4" name="Oval 29"/>
                <p:cNvSpPr>
                  <a:spLocks noChangeArrowheads="1"/>
                </p:cNvSpPr>
                <p:nvPr/>
              </p:nvSpPr>
              <p:spPr bwMode="auto">
                <a:xfrm>
                  <a:off x="211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5" name="Oval 30"/>
                <p:cNvSpPr>
                  <a:spLocks noChangeArrowheads="1"/>
                </p:cNvSpPr>
                <p:nvPr/>
              </p:nvSpPr>
              <p:spPr bwMode="auto">
                <a:xfrm>
                  <a:off x="220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6" name="Oval 31"/>
                <p:cNvSpPr>
                  <a:spLocks noChangeArrowheads="1"/>
                </p:cNvSpPr>
                <p:nvPr/>
              </p:nvSpPr>
              <p:spPr bwMode="auto">
                <a:xfrm>
                  <a:off x="2448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" name="Oval 32"/>
                <p:cNvSpPr>
                  <a:spLocks noChangeArrowheads="1"/>
                </p:cNvSpPr>
                <p:nvPr/>
              </p:nvSpPr>
              <p:spPr bwMode="auto">
                <a:xfrm>
                  <a:off x="2544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" name="Oval 33"/>
                <p:cNvSpPr>
                  <a:spLocks noChangeArrowheads="1"/>
                </p:cNvSpPr>
                <p:nvPr/>
              </p:nvSpPr>
              <p:spPr bwMode="auto">
                <a:xfrm>
                  <a:off x="2352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" name="Oval 34"/>
                <p:cNvSpPr>
                  <a:spLocks noChangeArrowheads="1"/>
                </p:cNvSpPr>
                <p:nvPr/>
              </p:nvSpPr>
              <p:spPr bwMode="auto">
                <a:xfrm>
                  <a:off x="225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" name="Oval 35"/>
                <p:cNvSpPr>
                  <a:spLocks noChangeArrowheads="1"/>
                </p:cNvSpPr>
                <p:nvPr/>
              </p:nvSpPr>
              <p:spPr bwMode="auto">
                <a:xfrm>
                  <a:off x="240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1" name="Oval 36"/>
                <p:cNvSpPr>
                  <a:spLocks noChangeArrowheads="1"/>
                </p:cNvSpPr>
                <p:nvPr/>
              </p:nvSpPr>
              <p:spPr bwMode="auto">
                <a:xfrm>
                  <a:off x="264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" name="Oval 37"/>
                <p:cNvSpPr>
                  <a:spLocks noChangeArrowheads="1"/>
                </p:cNvSpPr>
                <p:nvPr/>
              </p:nvSpPr>
              <p:spPr bwMode="auto">
                <a:xfrm>
                  <a:off x="2640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" name="Oval 38"/>
                <p:cNvSpPr>
                  <a:spLocks noChangeArrowheads="1"/>
                </p:cNvSpPr>
                <p:nvPr/>
              </p:nvSpPr>
              <p:spPr bwMode="auto">
                <a:xfrm>
                  <a:off x="2544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" name="Oval 39"/>
                <p:cNvSpPr>
                  <a:spLocks noChangeArrowheads="1"/>
                </p:cNvSpPr>
                <p:nvPr/>
              </p:nvSpPr>
              <p:spPr bwMode="auto">
                <a:xfrm>
                  <a:off x="254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5" name="Oval 40"/>
                <p:cNvSpPr>
                  <a:spLocks noChangeArrowheads="1"/>
                </p:cNvSpPr>
                <p:nvPr/>
              </p:nvSpPr>
              <p:spPr bwMode="auto">
                <a:xfrm>
                  <a:off x="2592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6" name="Oval 41"/>
                <p:cNvSpPr>
                  <a:spLocks noChangeArrowheads="1"/>
                </p:cNvSpPr>
                <p:nvPr/>
              </p:nvSpPr>
              <p:spPr bwMode="auto">
                <a:xfrm>
                  <a:off x="264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7" name="Oval 42"/>
                <p:cNvSpPr>
                  <a:spLocks noChangeArrowheads="1"/>
                </p:cNvSpPr>
                <p:nvPr/>
              </p:nvSpPr>
              <p:spPr bwMode="auto">
                <a:xfrm>
                  <a:off x="268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8" name="Oval 43"/>
                <p:cNvSpPr>
                  <a:spLocks noChangeArrowheads="1"/>
                </p:cNvSpPr>
                <p:nvPr/>
              </p:nvSpPr>
              <p:spPr bwMode="auto">
                <a:xfrm>
                  <a:off x="283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9" name="Oval 44"/>
                <p:cNvSpPr>
                  <a:spLocks noChangeArrowheads="1"/>
                </p:cNvSpPr>
                <p:nvPr/>
              </p:nvSpPr>
              <p:spPr bwMode="auto">
                <a:xfrm>
                  <a:off x="2976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0" name="Oval 45"/>
                <p:cNvSpPr>
                  <a:spLocks noChangeArrowheads="1"/>
                </p:cNvSpPr>
                <p:nvPr/>
              </p:nvSpPr>
              <p:spPr bwMode="auto">
                <a:xfrm>
                  <a:off x="3072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1" name="Oval 46"/>
                <p:cNvSpPr>
                  <a:spLocks noChangeArrowheads="1"/>
                </p:cNvSpPr>
                <p:nvPr/>
              </p:nvSpPr>
              <p:spPr bwMode="auto">
                <a:xfrm>
                  <a:off x="3024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2" name="Oval 47"/>
                <p:cNvSpPr>
                  <a:spLocks noChangeArrowheads="1"/>
                </p:cNvSpPr>
                <p:nvPr/>
              </p:nvSpPr>
              <p:spPr bwMode="auto">
                <a:xfrm>
                  <a:off x="2928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3" name="Oval 48"/>
                <p:cNvSpPr>
                  <a:spLocks noChangeArrowheads="1"/>
                </p:cNvSpPr>
                <p:nvPr/>
              </p:nvSpPr>
              <p:spPr bwMode="auto">
                <a:xfrm>
                  <a:off x="2784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4" name="Oval 49"/>
                <p:cNvSpPr>
                  <a:spLocks noChangeArrowheads="1"/>
                </p:cNvSpPr>
                <p:nvPr/>
              </p:nvSpPr>
              <p:spPr bwMode="auto">
                <a:xfrm>
                  <a:off x="2640" y="115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5" name="Oval 50"/>
                <p:cNvSpPr>
                  <a:spLocks noChangeArrowheads="1"/>
                </p:cNvSpPr>
                <p:nvPr/>
              </p:nvSpPr>
              <p:spPr bwMode="auto">
                <a:xfrm>
                  <a:off x="2544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6" name="Oval 51"/>
                <p:cNvSpPr>
                  <a:spLocks noChangeArrowheads="1"/>
                </p:cNvSpPr>
                <p:nvPr/>
              </p:nvSpPr>
              <p:spPr bwMode="auto">
                <a:xfrm>
                  <a:off x="2496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7" name="Oval 52"/>
                <p:cNvSpPr>
                  <a:spLocks noChangeArrowheads="1"/>
                </p:cNvSpPr>
                <p:nvPr/>
              </p:nvSpPr>
              <p:spPr bwMode="auto">
                <a:xfrm>
                  <a:off x="2448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8" name="Oval 53"/>
                <p:cNvSpPr>
                  <a:spLocks noChangeArrowheads="1"/>
                </p:cNvSpPr>
                <p:nvPr/>
              </p:nvSpPr>
              <p:spPr bwMode="auto">
                <a:xfrm>
                  <a:off x="2400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9" name="Oval 54"/>
                <p:cNvSpPr>
                  <a:spLocks noChangeArrowheads="1"/>
                </p:cNvSpPr>
                <p:nvPr/>
              </p:nvSpPr>
              <p:spPr bwMode="auto">
                <a:xfrm>
                  <a:off x="2400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0" name="Oval 55"/>
                <p:cNvSpPr>
                  <a:spLocks noChangeArrowheads="1"/>
                </p:cNvSpPr>
                <p:nvPr/>
              </p:nvSpPr>
              <p:spPr bwMode="auto">
                <a:xfrm>
                  <a:off x="2544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1" name="Oval 56"/>
                <p:cNvSpPr>
                  <a:spLocks noChangeArrowheads="1"/>
                </p:cNvSpPr>
                <p:nvPr/>
              </p:nvSpPr>
              <p:spPr bwMode="auto">
                <a:xfrm>
                  <a:off x="2688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2" name="Oval 57"/>
                <p:cNvSpPr>
                  <a:spLocks noChangeArrowheads="1"/>
                </p:cNvSpPr>
                <p:nvPr/>
              </p:nvSpPr>
              <p:spPr bwMode="auto">
                <a:xfrm>
                  <a:off x="2736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3" name="Oval 58"/>
                <p:cNvSpPr>
                  <a:spLocks noChangeArrowheads="1"/>
                </p:cNvSpPr>
                <p:nvPr/>
              </p:nvSpPr>
              <p:spPr bwMode="auto">
                <a:xfrm>
                  <a:off x="2400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4" name="Oval 59"/>
                <p:cNvSpPr>
                  <a:spLocks noChangeArrowheads="1"/>
                </p:cNvSpPr>
                <p:nvPr/>
              </p:nvSpPr>
              <p:spPr bwMode="auto">
                <a:xfrm>
                  <a:off x="2112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5" name="Oval 60"/>
                <p:cNvSpPr>
                  <a:spLocks noChangeArrowheads="1"/>
                </p:cNvSpPr>
                <p:nvPr/>
              </p:nvSpPr>
              <p:spPr bwMode="auto">
                <a:xfrm>
                  <a:off x="1968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6" name="Oval 61"/>
                <p:cNvSpPr>
                  <a:spLocks noChangeArrowheads="1"/>
                </p:cNvSpPr>
                <p:nvPr/>
              </p:nvSpPr>
              <p:spPr bwMode="auto">
                <a:xfrm>
                  <a:off x="177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7" name="Oval 62"/>
                <p:cNvSpPr>
                  <a:spLocks noChangeArrowheads="1"/>
                </p:cNvSpPr>
                <p:nvPr/>
              </p:nvSpPr>
              <p:spPr bwMode="auto">
                <a:xfrm>
                  <a:off x="168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8" name="Oval 63"/>
                <p:cNvSpPr>
                  <a:spLocks noChangeArrowheads="1"/>
                </p:cNvSpPr>
                <p:nvPr/>
              </p:nvSpPr>
              <p:spPr bwMode="auto">
                <a:xfrm>
                  <a:off x="158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9" name="Oval 64"/>
                <p:cNvSpPr>
                  <a:spLocks noChangeArrowheads="1"/>
                </p:cNvSpPr>
                <p:nvPr/>
              </p:nvSpPr>
              <p:spPr bwMode="auto">
                <a:xfrm>
                  <a:off x="172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0" name="Oval 65"/>
                <p:cNvSpPr>
                  <a:spLocks noChangeArrowheads="1"/>
                </p:cNvSpPr>
                <p:nvPr/>
              </p:nvSpPr>
              <p:spPr bwMode="auto">
                <a:xfrm>
                  <a:off x="1872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1" name="Oval 66"/>
                <p:cNvSpPr>
                  <a:spLocks noChangeArrowheads="1"/>
                </p:cNvSpPr>
                <p:nvPr/>
              </p:nvSpPr>
              <p:spPr bwMode="auto">
                <a:xfrm>
                  <a:off x="2016" y="168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2" name="Oval 67"/>
                <p:cNvSpPr>
                  <a:spLocks noChangeArrowheads="1"/>
                </p:cNvSpPr>
                <p:nvPr/>
              </p:nvSpPr>
              <p:spPr bwMode="auto">
                <a:xfrm>
                  <a:off x="2160" y="17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3" name="Oval 68"/>
                <p:cNvSpPr>
                  <a:spLocks noChangeArrowheads="1"/>
                </p:cNvSpPr>
                <p:nvPr/>
              </p:nvSpPr>
              <p:spPr bwMode="auto">
                <a:xfrm>
                  <a:off x="2304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4" name="Oval 69"/>
                <p:cNvSpPr>
                  <a:spLocks noChangeArrowheads="1"/>
                </p:cNvSpPr>
                <p:nvPr/>
              </p:nvSpPr>
              <p:spPr bwMode="auto">
                <a:xfrm>
                  <a:off x="2448" y="115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5" name="Oval 70"/>
                <p:cNvSpPr>
                  <a:spLocks noChangeArrowheads="1"/>
                </p:cNvSpPr>
                <p:nvPr/>
              </p:nvSpPr>
              <p:spPr bwMode="auto">
                <a:xfrm>
                  <a:off x="2256" y="105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6" name="Oval 71"/>
                <p:cNvSpPr>
                  <a:spLocks noChangeArrowheads="1"/>
                </p:cNvSpPr>
                <p:nvPr/>
              </p:nvSpPr>
              <p:spPr bwMode="auto">
                <a:xfrm>
                  <a:off x="2016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7" name="Oval 72"/>
                <p:cNvSpPr>
                  <a:spLocks noChangeArrowheads="1"/>
                </p:cNvSpPr>
                <p:nvPr/>
              </p:nvSpPr>
              <p:spPr bwMode="auto">
                <a:xfrm>
                  <a:off x="1680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8" name="Oval 73"/>
                <p:cNvSpPr>
                  <a:spLocks noChangeArrowheads="1"/>
                </p:cNvSpPr>
                <p:nvPr/>
              </p:nvSpPr>
              <p:spPr bwMode="auto">
                <a:xfrm>
                  <a:off x="1872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9" name="Oval 74"/>
                <p:cNvSpPr>
                  <a:spLocks noChangeArrowheads="1"/>
                </p:cNvSpPr>
                <p:nvPr/>
              </p:nvSpPr>
              <p:spPr bwMode="auto">
                <a:xfrm>
                  <a:off x="1872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0" name="Oval 75"/>
                <p:cNvSpPr>
                  <a:spLocks noChangeArrowheads="1"/>
                </p:cNvSpPr>
                <p:nvPr/>
              </p:nvSpPr>
              <p:spPr bwMode="auto">
                <a:xfrm>
                  <a:off x="2064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1" name="Oval 76"/>
                <p:cNvSpPr>
                  <a:spLocks noChangeArrowheads="1"/>
                </p:cNvSpPr>
                <p:nvPr/>
              </p:nvSpPr>
              <p:spPr bwMode="auto">
                <a:xfrm>
                  <a:off x="1728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2" name="Oval 77"/>
                <p:cNvSpPr>
                  <a:spLocks noChangeArrowheads="1"/>
                </p:cNvSpPr>
                <p:nvPr/>
              </p:nvSpPr>
              <p:spPr bwMode="auto">
                <a:xfrm>
                  <a:off x="2880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3" name="Oval 78"/>
                <p:cNvSpPr>
                  <a:spLocks noChangeArrowheads="1"/>
                </p:cNvSpPr>
                <p:nvPr/>
              </p:nvSpPr>
              <p:spPr bwMode="auto">
                <a:xfrm>
                  <a:off x="2304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4" name="Oval 79"/>
                <p:cNvSpPr>
                  <a:spLocks noChangeArrowheads="1"/>
                </p:cNvSpPr>
                <p:nvPr/>
              </p:nvSpPr>
              <p:spPr bwMode="auto">
                <a:xfrm>
                  <a:off x="2112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5" name="Oval 80"/>
                <p:cNvSpPr>
                  <a:spLocks noChangeArrowheads="1"/>
                </p:cNvSpPr>
                <p:nvPr/>
              </p:nvSpPr>
              <p:spPr bwMode="auto">
                <a:xfrm>
                  <a:off x="2160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6" name="Oval 81"/>
                <p:cNvSpPr>
                  <a:spLocks noChangeArrowheads="1"/>
                </p:cNvSpPr>
                <p:nvPr/>
              </p:nvSpPr>
              <p:spPr bwMode="auto">
                <a:xfrm>
                  <a:off x="2304" y="125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7" name="Oval 82"/>
                <p:cNvSpPr>
                  <a:spLocks noChangeArrowheads="1"/>
                </p:cNvSpPr>
                <p:nvPr/>
              </p:nvSpPr>
              <p:spPr bwMode="auto">
                <a:xfrm>
                  <a:off x="2448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8" name="Oval 83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9" name="Oval 84"/>
                <p:cNvSpPr>
                  <a:spLocks noChangeArrowheads="1"/>
                </p:cNvSpPr>
                <p:nvPr/>
              </p:nvSpPr>
              <p:spPr bwMode="auto">
                <a:xfrm>
                  <a:off x="230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70" name="Oval 85"/>
                <p:cNvSpPr>
                  <a:spLocks noChangeArrowheads="1"/>
                </p:cNvSpPr>
                <p:nvPr/>
              </p:nvSpPr>
              <p:spPr bwMode="auto">
                <a:xfrm>
                  <a:off x="1632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71" name="Oval 86"/>
                <p:cNvSpPr>
                  <a:spLocks noChangeArrowheads="1"/>
                </p:cNvSpPr>
                <p:nvPr/>
              </p:nvSpPr>
              <p:spPr bwMode="auto">
                <a:xfrm>
                  <a:off x="2496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93" name="Line 87"/>
              <p:cNvSpPr>
                <a:spLocks noChangeShapeType="1"/>
              </p:cNvSpPr>
              <p:nvPr/>
            </p:nvSpPr>
            <p:spPr bwMode="auto">
              <a:xfrm flipH="1" flipV="1">
                <a:off x="1121" y="1652"/>
                <a:ext cx="2" cy="13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Text Box 89"/>
              <p:cNvSpPr txBox="1">
                <a:spLocks noChangeArrowheads="1"/>
              </p:cNvSpPr>
              <p:nvPr/>
            </p:nvSpPr>
            <p:spPr bwMode="auto">
              <a:xfrm>
                <a:off x="1113" y="1596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1200" i="1" dirty="0">
                    <a:solidFill>
                      <a:srgbClr val="CC0000"/>
                    </a:solidFill>
                    <a:latin typeface="Times New Roman" charset="0"/>
                  </a:rPr>
                  <a:t>F</a:t>
                </a:r>
                <a:r>
                  <a:rPr lang="en-US" sz="1200" i="1" baseline="-25000" dirty="0">
                    <a:solidFill>
                      <a:srgbClr val="CC0000"/>
                    </a:solidFill>
                    <a:latin typeface="Times New Roman" charset="0"/>
                  </a:rPr>
                  <a:t>E</a:t>
                </a:r>
                <a:endParaRPr lang="en-US" sz="1200" i="1" dirty="0">
                  <a:solidFill>
                    <a:srgbClr val="CC0000"/>
                  </a:solidFill>
                  <a:latin typeface="Times New Roman" charset="0"/>
                </a:endParaRPr>
              </a:p>
            </p:txBody>
          </p:sp>
          <p:sp>
            <p:nvSpPr>
              <p:cNvPr id="197" name="Oval 91"/>
              <p:cNvSpPr>
                <a:spLocks noChangeArrowheads="1"/>
              </p:cNvSpPr>
              <p:nvPr/>
            </p:nvSpPr>
            <p:spPr bwMode="auto">
              <a:xfrm>
                <a:off x="1111" y="1796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r-FR" baseline="-25000"/>
              </a:p>
            </p:txBody>
          </p:sp>
        </p:grpSp>
        <p:sp>
          <p:nvSpPr>
            <p:cNvPr id="273" name="Oval 70"/>
            <p:cNvSpPr>
              <a:spLocks noChangeArrowheads="1"/>
            </p:cNvSpPr>
            <p:nvPr/>
          </p:nvSpPr>
          <p:spPr bwMode="auto">
            <a:xfrm>
              <a:off x="9637027" y="524804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4" name="Oval 70"/>
            <p:cNvSpPr>
              <a:spLocks noChangeArrowheads="1"/>
            </p:cNvSpPr>
            <p:nvPr/>
          </p:nvSpPr>
          <p:spPr bwMode="auto">
            <a:xfrm>
              <a:off x="9723523" y="516154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5" name="Oval 70"/>
            <p:cNvSpPr>
              <a:spLocks noChangeArrowheads="1"/>
            </p:cNvSpPr>
            <p:nvPr/>
          </p:nvSpPr>
          <p:spPr bwMode="auto">
            <a:xfrm>
              <a:off x="9739999" y="523568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6" name="Oval 70"/>
            <p:cNvSpPr>
              <a:spLocks noChangeArrowheads="1"/>
            </p:cNvSpPr>
            <p:nvPr/>
          </p:nvSpPr>
          <p:spPr bwMode="auto">
            <a:xfrm>
              <a:off x="9826495" y="51491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7" name="Oval 70"/>
            <p:cNvSpPr>
              <a:spLocks noChangeArrowheads="1"/>
            </p:cNvSpPr>
            <p:nvPr/>
          </p:nvSpPr>
          <p:spPr bwMode="auto">
            <a:xfrm>
              <a:off x="9484622" y="5210971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8" name="Oval 70"/>
            <p:cNvSpPr>
              <a:spLocks noChangeArrowheads="1"/>
            </p:cNvSpPr>
            <p:nvPr/>
          </p:nvSpPr>
          <p:spPr bwMode="auto">
            <a:xfrm>
              <a:off x="9571118" y="512446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9" name="Oval 70"/>
            <p:cNvSpPr>
              <a:spLocks noChangeArrowheads="1"/>
            </p:cNvSpPr>
            <p:nvPr/>
          </p:nvSpPr>
          <p:spPr bwMode="auto">
            <a:xfrm>
              <a:off x="9587594" y="5198611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0" name="Oval 70"/>
            <p:cNvSpPr>
              <a:spLocks noChangeArrowheads="1"/>
            </p:cNvSpPr>
            <p:nvPr/>
          </p:nvSpPr>
          <p:spPr bwMode="auto">
            <a:xfrm>
              <a:off x="9674090" y="511210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1" name="Oval 70"/>
            <p:cNvSpPr>
              <a:spLocks noChangeArrowheads="1"/>
            </p:cNvSpPr>
            <p:nvPr/>
          </p:nvSpPr>
          <p:spPr bwMode="auto">
            <a:xfrm>
              <a:off x="9865475" y="5457568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2" name="Oval 70"/>
            <p:cNvSpPr>
              <a:spLocks noChangeArrowheads="1"/>
            </p:cNvSpPr>
            <p:nvPr/>
          </p:nvSpPr>
          <p:spPr bwMode="auto">
            <a:xfrm>
              <a:off x="9236675" y="540404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" name="Oval 70"/>
            <p:cNvSpPr>
              <a:spLocks noChangeArrowheads="1"/>
            </p:cNvSpPr>
            <p:nvPr/>
          </p:nvSpPr>
          <p:spPr bwMode="auto">
            <a:xfrm>
              <a:off x="9355607" y="520622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4" name="Oval 70"/>
            <p:cNvSpPr>
              <a:spLocks noChangeArrowheads="1"/>
            </p:cNvSpPr>
            <p:nvPr/>
          </p:nvSpPr>
          <p:spPr bwMode="auto">
            <a:xfrm>
              <a:off x="9442103" y="5119727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5" name="Oval 70"/>
            <p:cNvSpPr>
              <a:spLocks noChangeArrowheads="1"/>
            </p:cNvSpPr>
            <p:nvPr/>
          </p:nvSpPr>
          <p:spPr bwMode="auto">
            <a:xfrm>
              <a:off x="9100230" y="518151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6" name="Oval 70"/>
            <p:cNvSpPr>
              <a:spLocks noChangeArrowheads="1"/>
            </p:cNvSpPr>
            <p:nvPr/>
          </p:nvSpPr>
          <p:spPr bwMode="auto">
            <a:xfrm>
              <a:off x="9186726" y="509501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7" name="Oval 70"/>
            <p:cNvSpPr>
              <a:spLocks noChangeArrowheads="1"/>
            </p:cNvSpPr>
            <p:nvPr/>
          </p:nvSpPr>
          <p:spPr bwMode="auto">
            <a:xfrm>
              <a:off x="9203202" y="516915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8" name="Oval 70"/>
            <p:cNvSpPr>
              <a:spLocks noChangeArrowheads="1"/>
            </p:cNvSpPr>
            <p:nvPr/>
          </p:nvSpPr>
          <p:spPr bwMode="auto">
            <a:xfrm>
              <a:off x="9289698" y="508265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0" name="Oval 70"/>
            <p:cNvSpPr>
              <a:spLocks noChangeArrowheads="1"/>
            </p:cNvSpPr>
            <p:nvPr/>
          </p:nvSpPr>
          <p:spPr bwMode="auto">
            <a:xfrm>
              <a:off x="9252630" y="533391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1" name="Oval 70"/>
            <p:cNvSpPr>
              <a:spLocks noChangeArrowheads="1"/>
            </p:cNvSpPr>
            <p:nvPr/>
          </p:nvSpPr>
          <p:spPr bwMode="auto">
            <a:xfrm>
              <a:off x="9978895" y="53015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2" name="Oval 70"/>
            <p:cNvSpPr>
              <a:spLocks noChangeArrowheads="1"/>
            </p:cNvSpPr>
            <p:nvPr/>
          </p:nvSpPr>
          <p:spPr bwMode="auto">
            <a:xfrm>
              <a:off x="10131295" y="54539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3" name="Oval 70"/>
            <p:cNvSpPr>
              <a:spLocks noChangeArrowheads="1"/>
            </p:cNvSpPr>
            <p:nvPr/>
          </p:nvSpPr>
          <p:spPr bwMode="auto">
            <a:xfrm>
              <a:off x="10017875" y="5609968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" name="Oval 70"/>
            <p:cNvSpPr>
              <a:spLocks noChangeArrowheads="1"/>
            </p:cNvSpPr>
            <p:nvPr/>
          </p:nvSpPr>
          <p:spPr bwMode="auto">
            <a:xfrm>
              <a:off x="9672079" y="603507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5" name="Oval 70"/>
            <p:cNvSpPr>
              <a:spLocks noChangeArrowheads="1"/>
            </p:cNvSpPr>
            <p:nvPr/>
          </p:nvSpPr>
          <p:spPr bwMode="auto">
            <a:xfrm>
              <a:off x="9119329" y="612230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6" name="Oval 70"/>
            <p:cNvSpPr>
              <a:spLocks noChangeArrowheads="1"/>
            </p:cNvSpPr>
            <p:nvPr/>
          </p:nvSpPr>
          <p:spPr bwMode="auto">
            <a:xfrm>
              <a:off x="9824479" y="618747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7" name="Oval 70"/>
            <p:cNvSpPr>
              <a:spLocks noChangeArrowheads="1"/>
            </p:cNvSpPr>
            <p:nvPr/>
          </p:nvSpPr>
          <p:spPr bwMode="auto">
            <a:xfrm>
              <a:off x="9449647" y="615039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9" name="Oval 70"/>
            <p:cNvSpPr>
              <a:spLocks noChangeArrowheads="1"/>
            </p:cNvSpPr>
            <p:nvPr/>
          </p:nvSpPr>
          <p:spPr bwMode="auto">
            <a:xfrm>
              <a:off x="8983401" y="536854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0" name="Oval 70"/>
            <p:cNvSpPr>
              <a:spLocks noChangeArrowheads="1"/>
            </p:cNvSpPr>
            <p:nvPr/>
          </p:nvSpPr>
          <p:spPr bwMode="auto">
            <a:xfrm>
              <a:off x="8820142" y="524741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9800054" y="4934353"/>
              <a:ext cx="8679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>
                  <a:solidFill>
                    <a:srgbClr val="FF0000"/>
                  </a:solidFill>
                </a:rPr>
                <a:t>H</a:t>
              </a:r>
              <a:r>
                <a:rPr lang="fr-FR" sz="1100" baseline="30000" dirty="0" smtClean="0">
                  <a:solidFill>
                    <a:srgbClr val="FF0000"/>
                  </a:solidFill>
                </a:rPr>
                <a:t>+</a:t>
              </a:r>
              <a:r>
                <a:rPr lang="fr-FR" sz="1100" dirty="0" smtClean="0">
                  <a:solidFill>
                    <a:srgbClr val="FF0000"/>
                  </a:solidFill>
                </a:rPr>
                <a:t>/H</a:t>
              </a:r>
              <a:r>
                <a:rPr lang="fr-FR" sz="1100" baseline="-25000" dirty="0" smtClean="0">
                  <a:solidFill>
                    <a:srgbClr val="FF0000"/>
                  </a:solidFill>
                </a:rPr>
                <a:t>2</a:t>
              </a:r>
              <a:r>
                <a:rPr lang="fr-FR" sz="1100" baseline="30000" dirty="0" smtClean="0">
                  <a:solidFill>
                    <a:srgbClr val="FF0000"/>
                  </a:solidFill>
                </a:rPr>
                <a:t>+</a:t>
              </a:r>
              <a:r>
                <a:rPr lang="fr-FR" sz="1100" dirty="0" smtClean="0">
                  <a:solidFill>
                    <a:srgbClr val="FF0000"/>
                  </a:solidFill>
                </a:rPr>
                <a:t>/…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2" name="ZoneTexte 271"/>
          <p:cNvSpPr txBox="1"/>
          <p:nvPr/>
        </p:nvSpPr>
        <p:spPr>
          <a:xfrm>
            <a:off x="481164" y="120953"/>
            <a:ext cx="1144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Effets collectifs</a:t>
            </a:r>
            <a:endParaRPr lang="fr-FR" sz="2800" dirty="0"/>
          </a:p>
        </p:txBody>
      </p:sp>
      <p:sp>
        <p:nvSpPr>
          <p:cNvPr id="289" name="ZoneTexte 288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298" name="ZoneTexte 297"/>
          <p:cNvSpPr txBox="1"/>
          <p:nvPr/>
        </p:nvSpPr>
        <p:spPr>
          <a:xfrm>
            <a:off x="4559654" y="3690360"/>
            <a:ext cx="3171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</a:rPr>
              <a:t>Peut provoquer des instabilités</a:t>
            </a:r>
            <a:endParaRPr lang="en-US" sz="1600" b="1" dirty="0">
              <a:solidFill>
                <a:srgbClr val="0070C0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7490481" y="1304002"/>
            <a:ext cx="538716" cy="80678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ZoneTexte 304"/>
          <p:cNvSpPr txBox="1"/>
          <p:nvPr/>
        </p:nvSpPr>
        <p:spPr>
          <a:xfrm>
            <a:off x="4261656" y="2000625"/>
            <a:ext cx="3767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6">
                    <a:lumMod val="50000"/>
                  </a:schemeClr>
                </a:solidFill>
              </a:rPr>
              <a:t>Limite la durée de vie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20" name="Connecteur droit avec flèche 319"/>
          <p:cNvCxnSpPr/>
          <p:nvPr/>
        </p:nvCxnSpPr>
        <p:spPr>
          <a:xfrm flipH="1">
            <a:off x="7490480" y="1304002"/>
            <a:ext cx="538717" cy="1667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Connecteur droit avec flèche 326"/>
          <p:cNvCxnSpPr/>
          <p:nvPr/>
        </p:nvCxnSpPr>
        <p:spPr>
          <a:xfrm flipH="1" flipV="1">
            <a:off x="7490480" y="3149410"/>
            <a:ext cx="1849521" cy="17029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Connecteur droit avec flèche 300"/>
          <p:cNvCxnSpPr/>
          <p:nvPr/>
        </p:nvCxnSpPr>
        <p:spPr>
          <a:xfrm>
            <a:off x="2709582" y="2822542"/>
            <a:ext cx="2030471" cy="2375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Connecteur droit avec flèche 321"/>
          <p:cNvCxnSpPr/>
          <p:nvPr/>
        </p:nvCxnSpPr>
        <p:spPr>
          <a:xfrm flipV="1">
            <a:off x="4693251" y="3208352"/>
            <a:ext cx="186509" cy="10962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Text Box 95"/>
          <p:cNvSpPr txBox="1">
            <a:spLocks noChangeArrowheads="1"/>
          </p:cNvSpPr>
          <p:nvPr/>
        </p:nvSpPr>
        <p:spPr bwMode="auto">
          <a:xfrm>
            <a:off x="6529429" y="1206499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Diffusion intra-faisceau (IBS) / </a:t>
            </a:r>
            <a:r>
              <a:rPr lang="fr-FR" dirty="0" err="1" smtClean="0"/>
              <a:t>Touschek</a:t>
            </a:r>
            <a:endParaRPr lang="fr-FR" dirty="0"/>
          </a:p>
        </p:txBody>
      </p:sp>
      <p:cxnSp>
        <p:nvCxnSpPr>
          <p:cNvPr id="340" name="Connecteur droit avec flèche 339"/>
          <p:cNvCxnSpPr/>
          <p:nvPr/>
        </p:nvCxnSpPr>
        <p:spPr>
          <a:xfrm>
            <a:off x="3770437" y="1483640"/>
            <a:ext cx="1016068" cy="14287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Connecteur droit avec flèche 301"/>
          <p:cNvCxnSpPr/>
          <p:nvPr/>
        </p:nvCxnSpPr>
        <p:spPr>
          <a:xfrm flipV="1">
            <a:off x="4682432" y="4103310"/>
            <a:ext cx="385933" cy="22764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Connecteur droit avec flèche 310"/>
          <p:cNvCxnSpPr/>
          <p:nvPr/>
        </p:nvCxnSpPr>
        <p:spPr>
          <a:xfrm flipH="1" flipV="1">
            <a:off x="7422768" y="4152426"/>
            <a:ext cx="1920388" cy="68400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Connecteur droit avec flèche 329"/>
          <p:cNvCxnSpPr/>
          <p:nvPr/>
        </p:nvCxnSpPr>
        <p:spPr>
          <a:xfrm>
            <a:off x="3764188" y="1483072"/>
            <a:ext cx="1429055" cy="227302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ZoneTexte 302"/>
          <p:cNvSpPr txBox="1"/>
          <p:nvPr/>
        </p:nvSpPr>
        <p:spPr>
          <a:xfrm>
            <a:off x="4223627" y="2783539"/>
            <a:ext cx="3767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Dégrade l’</a:t>
            </a:r>
            <a:r>
              <a:rPr lang="fr-FR" sz="2400" b="1" dirty="0" err="1" smtClean="0">
                <a:solidFill>
                  <a:srgbClr val="FF0000"/>
                </a:solidFill>
              </a:rPr>
              <a:t>émittance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et/ou l’e-spread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304" name="Connecteur droit avec flèche 303"/>
          <p:cNvCxnSpPr/>
          <p:nvPr/>
        </p:nvCxnSpPr>
        <p:spPr>
          <a:xfrm flipH="1">
            <a:off x="7605753" y="2649206"/>
            <a:ext cx="1408810" cy="3827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Text Box 10"/>
          <p:cNvSpPr txBox="1">
            <a:spLocks noChangeArrowheads="1"/>
          </p:cNvSpPr>
          <p:nvPr/>
        </p:nvSpPr>
        <p:spPr bwMode="auto">
          <a:xfrm>
            <a:off x="313038" y="4275916"/>
            <a:ext cx="51176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Rayonnement </a:t>
            </a:r>
            <a:r>
              <a:rPr lang="fr-FR" dirty="0"/>
              <a:t>synchrotron cohérent </a:t>
            </a:r>
            <a:r>
              <a:rPr lang="fr-FR" dirty="0" smtClean="0"/>
              <a:t>(CSR)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486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7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578879" y="3149410"/>
            <a:ext cx="1573212" cy="819150"/>
            <a:chOff x="603" y="1596"/>
            <a:chExt cx="991" cy="516"/>
          </a:xfrm>
        </p:grpSpPr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603" y="1747"/>
              <a:ext cx="991" cy="365"/>
              <a:chOff x="1440" y="1056"/>
              <a:chExt cx="1776" cy="720"/>
            </a:xfrm>
          </p:grpSpPr>
          <p:sp>
            <p:nvSpPr>
              <p:cNvPr id="23" name="Oval 13"/>
              <p:cNvSpPr>
                <a:spLocks noChangeArrowheads="1"/>
              </p:cNvSpPr>
              <p:nvPr/>
            </p:nvSpPr>
            <p:spPr bwMode="auto">
              <a:xfrm>
                <a:off x="1440" y="1200"/>
                <a:ext cx="1776" cy="52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Oval 14"/>
              <p:cNvSpPr>
                <a:spLocks noChangeArrowheads="1"/>
              </p:cNvSpPr>
              <p:nvPr/>
            </p:nvSpPr>
            <p:spPr bwMode="auto">
              <a:xfrm>
                <a:off x="1968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" name="Oval 15"/>
              <p:cNvSpPr>
                <a:spLocks noChangeArrowheads="1"/>
              </p:cNvSpPr>
              <p:nvPr/>
            </p:nvSpPr>
            <p:spPr bwMode="auto">
              <a:xfrm>
                <a:off x="2064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Oval 16"/>
              <p:cNvSpPr>
                <a:spLocks noChangeArrowheads="1"/>
              </p:cNvSpPr>
              <p:nvPr/>
            </p:nvSpPr>
            <p:spPr bwMode="auto">
              <a:xfrm>
                <a:off x="206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" name="Oval 17"/>
              <p:cNvSpPr>
                <a:spLocks noChangeArrowheads="1"/>
              </p:cNvSpPr>
              <p:nvPr/>
            </p:nvSpPr>
            <p:spPr bwMode="auto">
              <a:xfrm>
                <a:off x="1968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" name="Oval 18"/>
              <p:cNvSpPr>
                <a:spLocks noChangeArrowheads="1"/>
              </p:cNvSpPr>
              <p:nvPr/>
            </p:nvSpPr>
            <p:spPr bwMode="auto">
              <a:xfrm>
                <a:off x="1920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" name="Oval 19"/>
              <p:cNvSpPr>
                <a:spLocks noChangeArrowheads="1"/>
              </p:cNvSpPr>
              <p:nvPr/>
            </p:nvSpPr>
            <p:spPr bwMode="auto">
              <a:xfrm>
                <a:off x="192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0" name="Oval 20"/>
              <p:cNvSpPr>
                <a:spLocks noChangeArrowheads="1"/>
              </p:cNvSpPr>
              <p:nvPr/>
            </p:nvSpPr>
            <p:spPr bwMode="auto">
              <a:xfrm>
                <a:off x="1968" y="120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" name="Oval 21"/>
              <p:cNvSpPr>
                <a:spLocks noChangeArrowheads="1"/>
              </p:cNvSpPr>
              <p:nvPr/>
            </p:nvSpPr>
            <p:spPr bwMode="auto">
              <a:xfrm>
                <a:off x="216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" name="Oval 22"/>
              <p:cNvSpPr>
                <a:spLocks noChangeArrowheads="1"/>
              </p:cNvSpPr>
              <p:nvPr/>
            </p:nvSpPr>
            <p:spPr bwMode="auto">
              <a:xfrm>
                <a:off x="235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3" name="Oval 23"/>
              <p:cNvSpPr>
                <a:spLocks noChangeArrowheads="1"/>
              </p:cNvSpPr>
              <p:nvPr/>
            </p:nvSpPr>
            <p:spPr bwMode="auto">
              <a:xfrm>
                <a:off x="2256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4" name="Oval 24"/>
              <p:cNvSpPr>
                <a:spLocks noChangeArrowheads="1"/>
              </p:cNvSpPr>
              <p:nvPr/>
            </p:nvSpPr>
            <p:spPr bwMode="auto">
              <a:xfrm>
                <a:off x="2304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" name="Oval 25"/>
              <p:cNvSpPr>
                <a:spLocks noChangeArrowheads="1"/>
              </p:cNvSpPr>
              <p:nvPr/>
            </p:nvSpPr>
            <p:spPr bwMode="auto">
              <a:xfrm>
                <a:off x="2208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" name="Oval 26"/>
              <p:cNvSpPr>
                <a:spLocks noChangeArrowheads="1"/>
              </p:cNvSpPr>
              <p:nvPr/>
            </p:nvSpPr>
            <p:spPr bwMode="auto">
              <a:xfrm>
                <a:off x="2112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7" name="Oval 27"/>
              <p:cNvSpPr>
                <a:spLocks noChangeArrowheads="1"/>
              </p:cNvSpPr>
              <p:nvPr/>
            </p:nvSpPr>
            <p:spPr bwMode="auto">
              <a:xfrm>
                <a:off x="2208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8" name="Oval 28"/>
              <p:cNvSpPr>
                <a:spLocks noChangeArrowheads="1"/>
              </p:cNvSpPr>
              <p:nvPr/>
            </p:nvSpPr>
            <p:spPr bwMode="auto">
              <a:xfrm>
                <a:off x="2160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9" name="Oval 29"/>
              <p:cNvSpPr>
                <a:spLocks noChangeArrowheads="1"/>
              </p:cNvSpPr>
              <p:nvPr/>
            </p:nvSpPr>
            <p:spPr bwMode="auto">
              <a:xfrm>
                <a:off x="211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" name="Oval 30"/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" name="Oval 31"/>
              <p:cNvSpPr>
                <a:spLocks noChangeArrowheads="1"/>
              </p:cNvSpPr>
              <p:nvPr/>
            </p:nvSpPr>
            <p:spPr bwMode="auto">
              <a:xfrm>
                <a:off x="2448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" name="Oval 32"/>
              <p:cNvSpPr>
                <a:spLocks noChangeArrowheads="1"/>
              </p:cNvSpPr>
              <p:nvPr/>
            </p:nvSpPr>
            <p:spPr bwMode="auto">
              <a:xfrm>
                <a:off x="2544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" name="Oval 33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" name="Oval 34"/>
              <p:cNvSpPr>
                <a:spLocks noChangeArrowheads="1"/>
              </p:cNvSpPr>
              <p:nvPr/>
            </p:nvSpPr>
            <p:spPr bwMode="auto">
              <a:xfrm>
                <a:off x="225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5" name="Oval 35"/>
              <p:cNvSpPr>
                <a:spLocks noChangeArrowheads="1"/>
              </p:cNvSpPr>
              <p:nvPr/>
            </p:nvSpPr>
            <p:spPr bwMode="auto">
              <a:xfrm>
                <a:off x="240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6" name="Oval 36"/>
              <p:cNvSpPr>
                <a:spLocks noChangeArrowheads="1"/>
              </p:cNvSpPr>
              <p:nvPr/>
            </p:nvSpPr>
            <p:spPr bwMode="auto">
              <a:xfrm>
                <a:off x="2640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7" name="Oval 37"/>
              <p:cNvSpPr>
                <a:spLocks noChangeArrowheads="1"/>
              </p:cNvSpPr>
              <p:nvPr/>
            </p:nvSpPr>
            <p:spPr bwMode="auto">
              <a:xfrm>
                <a:off x="2640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8" name="Oval 38"/>
              <p:cNvSpPr>
                <a:spLocks noChangeArrowheads="1"/>
              </p:cNvSpPr>
              <p:nvPr/>
            </p:nvSpPr>
            <p:spPr bwMode="auto">
              <a:xfrm>
                <a:off x="2544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9" name="Oval 39"/>
              <p:cNvSpPr>
                <a:spLocks noChangeArrowheads="1"/>
              </p:cNvSpPr>
              <p:nvPr/>
            </p:nvSpPr>
            <p:spPr bwMode="auto">
              <a:xfrm>
                <a:off x="254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0" name="Oval 40"/>
              <p:cNvSpPr>
                <a:spLocks noChangeArrowheads="1"/>
              </p:cNvSpPr>
              <p:nvPr/>
            </p:nvSpPr>
            <p:spPr bwMode="auto">
              <a:xfrm>
                <a:off x="2592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" name="Oval 41"/>
              <p:cNvSpPr>
                <a:spLocks noChangeArrowheads="1"/>
              </p:cNvSpPr>
              <p:nvPr/>
            </p:nvSpPr>
            <p:spPr bwMode="auto">
              <a:xfrm>
                <a:off x="264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" name="Oval 42"/>
              <p:cNvSpPr>
                <a:spLocks noChangeArrowheads="1"/>
              </p:cNvSpPr>
              <p:nvPr/>
            </p:nvSpPr>
            <p:spPr bwMode="auto">
              <a:xfrm>
                <a:off x="268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3" name="Oval 43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4" name="Oval 44"/>
              <p:cNvSpPr>
                <a:spLocks noChangeArrowheads="1"/>
              </p:cNvSpPr>
              <p:nvPr/>
            </p:nvSpPr>
            <p:spPr bwMode="auto">
              <a:xfrm>
                <a:off x="2976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5" name="Oval 45"/>
              <p:cNvSpPr>
                <a:spLocks noChangeArrowheads="1"/>
              </p:cNvSpPr>
              <p:nvPr/>
            </p:nvSpPr>
            <p:spPr bwMode="auto">
              <a:xfrm>
                <a:off x="3072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" name="Oval 46"/>
              <p:cNvSpPr>
                <a:spLocks noChangeArrowheads="1"/>
              </p:cNvSpPr>
              <p:nvPr/>
            </p:nvSpPr>
            <p:spPr bwMode="auto">
              <a:xfrm>
                <a:off x="3024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" name="Oval 47"/>
              <p:cNvSpPr>
                <a:spLocks noChangeArrowheads="1"/>
              </p:cNvSpPr>
              <p:nvPr/>
            </p:nvSpPr>
            <p:spPr bwMode="auto">
              <a:xfrm>
                <a:off x="292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" name="Oval 48"/>
              <p:cNvSpPr>
                <a:spLocks noChangeArrowheads="1"/>
              </p:cNvSpPr>
              <p:nvPr/>
            </p:nvSpPr>
            <p:spPr bwMode="auto">
              <a:xfrm>
                <a:off x="2784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" name="Oval 49"/>
              <p:cNvSpPr>
                <a:spLocks noChangeArrowheads="1"/>
              </p:cNvSpPr>
              <p:nvPr/>
            </p:nvSpPr>
            <p:spPr bwMode="auto">
              <a:xfrm>
                <a:off x="2640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Oval 50"/>
              <p:cNvSpPr>
                <a:spLocks noChangeArrowheads="1"/>
              </p:cNvSpPr>
              <p:nvPr/>
            </p:nvSpPr>
            <p:spPr bwMode="auto">
              <a:xfrm>
                <a:off x="2544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1" name="Oval 51"/>
              <p:cNvSpPr>
                <a:spLocks noChangeArrowheads="1"/>
              </p:cNvSpPr>
              <p:nvPr/>
            </p:nvSpPr>
            <p:spPr bwMode="auto">
              <a:xfrm>
                <a:off x="2496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" name="Oval 52"/>
              <p:cNvSpPr>
                <a:spLocks noChangeArrowheads="1"/>
              </p:cNvSpPr>
              <p:nvPr/>
            </p:nvSpPr>
            <p:spPr bwMode="auto">
              <a:xfrm>
                <a:off x="2448" y="14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3" name="Oval 53"/>
              <p:cNvSpPr>
                <a:spLocks noChangeArrowheads="1"/>
              </p:cNvSpPr>
              <p:nvPr/>
            </p:nvSpPr>
            <p:spPr bwMode="auto">
              <a:xfrm>
                <a:off x="2400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" name="Oval 54"/>
              <p:cNvSpPr>
                <a:spLocks noChangeArrowheads="1"/>
              </p:cNvSpPr>
              <p:nvPr/>
            </p:nvSpPr>
            <p:spPr bwMode="auto">
              <a:xfrm>
                <a:off x="2400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5" name="Oval 55"/>
              <p:cNvSpPr>
                <a:spLocks noChangeArrowheads="1"/>
              </p:cNvSpPr>
              <p:nvPr/>
            </p:nvSpPr>
            <p:spPr bwMode="auto">
              <a:xfrm>
                <a:off x="2544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6" name="Oval 56"/>
              <p:cNvSpPr>
                <a:spLocks noChangeArrowheads="1"/>
              </p:cNvSpPr>
              <p:nvPr/>
            </p:nvSpPr>
            <p:spPr bwMode="auto">
              <a:xfrm>
                <a:off x="2688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7" name="Oval 57"/>
              <p:cNvSpPr>
                <a:spLocks noChangeArrowheads="1"/>
              </p:cNvSpPr>
              <p:nvPr/>
            </p:nvSpPr>
            <p:spPr bwMode="auto">
              <a:xfrm>
                <a:off x="2736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8" name="Oval 58"/>
              <p:cNvSpPr>
                <a:spLocks noChangeArrowheads="1"/>
              </p:cNvSpPr>
              <p:nvPr/>
            </p:nvSpPr>
            <p:spPr bwMode="auto">
              <a:xfrm>
                <a:off x="2400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Oval 59"/>
              <p:cNvSpPr>
                <a:spLocks noChangeArrowheads="1"/>
              </p:cNvSpPr>
              <p:nvPr/>
            </p:nvSpPr>
            <p:spPr bwMode="auto">
              <a:xfrm>
                <a:off x="2112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60"/>
              <p:cNvSpPr>
                <a:spLocks noChangeArrowheads="1"/>
              </p:cNvSpPr>
              <p:nvPr/>
            </p:nvSpPr>
            <p:spPr bwMode="auto">
              <a:xfrm>
                <a:off x="1968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Oval 61"/>
              <p:cNvSpPr>
                <a:spLocks noChangeArrowheads="1"/>
              </p:cNvSpPr>
              <p:nvPr/>
            </p:nvSpPr>
            <p:spPr bwMode="auto">
              <a:xfrm>
                <a:off x="177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2" name="Oval 62"/>
              <p:cNvSpPr>
                <a:spLocks noChangeArrowheads="1"/>
              </p:cNvSpPr>
              <p:nvPr/>
            </p:nvSpPr>
            <p:spPr bwMode="auto">
              <a:xfrm>
                <a:off x="1680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3" name="Oval 63"/>
              <p:cNvSpPr>
                <a:spLocks noChangeArrowheads="1"/>
              </p:cNvSpPr>
              <p:nvPr/>
            </p:nvSpPr>
            <p:spPr bwMode="auto">
              <a:xfrm>
                <a:off x="158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4" name="Oval 64"/>
              <p:cNvSpPr>
                <a:spLocks noChangeArrowheads="1"/>
              </p:cNvSpPr>
              <p:nvPr/>
            </p:nvSpPr>
            <p:spPr bwMode="auto">
              <a:xfrm>
                <a:off x="1728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5" name="Oval 65"/>
              <p:cNvSpPr>
                <a:spLocks noChangeArrowheads="1"/>
              </p:cNvSpPr>
              <p:nvPr/>
            </p:nvSpPr>
            <p:spPr bwMode="auto">
              <a:xfrm>
                <a:off x="1872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6" name="Oval 66"/>
              <p:cNvSpPr>
                <a:spLocks noChangeArrowheads="1"/>
              </p:cNvSpPr>
              <p:nvPr/>
            </p:nvSpPr>
            <p:spPr bwMode="auto">
              <a:xfrm>
                <a:off x="2016" y="168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" name="Oval 67"/>
              <p:cNvSpPr>
                <a:spLocks noChangeArrowheads="1"/>
              </p:cNvSpPr>
              <p:nvPr/>
            </p:nvSpPr>
            <p:spPr bwMode="auto">
              <a:xfrm>
                <a:off x="2160" y="172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" name="Oval 68"/>
              <p:cNvSpPr>
                <a:spLocks noChangeArrowheads="1"/>
              </p:cNvSpPr>
              <p:nvPr/>
            </p:nvSpPr>
            <p:spPr bwMode="auto">
              <a:xfrm>
                <a:off x="2304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9" name="Oval 69"/>
              <p:cNvSpPr>
                <a:spLocks noChangeArrowheads="1"/>
              </p:cNvSpPr>
              <p:nvPr/>
            </p:nvSpPr>
            <p:spPr bwMode="auto">
              <a:xfrm>
                <a:off x="2448" y="115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0" name="Oval 70"/>
              <p:cNvSpPr>
                <a:spLocks noChangeArrowheads="1"/>
              </p:cNvSpPr>
              <p:nvPr/>
            </p:nvSpPr>
            <p:spPr bwMode="auto">
              <a:xfrm>
                <a:off x="2256" y="10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1" name="Oval 71"/>
              <p:cNvSpPr>
                <a:spLocks noChangeArrowheads="1"/>
              </p:cNvSpPr>
              <p:nvPr/>
            </p:nvSpPr>
            <p:spPr bwMode="auto">
              <a:xfrm>
                <a:off x="2016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" name="Oval 72"/>
              <p:cNvSpPr>
                <a:spLocks noChangeArrowheads="1"/>
              </p:cNvSpPr>
              <p:nvPr/>
            </p:nvSpPr>
            <p:spPr bwMode="auto">
              <a:xfrm>
                <a:off x="1680" y="124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" name="Oval 73"/>
              <p:cNvSpPr>
                <a:spLocks noChangeArrowheads="1"/>
              </p:cNvSpPr>
              <p:nvPr/>
            </p:nvSpPr>
            <p:spPr bwMode="auto">
              <a:xfrm>
                <a:off x="1872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4" name="Oval 74"/>
              <p:cNvSpPr>
                <a:spLocks noChangeArrowheads="1"/>
              </p:cNvSpPr>
              <p:nvPr/>
            </p:nvSpPr>
            <p:spPr bwMode="auto">
              <a:xfrm>
                <a:off x="1872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5" name="Oval 75"/>
              <p:cNvSpPr>
                <a:spLocks noChangeArrowheads="1"/>
              </p:cNvSpPr>
              <p:nvPr/>
            </p:nvSpPr>
            <p:spPr bwMode="auto">
              <a:xfrm>
                <a:off x="2064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6" name="Oval 76"/>
              <p:cNvSpPr>
                <a:spLocks noChangeArrowheads="1"/>
              </p:cNvSpPr>
              <p:nvPr/>
            </p:nvSpPr>
            <p:spPr bwMode="auto">
              <a:xfrm>
                <a:off x="1728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7" name="Oval 77"/>
              <p:cNvSpPr>
                <a:spLocks noChangeArrowheads="1"/>
              </p:cNvSpPr>
              <p:nvPr/>
            </p:nvSpPr>
            <p:spPr bwMode="auto">
              <a:xfrm>
                <a:off x="2880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8" name="Oval 78"/>
              <p:cNvSpPr>
                <a:spLocks noChangeArrowheads="1"/>
              </p:cNvSpPr>
              <p:nvPr/>
            </p:nvSpPr>
            <p:spPr bwMode="auto">
              <a:xfrm>
                <a:off x="2304" y="158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9" name="Oval 79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0" name="Oval 80"/>
              <p:cNvSpPr>
                <a:spLocks noChangeArrowheads="1"/>
              </p:cNvSpPr>
              <p:nvPr/>
            </p:nvSpPr>
            <p:spPr bwMode="auto">
              <a:xfrm>
                <a:off x="2160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1" name="Oval 81"/>
              <p:cNvSpPr>
                <a:spLocks noChangeArrowheads="1"/>
              </p:cNvSpPr>
              <p:nvPr/>
            </p:nvSpPr>
            <p:spPr bwMode="auto">
              <a:xfrm>
                <a:off x="2304" y="125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" name="Oval 82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3" name="Oval 83"/>
              <p:cNvSpPr>
                <a:spLocks noChangeArrowheads="1"/>
              </p:cNvSpPr>
              <p:nvPr/>
            </p:nvSpPr>
            <p:spPr bwMode="auto">
              <a:xfrm>
                <a:off x="2736" y="134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4" name="Oval 84"/>
              <p:cNvSpPr>
                <a:spLocks noChangeArrowheads="1"/>
              </p:cNvSpPr>
              <p:nvPr/>
            </p:nvSpPr>
            <p:spPr bwMode="auto">
              <a:xfrm>
                <a:off x="2304" y="144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5" name="Oval 85"/>
              <p:cNvSpPr>
                <a:spLocks noChangeArrowheads="1"/>
              </p:cNvSpPr>
              <p:nvPr/>
            </p:nvSpPr>
            <p:spPr bwMode="auto">
              <a:xfrm>
                <a:off x="1632" y="153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6" name="Oval 86"/>
              <p:cNvSpPr>
                <a:spLocks noChangeArrowheads="1"/>
              </p:cNvSpPr>
              <p:nvPr/>
            </p:nvSpPr>
            <p:spPr bwMode="auto">
              <a:xfrm>
                <a:off x="2496" y="163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6" name="Line 87"/>
            <p:cNvSpPr>
              <a:spLocks noChangeShapeType="1"/>
            </p:cNvSpPr>
            <p:nvPr/>
          </p:nvSpPr>
          <p:spPr bwMode="auto">
            <a:xfrm flipH="1" flipV="1">
              <a:off x="1121" y="1652"/>
              <a:ext cx="2" cy="13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88"/>
            <p:cNvSpPr>
              <a:spLocks noChangeShapeType="1"/>
            </p:cNvSpPr>
            <p:nvPr/>
          </p:nvSpPr>
          <p:spPr bwMode="auto">
            <a:xfrm>
              <a:off x="1126" y="1809"/>
              <a:ext cx="1" cy="12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 Box 89"/>
            <p:cNvSpPr txBox="1">
              <a:spLocks noChangeArrowheads="1"/>
            </p:cNvSpPr>
            <p:nvPr/>
          </p:nvSpPr>
          <p:spPr bwMode="auto">
            <a:xfrm>
              <a:off x="1113" y="1596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i="1">
                  <a:solidFill>
                    <a:srgbClr val="CC0000"/>
                  </a:solidFill>
                  <a:latin typeface="Times New Roman" charset="0"/>
                </a:rPr>
                <a:t>F</a:t>
              </a:r>
              <a:r>
                <a:rPr lang="en-US" sz="1200" i="1" baseline="-25000">
                  <a:solidFill>
                    <a:srgbClr val="CC0000"/>
                  </a:solidFill>
                  <a:latin typeface="Times New Roman" charset="0"/>
                </a:rPr>
                <a:t>E</a:t>
              </a:r>
              <a:endParaRPr lang="en-US" sz="1200" i="1">
                <a:solidFill>
                  <a:srgbClr val="CC0000"/>
                </a:solidFill>
                <a:latin typeface="Times New Roman" charset="0"/>
              </a:endParaRPr>
            </a:p>
          </p:txBody>
        </p:sp>
        <p:sp>
          <p:nvSpPr>
            <p:cNvPr id="21" name="Text Box 90"/>
            <p:cNvSpPr txBox="1">
              <a:spLocks noChangeArrowheads="1"/>
            </p:cNvSpPr>
            <p:nvPr/>
          </p:nvSpPr>
          <p:spPr bwMode="auto">
            <a:xfrm>
              <a:off x="1095" y="1837"/>
              <a:ext cx="31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200" i="1" dirty="0">
                  <a:solidFill>
                    <a:schemeClr val="accent2"/>
                  </a:solidFill>
                  <a:latin typeface="Times New Roman" charset="0"/>
                </a:rPr>
                <a:t>F</a:t>
              </a:r>
              <a:r>
                <a:rPr lang="en-US" sz="1200" i="1" baseline="-25000" dirty="0">
                  <a:solidFill>
                    <a:schemeClr val="accent2"/>
                  </a:solidFill>
                  <a:latin typeface="Times New Roman" charset="0"/>
                </a:rPr>
                <a:t>M</a:t>
              </a:r>
              <a:endParaRPr lang="en-US" sz="1200" i="1" dirty="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22" name="Oval 91"/>
            <p:cNvSpPr>
              <a:spLocks noChangeArrowheads="1"/>
            </p:cNvSpPr>
            <p:nvPr/>
          </p:nvSpPr>
          <p:spPr bwMode="auto">
            <a:xfrm>
              <a:off x="1111" y="1796"/>
              <a:ext cx="27" cy="2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baseline="-25000"/>
            </a:p>
          </p:txBody>
        </p:sp>
      </p:grpSp>
      <p:sp>
        <p:nvSpPr>
          <p:cNvPr id="97" name="Text Box 92"/>
          <p:cNvSpPr txBox="1">
            <a:spLocks noChangeArrowheads="1"/>
          </p:cNvSpPr>
          <p:nvPr/>
        </p:nvSpPr>
        <p:spPr bwMode="auto">
          <a:xfrm>
            <a:off x="291777" y="2753636"/>
            <a:ext cx="55229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Charge d’espace (SC)</a:t>
            </a:r>
            <a:endParaRPr lang="fr-FR" dirty="0"/>
          </a:p>
        </p:txBody>
      </p:sp>
      <p:sp>
        <p:nvSpPr>
          <p:cNvPr id="99" name="Text Box 95"/>
          <p:cNvSpPr txBox="1">
            <a:spLocks noChangeArrowheads="1"/>
          </p:cNvSpPr>
          <p:nvPr/>
        </p:nvSpPr>
        <p:spPr bwMode="auto">
          <a:xfrm>
            <a:off x="270517" y="1131187"/>
            <a:ext cx="587491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Champ de sillage et impédances (RW and géométrique)</a:t>
            </a:r>
            <a:endParaRPr lang="fr-FR" dirty="0"/>
          </a:p>
        </p:txBody>
      </p:sp>
      <p:pic>
        <p:nvPicPr>
          <p:cNvPr id="100" name="Picture 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3" y="1512091"/>
            <a:ext cx="1946275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1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8" y="4749532"/>
            <a:ext cx="2173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8" y="5507828"/>
            <a:ext cx="1592263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" name="Picture 5" descr="Imag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77" y="1632574"/>
            <a:ext cx="41767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Text Box 95"/>
          <p:cNvSpPr txBox="1">
            <a:spLocks noChangeArrowheads="1"/>
          </p:cNvSpPr>
          <p:nvPr/>
        </p:nvSpPr>
        <p:spPr bwMode="auto">
          <a:xfrm>
            <a:off x="6529429" y="1206499"/>
            <a:ext cx="5522913" cy="25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Diffusion intra-faisceau (IBS)</a:t>
            </a:r>
            <a:endParaRPr lang="fr-FR" dirty="0"/>
          </a:p>
        </p:txBody>
      </p:sp>
      <p:sp>
        <p:nvSpPr>
          <p:cNvPr id="105" name="Text Box 92"/>
          <p:cNvSpPr txBox="1">
            <a:spLocks noChangeArrowheads="1"/>
          </p:cNvSpPr>
          <p:nvPr/>
        </p:nvSpPr>
        <p:spPr bwMode="auto">
          <a:xfrm>
            <a:off x="6591728" y="2596929"/>
            <a:ext cx="5522913" cy="25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Rétrodiffusion Compton (CBS)</a:t>
            </a: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9201121" y="2971511"/>
            <a:ext cx="2703169" cy="1416376"/>
            <a:chOff x="7653702" y="2782697"/>
            <a:chExt cx="3679825" cy="1619250"/>
          </a:xfrm>
        </p:grpSpPr>
        <p:sp>
          <p:nvSpPr>
            <p:cNvPr id="106" name="Oval 27"/>
            <p:cNvSpPr>
              <a:spLocks noChangeArrowheads="1"/>
            </p:cNvSpPr>
            <p:nvPr/>
          </p:nvSpPr>
          <p:spPr bwMode="auto">
            <a:xfrm>
              <a:off x="7987077" y="3363722"/>
              <a:ext cx="184150" cy="1793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fr-FR">
                <a:latin typeface="Arial Narrow" charset="0"/>
              </a:endParaRPr>
            </a:p>
          </p:txBody>
        </p:sp>
        <p:sp>
          <p:nvSpPr>
            <p:cNvPr id="107" name="Text Box 30"/>
            <p:cNvSpPr txBox="1">
              <a:spLocks noChangeArrowheads="1"/>
            </p:cNvSpPr>
            <p:nvPr/>
          </p:nvSpPr>
          <p:spPr bwMode="auto">
            <a:xfrm>
              <a:off x="7653702" y="3100197"/>
              <a:ext cx="361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>
                  <a:latin typeface="Arial Narrow" charset="0"/>
                </a:rPr>
                <a:t>e</a:t>
              </a:r>
              <a:r>
                <a:rPr lang="fr-FR" baseline="30000" dirty="0">
                  <a:latin typeface="Arial Narrow" charset="0"/>
                </a:rPr>
                <a:t>-</a:t>
              </a:r>
            </a:p>
          </p:txBody>
        </p:sp>
        <p:sp>
          <p:nvSpPr>
            <p:cNvPr id="108" name="Line 31"/>
            <p:cNvSpPr>
              <a:spLocks noChangeShapeType="1"/>
            </p:cNvSpPr>
            <p:nvPr/>
          </p:nvSpPr>
          <p:spPr bwMode="auto">
            <a:xfrm>
              <a:off x="8122015" y="3447860"/>
              <a:ext cx="95567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09" name="Text Box 32"/>
            <p:cNvSpPr txBox="1">
              <a:spLocks noChangeArrowheads="1"/>
            </p:cNvSpPr>
            <p:nvPr/>
          </p:nvSpPr>
          <p:spPr bwMode="auto">
            <a:xfrm>
              <a:off x="10450877" y="3016060"/>
              <a:ext cx="8826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latin typeface="Arial Narrow" charset="0"/>
                </a:rPr>
                <a:t>photon</a:t>
              </a:r>
              <a:endParaRPr lang="fr-FR" baseline="30000">
                <a:latin typeface="Arial Narrow" charset="0"/>
              </a:endParaRPr>
            </a:p>
          </p:txBody>
        </p:sp>
        <p:sp>
          <p:nvSpPr>
            <p:cNvPr id="110" name="Freeform 33"/>
            <p:cNvSpPr>
              <a:spLocks/>
            </p:cNvSpPr>
            <p:nvPr/>
          </p:nvSpPr>
          <p:spPr bwMode="auto">
            <a:xfrm flipH="1">
              <a:off x="9482502" y="3235135"/>
              <a:ext cx="1073150" cy="265112"/>
            </a:xfrm>
            <a:custGeom>
              <a:avLst/>
              <a:gdLst>
                <a:gd name="T0" fmla="*/ 0 w 569"/>
                <a:gd name="T1" fmla="*/ 159 h 167"/>
                <a:gd name="T2" fmla="*/ 56 w 569"/>
                <a:gd name="T3" fmla="*/ 21 h 167"/>
                <a:gd name="T4" fmla="*/ 125 w 569"/>
                <a:gd name="T5" fmla="*/ 165 h 167"/>
                <a:gd name="T6" fmla="*/ 169 w 569"/>
                <a:gd name="T7" fmla="*/ 27 h 167"/>
                <a:gd name="T8" fmla="*/ 225 w 569"/>
                <a:gd name="T9" fmla="*/ 152 h 167"/>
                <a:gd name="T10" fmla="*/ 263 w 569"/>
                <a:gd name="T11" fmla="*/ 2 h 167"/>
                <a:gd name="T12" fmla="*/ 313 w 569"/>
                <a:gd name="T13" fmla="*/ 165 h 167"/>
                <a:gd name="T14" fmla="*/ 375 w 569"/>
                <a:gd name="T15" fmla="*/ 15 h 167"/>
                <a:gd name="T16" fmla="*/ 400 w 569"/>
                <a:gd name="T17" fmla="*/ 159 h 167"/>
                <a:gd name="T18" fmla="*/ 450 w 569"/>
                <a:gd name="T19" fmla="*/ 33 h 167"/>
                <a:gd name="T20" fmla="*/ 501 w 569"/>
                <a:gd name="T21" fmla="*/ 159 h 167"/>
                <a:gd name="T22" fmla="*/ 538 w 569"/>
                <a:gd name="T23" fmla="*/ 21 h 167"/>
                <a:gd name="T24" fmla="*/ 569 w 569"/>
                <a:gd name="T25" fmla="*/ 127 h 1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9"/>
                <a:gd name="T40" fmla="*/ 0 h 167"/>
                <a:gd name="T41" fmla="*/ 569 w 569"/>
                <a:gd name="T42" fmla="*/ 167 h 1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9" h="167">
                  <a:moveTo>
                    <a:pt x="0" y="159"/>
                  </a:moveTo>
                  <a:cubicBezTo>
                    <a:pt x="17" y="89"/>
                    <a:pt x="35" y="20"/>
                    <a:pt x="56" y="21"/>
                  </a:cubicBezTo>
                  <a:cubicBezTo>
                    <a:pt x="77" y="22"/>
                    <a:pt x="106" y="164"/>
                    <a:pt x="125" y="165"/>
                  </a:cubicBezTo>
                  <a:cubicBezTo>
                    <a:pt x="144" y="166"/>
                    <a:pt x="152" y="29"/>
                    <a:pt x="169" y="27"/>
                  </a:cubicBezTo>
                  <a:cubicBezTo>
                    <a:pt x="186" y="25"/>
                    <a:pt x="209" y="156"/>
                    <a:pt x="225" y="152"/>
                  </a:cubicBezTo>
                  <a:cubicBezTo>
                    <a:pt x="241" y="148"/>
                    <a:pt x="248" y="0"/>
                    <a:pt x="263" y="2"/>
                  </a:cubicBezTo>
                  <a:cubicBezTo>
                    <a:pt x="278" y="4"/>
                    <a:pt x="295" y="163"/>
                    <a:pt x="313" y="165"/>
                  </a:cubicBezTo>
                  <a:cubicBezTo>
                    <a:pt x="331" y="167"/>
                    <a:pt x="361" y="16"/>
                    <a:pt x="375" y="15"/>
                  </a:cubicBezTo>
                  <a:cubicBezTo>
                    <a:pt x="389" y="14"/>
                    <a:pt x="388" y="156"/>
                    <a:pt x="400" y="159"/>
                  </a:cubicBezTo>
                  <a:cubicBezTo>
                    <a:pt x="412" y="162"/>
                    <a:pt x="433" y="33"/>
                    <a:pt x="450" y="33"/>
                  </a:cubicBezTo>
                  <a:cubicBezTo>
                    <a:pt x="467" y="33"/>
                    <a:pt x="486" y="161"/>
                    <a:pt x="501" y="159"/>
                  </a:cubicBezTo>
                  <a:cubicBezTo>
                    <a:pt x="516" y="157"/>
                    <a:pt x="527" y="26"/>
                    <a:pt x="538" y="21"/>
                  </a:cubicBezTo>
                  <a:cubicBezTo>
                    <a:pt x="549" y="16"/>
                    <a:pt x="559" y="71"/>
                    <a:pt x="569" y="1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1" name="Line 34"/>
            <p:cNvSpPr>
              <a:spLocks noChangeShapeType="1"/>
            </p:cNvSpPr>
            <p:nvPr/>
          </p:nvSpPr>
          <p:spPr bwMode="auto">
            <a:xfrm flipH="1">
              <a:off x="9325340" y="3417697"/>
              <a:ext cx="1476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2" name="Text Box 35"/>
            <p:cNvSpPr txBox="1">
              <a:spLocks noChangeArrowheads="1"/>
            </p:cNvSpPr>
            <p:nvPr/>
          </p:nvSpPr>
          <p:spPr bwMode="auto">
            <a:xfrm>
              <a:off x="8349027" y="2900172"/>
              <a:ext cx="3365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>
                  <a:latin typeface="Arial Narrow" charset="0"/>
                </a:rPr>
                <a:t>E</a:t>
              </a:r>
            </a:p>
          </p:txBody>
        </p:sp>
        <p:sp>
          <p:nvSpPr>
            <p:cNvPr id="113" name="Text Box 36"/>
            <p:cNvSpPr txBox="1">
              <a:spLocks noChangeArrowheads="1"/>
            </p:cNvSpPr>
            <p:nvPr/>
          </p:nvSpPr>
          <p:spPr bwMode="auto">
            <a:xfrm>
              <a:off x="9855565" y="2782697"/>
              <a:ext cx="4302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 err="1">
                  <a:latin typeface="Arial Narrow" charset="0"/>
                </a:rPr>
                <a:t>h</a:t>
              </a:r>
              <a:r>
                <a:rPr lang="fr-FR" dirty="0" err="1">
                  <a:latin typeface="Symbol" charset="0"/>
                </a:rPr>
                <a:t>n</a:t>
              </a:r>
              <a:endParaRPr lang="fr-FR" dirty="0">
                <a:latin typeface="Symbol" charset="0"/>
              </a:endParaRPr>
            </a:p>
          </p:txBody>
        </p:sp>
        <p:sp>
          <p:nvSpPr>
            <p:cNvPr id="114" name="Oval 37"/>
            <p:cNvSpPr>
              <a:spLocks noChangeArrowheads="1"/>
            </p:cNvSpPr>
            <p:nvPr/>
          </p:nvSpPr>
          <p:spPr bwMode="auto">
            <a:xfrm>
              <a:off x="7901352" y="4222560"/>
              <a:ext cx="184150" cy="1793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fr-FR">
                <a:latin typeface="Arial Narrow" charset="0"/>
              </a:endParaRPr>
            </a:p>
          </p:txBody>
        </p:sp>
        <p:sp>
          <p:nvSpPr>
            <p:cNvPr id="115" name="Line 38"/>
            <p:cNvSpPr>
              <a:spLocks noChangeShapeType="1"/>
            </p:cNvSpPr>
            <p:nvPr/>
          </p:nvSpPr>
          <p:spPr bwMode="auto">
            <a:xfrm>
              <a:off x="8099790" y="4327335"/>
              <a:ext cx="955675" cy="9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6" name="Freeform 39"/>
            <p:cNvSpPr>
              <a:spLocks/>
            </p:cNvSpPr>
            <p:nvPr/>
          </p:nvSpPr>
          <p:spPr bwMode="auto">
            <a:xfrm>
              <a:off x="9539652" y="4114610"/>
              <a:ext cx="993775" cy="265112"/>
            </a:xfrm>
            <a:custGeom>
              <a:avLst/>
              <a:gdLst>
                <a:gd name="T0" fmla="*/ 0 w 569"/>
                <a:gd name="T1" fmla="*/ 159 h 167"/>
                <a:gd name="T2" fmla="*/ 56 w 569"/>
                <a:gd name="T3" fmla="*/ 21 h 167"/>
                <a:gd name="T4" fmla="*/ 125 w 569"/>
                <a:gd name="T5" fmla="*/ 165 h 167"/>
                <a:gd name="T6" fmla="*/ 169 w 569"/>
                <a:gd name="T7" fmla="*/ 27 h 167"/>
                <a:gd name="T8" fmla="*/ 225 w 569"/>
                <a:gd name="T9" fmla="*/ 152 h 167"/>
                <a:gd name="T10" fmla="*/ 263 w 569"/>
                <a:gd name="T11" fmla="*/ 2 h 167"/>
                <a:gd name="T12" fmla="*/ 313 w 569"/>
                <a:gd name="T13" fmla="*/ 165 h 167"/>
                <a:gd name="T14" fmla="*/ 375 w 569"/>
                <a:gd name="T15" fmla="*/ 15 h 167"/>
                <a:gd name="T16" fmla="*/ 400 w 569"/>
                <a:gd name="T17" fmla="*/ 159 h 167"/>
                <a:gd name="T18" fmla="*/ 450 w 569"/>
                <a:gd name="T19" fmla="*/ 33 h 167"/>
                <a:gd name="T20" fmla="*/ 501 w 569"/>
                <a:gd name="T21" fmla="*/ 159 h 167"/>
                <a:gd name="T22" fmla="*/ 538 w 569"/>
                <a:gd name="T23" fmla="*/ 21 h 167"/>
                <a:gd name="T24" fmla="*/ 569 w 569"/>
                <a:gd name="T25" fmla="*/ 127 h 1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9"/>
                <a:gd name="T40" fmla="*/ 0 h 167"/>
                <a:gd name="T41" fmla="*/ 569 w 569"/>
                <a:gd name="T42" fmla="*/ 167 h 1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9" h="167">
                  <a:moveTo>
                    <a:pt x="0" y="159"/>
                  </a:moveTo>
                  <a:cubicBezTo>
                    <a:pt x="17" y="89"/>
                    <a:pt x="35" y="20"/>
                    <a:pt x="56" y="21"/>
                  </a:cubicBezTo>
                  <a:cubicBezTo>
                    <a:pt x="77" y="22"/>
                    <a:pt x="106" y="164"/>
                    <a:pt x="125" y="165"/>
                  </a:cubicBezTo>
                  <a:cubicBezTo>
                    <a:pt x="144" y="166"/>
                    <a:pt x="152" y="29"/>
                    <a:pt x="169" y="27"/>
                  </a:cubicBezTo>
                  <a:cubicBezTo>
                    <a:pt x="186" y="25"/>
                    <a:pt x="209" y="156"/>
                    <a:pt x="225" y="152"/>
                  </a:cubicBezTo>
                  <a:cubicBezTo>
                    <a:pt x="241" y="148"/>
                    <a:pt x="248" y="0"/>
                    <a:pt x="263" y="2"/>
                  </a:cubicBezTo>
                  <a:cubicBezTo>
                    <a:pt x="278" y="4"/>
                    <a:pt x="295" y="163"/>
                    <a:pt x="313" y="165"/>
                  </a:cubicBezTo>
                  <a:cubicBezTo>
                    <a:pt x="331" y="167"/>
                    <a:pt x="361" y="16"/>
                    <a:pt x="375" y="15"/>
                  </a:cubicBezTo>
                  <a:cubicBezTo>
                    <a:pt x="389" y="14"/>
                    <a:pt x="388" y="156"/>
                    <a:pt x="400" y="159"/>
                  </a:cubicBezTo>
                  <a:cubicBezTo>
                    <a:pt x="412" y="162"/>
                    <a:pt x="433" y="33"/>
                    <a:pt x="450" y="33"/>
                  </a:cubicBezTo>
                  <a:cubicBezTo>
                    <a:pt x="467" y="33"/>
                    <a:pt x="486" y="161"/>
                    <a:pt x="501" y="159"/>
                  </a:cubicBezTo>
                  <a:cubicBezTo>
                    <a:pt x="516" y="157"/>
                    <a:pt x="527" y="26"/>
                    <a:pt x="538" y="21"/>
                  </a:cubicBezTo>
                  <a:cubicBezTo>
                    <a:pt x="549" y="16"/>
                    <a:pt x="559" y="71"/>
                    <a:pt x="569" y="12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7" name="Line 40"/>
            <p:cNvSpPr>
              <a:spLocks noChangeShapeType="1"/>
            </p:cNvSpPr>
            <p:nvPr/>
          </p:nvSpPr>
          <p:spPr bwMode="auto">
            <a:xfrm>
              <a:off x="10523902" y="4306697"/>
              <a:ext cx="2190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18" name="Text Box 41"/>
            <p:cNvSpPr txBox="1">
              <a:spLocks noChangeArrowheads="1"/>
            </p:cNvSpPr>
            <p:nvPr/>
          </p:nvSpPr>
          <p:spPr bwMode="auto">
            <a:xfrm>
              <a:off x="8236315" y="3855847"/>
              <a:ext cx="6365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>
                  <a:latin typeface="Arial Narrow" charset="0"/>
                </a:rPr>
                <a:t>E-</a:t>
              </a:r>
              <a:r>
                <a:rPr lang="fr-FR" dirty="0">
                  <a:latin typeface="Symbol" charset="0"/>
                </a:rPr>
                <a:t>D</a:t>
              </a:r>
              <a:r>
                <a:rPr lang="fr-FR" dirty="0">
                  <a:latin typeface="Arial Narrow" charset="0"/>
                </a:rPr>
                <a:t>E</a:t>
              </a:r>
            </a:p>
          </p:txBody>
        </p:sp>
        <p:sp>
          <p:nvSpPr>
            <p:cNvPr id="119" name="Text Box 42"/>
            <p:cNvSpPr txBox="1">
              <a:spLocks noChangeArrowheads="1"/>
            </p:cNvSpPr>
            <p:nvPr/>
          </p:nvSpPr>
          <p:spPr bwMode="auto">
            <a:xfrm>
              <a:off x="9833340" y="3662172"/>
              <a:ext cx="4587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dirty="0" err="1">
                  <a:latin typeface="Arial Narrow" charset="0"/>
                </a:rPr>
                <a:t>h</a:t>
              </a:r>
              <a:r>
                <a:rPr lang="fr-FR" dirty="0" err="1">
                  <a:latin typeface="Symbol" charset="0"/>
                </a:rPr>
                <a:t>n</a:t>
              </a:r>
              <a:r>
                <a:rPr lang="ja-JP" altLang="fr-FR" dirty="0"/>
                <a:t>’</a:t>
              </a:r>
              <a:endParaRPr lang="fr-FR" dirty="0"/>
            </a:p>
          </p:txBody>
        </p:sp>
      </p:grpSp>
      <p:sp>
        <p:nvSpPr>
          <p:cNvPr id="190" name="Text Box 10"/>
          <p:cNvSpPr txBox="1">
            <a:spLocks noChangeArrowheads="1"/>
          </p:cNvSpPr>
          <p:nvPr/>
        </p:nvSpPr>
        <p:spPr bwMode="auto">
          <a:xfrm>
            <a:off x="6933362" y="4707869"/>
            <a:ext cx="5117608" cy="25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r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Nuage d’ions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0096736" y="4936386"/>
            <a:ext cx="2037642" cy="1291746"/>
            <a:chOff x="8630358" y="4934353"/>
            <a:chExt cx="2037642" cy="1291746"/>
          </a:xfrm>
        </p:grpSpPr>
        <p:grpSp>
          <p:nvGrpSpPr>
            <p:cNvPr id="191" name="Group 11"/>
            <p:cNvGrpSpPr>
              <a:grpSpLocks/>
            </p:cNvGrpSpPr>
            <p:nvPr/>
          </p:nvGrpSpPr>
          <p:grpSpPr bwMode="auto">
            <a:xfrm>
              <a:off x="8630358" y="5207784"/>
              <a:ext cx="1573212" cy="819150"/>
              <a:chOff x="603" y="1596"/>
              <a:chExt cx="991" cy="516"/>
            </a:xfrm>
          </p:grpSpPr>
          <p:grpSp>
            <p:nvGrpSpPr>
              <p:cNvPr id="192" name="Group 12"/>
              <p:cNvGrpSpPr>
                <a:grpSpLocks/>
              </p:cNvGrpSpPr>
              <p:nvPr/>
            </p:nvGrpSpPr>
            <p:grpSpPr bwMode="auto">
              <a:xfrm>
                <a:off x="603" y="1747"/>
                <a:ext cx="991" cy="365"/>
                <a:chOff x="1440" y="1056"/>
                <a:chExt cx="1776" cy="720"/>
              </a:xfrm>
            </p:grpSpPr>
            <p:sp>
              <p:nvSpPr>
                <p:cNvPr id="198" name="Oval 13"/>
                <p:cNvSpPr>
                  <a:spLocks noChangeArrowheads="1"/>
                </p:cNvSpPr>
                <p:nvPr/>
              </p:nvSpPr>
              <p:spPr bwMode="auto">
                <a:xfrm>
                  <a:off x="1440" y="1200"/>
                  <a:ext cx="1776" cy="52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9" name="Oval 14"/>
                <p:cNvSpPr>
                  <a:spLocks noChangeArrowheads="1"/>
                </p:cNvSpPr>
                <p:nvPr/>
              </p:nvSpPr>
              <p:spPr bwMode="auto">
                <a:xfrm>
                  <a:off x="1968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0" name="Oval 15"/>
                <p:cNvSpPr>
                  <a:spLocks noChangeArrowheads="1"/>
                </p:cNvSpPr>
                <p:nvPr/>
              </p:nvSpPr>
              <p:spPr bwMode="auto">
                <a:xfrm>
                  <a:off x="2064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1" name="Oval 16"/>
                <p:cNvSpPr>
                  <a:spLocks noChangeArrowheads="1"/>
                </p:cNvSpPr>
                <p:nvPr/>
              </p:nvSpPr>
              <p:spPr bwMode="auto">
                <a:xfrm>
                  <a:off x="206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2" name="Oval 17"/>
                <p:cNvSpPr>
                  <a:spLocks noChangeArrowheads="1"/>
                </p:cNvSpPr>
                <p:nvPr/>
              </p:nvSpPr>
              <p:spPr bwMode="auto">
                <a:xfrm>
                  <a:off x="1968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3" name="Oval 18"/>
                <p:cNvSpPr>
                  <a:spLocks noChangeArrowheads="1"/>
                </p:cNvSpPr>
                <p:nvPr/>
              </p:nvSpPr>
              <p:spPr bwMode="auto">
                <a:xfrm>
                  <a:off x="1920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4" name="Oval 19"/>
                <p:cNvSpPr>
                  <a:spLocks noChangeArrowheads="1"/>
                </p:cNvSpPr>
                <p:nvPr/>
              </p:nvSpPr>
              <p:spPr bwMode="auto">
                <a:xfrm>
                  <a:off x="192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5" name="Oval 20"/>
                <p:cNvSpPr>
                  <a:spLocks noChangeArrowheads="1"/>
                </p:cNvSpPr>
                <p:nvPr/>
              </p:nvSpPr>
              <p:spPr bwMode="auto">
                <a:xfrm>
                  <a:off x="1968" y="120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6" name="Oval 21"/>
                <p:cNvSpPr>
                  <a:spLocks noChangeArrowheads="1"/>
                </p:cNvSpPr>
                <p:nvPr/>
              </p:nvSpPr>
              <p:spPr bwMode="auto">
                <a:xfrm>
                  <a:off x="216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7" name="Oval 22"/>
                <p:cNvSpPr>
                  <a:spLocks noChangeArrowheads="1"/>
                </p:cNvSpPr>
                <p:nvPr/>
              </p:nvSpPr>
              <p:spPr bwMode="auto">
                <a:xfrm>
                  <a:off x="235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8" name="Oval 23"/>
                <p:cNvSpPr>
                  <a:spLocks noChangeArrowheads="1"/>
                </p:cNvSpPr>
                <p:nvPr/>
              </p:nvSpPr>
              <p:spPr bwMode="auto">
                <a:xfrm>
                  <a:off x="2256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9" name="Oval 24"/>
                <p:cNvSpPr>
                  <a:spLocks noChangeArrowheads="1"/>
                </p:cNvSpPr>
                <p:nvPr/>
              </p:nvSpPr>
              <p:spPr bwMode="auto">
                <a:xfrm>
                  <a:off x="2304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0" name="Oval 25"/>
                <p:cNvSpPr>
                  <a:spLocks noChangeArrowheads="1"/>
                </p:cNvSpPr>
                <p:nvPr/>
              </p:nvSpPr>
              <p:spPr bwMode="auto">
                <a:xfrm>
                  <a:off x="2208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1" name="Oval 26"/>
                <p:cNvSpPr>
                  <a:spLocks noChangeArrowheads="1"/>
                </p:cNvSpPr>
                <p:nvPr/>
              </p:nvSpPr>
              <p:spPr bwMode="auto">
                <a:xfrm>
                  <a:off x="2112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2" name="Oval 27"/>
                <p:cNvSpPr>
                  <a:spLocks noChangeArrowheads="1"/>
                </p:cNvSpPr>
                <p:nvPr/>
              </p:nvSpPr>
              <p:spPr bwMode="auto">
                <a:xfrm>
                  <a:off x="2208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3" name="Oval 28"/>
                <p:cNvSpPr>
                  <a:spLocks noChangeArrowheads="1"/>
                </p:cNvSpPr>
                <p:nvPr/>
              </p:nvSpPr>
              <p:spPr bwMode="auto">
                <a:xfrm>
                  <a:off x="2160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4" name="Oval 29"/>
                <p:cNvSpPr>
                  <a:spLocks noChangeArrowheads="1"/>
                </p:cNvSpPr>
                <p:nvPr/>
              </p:nvSpPr>
              <p:spPr bwMode="auto">
                <a:xfrm>
                  <a:off x="211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5" name="Oval 30"/>
                <p:cNvSpPr>
                  <a:spLocks noChangeArrowheads="1"/>
                </p:cNvSpPr>
                <p:nvPr/>
              </p:nvSpPr>
              <p:spPr bwMode="auto">
                <a:xfrm>
                  <a:off x="220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6" name="Oval 31"/>
                <p:cNvSpPr>
                  <a:spLocks noChangeArrowheads="1"/>
                </p:cNvSpPr>
                <p:nvPr/>
              </p:nvSpPr>
              <p:spPr bwMode="auto">
                <a:xfrm>
                  <a:off x="2448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7" name="Oval 32"/>
                <p:cNvSpPr>
                  <a:spLocks noChangeArrowheads="1"/>
                </p:cNvSpPr>
                <p:nvPr/>
              </p:nvSpPr>
              <p:spPr bwMode="auto">
                <a:xfrm>
                  <a:off x="2544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8" name="Oval 33"/>
                <p:cNvSpPr>
                  <a:spLocks noChangeArrowheads="1"/>
                </p:cNvSpPr>
                <p:nvPr/>
              </p:nvSpPr>
              <p:spPr bwMode="auto">
                <a:xfrm>
                  <a:off x="2352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9" name="Oval 34"/>
                <p:cNvSpPr>
                  <a:spLocks noChangeArrowheads="1"/>
                </p:cNvSpPr>
                <p:nvPr/>
              </p:nvSpPr>
              <p:spPr bwMode="auto">
                <a:xfrm>
                  <a:off x="225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0" name="Oval 35"/>
                <p:cNvSpPr>
                  <a:spLocks noChangeArrowheads="1"/>
                </p:cNvSpPr>
                <p:nvPr/>
              </p:nvSpPr>
              <p:spPr bwMode="auto">
                <a:xfrm>
                  <a:off x="240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1" name="Oval 36"/>
                <p:cNvSpPr>
                  <a:spLocks noChangeArrowheads="1"/>
                </p:cNvSpPr>
                <p:nvPr/>
              </p:nvSpPr>
              <p:spPr bwMode="auto">
                <a:xfrm>
                  <a:off x="2640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2" name="Oval 37"/>
                <p:cNvSpPr>
                  <a:spLocks noChangeArrowheads="1"/>
                </p:cNvSpPr>
                <p:nvPr/>
              </p:nvSpPr>
              <p:spPr bwMode="auto">
                <a:xfrm>
                  <a:off x="2640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3" name="Oval 38"/>
                <p:cNvSpPr>
                  <a:spLocks noChangeArrowheads="1"/>
                </p:cNvSpPr>
                <p:nvPr/>
              </p:nvSpPr>
              <p:spPr bwMode="auto">
                <a:xfrm>
                  <a:off x="2544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4" name="Oval 39"/>
                <p:cNvSpPr>
                  <a:spLocks noChangeArrowheads="1"/>
                </p:cNvSpPr>
                <p:nvPr/>
              </p:nvSpPr>
              <p:spPr bwMode="auto">
                <a:xfrm>
                  <a:off x="254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5" name="Oval 40"/>
                <p:cNvSpPr>
                  <a:spLocks noChangeArrowheads="1"/>
                </p:cNvSpPr>
                <p:nvPr/>
              </p:nvSpPr>
              <p:spPr bwMode="auto">
                <a:xfrm>
                  <a:off x="2592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6" name="Oval 41"/>
                <p:cNvSpPr>
                  <a:spLocks noChangeArrowheads="1"/>
                </p:cNvSpPr>
                <p:nvPr/>
              </p:nvSpPr>
              <p:spPr bwMode="auto">
                <a:xfrm>
                  <a:off x="264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7" name="Oval 42"/>
                <p:cNvSpPr>
                  <a:spLocks noChangeArrowheads="1"/>
                </p:cNvSpPr>
                <p:nvPr/>
              </p:nvSpPr>
              <p:spPr bwMode="auto">
                <a:xfrm>
                  <a:off x="268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8" name="Oval 43"/>
                <p:cNvSpPr>
                  <a:spLocks noChangeArrowheads="1"/>
                </p:cNvSpPr>
                <p:nvPr/>
              </p:nvSpPr>
              <p:spPr bwMode="auto">
                <a:xfrm>
                  <a:off x="2832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9" name="Oval 44"/>
                <p:cNvSpPr>
                  <a:spLocks noChangeArrowheads="1"/>
                </p:cNvSpPr>
                <p:nvPr/>
              </p:nvSpPr>
              <p:spPr bwMode="auto">
                <a:xfrm>
                  <a:off x="2976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0" name="Oval 45"/>
                <p:cNvSpPr>
                  <a:spLocks noChangeArrowheads="1"/>
                </p:cNvSpPr>
                <p:nvPr/>
              </p:nvSpPr>
              <p:spPr bwMode="auto">
                <a:xfrm>
                  <a:off x="3072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1" name="Oval 46"/>
                <p:cNvSpPr>
                  <a:spLocks noChangeArrowheads="1"/>
                </p:cNvSpPr>
                <p:nvPr/>
              </p:nvSpPr>
              <p:spPr bwMode="auto">
                <a:xfrm>
                  <a:off x="3024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2" name="Oval 47"/>
                <p:cNvSpPr>
                  <a:spLocks noChangeArrowheads="1"/>
                </p:cNvSpPr>
                <p:nvPr/>
              </p:nvSpPr>
              <p:spPr bwMode="auto">
                <a:xfrm>
                  <a:off x="2928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3" name="Oval 48"/>
                <p:cNvSpPr>
                  <a:spLocks noChangeArrowheads="1"/>
                </p:cNvSpPr>
                <p:nvPr/>
              </p:nvSpPr>
              <p:spPr bwMode="auto">
                <a:xfrm>
                  <a:off x="2784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4" name="Oval 49"/>
                <p:cNvSpPr>
                  <a:spLocks noChangeArrowheads="1"/>
                </p:cNvSpPr>
                <p:nvPr/>
              </p:nvSpPr>
              <p:spPr bwMode="auto">
                <a:xfrm>
                  <a:off x="2640" y="115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5" name="Oval 50"/>
                <p:cNvSpPr>
                  <a:spLocks noChangeArrowheads="1"/>
                </p:cNvSpPr>
                <p:nvPr/>
              </p:nvSpPr>
              <p:spPr bwMode="auto">
                <a:xfrm>
                  <a:off x="2544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6" name="Oval 51"/>
                <p:cNvSpPr>
                  <a:spLocks noChangeArrowheads="1"/>
                </p:cNvSpPr>
                <p:nvPr/>
              </p:nvSpPr>
              <p:spPr bwMode="auto">
                <a:xfrm>
                  <a:off x="2496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7" name="Oval 52"/>
                <p:cNvSpPr>
                  <a:spLocks noChangeArrowheads="1"/>
                </p:cNvSpPr>
                <p:nvPr/>
              </p:nvSpPr>
              <p:spPr bwMode="auto">
                <a:xfrm>
                  <a:off x="2448" y="148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8" name="Oval 53"/>
                <p:cNvSpPr>
                  <a:spLocks noChangeArrowheads="1"/>
                </p:cNvSpPr>
                <p:nvPr/>
              </p:nvSpPr>
              <p:spPr bwMode="auto">
                <a:xfrm>
                  <a:off x="2400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9" name="Oval 54"/>
                <p:cNvSpPr>
                  <a:spLocks noChangeArrowheads="1"/>
                </p:cNvSpPr>
                <p:nvPr/>
              </p:nvSpPr>
              <p:spPr bwMode="auto">
                <a:xfrm>
                  <a:off x="2400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0" name="Oval 55"/>
                <p:cNvSpPr>
                  <a:spLocks noChangeArrowheads="1"/>
                </p:cNvSpPr>
                <p:nvPr/>
              </p:nvSpPr>
              <p:spPr bwMode="auto">
                <a:xfrm>
                  <a:off x="2544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1" name="Oval 56"/>
                <p:cNvSpPr>
                  <a:spLocks noChangeArrowheads="1"/>
                </p:cNvSpPr>
                <p:nvPr/>
              </p:nvSpPr>
              <p:spPr bwMode="auto">
                <a:xfrm>
                  <a:off x="2688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2" name="Oval 57"/>
                <p:cNvSpPr>
                  <a:spLocks noChangeArrowheads="1"/>
                </p:cNvSpPr>
                <p:nvPr/>
              </p:nvSpPr>
              <p:spPr bwMode="auto">
                <a:xfrm>
                  <a:off x="2736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3" name="Oval 58"/>
                <p:cNvSpPr>
                  <a:spLocks noChangeArrowheads="1"/>
                </p:cNvSpPr>
                <p:nvPr/>
              </p:nvSpPr>
              <p:spPr bwMode="auto">
                <a:xfrm>
                  <a:off x="2400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4" name="Oval 59"/>
                <p:cNvSpPr>
                  <a:spLocks noChangeArrowheads="1"/>
                </p:cNvSpPr>
                <p:nvPr/>
              </p:nvSpPr>
              <p:spPr bwMode="auto">
                <a:xfrm>
                  <a:off x="2112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5" name="Oval 60"/>
                <p:cNvSpPr>
                  <a:spLocks noChangeArrowheads="1"/>
                </p:cNvSpPr>
                <p:nvPr/>
              </p:nvSpPr>
              <p:spPr bwMode="auto">
                <a:xfrm>
                  <a:off x="1968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6" name="Oval 61"/>
                <p:cNvSpPr>
                  <a:spLocks noChangeArrowheads="1"/>
                </p:cNvSpPr>
                <p:nvPr/>
              </p:nvSpPr>
              <p:spPr bwMode="auto">
                <a:xfrm>
                  <a:off x="177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7" name="Oval 62"/>
                <p:cNvSpPr>
                  <a:spLocks noChangeArrowheads="1"/>
                </p:cNvSpPr>
                <p:nvPr/>
              </p:nvSpPr>
              <p:spPr bwMode="auto">
                <a:xfrm>
                  <a:off x="1680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8" name="Oval 63"/>
                <p:cNvSpPr>
                  <a:spLocks noChangeArrowheads="1"/>
                </p:cNvSpPr>
                <p:nvPr/>
              </p:nvSpPr>
              <p:spPr bwMode="auto">
                <a:xfrm>
                  <a:off x="158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9" name="Oval 64"/>
                <p:cNvSpPr>
                  <a:spLocks noChangeArrowheads="1"/>
                </p:cNvSpPr>
                <p:nvPr/>
              </p:nvSpPr>
              <p:spPr bwMode="auto">
                <a:xfrm>
                  <a:off x="1728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0" name="Oval 65"/>
                <p:cNvSpPr>
                  <a:spLocks noChangeArrowheads="1"/>
                </p:cNvSpPr>
                <p:nvPr/>
              </p:nvSpPr>
              <p:spPr bwMode="auto">
                <a:xfrm>
                  <a:off x="1872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1" name="Oval 66"/>
                <p:cNvSpPr>
                  <a:spLocks noChangeArrowheads="1"/>
                </p:cNvSpPr>
                <p:nvPr/>
              </p:nvSpPr>
              <p:spPr bwMode="auto">
                <a:xfrm>
                  <a:off x="2016" y="168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2" name="Oval 67"/>
                <p:cNvSpPr>
                  <a:spLocks noChangeArrowheads="1"/>
                </p:cNvSpPr>
                <p:nvPr/>
              </p:nvSpPr>
              <p:spPr bwMode="auto">
                <a:xfrm>
                  <a:off x="2160" y="172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3" name="Oval 68"/>
                <p:cNvSpPr>
                  <a:spLocks noChangeArrowheads="1"/>
                </p:cNvSpPr>
                <p:nvPr/>
              </p:nvSpPr>
              <p:spPr bwMode="auto">
                <a:xfrm>
                  <a:off x="2304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4" name="Oval 69"/>
                <p:cNvSpPr>
                  <a:spLocks noChangeArrowheads="1"/>
                </p:cNvSpPr>
                <p:nvPr/>
              </p:nvSpPr>
              <p:spPr bwMode="auto">
                <a:xfrm>
                  <a:off x="2448" y="115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5" name="Oval 70"/>
                <p:cNvSpPr>
                  <a:spLocks noChangeArrowheads="1"/>
                </p:cNvSpPr>
                <p:nvPr/>
              </p:nvSpPr>
              <p:spPr bwMode="auto">
                <a:xfrm>
                  <a:off x="2256" y="105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6" name="Oval 71"/>
                <p:cNvSpPr>
                  <a:spLocks noChangeArrowheads="1"/>
                </p:cNvSpPr>
                <p:nvPr/>
              </p:nvSpPr>
              <p:spPr bwMode="auto">
                <a:xfrm>
                  <a:off x="2016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7" name="Oval 72"/>
                <p:cNvSpPr>
                  <a:spLocks noChangeArrowheads="1"/>
                </p:cNvSpPr>
                <p:nvPr/>
              </p:nvSpPr>
              <p:spPr bwMode="auto">
                <a:xfrm>
                  <a:off x="1680" y="1248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8" name="Oval 73"/>
                <p:cNvSpPr>
                  <a:spLocks noChangeArrowheads="1"/>
                </p:cNvSpPr>
                <p:nvPr/>
              </p:nvSpPr>
              <p:spPr bwMode="auto">
                <a:xfrm>
                  <a:off x="1872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9" name="Oval 74"/>
                <p:cNvSpPr>
                  <a:spLocks noChangeArrowheads="1"/>
                </p:cNvSpPr>
                <p:nvPr/>
              </p:nvSpPr>
              <p:spPr bwMode="auto">
                <a:xfrm>
                  <a:off x="1872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0" name="Oval 75"/>
                <p:cNvSpPr>
                  <a:spLocks noChangeArrowheads="1"/>
                </p:cNvSpPr>
                <p:nvPr/>
              </p:nvSpPr>
              <p:spPr bwMode="auto">
                <a:xfrm>
                  <a:off x="2064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1" name="Oval 76"/>
                <p:cNvSpPr>
                  <a:spLocks noChangeArrowheads="1"/>
                </p:cNvSpPr>
                <p:nvPr/>
              </p:nvSpPr>
              <p:spPr bwMode="auto">
                <a:xfrm>
                  <a:off x="1728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2" name="Oval 77"/>
                <p:cNvSpPr>
                  <a:spLocks noChangeArrowheads="1"/>
                </p:cNvSpPr>
                <p:nvPr/>
              </p:nvSpPr>
              <p:spPr bwMode="auto">
                <a:xfrm>
                  <a:off x="2880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3" name="Oval 78"/>
                <p:cNvSpPr>
                  <a:spLocks noChangeArrowheads="1"/>
                </p:cNvSpPr>
                <p:nvPr/>
              </p:nvSpPr>
              <p:spPr bwMode="auto">
                <a:xfrm>
                  <a:off x="2304" y="158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4" name="Oval 79"/>
                <p:cNvSpPr>
                  <a:spLocks noChangeArrowheads="1"/>
                </p:cNvSpPr>
                <p:nvPr/>
              </p:nvSpPr>
              <p:spPr bwMode="auto">
                <a:xfrm>
                  <a:off x="2112" y="139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5" name="Oval 80"/>
                <p:cNvSpPr>
                  <a:spLocks noChangeArrowheads="1"/>
                </p:cNvSpPr>
                <p:nvPr/>
              </p:nvSpPr>
              <p:spPr bwMode="auto">
                <a:xfrm>
                  <a:off x="2160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6" name="Oval 81"/>
                <p:cNvSpPr>
                  <a:spLocks noChangeArrowheads="1"/>
                </p:cNvSpPr>
                <p:nvPr/>
              </p:nvSpPr>
              <p:spPr bwMode="auto">
                <a:xfrm>
                  <a:off x="2304" y="125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7" name="Oval 82"/>
                <p:cNvSpPr>
                  <a:spLocks noChangeArrowheads="1"/>
                </p:cNvSpPr>
                <p:nvPr/>
              </p:nvSpPr>
              <p:spPr bwMode="auto">
                <a:xfrm>
                  <a:off x="2448" y="129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8" name="Oval 83"/>
                <p:cNvSpPr>
                  <a:spLocks noChangeArrowheads="1"/>
                </p:cNvSpPr>
                <p:nvPr/>
              </p:nvSpPr>
              <p:spPr bwMode="auto">
                <a:xfrm>
                  <a:off x="2736" y="1344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9" name="Oval 84"/>
                <p:cNvSpPr>
                  <a:spLocks noChangeArrowheads="1"/>
                </p:cNvSpPr>
                <p:nvPr/>
              </p:nvSpPr>
              <p:spPr bwMode="auto">
                <a:xfrm>
                  <a:off x="2304" y="144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70" name="Oval 85"/>
                <p:cNvSpPr>
                  <a:spLocks noChangeArrowheads="1"/>
                </p:cNvSpPr>
                <p:nvPr/>
              </p:nvSpPr>
              <p:spPr bwMode="auto">
                <a:xfrm>
                  <a:off x="1632" y="1536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71" name="Oval 86"/>
                <p:cNvSpPr>
                  <a:spLocks noChangeArrowheads="1"/>
                </p:cNvSpPr>
                <p:nvPr/>
              </p:nvSpPr>
              <p:spPr bwMode="auto">
                <a:xfrm>
                  <a:off x="2496" y="1632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93" name="Line 87"/>
              <p:cNvSpPr>
                <a:spLocks noChangeShapeType="1"/>
              </p:cNvSpPr>
              <p:nvPr/>
            </p:nvSpPr>
            <p:spPr bwMode="auto">
              <a:xfrm flipH="1" flipV="1">
                <a:off x="1121" y="1652"/>
                <a:ext cx="2" cy="13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Text Box 89"/>
              <p:cNvSpPr txBox="1">
                <a:spLocks noChangeArrowheads="1"/>
              </p:cNvSpPr>
              <p:nvPr/>
            </p:nvSpPr>
            <p:spPr bwMode="auto">
              <a:xfrm>
                <a:off x="1113" y="1596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1200" i="1" dirty="0">
                    <a:solidFill>
                      <a:srgbClr val="CC0000"/>
                    </a:solidFill>
                    <a:latin typeface="Times New Roman" charset="0"/>
                  </a:rPr>
                  <a:t>F</a:t>
                </a:r>
                <a:r>
                  <a:rPr lang="en-US" sz="1200" i="1" baseline="-25000" dirty="0">
                    <a:solidFill>
                      <a:srgbClr val="CC0000"/>
                    </a:solidFill>
                    <a:latin typeface="Times New Roman" charset="0"/>
                  </a:rPr>
                  <a:t>E</a:t>
                </a:r>
                <a:endParaRPr lang="en-US" sz="1200" i="1" dirty="0">
                  <a:solidFill>
                    <a:srgbClr val="CC0000"/>
                  </a:solidFill>
                  <a:latin typeface="Times New Roman" charset="0"/>
                </a:endParaRPr>
              </a:p>
            </p:txBody>
          </p:sp>
          <p:sp>
            <p:nvSpPr>
              <p:cNvPr id="197" name="Oval 91"/>
              <p:cNvSpPr>
                <a:spLocks noChangeArrowheads="1"/>
              </p:cNvSpPr>
              <p:nvPr/>
            </p:nvSpPr>
            <p:spPr bwMode="auto">
              <a:xfrm>
                <a:off x="1111" y="1796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r-FR" baseline="-25000"/>
              </a:p>
            </p:txBody>
          </p:sp>
        </p:grpSp>
        <p:sp>
          <p:nvSpPr>
            <p:cNvPr id="273" name="Oval 70"/>
            <p:cNvSpPr>
              <a:spLocks noChangeArrowheads="1"/>
            </p:cNvSpPr>
            <p:nvPr/>
          </p:nvSpPr>
          <p:spPr bwMode="auto">
            <a:xfrm>
              <a:off x="9637027" y="524804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4" name="Oval 70"/>
            <p:cNvSpPr>
              <a:spLocks noChangeArrowheads="1"/>
            </p:cNvSpPr>
            <p:nvPr/>
          </p:nvSpPr>
          <p:spPr bwMode="auto">
            <a:xfrm>
              <a:off x="9723523" y="516154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5" name="Oval 70"/>
            <p:cNvSpPr>
              <a:spLocks noChangeArrowheads="1"/>
            </p:cNvSpPr>
            <p:nvPr/>
          </p:nvSpPr>
          <p:spPr bwMode="auto">
            <a:xfrm>
              <a:off x="9739999" y="523568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6" name="Oval 70"/>
            <p:cNvSpPr>
              <a:spLocks noChangeArrowheads="1"/>
            </p:cNvSpPr>
            <p:nvPr/>
          </p:nvSpPr>
          <p:spPr bwMode="auto">
            <a:xfrm>
              <a:off x="9826495" y="51491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7" name="Oval 70"/>
            <p:cNvSpPr>
              <a:spLocks noChangeArrowheads="1"/>
            </p:cNvSpPr>
            <p:nvPr/>
          </p:nvSpPr>
          <p:spPr bwMode="auto">
            <a:xfrm>
              <a:off x="9484622" y="5210971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8" name="Oval 70"/>
            <p:cNvSpPr>
              <a:spLocks noChangeArrowheads="1"/>
            </p:cNvSpPr>
            <p:nvPr/>
          </p:nvSpPr>
          <p:spPr bwMode="auto">
            <a:xfrm>
              <a:off x="9571118" y="512446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9" name="Oval 70"/>
            <p:cNvSpPr>
              <a:spLocks noChangeArrowheads="1"/>
            </p:cNvSpPr>
            <p:nvPr/>
          </p:nvSpPr>
          <p:spPr bwMode="auto">
            <a:xfrm>
              <a:off x="9587594" y="5198611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0" name="Oval 70"/>
            <p:cNvSpPr>
              <a:spLocks noChangeArrowheads="1"/>
            </p:cNvSpPr>
            <p:nvPr/>
          </p:nvSpPr>
          <p:spPr bwMode="auto">
            <a:xfrm>
              <a:off x="9674090" y="511210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1" name="Oval 70"/>
            <p:cNvSpPr>
              <a:spLocks noChangeArrowheads="1"/>
            </p:cNvSpPr>
            <p:nvPr/>
          </p:nvSpPr>
          <p:spPr bwMode="auto">
            <a:xfrm>
              <a:off x="9865475" y="5457568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2" name="Oval 70"/>
            <p:cNvSpPr>
              <a:spLocks noChangeArrowheads="1"/>
            </p:cNvSpPr>
            <p:nvPr/>
          </p:nvSpPr>
          <p:spPr bwMode="auto">
            <a:xfrm>
              <a:off x="9236675" y="540404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3" name="Oval 70"/>
            <p:cNvSpPr>
              <a:spLocks noChangeArrowheads="1"/>
            </p:cNvSpPr>
            <p:nvPr/>
          </p:nvSpPr>
          <p:spPr bwMode="auto">
            <a:xfrm>
              <a:off x="9355607" y="5206229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4" name="Oval 70"/>
            <p:cNvSpPr>
              <a:spLocks noChangeArrowheads="1"/>
            </p:cNvSpPr>
            <p:nvPr/>
          </p:nvSpPr>
          <p:spPr bwMode="auto">
            <a:xfrm>
              <a:off x="9442103" y="5119727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5" name="Oval 70"/>
            <p:cNvSpPr>
              <a:spLocks noChangeArrowheads="1"/>
            </p:cNvSpPr>
            <p:nvPr/>
          </p:nvSpPr>
          <p:spPr bwMode="auto">
            <a:xfrm>
              <a:off x="9100230" y="518151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6" name="Oval 70"/>
            <p:cNvSpPr>
              <a:spLocks noChangeArrowheads="1"/>
            </p:cNvSpPr>
            <p:nvPr/>
          </p:nvSpPr>
          <p:spPr bwMode="auto">
            <a:xfrm>
              <a:off x="9186726" y="509501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7" name="Oval 70"/>
            <p:cNvSpPr>
              <a:spLocks noChangeArrowheads="1"/>
            </p:cNvSpPr>
            <p:nvPr/>
          </p:nvSpPr>
          <p:spPr bwMode="auto">
            <a:xfrm>
              <a:off x="9203202" y="516915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8" name="Oval 70"/>
            <p:cNvSpPr>
              <a:spLocks noChangeArrowheads="1"/>
            </p:cNvSpPr>
            <p:nvPr/>
          </p:nvSpPr>
          <p:spPr bwMode="auto">
            <a:xfrm>
              <a:off x="9289698" y="508265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0" name="Oval 70"/>
            <p:cNvSpPr>
              <a:spLocks noChangeArrowheads="1"/>
            </p:cNvSpPr>
            <p:nvPr/>
          </p:nvSpPr>
          <p:spPr bwMode="auto">
            <a:xfrm>
              <a:off x="9252630" y="5333915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1" name="Oval 70"/>
            <p:cNvSpPr>
              <a:spLocks noChangeArrowheads="1"/>
            </p:cNvSpPr>
            <p:nvPr/>
          </p:nvSpPr>
          <p:spPr bwMode="auto">
            <a:xfrm>
              <a:off x="9978895" y="53015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2" name="Oval 70"/>
            <p:cNvSpPr>
              <a:spLocks noChangeArrowheads="1"/>
            </p:cNvSpPr>
            <p:nvPr/>
          </p:nvSpPr>
          <p:spPr bwMode="auto">
            <a:xfrm>
              <a:off x="10131295" y="545398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3" name="Oval 70"/>
            <p:cNvSpPr>
              <a:spLocks noChangeArrowheads="1"/>
            </p:cNvSpPr>
            <p:nvPr/>
          </p:nvSpPr>
          <p:spPr bwMode="auto">
            <a:xfrm>
              <a:off x="10017875" y="5609968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4" name="Oval 70"/>
            <p:cNvSpPr>
              <a:spLocks noChangeArrowheads="1"/>
            </p:cNvSpPr>
            <p:nvPr/>
          </p:nvSpPr>
          <p:spPr bwMode="auto">
            <a:xfrm>
              <a:off x="9672079" y="603507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5" name="Oval 70"/>
            <p:cNvSpPr>
              <a:spLocks noChangeArrowheads="1"/>
            </p:cNvSpPr>
            <p:nvPr/>
          </p:nvSpPr>
          <p:spPr bwMode="auto">
            <a:xfrm>
              <a:off x="9119329" y="612230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6" name="Oval 70"/>
            <p:cNvSpPr>
              <a:spLocks noChangeArrowheads="1"/>
            </p:cNvSpPr>
            <p:nvPr/>
          </p:nvSpPr>
          <p:spPr bwMode="auto">
            <a:xfrm>
              <a:off x="9824479" y="618747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7" name="Oval 70"/>
            <p:cNvSpPr>
              <a:spLocks noChangeArrowheads="1"/>
            </p:cNvSpPr>
            <p:nvPr/>
          </p:nvSpPr>
          <p:spPr bwMode="auto">
            <a:xfrm>
              <a:off x="9449647" y="6150396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9" name="Oval 70"/>
            <p:cNvSpPr>
              <a:spLocks noChangeArrowheads="1"/>
            </p:cNvSpPr>
            <p:nvPr/>
          </p:nvSpPr>
          <p:spPr bwMode="auto">
            <a:xfrm>
              <a:off x="8983401" y="5368540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0" name="Oval 70"/>
            <p:cNvSpPr>
              <a:spLocks noChangeArrowheads="1"/>
            </p:cNvSpPr>
            <p:nvPr/>
          </p:nvSpPr>
          <p:spPr bwMode="auto">
            <a:xfrm>
              <a:off x="8820142" y="5247413"/>
              <a:ext cx="42519" cy="386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9800054" y="4934353"/>
              <a:ext cx="8679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>
                  <a:solidFill>
                    <a:srgbClr val="FF0000"/>
                  </a:solidFill>
                </a:rPr>
                <a:t>H</a:t>
              </a:r>
              <a:r>
                <a:rPr lang="fr-FR" sz="1100" baseline="30000" dirty="0" smtClean="0">
                  <a:solidFill>
                    <a:srgbClr val="FF0000"/>
                  </a:solidFill>
                </a:rPr>
                <a:t>+</a:t>
              </a:r>
              <a:r>
                <a:rPr lang="fr-FR" sz="1100" dirty="0" smtClean="0">
                  <a:solidFill>
                    <a:srgbClr val="FF0000"/>
                  </a:solidFill>
                </a:rPr>
                <a:t>/H</a:t>
              </a:r>
              <a:r>
                <a:rPr lang="fr-FR" sz="1100" baseline="-25000" dirty="0" smtClean="0">
                  <a:solidFill>
                    <a:srgbClr val="FF0000"/>
                  </a:solidFill>
                </a:rPr>
                <a:t>2</a:t>
              </a:r>
              <a:r>
                <a:rPr lang="fr-FR" sz="1100" baseline="30000" dirty="0" smtClean="0">
                  <a:solidFill>
                    <a:srgbClr val="FF0000"/>
                  </a:solidFill>
                </a:rPr>
                <a:t>+</a:t>
              </a:r>
              <a:r>
                <a:rPr lang="fr-FR" sz="1100" dirty="0" smtClean="0">
                  <a:solidFill>
                    <a:srgbClr val="FF0000"/>
                  </a:solidFill>
                </a:rPr>
                <a:t>/…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2" name="ZoneTexte 271"/>
          <p:cNvSpPr txBox="1"/>
          <p:nvPr/>
        </p:nvSpPr>
        <p:spPr>
          <a:xfrm>
            <a:off x="481164" y="120953"/>
            <a:ext cx="1144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Effets collectifs</a:t>
            </a:r>
            <a:endParaRPr lang="fr-FR" sz="2800" dirty="0"/>
          </a:p>
        </p:txBody>
      </p:sp>
      <p:sp>
        <p:nvSpPr>
          <p:cNvPr id="289" name="ZoneTexte 288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2344885" y="2097318"/>
            <a:ext cx="2069834" cy="9868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4146893" y="3059082"/>
            <a:ext cx="3895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Présentation d’aujourd’hui</a:t>
            </a:r>
          </a:p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(uniquement 15 min …)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98" name="Connecteur droit avec flèche 297"/>
          <p:cNvCxnSpPr/>
          <p:nvPr/>
        </p:nvCxnSpPr>
        <p:spPr>
          <a:xfrm flipH="1" flipV="1">
            <a:off x="7670697" y="3896191"/>
            <a:ext cx="2306489" cy="16885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Connecteur droit avec flèche 301"/>
          <p:cNvCxnSpPr/>
          <p:nvPr/>
        </p:nvCxnSpPr>
        <p:spPr>
          <a:xfrm flipV="1">
            <a:off x="3300680" y="3929341"/>
            <a:ext cx="2373860" cy="15266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Text Box 10"/>
          <p:cNvSpPr txBox="1">
            <a:spLocks noChangeArrowheads="1"/>
          </p:cNvSpPr>
          <p:nvPr/>
        </p:nvSpPr>
        <p:spPr bwMode="auto">
          <a:xfrm>
            <a:off x="313038" y="4275916"/>
            <a:ext cx="511760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Rayonnement </a:t>
            </a:r>
            <a:r>
              <a:rPr lang="fr-FR" dirty="0"/>
              <a:t>synchrotron cohérent </a:t>
            </a:r>
            <a:r>
              <a:rPr lang="fr-FR" dirty="0" smtClean="0"/>
              <a:t>(CSR)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871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8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pic>
        <p:nvPicPr>
          <p:cNvPr id="1026" name="Picture 2" descr="Absolute electric field of the bunch moving through the collimator structure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817" y="1234215"/>
            <a:ext cx="2984643" cy="237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2454877" y="6510636"/>
            <a:ext cx="8486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Image from www.cst.com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716692" y="117386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Impédance géométrique</a:t>
            </a:r>
            <a:endParaRPr lang="fr-FR" sz="2400" b="1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621" y="5246562"/>
            <a:ext cx="5000366" cy="853557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145119" y="5488674"/>
            <a:ext cx="360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Energie totale perdue par paquet :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8284817" y="4594172"/>
            <a:ext cx="360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Profil du faisceau en fréquence</a:t>
            </a:r>
            <a:endParaRPr lang="en-US" dirty="0"/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8353168" y="4995915"/>
            <a:ext cx="272363" cy="2929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038" y="749247"/>
            <a:ext cx="6598869" cy="46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0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25514"/>
            <a:ext cx="12192000" cy="10709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4184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6675" y="6512740"/>
            <a:ext cx="2743200" cy="365125"/>
          </a:xfrm>
          <a:noFill/>
          <a:ln>
            <a:noFill/>
          </a:ln>
        </p:spPr>
        <p:txBody>
          <a:bodyPr/>
          <a:lstStyle/>
          <a:p>
            <a:fld id="{34D7324B-2770-4802-B49E-4504F47BE71B}" type="slidenum">
              <a:rPr lang="fr-FR" smtClean="0">
                <a:ln>
                  <a:solidFill>
                    <a:schemeClr val="tx1"/>
                  </a:solidFill>
                </a:ln>
              </a:rPr>
              <a:t>9</a:t>
            </a:fld>
            <a:endParaRPr lang="fr-FR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038" y="6520569"/>
            <a:ext cx="32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Alexis Gamelin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454877" y="6510636"/>
            <a:ext cx="8486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Image from www.cst.com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799070" y="115329"/>
            <a:ext cx="10758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Impédance géométrique / Impédance CSR</a:t>
            </a:r>
            <a:endParaRPr lang="fr-FR" sz="24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01" y="586927"/>
            <a:ext cx="10747904" cy="5706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0774507" y="5888962"/>
                <a:ext cx="1358642" cy="5266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4507" y="5888962"/>
                <a:ext cx="1358642" cy="52661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842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13436</TotalTime>
  <Words>1883</Words>
  <Application>Microsoft Office PowerPoint</Application>
  <PresentationFormat>Grand écran</PresentationFormat>
  <Paragraphs>463</Paragraphs>
  <Slides>40</Slides>
  <Notes>26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9" baseType="lpstr">
      <vt:lpstr>ＭＳ Ｐゴシック</vt:lpstr>
      <vt:lpstr>Arial</vt:lpstr>
      <vt:lpstr>Arial Narrow</vt:lpstr>
      <vt:lpstr>Calibri</vt:lpstr>
      <vt:lpstr>Calibri Light</vt:lpstr>
      <vt:lpstr>Cambria Math</vt:lpstr>
      <vt:lpstr>Symbol</vt:lpstr>
      <vt:lpstr>Times New Roman</vt:lpstr>
      <vt:lpstr>Thème Office</vt:lpstr>
      <vt:lpstr>Dynamique faisceau dans  l’anneau de stockage</vt:lpstr>
      <vt:lpstr>Buts de l’étude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alexis gamelin</dc:creator>
  <cp:lastModifiedBy>alexis gamelin</cp:lastModifiedBy>
  <cp:revision>153</cp:revision>
  <dcterms:created xsi:type="dcterms:W3CDTF">2017-08-23T09:01:55Z</dcterms:created>
  <dcterms:modified xsi:type="dcterms:W3CDTF">2017-12-18T19:32:22Z</dcterms:modified>
</cp:coreProperties>
</file>