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60" r:id="rId5"/>
    <p:sldId id="262" r:id="rId6"/>
    <p:sldId id="264" r:id="rId7"/>
    <p:sldId id="265" r:id="rId8"/>
    <p:sldId id="266" r:id="rId9"/>
    <p:sldId id="261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90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7DB-3CCC-4383-839F-B2E050130C0A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ADE3-4ABB-405F-AC39-B8D28DBC7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Pr>
        <a:gradFill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ficher l'image d'origin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1316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4" descr="Aller à l'accueil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92425" y="116632"/>
            <a:ext cx="972063" cy="919362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7DB-3CCC-4383-839F-B2E050130C0A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4ADE3-4ABB-405F-AC39-B8D28DBC7A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3419872" y="638132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Patricia Duchesne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gradFill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2133600" cy="365125"/>
          </a:xfrm>
        </p:spPr>
        <p:txBody>
          <a:bodyPr/>
          <a:lstStyle/>
          <a:p>
            <a:fld id="{A6D8C21D-0CBB-4BB6-AEF1-CD1EAB300175}" type="datetime1">
              <a:rPr lang="fr-FR" smtClean="0"/>
              <a:pPr/>
              <a:t>18/01/2018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466897-7D3B-4A70-9564-12B1A29F48D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>
          <a:xfrm rot="10800000">
            <a:off x="1658472" y="542925"/>
            <a:ext cx="74855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3419872" y="638132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Patricia Duchesne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95509" cy="6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gradFill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2133600" cy="365125"/>
          </a:xfrm>
        </p:spPr>
        <p:txBody>
          <a:bodyPr/>
          <a:lstStyle/>
          <a:p>
            <a:fld id="{A6D8C21D-0CBB-4BB6-AEF1-CD1EAB300175}" type="datetime1">
              <a:rPr lang="fr-FR" smtClean="0"/>
              <a:pPr/>
              <a:t>18/01/2018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466897-7D3B-4A70-9564-12B1A29F48D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>
          <a:xfrm rot="10800000">
            <a:off x="1658472" y="542925"/>
            <a:ext cx="74855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95509" cy="6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gradFill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2133600" cy="365125"/>
          </a:xfrm>
        </p:spPr>
        <p:txBody>
          <a:bodyPr/>
          <a:lstStyle/>
          <a:p>
            <a:fld id="{A6D8C21D-0CBB-4BB6-AEF1-CD1EAB300175}" type="datetime1">
              <a:rPr lang="fr-FR" smtClean="0"/>
              <a:pPr/>
              <a:t>18/01/2018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466897-7D3B-4A70-9564-12B1A29F48D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95509" cy="6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57DB-3CCC-4383-839F-B2E050130C0A}" type="datetimeFigureOut">
              <a:rPr lang="fr-FR" smtClean="0"/>
              <a:pPr/>
              <a:t>18/01/2018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ADE3-4ABB-405F-AC39-B8D28DBC7A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Résultat de recherche d'images pour &quot;imn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291388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Infrastructure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B1466897-7D3B-4A70-9564-12B1A29F48D9}" type="slidenum">
              <a:rPr lang="fr-FR" smtClean="0"/>
              <a:pPr/>
              <a:t>1</a:t>
            </a:fld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754163" y="5515744"/>
            <a:ext cx="4739327" cy="720080"/>
            <a:chOff x="1763688" y="2924944"/>
            <a:chExt cx="4739327" cy="720080"/>
          </a:xfrm>
        </p:grpSpPr>
        <p:pic>
          <p:nvPicPr>
            <p:cNvPr id="7" name="Image 2" descr="Description : Description : C:\sb\P2IO_2015_PE\ipn-orsay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8336" y="2924944"/>
              <a:ext cx="1048542" cy="61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Description : Description : l-coul-300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120" y="2996952"/>
              <a:ext cx="850895" cy="55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763688" y="3244914"/>
              <a:ext cx="20505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fr-FR" sz="1000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Imagerie et Modélisation </a:t>
              </a:r>
            </a:p>
            <a:p>
              <a:pPr algn="ctr" eaLnBrk="1" hangingPunct="1"/>
              <a:r>
                <a:rPr lang="fr-FR" sz="1000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 Neurobiologie et Cancérologie</a:t>
              </a:r>
              <a:endParaRPr lang="fr-FR" sz="1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" name="Picture 4" descr="Afficher l'image d'origine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2924944"/>
              <a:ext cx="1800200" cy="384802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88640"/>
            <a:ext cx="5616624" cy="256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69268" y="403780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Journées CPER P2IO – 23 Janvier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55104" y="185591"/>
            <a:ext cx="748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PROGRAMMATION DES TRAVAUX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92608" y="667512"/>
            <a:ext cx="885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Demande d’étude de programmation des travaux (en cours)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6072" y="978408"/>
            <a:ext cx="4242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Courier New" pitchFamily="49" charset="0"/>
              <a:buChar char="o"/>
            </a:pPr>
            <a:r>
              <a:rPr lang="fr-FR" sz="1600" b="1" dirty="0" smtClean="0"/>
              <a:t>Travaux préalables</a:t>
            </a:r>
          </a:p>
          <a:p>
            <a:pPr marL="182563" indent="-182563">
              <a:buFont typeface="Courier New" pitchFamily="49" charset="0"/>
              <a:buChar char="o"/>
            </a:pPr>
            <a:r>
              <a:rPr lang="fr-FR" sz="1600" b="1" dirty="0" smtClean="0"/>
              <a:t>Infrastructure techniques et réhabilitation</a:t>
            </a:r>
          </a:p>
          <a:p>
            <a:pPr marL="182563" indent="-182563">
              <a:buFont typeface="Courier New" pitchFamily="49" charset="0"/>
              <a:buChar char="o"/>
            </a:pPr>
            <a:r>
              <a:rPr lang="fr-FR" sz="1600" b="1" dirty="0" smtClean="0"/>
              <a:t>Construction de l’extension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5010775" y="996696"/>
            <a:ext cx="3947361" cy="2962656"/>
            <a:chOff x="5010775" y="996696"/>
            <a:chExt cx="3947361" cy="2962656"/>
          </a:xfrm>
        </p:grpSpPr>
        <p:pic>
          <p:nvPicPr>
            <p:cNvPr id="2054" name="Imag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10775" y="1362456"/>
              <a:ext cx="3947361" cy="259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ZoneTexte 36"/>
            <p:cNvSpPr txBox="1"/>
            <p:nvPr/>
          </p:nvSpPr>
          <p:spPr>
            <a:xfrm>
              <a:off x="5120640" y="996696"/>
              <a:ext cx="3749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Suggestion d’implantation dans l’extension</a:t>
              </a:r>
              <a:endParaRPr lang="fr-FR" sz="1600" i="1" u="sng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629656" y="4056888"/>
            <a:ext cx="2801112" cy="2636520"/>
            <a:chOff x="5629656" y="4056888"/>
            <a:chExt cx="2801112" cy="2636520"/>
          </a:xfrm>
        </p:grpSpPr>
        <p:pic>
          <p:nvPicPr>
            <p:cNvPr id="33" name="Image 32" descr="salle_radiobi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298546" y="4416552"/>
              <a:ext cx="1885334" cy="2276856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5629656" y="4056888"/>
              <a:ext cx="2801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Détail sur salle de préparation</a:t>
              </a:r>
              <a:endParaRPr lang="fr-FR" sz="1600" i="1" u="sng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37160" y="1962912"/>
            <a:ext cx="4654815" cy="4117848"/>
            <a:chOff x="137160" y="1962912"/>
            <a:chExt cx="4654815" cy="4117848"/>
          </a:xfrm>
        </p:grpSpPr>
        <p:pic>
          <p:nvPicPr>
            <p:cNvPr id="35" name="Image 34" descr="implant_ele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" y="2505456"/>
              <a:ext cx="4654815" cy="3575304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170688" y="1962912"/>
              <a:ext cx="3749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Définition des besoins en électricité, eau, ventilation, … à partir de la dernière définition de la machine PRAE</a:t>
              </a:r>
              <a:endParaRPr lang="fr-FR" sz="1600" i="1" u="sng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97718" y="6264208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Enveloppe budgétaire : 1.5 M€</a:t>
            </a:r>
          </a:p>
        </p:txBody>
      </p:sp>
      <p:pic>
        <p:nvPicPr>
          <p:cNvPr id="16" name="Image 15" descr="170523_ens1bis.png"/>
          <p:cNvPicPr>
            <a:picLocks noChangeAspect="1"/>
          </p:cNvPicPr>
          <p:nvPr/>
        </p:nvPicPr>
        <p:blipFill>
          <a:blip r:embed="rId5" cstate="print"/>
          <a:srcRect l="12752"/>
          <a:stretch>
            <a:fillRect/>
          </a:stretch>
        </p:blipFill>
        <p:spPr>
          <a:xfrm>
            <a:off x="1362456" y="1763012"/>
            <a:ext cx="6135624" cy="509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e 98"/>
          <p:cNvGrpSpPr/>
          <p:nvPr/>
        </p:nvGrpSpPr>
        <p:grpSpPr>
          <a:xfrm>
            <a:off x="3100216" y="3534113"/>
            <a:ext cx="2216498" cy="324000"/>
            <a:chOff x="115463" y="970961"/>
            <a:chExt cx="1763887" cy="414779"/>
          </a:xfrm>
          <a:solidFill>
            <a:srgbClr val="FF0000"/>
          </a:solidFill>
        </p:grpSpPr>
        <p:sp>
          <p:nvSpPr>
            <p:cNvPr id="108" name="Pentagone 107"/>
            <p:cNvSpPr/>
            <p:nvPr/>
          </p:nvSpPr>
          <p:spPr>
            <a:xfrm>
              <a:off x="169685" y="970961"/>
              <a:ext cx="1649653" cy="414779"/>
            </a:xfrm>
            <a:prstGeom prst="homePlat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115463" y="981288"/>
              <a:ext cx="1763887" cy="3940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Etudes de programmation</a:t>
              </a:r>
            </a:p>
          </p:txBody>
        </p:sp>
      </p:grp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8128" y="1245069"/>
          <a:ext cx="7927770" cy="342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777"/>
                <a:gridCol w="792777"/>
                <a:gridCol w="792777"/>
                <a:gridCol w="792777"/>
                <a:gridCol w="792777"/>
                <a:gridCol w="792777"/>
                <a:gridCol w="792777"/>
                <a:gridCol w="792777"/>
                <a:gridCol w="792777"/>
                <a:gridCol w="792777"/>
              </a:tblGrid>
              <a:tr h="31025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384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2613"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648214" y="5927626"/>
            <a:ext cx="548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b="1" dirty="0" smtClean="0"/>
              <a:t> Missions MOE : au plus tôt Janvier 2019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655104" y="185591"/>
            <a:ext cx="748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PLANNING INFRASTRUCTURE</a:t>
            </a:r>
          </a:p>
        </p:txBody>
      </p:sp>
      <p:cxnSp>
        <p:nvCxnSpPr>
          <p:cNvPr id="56" name="Connecteur droit 55"/>
          <p:cNvCxnSpPr/>
          <p:nvPr/>
        </p:nvCxnSpPr>
        <p:spPr>
          <a:xfrm rot="5400000">
            <a:off x="2669572" y="3526284"/>
            <a:ext cx="4561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e 96"/>
          <p:cNvGrpSpPr/>
          <p:nvPr/>
        </p:nvGrpSpPr>
        <p:grpSpPr>
          <a:xfrm>
            <a:off x="524134" y="2322764"/>
            <a:ext cx="4536051" cy="957166"/>
            <a:chOff x="524134" y="2322764"/>
            <a:chExt cx="4536051" cy="957166"/>
          </a:xfrm>
        </p:grpSpPr>
        <p:sp>
          <p:nvSpPr>
            <p:cNvPr id="6" name="Rectangle 5"/>
            <p:cNvSpPr/>
            <p:nvPr/>
          </p:nvSpPr>
          <p:spPr>
            <a:xfrm>
              <a:off x="3363209" y="2339229"/>
              <a:ext cx="766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10 mois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193410" y="2943658"/>
              <a:ext cx="866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0070C0"/>
                  </a:solidFill>
                </a:rPr>
                <a:t>11 mois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81" name="Groupe 98"/>
            <p:cNvGrpSpPr/>
            <p:nvPr/>
          </p:nvGrpSpPr>
          <p:grpSpPr>
            <a:xfrm>
              <a:off x="524134" y="2322764"/>
              <a:ext cx="2841236" cy="324000"/>
              <a:chOff x="169685" y="970961"/>
              <a:chExt cx="3308808" cy="414779"/>
            </a:xfrm>
            <a:solidFill>
              <a:srgbClr val="FF0000"/>
            </a:solidFill>
          </p:grpSpPr>
          <p:sp>
            <p:nvSpPr>
              <p:cNvPr id="82" name="Pentagone 81"/>
              <p:cNvSpPr/>
              <p:nvPr/>
            </p:nvSpPr>
            <p:spPr>
              <a:xfrm>
                <a:off x="169685" y="970961"/>
                <a:ext cx="3308808" cy="414779"/>
              </a:xfrm>
              <a:prstGeom prst="homePlat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340523" y="981288"/>
                <a:ext cx="2430963" cy="39401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</a:rPr>
                  <a:t>Etudes préliminaires</a:t>
                </a:r>
              </a:p>
            </p:txBody>
          </p:sp>
        </p:grpSp>
        <p:grpSp>
          <p:nvGrpSpPr>
            <p:cNvPr id="84" name="Groupe 98"/>
            <p:cNvGrpSpPr/>
            <p:nvPr/>
          </p:nvGrpSpPr>
          <p:grpSpPr>
            <a:xfrm>
              <a:off x="1308130" y="2955930"/>
              <a:ext cx="2841236" cy="324000"/>
              <a:chOff x="169685" y="970961"/>
              <a:chExt cx="3308808" cy="414779"/>
            </a:xfrm>
            <a:solidFill>
              <a:srgbClr val="FF0000"/>
            </a:solidFill>
          </p:grpSpPr>
          <p:sp>
            <p:nvSpPr>
              <p:cNvPr id="85" name="Pentagone 84"/>
              <p:cNvSpPr/>
              <p:nvPr/>
            </p:nvSpPr>
            <p:spPr>
              <a:xfrm>
                <a:off x="169685" y="970961"/>
                <a:ext cx="3308808" cy="414779"/>
              </a:xfrm>
              <a:prstGeom prst="homePlate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340523" y="981288"/>
                <a:ext cx="2430963" cy="39401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</a:rPr>
                  <a:t>Relevés topographiques</a:t>
                </a:r>
              </a:p>
            </p:txBody>
          </p:sp>
        </p:grpSp>
      </p:grpSp>
      <p:grpSp>
        <p:nvGrpSpPr>
          <p:cNvPr id="110" name="Groupe 109"/>
          <p:cNvGrpSpPr/>
          <p:nvPr/>
        </p:nvGrpSpPr>
        <p:grpSpPr>
          <a:xfrm>
            <a:off x="806866" y="3518712"/>
            <a:ext cx="8337134" cy="1759701"/>
            <a:chOff x="806866" y="3518712"/>
            <a:chExt cx="8337134" cy="1759701"/>
          </a:xfrm>
        </p:grpSpPr>
        <p:grpSp>
          <p:nvGrpSpPr>
            <p:cNvPr id="104" name="Groupe 103"/>
            <p:cNvGrpSpPr/>
            <p:nvPr/>
          </p:nvGrpSpPr>
          <p:grpSpPr>
            <a:xfrm>
              <a:off x="806866" y="4290220"/>
              <a:ext cx="8337134" cy="988193"/>
              <a:chOff x="806866" y="4290220"/>
              <a:chExt cx="8337134" cy="988193"/>
            </a:xfrm>
          </p:grpSpPr>
          <p:grpSp>
            <p:nvGrpSpPr>
              <p:cNvPr id="103" name="Groupe 102"/>
              <p:cNvGrpSpPr/>
              <p:nvPr/>
            </p:nvGrpSpPr>
            <p:grpSpPr>
              <a:xfrm>
                <a:off x="7330049" y="4954413"/>
                <a:ext cx="1813951" cy="324000"/>
                <a:chOff x="7330049" y="4954413"/>
                <a:chExt cx="1813951" cy="324000"/>
              </a:xfrm>
            </p:grpSpPr>
            <p:sp>
              <p:nvSpPr>
                <p:cNvPr id="40" name="ZoneTexte 39"/>
                <p:cNvSpPr txBox="1"/>
                <p:nvPr/>
              </p:nvSpPr>
              <p:spPr>
                <a:xfrm>
                  <a:off x="8429625" y="4956057"/>
                  <a:ext cx="71437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7030A0"/>
                      </a:solidFill>
                    </a:rPr>
                    <a:t>3 mois</a:t>
                  </a:r>
                  <a:endParaRPr lang="fr-FR" sz="1400" b="1" dirty="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93" name="Groupe 92"/>
                <p:cNvGrpSpPr/>
                <p:nvPr/>
              </p:nvGrpSpPr>
              <p:grpSpPr>
                <a:xfrm>
                  <a:off x="7330049" y="4954413"/>
                  <a:ext cx="1163501" cy="324000"/>
                  <a:chOff x="7292342" y="3031345"/>
                  <a:chExt cx="1163501" cy="324000"/>
                </a:xfrm>
              </p:grpSpPr>
              <p:sp>
                <p:nvSpPr>
                  <p:cNvPr id="91" name="Pentagone 90"/>
                  <p:cNvSpPr/>
                  <p:nvPr/>
                </p:nvSpPr>
                <p:spPr>
                  <a:xfrm>
                    <a:off x="7341285" y="3031345"/>
                    <a:ext cx="1105131" cy="324000"/>
                  </a:xfrm>
                  <a:prstGeom prst="homePlate">
                    <a:avLst/>
                  </a:prstGeom>
                  <a:solidFill>
                    <a:srgbClr val="7030A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2" name="ZoneTexte 91"/>
                  <p:cNvSpPr txBox="1"/>
                  <p:nvPr/>
                </p:nvSpPr>
                <p:spPr>
                  <a:xfrm>
                    <a:off x="7292342" y="3039412"/>
                    <a:ext cx="1163501" cy="307777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 smtClean="0">
                        <a:solidFill>
                          <a:schemeClr val="bg1"/>
                        </a:solidFill>
                      </a:rPr>
                      <a:t>Marché MOE</a:t>
                    </a:r>
                  </a:p>
                </p:txBody>
              </p:sp>
            </p:grpSp>
          </p:grpSp>
          <p:grpSp>
            <p:nvGrpSpPr>
              <p:cNvPr id="102" name="Groupe 101"/>
              <p:cNvGrpSpPr/>
              <p:nvPr/>
            </p:nvGrpSpPr>
            <p:grpSpPr>
              <a:xfrm>
                <a:off x="806866" y="4290220"/>
                <a:ext cx="6530626" cy="553998"/>
                <a:chOff x="806866" y="4290220"/>
                <a:chExt cx="6530626" cy="553998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806866" y="4290220"/>
                  <a:ext cx="5641061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200"/>
                    </a:lnSpc>
                    <a:tabLst>
                      <a:tab pos="3054350" algn="l"/>
                    </a:tabLst>
                  </a:pPr>
                  <a:r>
                    <a:rPr lang="fr-FR" sz="1400" b="1" dirty="0" smtClean="0">
                      <a:solidFill>
                        <a:srgbClr val="007E39"/>
                      </a:solidFill>
                    </a:rPr>
                    <a:t>	Appel d’offre</a:t>
                  </a:r>
                </a:p>
                <a:p>
                  <a:pPr>
                    <a:lnSpc>
                      <a:spcPts val="1200"/>
                    </a:lnSpc>
                    <a:tabLst>
                      <a:tab pos="720725" algn="l"/>
                    </a:tabLst>
                  </a:pPr>
                  <a:r>
                    <a:rPr lang="fr-FR" sz="1400" b="1" dirty="0" smtClean="0">
                      <a:solidFill>
                        <a:srgbClr val="007E39"/>
                      </a:solidFill>
                    </a:rPr>
                    <a:t>	</a:t>
                  </a:r>
                </a:p>
                <a:p>
                  <a:pPr>
                    <a:lnSpc>
                      <a:spcPts val="1200"/>
                    </a:lnSpc>
                    <a:tabLst>
                      <a:tab pos="1347788" algn="l"/>
                    </a:tabLst>
                  </a:pPr>
                  <a:r>
                    <a:rPr lang="fr-FR" sz="1400" b="1" dirty="0" smtClean="0">
                      <a:solidFill>
                        <a:srgbClr val="007E39"/>
                      </a:solidFill>
                    </a:rPr>
                    <a:t>	Programme et faisabilité (jusqu’au niveau APS)</a:t>
                  </a:r>
                </a:p>
              </p:txBody>
            </p:sp>
            <p:sp>
              <p:nvSpPr>
                <p:cNvPr id="95" name="Flèche droite 94"/>
                <p:cNvSpPr/>
                <p:nvPr/>
              </p:nvSpPr>
              <p:spPr>
                <a:xfrm>
                  <a:off x="4960070" y="4309621"/>
                  <a:ext cx="792000" cy="150829"/>
                </a:xfrm>
                <a:prstGeom prst="rightArrow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Flèche droite 95"/>
                <p:cNvSpPr/>
                <p:nvPr/>
              </p:nvSpPr>
              <p:spPr>
                <a:xfrm>
                  <a:off x="5753492" y="4641130"/>
                  <a:ext cx="1584000" cy="150829"/>
                </a:xfrm>
                <a:prstGeom prst="rightArrow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98" name="Groupe 97"/>
            <p:cNvGrpSpPr/>
            <p:nvPr/>
          </p:nvGrpSpPr>
          <p:grpSpPr>
            <a:xfrm>
              <a:off x="3167610" y="3518712"/>
              <a:ext cx="5019297" cy="340696"/>
              <a:chOff x="3167610" y="3518712"/>
              <a:chExt cx="5019297" cy="340696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7320132" y="3518712"/>
                <a:ext cx="8667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7E39"/>
                    </a:solidFill>
                  </a:rPr>
                  <a:t>16 mois</a:t>
                </a:r>
                <a:endParaRPr lang="fr-FR" sz="1400" b="1" dirty="0">
                  <a:solidFill>
                    <a:srgbClr val="007E39"/>
                  </a:solidFill>
                </a:endParaRPr>
              </a:p>
            </p:txBody>
          </p:sp>
          <p:grpSp>
            <p:nvGrpSpPr>
              <p:cNvPr id="87" name="Groupe 98"/>
              <p:cNvGrpSpPr/>
              <p:nvPr/>
            </p:nvGrpSpPr>
            <p:grpSpPr>
              <a:xfrm>
                <a:off x="3167610" y="3535408"/>
                <a:ext cx="4157845" cy="324000"/>
                <a:chOff x="162842" y="974627"/>
                <a:chExt cx="3308808" cy="414778"/>
              </a:xfrm>
              <a:solidFill>
                <a:srgbClr val="FF0000"/>
              </a:solidFill>
            </p:grpSpPr>
            <p:sp>
              <p:nvSpPr>
                <p:cNvPr id="88" name="Pentagone 87"/>
                <p:cNvSpPr/>
                <p:nvPr/>
              </p:nvSpPr>
              <p:spPr>
                <a:xfrm>
                  <a:off x="162842" y="974627"/>
                  <a:ext cx="3308808" cy="414778"/>
                </a:xfrm>
                <a:prstGeom prst="homePlat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197985" y="981286"/>
                  <a:ext cx="1697620" cy="39401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bg1"/>
                      </a:solidFill>
                    </a:rPr>
                    <a:t>Etudes de programmation</a:t>
                  </a:r>
                </a:p>
              </p:txBody>
            </p:sp>
          </p:grpSp>
        </p:grpSp>
      </p:grpSp>
      <p:grpSp>
        <p:nvGrpSpPr>
          <p:cNvPr id="100" name="Groupe 99"/>
          <p:cNvGrpSpPr/>
          <p:nvPr/>
        </p:nvGrpSpPr>
        <p:grpSpPr>
          <a:xfrm>
            <a:off x="780157" y="4008987"/>
            <a:ext cx="2943430" cy="255134"/>
            <a:chOff x="780157" y="4008987"/>
            <a:chExt cx="2943430" cy="255134"/>
          </a:xfrm>
        </p:grpSpPr>
        <p:sp>
          <p:nvSpPr>
            <p:cNvPr id="94" name="Flèche droite 93"/>
            <p:cNvSpPr/>
            <p:nvPr/>
          </p:nvSpPr>
          <p:spPr>
            <a:xfrm>
              <a:off x="3176833" y="4034672"/>
              <a:ext cx="546754" cy="150829"/>
            </a:xfrm>
            <a:prstGeom prst="rightArrow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80157" y="4008987"/>
              <a:ext cx="2575785" cy="255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fr-FR" sz="1400" b="1" dirty="0" smtClean="0">
                  <a:solidFill>
                    <a:srgbClr val="007E39"/>
                  </a:solidFill>
                </a:rPr>
                <a:t>Préparation cahier des charges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337898" y="1574276"/>
          <a:ext cx="8551584" cy="492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632"/>
                <a:gridCol w="712632"/>
                <a:gridCol w="712632"/>
                <a:gridCol w="712632"/>
                <a:gridCol w="712632"/>
                <a:gridCol w="712632"/>
                <a:gridCol w="712632"/>
                <a:gridCol w="712632"/>
                <a:gridCol w="712632"/>
                <a:gridCol w="712632"/>
                <a:gridCol w="712632"/>
                <a:gridCol w="712632"/>
              </a:tblGrid>
              <a:tr h="28280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2020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2021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090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T1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T2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T3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T4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T1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T2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T3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T4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T1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T2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T3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ysClr val="windowText" lastClr="000000"/>
                          </a:solidFill>
                        </a:rPr>
                        <a:t>T4</a:t>
                      </a:r>
                      <a:endParaRPr lang="fr-F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578"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3" name="Connecteur droit 102"/>
          <p:cNvCxnSpPr/>
          <p:nvPr/>
        </p:nvCxnSpPr>
        <p:spPr>
          <a:xfrm rot="5400000">
            <a:off x="1515464" y="3331482"/>
            <a:ext cx="421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5400000">
            <a:off x="2342635" y="3313447"/>
            <a:ext cx="378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252449" y="2296159"/>
            <a:ext cx="714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8 mois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655104" y="185591"/>
            <a:ext cx="748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PLANNING INFRASTRUCTURE</a:t>
            </a:r>
          </a:p>
        </p:txBody>
      </p:sp>
      <p:grpSp>
        <p:nvGrpSpPr>
          <p:cNvPr id="85" name="Groupe 98"/>
          <p:cNvGrpSpPr/>
          <p:nvPr/>
        </p:nvGrpSpPr>
        <p:grpSpPr>
          <a:xfrm>
            <a:off x="319887" y="2297638"/>
            <a:ext cx="1951969" cy="324000"/>
            <a:chOff x="169686" y="970961"/>
            <a:chExt cx="1553375" cy="414779"/>
          </a:xfrm>
          <a:solidFill>
            <a:srgbClr val="FF0000"/>
          </a:solidFill>
        </p:grpSpPr>
        <p:sp>
          <p:nvSpPr>
            <p:cNvPr id="86" name="Pentagone 85"/>
            <p:cNvSpPr/>
            <p:nvPr/>
          </p:nvSpPr>
          <p:spPr>
            <a:xfrm>
              <a:off x="169686" y="970961"/>
              <a:ext cx="1545876" cy="414779"/>
            </a:xfrm>
            <a:prstGeom prst="homePlat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190483" y="981288"/>
              <a:ext cx="1532578" cy="39401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Etudes (APD,PRO/DCE)</a:t>
              </a:r>
            </a:p>
          </p:txBody>
        </p:sp>
      </p:grpSp>
      <p:sp>
        <p:nvSpPr>
          <p:cNvPr id="100" name="ZoneTexte 99"/>
          <p:cNvSpPr txBox="1"/>
          <p:nvPr/>
        </p:nvSpPr>
        <p:spPr>
          <a:xfrm>
            <a:off x="4009531" y="1134357"/>
            <a:ext cx="3447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05/2020 </a:t>
            </a:r>
            <a:r>
              <a:rPr lang="fr-FR" sz="1400" b="1" dirty="0" smtClean="0"/>
              <a:t>Début installation dans </a:t>
            </a:r>
            <a:r>
              <a:rPr lang="fr-FR" sz="1400" b="1" dirty="0" err="1" smtClean="0"/>
              <a:t>CdG</a:t>
            </a:r>
            <a:endParaRPr lang="fr-FR" sz="1400" b="1" dirty="0" smtClean="0"/>
          </a:p>
        </p:txBody>
      </p:sp>
      <p:sp>
        <p:nvSpPr>
          <p:cNvPr id="102" name="ZoneTexte 101"/>
          <p:cNvSpPr txBox="1"/>
          <p:nvPr/>
        </p:nvSpPr>
        <p:spPr>
          <a:xfrm>
            <a:off x="3172142" y="890833"/>
            <a:ext cx="376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03/2020 </a:t>
            </a:r>
            <a:r>
              <a:rPr lang="fr-FR" sz="1400" b="1" dirty="0" smtClean="0"/>
              <a:t>Début construction extension </a:t>
            </a:r>
            <a:endParaRPr lang="fr-FR" sz="1400" b="1" dirty="0"/>
          </a:p>
        </p:txBody>
      </p:sp>
      <p:sp>
        <p:nvSpPr>
          <p:cNvPr id="104" name="ZoneTexte 103"/>
          <p:cNvSpPr txBox="1"/>
          <p:nvPr/>
        </p:nvSpPr>
        <p:spPr>
          <a:xfrm>
            <a:off x="2073630" y="658424"/>
            <a:ext cx="213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09/2019 </a:t>
            </a:r>
            <a:r>
              <a:rPr lang="fr-FR" sz="1400" b="1" dirty="0" smtClean="0"/>
              <a:t>Début Travaux </a:t>
            </a:r>
            <a:endParaRPr lang="fr-FR" sz="1400" b="1" dirty="0"/>
          </a:p>
        </p:txBody>
      </p:sp>
      <p:cxnSp>
        <p:nvCxnSpPr>
          <p:cNvPr id="105" name="Connecteur droit 104"/>
          <p:cNvCxnSpPr/>
          <p:nvPr/>
        </p:nvCxnSpPr>
        <p:spPr>
          <a:xfrm rot="5400000">
            <a:off x="1401418" y="1842464"/>
            <a:ext cx="17703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e 114"/>
          <p:cNvGrpSpPr/>
          <p:nvPr/>
        </p:nvGrpSpPr>
        <p:grpSpPr>
          <a:xfrm>
            <a:off x="2248295" y="2713995"/>
            <a:ext cx="2955302" cy="991581"/>
            <a:chOff x="2248295" y="2713995"/>
            <a:chExt cx="2955302" cy="991581"/>
          </a:xfrm>
        </p:grpSpPr>
        <p:sp>
          <p:nvSpPr>
            <p:cNvPr id="68" name="ZoneTexte 67"/>
            <p:cNvSpPr txBox="1"/>
            <p:nvPr/>
          </p:nvSpPr>
          <p:spPr>
            <a:xfrm>
              <a:off x="2248295" y="2966912"/>
              <a:ext cx="2955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Terrassement (butte de terre)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Ouverture des accès (</a:t>
              </a:r>
              <a:r>
                <a:rPr lang="fr-FR" sz="1400" dirty="0" err="1" smtClean="0"/>
                <a:t>CdG</a:t>
              </a:r>
              <a:r>
                <a:rPr lang="fr-FR" sz="1400" dirty="0" smtClean="0"/>
                <a:t>, Musée)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Réfection toiture et façades</a:t>
              </a:r>
            </a:p>
          </p:txBody>
        </p:sp>
        <p:grpSp>
          <p:nvGrpSpPr>
            <p:cNvPr id="114" name="Groupe 113"/>
            <p:cNvGrpSpPr/>
            <p:nvPr/>
          </p:nvGrpSpPr>
          <p:grpSpPr>
            <a:xfrm>
              <a:off x="2281287" y="2713995"/>
              <a:ext cx="2413258" cy="334358"/>
              <a:chOff x="2281287" y="2713995"/>
              <a:chExt cx="2413258" cy="334358"/>
            </a:xfrm>
          </p:grpSpPr>
          <p:grpSp>
            <p:nvGrpSpPr>
              <p:cNvPr id="88" name="Groupe 98"/>
              <p:cNvGrpSpPr/>
              <p:nvPr/>
            </p:nvGrpSpPr>
            <p:grpSpPr>
              <a:xfrm>
                <a:off x="2281287" y="2713995"/>
                <a:ext cx="1951969" cy="324000"/>
                <a:chOff x="169686" y="970962"/>
                <a:chExt cx="1553375" cy="414779"/>
              </a:xfrm>
              <a:solidFill>
                <a:srgbClr val="FF0000"/>
              </a:solidFill>
            </p:grpSpPr>
            <p:sp>
              <p:nvSpPr>
                <p:cNvPr id="89" name="Pentagone 88"/>
                <p:cNvSpPr/>
                <p:nvPr/>
              </p:nvSpPr>
              <p:spPr>
                <a:xfrm>
                  <a:off x="169686" y="970962"/>
                  <a:ext cx="1545876" cy="414779"/>
                </a:xfrm>
                <a:prstGeom prst="homePlate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190483" y="981288"/>
                  <a:ext cx="1532578" cy="39401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bg1"/>
                      </a:solidFill>
                    </a:rPr>
                    <a:t>Travaux préalables</a:t>
                  </a:r>
                </a:p>
              </p:txBody>
            </p:sp>
          </p:grpSp>
          <p:sp>
            <p:nvSpPr>
              <p:cNvPr id="109" name="Chevron 108"/>
              <p:cNvSpPr/>
              <p:nvPr/>
            </p:nvSpPr>
            <p:spPr>
              <a:xfrm>
                <a:off x="4204352" y="2724353"/>
                <a:ext cx="490193" cy="324000"/>
              </a:xfrm>
              <a:prstGeom prst="chevron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6" name="Groupe 115"/>
          <p:cNvGrpSpPr/>
          <p:nvPr/>
        </p:nvGrpSpPr>
        <p:grpSpPr>
          <a:xfrm>
            <a:off x="2249238" y="3717932"/>
            <a:ext cx="3829482" cy="1502202"/>
            <a:chOff x="2249238" y="3717932"/>
            <a:chExt cx="3829482" cy="1502202"/>
          </a:xfrm>
        </p:grpSpPr>
        <p:sp>
          <p:nvSpPr>
            <p:cNvPr id="65" name="ZoneTexte 64"/>
            <p:cNvSpPr txBox="1"/>
            <p:nvPr/>
          </p:nvSpPr>
          <p:spPr>
            <a:xfrm>
              <a:off x="2249238" y="4050583"/>
              <a:ext cx="38294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Réhabilitation Hall </a:t>
              </a:r>
              <a:r>
                <a:rPr lang="fr-FR" sz="1400" dirty="0" err="1" smtClean="0"/>
                <a:t>Linac</a:t>
              </a:r>
              <a:endParaRPr lang="fr-FR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Poste HT + TGBT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Système de refroidissement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Serrurerie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Réhabilitation </a:t>
              </a:r>
              <a:r>
                <a:rPr lang="fr-FR" sz="1400" dirty="0" err="1" smtClean="0"/>
                <a:t>CdG</a:t>
              </a:r>
              <a:endParaRPr lang="fr-FR" sz="1400" dirty="0" smtClean="0"/>
            </a:p>
          </p:txBody>
        </p:sp>
        <p:grpSp>
          <p:nvGrpSpPr>
            <p:cNvPr id="91" name="Groupe 98"/>
            <p:cNvGrpSpPr/>
            <p:nvPr/>
          </p:nvGrpSpPr>
          <p:grpSpPr>
            <a:xfrm>
              <a:off x="2258665" y="3717932"/>
              <a:ext cx="3265441" cy="531287"/>
              <a:chOff x="169685" y="970961"/>
              <a:chExt cx="3308808" cy="680143"/>
            </a:xfrm>
            <a:solidFill>
              <a:srgbClr val="FF0000"/>
            </a:solidFill>
          </p:grpSpPr>
          <p:sp>
            <p:nvSpPr>
              <p:cNvPr id="92" name="Pentagone 91"/>
              <p:cNvSpPr/>
              <p:nvPr/>
            </p:nvSpPr>
            <p:spPr>
              <a:xfrm>
                <a:off x="169685" y="970961"/>
                <a:ext cx="3308808" cy="414779"/>
              </a:xfrm>
              <a:prstGeom prst="homePlat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340523" y="981288"/>
                <a:ext cx="2973296" cy="66981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chemeClr val="bg1"/>
                    </a:solidFill>
                  </a:rPr>
                  <a:t>Infras</a:t>
                </a:r>
                <a:r>
                  <a:rPr lang="fr-FR" sz="1400" b="1" dirty="0" smtClean="0">
                    <a:solidFill>
                      <a:schemeClr val="bg1"/>
                    </a:solidFill>
                  </a:rPr>
                  <a:t> techniques &amp; réhabilitation</a:t>
                </a:r>
              </a:p>
            </p:txBody>
          </p:sp>
        </p:grpSp>
        <p:sp>
          <p:nvSpPr>
            <p:cNvPr id="110" name="Chevron 109"/>
            <p:cNvSpPr/>
            <p:nvPr/>
          </p:nvSpPr>
          <p:spPr>
            <a:xfrm>
              <a:off x="5497395" y="3725158"/>
              <a:ext cx="490193" cy="324000"/>
            </a:xfrm>
            <a:prstGeom prst="chevron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e 116"/>
          <p:cNvGrpSpPr/>
          <p:nvPr/>
        </p:nvGrpSpPr>
        <p:grpSpPr>
          <a:xfrm>
            <a:off x="3615388" y="5235008"/>
            <a:ext cx="4142872" cy="1511242"/>
            <a:chOff x="3615388" y="5235008"/>
            <a:chExt cx="4142872" cy="1511242"/>
          </a:xfrm>
        </p:grpSpPr>
        <p:sp>
          <p:nvSpPr>
            <p:cNvPr id="67" name="ZoneTexte 66"/>
            <p:cNvSpPr txBox="1"/>
            <p:nvPr/>
          </p:nvSpPr>
          <p:spPr>
            <a:xfrm>
              <a:off x="3615388" y="5576699"/>
              <a:ext cx="41428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Salle contrôle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Salle préparation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Local technique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Salle laser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 smtClean="0"/>
                <a:t> Aménagement accès autour du musée Sciences Aco</a:t>
              </a:r>
              <a:endParaRPr lang="fr-FR" sz="1400" dirty="0"/>
            </a:p>
          </p:txBody>
        </p:sp>
        <p:grpSp>
          <p:nvGrpSpPr>
            <p:cNvPr id="95" name="Groupe 98"/>
            <p:cNvGrpSpPr/>
            <p:nvPr/>
          </p:nvGrpSpPr>
          <p:grpSpPr>
            <a:xfrm>
              <a:off x="3630892" y="5241928"/>
              <a:ext cx="2430544" cy="324000"/>
              <a:chOff x="169686" y="970961"/>
              <a:chExt cx="1553375" cy="414779"/>
            </a:xfrm>
            <a:solidFill>
              <a:srgbClr val="FF0000"/>
            </a:solidFill>
          </p:grpSpPr>
          <p:sp>
            <p:nvSpPr>
              <p:cNvPr id="96" name="Pentagone 95"/>
              <p:cNvSpPr/>
              <p:nvPr/>
            </p:nvSpPr>
            <p:spPr>
              <a:xfrm>
                <a:off x="169686" y="970961"/>
                <a:ext cx="1545876" cy="414779"/>
              </a:xfrm>
              <a:prstGeom prst="homePlat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190483" y="981288"/>
                <a:ext cx="1532578" cy="39401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</a:rPr>
                  <a:t>Construction extension</a:t>
                </a:r>
              </a:p>
            </p:txBody>
          </p:sp>
        </p:grpSp>
        <p:sp>
          <p:nvSpPr>
            <p:cNvPr id="111" name="Chevron 110"/>
            <p:cNvSpPr/>
            <p:nvPr/>
          </p:nvSpPr>
          <p:spPr>
            <a:xfrm>
              <a:off x="6017434" y="5235008"/>
              <a:ext cx="490193" cy="324000"/>
            </a:xfrm>
            <a:prstGeom prst="chevron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738762"/>
            <a:ext cx="91440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Installation pluridisciplinaire de R&amp;D à ORSAY</a:t>
            </a:r>
            <a:r>
              <a:rPr lang="fr-FR" b="1" dirty="0" smtClean="0"/>
              <a:t> </a:t>
            </a:r>
            <a:r>
              <a:rPr lang="fr-FR" dirty="0" smtClean="0"/>
              <a:t>autour d’un </a:t>
            </a:r>
            <a:r>
              <a:rPr lang="fr-FR" b="1" dirty="0" smtClean="0"/>
              <a:t>accélérateur d’électrons</a:t>
            </a:r>
          </a:p>
          <a:p>
            <a:pPr marL="723900" lvl="1" indent="-266700">
              <a:lnSpc>
                <a:spcPct val="150000"/>
              </a:lnSpc>
              <a:buFont typeface="Courier New" pitchFamily="49" charset="0"/>
              <a:buChar char="o"/>
              <a:tabLst>
                <a:tab pos="3136900" algn="l"/>
              </a:tabLst>
            </a:pPr>
            <a:r>
              <a:rPr lang="fr-FR" dirty="0" smtClean="0"/>
              <a:t>Porté par 3 laboratoires	: </a:t>
            </a:r>
            <a:r>
              <a:rPr lang="fr-FR" b="1" dirty="0" smtClean="0"/>
              <a:t>LAL, IPNO, IMNC</a:t>
            </a:r>
          </a:p>
          <a:p>
            <a:pPr marL="723900" lvl="1" indent="-266700">
              <a:lnSpc>
                <a:spcPct val="150000"/>
              </a:lnSpc>
              <a:buFont typeface="Courier New" pitchFamily="49" charset="0"/>
              <a:buChar char="o"/>
              <a:tabLst>
                <a:tab pos="3136900" algn="l"/>
              </a:tabLst>
            </a:pPr>
            <a:r>
              <a:rPr lang="fr-FR" dirty="0" smtClean="0"/>
              <a:t>Responsable scientifique	: </a:t>
            </a:r>
            <a:r>
              <a:rPr lang="fr-FR" b="1" dirty="0" err="1" smtClean="0"/>
              <a:t>Sergey</a:t>
            </a:r>
            <a:r>
              <a:rPr lang="fr-FR" b="1" dirty="0" smtClean="0"/>
              <a:t> </a:t>
            </a:r>
            <a:r>
              <a:rPr lang="fr-FR" b="1" dirty="0" err="1" smtClean="0"/>
              <a:t>Barsuk</a:t>
            </a:r>
            <a:r>
              <a:rPr lang="fr-FR" b="1" dirty="0" smtClean="0"/>
              <a:t> </a:t>
            </a:r>
            <a:r>
              <a:rPr lang="fr-FR" dirty="0" smtClean="0"/>
              <a:t>(LAL)</a:t>
            </a:r>
          </a:p>
          <a:p>
            <a:pPr marL="723900" lvl="1" indent="-266700">
              <a:lnSpc>
                <a:spcPct val="150000"/>
              </a:lnSpc>
              <a:buFont typeface="Courier New" pitchFamily="49" charset="0"/>
              <a:buChar char="o"/>
              <a:tabLst>
                <a:tab pos="3136900" algn="l"/>
              </a:tabLst>
            </a:pPr>
            <a:r>
              <a:rPr lang="fr-FR" b="1" dirty="0" smtClean="0"/>
              <a:t>4 axes de développement</a:t>
            </a:r>
          </a:p>
          <a:p>
            <a:pPr marL="723900" lvl="1" indent="-266700">
              <a:buFont typeface="Wingdings" pitchFamily="2" charset="2"/>
              <a:buChar char="§"/>
              <a:tabLst>
                <a:tab pos="3136900" algn="l"/>
              </a:tabLst>
            </a:pPr>
            <a:endParaRPr lang="fr-FR" sz="1600" dirty="0"/>
          </a:p>
          <a:p>
            <a:pPr marL="723900" lvl="1" indent="-266700">
              <a:buFont typeface="Wingdings" pitchFamily="2" charset="2"/>
              <a:buChar char="§"/>
              <a:tabLst>
                <a:tab pos="3136900" algn="l"/>
              </a:tabLst>
            </a:pPr>
            <a:endParaRPr lang="fr-FR" sz="1600" dirty="0" smtClean="0"/>
          </a:p>
          <a:p>
            <a:pPr marL="723900" lvl="1" indent="-266700">
              <a:buFont typeface="Wingdings" pitchFamily="2" charset="2"/>
              <a:buChar char="§"/>
              <a:tabLst>
                <a:tab pos="3136900" algn="l"/>
              </a:tabLst>
            </a:pPr>
            <a:endParaRPr lang="fr-FR" sz="1600" dirty="0"/>
          </a:p>
          <a:p>
            <a:pPr marL="723900" lvl="1" indent="-266700">
              <a:buFont typeface="Wingdings" pitchFamily="2" charset="2"/>
              <a:buChar char="§"/>
              <a:tabLst>
                <a:tab pos="3136900" algn="l"/>
              </a:tabLst>
            </a:pPr>
            <a:endParaRPr lang="fr-FR" sz="1600" dirty="0" smtClean="0"/>
          </a:p>
          <a:p>
            <a:pPr marL="723900" lvl="1" indent="-266700">
              <a:buFont typeface="Wingdings" pitchFamily="2" charset="2"/>
              <a:buChar char="§"/>
              <a:tabLst>
                <a:tab pos="3136900" algn="l"/>
              </a:tabLst>
            </a:pPr>
            <a:endParaRPr lang="fr-FR" sz="1600" dirty="0"/>
          </a:p>
          <a:p>
            <a:pPr marL="723900" lvl="1" indent="-266700">
              <a:buFont typeface="Wingdings" pitchFamily="2" charset="2"/>
              <a:buChar char="§"/>
              <a:tabLst>
                <a:tab pos="3136900" algn="l"/>
              </a:tabLst>
            </a:pPr>
            <a:endParaRPr lang="fr-FR" sz="1600" dirty="0" smtClean="0"/>
          </a:p>
          <a:p>
            <a:pPr marL="711200" lvl="2" indent="-265113">
              <a:lnSpc>
                <a:spcPct val="150000"/>
              </a:lnSpc>
              <a:buFont typeface="Courier New" pitchFamily="49" charset="0"/>
              <a:buChar char="o"/>
              <a:tabLst>
                <a:tab pos="3232150" algn="l"/>
              </a:tabLst>
            </a:pPr>
            <a:r>
              <a:rPr lang="fr-FR" b="1" dirty="0" smtClean="0"/>
              <a:t>2 Phases : </a:t>
            </a:r>
          </a:p>
          <a:p>
            <a:pPr marL="1168400" lvl="3" indent="-265113">
              <a:buFont typeface="Arial" pitchFamily="34" charset="0"/>
              <a:buChar char="•"/>
              <a:tabLst>
                <a:tab pos="3408363" algn="l"/>
              </a:tabLst>
            </a:pPr>
            <a:r>
              <a:rPr lang="fr-FR" sz="1600" dirty="0" smtClean="0"/>
              <a:t>Phase A (2016-2021)	:</a:t>
            </a:r>
            <a:r>
              <a:rPr lang="fr-FR" sz="1600" dirty="0" smtClean="0">
                <a:sym typeface="Wingdings" pitchFamily="2" charset="2"/>
              </a:rPr>
              <a:t> 70 MeV </a:t>
            </a:r>
            <a:endParaRPr lang="fr-FR" sz="1600" dirty="0" smtClean="0"/>
          </a:p>
          <a:p>
            <a:pPr marL="1168400" lvl="3" indent="-265113">
              <a:buFont typeface="Arial" pitchFamily="34" charset="0"/>
              <a:buChar char="•"/>
              <a:tabLst>
                <a:tab pos="3408363" algn="l"/>
              </a:tabLst>
            </a:pPr>
            <a:r>
              <a:rPr lang="fr-FR" sz="1600" dirty="0" smtClean="0"/>
              <a:t>Phase B (à partir de 2021)	: </a:t>
            </a:r>
            <a:r>
              <a:rPr lang="fr-FR" sz="1600" dirty="0" smtClean="0">
                <a:sym typeface="Wingdings" pitchFamily="2" charset="2"/>
              </a:rPr>
              <a:t>140 MeV</a:t>
            </a:r>
          </a:p>
          <a:p>
            <a:pPr marL="711200" lvl="2" indent="-265113">
              <a:lnSpc>
                <a:spcPct val="150000"/>
              </a:lnSpc>
              <a:buFont typeface="Courier New" pitchFamily="49" charset="0"/>
              <a:buChar char="o"/>
              <a:tabLst>
                <a:tab pos="3232150" algn="l"/>
              </a:tabLst>
            </a:pPr>
            <a:r>
              <a:rPr lang="fr-FR" b="1" dirty="0" smtClean="0">
                <a:sym typeface="Wingdings" pitchFamily="2" charset="2"/>
              </a:rPr>
              <a:t>Financements :</a:t>
            </a:r>
          </a:p>
          <a:p>
            <a:pPr marL="1169988" lvl="1" indent="-266700">
              <a:buFont typeface="Arial" pitchFamily="34" charset="0"/>
              <a:buChar char="•"/>
              <a:tabLst>
                <a:tab pos="3051175" algn="l"/>
              </a:tabLst>
            </a:pPr>
            <a:r>
              <a:rPr lang="fr-FR" sz="1600" dirty="0" err="1" smtClean="0"/>
              <a:t>Labex</a:t>
            </a:r>
            <a:r>
              <a:rPr lang="fr-FR" sz="1600" dirty="0" smtClean="0"/>
              <a:t> P2IO	: Equipements, 3 ans </a:t>
            </a:r>
            <a:r>
              <a:rPr lang="fr-FR" sz="1600" dirty="0" err="1" smtClean="0"/>
              <a:t>PostDoc</a:t>
            </a:r>
            <a:endParaRPr lang="fr-FR" sz="1600" dirty="0" smtClean="0"/>
          </a:p>
          <a:p>
            <a:pPr marL="1169988" lvl="1" indent="-266700">
              <a:buFont typeface="Arial" pitchFamily="34" charset="0"/>
              <a:buChar char="•"/>
              <a:tabLst>
                <a:tab pos="3051175" algn="l"/>
              </a:tabLst>
            </a:pPr>
            <a:r>
              <a:rPr lang="fr-FR" sz="1600" dirty="0" smtClean="0"/>
              <a:t>SESAME Ile de France	: Equipements</a:t>
            </a:r>
          </a:p>
          <a:p>
            <a:pPr marL="1169988" lvl="1" indent="-266700">
              <a:buFont typeface="Arial" pitchFamily="34" charset="0"/>
              <a:buChar char="•"/>
              <a:tabLst>
                <a:tab pos="3051175" algn="l"/>
              </a:tabLst>
            </a:pPr>
            <a:r>
              <a:rPr lang="fr-FR" sz="1600" dirty="0" smtClean="0"/>
              <a:t>CNRS	: 1 an </a:t>
            </a:r>
            <a:r>
              <a:rPr lang="fr-FR" sz="1600" dirty="0" err="1" smtClean="0"/>
              <a:t>PostDoc</a:t>
            </a:r>
            <a:endParaRPr lang="fr-FR" sz="1600" dirty="0" smtClean="0"/>
          </a:p>
          <a:p>
            <a:pPr marL="1169988" lvl="1" indent="-266700">
              <a:buFont typeface="Arial" pitchFamily="34" charset="0"/>
              <a:buChar char="•"/>
              <a:tabLst>
                <a:tab pos="3051175" algn="l"/>
              </a:tabLst>
            </a:pPr>
            <a:r>
              <a:rPr lang="fr-FR" sz="1600" dirty="0" smtClean="0"/>
              <a:t>CPER	: Infrastructure</a:t>
            </a:r>
            <a:endParaRPr lang="fr-FR" sz="1600" b="1" dirty="0" smtClean="0">
              <a:sym typeface="Wingdings" pitchFamily="2" charset="2"/>
            </a:endParaRPr>
          </a:p>
          <a:p>
            <a:pPr marL="723900" lvl="1" indent="-266700">
              <a:tabLst>
                <a:tab pos="3136900" algn="l"/>
              </a:tabLst>
            </a:pPr>
            <a:endParaRPr lang="fr-FR" sz="1600" dirty="0" smtClean="0"/>
          </a:p>
          <a:p>
            <a:pPr marL="723900" lvl="1" indent="-266700">
              <a:tabLst>
                <a:tab pos="3136900" algn="l"/>
              </a:tabLst>
            </a:pPr>
            <a:endParaRPr lang="fr-FR" sz="16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674796" y="188640"/>
            <a:ext cx="746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PROJET PRAE</a:t>
            </a:r>
          </a:p>
        </p:txBody>
      </p:sp>
      <p:grpSp>
        <p:nvGrpSpPr>
          <p:cNvPr id="4" name="Groupe 14"/>
          <p:cNvGrpSpPr/>
          <p:nvPr/>
        </p:nvGrpSpPr>
        <p:grpSpPr>
          <a:xfrm>
            <a:off x="5727398" y="5194597"/>
            <a:ext cx="1225952" cy="598245"/>
            <a:chOff x="8666454" y="5156646"/>
            <a:chExt cx="1859174" cy="796252"/>
          </a:xfrm>
        </p:grpSpPr>
        <p:pic>
          <p:nvPicPr>
            <p:cNvPr id="7" name="Imag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6736" y="5156646"/>
              <a:ext cx="1163097" cy="41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\\VBOXSVR\Bureau\IDF_QUADRI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66454" y="5654512"/>
              <a:ext cx="1859174" cy="298386"/>
            </a:xfrm>
            <a:prstGeom prst="rect">
              <a:avLst/>
            </a:prstGeom>
            <a:noFill/>
          </p:spPr>
        </p:pic>
      </p:grpSp>
      <p:grpSp>
        <p:nvGrpSpPr>
          <p:cNvPr id="26" name="Groupe 25"/>
          <p:cNvGrpSpPr/>
          <p:nvPr/>
        </p:nvGrpSpPr>
        <p:grpSpPr>
          <a:xfrm>
            <a:off x="2206488" y="2432642"/>
            <a:ext cx="5686426" cy="1582051"/>
            <a:chOff x="1266824" y="2819028"/>
            <a:chExt cx="5686426" cy="1582051"/>
          </a:xfrm>
        </p:grpSpPr>
        <p:sp>
          <p:nvSpPr>
            <p:cNvPr id="27" name="Rectangle à coins arrondis 28"/>
            <p:cNvSpPr/>
            <p:nvPr/>
          </p:nvSpPr>
          <p:spPr>
            <a:xfrm>
              <a:off x="3376439" y="2819028"/>
              <a:ext cx="1728192" cy="252000"/>
            </a:xfrm>
            <a:prstGeom prst="roundRect">
              <a:avLst>
                <a:gd name="adj" fmla="val 18995"/>
              </a:avLst>
            </a:prstGeom>
            <a:ln w="25400">
              <a:solidFill>
                <a:srgbClr val="FFC00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/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400" b="1" dirty="0" smtClean="0"/>
                <a:t>WP4: Accélérateur</a:t>
              </a:r>
              <a:endParaRPr lang="fr-FR" sz="1400" b="1" dirty="0"/>
            </a:p>
          </p:txBody>
        </p:sp>
        <p:sp>
          <p:nvSpPr>
            <p:cNvPr id="28" name="Connecteur droit avec flèche 29"/>
            <p:cNvSpPr/>
            <p:nvPr/>
          </p:nvSpPr>
          <p:spPr>
            <a:xfrm flipH="1">
              <a:off x="2352675" y="3156596"/>
              <a:ext cx="1343996" cy="939154"/>
            </a:xfrm>
            <a:prstGeom prst="line">
              <a:avLst/>
            </a:prstGeom>
            <a:ln w="38100">
              <a:solidFill>
                <a:srgbClr val="000000"/>
              </a:solidFill>
              <a:tailEnd type="triangle"/>
            </a:ln>
          </p:spPr>
          <p:txBody>
            <a:bodyPr lIns="45719" rIns="45719"/>
            <a:lstStyle/>
            <a:p>
              <a:pPr algn="l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400"/>
            </a:p>
          </p:txBody>
        </p:sp>
        <p:sp>
          <p:nvSpPr>
            <p:cNvPr id="29" name="Rectangle à coins arrondis 32"/>
            <p:cNvSpPr/>
            <p:nvPr/>
          </p:nvSpPr>
          <p:spPr>
            <a:xfrm>
              <a:off x="5173960" y="4149079"/>
              <a:ext cx="1779290" cy="252000"/>
            </a:xfrm>
            <a:prstGeom prst="roundRect">
              <a:avLst>
                <a:gd name="adj" fmla="val 16667"/>
              </a:avLst>
            </a:prstGeom>
            <a:ln w="25400">
              <a:solidFill>
                <a:srgbClr val="00B05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/>
            <a:lstStyle/>
            <a:p>
              <a:pPr algn="ctr">
                <a:defRPr sz="18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+mj-lt"/>
                </a:rPr>
                <a:t>WP3: </a:t>
              </a:r>
              <a:r>
                <a:rPr sz="1400" dirty="0" smtClean="0">
                  <a:latin typeface="+mj-lt"/>
                  <a:ea typeface="Helvetica"/>
                  <a:cs typeface="Helvetica"/>
                  <a:sym typeface="Helvetica"/>
                </a:rPr>
                <a:t>R&amp;D</a:t>
              </a:r>
              <a:r>
                <a:rPr lang="fr-FR" sz="1400" dirty="0" smtClean="0">
                  <a:latin typeface="+mj-lt"/>
                  <a:ea typeface="Helvetica"/>
                  <a:cs typeface="Helvetica"/>
                  <a:sym typeface="Helvetica"/>
                </a:rPr>
                <a:t> détecteurs</a:t>
              </a:r>
              <a:endParaRPr sz="14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0" name="Rectangle à coins arrondis 34"/>
            <p:cNvSpPr/>
            <p:nvPr/>
          </p:nvSpPr>
          <p:spPr>
            <a:xfrm>
              <a:off x="1266824" y="4149079"/>
              <a:ext cx="2049295" cy="252000"/>
            </a:xfrm>
            <a:prstGeom prst="roundRect">
              <a:avLst>
                <a:gd name="adj" fmla="val 16667"/>
              </a:avLst>
            </a:prstGeom>
            <a:ln w="25400">
              <a:solidFill>
                <a:srgbClr val="8064A2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/>
            <a:lstStyle>
              <a:lvl1pPr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sz="1400" dirty="0"/>
                <a:t>WP1: </a:t>
              </a:r>
              <a:r>
                <a:rPr lang="fr-FR" sz="1400" dirty="0" smtClean="0"/>
                <a:t>Physique nucléaire</a:t>
              </a:r>
              <a:endParaRPr sz="1400" dirty="0"/>
            </a:p>
          </p:txBody>
        </p:sp>
        <p:sp>
          <p:nvSpPr>
            <p:cNvPr id="31" name="Rectangle à coins arrondis 36"/>
            <p:cNvSpPr/>
            <p:nvPr/>
          </p:nvSpPr>
          <p:spPr>
            <a:xfrm>
              <a:off x="3433590" y="4149079"/>
              <a:ext cx="1624186" cy="252000"/>
            </a:xfrm>
            <a:prstGeom prst="roundRect">
              <a:avLst>
                <a:gd name="adj" fmla="val 16667"/>
              </a:avLst>
            </a:prstGeom>
            <a:ln w="25400">
              <a:solidFill>
                <a:srgbClr val="C0504D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/>
            <a:lstStyle>
              <a:lvl1pPr>
                <a:defRPr sz="1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sz="1400" dirty="0"/>
                <a:t>WP2: </a:t>
              </a:r>
              <a:r>
                <a:rPr sz="1400" dirty="0" err="1" smtClean="0"/>
                <a:t>Radiobiolog</a:t>
              </a:r>
              <a:r>
                <a:rPr lang="fr-FR" sz="1400" dirty="0" err="1" smtClean="0"/>
                <a:t>ie</a:t>
              </a:r>
              <a:endParaRPr sz="1400" dirty="0"/>
            </a:p>
          </p:txBody>
        </p:sp>
        <p:sp>
          <p:nvSpPr>
            <p:cNvPr id="32" name="Rectangle 6"/>
            <p:cNvSpPr txBox="1"/>
            <p:nvPr/>
          </p:nvSpPr>
          <p:spPr>
            <a:xfrm rot="19384668">
              <a:off x="2483754" y="3421670"/>
              <a:ext cx="909478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l">
                <a:defRPr sz="1800" b="1">
                  <a:solidFill>
                    <a:srgbClr val="2F559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1200" dirty="0" smtClean="0"/>
                <a:t>Ligne directe</a:t>
              </a:r>
              <a:endParaRPr sz="1200" dirty="0"/>
            </a:p>
          </p:txBody>
        </p:sp>
        <p:sp>
          <p:nvSpPr>
            <p:cNvPr id="33" name="Connecteur droit avec flèche 29"/>
            <p:cNvSpPr/>
            <p:nvPr/>
          </p:nvSpPr>
          <p:spPr>
            <a:xfrm>
              <a:off x="4236413" y="3140968"/>
              <a:ext cx="0" cy="931194"/>
            </a:xfrm>
            <a:prstGeom prst="line">
              <a:avLst/>
            </a:prstGeom>
            <a:ln w="38100">
              <a:solidFill>
                <a:srgbClr val="000000"/>
              </a:solidFill>
              <a:tailEnd type="triangle"/>
            </a:ln>
          </p:spPr>
          <p:txBody>
            <a:bodyPr lIns="45719" rIns="45719"/>
            <a:lstStyle/>
            <a:p>
              <a:pPr algn="l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400"/>
            </a:p>
          </p:txBody>
        </p:sp>
        <p:sp>
          <p:nvSpPr>
            <p:cNvPr id="34" name="Connecteur droit avec flèche 29"/>
            <p:cNvSpPr/>
            <p:nvPr/>
          </p:nvSpPr>
          <p:spPr>
            <a:xfrm>
              <a:off x="4844034" y="3156595"/>
              <a:ext cx="1147191" cy="920105"/>
            </a:xfrm>
            <a:prstGeom prst="line">
              <a:avLst/>
            </a:prstGeom>
            <a:ln w="38100">
              <a:solidFill>
                <a:srgbClr val="000000"/>
              </a:solidFill>
              <a:tailEnd type="triangle"/>
            </a:ln>
          </p:spPr>
          <p:txBody>
            <a:bodyPr lIns="45719" rIns="45719"/>
            <a:lstStyle/>
            <a:p>
              <a:pPr algn="l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1400"/>
            </a:p>
          </p:txBody>
        </p:sp>
        <p:sp>
          <p:nvSpPr>
            <p:cNvPr id="35" name="Rectangle 6"/>
            <p:cNvSpPr txBox="1"/>
            <p:nvPr/>
          </p:nvSpPr>
          <p:spPr>
            <a:xfrm rot="5370399">
              <a:off x="3908176" y="3429699"/>
              <a:ext cx="909478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l">
                <a:defRPr sz="1800" b="1">
                  <a:solidFill>
                    <a:srgbClr val="2F559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1200" dirty="0" smtClean="0"/>
                <a:t>Ligne directe</a:t>
              </a:r>
              <a:endParaRPr sz="1200" dirty="0"/>
            </a:p>
          </p:txBody>
        </p:sp>
        <p:sp>
          <p:nvSpPr>
            <p:cNvPr id="36" name="Rectangle 6"/>
            <p:cNvSpPr txBox="1"/>
            <p:nvPr/>
          </p:nvSpPr>
          <p:spPr>
            <a:xfrm rot="2317272">
              <a:off x="5057963" y="3389247"/>
              <a:ext cx="889857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l">
                <a:defRPr sz="1800" b="1">
                  <a:solidFill>
                    <a:srgbClr val="2F559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fr-FR" sz="1200" dirty="0" smtClean="0"/>
                <a:t>Ligne déviée</a:t>
              </a:r>
              <a:endParaRPr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lignes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46" t="10688" r="3966" b="8433"/>
          <a:stretch>
            <a:fillRect/>
          </a:stretch>
        </p:blipFill>
        <p:spPr>
          <a:xfrm>
            <a:off x="109728" y="1970460"/>
            <a:ext cx="7104888" cy="31646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74796" y="188640"/>
            <a:ext cx="746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MACHINE PRAE</a:t>
            </a:r>
            <a:endParaRPr lang="fr-F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83096" y="3742728"/>
            <a:ext cx="2315799" cy="2011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Imag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106" y="1014984"/>
            <a:ext cx="2712216" cy="2018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7" name="Groupe 66"/>
          <p:cNvGrpSpPr/>
          <p:nvPr/>
        </p:nvGrpSpPr>
        <p:grpSpPr>
          <a:xfrm>
            <a:off x="6848856" y="667512"/>
            <a:ext cx="1847088" cy="1972608"/>
            <a:chOff x="7706210" y="721216"/>
            <a:chExt cx="2634264" cy="2760162"/>
          </a:xfrm>
        </p:grpSpPr>
        <p:pic>
          <p:nvPicPr>
            <p:cNvPr id="51" name="Espace réservé du contenu 3" descr="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18" r="12253"/>
            <a:stretch>
              <a:fillRect/>
            </a:stretch>
          </p:blipFill>
          <p:spPr>
            <a:xfrm>
              <a:off x="7706210" y="721216"/>
              <a:ext cx="2634264" cy="2760162"/>
            </a:xfrm>
            <a:prstGeom prst="rect">
              <a:avLst/>
            </a:prstGeom>
          </p:spPr>
        </p:pic>
        <p:sp>
          <p:nvSpPr>
            <p:cNvPr id="58" name="Forme libre 57"/>
            <p:cNvSpPr/>
            <p:nvPr/>
          </p:nvSpPr>
          <p:spPr>
            <a:xfrm>
              <a:off x="8997691" y="1702859"/>
              <a:ext cx="1105458" cy="732909"/>
            </a:xfrm>
            <a:custGeom>
              <a:avLst/>
              <a:gdLst>
                <a:gd name="connsiteX0" fmla="*/ 0 w 1760873"/>
                <a:gd name="connsiteY0" fmla="*/ 57476 h 1201782"/>
                <a:gd name="connsiteX1" fmla="*/ 88827 w 1760873"/>
                <a:gd name="connsiteY1" fmla="*/ 0 h 1201782"/>
                <a:gd name="connsiteX2" fmla="*/ 1760873 w 1760873"/>
                <a:gd name="connsiteY2" fmla="*/ 956201 h 1201782"/>
                <a:gd name="connsiteX3" fmla="*/ 1760873 w 1760873"/>
                <a:gd name="connsiteY3" fmla="*/ 1081604 h 1201782"/>
                <a:gd name="connsiteX4" fmla="*/ 1567543 w 1760873"/>
                <a:gd name="connsiteY4" fmla="*/ 1201782 h 1201782"/>
                <a:gd name="connsiteX5" fmla="*/ 1321961 w 1760873"/>
                <a:gd name="connsiteY5" fmla="*/ 1050253 h 1201782"/>
                <a:gd name="connsiteX6" fmla="*/ 1321961 w 1760873"/>
                <a:gd name="connsiteY6" fmla="*/ 950976 h 1201782"/>
                <a:gd name="connsiteX7" fmla="*/ 1353312 w 1760873"/>
                <a:gd name="connsiteY7" fmla="*/ 935300 h 1201782"/>
                <a:gd name="connsiteX8" fmla="*/ 0 w 1760873"/>
                <a:gd name="connsiteY8" fmla="*/ 156754 h 12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873" h="1201782">
                  <a:moveTo>
                    <a:pt x="0" y="57476"/>
                  </a:moveTo>
                  <a:lnTo>
                    <a:pt x="88827" y="0"/>
                  </a:lnTo>
                  <a:lnTo>
                    <a:pt x="1760873" y="956201"/>
                  </a:lnTo>
                  <a:lnTo>
                    <a:pt x="1760873" y="1081604"/>
                  </a:lnTo>
                  <a:lnTo>
                    <a:pt x="1567543" y="1201782"/>
                  </a:lnTo>
                  <a:lnTo>
                    <a:pt x="1321961" y="1050253"/>
                  </a:lnTo>
                  <a:lnTo>
                    <a:pt x="1321961" y="950976"/>
                  </a:lnTo>
                  <a:lnTo>
                    <a:pt x="1353312" y="935300"/>
                  </a:lnTo>
                  <a:lnTo>
                    <a:pt x="0" y="156754"/>
                  </a:lnTo>
                </a:path>
              </a:pathLst>
            </a:custGeom>
            <a:solidFill>
              <a:srgbClr val="953735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7869274" y="1087852"/>
              <a:ext cx="984087" cy="742468"/>
            </a:xfrm>
            <a:custGeom>
              <a:avLst/>
              <a:gdLst>
                <a:gd name="connsiteX0" fmla="*/ 10450 w 1567542"/>
                <a:gd name="connsiteY0" fmla="*/ 266482 h 1217458"/>
                <a:gd name="connsiteX1" fmla="*/ 459812 w 1567542"/>
                <a:gd name="connsiteY1" fmla="*/ 0 h 1217458"/>
                <a:gd name="connsiteX2" fmla="*/ 454587 w 1567542"/>
                <a:gd name="connsiteY2" fmla="*/ 219456 h 1217458"/>
                <a:gd name="connsiteX3" fmla="*/ 287382 w 1567542"/>
                <a:gd name="connsiteY3" fmla="*/ 313509 h 1217458"/>
                <a:gd name="connsiteX4" fmla="*/ 1567542 w 1567542"/>
                <a:gd name="connsiteY4" fmla="*/ 1055479 h 1217458"/>
                <a:gd name="connsiteX5" fmla="*/ 1567542 w 1567542"/>
                <a:gd name="connsiteY5" fmla="*/ 1170432 h 1217458"/>
                <a:gd name="connsiteX6" fmla="*/ 1478715 w 1567542"/>
                <a:gd name="connsiteY6" fmla="*/ 1217458 h 1217458"/>
                <a:gd name="connsiteX7" fmla="*/ 0 w 1567542"/>
                <a:gd name="connsiteY7" fmla="*/ 370985 h 1217458"/>
                <a:gd name="connsiteX8" fmla="*/ 10450 w 1567542"/>
                <a:gd name="connsiteY8" fmla="*/ 266482 h 121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7542" h="1217458">
                  <a:moveTo>
                    <a:pt x="10450" y="266482"/>
                  </a:moveTo>
                  <a:lnTo>
                    <a:pt x="459812" y="0"/>
                  </a:lnTo>
                  <a:lnTo>
                    <a:pt x="454587" y="219456"/>
                  </a:lnTo>
                  <a:lnTo>
                    <a:pt x="287382" y="313509"/>
                  </a:lnTo>
                  <a:lnTo>
                    <a:pt x="1567542" y="1055479"/>
                  </a:lnTo>
                  <a:lnTo>
                    <a:pt x="1567542" y="1170432"/>
                  </a:lnTo>
                  <a:lnTo>
                    <a:pt x="1478715" y="1217458"/>
                  </a:lnTo>
                  <a:lnTo>
                    <a:pt x="0" y="370985"/>
                  </a:lnTo>
                  <a:lnTo>
                    <a:pt x="10450" y="266482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8784470" y="1301354"/>
              <a:ext cx="472362" cy="481170"/>
            </a:xfrm>
            <a:custGeom>
              <a:avLst/>
              <a:gdLst>
                <a:gd name="connsiteX0" fmla="*/ 177655 w 752421"/>
                <a:gd name="connsiteY0" fmla="*/ 0 h 788996"/>
                <a:gd name="connsiteX1" fmla="*/ 752421 w 752421"/>
                <a:gd name="connsiteY1" fmla="*/ 339634 h 788996"/>
                <a:gd name="connsiteX2" fmla="*/ 752421 w 752421"/>
                <a:gd name="connsiteY2" fmla="*/ 454587 h 788996"/>
                <a:gd name="connsiteX3" fmla="*/ 668819 w 752421"/>
                <a:gd name="connsiteY3" fmla="*/ 496388 h 788996"/>
                <a:gd name="connsiteX4" fmla="*/ 637468 w 752421"/>
                <a:gd name="connsiteY4" fmla="*/ 496388 h 788996"/>
                <a:gd name="connsiteX5" fmla="*/ 114954 w 752421"/>
                <a:gd name="connsiteY5" fmla="*/ 788996 h 788996"/>
                <a:gd name="connsiteX6" fmla="*/ 0 w 752421"/>
                <a:gd name="connsiteY6" fmla="*/ 642692 h 788996"/>
                <a:gd name="connsiteX7" fmla="*/ 120179 w 752421"/>
                <a:gd name="connsiteY7" fmla="*/ 559090 h 788996"/>
                <a:gd name="connsiteX8" fmla="*/ 229907 w 752421"/>
                <a:gd name="connsiteY8" fmla="*/ 616566 h 788996"/>
                <a:gd name="connsiteX9" fmla="*/ 454588 w 752421"/>
                <a:gd name="connsiteY9" fmla="*/ 496388 h 788996"/>
                <a:gd name="connsiteX10" fmla="*/ 459813 w 752421"/>
                <a:gd name="connsiteY10" fmla="*/ 418011 h 788996"/>
                <a:gd name="connsiteX11" fmla="*/ 418012 w 752421"/>
                <a:gd name="connsiteY11" fmla="*/ 391885 h 788996"/>
                <a:gd name="connsiteX12" fmla="*/ 465038 w 752421"/>
                <a:gd name="connsiteY12" fmla="*/ 365760 h 788996"/>
                <a:gd name="connsiteX13" fmla="*/ 303059 w 752421"/>
                <a:gd name="connsiteY13" fmla="*/ 287382 h 788996"/>
                <a:gd name="connsiteX14" fmla="*/ 261258 w 752421"/>
                <a:gd name="connsiteY14" fmla="*/ 303058 h 788996"/>
                <a:gd name="connsiteX15" fmla="*/ 224682 w 752421"/>
                <a:gd name="connsiteY15" fmla="*/ 271707 h 788996"/>
                <a:gd name="connsiteX16" fmla="*/ 177655 w 752421"/>
                <a:gd name="connsiteY16" fmla="*/ 0 h 7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2421" h="788996">
                  <a:moveTo>
                    <a:pt x="177655" y="0"/>
                  </a:moveTo>
                  <a:lnTo>
                    <a:pt x="752421" y="339634"/>
                  </a:lnTo>
                  <a:lnTo>
                    <a:pt x="752421" y="454587"/>
                  </a:lnTo>
                  <a:lnTo>
                    <a:pt x="668819" y="496388"/>
                  </a:lnTo>
                  <a:lnTo>
                    <a:pt x="637468" y="496388"/>
                  </a:lnTo>
                  <a:lnTo>
                    <a:pt x="114954" y="788996"/>
                  </a:lnTo>
                  <a:lnTo>
                    <a:pt x="0" y="642692"/>
                  </a:lnTo>
                  <a:lnTo>
                    <a:pt x="120179" y="559090"/>
                  </a:lnTo>
                  <a:lnTo>
                    <a:pt x="229907" y="616566"/>
                  </a:lnTo>
                  <a:lnTo>
                    <a:pt x="454588" y="496388"/>
                  </a:lnTo>
                  <a:lnTo>
                    <a:pt x="459813" y="418011"/>
                  </a:lnTo>
                  <a:lnTo>
                    <a:pt x="418012" y="391885"/>
                  </a:lnTo>
                  <a:lnTo>
                    <a:pt x="465038" y="365760"/>
                  </a:lnTo>
                  <a:lnTo>
                    <a:pt x="303059" y="287382"/>
                  </a:lnTo>
                  <a:lnTo>
                    <a:pt x="261258" y="303058"/>
                  </a:lnTo>
                  <a:lnTo>
                    <a:pt x="224682" y="271707"/>
                  </a:lnTo>
                  <a:lnTo>
                    <a:pt x="177655" y="0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8367872" y="1416070"/>
              <a:ext cx="196818" cy="114716"/>
            </a:xfrm>
            <a:custGeom>
              <a:avLst/>
              <a:gdLst>
                <a:gd name="connsiteX0" fmla="*/ 135854 w 313509"/>
                <a:gd name="connsiteY0" fmla="*/ 0 h 188105"/>
                <a:gd name="connsiteX1" fmla="*/ 0 w 313509"/>
                <a:gd name="connsiteY1" fmla="*/ 78377 h 188105"/>
                <a:gd name="connsiteX2" fmla="*/ 188105 w 313509"/>
                <a:gd name="connsiteY2" fmla="*/ 188105 h 188105"/>
                <a:gd name="connsiteX3" fmla="*/ 313509 w 313509"/>
                <a:gd name="connsiteY3" fmla="*/ 109728 h 188105"/>
                <a:gd name="connsiteX4" fmla="*/ 135854 w 313509"/>
                <a:gd name="connsiteY4" fmla="*/ 0 h 1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09" h="188105">
                  <a:moveTo>
                    <a:pt x="135854" y="0"/>
                  </a:moveTo>
                  <a:lnTo>
                    <a:pt x="0" y="78377"/>
                  </a:lnTo>
                  <a:lnTo>
                    <a:pt x="188105" y="188105"/>
                  </a:lnTo>
                  <a:lnTo>
                    <a:pt x="313509" y="109728"/>
                  </a:lnTo>
                  <a:lnTo>
                    <a:pt x="135854" y="0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8570845" y="1530793"/>
              <a:ext cx="196818" cy="114716"/>
            </a:xfrm>
            <a:custGeom>
              <a:avLst/>
              <a:gdLst>
                <a:gd name="connsiteX0" fmla="*/ 135854 w 313509"/>
                <a:gd name="connsiteY0" fmla="*/ 0 h 188105"/>
                <a:gd name="connsiteX1" fmla="*/ 0 w 313509"/>
                <a:gd name="connsiteY1" fmla="*/ 78377 h 188105"/>
                <a:gd name="connsiteX2" fmla="*/ 188105 w 313509"/>
                <a:gd name="connsiteY2" fmla="*/ 188105 h 188105"/>
                <a:gd name="connsiteX3" fmla="*/ 313509 w 313509"/>
                <a:gd name="connsiteY3" fmla="*/ 109728 h 188105"/>
                <a:gd name="connsiteX4" fmla="*/ 135854 w 313509"/>
                <a:gd name="connsiteY4" fmla="*/ 0 h 1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09" h="188105">
                  <a:moveTo>
                    <a:pt x="135854" y="0"/>
                  </a:moveTo>
                  <a:lnTo>
                    <a:pt x="0" y="78377"/>
                  </a:lnTo>
                  <a:lnTo>
                    <a:pt x="188105" y="188105"/>
                  </a:lnTo>
                  <a:lnTo>
                    <a:pt x="313509" y="109728"/>
                  </a:lnTo>
                  <a:lnTo>
                    <a:pt x="135854" y="0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8190738" y="1078294"/>
              <a:ext cx="111529" cy="121089"/>
            </a:xfrm>
            <a:custGeom>
              <a:avLst/>
              <a:gdLst>
                <a:gd name="connsiteX0" fmla="*/ 0 w 177654"/>
                <a:gd name="connsiteY0" fmla="*/ 0 h 198555"/>
                <a:gd name="connsiteX1" fmla="*/ 5225 w 177654"/>
                <a:gd name="connsiteY1" fmla="*/ 198555 h 198555"/>
                <a:gd name="connsiteX2" fmla="*/ 177654 w 177654"/>
                <a:gd name="connsiteY2" fmla="*/ 104502 h 198555"/>
                <a:gd name="connsiteX3" fmla="*/ 0 w 177654"/>
                <a:gd name="connsiteY3" fmla="*/ 0 h 19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54" h="198555">
                  <a:moveTo>
                    <a:pt x="0" y="0"/>
                  </a:moveTo>
                  <a:lnTo>
                    <a:pt x="5225" y="198555"/>
                  </a:lnTo>
                  <a:lnTo>
                    <a:pt x="177654" y="104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8230107" y="985881"/>
              <a:ext cx="164014" cy="117903"/>
            </a:xfrm>
            <a:custGeom>
              <a:avLst/>
              <a:gdLst>
                <a:gd name="connsiteX0" fmla="*/ 0 w 261257"/>
                <a:gd name="connsiteY0" fmla="*/ 99278 h 193331"/>
                <a:gd name="connsiteX1" fmla="*/ 0 w 261257"/>
                <a:gd name="connsiteY1" fmla="*/ 99278 h 193331"/>
                <a:gd name="connsiteX2" fmla="*/ 172430 w 261257"/>
                <a:gd name="connsiteY2" fmla="*/ 0 h 193331"/>
                <a:gd name="connsiteX3" fmla="*/ 261257 w 261257"/>
                <a:gd name="connsiteY3" fmla="*/ 52252 h 193331"/>
                <a:gd name="connsiteX4" fmla="*/ 250807 w 261257"/>
                <a:gd name="connsiteY4" fmla="*/ 193331 h 193331"/>
                <a:gd name="connsiteX5" fmla="*/ 130629 w 261257"/>
                <a:gd name="connsiteY5" fmla="*/ 182880 h 193331"/>
                <a:gd name="connsiteX6" fmla="*/ 0 w 261257"/>
                <a:gd name="connsiteY6" fmla="*/ 99278 h 19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57" h="193331">
                  <a:moveTo>
                    <a:pt x="0" y="99278"/>
                  </a:moveTo>
                  <a:lnTo>
                    <a:pt x="0" y="99278"/>
                  </a:lnTo>
                  <a:lnTo>
                    <a:pt x="172430" y="0"/>
                  </a:lnTo>
                  <a:lnTo>
                    <a:pt x="261257" y="52252"/>
                  </a:lnTo>
                  <a:lnTo>
                    <a:pt x="250807" y="193331"/>
                  </a:lnTo>
                  <a:lnTo>
                    <a:pt x="130629" y="182880"/>
                  </a:lnTo>
                  <a:lnTo>
                    <a:pt x="0" y="99278"/>
                  </a:lnTo>
                  <a:close/>
                </a:path>
              </a:pathLst>
            </a:cu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2167128" y="4462272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 smtClean="0"/>
              <a:t>Accélérateur d’électrons 140 MeV</a:t>
            </a:r>
            <a:endParaRPr lang="fr-FR" sz="1600" i="1" u="sng" dirty="0"/>
          </a:p>
        </p:txBody>
      </p:sp>
      <p:sp>
        <p:nvSpPr>
          <p:cNvPr id="69" name="ZoneTexte 68"/>
          <p:cNvSpPr txBox="1"/>
          <p:nvPr/>
        </p:nvSpPr>
        <p:spPr>
          <a:xfrm>
            <a:off x="0" y="5760797"/>
            <a:ext cx="5879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Accélérateur classé </a:t>
            </a:r>
            <a:r>
              <a:rPr lang="fr-FR" sz="1600" b="1" dirty="0" smtClean="0">
                <a:sym typeface="Symbol"/>
              </a:rPr>
              <a:t>Accélérateur </a:t>
            </a:r>
            <a:r>
              <a:rPr lang="fr-FR" sz="1600" b="1" dirty="0" smtClean="0"/>
              <a:t>industriel</a:t>
            </a:r>
            <a:r>
              <a:rPr lang="fr-FR" sz="1600" b="1" dirty="0" smtClean="0">
                <a:sym typeface="Symbol"/>
              </a:rPr>
              <a:t> 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200" dirty="0" smtClean="0">
                <a:sym typeface="Symbol"/>
              </a:rPr>
              <a:t>selon la Norme NF M62 105 </a:t>
            </a:r>
          </a:p>
          <a:p>
            <a:pPr marL="0" lvl="2" indent="3175">
              <a:tabLst>
                <a:tab pos="1343025" algn="l"/>
              </a:tabLst>
            </a:pPr>
            <a:r>
              <a:rPr lang="fr-FR" sz="1400" dirty="0" smtClean="0"/>
              <a:t>Rappel : INB quand Energie &gt; 50 MeV et Puissance &gt; 1 kW</a:t>
            </a:r>
          </a:p>
          <a:p>
            <a:pPr marL="85725" lvl="2">
              <a:tabLst>
                <a:tab pos="623888" algn="l"/>
              </a:tabLst>
            </a:pPr>
            <a:r>
              <a:rPr lang="fr-FR" sz="1400" dirty="0" smtClean="0"/>
              <a:t>	PRAE : Energie max = 140 MeV avec Puissance = 14 W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932176" y="1130808"/>
            <a:ext cx="152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 smtClean="0"/>
              <a:t>Plateforme R&amp;D détecteurs</a:t>
            </a:r>
            <a:endParaRPr lang="fr-FR" sz="1600" i="1" u="sng" dirty="0"/>
          </a:p>
        </p:txBody>
      </p:sp>
      <p:cxnSp>
        <p:nvCxnSpPr>
          <p:cNvPr id="72" name="Connecteur droit avec flèche 71"/>
          <p:cNvCxnSpPr>
            <a:stCxn id="70" idx="2"/>
          </p:cNvCxnSpPr>
          <p:nvPr/>
        </p:nvCxnSpPr>
        <p:spPr>
          <a:xfrm rot="16200000" flipH="1">
            <a:off x="3650520" y="1757715"/>
            <a:ext cx="1000188" cy="9159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647688" y="3413760"/>
            <a:ext cx="1956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 smtClean="0"/>
              <a:t>Expérience </a:t>
            </a:r>
            <a:r>
              <a:rPr lang="fr-FR" sz="1600" i="1" u="sng" dirty="0" err="1" smtClean="0"/>
              <a:t>ProRad</a:t>
            </a:r>
            <a:endParaRPr lang="fr-FR" sz="1600" i="1" u="sng" dirty="0"/>
          </a:p>
        </p:txBody>
      </p:sp>
      <p:sp>
        <p:nvSpPr>
          <p:cNvPr id="74" name="ZoneTexte 73"/>
          <p:cNvSpPr txBox="1"/>
          <p:nvPr/>
        </p:nvSpPr>
        <p:spPr>
          <a:xfrm>
            <a:off x="5449824" y="694944"/>
            <a:ext cx="152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 smtClean="0"/>
              <a:t>Plateforme radiobiologie</a:t>
            </a:r>
            <a:endParaRPr lang="fr-FR" sz="1600" i="1" u="sng" dirty="0"/>
          </a:p>
        </p:txBody>
      </p:sp>
      <p:cxnSp>
        <p:nvCxnSpPr>
          <p:cNvPr id="76" name="Connecteur droit avec flèche 75"/>
          <p:cNvCxnSpPr/>
          <p:nvPr/>
        </p:nvCxnSpPr>
        <p:spPr>
          <a:xfrm rot="10800000">
            <a:off x="6324260" y="3011208"/>
            <a:ext cx="680044" cy="3812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>
            <a:off x="5760720" y="1682496"/>
            <a:ext cx="1014984" cy="3017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oneTexte 57"/>
          <p:cNvSpPr txBox="1"/>
          <p:nvPr/>
        </p:nvSpPr>
        <p:spPr>
          <a:xfrm>
            <a:off x="1674796" y="188640"/>
            <a:ext cx="746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SITE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0" y="69884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 smtClean="0"/>
              <a:t>Sur le campus d’Orsay, bâtiment 201 de l’Université Paris-Sud, dans une zone ayant abritée l’ancien accélérateur linéaire du LAL : « Chapeau de gendarme »</a:t>
            </a:r>
          </a:p>
          <a:p>
            <a:pPr marL="265113" indent="-265113">
              <a:spcAft>
                <a:spcPts val="600"/>
              </a:spcAft>
              <a:buFont typeface="Courier New" pitchFamily="49" charset="0"/>
              <a:buChar char="o"/>
            </a:pPr>
            <a:endParaRPr lang="fr-FR" dirty="0" smtClean="0"/>
          </a:p>
          <a:p>
            <a:pPr marL="265113" indent="-265113">
              <a:spcAft>
                <a:spcPts val="600"/>
              </a:spcAft>
              <a:buFont typeface="Courier New" pitchFamily="49" charset="0"/>
              <a:buChar char="o"/>
            </a:pPr>
            <a:r>
              <a:rPr lang="fr-FR" dirty="0" smtClean="0"/>
              <a:t>Proche des installations </a:t>
            </a:r>
            <a:r>
              <a:rPr lang="fr-FR" dirty="0" err="1" smtClean="0"/>
              <a:t>ThomX</a:t>
            </a:r>
            <a:r>
              <a:rPr lang="fr-FR" dirty="0" smtClean="0"/>
              <a:t> (Source de rayons X très intense et compacte) et Andromède (Instrument d’analyse par spectrométrie de masse de nano-objets sur une surface)</a:t>
            </a:r>
          </a:p>
        </p:txBody>
      </p:sp>
      <p:grpSp>
        <p:nvGrpSpPr>
          <p:cNvPr id="75" name="Groupe 74"/>
          <p:cNvGrpSpPr>
            <a:grpSpLocks noChangeAspect="1"/>
          </p:cNvGrpSpPr>
          <p:nvPr/>
        </p:nvGrpSpPr>
        <p:grpSpPr>
          <a:xfrm>
            <a:off x="114300" y="2969304"/>
            <a:ext cx="8897847" cy="2897741"/>
            <a:chOff x="-1370512" y="1474974"/>
            <a:chExt cx="11863794" cy="3863654"/>
          </a:xfrm>
        </p:grpSpPr>
        <p:pic>
          <p:nvPicPr>
            <p:cNvPr id="61" name="Image 81" descr="Image 81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>
            <a:xfrm>
              <a:off x="-1370512" y="2792034"/>
              <a:ext cx="4965917" cy="1994137"/>
            </a:xfrm>
            <a:prstGeom prst="rect">
              <a:avLst/>
            </a:prstGeom>
            <a:ln>
              <a:solidFill>
                <a:srgbClr val="262626"/>
              </a:solidFill>
            </a:ln>
          </p:spPr>
        </p:pic>
        <p:grpSp>
          <p:nvGrpSpPr>
            <p:cNvPr id="62" name="Groupe 77"/>
            <p:cNvGrpSpPr/>
            <p:nvPr/>
          </p:nvGrpSpPr>
          <p:grpSpPr>
            <a:xfrm>
              <a:off x="3918501" y="2260933"/>
              <a:ext cx="6574781" cy="3077695"/>
              <a:chOff x="0" y="0"/>
              <a:chExt cx="6574780" cy="3077693"/>
            </a:xfrm>
          </p:grpSpPr>
          <p:grpSp>
            <p:nvGrpSpPr>
              <p:cNvPr id="63" name="Groupe 8"/>
              <p:cNvGrpSpPr/>
              <p:nvPr/>
            </p:nvGrpSpPr>
            <p:grpSpPr>
              <a:xfrm>
                <a:off x="0" y="0"/>
                <a:ext cx="6574782" cy="3077695"/>
                <a:chOff x="0" y="0"/>
                <a:chExt cx="6574781" cy="3077694"/>
              </a:xfrm>
            </p:grpSpPr>
            <p:pic>
              <p:nvPicPr>
                <p:cNvPr id="65" name="Image 85" descr="Image 85"/>
                <p:cNvPicPr>
                  <a:picLocks noChangeAspect="1"/>
                </p:cNvPicPr>
                <p:nvPr/>
              </p:nvPicPr>
              <p:blipFill>
                <a:blip r:embed="rId3" cstate="print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6566846" cy="30776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6" name="Picture 2" descr="Picture 2"/>
                <p:cNvPicPr>
                  <a:picLocks noChangeAspect="1"/>
                </p:cNvPicPr>
                <p:nvPr/>
              </p:nvPicPr>
              <p:blipFill>
                <a:blip r:embed="rId4" cstate="print">
                  <a:extLst/>
                </a:blip>
                <a:srcRect l="22713" t="14300" r="4691" b="12950"/>
                <a:stretch>
                  <a:fillRect/>
                </a:stretch>
              </p:blipFill>
              <p:spPr>
                <a:xfrm>
                  <a:off x="10119" y="92930"/>
                  <a:ext cx="6564662" cy="297566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64" name="Forme libre 84"/>
              <p:cNvSpPr/>
              <p:nvPr/>
            </p:nvSpPr>
            <p:spPr>
              <a:xfrm>
                <a:off x="2110700" y="1288604"/>
                <a:ext cx="2886878" cy="648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651"/>
                    </a:moveTo>
                    <a:lnTo>
                      <a:pt x="24" y="8813"/>
                    </a:lnTo>
                    <a:lnTo>
                      <a:pt x="2196" y="8726"/>
                    </a:lnTo>
                    <a:lnTo>
                      <a:pt x="2244" y="6739"/>
                    </a:lnTo>
                    <a:lnTo>
                      <a:pt x="3451" y="6826"/>
                    </a:lnTo>
                    <a:lnTo>
                      <a:pt x="4272" y="5098"/>
                    </a:lnTo>
                    <a:lnTo>
                      <a:pt x="4682" y="7603"/>
                    </a:lnTo>
                    <a:lnTo>
                      <a:pt x="3499" y="10022"/>
                    </a:lnTo>
                    <a:lnTo>
                      <a:pt x="12622" y="10022"/>
                    </a:lnTo>
                    <a:lnTo>
                      <a:pt x="12646" y="6307"/>
                    </a:lnTo>
                    <a:lnTo>
                      <a:pt x="17135" y="6134"/>
                    </a:lnTo>
                    <a:lnTo>
                      <a:pt x="20345" y="0"/>
                    </a:lnTo>
                    <a:lnTo>
                      <a:pt x="20442" y="4838"/>
                    </a:lnTo>
                    <a:lnTo>
                      <a:pt x="20876" y="9418"/>
                    </a:lnTo>
                    <a:lnTo>
                      <a:pt x="21600" y="13046"/>
                    </a:lnTo>
                    <a:lnTo>
                      <a:pt x="5068" y="13133"/>
                    </a:lnTo>
                    <a:lnTo>
                      <a:pt x="6154" y="15293"/>
                    </a:lnTo>
                    <a:lnTo>
                      <a:pt x="7940" y="15379"/>
                    </a:lnTo>
                    <a:lnTo>
                      <a:pt x="7940" y="21600"/>
                    </a:lnTo>
                    <a:lnTo>
                      <a:pt x="6492" y="21600"/>
                    </a:lnTo>
                    <a:lnTo>
                      <a:pt x="6516" y="19699"/>
                    </a:lnTo>
                    <a:lnTo>
                      <a:pt x="5141" y="17107"/>
                    </a:lnTo>
                    <a:lnTo>
                      <a:pt x="3548" y="17194"/>
                    </a:lnTo>
                    <a:lnTo>
                      <a:pt x="3572" y="13738"/>
                    </a:lnTo>
                    <a:lnTo>
                      <a:pt x="0" y="13651"/>
                    </a:lnTo>
                    <a:close/>
                  </a:path>
                </a:pathLst>
              </a:custGeom>
              <a:solidFill>
                <a:srgbClr val="C0504D">
                  <a:alpha val="50195"/>
                </a:srgbClr>
              </a:solidFill>
              <a:ln w="12700" cap="flat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" name="Line"/>
            <p:cNvSpPr/>
            <p:nvPr/>
          </p:nvSpPr>
          <p:spPr>
            <a:xfrm>
              <a:off x="2934787" y="1960902"/>
              <a:ext cx="914400" cy="469900"/>
            </a:xfrm>
            <a:prstGeom prst="line">
              <a:avLst/>
            </a:prstGeom>
            <a:ln w="50800">
              <a:solidFill>
                <a:srgbClr val="7030A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defTabSz="58420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8" name="Rounded Rectangle"/>
            <p:cNvSpPr/>
            <p:nvPr/>
          </p:nvSpPr>
          <p:spPr>
            <a:xfrm>
              <a:off x="3819939" y="2251548"/>
              <a:ext cx="848028" cy="663460"/>
            </a:xfrm>
            <a:prstGeom prst="roundRect">
              <a:avLst>
                <a:gd name="adj" fmla="val 28713"/>
              </a:avLst>
            </a:prstGeom>
            <a:ln w="50800">
              <a:solidFill>
                <a:srgbClr val="7030A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58420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9" name="We are in this auditorium"/>
            <p:cNvSpPr txBox="1"/>
            <p:nvPr/>
          </p:nvSpPr>
          <p:spPr>
            <a:xfrm>
              <a:off x="1296190" y="1474974"/>
              <a:ext cx="2239929" cy="5061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fr-FR" dirty="0" smtClean="0"/>
                <a:t>Nous sommes ici</a:t>
              </a:r>
              <a:endParaRPr dirty="0"/>
            </a:p>
          </p:txBody>
        </p:sp>
        <p:sp>
          <p:nvSpPr>
            <p:cNvPr id="71" name="ZoneTexte 26"/>
            <p:cNvSpPr txBox="1"/>
            <p:nvPr/>
          </p:nvSpPr>
          <p:spPr>
            <a:xfrm>
              <a:off x="9012180" y="3152196"/>
              <a:ext cx="1301306" cy="861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IGLOO</a:t>
              </a:r>
            </a:p>
            <a:p>
              <a:pPr>
                <a:defRPr sz="11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ThomX</a:t>
              </a:r>
              <a:endParaRPr sz="1200" dirty="0"/>
            </a:p>
            <a:p>
              <a:pPr>
                <a:defRPr sz="11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 err="1"/>
                <a:t>Andromède</a:t>
              </a:r>
              <a:endParaRPr sz="1200" dirty="0"/>
            </a:p>
          </p:txBody>
        </p:sp>
        <p:sp>
          <p:nvSpPr>
            <p:cNvPr id="72" name="Rectangle 5"/>
            <p:cNvSpPr txBox="1"/>
            <p:nvPr/>
          </p:nvSpPr>
          <p:spPr>
            <a:xfrm>
              <a:off x="8105593" y="3644783"/>
              <a:ext cx="648893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l">
                <a:tabLst>
                  <a:tab pos="533400" algn="l"/>
                </a:tabLst>
                <a:defRPr sz="11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/>
                <a:t>PRAE</a:t>
              </a:r>
            </a:p>
          </p:txBody>
        </p:sp>
        <p:sp>
          <p:nvSpPr>
            <p:cNvPr id="73" name="ZoneTexte 28"/>
            <p:cNvSpPr txBox="1"/>
            <p:nvPr/>
          </p:nvSpPr>
          <p:spPr>
            <a:xfrm>
              <a:off x="7100001" y="4585913"/>
              <a:ext cx="1674005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l"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 dirty="0"/>
                <a:t>HALL SUPER-ACO</a:t>
              </a:r>
            </a:p>
          </p:txBody>
        </p:sp>
        <p:sp>
          <p:nvSpPr>
            <p:cNvPr id="74" name="ZoneTexte 29"/>
            <p:cNvSpPr txBox="1"/>
            <p:nvPr/>
          </p:nvSpPr>
          <p:spPr>
            <a:xfrm>
              <a:off x="7688910" y="2652851"/>
              <a:ext cx="1481574" cy="6155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1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00" dirty="0"/>
                <a:t>SCIENCES ACO museum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50166" y="983411"/>
            <a:ext cx="8729932" cy="4203978"/>
            <a:chOff x="250166" y="983411"/>
            <a:chExt cx="8729932" cy="4203978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50166" y="983411"/>
              <a:ext cx="8729932" cy="3959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Forme libre 3"/>
            <p:cNvSpPr/>
            <p:nvPr/>
          </p:nvSpPr>
          <p:spPr>
            <a:xfrm>
              <a:off x="465827" y="2242868"/>
              <a:ext cx="7720641" cy="2156604"/>
            </a:xfrm>
            <a:custGeom>
              <a:avLst/>
              <a:gdLst>
                <a:gd name="connsiteX0" fmla="*/ 0 w 7720641"/>
                <a:gd name="connsiteY0" fmla="*/ 1362974 h 2156604"/>
                <a:gd name="connsiteX1" fmla="*/ 8626 w 7720641"/>
                <a:gd name="connsiteY1" fmla="*/ 879895 h 2156604"/>
                <a:gd name="connsiteX2" fmla="*/ 785004 w 7720641"/>
                <a:gd name="connsiteY2" fmla="*/ 871268 h 2156604"/>
                <a:gd name="connsiteX3" fmla="*/ 802256 w 7720641"/>
                <a:gd name="connsiteY3" fmla="*/ 672861 h 2156604"/>
                <a:gd name="connsiteX4" fmla="*/ 1233577 w 7720641"/>
                <a:gd name="connsiteY4" fmla="*/ 681487 h 2156604"/>
                <a:gd name="connsiteX5" fmla="*/ 1526875 w 7720641"/>
                <a:gd name="connsiteY5" fmla="*/ 508959 h 2156604"/>
                <a:gd name="connsiteX6" fmla="*/ 1673524 w 7720641"/>
                <a:gd name="connsiteY6" fmla="*/ 759125 h 2156604"/>
                <a:gd name="connsiteX7" fmla="*/ 1250830 w 7720641"/>
                <a:gd name="connsiteY7" fmla="*/ 1000664 h 2156604"/>
                <a:gd name="connsiteX8" fmla="*/ 4511615 w 7720641"/>
                <a:gd name="connsiteY8" fmla="*/ 1000664 h 2156604"/>
                <a:gd name="connsiteX9" fmla="*/ 4520241 w 7720641"/>
                <a:gd name="connsiteY9" fmla="*/ 629729 h 2156604"/>
                <a:gd name="connsiteX10" fmla="*/ 6124755 w 7720641"/>
                <a:gd name="connsiteY10" fmla="*/ 612476 h 2156604"/>
                <a:gd name="connsiteX11" fmla="*/ 7272068 w 7720641"/>
                <a:gd name="connsiteY11" fmla="*/ 0 h 2156604"/>
                <a:gd name="connsiteX12" fmla="*/ 7306573 w 7720641"/>
                <a:gd name="connsiteY12" fmla="*/ 483080 h 2156604"/>
                <a:gd name="connsiteX13" fmla="*/ 7461849 w 7720641"/>
                <a:gd name="connsiteY13" fmla="*/ 940280 h 2156604"/>
                <a:gd name="connsiteX14" fmla="*/ 7720641 w 7720641"/>
                <a:gd name="connsiteY14" fmla="*/ 1302589 h 2156604"/>
                <a:gd name="connsiteX15" fmla="*/ 1811547 w 7720641"/>
                <a:gd name="connsiteY15" fmla="*/ 1311215 h 2156604"/>
                <a:gd name="connsiteX16" fmla="*/ 2199736 w 7720641"/>
                <a:gd name="connsiteY16" fmla="*/ 1526876 h 2156604"/>
                <a:gd name="connsiteX17" fmla="*/ 2838090 w 7720641"/>
                <a:gd name="connsiteY17" fmla="*/ 1535502 h 2156604"/>
                <a:gd name="connsiteX18" fmla="*/ 2838090 w 7720641"/>
                <a:gd name="connsiteY18" fmla="*/ 2156604 h 2156604"/>
                <a:gd name="connsiteX19" fmla="*/ 2320505 w 7720641"/>
                <a:gd name="connsiteY19" fmla="*/ 2156604 h 2156604"/>
                <a:gd name="connsiteX20" fmla="*/ 2329132 w 7720641"/>
                <a:gd name="connsiteY20" fmla="*/ 1966823 h 2156604"/>
                <a:gd name="connsiteX21" fmla="*/ 1837426 w 7720641"/>
                <a:gd name="connsiteY21" fmla="*/ 1708031 h 2156604"/>
                <a:gd name="connsiteX22" fmla="*/ 1268083 w 7720641"/>
                <a:gd name="connsiteY22" fmla="*/ 1716657 h 2156604"/>
                <a:gd name="connsiteX23" fmla="*/ 1276709 w 7720641"/>
                <a:gd name="connsiteY23" fmla="*/ 1371600 h 2156604"/>
                <a:gd name="connsiteX24" fmla="*/ 0 w 7720641"/>
                <a:gd name="connsiteY24" fmla="*/ 1362974 h 215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20641" h="2156604">
                  <a:moveTo>
                    <a:pt x="0" y="1362974"/>
                  </a:moveTo>
                  <a:lnTo>
                    <a:pt x="8626" y="879895"/>
                  </a:lnTo>
                  <a:lnTo>
                    <a:pt x="785004" y="871268"/>
                  </a:lnTo>
                  <a:lnTo>
                    <a:pt x="802256" y="672861"/>
                  </a:lnTo>
                  <a:lnTo>
                    <a:pt x="1233577" y="681487"/>
                  </a:lnTo>
                  <a:lnTo>
                    <a:pt x="1526875" y="508959"/>
                  </a:lnTo>
                  <a:lnTo>
                    <a:pt x="1673524" y="759125"/>
                  </a:lnTo>
                  <a:lnTo>
                    <a:pt x="1250830" y="1000664"/>
                  </a:lnTo>
                  <a:lnTo>
                    <a:pt x="4511615" y="1000664"/>
                  </a:lnTo>
                  <a:lnTo>
                    <a:pt x="4520241" y="629729"/>
                  </a:lnTo>
                  <a:lnTo>
                    <a:pt x="6124755" y="612476"/>
                  </a:lnTo>
                  <a:lnTo>
                    <a:pt x="7272068" y="0"/>
                  </a:lnTo>
                  <a:lnTo>
                    <a:pt x="7306573" y="483080"/>
                  </a:lnTo>
                  <a:lnTo>
                    <a:pt x="7461849" y="940280"/>
                  </a:lnTo>
                  <a:lnTo>
                    <a:pt x="7720641" y="1302589"/>
                  </a:lnTo>
                  <a:lnTo>
                    <a:pt x="1811547" y="1311215"/>
                  </a:lnTo>
                  <a:lnTo>
                    <a:pt x="2199736" y="1526876"/>
                  </a:lnTo>
                  <a:lnTo>
                    <a:pt x="2838090" y="1535502"/>
                  </a:lnTo>
                  <a:lnTo>
                    <a:pt x="2838090" y="2156604"/>
                  </a:lnTo>
                  <a:lnTo>
                    <a:pt x="2320505" y="2156604"/>
                  </a:lnTo>
                  <a:lnTo>
                    <a:pt x="2329132" y="1966823"/>
                  </a:lnTo>
                  <a:lnTo>
                    <a:pt x="1837426" y="1708031"/>
                  </a:lnTo>
                  <a:lnTo>
                    <a:pt x="1268083" y="1716657"/>
                  </a:lnTo>
                  <a:lnTo>
                    <a:pt x="1276709" y="1371600"/>
                  </a:lnTo>
                  <a:lnTo>
                    <a:pt x="0" y="1362974"/>
                  </a:lnTo>
                  <a:close/>
                </a:path>
              </a:pathLst>
            </a:custGeom>
            <a:solidFill>
              <a:schemeClr val="accent2">
                <a:alpha val="49804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572000" y="4941168"/>
              <a:ext cx="20875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HALL SUPER-ACO</a:t>
              </a:r>
              <a:endParaRPr lang="en-US" sz="1000" b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940152" y="1628800"/>
              <a:ext cx="1318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SCIENCES ACO</a:t>
              </a:r>
              <a:endParaRPr lang="en-US" sz="10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283968" y="1916832"/>
              <a:ext cx="1182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Salle P. MARIN </a:t>
              </a:r>
            </a:p>
            <a:p>
              <a:pPr algn="ctr"/>
              <a:r>
                <a:rPr lang="en-US" sz="1000" dirty="0" smtClean="0"/>
                <a:t>ACO</a:t>
              </a:r>
              <a:endParaRPr lang="en-US" sz="1000" dirty="0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5004048" y="4365104"/>
            <a:ext cx="316835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300192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29m</a:t>
            </a:r>
            <a:endParaRPr lang="fr-FR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419872" y="4366692"/>
            <a:ext cx="158417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851920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16m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674796" y="188640"/>
            <a:ext cx="746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SITE</a:t>
            </a:r>
          </a:p>
        </p:txBody>
      </p:sp>
      <p:grpSp>
        <p:nvGrpSpPr>
          <p:cNvPr id="8" name="Groupe 47"/>
          <p:cNvGrpSpPr/>
          <p:nvPr/>
        </p:nvGrpSpPr>
        <p:grpSpPr>
          <a:xfrm>
            <a:off x="5386850" y="3304074"/>
            <a:ext cx="999210" cy="442740"/>
            <a:chOff x="3468518" y="3382975"/>
            <a:chExt cx="999210" cy="442740"/>
          </a:xfrm>
        </p:grpSpPr>
        <p:grpSp>
          <p:nvGrpSpPr>
            <p:cNvPr id="9" name="Groupe 38"/>
            <p:cNvGrpSpPr/>
            <p:nvPr/>
          </p:nvGrpSpPr>
          <p:grpSpPr>
            <a:xfrm>
              <a:off x="3729541" y="3382975"/>
              <a:ext cx="738187" cy="142875"/>
              <a:chOff x="3560440" y="3389238"/>
              <a:chExt cx="738187" cy="142875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3684265" y="3462263"/>
                <a:ext cx="614362" cy="3175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lipse 22"/>
              <p:cNvSpPr/>
              <p:nvPr/>
            </p:nvSpPr>
            <p:spPr>
              <a:xfrm>
                <a:off x="3560440" y="3389238"/>
                <a:ext cx="141287" cy="142875"/>
              </a:xfrm>
              <a:prstGeom prst="ellipse">
                <a:avLst/>
              </a:prstGeom>
              <a:noFill/>
              <a:ln w="41275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fr-FR"/>
              </a:p>
            </p:txBody>
          </p:sp>
        </p:grp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468518" y="3584415"/>
              <a:ext cx="684213" cy="2413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fr-FR" sz="1200" b="1" dirty="0"/>
                <a:t>RF gun</a:t>
              </a:r>
            </a:p>
          </p:txBody>
        </p:sp>
      </p:grpSp>
      <p:grpSp>
        <p:nvGrpSpPr>
          <p:cNvPr id="12" name="Groupe 42"/>
          <p:cNvGrpSpPr/>
          <p:nvPr/>
        </p:nvGrpSpPr>
        <p:grpSpPr>
          <a:xfrm>
            <a:off x="1719943" y="5442857"/>
            <a:ext cx="3124201" cy="761215"/>
            <a:chOff x="1719943" y="5442857"/>
            <a:chExt cx="3124201" cy="761215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1719943" y="5638800"/>
              <a:ext cx="642257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536372" y="5442857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Accélérateur phase A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558144" y="583474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Accélérateur phase B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1719943" y="6063343"/>
              <a:ext cx="642257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 10"/>
          <p:cNvSpPr/>
          <p:nvPr/>
        </p:nvSpPr>
        <p:spPr>
          <a:xfrm rot="21021349" flipV="1">
            <a:off x="4471777" y="1147122"/>
            <a:ext cx="3248025" cy="2236709"/>
          </a:xfrm>
          <a:prstGeom prst="arc">
            <a:avLst>
              <a:gd name="adj1" fmla="val 16200000"/>
              <a:gd name="adj2" fmla="val 18719322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647705" y="3300252"/>
            <a:ext cx="141287" cy="142875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769942" y="3373277"/>
            <a:ext cx="1548000" cy="7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648474" y="2940708"/>
            <a:ext cx="1004528" cy="39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fr-FR" sz="1200" b="1" i="1" dirty="0" smtClean="0"/>
              <a:t>Section accélératrice</a:t>
            </a:r>
            <a:endParaRPr lang="fr-FR" sz="1200" b="1" i="1" dirty="0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955791" y="3153744"/>
            <a:ext cx="1084060" cy="24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1200" b="1" dirty="0" smtClean="0"/>
              <a:t>Radiobiologie</a:t>
            </a:r>
            <a:endParaRPr lang="fr-FR" sz="1200" b="1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750064" y="3339550"/>
            <a:ext cx="1385247" cy="24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1200" b="1" dirty="0" smtClean="0"/>
              <a:t>Physique nucléaire</a:t>
            </a:r>
            <a:endParaRPr lang="fr-FR" sz="1200" b="1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487029" y="2820413"/>
            <a:ext cx="1182275" cy="24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1200" b="1" dirty="0" smtClean="0"/>
              <a:t>R&amp;D détecteurs</a:t>
            </a:r>
            <a:endParaRPr lang="fr-FR" sz="1200" b="1" dirty="0"/>
          </a:p>
        </p:txBody>
      </p:sp>
      <p:pic>
        <p:nvPicPr>
          <p:cNvPr id="32" name="Ima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850" y="1526827"/>
            <a:ext cx="452913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36453" y="1516027"/>
            <a:ext cx="45180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14815E-6 L -0.07187 8.14815E-6 " pathEditMode="relative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5096E-6 L -0.50312 -3.95096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254E-7 L 0.50833 -7.4254E-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6897-7D3B-4A70-9564-12B1A29F48D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47825" y="180975"/>
            <a:ext cx="74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ETAT DES LIEUX : Le « Chapeau de gendarme »</a:t>
            </a:r>
            <a:endParaRPr lang="fr-F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4544" y="1077263"/>
            <a:ext cx="8719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b="1" dirty="0" smtClean="0">
                <a:latin typeface="+mj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nfiltrations d’eau </a:t>
            </a:r>
            <a:r>
              <a:rPr lang="fr-FR" b="1" dirty="0" smtClean="0"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1600" dirty="0" smtClean="0"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isjonction des équipements électriques et présence de flaques d’eau 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7" name="Espace réservé du contenu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466" y="2668566"/>
            <a:ext cx="2914378" cy="2057249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3268132" y="4441611"/>
            <a:ext cx="5414798" cy="2216608"/>
            <a:chOff x="3268132" y="4441611"/>
            <a:chExt cx="5414798" cy="22166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78674" y="4793754"/>
              <a:ext cx="2304256" cy="181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Ellipse 13"/>
            <p:cNvSpPr/>
            <p:nvPr/>
          </p:nvSpPr>
          <p:spPr>
            <a:xfrm>
              <a:off x="7650435" y="5273427"/>
              <a:ext cx="432048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68132" y="4441611"/>
              <a:ext cx="2971801" cy="2216608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0" y="2789012"/>
            <a:ext cx="5291667" cy="4068988"/>
            <a:chOff x="0" y="2789012"/>
            <a:chExt cx="5291667" cy="406898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465" y="2789012"/>
              <a:ext cx="2963335" cy="2067055"/>
            </a:xfrm>
            <a:prstGeom prst="rect">
              <a:avLst/>
            </a:prstGeom>
          </p:spPr>
        </p:pic>
        <p:pic>
          <p:nvPicPr>
            <p:cNvPr id="7" name="Image 6" descr="HallExp_VueCoin_Igloo_SuperACO_bis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982134" y="4969933"/>
              <a:ext cx="1804489" cy="1709208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1268940" y="5842000"/>
              <a:ext cx="1711327" cy="101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0" y="5725517"/>
              <a:ext cx="1584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Flaques d’eau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259667" y="2827868"/>
              <a:ext cx="2032000" cy="1863218"/>
            </a:xfrm>
            <a:prstGeom prst="rect">
              <a:avLst/>
            </a:prstGeom>
          </p:spPr>
        </p:pic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72016" y="1581793"/>
            <a:ext cx="8067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8663" lvl="1" indent="-2619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Déblaiement et évacuation de la terre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: à faire au dessus et autour de 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zone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CdG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728663" lvl="1" indent="-2619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Diagnostique</a:t>
            </a:r>
          </a:p>
          <a:p>
            <a:pPr marL="728663" lvl="1" indent="-2619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Traitement des ruines d’une ancienne tour de refroidissement</a:t>
            </a:r>
          </a:p>
          <a:p>
            <a:pPr marL="728663" lvl="1" indent="-26193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Réfection de l’étanchéité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1" y="641063"/>
            <a:ext cx="8667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 indent="-9525"/>
            <a:r>
              <a:rPr lang="fr-FR" b="1" dirty="0" smtClean="0">
                <a:solidFill>
                  <a:srgbClr val="0000FF"/>
                </a:solidFill>
              </a:rPr>
              <a:t>Bâtiment datant des années 50 </a:t>
            </a:r>
            <a:r>
              <a:rPr lang="fr-FR" b="1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fr-FR" b="1" dirty="0" smtClean="0">
                <a:solidFill>
                  <a:srgbClr val="0000FF"/>
                </a:solidFill>
              </a:rPr>
              <a:t> Travaux de réhabilitation (étanchéité, électricité,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Espace réservé du contenu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95388" y="1708617"/>
            <a:ext cx="2162735" cy="162205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6897-7D3B-4A70-9564-12B1A29F48D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76400" y="171450"/>
            <a:ext cx="745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ETAT DES LIEUX : Les accès</a:t>
            </a:r>
            <a:endParaRPr lang="fr-F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114300" y="1088814"/>
            <a:ext cx="4314824" cy="2561098"/>
            <a:chOff x="114300" y="1088814"/>
            <a:chExt cx="4314824" cy="2561098"/>
          </a:xfrm>
        </p:grpSpPr>
        <p:grpSp>
          <p:nvGrpSpPr>
            <p:cNvPr id="42" name="Groupe 41"/>
            <p:cNvGrpSpPr/>
            <p:nvPr/>
          </p:nvGrpSpPr>
          <p:grpSpPr>
            <a:xfrm>
              <a:off x="132333" y="1350750"/>
              <a:ext cx="4296791" cy="2299162"/>
              <a:chOff x="122808" y="3779625"/>
              <a:chExt cx="4296791" cy="2299162"/>
            </a:xfrm>
          </p:grpSpPr>
          <p:pic>
            <p:nvPicPr>
              <p:cNvPr id="40" name="Image 39" descr="chapeau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2808" y="3848100"/>
                <a:ext cx="4296791" cy="2230687"/>
              </a:xfrm>
              <a:prstGeom prst="rect">
                <a:avLst/>
              </a:prstGeom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2064064" y="5236950"/>
                <a:ext cx="1069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HALL SUPER ACO</a:t>
                </a:r>
                <a:endParaRPr lang="fr-FR" sz="1400" b="1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142025" y="4585708"/>
                <a:ext cx="706076" cy="31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IGLOO</a:t>
                </a:r>
                <a:endParaRPr lang="fr-FR" sz="1400" b="1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486025" y="4056033"/>
                <a:ext cx="942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SCIENCES ACO</a:t>
                </a:r>
                <a:endParaRPr lang="fr-FR" sz="1400" b="1" dirty="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2562225" y="3779625"/>
                <a:ext cx="1123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</a:rPr>
                  <a:t>RUE AMPERE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14300" y="1088814"/>
              <a:ext cx="19782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ea typeface="Tahoma" pitchFamily="34" charset="0"/>
                  <a:cs typeface="Tahoma" pitchFamily="34" charset="0"/>
                </a:rPr>
                <a:t>Pour le personnel :</a:t>
              </a:r>
            </a:p>
          </p:txBody>
        </p:sp>
      </p:grpSp>
      <p:sp>
        <p:nvSpPr>
          <p:cNvPr id="31" name="Forme libre 30"/>
          <p:cNvSpPr/>
          <p:nvPr/>
        </p:nvSpPr>
        <p:spPr>
          <a:xfrm rot="10800000">
            <a:off x="1904998" y="2505075"/>
            <a:ext cx="1208177" cy="738726"/>
          </a:xfrm>
          <a:custGeom>
            <a:avLst/>
            <a:gdLst>
              <a:gd name="connsiteX0" fmla="*/ 0 w 1966913"/>
              <a:gd name="connsiteY0" fmla="*/ 0 h 1247775"/>
              <a:gd name="connsiteX1" fmla="*/ 0 w 1966913"/>
              <a:gd name="connsiteY1" fmla="*/ 971550 h 1247775"/>
              <a:gd name="connsiteX2" fmla="*/ 1476375 w 1966913"/>
              <a:gd name="connsiteY2" fmla="*/ 971550 h 1247775"/>
              <a:gd name="connsiteX3" fmla="*/ 1966913 w 1966913"/>
              <a:gd name="connsiteY3" fmla="*/ 1243012 h 1247775"/>
              <a:gd name="connsiteX4" fmla="*/ 733425 w 1966913"/>
              <a:gd name="connsiteY4" fmla="*/ 1247775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913" h="1247775">
                <a:moveTo>
                  <a:pt x="0" y="0"/>
                </a:moveTo>
                <a:lnTo>
                  <a:pt x="0" y="971550"/>
                </a:lnTo>
                <a:lnTo>
                  <a:pt x="1476375" y="971550"/>
                </a:lnTo>
                <a:lnTo>
                  <a:pt x="1966913" y="1243012"/>
                </a:lnTo>
                <a:lnTo>
                  <a:pt x="733425" y="1247775"/>
                </a:lnTo>
              </a:path>
            </a:pathLst>
          </a:cu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>
            <a:spLocks noChangeAspect="1"/>
          </p:cNvSpPr>
          <p:nvPr/>
        </p:nvSpPr>
        <p:spPr>
          <a:xfrm rot="10800000">
            <a:off x="1027201" y="1487022"/>
            <a:ext cx="1296899" cy="846601"/>
          </a:xfrm>
          <a:custGeom>
            <a:avLst/>
            <a:gdLst>
              <a:gd name="connsiteX0" fmla="*/ 2690813 w 2690813"/>
              <a:gd name="connsiteY0" fmla="*/ 1457325 h 1457325"/>
              <a:gd name="connsiteX1" fmla="*/ 2690813 w 2690813"/>
              <a:gd name="connsiteY1" fmla="*/ 866775 h 1457325"/>
              <a:gd name="connsiteX2" fmla="*/ 1609725 w 2690813"/>
              <a:gd name="connsiteY2" fmla="*/ 866775 h 1457325"/>
              <a:gd name="connsiteX3" fmla="*/ 1471613 w 2690813"/>
              <a:gd name="connsiteY3" fmla="*/ 623888 h 1457325"/>
              <a:gd name="connsiteX4" fmla="*/ 1800225 w 2690813"/>
              <a:gd name="connsiteY4" fmla="*/ 261938 h 1457325"/>
              <a:gd name="connsiteX5" fmla="*/ 1800225 w 2690813"/>
              <a:gd name="connsiteY5" fmla="*/ 4763 h 1457325"/>
              <a:gd name="connsiteX6" fmla="*/ 0 w 2690813"/>
              <a:gd name="connsiteY6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1457325">
                <a:moveTo>
                  <a:pt x="2690813" y="1457325"/>
                </a:moveTo>
                <a:lnTo>
                  <a:pt x="2690813" y="866775"/>
                </a:lnTo>
                <a:lnTo>
                  <a:pt x="1609725" y="866775"/>
                </a:lnTo>
                <a:lnTo>
                  <a:pt x="1471613" y="623888"/>
                </a:lnTo>
                <a:lnTo>
                  <a:pt x="1800225" y="261938"/>
                </a:lnTo>
                <a:lnTo>
                  <a:pt x="1800225" y="4763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3684779" y="2653784"/>
            <a:ext cx="2855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Passage par le laboratoire CLIO 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81522" y="2987159"/>
            <a:ext cx="276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Passage par le hall Super-ACO </a:t>
            </a:r>
            <a:endParaRPr lang="fr-FR" sz="1600" dirty="0">
              <a:solidFill>
                <a:srgbClr val="7030A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09725" y="3679614"/>
            <a:ext cx="2427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a typeface="Tahoma" pitchFamily="34" charset="0"/>
                <a:cs typeface="Tahoma" pitchFamily="34" charset="0"/>
              </a:rPr>
              <a:t>Pour les équipements :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1694433" y="3941550"/>
            <a:ext cx="4296791" cy="2299162"/>
            <a:chOff x="122808" y="3779625"/>
            <a:chExt cx="4296791" cy="2299162"/>
          </a:xfrm>
        </p:grpSpPr>
        <p:pic>
          <p:nvPicPr>
            <p:cNvPr id="58" name="Image 57" descr="chapeau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08" y="3848100"/>
              <a:ext cx="4296791" cy="2230687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2064064" y="5236950"/>
              <a:ext cx="1069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HALL SUPER ACO</a:t>
              </a:r>
              <a:endParaRPr lang="fr-FR" sz="1400" b="1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42025" y="4585708"/>
              <a:ext cx="706076" cy="319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IGLOO</a:t>
              </a:r>
              <a:endParaRPr lang="fr-FR" sz="1400" b="1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486025" y="4056033"/>
              <a:ext cx="942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SCIENCES ACO</a:t>
              </a:r>
              <a:endParaRPr lang="fr-FR" sz="1400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562225" y="3779625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RUE AMPERE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5253147" y="5482709"/>
            <a:ext cx="276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Passage par le hall Super-ACO 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64" name="Forme libre 63"/>
          <p:cNvSpPr/>
          <p:nvPr/>
        </p:nvSpPr>
        <p:spPr>
          <a:xfrm rot="10800000">
            <a:off x="3486148" y="5076825"/>
            <a:ext cx="1208177" cy="738726"/>
          </a:xfrm>
          <a:custGeom>
            <a:avLst/>
            <a:gdLst>
              <a:gd name="connsiteX0" fmla="*/ 0 w 1966913"/>
              <a:gd name="connsiteY0" fmla="*/ 0 h 1247775"/>
              <a:gd name="connsiteX1" fmla="*/ 0 w 1966913"/>
              <a:gd name="connsiteY1" fmla="*/ 971550 h 1247775"/>
              <a:gd name="connsiteX2" fmla="*/ 1476375 w 1966913"/>
              <a:gd name="connsiteY2" fmla="*/ 971550 h 1247775"/>
              <a:gd name="connsiteX3" fmla="*/ 1966913 w 1966913"/>
              <a:gd name="connsiteY3" fmla="*/ 1243012 h 1247775"/>
              <a:gd name="connsiteX4" fmla="*/ 733425 w 1966913"/>
              <a:gd name="connsiteY4" fmla="*/ 1247775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913" h="1247775">
                <a:moveTo>
                  <a:pt x="0" y="0"/>
                </a:moveTo>
                <a:lnTo>
                  <a:pt x="0" y="971550"/>
                </a:lnTo>
                <a:lnTo>
                  <a:pt x="1476375" y="971550"/>
                </a:lnTo>
                <a:lnTo>
                  <a:pt x="1966913" y="1243012"/>
                </a:lnTo>
                <a:lnTo>
                  <a:pt x="733425" y="1247775"/>
                </a:lnTo>
              </a:path>
            </a:pathLst>
          </a:cu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29"/>
          <p:cNvGrpSpPr/>
          <p:nvPr/>
        </p:nvGrpSpPr>
        <p:grpSpPr>
          <a:xfrm rot="10800000">
            <a:off x="4161711" y="4838700"/>
            <a:ext cx="470769" cy="980016"/>
            <a:chOff x="3200401" y="3109628"/>
            <a:chExt cx="931487" cy="2016812"/>
          </a:xfrm>
        </p:grpSpPr>
        <p:grpSp>
          <p:nvGrpSpPr>
            <p:cNvPr id="66" name="Groupe 28"/>
            <p:cNvGrpSpPr/>
            <p:nvPr/>
          </p:nvGrpSpPr>
          <p:grpSpPr>
            <a:xfrm>
              <a:off x="3908368" y="4542190"/>
              <a:ext cx="223520" cy="238760"/>
              <a:chOff x="4434840" y="1544320"/>
              <a:chExt cx="223520" cy="238760"/>
            </a:xfrm>
            <a:solidFill>
              <a:srgbClr val="FFFF00"/>
            </a:solidFill>
          </p:grpSpPr>
          <p:sp>
            <p:nvSpPr>
              <p:cNvPr id="71" name="Rectangle 70"/>
              <p:cNvSpPr/>
              <p:nvPr/>
            </p:nvSpPr>
            <p:spPr>
              <a:xfrm>
                <a:off x="4434840" y="1544320"/>
                <a:ext cx="223520" cy="23876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509246" y="1544320"/>
                <a:ext cx="72913" cy="23876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3437506" y="3109628"/>
              <a:ext cx="36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3200401" y="3228098"/>
              <a:ext cx="207818" cy="264383"/>
            </a:xfrm>
            <a:custGeom>
              <a:avLst/>
              <a:gdLst>
                <a:gd name="connsiteX0" fmla="*/ 0 w 207818"/>
                <a:gd name="connsiteY0" fmla="*/ 0 h 264383"/>
                <a:gd name="connsiteX1" fmla="*/ 0 w 207818"/>
                <a:gd name="connsiteY1" fmla="*/ 0 h 264383"/>
                <a:gd name="connsiteX2" fmla="*/ 13854 w 207818"/>
                <a:gd name="connsiteY2" fmla="*/ 124691 h 264383"/>
                <a:gd name="connsiteX3" fmla="*/ 41563 w 207818"/>
                <a:gd name="connsiteY3" fmla="*/ 207818 h 264383"/>
                <a:gd name="connsiteX4" fmla="*/ 62345 w 207818"/>
                <a:gd name="connsiteY4" fmla="*/ 228600 h 264383"/>
                <a:gd name="connsiteX5" fmla="*/ 110836 w 207818"/>
                <a:gd name="connsiteY5" fmla="*/ 242455 h 264383"/>
                <a:gd name="connsiteX6" fmla="*/ 180109 w 207818"/>
                <a:gd name="connsiteY6" fmla="*/ 263237 h 264383"/>
                <a:gd name="connsiteX7" fmla="*/ 207818 w 207818"/>
                <a:gd name="connsiteY7" fmla="*/ 263237 h 264383"/>
                <a:gd name="connsiteX8" fmla="*/ 207818 w 207818"/>
                <a:gd name="connsiteY8" fmla="*/ 263237 h 26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818" h="264383">
                  <a:moveTo>
                    <a:pt x="0" y="0"/>
                  </a:moveTo>
                  <a:lnTo>
                    <a:pt x="0" y="0"/>
                  </a:lnTo>
                  <a:cubicBezTo>
                    <a:pt x="5305" y="68974"/>
                    <a:pt x="2010" y="73368"/>
                    <a:pt x="13854" y="124691"/>
                  </a:cubicBezTo>
                  <a:cubicBezTo>
                    <a:pt x="19916" y="150960"/>
                    <a:pt x="24778" y="184319"/>
                    <a:pt x="41563" y="207818"/>
                  </a:cubicBezTo>
                  <a:cubicBezTo>
                    <a:pt x="47257" y="215790"/>
                    <a:pt x="54194" y="223166"/>
                    <a:pt x="62345" y="228600"/>
                  </a:cubicBezTo>
                  <a:cubicBezTo>
                    <a:pt x="68691" y="232831"/>
                    <a:pt x="106642" y="241197"/>
                    <a:pt x="110836" y="242455"/>
                  </a:cubicBezTo>
                  <a:cubicBezTo>
                    <a:pt x="125174" y="246756"/>
                    <a:pt x="161870" y="260957"/>
                    <a:pt x="180109" y="263237"/>
                  </a:cubicBezTo>
                  <a:cubicBezTo>
                    <a:pt x="189274" y="264383"/>
                    <a:pt x="198582" y="263237"/>
                    <a:pt x="207818" y="263237"/>
                  </a:cubicBezTo>
                  <a:lnTo>
                    <a:pt x="207818" y="263237"/>
                  </a:lnTo>
                </a:path>
              </a:pathLst>
            </a:cu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>
              <a:off x="3525983" y="4114789"/>
              <a:ext cx="35329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955826" y="4046440"/>
              <a:ext cx="36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828674" y="669638"/>
            <a:ext cx="787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188913"/>
            <a:r>
              <a:rPr lang="fr-FR" b="1" dirty="0" smtClean="0">
                <a:solidFill>
                  <a:srgbClr val="0000FF"/>
                </a:solidFill>
              </a:rPr>
              <a:t>Accès limités en raison des installations existantes </a:t>
            </a:r>
            <a:r>
              <a:rPr lang="fr-FR" b="1" dirty="0" smtClean="0">
                <a:solidFill>
                  <a:srgbClr val="0000FF"/>
                </a:solidFill>
                <a:sym typeface="Wingdings" pitchFamily="2" charset="2"/>
              </a:rPr>
              <a:t> Création d’accès</a:t>
            </a:r>
            <a:endParaRPr lang="fr-FR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3" grpId="0"/>
      <p:bldP spid="54" grpId="0"/>
      <p:bldP spid="55" grpId="0"/>
      <p:bldP spid="63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66897-7D3B-4A70-9564-12B1A29F48D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0" y="717263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188913"/>
            <a:r>
              <a:rPr lang="fr-FR" b="1" dirty="0" smtClean="0">
                <a:solidFill>
                  <a:srgbClr val="0000FF"/>
                </a:solidFill>
              </a:rPr>
              <a:t>Pas d’infrastructures techniques </a:t>
            </a:r>
            <a:r>
              <a:rPr lang="fr-FR" b="1" dirty="0" smtClean="0">
                <a:solidFill>
                  <a:srgbClr val="0000FF"/>
                </a:solidFill>
                <a:sym typeface="Wingdings" pitchFamily="2" charset="2"/>
              </a:rPr>
              <a:t> A créer</a:t>
            </a:r>
            <a:endParaRPr lang="fr-FR" b="1" dirty="0" smtClean="0">
              <a:solidFill>
                <a:srgbClr val="0000FF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628775" y="171450"/>
            <a:ext cx="758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ETAT DES LIEUX :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 infrastructure techniques et salles à proximité 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125631" y="1563533"/>
            <a:ext cx="8761193" cy="3313267"/>
            <a:chOff x="125631" y="1563533"/>
            <a:chExt cx="8761193" cy="3313267"/>
          </a:xfrm>
        </p:grpSpPr>
        <p:grpSp>
          <p:nvGrpSpPr>
            <p:cNvPr id="37" name="Groupe 36"/>
            <p:cNvGrpSpPr/>
            <p:nvPr/>
          </p:nvGrpSpPr>
          <p:grpSpPr>
            <a:xfrm>
              <a:off x="3295650" y="1579350"/>
              <a:ext cx="5591174" cy="3297450"/>
              <a:chOff x="122808" y="3840247"/>
              <a:chExt cx="4296791" cy="2238540"/>
            </a:xfrm>
          </p:grpSpPr>
          <p:pic>
            <p:nvPicPr>
              <p:cNvPr id="38" name="Image 37" descr="chapeau6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2808" y="3848100"/>
                <a:ext cx="4296791" cy="2230687"/>
              </a:xfrm>
              <a:prstGeom prst="rect">
                <a:avLst/>
              </a:prstGeom>
            </p:spPr>
          </p:pic>
          <p:sp>
            <p:nvSpPr>
              <p:cNvPr id="39" name="ZoneTexte 38"/>
              <p:cNvSpPr txBox="1"/>
              <p:nvPr/>
            </p:nvSpPr>
            <p:spPr>
              <a:xfrm>
                <a:off x="2018835" y="5325127"/>
                <a:ext cx="1069661" cy="17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HALL SUPER ACO</a:t>
                </a:r>
                <a:endParaRPr lang="fr-FR" sz="1400" b="1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3142025" y="4585708"/>
                <a:ext cx="706076" cy="31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IGLOO</a:t>
                </a:r>
                <a:endParaRPr lang="fr-FR" sz="1400" b="1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469064" y="4105632"/>
                <a:ext cx="942975" cy="17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SCIENCES ACO</a:t>
                </a:r>
                <a:endParaRPr lang="fr-FR" sz="1400" b="1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2285195" y="3840247"/>
                <a:ext cx="1123950" cy="16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FF0000"/>
                    </a:solidFill>
                  </a:rPr>
                  <a:t>RUE AMPERE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135781" y="3343275"/>
              <a:ext cx="274420" cy="2103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47675" y="1563533"/>
              <a:ext cx="373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</a:pPr>
              <a:r>
                <a:rPr lang="fr-FR" sz="1600" dirty="0" smtClean="0">
                  <a:ea typeface="Tahoma" pitchFamily="34" charset="0"/>
                  <a:cs typeface="Tahoma" pitchFamily="34" charset="0"/>
                </a:rPr>
                <a:t>Poste Haute tension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fr-FR" sz="1600" dirty="0" smtClean="0">
                  <a:ea typeface="Tahoma" pitchFamily="34" charset="0"/>
                  <a:cs typeface="Tahoma" pitchFamily="34" charset="0"/>
                </a:rPr>
                <a:t>Groupe de refroidissement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fr-FR" sz="1600" dirty="0" smtClean="0">
                  <a:ea typeface="Tahoma" pitchFamily="34" charset="0"/>
                  <a:cs typeface="Tahoma" pitchFamily="34" charset="0"/>
                </a:rPr>
                <a:t>Cabine laser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fr-FR" sz="1600" dirty="0" smtClean="0">
                  <a:ea typeface="Tahoma" pitchFamily="34" charset="0"/>
                  <a:cs typeface="Tahoma" pitchFamily="34" charset="0"/>
                </a:rPr>
                <a:t>Salle de contrôle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fr-FR" sz="1600" dirty="0" smtClean="0">
                  <a:ea typeface="Tahoma" pitchFamily="34" charset="0"/>
                  <a:cs typeface="Tahoma" pitchFamily="34" charset="0"/>
                </a:rPr>
                <a:t>Baies électroniques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fr-FR" sz="1600" dirty="0" smtClean="0">
                  <a:ea typeface="Tahoma" pitchFamily="34" charset="0"/>
                  <a:cs typeface="Tahoma" pitchFamily="34" charset="0"/>
                </a:rPr>
                <a:t>Salle de préparation (radiobiologie)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29463" y="3575970"/>
              <a:ext cx="442763" cy="2502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631" y="1724025"/>
              <a:ext cx="274420" cy="2103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5631" y="2087880"/>
              <a:ext cx="274420" cy="21033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364380" y="3764766"/>
              <a:ext cx="288758" cy="3561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5631" y="2815590"/>
              <a:ext cx="274420" cy="21033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25277" y="3031842"/>
              <a:ext cx="250257" cy="1443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5631" y="3179445"/>
              <a:ext cx="274420" cy="210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5889157" y="3265062"/>
              <a:ext cx="836495" cy="175160"/>
              <a:chOff x="5889157" y="3265062"/>
              <a:chExt cx="836495" cy="175160"/>
            </a:xfrm>
            <a:solidFill>
              <a:srgbClr val="7030A0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6523522" y="3266967"/>
                <a:ext cx="202130" cy="1732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889157" y="3265062"/>
                <a:ext cx="202130" cy="17325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25631" y="2451735"/>
              <a:ext cx="274420" cy="21033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72124" y="3048001"/>
              <a:ext cx="228601" cy="1905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25631" y="3543300"/>
              <a:ext cx="274420" cy="21033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4" name="ZoneTexte 83"/>
          <p:cNvSpPr txBox="1"/>
          <p:nvPr/>
        </p:nvSpPr>
        <p:spPr>
          <a:xfrm>
            <a:off x="0" y="50958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L’aménagement dans les murs existants conduit à une grande dispersion des équipements</a:t>
            </a:r>
          </a:p>
          <a:p>
            <a:pPr>
              <a:buFont typeface="Wingdings"/>
              <a:buChar char="è"/>
            </a:pPr>
            <a:r>
              <a:rPr lang="fr-FR" dirty="0" smtClean="0"/>
              <a:t> complique l’aménagement des servitudes</a:t>
            </a:r>
            <a:endParaRPr lang="fr-FR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dirty="0" smtClean="0"/>
              <a:t> incompatible avec les besoins en radiobiologie (Plateforme proche de la salle de préparation)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281956" y="2018471"/>
            <a:ext cx="5845841" cy="4638675"/>
            <a:chOff x="281956" y="2018471"/>
            <a:chExt cx="5845841" cy="4638675"/>
          </a:xfrm>
        </p:grpSpPr>
        <p:grpSp>
          <p:nvGrpSpPr>
            <p:cNvPr id="20" name="Groupe 19"/>
            <p:cNvGrpSpPr/>
            <p:nvPr/>
          </p:nvGrpSpPr>
          <p:grpSpPr>
            <a:xfrm>
              <a:off x="281956" y="2018471"/>
              <a:ext cx="5845841" cy="4638675"/>
              <a:chOff x="281956" y="2018471"/>
              <a:chExt cx="5845841" cy="4638675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281956" y="2018471"/>
                <a:ext cx="5845841" cy="4638675"/>
                <a:chOff x="2647469" y="2038350"/>
                <a:chExt cx="5845841" cy="4638675"/>
              </a:xfrm>
            </p:grpSpPr>
            <p:pic>
              <p:nvPicPr>
                <p:cNvPr id="12" name="Image 11" descr="cper4.tif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0000" contrast="20000"/>
                </a:blip>
                <a:stretch>
                  <a:fillRect/>
                </a:stretch>
              </p:blipFill>
              <p:spPr>
                <a:xfrm>
                  <a:off x="2647469" y="2038350"/>
                  <a:ext cx="5845841" cy="4638675"/>
                </a:xfrm>
                <a:prstGeom prst="rect">
                  <a:avLst/>
                </a:prstGeom>
              </p:spPr>
            </p:pic>
            <p:sp>
              <p:nvSpPr>
                <p:cNvPr id="17" name="ZoneTexte 16"/>
                <p:cNvSpPr txBox="1"/>
                <p:nvPr/>
              </p:nvSpPr>
              <p:spPr>
                <a:xfrm>
                  <a:off x="3594606" y="3844276"/>
                  <a:ext cx="8966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/>
                    <a:t>IGLOO</a:t>
                  </a:r>
                  <a:endParaRPr lang="fr-FR" sz="1400" b="1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5533777" y="2170759"/>
                  <a:ext cx="157773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/>
                    <a:t>HALL SUPER-ACO</a:t>
                  </a:r>
                  <a:endParaRPr lang="fr-FR" sz="1400" b="1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7320794" y="3106618"/>
                  <a:ext cx="113803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/>
                    <a:t>HALL LINAC</a:t>
                  </a:r>
                  <a:endParaRPr lang="fr-FR" sz="1400" b="1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5448300" y="2762250"/>
                  <a:ext cx="16097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FF0000"/>
                      </a:solidFill>
                    </a:rPr>
                    <a:t>Machine PRAE</a:t>
                  </a:r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6" name="ZoneTexte 35"/>
              <p:cNvSpPr txBox="1"/>
              <p:nvPr/>
            </p:nvSpPr>
            <p:spPr>
              <a:xfrm>
                <a:off x="3178297" y="5232531"/>
                <a:ext cx="18509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MUSEE SCIENCES ACO</a:t>
                </a:r>
                <a:endParaRPr lang="fr-FR" sz="1400" b="1" dirty="0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3310128" y="6044184"/>
              <a:ext cx="1481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/>
                <a:t>Rue Ampère</a:t>
              </a:r>
              <a:endParaRPr lang="fr-FR" b="1" i="1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691680" y="112439"/>
            <a:ext cx="497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PROPOSITION D’INSTALLATION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3916" y="599915"/>
            <a:ext cx="6124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 indent="-9525"/>
            <a:r>
              <a:rPr lang="fr-FR" sz="1600" b="1" dirty="0" smtClean="0"/>
              <a:t>Bilan sur l’état des lieux du site :</a:t>
            </a:r>
          </a:p>
          <a:p>
            <a:pPr marL="714375" lvl="2" indent="-352425">
              <a:buFont typeface="Wingdings" pitchFamily="2" charset="2"/>
              <a:buChar char="Ø"/>
            </a:pPr>
            <a:r>
              <a:rPr lang="fr-FR" sz="1600" dirty="0" smtClean="0"/>
              <a:t>Travaux de réhabilitation (étanchéité, électricité, …)</a:t>
            </a:r>
          </a:p>
          <a:p>
            <a:pPr marL="714375" lvl="2" indent="-352425">
              <a:buFont typeface="Wingdings" pitchFamily="2" charset="2"/>
              <a:buChar char="Ø"/>
            </a:pPr>
            <a:r>
              <a:rPr lang="fr-FR" sz="1600" dirty="0" smtClean="0">
                <a:sym typeface="Wingdings" pitchFamily="2" charset="2"/>
              </a:rPr>
              <a:t>Création d’accès</a:t>
            </a:r>
          </a:p>
          <a:p>
            <a:pPr marL="714375" lvl="2" indent="-352425">
              <a:buFont typeface="Wingdings" pitchFamily="2" charset="2"/>
              <a:buChar char="Ø"/>
            </a:pPr>
            <a:r>
              <a:rPr lang="fr-FR" sz="1600" dirty="0" smtClean="0">
                <a:sym typeface="Wingdings" pitchFamily="2" charset="2"/>
              </a:rPr>
              <a:t>Réalisation d’infrastructures techniques </a:t>
            </a:r>
            <a:endParaRPr lang="fr-FR" sz="1600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3279925" y="1884257"/>
            <a:ext cx="5864075" cy="2923877"/>
            <a:chOff x="3279925" y="1884257"/>
            <a:chExt cx="5864075" cy="2923877"/>
          </a:xfrm>
        </p:grpSpPr>
        <p:sp>
          <p:nvSpPr>
            <p:cNvPr id="15" name="ZoneTexte 14"/>
            <p:cNvSpPr txBox="1"/>
            <p:nvPr/>
          </p:nvSpPr>
          <p:spPr>
            <a:xfrm>
              <a:off x="6134100" y="1884257"/>
              <a:ext cx="300990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00FF"/>
                  </a:solidFill>
                </a:rPr>
                <a:t>Nouvel édifice </a:t>
              </a:r>
              <a:r>
                <a:rPr lang="fr-FR" sz="1600" b="1" dirty="0" smtClean="0"/>
                <a:t>(à la place de la butte de terre)</a:t>
              </a:r>
            </a:p>
            <a:p>
              <a:pPr marL="180975" indent="-180975">
                <a:buFont typeface="Courier New" pitchFamily="49" charset="0"/>
                <a:buChar char="o"/>
              </a:pPr>
              <a:r>
                <a:rPr lang="fr-FR" b="1" dirty="0" smtClean="0"/>
                <a:t>Salle de contrôle</a:t>
              </a:r>
            </a:p>
            <a:p>
              <a:pPr marL="180975" indent="-180975">
                <a:buFont typeface="Courier New" pitchFamily="49" charset="0"/>
                <a:buChar char="o"/>
              </a:pPr>
              <a:r>
                <a:rPr lang="fr-FR" b="1" dirty="0" smtClean="0"/>
                <a:t>Salle de préparation</a:t>
              </a:r>
            </a:p>
            <a:p>
              <a:pPr marL="180975" indent="-180975">
                <a:buFont typeface="Courier New" pitchFamily="49" charset="0"/>
                <a:buChar char="o"/>
              </a:pPr>
              <a:r>
                <a:rPr lang="fr-FR" b="1" dirty="0" smtClean="0"/>
                <a:t>Cabine laser</a:t>
              </a:r>
            </a:p>
            <a:p>
              <a:pPr marL="180975" indent="-180975">
                <a:buFont typeface="Courier New" pitchFamily="49" charset="0"/>
                <a:buChar char="o"/>
              </a:pPr>
              <a:r>
                <a:rPr lang="fr-FR" b="1" dirty="0" smtClean="0"/>
                <a:t>Baies électroniques</a:t>
              </a:r>
            </a:p>
            <a:p>
              <a:pPr marL="180975" indent="-180975">
                <a:buFont typeface="Courier New" pitchFamily="49" charset="0"/>
                <a:buChar char="o"/>
              </a:pPr>
              <a:r>
                <a:rPr lang="fr-FR" b="1" dirty="0" smtClean="0"/>
                <a:t>Groupe de refroidissement</a:t>
              </a:r>
            </a:p>
            <a:p>
              <a:pPr marL="180975" indent="-180975">
                <a:buFont typeface="Courier New" pitchFamily="49" charset="0"/>
                <a:buChar char="o"/>
              </a:pPr>
              <a:endParaRPr lang="fr-FR" b="1" dirty="0" smtClean="0"/>
            </a:p>
            <a:p>
              <a:pPr>
                <a:buFont typeface="Courier New" pitchFamily="49" charset="0"/>
                <a:buChar char="o"/>
              </a:pPr>
              <a:r>
                <a:rPr lang="fr-FR" b="1" dirty="0" smtClean="0"/>
                <a:t> Des accès directs vers le chapeau de gendarme</a:t>
              </a:r>
              <a:endParaRPr lang="fr-FR" b="1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rot="10800000" flipV="1">
              <a:off x="4310414" y="2162174"/>
              <a:ext cx="1861786" cy="181066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èche vers le bas 28"/>
            <p:cNvSpPr/>
            <p:nvPr/>
          </p:nvSpPr>
          <p:spPr>
            <a:xfrm rot="10800000">
              <a:off x="4241020" y="3197830"/>
              <a:ext cx="106587" cy="419100"/>
            </a:xfrm>
            <a:prstGeom prst="downArrow">
              <a:avLst>
                <a:gd name="adj1" fmla="val 50000"/>
                <a:gd name="adj2" fmla="val 6034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 rot="10800000">
              <a:off x="3279925" y="3555908"/>
              <a:ext cx="106587" cy="419100"/>
            </a:xfrm>
            <a:prstGeom prst="downArrow">
              <a:avLst>
                <a:gd name="adj1" fmla="val 50000"/>
                <a:gd name="adj2" fmla="val 6034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750344" y="4264819"/>
            <a:ext cx="6393656" cy="2305619"/>
            <a:chOff x="2750344" y="4264819"/>
            <a:chExt cx="6393656" cy="2305619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2750344" y="4264819"/>
              <a:ext cx="2843212" cy="1785937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rot="10800000" flipV="1">
              <a:off x="5598670" y="5172074"/>
              <a:ext cx="752124" cy="3900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6300789" y="4908445"/>
              <a:ext cx="284321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00FF"/>
                  </a:solidFill>
                </a:rPr>
                <a:t>Nouvel accès de la rue Ampère</a:t>
              </a:r>
            </a:p>
            <a:p>
              <a:r>
                <a:rPr lang="fr-FR" b="1" dirty="0" smtClean="0"/>
                <a:t>Aménagement d’un couloir de circulation  autour du Musée Sciences Aco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651</Words>
  <Application>Microsoft Office PowerPoint</Application>
  <PresentationFormat>Affichage à l'écran (4:3)</PresentationFormat>
  <Paragraphs>200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duchesne</dc:creator>
  <cp:lastModifiedBy>duchesne</cp:lastModifiedBy>
  <cp:revision>37</cp:revision>
  <dcterms:created xsi:type="dcterms:W3CDTF">2018-01-16T10:09:34Z</dcterms:created>
  <dcterms:modified xsi:type="dcterms:W3CDTF">2018-01-18T08:27:56Z</dcterms:modified>
</cp:coreProperties>
</file>