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80" r:id="rId3"/>
    <p:sldId id="343" r:id="rId4"/>
    <p:sldId id="355" r:id="rId5"/>
    <p:sldId id="344" r:id="rId6"/>
    <p:sldId id="349" r:id="rId7"/>
    <p:sldId id="345" r:id="rId8"/>
    <p:sldId id="348" r:id="rId9"/>
    <p:sldId id="358" r:id="rId10"/>
    <p:sldId id="376" r:id="rId11"/>
    <p:sldId id="342" r:id="rId12"/>
    <p:sldId id="365" r:id="rId13"/>
    <p:sldId id="366" r:id="rId14"/>
    <p:sldId id="347" r:id="rId15"/>
    <p:sldId id="377" r:id="rId16"/>
    <p:sldId id="378" r:id="rId17"/>
    <p:sldId id="379" r:id="rId18"/>
    <p:sldId id="380" r:id="rId19"/>
    <p:sldId id="374" r:id="rId20"/>
    <p:sldId id="381" r:id="rId21"/>
    <p:sldId id="364" r:id="rId22"/>
    <p:sldId id="382" r:id="rId23"/>
    <p:sldId id="383" r:id="rId24"/>
    <p:sldId id="384" r:id="rId25"/>
    <p:sldId id="385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E386B"/>
    <a:srgbClr val="2C669E"/>
    <a:srgbClr val="0157A4"/>
    <a:srgbClr val="F8B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0" autoAdjust="0"/>
    <p:restoredTop sz="94609" autoAdjust="0"/>
  </p:normalViewPr>
  <p:slideViewPr>
    <p:cSldViewPr snapToObjects="1" showGuides="1">
      <p:cViewPr varScale="1">
        <p:scale>
          <a:sx n="127" d="100"/>
          <a:sy n="127" d="100"/>
        </p:scale>
        <p:origin x="1280" y="60"/>
      </p:cViewPr>
      <p:guideLst>
        <p:guide orient="horz" pos="297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04/10/2018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60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04/10/2018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2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do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</a:t>
            </a:r>
            <a:r>
              <a:rPr lang="fr-CH" baseline="0" dirty="0" smtClean="0"/>
              <a:t> 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3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4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2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1668A7-93E0-494A-B799-D03E08CEA528}" type="slidenum">
              <a:rPr lang="en-GB" altLang="en-US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5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068388"/>
            <a:ext cx="8229600" cy="30321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157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7200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51963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465405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95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7C23-FDC6-4D53-94BF-4E36284A5F30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22FF-46AA-4B8C-874B-FA341AF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1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0016-F4C3-43AD-973E-2C865358E0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93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329145"/>
            <a:ext cx="7924800" cy="603911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slide 1</a:t>
            </a:r>
          </a:p>
        </p:txBody>
      </p:sp>
      <p:sp>
        <p:nvSpPr>
          <p:cNvPr id="6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112103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 smtClean="0"/>
              <a:t>Test Name / Organisation</a:t>
            </a: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192035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venue/date/</a:t>
            </a:r>
            <a:r>
              <a:rPr lang="fr-FR" dirty="0" err="1" smtClean="0"/>
              <a:t>event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124200"/>
            <a:ext cx="7696200" cy="990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To edit /remove footer: Insert -&gt; Header &amp; Footer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" y="5867400"/>
            <a:ext cx="1523898" cy="106988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836612"/>
            <a:ext cx="8229600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00" y="6721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ARIES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is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co-funded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by the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European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Commission Grant Agreement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number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730871</a:t>
            </a:r>
            <a:endParaRPr lang="en-GB" sz="1400" dirty="0">
              <a:solidFill>
                <a:srgbClr val="F8B13C"/>
              </a:solidFill>
              <a:latin typeface="Arial"/>
              <a:cs typeface="Arial"/>
            </a:endParaRPr>
          </a:p>
        </p:txBody>
      </p:sp>
      <p:pic>
        <p:nvPicPr>
          <p:cNvPr id="8" name="Image 7" descr="ARIE-logo-BL-trans-PP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3230988" cy="2130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ps-initiative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723985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2996952"/>
            <a:ext cx="8964488" cy="1656184"/>
          </a:xfrm>
        </p:spPr>
        <p:txBody>
          <a:bodyPr/>
          <a:lstStyle/>
          <a:p>
            <a:r>
              <a:rPr lang="fr-CH" sz="4000" dirty="0" smtClean="0"/>
              <a:t>Futurs Programmes Européens et Co-Innovation Industrielle</a:t>
            </a:r>
            <a:r>
              <a:rPr lang="fr-CH" sz="2400" dirty="0" smtClean="0"/>
              <a:t> </a:t>
            </a:r>
            <a:endParaRPr lang="fr-CH" sz="2400" dirty="0" smtClean="0"/>
          </a:p>
          <a:p>
            <a:r>
              <a:rPr lang="fr-CH" sz="2400" dirty="0" smtClean="0"/>
              <a:t>Rencontres Accélérateurs 2018 de la SFP</a:t>
            </a:r>
            <a:r>
              <a:rPr lang="fr-CH" sz="2400" dirty="0" smtClean="0"/>
              <a:t>, 8 Octobre </a:t>
            </a:r>
            <a:r>
              <a:rPr lang="fr-CH" sz="2400" dirty="0" smtClean="0"/>
              <a:t>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3523" y="5375698"/>
            <a:ext cx="7924800" cy="717597"/>
          </a:xfrm>
        </p:spPr>
        <p:txBody>
          <a:bodyPr/>
          <a:lstStyle/>
          <a:p>
            <a:r>
              <a:rPr lang="fr-CH" sz="2000" dirty="0" smtClean="0"/>
              <a:t>Maurizio Vretenar, </a:t>
            </a:r>
            <a:r>
              <a:rPr lang="fr-CH" sz="2000" dirty="0" smtClean="0"/>
              <a:t>CERN</a:t>
            </a:r>
          </a:p>
          <a:p>
            <a:r>
              <a:rPr lang="fr-CH" sz="2000" dirty="0" smtClean="0"/>
              <a:t>ARIES </a:t>
            </a:r>
            <a:r>
              <a:rPr lang="fr-CH" sz="2000" dirty="0" err="1" smtClean="0"/>
              <a:t>Coordinator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995" y="402067"/>
            <a:ext cx="2670291" cy="14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3" y="198833"/>
            <a:ext cx="8447861" cy="504675"/>
          </a:xfrm>
        </p:spPr>
        <p:txBody>
          <a:bodyPr>
            <a:noAutofit/>
          </a:bodyPr>
          <a:lstStyle/>
          <a:p>
            <a:pPr algn="l"/>
            <a:r>
              <a:rPr lang="en-US" sz="3300" dirty="0"/>
              <a:t>Innovation </a:t>
            </a:r>
            <a:r>
              <a:rPr lang="en-US" sz="3300" dirty="0" smtClean="0"/>
              <a:t>pilot - status</a:t>
            </a:r>
            <a:endParaRPr lang="en-GB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848872" cy="30243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2300" dirty="0"/>
              <a:t>H2020-INFRAINNOV-2019-2020-continued</a:t>
            </a:r>
          </a:p>
          <a:p>
            <a:pPr algn="l"/>
            <a:r>
              <a:rPr lang="en-GB" sz="2300" dirty="0"/>
              <a:t>Indicative budget: EUR 60 million (all in 2020)</a:t>
            </a:r>
          </a:p>
          <a:p>
            <a:pPr algn="l"/>
            <a:r>
              <a:rPr lang="en-GB" sz="2300" dirty="0"/>
              <a:t>Topics</a:t>
            </a:r>
          </a:p>
          <a:p>
            <a:pPr algn="l"/>
            <a:r>
              <a:rPr lang="en-GB" sz="2300" dirty="0"/>
              <a:t>INFRAINNOV-03-2020: Co-Innovation platform for research infrastructure technologies (follow-up of ATTRACT)</a:t>
            </a:r>
          </a:p>
          <a:p>
            <a:pPr algn="l"/>
            <a:r>
              <a:rPr lang="en-GB" sz="2300" dirty="0">
                <a:solidFill>
                  <a:srgbClr val="FF0000"/>
                </a:solidFill>
              </a:rPr>
              <a:t>INFRAINNOV-04-2020: Innovation pilots</a:t>
            </a:r>
          </a:p>
          <a:p>
            <a:pPr algn="l"/>
            <a:r>
              <a:rPr lang="en-US" dirty="0" smtClean="0"/>
              <a:t>-	this call is for incremental innovation activities suitable for joint R&amp;D programmes of some super-advanced communities</a:t>
            </a:r>
          </a:p>
          <a:p>
            <a:pPr algn="l"/>
            <a:r>
              <a:rPr lang="en-US" dirty="0" smtClean="0"/>
              <a:t>-	the Call will be targeted and is intended to have 100% success rate </a:t>
            </a:r>
          </a:p>
          <a:p>
            <a:pPr algn="l"/>
            <a:r>
              <a:rPr lang="en-US" dirty="0" smtClean="0"/>
              <a:t>-	the planned budget envelope is 20 MEUR with two projects to be funded </a:t>
            </a:r>
          </a:p>
          <a:p>
            <a:pPr algn="l"/>
            <a:r>
              <a:rPr lang="en-US" dirty="0" smtClean="0"/>
              <a:t>-	the EC intends to include detector and accelerator technologies as eligible separate topics</a:t>
            </a:r>
          </a:p>
          <a:p>
            <a:pPr algn="l"/>
            <a:r>
              <a:rPr lang="en-US" dirty="0" smtClean="0"/>
              <a:t>-	cross-cutting activities (and consortia) between communities are expected, e.g. accelerator technologies of interest to HEP and light sources</a:t>
            </a:r>
          </a:p>
          <a:p>
            <a:pPr algn="l"/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27391" y="5733256"/>
            <a:ext cx="611133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400" dirty="0" err="1" smtClean="0"/>
              <a:t>We</a:t>
            </a:r>
            <a:r>
              <a:rPr lang="fr-CH" sz="2400" dirty="0" smtClean="0"/>
              <a:t> have to </a:t>
            </a:r>
            <a:r>
              <a:rPr lang="fr-CH" sz="2400" dirty="0" err="1" smtClean="0"/>
              <a:t>start</a:t>
            </a:r>
            <a:r>
              <a:rPr lang="fr-CH" sz="2400" dirty="0" smtClean="0"/>
              <a:t> </a:t>
            </a:r>
            <a:r>
              <a:rPr lang="fr-CH" sz="2400" dirty="0" err="1" smtClean="0"/>
              <a:t>preparation</a:t>
            </a:r>
            <a:r>
              <a:rPr lang="fr-CH" sz="2400" dirty="0" smtClean="0"/>
              <a:t> </a:t>
            </a:r>
            <a:r>
              <a:rPr lang="fr-CH" sz="2400" dirty="0" err="1" smtClean="0"/>
              <a:t>early</a:t>
            </a:r>
            <a:r>
              <a:rPr lang="fr-CH" sz="2400" dirty="0" smtClean="0"/>
              <a:t> in 2019 to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ready</a:t>
            </a:r>
            <a:r>
              <a:rPr lang="fr-CH" sz="2400" dirty="0" smtClean="0"/>
              <a:t> to </a:t>
            </a:r>
            <a:r>
              <a:rPr lang="fr-CH" sz="2400" dirty="0" err="1" smtClean="0"/>
              <a:t>submit</a:t>
            </a:r>
            <a:r>
              <a:rPr lang="fr-CH" sz="2400" dirty="0" smtClean="0"/>
              <a:t> a </a:t>
            </a:r>
            <a:r>
              <a:rPr lang="fr-CH" sz="2400" dirty="0" err="1" smtClean="0"/>
              <a:t>proposal</a:t>
            </a:r>
            <a:r>
              <a:rPr lang="fr-CH" sz="2400" dirty="0" smtClean="0"/>
              <a:t> in </a:t>
            </a:r>
            <a:r>
              <a:rPr lang="fr-CH" sz="2400" dirty="0" err="1" smtClean="0"/>
              <a:t>January</a:t>
            </a:r>
            <a:r>
              <a:rPr lang="fr-CH" sz="2400" dirty="0" smtClean="0"/>
              <a:t> 2020!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922163"/>
            <a:ext cx="36356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smtClean="0"/>
              <a:t>(</a:t>
            </a:r>
            <a:r>
              <a:rPr lang="fr-CH" dirty="0" err="1" smtClean="0"/>
              <a:t>draft</a:t>
            </a:r>
            <a:r>
              <a:rPr lang="fr-CH" dirty="0" smtClean="0"/>
              <a:t> </a:t>
            </a:r>
            <a:r>
              <a:rPr lang="fr-CH" dirty="0" smtClean="0"/>
              <a:t>formulation,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modified</a:t>
            </a:r>
            <a:r>
              <a:rPr lang="fr-CH" dirty="0" smtClean="0"/>
              <a:t>!)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65031" y="4387361"/>
            <a:ext cx="77431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 call of H2020 (</a:t>
            </a:r>
            <a:r>
              <a:rPr lang="fr-CH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probable </a:t>
            </a:r>
            <a:r>
              <a:rPr lang="fr-CH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r>
              <a:rPr lang="fr-CH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2019, deadline Jan 2020)</a:t>
            </a:r>
          </a:p>
          <a:p>
            <a:pPr algn="just">
              <a:lnSpc>
                <a:spcPct val="115000"/>
              </a:lnSpc>
            </a:pPr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Content: collaborative </a:t>
            </a:r>
            <a:r>
              <a:rPr lang="fr-CH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(sort of </a:t>
            </a:r>
            <a:r>
              <a:rPr lang="fr-CH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JRAs</a:t>
            </a:r>
            <a:r>
              <a:rPr lang="fr-CH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CH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H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important </a:t>
            </a:r>
            <a:r>
              <a:rPr lang="fr-CH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GB" sz="2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27583" y="2349500"/>
            <a:ext cx="7848873" cy="2951708"/>
          </a:xfrm>
        </p:spPr>
        <p:txBody>
          <a:bodyPr/>
          <a:lstStyle/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endParaRPr lang="en-GB" sz="1800" b="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endParaRPr lang="en-GB" sz="1800" b="0" dirty="0">
              <a:latin typeface="Arial" pitchFamily="34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explore </a:t>
            </a: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and test new 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ways </a:t>
            </a: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of integrating European RIs, in view of FP9</a:t>
            </a:r>
            <a:endParaRPr lang="en-GB" sz="1800" i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INNOVATION PILOTS: </a:t>
            </a: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target larger communities of RIs with high innovation potential which, 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in </a:t>
            </a:r>
            <a:r>
              <a:rPr lang="en-GB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partnerships</a:t>
            </a:r>
            <a:r>
              <a:rPr lang="en-GB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industry and </a:t>
            </a: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SMEs, </a:t>
            </a: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focus on 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joint research activities </a:t>
            </a:r>
            <a:r>
              <a:rPr lang="en-GB" sz="1800" b="0" dirty="0" smtClean="0">
                <a:latin typeface="Arial" pitchFamily="34" charset="0"/>
                <a:cs typeface="Arial" pitchFamily="34" charset="0"/>
              </a:rPr>
              <a:t>and/or implement strategic 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roadmap </a:t>
            </a: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technologies for </a:t>
            </a:r>
            <a:r>
              <a:rPr lang="en-GB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RI</a:t>
            </a:r>
            <a:r>
              <a:rPr lang="en-GB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development and upgrade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>
                <a:tab pos="627063" algn="l"/>
              </a:tabLst>
              <a:defRPr/>
            </a:pPr>
            <a:endParaRPr lang="en-GB" dirty="0">
              <a:solidFill>
                <a:srgbClr val="00B050"/>
              </a:solidFill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tabLst>
                <a:tab pos="361950" algn="l"/>
              </a:tabLst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68413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defRPr/>
            </a:pPr>
            <a:endParaRPr lang="en-GB" altLang="en-US" sz="2500" i="1" dirty="0" smtClean="0">
              <a:solidFill>
                <a:srgbClr val="0096DE"/>
              </a:solidFill>
            </a:endParaRPr>
          </a:p>
          <a:p>
            <a:pPr marL="0" indent="0" algn="ctr" eaLnBrk="1" hangingPunct="1">
              <a:spcAft>
                <a:spcPts val="600"/>
              </a:spcAft>
              <a:defRPr/>
            </a:pPr>
            <a:endParaRPr lang="en-GB" altLang="en-US" sz="2500" i="1" dirty="0">
              <a:solidFill>
                <a:srgbClr val="0096DE"/>
              </a:solidFill>
            </a:endParaRPr>
          </a:p>
          <a:p>
            <a:pPr marL="0" indent="0" algn="ctr" eaLnBrk="1" hangingPunct="1">
              <a:spcAft>
                <a:spcPts val="600"/>
              </a:spcAft>
              <a:defRPr/>
            </a:pPr>
            <a:r>
              <a:rPr lang="en-GB" altLang="en-US" sz="3200" dirty="0" smtClean="0">
                <a:solidFill>
                  <a:srgbClr val="FF0000"/>
                </a:solidFill>
              </a:rPr>
              <a:t>2) 2020 Innovation Pilots</a:t>
            </a:r>
          </a:p>
          <a:p>
            <a:pPr marL="0" indent="0" algn="ctr" eaLnBrk="1" hangingPunct="1">
              <a:spcAft>
                <a:spcPts val="1200"/>
              </a:spcAft>
              <a:defRPr/>
            </a:pPr>
            <a:endParaRPr lang="en-GB" altLang="en-US" sz="2400" kern="0" dirty="0" smtClean="0"/>
          </a:p>
          <a:p>
            <a:pPr marL="0" indent="0" algn="ctr" eaLnBrk="1" hangingPunct="1">
              <a:spcAft>
                <a:spcPts val="1200"/>
              </a:spcAft>
              <a:defRPr/>
            </a:pPr>
            <a:r>
              <a:rPr lang="en-GB" altLang="en-US" sz="2400" kern="0" dirty="0" smtClean="0"/>
              <a:t>INFRAINNOV-04-2020</a:t>
            </a:r>
            <a:endParaRPr lang="en-GB" altLang="en-US" sz="1800" i="1" kern="0" dirty="0" smtClean="0">
              <a:solidFill>
                <a:srgbClr val="0096D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5157192"/>
            <a:ext cx="640871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i="1" dirty="0" smtClean="0"/>
              <a:t>(</a:t>
            </a:r>
            <a:r>
              <a:rPr lang="fr-CH" i="1" dirty="0" err="1" smtClean="0"/>
              <a:t>My</a:t>
            </a:r>
            <a:r>
              <a:rPr lang="fr-CH" i="1" dirty="0" smtClean="0"/>
              <a:t>) translation: </a:t>
            </a:r>
            <a:r>
              <a:rPr lang="fr-CH" i="1" dirty="0" err="1" smtClean="0"/>
              <a:t>development</a:t>
            </a:r>
            <a:r>
              <a:rPr lang="fr-CH" i="1" dirty="0" smtClean="0"/>
              <a:t> of key technologies for the </a:t>
            </a:r>
            <a:r>
              <a:rPr lang="fr-CH" i="1" dirty="0" err="1" smtClean="0"/>
              <a:t>next</a:t>
            </a:r>
            <a:r>
              <a:rPr lang="fr-CH" i="1" dirty="0" smtClean="0"/>
              <a:t> </a:t>
            </a:r>
            <a:r>
              <a:rPr lang="fr-CH" i="1" dirty="0" err="1" smtClean="0"/>
              <a:t>generations</a:t>
            </a:r>
            <a:r>
              <a:rPr lang="fr-CH" i="1" dirty="0" smtClean="0"/>
              <a:t> of </a:t>
            </a:r>
            <a:r>
              <a:rPr lang="fr-CH" i="1" dirty="0" err="1" smtClean="0"/>
              <a:t>particle</a:t>
            </a:r>
            <a:r>
              <a:rPr lang="fr-CH" i="1" dirty="0" smtClean="0"/>
              <a:t> </a:t>
            </a:r>
            <a:r>
              <a:rPr lang="fr-CH" i="1" dirty="0" err="1" smtClean="0"/>
              <a:t>accelerators</a:t>
            </a:r>
            <a:r>
              <a:rPr lang="fr-CH" i="1" dirty="0" smtClean="0"/>
              <a:t>, in </a:t>
            </a:r>
            <a:r>
              <a:rPr lang="fr-CH" i="1" dirty="0" err="1" smtClean="0"/>
              <a:t>partnership</a:t>
            </a:r>
            <a:r>
              <a:rPr lang="fr-CH" i="1" dirty="0" smtClean="0"/>
              <a:t> </a:t>
            </a:r>
            <a:r>
              <a:rPr lang="fr-CH" i="1" dirty="0" err="1" smtClean="0"/>
              <a:t>with</a:t>
            </a:r>
            <a:r>
              <a:rPr lang="fr-CH" i="1" dirty="0" smtClean="0"/>
              <a:t> </a:t>
            </a:r>
            <a:r>
              <a:rPr lang="fr-CH" i="1" dirty="0" err="1" smtClean="0"/>
              <a:t>industry</a:t>
            </a:r>
            <a:r>
              <a:rPr lang="fr-CH" i="1" dirty="0" smtClean="0"/>
              <a:t>, and </a:t>
            </a:r>
            <a:r>
              <a:rPr lang="fr-CH" i="1" dirty="0" err="1" smtClean="0"/>
              <a:t>with</a:t>
            </a:r>
            <a:r>
              <a:rPr lang="fr-CH" i="1" dirty="0" smtClean="0"/>
              <a:t> </a:t>
            </a:r>
            <a:r>
              <a:rPr lang="fr-CH" i="1" dirty="0" err="1" smtClean="0"/>
              <a:t>some</a:t>
            </a:r>
            <a:r>
              <a:rPr lang="fr-CH" i="1" dirty="0" smtClean="0"/>
              <a:t> </a:t>
            </a:r>
            <a:r>
              <a:rPr lang="fr-CH" i="1" dirty="0" err="1" smtClean="0"/>
              <a:t>view</a:t>
            </a:r>
            <a:r>
              <a:rPr lang="fr-CH" i="1" dirty="0" smtClean="0"/>
              <a:t> to </a:t>
            </a:r>
            <a:r>
              <a:rPr lang="fr-CH" i="1" dirty="0" err="1" smtClean="0"/>
              <a:t>societal</a:t>
            </a:r>
            <a:r>
              <a:rPr lang="fr-CH" i="1" dirty="0" smtClean="0"/>
              <a:t> applications (innovation </a:t>
            </a:r>
            <a:r>
              <a:rPr lang="fr-CH" i="1" dirty="0" err="1" smtClean="0"/>
              <a:t>potential</a:t>
            </a:r>
            <a:r>
              <a:rPr lang="fr-CH" i="1" dirty="0" smtClean="0"/>
              <a:t>).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93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052736"/>
            <a:ext cx="8785225" cy="673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</a:rPr>
              <a:t>Indicative Timetable of the  amendment </a:t>
            </a:r>
            <a:br>
              <a:rPr lang="en-GB" sz="2000" dirty="0" smtClean="0">
                <a:solidFill>
                  <a:srgbClr val="C00000"/>
                </a:solidFill>
              </a:rPr>
            </a:br>
            <a:r>
              <a:rPr lang="en-GB" sz="2000" dirty="0" smtClean="0">
                <a:solidFill>
                  <a:srgbClr val="C00000"/>
                </a:solidFill>
              </a:rPr>
              <a:t>for the 2020 topics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97786"/>
              </p:ext>
            </p:extLst>
          </p:nvPr>
        </p:nvGraphicFramePr>
        <p:xfrm>
          <a:off x="1115616" y="1844824"/>
          <a:ext cx="7013153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281"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F5494"/>
                          </a:solidFill>
                        </a:rPr>
                        <a:t>2018-2019</a:t>
                      </a:r>
                      <a:endParaRPr lang="en-GB" sz="180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13">
                <a:tc>
                  <a:txBody>
                    <a:bodyPr/>
                    <a:lstStyle/>
                    <a:p>
                      <a:r>
                        <a:rPr lang="en-GB" sz="1600" b="0" noProof="0" dirty="0" smtClean="0">
                          <a:solidFill>
                            <a:srgbClr val="0F5494"/>
                          </a:solidFill>
                        </a:rPr>
                        <a:t>June-Sep. 2018</a:t>
                      </a:r>
                      <a:endParaRPr lang="en-GB" sz="1600" b="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solidFill>
                            <a:srgbClr val="0F5494"/>
                          </a:solidFill>
                        </a:rPr>
                        <a:t>Preparation</a:t>
                      </a:r>
                      <a:r>
                        <a:rPr lang="en-GB" sz="1600" b="1" baseline="0" noProof="0" dirty="0" smtClean="0">
                          <a:solidFill>
                            <a:srgbClr val="0F5494"/>
                          </a:solidFill>
                        </a:rPr>
                        <a:t> of revised WP and discussion with the PC</a:t>
                      </a:r>
                      <a:endParaRPr lang="en-GB" sz="1600" b="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900">
                <a:tc>
                  <a:txBody>
                    <a:bodyPr/>
                    <a:lstStyle/>
                    <a:p>
                      <a:pPr algn="r"/>
                      <a:r>
                        <a:rPr lang="en-GB" sz="1600" b="0" i="1" noProof="0" dirty="0" smtClean="0">
                          <a:solidFill>
                            <a:srgbClr val="008000"/>
                          </a:solidFill>
                        </a:rPr>
                        <a:t>8 June</a:t>
                      </a:r>
                      <a:endParaRPr lang="en-GB" sz="1600" b="0" i="1" noProof="0" dirty="0">
                        <a:solidFill>
                          <a:srgbClr val="008000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0" i="1" noProof="0" dirty="0" smtClean="0">
                          <a:solidFill>
                            <a:srgbClr val="008000"/>
                          </a:solidFill>
                        </a:rPr>
                        <a:t>RI</a:t>
                      </a:r>
                      <a:r>
                        <a:rPr lang="en-GB" sz="1600" b="0" i="1" baseline="0" noProof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GB" sz="1600" b="0" i="1" noProof="0" dirty="0" smtClean="0">
                          <a:solidFill>
                            <a:srgbClr val="008000"/>
                          </a:solidFill>
                        </a:rPr>
                        <a:t>PC meeting </a:t>
                      </a:r>
                      <a:endParaRPr lang="en-GB" sz="1600" b="0" i="1" noProof="0" dirty="0">
                        <a:solidFill>
                          <a:srgbClr val="008000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00">
                <a:tc>
                  <a:txBody>
                    <a:bodyPr/>
                    <a:lstStyle/>
                    <a:p>
                      <a:pPr algn="r"/>
                      <a:r>
                        <a:rPr lang="en-GB" sz="1600" b="0" i="1" baseline="0" noProof="0" dirty="0" smtClean="0">
                          <a:solidFill>
                            <a:srgbClr val="008000"/>
                          </a:solidFill>
                        </a:rPr>
                        <a:t>5 October</a:t>
                      </a:r>
                      <a:endParaRPr lang="en-GB" sz="1600" b="0" i="1" noProof="0" dirty="0">
                        <a:solidFill>
                          <a:srgbClr val="008000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0" i="1" noProof="0" dirty="0" smtClean="0">
                          <a:solidFill>
                            <a:srgbClr val="008000"/>
                          </a:solidFill>
                        </a:rPr>
                        <a:t>RI</a:t>
                      </a:r>
                      <a:r>
                        <a:rPr lang="en-GB" sz="1600" b="0" i="1" baseline="0" noProof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GB" sz="1600" b="0" i="1" noProof="0" dirty="0" smtClean="0">
                          <a:solidFill>
                            <a:srgbClr val="008000"/>
                          </a:solidFill>
                        </a:rPr>
                        <a:t>PC meeting </a:t>
                      </a:r>
                      <a:endParaRPr lang="en-GB" sz="1600" b="0" i="1" noProof="0" dirty="0">
                        <a:solidFill>
                          <a:srgbClr val="008000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900">
                <a:tc>
                  <a:txBody>
                    <a:bodyPr/>
                    <a:lstStyle/>
                    <a:p>
                      <a:r>
                        <a:rPr lang="en-GB" sz="1600" b="0" noProof="0" dirty="0" smtClean="0">
                          <a:solidFill>
                            <a:srgbClr val="0F5494"/>
                          </a:solidFill>
                        </a:rPr>
                        <a:t>October 2018</a:t>
                      </a:r>
                      <a:endParaRPr lang="en-GB" sz="1600" b="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solidFill>
                            <a:srgbClr val="0F5494"/>
                          </a:solidFill>
                        </a:rPr>
                        <a:t>Finalised text</a:t>
                      </a:r>
                      <a:endParaRPr lang="en-GB" sz="1600" b="1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00">
                <a:tc>
                  <a:txBody>
                    <a:bodyPr/>
                    <a:lstStyle/>
                    <a:p>
                      <a:r>
                        <a:rPr lang="en-GB" sz="1600" b="0" baseline="0" noProof="0" dirty="0" smtClean="0">
                          <a:solidFill>
                            <a:srgbClr val="0F5494"/>
                          </a:solidFill>
                        </a:rPr>
                        <a:t>Nov.-Dec. 2018</a:t>
                      </a:r>
                      <a:endParaRPr lang="en-GB" sz="1600" b="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solidFill>
                            <a:srgbClr val="0F5494"/>
                          </a:solidFill>
                        </a:rPr>
                        <a:t>Inter-service</a:t>
                      </a:r>
                      <a:r>
                        <a:rPr lang="en-GB" sz="1600" b="1" baseline="0" noProof="0" dirty="0" smtClean="0">
                          <a:solidFill>
                            <a:srgbClr val="0F5494"/>
                          </a:solidFill>
                        </a:rPr>
                        <a:t> consultation   </a:t>
                      </a:r>
                      <a:endParaRPr lang="en-GB" sz="1600" b="1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r>
                        <a:rPr lang="en-GB" sz="1600" b="0" noProof="0" dirty="0" smtClean="0">
                          <a:solidFill>
                            <a:srgbClr val="0F5494"/>
                          </a:solidFill>
                        </a:rPr>
                        <a:t>January 2019</a:t>
                      </a:r>
                      <a:endParaRPr lang="en-GB" sz="1600" b="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1" baseline="0" noProof="0" dirty="0" smtClean="0">
                          <a:solidFill>
                            <a:srgbClr val="0F5494"/>
                          </a:solidFill>
                        </a:rPr>
                        <a:t>Formal opinions of PC configurations </a:t>
                      </a:r>
                      <a:endParaRPr lang="en-GB" sz="1600" b="1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r>
                        <a:rPr lang="en-GB" sz="1600" b="0" noProof="0" dirty="0" smtClean="0">
                          <a:solidFill>
                            <a:srgbClr val="0F5494"/>
                          </a:solidFill>
                        </a:rPr>
                        <a:t>Jan.-Feb.2019</a:t>
                      </a:r>
                      <a:endParaRPr lang="en-GB" sz="1600" b="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solidFill>
                            <a:srgbClr val="0F5494"/>
                          </a:solidFill>
                        </a:rPr>
                        <a:t>Preparation of written procedure for the adoption</a:t>
                      </a:r>
                      <a:endParaRPr lang="en-GB" sz="1600" b="1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83">
                <a:tc>
                  <a:txBody>
                    <a:bodyPr/>
                    <a:lstStyle/>
                    <a:p>
                      <a:r>
                        <a:rPr lang="en-GB" sz="1600" b="0" noProof="0" dirty="0" smtClean="0">
                          <a:solidFill>
                            <a:srgbClr val="0F5494"/>
                          </a:solidFill>
                        </a:rPr>
                        <a:t>February 2019</a:t>
                      </a:r>
                      <a:endParaRPr lang="en-GB" sz="1600" b="0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solidFill>
                            <a:srgbClr val="0F5494"/>
                          </a:solidFill>
                        </a:rPr>
                        <a:t>Adoption</a:t>
                      </a:r>
                      <a:r>
                        <a:rPr lang="en-GB" sz="1600" b="1" baseline="0" noProof="0" dirty="0" smtClean="0">
                          <a:solidFill>
                            <a:srgbClr val="0F5494"/>
                          </a:solidFill>
                        </a:rPr>
                        <a:t> of the update of the 2018-2020 WP</a:t>
                      </a:r>
                      <a:endParaRPr lang="en-GB" sz="1600" b="1" noProof="0" dirty="0">
                        <a:solidFill>
                          <a:srgbClr val="0F5494"/>
                        </a:solidFill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6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</p:spPr>
        <p:txBody>
          <a:bodyPr/>
          <a:lstStyle/>
          <a:p>
            <a:r>
              <a:rPr lang="fr-CH" sz="2800" dirty="0" err="1" smtClean="0"/>
              <a:t>What</a:t>
            </a:r>
            <a:r>
              <a:rPr lang="fr-CH" sz="2800" dirty="0" smtClean="0"/>
              <a:t> </a:t>
            </a:r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we</a:t>
            </a:r>
            <a:r>
              <a:rPr lang="fr-CH" sz="2800" dirty="0" smtClean="0"/>
              <a:t> </a:t>
            </a:r>
            <a:r>
              <a:rPr lang="fr-CH" sz="2800" dirty="0" err="1" smtClean="0"/>
              <a:t>expect</a:t>
            </a:r>
            <a:r>
              <a:rPr lang="fr-CH" sz="2800" dirty="0" smtClean="0"/>
              <a:t>? </a:t>
            </a:r>
            <a:r>
              <a:rPr lang="fr-CH" sz="2800" dirty="0" err="1" smtClean="0"/>
              <a:t>Opportunities</a:t>
            </a:r>
            <a:r>
              <a:rPr lang="fr-CH" sz="2800" dirty="0" smtClean="0"/>
              <a:t> and challenges  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3386" y="895741"/>
            <a:ext cx="859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Four super-advanced communities were identified as possible candidates for Innovation Pilot and future similar programmes: </a:t>
            </a:r>
            <a:r>
              <a:rPr lang="en-GB" sz="2000" dirty="0" smtClean="0">
                <a:solidFill>
                  <a:srgbClr val="FF0000"/>
                </a:solidFill>
              </a:rPr>
              <a:t>Lasers, Synchrotron lights, </a:t>
            </a:r>
            <a:r>
              <a:rPr lang="en-GB" sz="2000" dirty="0" smtClean="0">
                <a:solidFill>
                  <a:srgbClr val="FF0000"/>
                </a:solidFill>
              </a:rPr>
              <a:t>Accelerators, Detectors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Lasers have </a:t>
            </a:r>
            <a:r>
              <a:rPr lang="fr-CH" sz="2000" dirty="0" err="1" smtClean="0"/>
              <a:t>already</a:t>
            </a:r>
            <a:r>
              <a:rPr lang="fr-CH" sz="2000" dirty="0" smtClean="0"/>
              <a:t> </a:t>
            </a:r>
            <a:r>
              <a:rPr lang="fr-CH" sz="2000" dirty="0" err="1" smtClean="0"/>
              <a:t>announced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</a:t>
            </a:r>
            <a:r>
              <a:rPr lang="fr-CH" sz="2000" dirty="0" err="1" smtClean="0"/>
              <a:t>they</a:t>
            </a:r>
            <a:r>
              <a:rPr lang="fr-CH" sz="2000" dirty="0" smtClean="0"/>
              <a:t> are not </a:t>
            </a:r>
            <a:r>
              <a:rPr lang="fr-CH" sz="2000" dirty="0" err="1" smtClean="0"/>
              <a:t>interested</a:t>
            </a:r>
            <a:r>
              <a:rPr lang="fr-CH" sz="2000" dirty="0" smtClean="0"/>
              <a:t> and </a:t>
            </a:r>
            <a:r>
              <a:rPr lang="fr-CH" sz="2000" dirty="0" err="1" smtClean="0"/>
              <a:t>they</a:t>
            </a:r>
            <a:r>
              <a:rPr lang="fr-CH" sz="2000" dirty="0" smtClean="0"/>
              <a:t> </a:t>
            </a:r>
            <a:r>
              <a:rPr lang="fr-CH" sz="2000" dirty="0" err="1" smtClean="0"/>
              <a:t>prefer</a:t>
            </a:r>
            <a:r>
              <a:rPr lang="fr-CH" sz="2000" dirty="0" smtClean="0"/>
              <a:t> more </a:t>
            </a:r>
            <a:r>
              <a:rPr lang="fr-CH" sz="2000" dirty="0" err="1" smtClean="0"/>
              <a:t>traditional</a:t>
            </a:r>
            <a:r>
              <a:rPr lang="fr-CH" sz="2000" dirty="0" smtClean="0"/>
              <a:t> </a:t>
            </a:r>
            <a:r>
              <a:rPr lang="fr-CH" sz="2000" dirty="0" err="1" smtClean="0"/>
              <a:t>funding</a:t>
            </a:r>
            <a:r>
              <a:rPr lang="fr-CH" sz="2000" dirty="0" smtClean="0"/>
              <a:t> for transnational </a:t>
            </a:r>
            <a:r>
              <a:rPr lang="fr-CH" sz="2000" dirty="0" err="1" smtClean="0"/>
              <a:t>access</a:t>
            </a:r>
            <a:r>
              <a:rPr lang="fr-CH" sz="20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err="1" smtClean="0"/>
              <a:t>Instead</a:t>
            </a:r>
            <a:r>
              <a:rPr lang="fr-CH" sz="2000" dirty="0" smtClean="0"/>
              <a:t>, the </a:t>
            </a:r>
            <a:r>
              <a:rPr lang="fr-CH" sz="2000" dirty="0" smtClean="0">
                <a:solidFill>
                  <a:srgbClr val="FF0000"/>
                </a:solidFill>
              </a:rPr>
              <a:t>synchrotron light </a:t>
            </a:r>
            <a:r>
              <a:rPr lang="fr-CH" sz="2000" dirty="0" smtClean="0">
                <a:solidFill>
                  <a:srgbClr val="FF0000"/>
                </a:solidFill>
              </a:rPr>
              <a:t>user </a:t>
            </a:r>
            <a:r>
              <a:rPr lang="fr-CH" sz="2000" dirty="0" err="1" smtClean="0">
                <a:solidFill>
                  <a:srgbClr val="FF0000"/>
                </a:solidFill>
              </a:rPr>
              <a:t>community</a:t>
            </a:r>
            <a:r>
              <a:rPr lang="fr-CH" sz="2000" dirty="0" smtClean="0">
                <a:solidFill>
                  <a:srgbClr val="FF0000"/>
                </a:solidFill>
              </a:rPr>
              <a:t> </a:t>
            </a:r>
            <a:r>
              <a:rPr lang="fr-CH" sz="2000" dirty="0" smtClean="0"/>
              <a:t>has </a:t>
            </a:r>
            <a:r>
              <a:rPr lang="fr-CH" sz="2000" dirty="0" err="1" smtClean="0"/>
              <a:t>launched</a:t>
            </a:r>
            <a:r>
              <a:rPr lang="fr-CH" sz="2000" dirty="0" smtClean="0"/>
              <a:t> a </a:t>
            </a:r>
            <a:r>
              <a:rPr lang="fr-CH" sz="2000" dirty="0" err="1" smtClean="0"/>
              <a:t>strong</a:t>
            </a:r>
            <a:r>
              <a:rPr lang="fr-CH" sz="2000" dirty="0" smtClean="0"/>
              <a:t> initiative to compact the </a:t>
            </a:r>
            <a:r>
              <a:rPr lang="fr-CH" sz="2000" dirty="0" err="1" smtClean="0"/>
              <a:t>community</a:t>
            </a:r>
            <a:r>
              <a:rPr lang="fr-CH" sz="2000" dirty="0" smtClean="0"/>
              <a:t> and </a:t>
            </a:r>
            <a:r>
              <a:rPr lang="fr-CH" sz="2000" dirty="0" err="1" smtClean="0"/>
              <a:t>get</a:t>
            </a:r>
            <a:r>
              <a:rPr lang="fr-CH" sz="2000" dirty="0" smtClean="0"/>
              <a:t> more </a:t>
            </a:r>
            <a:r>
              <a:rPr lang="fr-CH" sz="2000" dirty="0" err="1" smtClean="0"/>
              <a:t>funding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Brussels: </a:t>
            </a:r>
            <a:r>
              <a:rPr lang="fr-CH" sz="2000" b="1" dirty="0" smtClean="0">
                <a:solidFill>
                  <a:srgbClr val="FF0000"/>
                </a:solidFill>
              </a:rPr>
              <a:t>LEAPS</a:t>
            </a:r>
            <a:r>
              <a:rPr lang="fr-CH" sz="2000" dirty="0" smtClean="0"/>
              <a:t> (League of </a:t>
            </a:r>
            <a:r>
              <a:rPr lang="fr-CH" sz="2000" dirty="0" err="1" smtClean="0"/>
              <a:t>European</a:t>
            </a:r>
            <a:r>
              <a:rPr lang="fr-CH" sz="2000" dirty="0" smtClean="0"/>
              <a:t> Accelerator </a:t>
            </a:r>
            <a:r>
              <a:rPr lang="fr-CH" sz="2000" dirty="0" err="1" smtClean="0"/>
              <a:t>Based</a:t>
            </a:r>
            <a:r>
              <a:rPr lang="fr-CH" sz="2000" dirty="0" smtClean="0"/>
              <a:t> </a:t>
            </a:r>
            <a:r>
              <a:rPr lang="fr-CH" sz="2000" dirty="0"/>
              <a:t>Photon Sources), </a:t>
            </a:r>
            <a:r>
              <a:rPr lang="fr-CH" sz="2000" dirty="0">
                <a:hlinkClick r:id="rId2"/>
              </a:rPr>
              <a:t>https://www.leaps-initiative.eu</a:t>
            </a:r>
            <a:r>
              <a:rPr lang="fr-CH" sz="2000" dirty="0" smtClean="0">
                <a:hlinkClick r:id="rId2"/>
              </a:rPr>
              <a:t>/</a:t>
            </a:r>
            <a:r>
              <a:rPr lang="fr-CH" sz="2000" dirty="0" smtClean="0"/>
              <a:t> .</a:t>
            </a: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smtClean="0"/>
              <a:t>The </a:t>
            </a:r>
            <a:r>
              <a:rPr lang="fr-CH" sz="2000" dirty="0" err="1" smtClean="0"/>
              <a:t>latest</a:t>
            </a:r>
            <a:r>
              <a:rPr lang="fr-CH" sz="2000" dirty="0" smtClean="0"/>
              <a:t> news </a:t>
            </a:r>
            <a:r>
              <a:rPr lang="fr-CH" sz="2000" dirty="0" err="1" smtClean="0"/>
              <a:t>were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the Commission has </a:t>
            </a:r>
            <a:r>
              <a:rPr lang="fr-CH" sz="2000" dirty="0" err="1" smtClean="0"/>
              <a:t>earmarked</a:t>
            </a:r>
            <a:r>
              <a:rPr lang="fr-CH" sz="2000" dirty="0" smtClean="0"/>
              <a:t> </a:t>
            </a:r>
            <a:r>
              <a:rPr lang="fr-CH" sz="2000" dirty="0" smtClean="0">
                <a:solidFill>
                  <a:srgbClr val="FF0000"/>
                </a:solidFill>
              </a:rPr>
              <a:t>10M€</a:t>
            </a:r>
            <a:r>
              <a:rPr lang="fr-CH" sz="2000" dirty="0" smtClean="0"/>
              <a:t> for </a:t>
            </a:r>
            <a:r>
              <a:rPr lang="fr-CH" sz="2000" dirty="0" err="1" smtClean="0"/>
              <a:t>each</a:t>
            </a:r>
            <a:r>
              <a:rPr lang="fr-CH" sz="2000" dirty="0" smtClean="0"/>
              <a:t> </a:t>
            </a:r>
            <a:r>
              <a:rPr lang="fr-CH" sz="2000" dirty="0" smtClean="0"/>
              <a:t>of </a:t>
            </a:r>
            <a:r>
              <a:rPr lang="fr-CH" sz="2000" dirty="0" smtClean="0"/>
              <a:t>the </a:t>
            </a:r>
            <a:r>
              <a:rPr lang="fr-CH" sz="2000" dirty="0" err="1" smtClean="0"/>
              <a:t>three</a:t>
            </a:r>
            <a:r>
              <a:rPr lang="fr-CH" sz="2000" dirty="0" smtClean="0"/>
              <a:t> </a:t>
            </a:r>
            <a:r>
              <a:rPr lang="fr-CH" sz="2000" dirty="0" err="1" smtClean="0"/>
              <a:t>communities</a:t>
            </a:r>
            <a:r>
              <a:rPr lang="fr-CH" sz="2000" dirty="0" smtClean="0"/>
              <a:t>: synchrotron lights, </a:t>
            </a:r>
            <a:r>
              <a:rPr lang="fr-CH" sz="2000" dirty="0" err="1" smtClean="0"/>
              <a:t>accelerators</a:t>
            </a:r>
            <a:r>
              <a:rPr lang="fr-CH" sz="2000" dirty="0" smtClean="0"/>
              <a:t> and detectors.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err="1" smtClean="0"/>
              <a:t>Problem</a:t>
            </a:r>
            <a:r>
              <a:rPr lang="fr-CH" sz="2000" dirty="0" smtClean="0"/>
              <a:t> of the </a:t>
            </a:r>
            <a:r>
              <a:rPr lang="fr-CH" sz="2000" dirty="0" err="1" smtClean="0">
                <a:solidFill>
                  <a:srgbClr val="FF0000"/>
                </a:solidFill>
              </a:rPr>
              <a:t>overlap</a:t>
            </a:r>
            <a:r>
              <a:rPr lang="fr-CH" sz="2000" dirty="0" smtClean="0">
                <a:solidFill>
                  <a:srgbClr val="FF0000"/>
                </a:solidFill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</a:rPr>
              <a:t>with</a:t>
            </a:r>
            <a:r>
              <a:rPr lang="fr-CH" sz="2000" dirty="0" smtClean="0">
                <a:solidFill>
                  <a:srgbClr val="FF0000"/>
                </a:solidFill>
              </a:rPr>
              <a:t> LEAPS</a:t>
            </a:r>
            <a:r>
              <a:rPr lang="fr-CH" sz="2000" dirty="0" smtClean="0"/>
              <a:t>: </a:t>
            </a:r>
            <a:r>
              <a:rPr lang="fr-CH" sz="2000" dirty="0" err="1" smtClean="0"/>
              <a:t>accelerators</a:t>
            </a:r>
            <a:r>
              <a:rPr lang="fr-CH" sz="2000" dirty="0" smtClean="0"/>
              <a:t> (rings and </a:t>
            </a:r>
            <a:r>
              <a:rPr lang="fr-CH" sz="2000" dirty="0" err="1" smtClean="0"/>
              <a:t>FELs</a:t>
            </a:r>
            <a:r>
              <a:rPr lang="fr-CH" sz="2000" dirty="0" smtClean="0"/>
              <a:t>) are part of </a:t>
            </a:r>
            <a:r>
              <a:rPr lang="fr-CH" sz="2000" dirty="0" err="1" smtClean="0"/>
              <a:t>their</a:t>
            </a:r>
            <a:r>
              <a:rPr lang="fr-CH" sz="2000" dirty="0" smtClean="0"/>
              <a:t> initiative, </a:t>
            </a:r>
            <a:r>
              <a:rPr lang="fr-CH" sz="2000" dirty="0" err="1" smtClean="0"/>
              <a:t>which</a:t>
            </a:r>
            <a:r>
              <a:rPr lang="fr-CH" sz="2000" dirty="0" smtClean="0"/>
              <a:t> </a:t>
            </a:r>
            <a:r>
              <a:rPr lang="fr-CH" sz="2000" dirty="0" err="1" smtClean="0"/>
              <a:t>could</a:t>
            </a:r>
            <a:r>
              <a:rPr lang="fr-CH" sz="2000" dirty="0" smtClean="0"/>
              <a:t> </a:t>
            </a:r>
            <a:r>
              <a:rPr lang="fr-CH" sz="2000" dirty="0" err="1" smtClean="0"/>
              <a:t>collide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our</a:t>
            </a:r>
            <a:r>
              <a:rPr lang="fr-CH" sz="2000" dirty="0" smtClean="0"/>
              <a:t> </a:t>
            </a:r>
            <a:r>
              <a:rPr lang="fr-CH" sz="2000" dirty="0" err="1" smtClean="0"/>
              <a:t>strategy</a:t>
            </a:r>
            <a:r>
              <a:rPr lang="fr-CH" sz="2000" dirty="0" smtClean="0"/>
              <a:t> of </a:t>
            </a:r>
            <a:r>
              <a:rPr lang="fr-CH" sz="2000" dirty="0" err="1" smtClean="0"/>
              <a:t>exploiting</a:t>
            </a:r>
            <a:r>
              <a:rPr lang="fr-CH" sz="2000" dirty="0" smtClean="0"/>
              <a:t> synergies </a:t>
            </a:r>
            <a:r>
              <a:rPr lang="fr-CH" sz="2000" dirty="0" err="1" smtClean="0"/>
              <a:t>between</a:t>
            </a:r>
            <a:r>
              <a:rPr lang="fr-CH" sz="2000" dirty="0" smtClean="0"/>
              <a:t> </a:t>
            </a:r>
            <a:r>
              <a:rPr lang="fr-CH" sz="2000" dirty="0" err="1"/>
              <a:t>d</a:t>
            </a:r>
            <a:r>
              <a:rPr lang="fr-CH" sz="2000" dirty="0" err="1" smtClean="0"/>
              <a:t>ifferent</a:t>
            </a:r>
            <a:r>
              <a:rPr lang="fr-CH" sz="2000" dirty="0" smtClean="0"/>
              <a:t> </a:t>
            </a:r>
            <a:r>
              <a:rPr lang="fr-CH" sz="2000" dirty="0" err="1" smtClean="0"/>
              <a:t>categories</a:t>
            </a:r>
            <a:r>
              <a:rPr lang="fr-CH" sz="2000" dirty="0" smtClean="0"/>
              <a:t> of </a:t>
            </a:r>
            <a:r>
              <a:rPr lang="fr-CH" sz="2000" dirty="0" err="1" smtClean="0"/>
              <a:t>accelerators</a:t>
            </a:r>
            <a:r>
              <a:rPr lang="fr-CH" sz="2000" dirty="0" smtClean="0"/>
              <a:t> (</a:t>
            </a:r>
            <a:r>
              <a:rPr lang="fr-CH" sz="2000" dirty="0" err="1" smtClean="0"/>
              <a:t>grouping</a:t>
            </a:r>
            <a:r>
              <a:rPr lang="fr-CH" sz="2000" dirty="0" smtClean="0"/>
              <a:t> by application or by instrument?). Contacts have </a:t>
            </a:r>
            <a:r>
              <a:rPr lang="fr-CH" sz="2000" dirty="0" err="1" smtClean="0"/>
              <a:t>started</a:t>
            </a:r>
            <a:r>
              <a:rPr lang="fr-CH" sz="2000" dirty="0" smtClean="0"/>
              <a:t> and a coordination has to </a:t>
            </a:r>
            <a:r>
              <a:rPr lang="fr-CH" sz="2000" dirty="0" err="1" smtClean="0"/>
              <a:t>be</a:t>
            </a:r>
            <a:r>
              <a:rPr lang="fr-CH" sz="2000" dirty="0" smtClean="0"/>
              <a:t> put in place. </a:t>
            </a:r>
          </a:p>
        </p:txBody>
      </p:sp>
    </p:spTree>
    <p:extLst>
      <p:ext uri="{BB962C8B-B14F-4D97-AF65-F5344CB8AC3E}">
        <p14:creationId xmlns:p14="http://schemas.microsoft.com/office/powerpoint/2010/main" val="22023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Co-innovation and </a:t>
            </a:r>
            <a:r>
              <a:rPr lang="fr-CH" dirty="0" err="1" smtClean="0"/>
              <a:t>industry</a:t>
            </a:r>
            <a:r>
              <a:rPr lang="fr-CH" dirty="0" smtClean="0"/>
              <a:t> engagement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" y="1052736"/>
            <a:ext cx="836327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i="1" dirty="0" smtClean="0"/>
              <a:t>It </a:t>
            </a:r>
            <a:r>
              <a:rPr lang="fr-CH" i="1" dirty="0" err="1" smtClean="0"/>
              <a:t>is</a:t>
            </a:r>
            <a:r>
              <a:rPr lang="fr-CH" i="1" dirty="0" smtClean="0"/>
              <a:t> time to </a:t>
            </a:r>
            <a:r>
              <a:rPr lang="fr-CH" i="1" dirty="0" err="1" smtClean="0"/>
              <a:t>start</a:t>
            </a:r>
            <a:r>
              <a:rPr lang="fr-CH" i="1" dirty="0" smtClean="0"/>
              <a:t> </a:t>
            </a:r>
            <a:r>
              <a:rPr lang="fr-CH" i="1" dirty="0" err="1" smtClean="0"/>
              <a:t>talking</a:t>
            </a:r>
            <a:r>
              <a:rPr lang="fr-CH" i="1" dirty="0" smtClean="0"/>
              <a:t> </a:t>
            </a:r>
            <a:r>
              <a:rPr lang="fr-CH" i="1" dirty="0" err="1" smtClean="0"/>
              <a:t>with</a:t>
            </a:r>
            <a:r>
              <a:rPr lang="fr-CH" i="1" dirty="0" smtClean="0"/>
              <a:t> </a:t>
            </a:r>
            <a:r>
              <a:rPr lang="fr-CH" i="1" dirty="0" err="1" smtClean="0"/>
              <a:t>our</a:t>
            </a:r>
            <a:r>
              <a:rPr lang="fr-CH" i="1" dirty="0" smtClean="0"/>
              <a:t> </a:t>
            </a:r>
            <a:r>
              <a:rPr lang="fr-CH" i="1" dirty="0" err="1" smtClean="0"/>
              <a:t>industrial</a:t>
            </a:r>
            <a:r>
              <a:rPr lang="fr-CH" i="1" dirty="0" smtClean="0"/>
              <a:t> </a:t>
            </a:r>
            <a:r>
              <a:rPr lang="fr-CH" i="1" dirty="0" err="1" smtClean="0"/>
              <a:t>partners</a:t>
            </a:r>
            <a:r>
              <a:rPr lang="fr-CH" i="1" dirty="0" smtClean="0"/>
              <a:t> to </a:t>
            </a:r>
            <a:r>
              <a:rPr lang="fr-CH" i="1" dirty="0" err="1" smtClean="0"/>
              <a:t>identify</a:t>
            </a:r>
            <a:r>
              <a:rPr lang="fr-CH" i="1" dirty="0" smtClean="0"/>
              <a:t> </a:t>
            </a:r>
            <a:r>
              <a:rPr lang="fr-CH" i="1" dirty="0" err="1" smtClean="0">
                <a:solidFill>
                  <a:srgbClr val="FF0000"/>
                </a:solidFill>
              </a:rPr>
              <a:t>co</a:t>
            </a:r>
            <a:r>
              <a:rPr lang="fr-CH" i="1" dirty="0" smtClean="0">
                <a:solidFill>
                  <a:srgbClr val="FF0000"/>
                </a:solidFill>
              </a:rPr>
              <a:t>-innovation </a:t>
            </a:r>
            <a:r>
              <a:rPr lang="fr-CH" i="1" dirty="0" err="1" smtClean="0">
                <a:solidFill>
                  <a:srgbClr val="FF0000"/>
                </a:solidFill>
              </a:rPr>
              <a:t>subjects</a:t>
            </a:r>
            <a:r>
              <a:rPr lang="fr-CH" i="1" dirty="0" smtClean="0">
                <a:solidFill>
                  <a:srgbClr val="FF0000"/>
                </a:solidFill>
              </a:rPr>
              <a:t> </a:t>
            </a:r>
            <a:r>
              <a:rPr lang="fr-CH" i="1" dirty="0" smtClean="0"/>
              <a:t>and </a:t>
            </a:r>
            <a:r>
              <a:rPr lang="fr-CH" i="1" dirty="0" err="1" smtClean="0">
                <a:solidFill>
                  <a:srgbClr val="FF0000"/>
                </a:solidFill>
              </a:rPr>
              <a:t>companies</a:t>
            </a:r>
            <a:r>
              <a:rPr lang="fr-CH" i="1" dirty="0" smtClean="0"/>
              <a:t> </a:t>
            </a:r>
            <a:r>
              <a:rPr lang="fr-CH" i="1" dirty="0" err="1" smtClean="0"/>
              <a:t>that</a:t>
            </a:r>
            <a:r>
              <a:rPr lang="fr-CH" i="1" dirty="0" smtClean="0"/>
              <a:t> </a:t>
            </a:r>
            <a:r>
              <a:rPr lang="fr-CH" i="1" dirty="0" err="1" smtClean="0"/>
              <a:t>could</a:t>
            </a:r>
            <a:r>
              <a:rPr lang="fr-CH" i="1" dirty="0" smtClean="0"/>
              <a:t> </a:t>
            </a:r>
            <a:r>
              <a:rPr lang="fr-CH" i="1" dirty="0" err="1" smtClean="0"/>
              <a:t>participate</a:t>
            </a:r>
            <a:r>
              <a:rPr lang="fr-CH" i="1" dirty="0" smtClean="0"/>
              <a:t> to the new </a:t>
            </a:r>
            <a:r>
              <a:rPr lang="fr-CH" i="1" dirty="0" err="1" smtClean="0"/>
              <a:t>project</a:t>
            </a:r>
            <a:r>
              <a:rPr lang="fr-CH" i="1" dirty="0" smtClean="0"/>
              <a:t> – to </a:t>
            </a:r>
            <a:r>
              <a:rPr lang="fr-CH" i="1" dirty="0" err="1" smtClean="0"/>
              <a:t>be</a:t>
            </a:r>
            <a:r>
              <a:rPr lang="fr-CH" i="1" dirty="0" smtClean="0"/>
              <a:t> </a:t>
            </a:r>
            <a:r>
              <a:rPr lang="fr-CH" i="1" dirty="0" err="1" smtClean="0"/>
              <a:t>ready</a:t>
            </a:r>
            <a:r>
              <a:rPr lang="fr-CH" i="1" dirty="0" smtClean="0"/>
              <a:t> by end 2019!</a:t>
            </a:r>
          </a:p>
          <a:p>
            <a:endParaRPr lang="fr-CH" sz="1200" i="1" dirty="0" smtClean="0"/>
          </a:p>
          <a:p>
            <a:r>
              <a:rPr lang="fr-CH" i="1" dirty="0" smtClean="0"/>
              <a:t>Note 1: 10M€ </a:t>
            </a:r>
            <a:r>
              <a:rPr lang="fr-CH" i="1" dirty="0" err="1" smtClean="0"/>
              <a:t>is</a:t>
            </a:r>
            <a:r>
              <a:rPr lang="fr-CH" i="1" dirty="0" smtClean="0"/>
              <a:t> a large </a:t>
            </a:r>
            <a:r>
              <a:rPr lang="fr-CH" i="1" dirty="0" err="1" smtClean="0"/>
              <a:t>amount</a:t>
            </a:r>
            <a:r>
              <a:rPr lang="fr-CH" i="1" dirty="0" smtClean="0"/>
              <a:t> for </a:t>
            </a:r>
            <a:r>
              <a:rPr lang="fr-CH" i="1" dirty="0" err="1" smtClean="0"/>
              <a:t>JRAs</a:t>
            </a:r>
            <a:r>
              <a:rPr lang="fr-CH" i="1" dirty="0" smtClean="0"/>
              <a:t>: </a:t>
            </a:r>
            <a:r>
              <a:rPr lang="fr-CH" i="1" dirty="0" err="1" smtClean="0"/>
              <a:t>presently</a:t>
            </a:r>
            <a:r>
              <a:rPr lang="fr-CH" i="1" dirty="0" smtClean="0"/>
              <a:t> in ARIES </a:t>
            </a:r>
            <a:r>
              <a:rPr lang="fr-CH" i="1" dirty="0" err="1" smtClean="0"/>
              <a:t>only</a:t>
            </a:r>
            <a:r>
              <a:rPr lang="fr-CH" i="1" dirty="0" smtClean="0"/>
              <a:t> 4M€ for </a:t>
            </a:r>
            <a:r>
              <a:rPr lang="fr-CH" i="1" dirty="0" err="1" smtClean="0"/>
              <a:t>JRAs</a:t>
            </a:r>
            <a:r>
              <a:rPr lang="fr-CH" i="1" dirty="0" smtClean="0"/>
              <a:t>, </a:t>
            </a:r>
            <a:r>
              <a:rPr lang="fr-CH" i="1" dirty="0" err="1" smtClean="0"/>
              <a:t>including</a:t>
            </a:r>
            <a:r>
              <a:rPr lang="fr-CH" i="1" dirty="0" smtClean="0"/>
              <a:t> 0.8M</a:t>
            </a:r>
            <a:r>
              <a:rPr lang="fr-CH" i="1" dirty="0"/>
              <a:t>€ </a:t>
            </a:r>
            <a:r>
              <a:rPr lang="fr-CH" i="1" dirty="0" err="1" smtClean="0"/>
              <a:t>going</a:t>
            </a:r>
            <a:r>
              <a:rPr lang="fr-CH" i="1" dirty="0" smtClean="0"/>
              <a:t> to </a:t>
            </a:r>
            <a:r>
              <a:rPr lang="fr-CH" i="1" dirty="0" err="1" smtClean="0"/>
              <a:t>industry</a:t>
            </a:r>
            <a:r>
              <a:rPr lang="fr-CH" i="1" dirty="0" smtClean="0"/>
              <a:t>.</a:t>
            </a:r>
          </a:p>
          <a:p>
            <a:r>
              <a:rPr lang="fr-CH" i="1" dirty="0" smtClean="0"/>
              <a:t>Note 2: the </a:t>
            </a:r>
            <a:r>
              <a:rPr lang="fr-CH" i="1" dirty="0" err="1" smtClean="0"/>
              <a:t>JRAs</a:t>
            </a:r>
            <a:r>
              <a:rPr lang="fr-CH" i="1" dirty="0" smtClean="0"/>
              <a:t> in the new </a:t>
            </a:r>
            <a:r>
              <a:rPr lang="fr-CH" i="1" dirty="0" err="1" smtClean="0"/>
              <a:t>project</a:t>
            </a:r>
            <a:r>
              <a:rPr lang="fr-CH" i="1" dirty="0" smtClean="0"/>
              <a:t> </a:t>
            </a:r>
            <a:r>
              <a:rPr lang="fr-CH" i="1" dirty="0" err="1" smtClean="0"/>
              <a:t>should</a:t>
            </a:r>
            <a:r>
              <a:rPr lang="fr-CH" i="1" dirty="0" smtClean="0"/>
              <a:t> have an important </a:t>
            </a:r>
            <a:r>
              <a:rPr lang="fr-CH" i="1" dirty="0" err="1" smtClean="0"/>
              <a:t>industrial</a:t>
            </a:r>
            <a:r>
              <a:rPr lang="fr-CH" i="1" dirty="0" smtClean="0"/>
              <a:t> participation but </a:t>
            </a:r>
            <a:r>
              <a:rPr lang="fr-CH" i="1" dirty="0" err="1" smtClean="0"/>
              <a:t>this</a:t>
            </a:r>
            <a:r>
              <a:rPr lang="fr-CH" i="1" dirty="0" smtClean="0"/>
              <a:t> </a:t>
            </a:r>
            <a:r>
              <a:rPr lang="fr-CH" i="1" dirty="0" err="1" smtClean="0"/>
              <a:t>does</a:t>
            </a:r>
            <a:r>
              <a:rPr lang="fr-CH" i="1" dirty="0" smtClean="0"/>
              <a:t> not </a:t>
            </a:r>
            <a:r>
              <a:rPr lang="fr-CH" i="1" dirty="0" err="1" smtClean="0"/>
              <a:t>exclude</a:t>
            </a:r>
            <a:r>
              <a:rPr lang="fr-CH" i="1" dirty="0" smtClean="0"/>
              <a:t> topics </a:t>
            </a:r>
            <a:r>
              <a:rPr lang="fr-CH" i="1" dirty="0" err="1" smtClean="0"/>
              <a:t>developed</a:t>
            </a:r>
            <a:r>
              <a:rPr lang="fr-CH" i="1" dirty="0" smtClean="0"/>
              <a:t> </a:t>
            </a:r>
            <a:r>
              <a:rPr lang="fr-CH" i="1" dirty="0" err="1" smtClean="0"/>
              <a:t>exclusively</a:t>
            </a:r>
            <a:r>
              <a:rPr lang="fr-CH" i="1" dirty="0" smtClean="0"/>
              <a:t> in a </a:t>
            </a:r>
            <a:r>
              <a:rPr lang="fr-CH" i="1" dirty="0" err="1" smtClean="0"/>
              <a:t>research</a:t>
            </a:r>
            <a:r>
              <a:rPr lang="fr-CH" i="1" dirty="0" smtClean="0"/>
              <a:t> </a:t>
            </a:r>
            <a:r>
              <a:rPr lang="fr-CH" i="1" dirty="0" err="1" smtClean="0"/>
              <a:t>environment</a:t>
            </a:r>
            <a:r>
              <a:rPr lang="fr-CH" i="1" dirty="0" smtClean="0"/>
              <a:t>.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0348" y="3015205"/>
            <a:ext cx="8094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of co-innovation in ARIES: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>
                <a:solidFill>
                  <a:srgbClr val="FF0000"/>
                </a:solidFill>
              </a:rPr>
              <a:t>High </a:t>
            </a:r>
            <a:r>
              <a:rPr lang="fr-CH" dirty="0" err="1" smtClean="0">
                <a:solidFill>
                  <a:srgbClr val="FF0000"/>
                </a:solidFill>
              </a:rPr>
              <a:t>Temperature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Superconductors</a:t>
            </a:r>
            <a:r>
              <a:rPr lang="fr-CH" dirty="0" smtClean="0"/>
              <a:t>: pilot production of new high performance /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 HTS tape.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err="1" smtClean="0">
                <a:solidFill>
                  <a:srgbClr val="FF0000"/>
                </a:solidFill>
              </a:rPr>
              <a:t>Materials</a:t>
            </a:r>
            <a:r>
              <a:rPr lang="fr-CH" dirty="0" smtClean="0"/>
              <a:t>: </a:t>
            </a:r>
            <a:r>
              <a:rPr lang="fr-CH" dirty="0" err="1" smtClean="0"/>
              <a:t>industrial</a:t>
            </a:r>
            <a:r>
              <a:rPr lang="fr-CH" dirty="0" smtClean="0"/>
              <a:t> production of </a:t>
            </a:r>
            <a:r>
              <a:rPr lang="fr-CH" dirty="0" err="1" smtClean="0"/>
              <a:t>materials</a:t>
            </a:r>
            <a:r>
              <a:rPr lang="fr-CH" dirty="0" smtClean="0"/>
              <a:t> for </a:t>
            </a:r>
            <a:r>
              <a:rPr lang="fr-CH" dirty="0" err="1" smtClean="0"/>
              <a:t>extreme</a:t>
            </a:r>
            <a:r>
              <a:rPr lang="fr-CH" dirty="0" smtClean="0"/>
              <a:t> thermal management.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>
                <a:solidFill>
                  <a:srgbClr val="FF0000"/>
                </a:solidFill>
              </a:rPr>
              <a:t>Timing</a:t>
            </a:r>
            <a:r>
              <a:rPr lang="fr-CH" dirty="0" smtClean="0"/>
              <a:t>: industrialisation of a </a:t>
            </a:r>
            <a:r>
              <a:rPr lang="fr-CH" dirty="0" err="1" smtClean="0"/>
              <a:t>modular</a:t>
            </a:r>
            <a:r>
              <a:rPr lang="fr-CH" dirty="0" smtClean="0"/>
              <a:t> timing system for </a:t>
            </a:r>
            <a:r>
              <a:rPr lang="fr-CH" dirty="0" err="1" smtClean="0"/>
              <a:t>medical</a:t>
            </a:r>
            <a:r>
              <a:rPr lang="fr-CH" dirty="0" smtClean="0"/>
              <a:t> and </a:t>
            </a:r>
            <a:r>
              <a:rPr lang="fr-CH" dirty="0" err="1" smtClean="0"/>
              <a:t>industrial</a:t>
            </a:r>
            <a:r>
              <a:rPr lang="fr-CH" dirty="0" smtClean="0"/>
              <a:t> applications.</a:t>
            </a:r>
            <a:endParaRPr lang="fr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 smtClean="0">
                <a:solidFill>
                  <a:srgbClr val="FF0000"/>
                </a:solidFill>
              </a:rPr>
              <a:t>Proof-of-concept </a:t>
            </a:r>
            <a:r>
              <a:rPr lang="fr-CH" dirty="0" err="1" smtClean="0">
                <a:solidFill>
                  <a:srgbClr val="FF0000"/>
                </a:solidFill>
              </a:rPr>
              <a:t>fund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smtClean="0"/>
              <a:t>(</a:t>
            </a:r>
            <a:r>
              <a:rPr lang="fr-CH" dirty="0" err="1" smtClean="0"/>
              <a:t>small</a:t>
            </a:r>
            <a:r>
              <a:rPr lang="fr-CH" dirty="0" smtClean="0"/>
              <a:t> </a:t>
            </a:r>
            <a:r>
              <a:rPr lang="fr-CH" dirty="0" err="1" smtClean="0"/>
              <a:t>projects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potential</a:t>
            </a:r>
            <a:r>
              <a:rPr lang="fr-CH" dirty="0" smtClean="0"/>
              <a:t> applications, 50 k€ </a:t>
            </a:r>
            <a:r>
              <a:rPr lang="fr-CH" dirty="0" err="1" smtClean="0"/>
              <a:t>each</a:t>
            </a:r>
            <a:r>
              <a:rPr lang="fr-CH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Cleaning of marine diesel exhaust fumes by electron accelerators</a:t>
            </a:r>
            <a:r>
              <a:rPr lang="en-GB" sz="1400" dirty="0"/>
              <a:t>.</a:t>
            </a:r>
            <a:endParaRPr lang="fr-CH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400" dirty="0" err="1" smtClean="0"/>
              <a:t>Development</a:t>
            </a:r>
            <a:r>
              <a:rPr lang="fr-CH" sz="1400" dirty="0" smtClean="0"/>
              <a:t> of </a:t>
            </a:r>
            <a:r>
              <a:rPr lang="fr-CH" sz="1400" dirty="0" err="1" smtClean="0"/>
              <a:t>diamond-based</a:t>
            </a:r>
            <a:r>
              <a:rPr lang="fr-CH" sz="1400" dirty="0" smtClean="0"/>
              <a:t> composite </a:t>
            </a:r>
            <a:r>
              <a:rPr lang="fr-CH" sz="1400" dirty="0" err="1" smtClean="0"/>
              <a:t>materials</a:t>
            </a:r>
            <a:r>
              <a:rPr lang="fr-CH" sz="1400" dirty="0" smtClean="0"/>
              <a:t> for </a:t>
            </a:r>
            <a:r>
              <a:rPr lang="fr-CH" sz="1400" dirty="0" err="1" smtClean="0"/>
              <a:t>accelerator</a:t>
            </a:r>
            <a:r>
              <a:rPr lang="fr-CH" sz="1400" dirty="0" smtClean="0"/>
              <a:t> </a:t>
            </a:r>
            <a:r>
              <a:rPr lang="fr-CH" sz="1400" dirty="0" err="1" smtClean="0"/>
              <a:t>collimators</a:t>
            </a:r>
            <a:r>
              <a:rPr lang="fr-CH" sz="1400" dirty="0" smtClean="0"/>
              <a:t> and </a:t>
            </a:r>
            <a:r>
              <a:rPr lang="fr-CH" sz="1400" dirty="0" err="1" smtClean="0"/>
              <a:t>industry</a:t>
            </a:r>
            <a:r>
              <a:rPr lang="fr-CH" sz="14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400" dirty="0" err="1" smtClean="0"/>
              <a:t>Development</a:t>
            </a:r>
            <a:r>
              <a:rPr lang="fr-CH" sz="1400" dirty="0" smtClean="0"/>
              <a:t> of </a:t>
            </a:r>
            <a:r>
              <a:rPr lang="fr-CH" sz="1400" dirty="0" err="1" smtClean="0"/>
              <a:t>atomic</a:t>
            </a:r>
            <a:r>
              <a:rPr lang="fr-CH" sz="1400" dirty="0" smtClean="0"/>
              <a:t> layer </a:t>
            </a:r>
            <a:r>
              <a:rPr lang="fr-CH" sz="1400" dirty="0" err="1" smtClean="0"/>
              <a:t>deposition</a:t>
            </a:r>
            <a:r>
              <a:rPr lang="fr-CH" sz="1400" dirty="0" smtClean="0"/>
              <a:t> techniques for </a:t>
            </a:r>
            <a:r>
              <a:rPr lang="fr-CH" sz="1400" dirty="0" err="1" smtClean="0"/>
              <a:t>superconducting</a:t>
            </a:r>
            <a:r>
              <a:rPr lang="fr-CH" sz="1400" dirty="0" smtClean="0"/>
              <a:t> </a:t>
            </a:r>
            <a:r>
              <a:rPr lang="fr-CH" sz="1400" dirty="0" err="1" smtClean="0"/>
              <a:t>cavities</a:t>
            </a:r>
            <a:r>
              <a:rPr lang="fr-CH" sz="14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805264"/>
            <a:ext cx="724788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dirty="0" err="1" smtClean="0"/>
              <a:t>Dealing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industry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difficult</a:t>
            </a:r>
            <a:r>
              <a:rPr lang="fr-CH" dirty="0" smtClean="0"/>
              <a:t> (IP management, </a:t>
            </a:r>
            <a:r>
              <a:rPr lang="fr-CH" dirty="0" err="1" smtClean="0"/>
              <a:t>selection</a:t>
            </a:r>
            <a:r>
              <a:rPr lang="fr-CH" dirty="0" smtClean="0"/>
              <a:t>, </a:t>
            </a:r>
            <a:r>
              <a:rPr lang="fr-CH" dirty="0" err="1" smtClean="0"/>
              <a:t>competition</a:t>
            </a:r>
            <a:r>
              <a:rPr lang="fr-CH" dirty="0" smtClean="0"/>
              <a:t>, 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6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Accelerator-industry co-innovation workshop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31" y="1013659"/>
            <a:ext cx="3410533" cy="48245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71646" y="1074529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Co-organized </a:t>
            </a:r>
            <a:r>
              <a:rPr lang="en-US" dirty="0" smtClean="0"/>
              <a:t>by the </a:t>
            </a:r>
            <a:r>
              <a:rPr lang="en-US" dirty="0" smtClean="0">
                <a:solidFill>
                  <a:srgbClr val="FF0000"/>
                </a:solidFill>
              </a:rPr>
              <a:t>TIARA</a:t>
            </a:r>
            <a:r>
              <a:rPr lang="en-US" dirty="0" smtClean="0"/>
              <a:t> Committee and the </a:t>
            </a:r>
            <a:r>
              <a:rPr lang="en-US" dirty="0" smtClean="0">
                <a:solidFill>
                  <a:srgbClr val="FF0000"/>
                </a:solidFill>
              </a:rPr>
              <a:t>ARIES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AMICI</a:t>
            </a:r>
            <a:r>
              <a:rPr lang="en-US" dirty="0" smtClean="0"/>
              <a:t> projects </a:t>
            </a:r>
            <a:r>
              <a:rPr lang="en-US" dirty="0" smtClean="0"/>
              <a:t>on February 6-7 in </a:t>
            </a:r>
            <a:r>
              <a:rPr lang="en-US" dirty="0" smtClean="0"/>
              <a:t>Brussels.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Goals: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foster discussion on most effective ways to develop co-innovation with industry in Europe.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identify sustainable structures, possible funding schemes and financing mechanisms.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contribute to the definition of new EC instruments to boost co-innovation.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To </a:t>
            </a:r>
            <a:r>
              <a:rPr lang="en-GB" dirty="0"/>
              <a:t>provide a communication platform to all relevant stakeholders: policy makers, academia, industry and scientific management</a:t>
            </a:r>
            <a:r>
              <a:rPr lang="en-GB" dirty="0" smtClean="0"/>
              <a:t>.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75656" y="6076112"/>
            <a:ext cx="71287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AMICI = </a:t>
            </a:r>
            <a:r>
              <a:rPr lang="en-GB" sz="1400" dirty="0"/>
              <a:t>Accelerator and Magnet </a:t>
            </a:r>
            <a:r>
              <a:rPr lang="en-GB" sz="1400" dirty="0" smtClean="0"/>
              <a:t>Infrastructure for </a:t>
            </a:r>
            <a:r>
              <a:rPr lang="en-GB" sz="1400" dirty="0"/>
              <a:t>Cooperation and </a:t>
            </a:r>
            <a:r>
              <a:rPr lang="en-GB" sz="1400" dirty="0" smtClean="0"/>
              <a:t>Innovation, </a:t>
            </a:r>
            <a:r>
              <a:rPr lang="en-GB" sz="1400" i="1" dirty="0" smtClean="0"/>
              <a:t>EU project for common development and exploitation of European Particle Accelerator Technological Facilities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8872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the industry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76086"/>
            <a:ext cx="8712968" cy="54332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good participation: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Excellent collaboration spirit and clear common objectives.</a:t>
            </a:r>
          </a:p>
          <a:p>
            <a:r>
              <a:rPr lang="en-US" dirty="0" smtClean="0"/>
              <a:t>Importance </a:t>
            </a:r>
            <a:r>
              <a:rPr lang="en-US" dirty="0" smtClean="0"/>
              <a:t>of training and education is shared by the industry community.</a:t>
            </a:r>
          </a:p>
          <a:p>
            <a:r>
              <a:rPr lang="en-US" dirty="0" smtClean="0"/>
              <a:t>Agreement on the need for more co-innovation even if no clear message on the best strategies to achieve it.</a:t>
            </a:r>
          </a:p>
          <a:p>
            <a:r>
              <a:rPr lang="en-US" dirty="0" smtClean="0"/>
              <a:t>EC people present gave a strong message of engagement </a:t>
            </a:r>
            <a:r>
              <a:rPr lang="en-US" dirty="0" smtClean="0"/>
              <a:t>and support </a:t>
            </a:r>
            <a:r>
              <a:rPr lang="en-US" dirty="0" smtClean="0"/>
              <a:t>to </a:t>
            </a:r>
            <a:r>
              <a:rPr lang="en-US" dirty="0" smtClean="0"/>
              <a:t>our future programmes.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94" y="1119481"/>
            <a:ext cx="5438103" cy="3317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587" y="1119481"/>
            <a:ext cx="3200677" cy="27312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81467" y="157400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41</a:t>
            </a:r>
            <a:r>
              <a:rPr lang="fr-FR" dirty="0" smtClean="0"/>
              <a:t>% </a:t>
            </a:r>
            <a:r>
              <a:rPr lang="fr-FR" dirty="0" smtClean="0"/>
              <a:t>of participants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endParaRPr lang="fr-F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4640" y="1813538"/>
            <a:ext cx="2988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 err="1" smtClean="0"/>
              <a:t>Largest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number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was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from</a:t>
            </a:r>
            <a:r>
              <a:rPr lang="fr-CH" sz="1600" i="1" dirty="0" smtClean="0"/>
              <a:t> France!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3746" y="6152688"/>
            <a:ext cx="54622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+ Mini-Workshop on IP in Co-Innovation </a:t>
            </a:r>
            <a:r>
              <a:rPr lang="fr-CH" sz="1400" dirty="0" err="1" smtClean="0"/>
              <a:t>organised</a:t>
            </a:r>
            <a:r>
              <a:rPr lang="fr-CH" sz="1400" dirty="0" smtClean="0"/>
              <a:t> by ARIES and AMICI – </a:t>
            </a:r>
            <a:r>
              <a:rPr lang="fr-CH" sz="1400" dirty="0" err="1" smtClean="0"/>
              <a:t>presentations</a:t>
            </a:r>
            <a:r>
              <a:rPr lang="fr-CH" sz="1400" dirty="0" smtClean="0"/>
              <a:t> and conclusions </a:t>
            </a:r>
            <a:r>
              <a:rPr lang="fr-CH" sz="1400" dirty="0"/>
              <a:t>on </a:t>
            </a:r>
            <a:r>
              <a:rPr lang="fr-CH" sz="1400" dirty="0">
                <a:hlinkClick r:id="rId4"/>
              </a:rPr>
              <a:t>https://</a:t>
            </a:r>
            <a:r>
              <a:rPr lang="fr-CH" sz="1400" dirty="0" smtClean="0">
                <a:hlinkClick r:id="rId4"/>
              </a:rPr>
              <a:t>indico.cern.ch/event/723985/</a:t>
            </a:r>
            <a:r>
              <a:rPr lang="fr-CH" sz="1400" dirty="0" smtClean="0"/>
              <a:t> 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74391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More </a:t>
            </a:r>
            <a:r>
              <a:rPr lang="fr-CH" dirty="0" err="1" smtClean="0"/>
              <a:t>opportunities</a:t>
            </a:r>
            <a:r>
              <a:rPr lang="fr-CH" dirty="0" smtClean="0"/>
              <a:t> in Horizon Europe (FP9)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4436347" cy="2919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0778" y="1086365"/>
            <a:ext cx="38006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 smtClean="0"/>
              <a:t>HEurope</a:t>
            </a:r>
            <a:r>
              <a:rPr lang="en-GB" dirty="0" smtClean="0"/>
              <a:t> in preparation, expected budget 86.6 B€ (H2020: </a:t>
            </a:r>
            <a:r>
              <a:rPr lang="en-GB" dirty="0"/>
              <a:t>77 B</a:t>
            </a:r>
            <a:r>
              <a:rPr lang="en-GB" dirty="0" smtClean="0"/>
              <a:t>€).</a:t>
            </a:r>
            <a:endParaRPr lang="en-GB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With respect to H2020, will support </a:t>
            </a:r>
            <a:r>
              <a:rPr lang="en-GB" b="1" dirty="0" smtClean="0">
                <a:solidFill>
                  <a:srgbClr val="FF0000"/>
                </a:solidFill>
              </a:rPr>
              <a:t>programs more than projects </a:t>
            </a:r>
            <a:r>
              <a:rPr lang="en-GB" dirty="0" smtClean="0"/>
              <a:t>= longer term initiatives to support European scientific excellences.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dirty="0"/>
              <a:t>A</a:t>
            </a:r>
            <a:r>
              <a:rPr lang="fr-CH" dirty="0" smtClean="0"/>
              <a:t>s </a:t>
            </a:r>
            <a:r>
              <a:rPr lang="fr-CH" dirty="0" smtClean="0"/>
              <a:t>in H2020 a </a:t>
            </a:r>
            <a:r>
              <a:rPr lang="fr-CH" dirty="0" err="1" smtClean="0"/>
              <a:t>strong</a:t>
            </a:r>
            <a:r>
              <a:rPr lang="fr-CH" dirty="0" smtClean="0"/>
              <a:t> accent on innovation and </a:t>
            </a:r>
            <a:r>
              <a:rPr lang="fr-CH" dirty="0" err="1" smtClean="0"/>
              <a:t>industry</a:t>
            </a:r>
            <a:r>
              <a:rPr lang="fr-CH" dirty="0" smtClean="0"/>
              <a:t> participation</a:t>
            </a:r>
            <a:r>
              <a:rPr lang="fr-CH" dirty="0" smtClean="0"/>
              <a:t>.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483" y="3958630"/>
            <a:ext cx="4103222" cy="2275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521" y="3978293"/>
            <a:ext cx="45133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/>
              <a:t>Our </a:t>
            </a:r>
            <a:r>
              <a:rPr lang="en-GB" sz="1600" dirty="0" smtClean="0"/>
              <a:t>community is </a:t>
            </a:r>
            <a:r>
              <a:rPr lang="en-GB" sz="1600" dirty="0" smtClean="0"/>
              <a:t>well placed for a long-term multi-million programme, </a:t>
            </a:r>
            <a:r>
              <a:rPr lang="en-GB" sz="1600" dirty="0" smtClean="0"/>
              <a:t>possibly within one of the “missions” announced in the HE programme.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/>
              <a:t>The </a:t>
            </a:r>
            <a:r>
              <a:rPr lang="en-GB" sz="1600" dirty="0" smtClean="0"/>
              <a:t>Innovation Pilot of H2020 is an experiment to test new funding schemes.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/>
              <a:t>We need to show that we </a:t>
            </a:r>
            <a:r>
              <a:rPr lang="en-GB" sz="1600" dirty="0" smtClean="0"/>
              <a:t>are a strong and integrated community, able to set its priorities </a:t>
            </a:r>
            <a:r>
              <a:rPr lang="en-GB" sz="1600" dirty="0"/>
              <a:t>internally </a:t>
            </a:r>
            <a:r>
              <a:rPr lang="en-GB" sz="1600" dirty="0" smtClean="0"/>
              <a:t>(and possibly to distribute funding). </a:t>
            </a:r>
          </a:p>
        </p:txBody>
      </p:sp>
    </p:spTree>
    <p:extLst>
      <p:ext uri="{BB962C8B-B14F-4D97-AF65-F5344CB8AC3E}">
        <p14:creationId xmlns:p14="http://schemas.microsoft.com/office/powerpoint/2010/main" val="400381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6" y="467759"/>
            <a:ext cx="8229600" cy="56197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40" y="1307330"/>
            <a:ext cx="7935416" cy="4755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957" y="299723"/>
            <a:ext cx="8305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Thank you for your attention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95603" y="1307330"/>
            <a:ext cx="3033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maurizio.vretenar@cern.ch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315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564904"/>
            <a:ext cx="4114800" cy="2362274"/>
          </a:xfrm>
        </p:spPr>
        <p:txBody>
          <a:bodyPr/>
          <a:lstStyle/>
          <a:p>
            <a:r>
              <a:rPr lang="fr-CH" dirty="0" smtClean="0"/>
              <a:t>Bonus: </a:t>
            </a:r>
            <a:br>
              <a:rPr lang="fr-CH" dirty="0" smtClean="0"/>
            </a:br>
            <a:r>
              <a:rPr lang="fr-CH" dirty="0" err="1" smtClean="0"/>
              <a:t>Medical</a:t>
            </a:r>
            <a:r>
              <a:rPr lang="fr-CH" dirty="0" smtClean="0"/>
              <a:t> Accelerator plans at CERN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9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support to particle accelerator R&amp;D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7254" y="6326029"/>
            <a:ext cx="457200" cy="365125"/>
          </a:xfrm>
        </p:spPr>
        <p:txBody>
          <a:bodyPr/>
          <a:lstStyle/>
          <a:p>
            <a:fld id="{81B4523E-0E60-2F49-A1DB-8E66CE3DE8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4578" y="1478383"/>
            <a:ext cx="335172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CARE </a:t>
            </a:r>
            <a:r>
              <a:rPr lang="fr-CH" dirty="0" smtClean="0"/>
              <a:t>01/2004 – 12/2008 </a:t>
            </a:r>
          </a:p>
          <a:p>
            <a:r>
              <a:rPr lang="fr-CH" dirty="0" smtClean="0"/>
              <a:t>5 </a:t>
            </a:r>
            <a:r>
              <a:rPr lang="fr-CH" dirty="0" err="1" smtClean="0"/>
              <a:t>years</a:t>
            </a:r>
            <a:r>
              <a:rPr lang="fr-CH" dirty="0" smtClean="0"/>
              <a:t>, 15.2 M€ EU contribution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7054" y="2354594"/>
            <a:ext cx="334839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EuCARD </a:t>
            </a:r>
            <a:r>
              <a:rPr lang="fr-CH" dirty="0" smtClean="0"/>
              <a:t>04/2009 – 03/2013 </a:t>
            </a:r>
          </a:p>
          <a:p>
            <a:r>
              <a:rPr lang="fr-CH" dirty="0" smtClean="0"/>
              <a:t>4 </a:t>
            </a:r>
            <a:r>
              <a:rPr lang="fr-CH" dirty="0" err="1" smtClean="0"/>
              <a:t>years</a:t>
            </a:r>
            <a:r>
              <a:rPr lang="fr-CH" dirty="0" smtClean="0"/>
              <a:t>, 10.0 M€ EU contribution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3721" y="3230628"/>
            <a:ext cx="335172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EuCARD-2 </a:t>
            </a:r>
            <a:r>
              <a:rPr lang="fr-CH" dirty="0" smtClean="0"/>
              <a:t>05/2013 – 04/2017</a:t>
            </a:r>
          </a:p>
          <a:p>
            <a:r>
              <a:rPr lang="fr-CH" dirty="0" smtClean="0"/>
              <a:t>4 </a:t>
            </a:r>
            <a:r>
              <a:rPr lang="fr-CH" dirty="0" err="1" smtClean="0"/>
              <a:t>years</a:t>
            </a:r>
            <a:r>
              <a:rPr lang="fr-CH" dirty="0" smtClean="0"/>
              <a:t>, 8.0 M€ EU contribution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53552" y="1021691"/>
            <a:ext cx="21019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Integrating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83221" y="949005"/>
            <a:ext cx="237841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esign </a:t>
            </a:r>
            <a:r>
              <a:rPr lang="fr-CH" dirty="0" err="1"/>
              <a:t>S</a:t>
            </a:r>
            <a:r>
              <a:rPr lang="fr-CH" dirty="0" err="1" smtClean="0"/>
              <a:t>tudies</a:t>
            </a:r>
            <a:r>
              <a:rPr lang="fr-CH" dirty="0" smtClean="0"/>
              <a:t>, </a:t>
            </a:r>
          </a:p>
          <a:p>
            <a:r>
              <a:rPr lang="fr-CH" dirty="0" err="1" smtClean="0"/>
              <a:t>Preparatory</a:t>
            </a:r>
            <a:r>
              <a:rPr lang="fr-CH" dirty="0" smtClean="0"/>
              <a:t> Phases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89686" y="1756831"/>
            <a:ext cx="2382486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err="1" smtClean="0"/>
              <a:t>EuroNu</a:t>
            </a:r>
            <a:r>
              <a:rPr lang="fr-CH" sz="1400" dirty="0" smtClean="0"/>
              <a:t> DS, 2008/12, 4M€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89686" y="3068247"/>
            <a:ext cx="2382486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err="1" smtClean="0"/>
              <a:t>HiLumi</a:t>
            </a:r>
            <a:r>
              <a:rPr lang="fr-CH" sz="1400" dirty="0" smtClean="0"/>
              <a:t> LHC, 2011/15, 4.9M€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9578" y="2398851"/>
            <a:ext cx="2372054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ILC-</a:t>
            </a:r>
            <a:r>
              <a:rPr lang="fr-CH" sz="1400" dirty="0" err="1" smtClean="0"/>
              <a:t>HiGrade</a:t>
            </a:r>
            <a:r>
              <a:rPr lang="fr-CH" sz="1400" dirty="0" smtClean="0"/>
              <a:t>, 2008/12, 5M€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89578" y="2086614"/>
            <a:ext cx="2375408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SLHC-PP,  2008/11, 5.2M€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95247" y="2734004"/>
            <a:ext cx="2376925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TIARA-PP, 2011/13, 3.9M€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89065" y="1624771"/>
            <a:ext cx="6305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FP6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57984" y="2931746"/>
            <a:ext cx="148743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FP7</a:t>
            </a:r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>
            <a:off x="1844877" y="2146801"/>
            <a:ext cx="228600" cy="2023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1844877" y="3008864"/>
            <a:ext cx="228600" cy="2083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4489065" y="2818231"/>
            <a:ext cx="250068" cy="569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3721" y="4091877"/>
            <a:ext cx="335172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ARIES </a:t>
            </a:r>
            <a:r>
              <a:rPr lang="fr-CH" dirty="0" smtClean="0"/>
              <a:t>05/2017 – 04/2021</a:t>
            </a:r>
          </a:p>
          <a:p>
            <a:r>
              <a:rPr lang="fr-CH" dirty="0" smtClean="0"/>
              <a:t>4 </a:t>
            </a:r>
            <a:r>
              <a:rPr lang="fr-CH" dirty="0" err="1" smtClean="0"/>
              <a:t>years</a:t>
            </a:r>
            <a:r>
              <a:rPr lang="fr-CH" dirty="0" smtClean="0"/>
              <a:t>, 10.0 M€ EU contribution</a:t>
            </a:r>
            <a:endParaRPr lang="en-GB" dirty="0"/>
          </a:p>
        </p:txBody>
      </p:sp>
      <p:sp>
        <p:nvSpPr>
          <p:cNvPr id="25" name="Down Arrow 24"/>
          <p:cNvSpPr/>
          <p:nvPr/>
        </p:nvSpPr>
        <p:spPr>
          <a:xfrm>
            <a:off x="1844877" y="3895630"/>
            <a:ext cx="228600" cy="2083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983221" y="3387321"/>
            <a:ext cx="2382486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err="1" smtClean="0"/>
              <a:t>EuroCirCol</a:t>
            </a:r>
            <a:r>
              <a:rPr lang="fr-CH" sz="1400" dirty="0" smtClean="0"/>
              <a:t>, 2016/19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983221" y="3727667"/>
            <a:ext cx="2382486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EUPRAXIA, 2016/19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66636" y="4200355"/>
            <a:ext cx="8381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H2020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979146" y="4086525"/>
            <a:ext cx="2382486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err="1" smtClean="0"/>
              <a:t>ESSnuSB</a:t>
            </a:r>
            <a:r>
              <a:rPr lang="fr-CH" sz="1400" dirty="0" smtClean="0"/>
              <a:t>, 2017/20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972182" y="4466218"/>
            <a:ext cx="2382486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err="1" smtClean="0"/>
              <a:t>CompactLight</a:t>
            </a:r>
            <a:r>
              <a:rPr lang="fr-CH" sz="1400" dirty="0" smtClean="0"/>
              <a:t>, 2017/20</a:t>
            </a:r>
            <a:endParaRPr lang="en-GB" sz="1400" dirty="0"/>
          </a:p>
        </p:txBody>
      </p:sp>
      <p:sp>
        <p:nvSpPr>
          <p:cNvPr id="4" name="Oval 3"/>
          <p:cNvSpPr/>
          <p:nvPr/>
        </p:nvSpPr>
        <p:spPr>
          <a:xfrm>
            <a:off x="252366" y="5272072"/>
            <a:ext cx="1447456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/>
              <a:t>Integrating</a:t>
            </a:r>
            <a:r>
              <a:rPr lang="fr-CH" sz="1400" dirty="0" smtClean="0"/>
              <a:t> Activity</a:t>
            </a:r>
            <a:endParaRPr lang="en-GB" sz="1400" dirty="0"/>
          </a:p>
        </p:txBody>
      </p:sp>
      <p:sp>
        <p:nvSpPr>
          <p:cNvPr id="6" name="Right Arrow 5"/>
          <p:cNvSpPr/>
          <p:nvPr/>
        </p:nvSpPr>
        <p:spPr>
          <a:xfrm>
            <a:off x="1768922" y="5490284"/>
            <a:ext cx="332201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53559" y="5274260"/>
            <a:ext cx="1274467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Design </a:t>
            </a:r>
            <a:r>
              <a:rPr lang="fr-CH" sz="1400" dirty="0" err="1" smtClean="0"/>
              <a:t>Study</a:t>
            </a:r>
            <a:endParaRPr lang="en-GB" sz="1400" dirty="0"/>
          </a:p>
        </p:txBody>
      </p:sp>
      <p:sp>
        <p:nvSpPr>
          <p:cNvPr id="32" name="Oval 31"/>
          <p:cNvSpPr/>
          <p:nvPr/>
        </p:nvSpPr>
        <p:spPr>
          <a:xfrm>
            <a:off x="5167201" y="5317100"/>
            <a:ext cx="150067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/>
              <a:t>Preparatory</a:t>
            </a:r>
            <a:r>
              <a:rPr lang="fr-CH" sz="1400" dirty="0" smtClean="0"/>
              <a:t> Phase</a:t>
            </a:r>
            <a:endParaRPr lang="en-GB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603" y="4463146"/>
            <a:ext cx="2007228" cy="2007228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3881763" y="5148357"/>
            <a:ext cx="857407" cy="1016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ESFRI</a:t>
            </a:r>
          </a:p>
          <a:p>
            <a:pPr algn="ctr"/>
            <a:r>
              <a:rPr lang="fr-CH" sz="1400" dirty="0" smtClean="0"/>
              <a:t>Road </a:t>
            </a:r>
            <a:r>
              <a:rPr lang="fr-CH" sz="1400" dirty="0" err="1"/>
              <a:t>m</a:t>
            </a:r>
            <a:r>
              <a:rPr lang="fr-CH" sz="1400" dirty="0" err="1" smtClean="0"/>
              <a:t>ap</a:t>
            </a:r>
            <a:endParaRPr lang="en-GB" sz="1400" dirty="0"/>
          </a:p>
        </p:txBody>
      </p:sp>
      <p:sp>
        <p:nvSpPr>
          <p:cNvPr id="36" name="Right Arrow 35"/>
          <p:cNvSpPr/>
          <p:nvPr/>
        </p:nvSpPr>
        <p:spPr>
          <a:xfrm>
            <a:off x="3525491" y="5513251"/>
            <a:ext cx="332201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>
            <a:off x="4823484" y="5526844"/>
            <a:ext cx="332201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6748794" y="5526844"/>
            <a:ext cx="332201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044745" y="6298923"/>
            <a:ext cx="168764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implementation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564055" y="6298923"/>
            <a:ext cx="518293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EC support line for new large </a:t>
            </a:r>
            <a:r>
              <a:rPr lang="fr-CH" dirty="0" err="1" smtClean="0"/>
              <a:t>scientific</a:t>
            </a:r>
            <a:r>
              <a:rPr lang="fr-CH" dirty="0" smtClean="0"/>
              <a:t> infrastructures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7692440" y="1776838"/>
            <a:ext cx="10779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err="1" smtClean="0"/>
              <a:t>only</a:t>
            </a:r>
            <a:endParaRPr lang="fr-CH" sz="1400" i="1" dirty="0" smtClean="0"/>
          </a:p>
          <a:p>
            <a:r>
              <a:rPr lang="fr-CH" sz="1400" i="1" dirty="0" err="1" smtClean="0"/>
              <a:t>projects</a:t>
            </a:r>
            <a:r>
              <a:rPr lang="fr-CH" sz="1400" i="1" dirty="0" smtClean="0"/>
              <a:t> </a:t>
            </a:r>
            <a:r>
              <a:rPr lang="fr-CH" sz="1400" i="1" dirty="0" err="1" smtClean="0"/>
              <a:t>coordinated</a:t>
            </a:r>
            <a:r>
              <a:rPr lang="fr-CH" sz="1400" i="1" dirty="0" smtClean="0"/>
              <a:t> by the ESGARD and TIARA </a:t>
            </a:r>
            <a:r>
              <a:rPr lang="fr-CH" sz="1400" i="1" dirty="0" err="1" smtClean="0"/>
              <a:t>Committees</a:t>
            </a:r>
            <a:endParaRPr lang="fr-CH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6139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CERN </a:t>
            </a:r>
            <a:r>
              <a:rPr lang="fr-CH" dirty="0" err="1" smtClean="0"/>
              <a:t>Medical</a:t>
            </a:r>
            <a:r>
              <a:rPr lang="fr-CH" dirty="0" smtClean="0"/>
              <a:t> Initiatives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3270" y="1287079"/>
            <a:ext cx="7848259" cy="42936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Renewed interest at CERN in promoting medical accelerator developments within the limits set by the «</a:t>
            </a:r>
            <a:r>
              <a:rPr lang="en-GB" dirty="0" smtClean="0">
                <a:solidFill>
                  <a:srgbClr val="FF0000"/>
                </a:solidFill>
              </a:rPr>
              <a:t>knowledge transfer for the benefit of medical applications</a:t>
            </a:r>
            <a:r>
              <a:rPr lang="en-GB" dirty="0" smtClean="0"/>
              <a:t>» document approved by Council in March 2017.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This programme foresees a limited personnel and material budget, to be used as seed funding for </a:t>
            </a:r>
            <a:r>
              <a:rPr lang="en-GB" dirty="0" smtClean="0">
                <a:solidFill>
                  <a:srgbClr val="FF0000"/>
                </a:solidFill>
              </a:rPr>
              <a:t>collaborative R&amp;D projects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(receiving additional support from EU or other sources), using technologies and infrastructures that are </a:t>
            </a:r>
            <a:r>
              <a:rPr lang="en-GB" dirty="0" smtClean="0">
                <a:solidFill>
                  <a:srgbClr val="FF0000"/>
                </a:solidFill>
              </a:rPr>
              <a:t>uniquely available at </a:t>
            </a:r>
            <a:r>
              <a:rPr lang="en-GB" dirty="0" smtClean="0">
                <a:solidFill>
                  <a:srgbClr val="FF0000"/>
                </a:solidFill>
              </a:rPr>
              <a:t>CERN</a:t>
            </a:r>
            <a:r>
              <a:rPr lang="en-GB" dirty="0" smtClean="0"/>
              <a:t>, and without competing with projects or industries in the Member States.</a:t>
            </a:r>
            <a:endParaRPr lang="en-GB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CH" dirty="0" smtClean="0">
                <a:solidFill>
                  <a:srgbClr val="FF0000"/>
                </a:solidFill>
              </a:rPr>
              <a:t>Proton </a:t>
            </a:r>
            <a:r>
              <a:rPr lang="fr-CH" dirty="0" err="1" smtClean="0">
                <a:solidFill>
                  <a:srgbClr val="FF0000"/>
                </a:solidFill>
              </a:rPr>
              <a:t>therapy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commercial (</a:t>
            </a:r>
            <a:r>
              <a:rPr lang="fr-CH" dirty="0" err="1" smtClean="0"/>
              <a:t>several</a:t>
            </a:r>
            <a:r>
              <a:rPr lang="fr-CH" dirty="0" smtClean="0"/>
              <a:t> </a:t>
            </a:r>
            <a:r>
              <a:rPr lang="fr-CH" dirty="0" err="1" smtClean="0"/>
              <a:t>vendors</a:t>
            </a:r>
            <a:r>
              <a:rPr lang="fr-CH" dirty="0" smtClean="0"/>
              <a:t> on the </a:t>
            </a:r>
            <a:r>
              <a:rPr lang="fr-CH" dirty="0" err="1" smtClean="0"/>
              <a:t>market</a:t>
            </a:r>
            <a:r>
              <a:rPr lang="fr-CH" dirty="0" smtClean="0"/>
              <a:t>) and </a:t>
            </a:r>
            <a:r>
              <a:rPr lang="fr-CH" dirty="0" err="1" smtClean="0"/>
              <a:t>we</a:t>
            </a:r>
            <a:r>
              <a:rPr lang="fr-CH" dirty="0" smtClean="0"/>
              <a:t> do not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interfere</a:t>
            </a:r>
            <a:r>
              <a:rPr lang="fr-CH" dirty="0" smtClean="0"/>
              <a:t>.  </a:t>
            </a:r>
            <a:endParaRPr lang="en-GB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Instead, we are exploring the options to start a </a:t>
            </a:r>
            <a:r>
              <a:rPr lang="en-GB" dirty="0" smtClean="0">
                <a:solidFill>
                  <a:srgbClr val="FF0000"/>
                </a:solidFill>
              </a:rPr>
              <a:t>collaborative </a:t>
            </a:r>
            <a:r>
              <a:rPr lang="en-GB" dirty="0" smtClean="0">
                <a:solidFill>
                  <a:srgbClr val="FF0000"/>
                </a:solidFill>
              </a:rPr>
              <a:t>design study,</a:t>
            </a:r>
            <a:r>
              <a:rPr lang="en-GB" dirty="0" smtClean="0"/>
              <a:t> </a:t>
            </a:r>
            <a:r>
              <a:rPr lang="en-GB" dirty="0" smtClean="0"/>
              <a:t>for </a:t>
            </a:r>
            <a:r>
              <a:rPr lang="en-GB" dirty="0" smtClean="0"/>
              <a:t>a </a:t>
            </a:r>
            <a:r>
              <a:rPr lang="en-GB" dirty="0" smtClean="0">
                <a:solidFill>
                  <a:srgbClr val="FF0000"/>
                </a:solidFill>
              </a:rPr>
              <a:t>new generation of compact and cost-effective light-ion medical accelerators</a:t>
            </a:r>
            <a:r>
              <a:rPr lang="en-GB" dirty="0" smtClean="0"/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For the moment this initiative is called «</a:t>
            </a:r>
            <a:r>
              <a:rPr lang="en-GB" dirty="0" smtClean="0">
                <a:solidFill>
                  <a:srgbClr val="FF0000"/>
                </a:solidFill>
              </a:rPr>
              <a:t>PIMMS2</a:t>
            </a:r>
            <a:r>
              <a:rPr lang="en-GB" dirty="0" smtClean="0"/>
              <a:t>» - as a follow-up of the old </a:t>
            </a:r>
            <a:r>
              <a:rPr lang="en-GB" dirty="0" smtClean="0"/>
              <a:t>PIMMS (Proton Ion Medical Machine Study) that took place in 1997-2000 and lead to the CNAO and </a:t>
            </a:r>
            <a:r>
              <a:rPr lang="en-GB" dirty="0" err="1" smtClean="0"/>
              <a:t>MedAUSTRON</a:t>
            </a:r>
            <a:r>
              <a:rPr lang="en-GB" dirty="0"/>
              <a:t> </a:t>
            </a:r>
            <a:r>
              <a:rPr lang="en-GB" dirty="0" smtClean="0"/>
              <a:t>design.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587" y="5200234"/>
            <a:ext cx="2836299" cy="13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The</a:t>
            </a:r>
            <a:r>
              <a:rPr lang="fr-CH" dirty="0" smtClean="0"/>
              <a:t> </a:t>
            </a:r>
            <a:r>
              <a:rPr lang="fr-CH" dirty="0" smtClean="0"/>
              <a:t>objective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8061"/>
            <a:ext cx="7062080" cy="4293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CH" dirty="0" smtClean="0"/>
              <a:t>The conclusion of </a:t>
            </a:r>
            <a:r>
              <a:rPr lang="fr-CH" dirty="0" err="1" smtClean="0"/>
              <a:t>our</a:t>
            </a:r>
            <a:r>
              <a:rPr lang="fr-CH" dirty="0" smtClean="0"/>
              <a:t> investigation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to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advance</a:t>
            </a:r>
            <a:r>
              <a:rPr lang="fr-CH" dirty="0" smtClean="0"/>
              <a:t> ion </a:t>
            </a:r>
            <a:r>
              <a:rPr lang="fr-CH" dirty="0" err="1" smtClean="0"/>
              <a:t>therapy</a:t>
            </a:r>
            <a:r>
              <a:rPr lang="fr-CH" dirty="0" smtClean="0"/>
              <a:t>,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aim</a:t>
            </a:r>
            <a:r>
              <a:rPr lang="fr-CH" dirty="0" smtClean="0"/>
              <a:t> for: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A </a:t>
            </a:r>
            <a:r>
              <a:rPr lang="en-GB" sz="2000" dirty="0" smtClean="0"/>
              <a:t>multiple-ion research and therapy facility </a:t>
            </a:r>
            <a:r>
              <a:rPr lang="en-GB" sz="1600" i="1" dirty="0" smtClean="0"/>
              <a:t>– built in Europe, possibly with support from the European Commission</a:t>
            </a:r>
            <a:r>
              <a:rPr lang="en-GB" i="1" dirty="0" smtClean="0"/>
              <a:t>.</a:t>
            </a:r>
            <a:endParaRPr lang="en-GB" i="1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B</a:t>
            </a:r>
            <a:r>
              <a:rPr lang="en-GB" sz="2000" dirty="0" smtClean="0"/>
              <a:t>ased </a:t>
            </a:r>
            <a:r>
              <a:rPr lang="en-GB" sz="2000" dirty="0"/>
              <a:t>on </a:t>
            </a:r>
            <a:r>
              <a:rPr lang="en-GB" sz="2000" dirty="0" smtClean="0"/>
              <a:t>innovative </a:t>
            </a:r>
            <a:r>
              <a:rPr lang="en-GB" sz="2000" dirty="0"/>
              <a:t>accelerator </a:t>
            </a:r>
            <a:r>
              <a:rPr lang="en-GB" sz="2000" dirty="0" smtClean="0"/>
              <a:t>technologies </a:t>
            </a:r>
            <a:r>
              <a:rPr lang="en-GB" sz="1600" i="1" dirty="0" smtClean="0"/>
              <a:t>- to become the test bench for a new standardised treatment facility</a:t>
            </a:r>
            <a:r>
              <a:rPr lang="en-GB" sz="1600" dirty="0" smtClean="0"/>
              <a:t>.</a:t>
            </a:r>
            <a:endParaRPr lang="en-GB" sz="16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Structured as a multi-national </a:t>
            </a:r>
            <a:r>
              <a:rPr lang="en-GB" sz="2000" dirty="0" smtClean="0"/>
              <a:t>centre, addressing the entire European and worldwide community</a:t>
            </a:r>
            <a:r>
              <a:rPr lang="en-GB" sz="1600" i="1" dirty="0" smtClean="0"/>
              <a:t> – no European country can afford building this facility alone</a:t>
            </a:r>
            <a:r>
              <a:rPr lang="en-GB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fr-CH" sz="1400" dirty="0" smtClean="0"/>
              <a:t>In </a:t>
            </a:r>
            <a:r>
              <a:rPr lang="fr-CH" sz="1400" dirty="0" err="1" smtClean="0"/>
              <a:t>this</a:t>
            </a:r>
            <a:r>
              <a:rPr lang="fr-CH" sz="1400" dirty="0" smtClean="0"/>
              <a:t> programme, CERN </a:t>
            </a:r>
            <a:r>
              <a:rPr lang="fr-CH" sz="1400" dirty="0" err="1" smtClean="0"/>
              <a:t>can</a:t>
            </a:r>
            <a:r>
              <a:rPr lang="fr-CH" sz="1400" dirty="0" smtClean="0"/>
              <a:t>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fr-CH" sz="1400" dirty="0" err="1" smtClean="0"/>
              <a:t>within</a:t>
            </a:r>
            <a:r>
              <a:rPr lang="fr-CH" sz="1400" dirty="0" smtClean="0"/>
              <a:t> a PIMMS2 initiative, </a:t>
            </a:r>
            <a:r>
              <a:rPr lang="fr-CH" sz="1400" dirty="0" err="1" smtClean="0"/>
              <a:t>contribute</a:t>
            </a:r>
            <a:r>
              <a:rPr lang="fr-CH" sz="1400" dirty="0" smtClean="0"/>
              <a:t> to </a:t>
            </a:r>
            <a:r>
              <a:rPr lang="fr-CH" sz="1400" dirty="0" err="1" smtClean="0"/>
              <a:t>identifying</a:t>
            </a:r>
            <a:r>
              <a:rPr lang="fr-CH" sz="1400" dirty="0" smtClean="0"/>
              <a:t> and </a:t>
            </a:r>
            <a:r>
              <a:rPr lang="fr-CH" sz="1400" dirty="0" err="1" smtClean="0"/>
              <a:t>developing</a:t>
            </a:r>
            <a:r>
              <a:rPr lang="fr-CH" sz="1400" dirty="0" smtClean="0"/>
              <a:t> new </a:t>
            </a:r>
            <a:r>
              <a:rPr lang="fr-CH" sz="1400" dirty="0" err="1" smtClean="0"/>
              <a:t>accelerator</a:t>
            </a:r>
            <a:r>
              <a:rPr lang="fr-CH" sz="1400" dirty="0" smtClean="0"/>
              <a:t> technologies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fr-CH" sz="1400" dirty="0" err="1"/>
              <a:t>o</a:t>
            </a:r>
            <a:r>
              <a:rPr lang="fr-CH" sz="1400" dirty="0" err="1" smtClean="0"/>
              <a:t>ffer</a:t>
            </a:r>
            <a:r>
              <a:rPr lang="fr-CH" sz="1400" dirty="0" smtClean="0"/>
              <a:t> a multinational </a:t>
            </a:r>
            <a:r>
              <a:rPr lang="fr-CH" sz="1400" dirty="0" err="1" smtClean="0"/>
              <a:t>environment</a:t>
            </a:r>
            <a:r>
              <a:rPr lang="fr-CH" sz="1400" dirty="0" smtClean="0"/>
              <a:t> to </a:t>
            </a:r>
            <a:r>
              <a:rPr lang="fr-CH" sz="1400" dirty="0" err="1" smtClean="0"/>
              <a:t>grow</a:t>
            </a:r>
            <a:r>
              <a:rPr lang="fr-CH" sz="1400" dirty="0" smtClean="0"/>
              <a:t> the </a:t>
            </a:r>
            <a:r>
              <a:rPr lang="fr-CH" sz="1400" dirty="0" err="1" smtClean="0"/>
              <a:t>multi-national</a:t>
            </a:r>
            <a:r>
              <a:rPr lang="fr-CH" sz="1400" dirty="0" smtClean="0"/>
              <a:t> collaboration.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109" y="3943276"/>
            <a:ext cx="2171891" cy="22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Archamps Workshop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63794"/>
            <a:ext cx="2963222" cy="4189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04" y="4499655"/>
            <a:ext cx="3352691" cy="222784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9693"/>
            <a:ext cx="8226854" cy="864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“Ideas and technologies for a next generation facility for medical research and therapy with ions”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/>
              <a:t>ESI Archamps (France, Geneva area), June 19-21. </a:t>
            </a:r>
          </a:p>
          <a:p>
            <a:pPr marL="0" indent="0">
              <a:buNone/>
            </a:pPr>
            <a:r>
              <a:rPr lang="en-US" sz="1600" dirty="0" smtClean="0"/>
              <a:t>Co-organized by CERN, ESI, GSI - 63 participants</a:t>
            </a:r>
            <a:endParaRPr lang="en-GB" sz="16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56640" y="1837745"/>
            <a:ext cx="5268578" cy="2661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bjectives: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 smtClean="0"/>
              <a:t>1</a:t>
            </a:r>
            <a:r>
              <a:rPr lang="en-GB" sz="1600" dirty="0"/>
              <a:t>. Highlight the </a:t>
            </a:r>
            <a:r>
              <a:rPr lang="en-GB" sz="1600" dirty="0">
                <a:solidFill>
                  <a:srgbClr val="FF0000"/>
                </a:solidFill>
              </a:rPr>
              <a:t>potential of ion therapy </a:t>
            </a:r>
            <a:r>
              <a:rPr lang="en-GB" sz="1600" dirty="0"/>
              <a:t>for cancer.</a:t>
            </a:r>
          </a:p>
          <a:p>
            <a:pPr marL="0" indent="0">
              <a:buNone/>
            </a:pPr>
            <a:r>
              <a:rPr lang="en-GB" sz="1600" dirty="0"/>
              <a:t>2. Share the </a:t>
            </a:r>
            <a:r>
              <a:rPr lang="en-GB" sz="1600" dirty="0">
                <a:solidFill>
                  <a:srgbClr val="FF0000"/>
                </a:solidFill>
              </a:rPr>
              <a:t>current experience</a:t>
            </a:r>
            <a:r>
              <a:rPr lang="en-GB" sz="1600" dirty="0"/>
              <a:t>: advantages and disadvantages of present </a:t>
            </a:r>
            <a:r>
              <a:rPr lang="en-GB" sz="1600" dirty="0" smtClean="0"/>
              <a:t>implementations, ideas </a:t>
            </a:r>
            <a:r>
              <a:rPr lang="en-GB" sz="1600" dirty="0"/>
              <a:t>for future </a:t>
            </a:r>
            <a:r>
              <a:rPr lang="en-GB" sz="1600" dirty="0" smtClean="0"/>
              <a:t>facilities, directions </a:t>
            </a:r>
            <a:r>
              <a:rPr lang="en-GB" sz="1600" dirty="0"/>
              <a:t>for </a:t>
            </a:r>
            <a:r>
              <a:rPr lang="en-GB" sz="1600" dirty="0" smtClean="0"/>
              <a:t>improvement.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3. Explore </a:t>
            </a:r>
            <a:r>
              <a:rPr lang="en-GB" sz="1600" dirty="0" smtClean="0"/>
              <a:t>the </a:t>
            </a:r>
            <a:r>
              <a:rPr lang="en-GB" sz="1600" dirty="0" smtClean="0">
                <a:solidFill>
                  <a:srgbClr val="FF0000"/>
                </a:solidFill>
              </a:rPr>
              <a:t>options for </a:t>
            </a:r>
            <a:r>
              <a:rPr lang="en-GB" sz="1600" dirty="0">
                <a:solidFill>
                  <a:srgbClr val="FF0000"/>
                </a:solidFill>
              </a:rPr>
              <a:t>the design </a:t>
            </a:r>
            <a:r>
              <a:rPr lang="en-GB" sz="1600" dirty="0"/>
              <a:t>for a next generation medical research and therapy facility with ions in Europe, identify and motivate a </a:t>
            </a:r>
            <a:r>
              <a:rPr lang="en-GB" sz="1600" dirty="0" smtClean="0">
                <a:solidFill>
                  <a:srgbClr val="FF0000"/>
                </a:solidFill>
              </a:rPr>
              <a:t>community</a:t>
            </a:r>
            <a:r>
              <a:rPr lang="en-GB" sz="1600" dirty="0"/>
              <a:t> </a:t>
            </a:r>
            <a:r>
              <a:rPr lang="en-GB" sz="1600" dirty="0" smtClean="0"/>
              <a:t>that could contribute.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4. Identify </a:t>
            </a:r>
            <a:r>
              <a:rPr lang="en-GB" sz="1600" dirty="0" smtClean="0">
                <a:solidFill>
                  <a:srgbClr val="FF0000"/>
                </a:solidFill>
              </a:rPr>
              <a:t>basic parameters</a:t>
            </a:r>
            <a:r>
              <a:rPr lang="en-GB" sz="1600" dirty="0" smtClean="0"/>
              <a:t>, a </a:t>
            </a:r>
            <a:r>
              <a:rPr lang="en-GB" sz="1600" dirty="0"/>
              <a:t>set of technical options, and outline a possible basic R&amp;D programme</a:t>
            </a:r>
            <a:r>
              <a:rPr lang="en-GB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98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outcomes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4048" y="1124680"/>
            <a:ext cx="2953512" cy="2927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Take away words: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Small and cheap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Fast delivery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Real time imaging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Low consumption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Higher intensity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Possibly with MRI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“Start from the patient” </a:t>
            </a:r>
            <a:endParaRPr lang="en-GB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20705" y="1773345"/>
            <a:ext cx="2663505" cy="1873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Superconducting synchrotron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 smtClean="0"/>
              <a:t>Four 90deg canted cosine theta magnets, </a:t>
            </a:r>
            <a:r>
              <a:rPr lang="en-GB" sz="1600" dirty="0" err="1" smtClean="0"/>
              <a:t>Bmax</a:t>
            </a:r>
            <a:r>
              <a:rPr lang="en-GB" sz="1600" dirty="0" smtClean="0"/>
              <a:t> 3.5T, ring 27m, gantry r=5.3m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37560" y="4005800"/>
            <a:ext cx="2362764" cy="12306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Linear accelerator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dirty="0" smtClean="0"/>
              <a:t>Folded linac, 34m length, high rep. frequency and intensity, low emittance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204" y="1798703"/>
            <a:ext cx="3523117" cy="2382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4105838"/>
            <a:ext cx="2526959" cy="1849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210" y="3940125"/>
            <a:ext cx="2834826" cy="1274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17606" y="1107314"/>
            <a:ext cx="550143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Two technical options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2485" y="5471434"/>
            <a:ext cx="376256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Both options require development!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547" y="6006704"/>
            <a:ext cx="43603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 synchrotron compared to CNAO and </a:t>
            </a:r>
            <a:r>
              <a:rPr lang="en-US" sz="1400" dirty="0" err="1" smtClean="0"/>
              <a:t>Medaustron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811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Options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113314"/>
            <a:ext cx="4857684" cy="244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The main avenue: </a:t>
            </a:r>
            <a:r>
              <a:rPr lang="en-US" sz="1600" dirty="0" smtClean="0"/>
              <a:t>from Health to RI </a:t>
            </a:r>
          </a:p>
          <a:p>
            <a:pPr marL="0" indent="0">
              <a:buNone/>
            </a:pPr>
            <a:r>
              <a:rPr lang="en-GB" sz="1600" dirty="0" smtClean="0"/>
              <a:t>Submit in a proposal for a </a:t>
            </a:r>
            <a:r>
              <a:rPr lang="en-GB" sz="1600" b="1" dirty="0" smtClean="0">
                <a:solidFill>
                  <a:srgbClr val="FF0000"/>
                </a:solidFill>
              </a:rPr>
              <a:t>Design study </a:t>
            </a:r>
            <a:r>
              <a:rPr lang="en-GB" sz="1600" dirty="0" smtClean="0"/>
              <a:t>to be supported by the EC (</a:t>
            </a:r>
            <a:r>
              <a:rPr lang="en-GB" sz="1600" dirty="0"/>
              <a:t>R</a:t>
            </a:r>
            <a:r>
              <a:rPr lang="en-GB" sz="1600" dirty="0" smtClean="0"/>
              <a:t>esearch Infrastructures) for the </a:t>
            </a:r>
            <a:r>
              <a:rPr lang="en-GB" sz="1600" b="1" dirty="0" smtClean="0">
                <a:solidFill>
                  <a:srgbClr val="FF0000"/>
                </a:solidFill>
              </a:rPr>
              <a:t>design of a next-generation ion research (and therapy) facility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Deadline: December 2019, duration 2-3 years. EC contribution 3 M€, partners’ matching </a:t>
            </a:r>
            <a:r>
              <a:rPr lang="en-US" sz="1600" dirty="0"/>
              <a:t>funds ~3 M</a:t>
            </a:r>
            <a:r>
              <a:rPr lang="en-US" sz="1600" dirty="0" smtClean="0"/>
              <a:t>€ (total </a:t>
            </a:r>
            <a:r>
              <a:rPr lang="en-US" sz="1600" dirty="0"/>
              <a:t>6 </a:t>
            </a:r>
            <a:r>
              <a:rPr lang="en-US" sz="1600" dirty="0" smtClean="0"/>
              <a:t>M€).</a:t>
            </a:r>
          </a:p>
          <a:p>
            <a:pPr marL="0" indent="0">
              <a:buNone/>
            </a:pPr>
            <a:r>
              <a:rPr lang="en-US" sz="1600" dirty="0" smtClean="0"/>
              <a:t>~10 beneficiaries, 10-20 collaborating partners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532" y="1120850"/>
            <a:ext cx="3073468" cy="28305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95144" y="1898289"/>
            <a:ext cx="1554480" cy="101498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7" y="3527808"/>
            <a:ext cx="2255161" cy="32046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627784" y="4365310"/>
            <a:ext cx="6114289" cy="210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Coordination with the SEEIIST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 smtClean="0"/>
              <a:t>The design Study </a:t>
            </a:r>
            <a:r>
              <a:rPr lang="en-GB" sz="1600" dirty="0" smtClean="0"/>
              <a:t>will be </a:t>
            </a:r>
            <a:r>
              <a:rPr lang="en-GB" sz="1600" dirty="0" smtClean="0"/>
              <a:t>coordinated </a:t>
            </a:r>
            <a:r>
              <a:rPr lang="en-GB" sz="1600" dirty="0" smtClean="0"/>
              <a:t>with the SEEIIST (South East Europe International Institute for Sustainable technologies) that </a:t>
            </a:r>
            <a:r>
              <a:rPr lang="en-GB" sz="1600" dirty="0" smtClean="0"/>
              <a:t>has obtained EU </a:t>
            </a:r>
            <a:r>
              <a:rPr lang="en-GB" sz="1600" dirty="0" smtClean="0"/>
              <a:t>support for the construction of a medical accelerator centre in the SE Europe.</a:t>
            </a:r>
          </a:p>
          <a:p>
            <a:pPr marL="0" indent="0">
              <a:buNone/>
            </a:pPr>
            <a:r>
              <a:rPr lang="en-US" sz="1600" dirty="0" smtClean="0"/>
              <a:t>SEEIIST </a:t>
            </a:r>
            <a:r>
              <a:rPr lang="en-US" sz="1600" dirty="0" smtClean="0"/>
              <a:t>can be </a:t>
            </a:r>
            <a:r>
              <a:rPr lang="en-US" sz="1600" dirty="0" smtClean="0"/>
              <a:t>the </a:t>
            </a:r>
            <a:r>
              <a:rPr lang="en-US" sz="1600" dirty="0" smtClean="0"/>
              <a:t>first user of the new facility design.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0361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Accelerator R&amp;D</a:t>
            </a:r>
            <a:r>
              <a:rPr lang="en-US" dirty="0" smtClean="0"/>
              <a:t> </a:t>
            </a:r>
            <a:r>
              <a:rPr lang="fr-CH" dirty="0" smtClean="0"/>
              <a:t>in </a:t>
            </a:r>
            <a:r>
              <a:rPr lang="fr-CH" dirty="0" smtClean="0"/>
              <a:t>Horizon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978" y="948519"/>
            <a:ext cx="6268325" cy="57729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339425" y="4653136"/>
            <a:ext cx="894257" cy="288032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80655" y="1052736"/>
            <a:ext cx="1611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ur R&amp;D is required for exploiting and upgrading the European particle accelerators, one of the pillars of EU Research Infrastructure.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1974"/>
          </a:xfrm>
        </p:spPr>
        <p:txBody>
          <a:bodyPr/>
          <a:lstStyle/>
          <a:p>
            <a:r>
              <a:rPr lang="fr-CH" sz="2800" dirty="0" smtClean="0"/>
              <a:t>Accelerator </a:t>
            </a:r>
            <a:r>
              <a:rPr lang="fr-CH" sz="2800" dirty="0" err="1" smtClean="0"/>
              <a:t>projects</a:t>
            </a:r>
            <a:r>
              <a:rPr lang="fr-CH" sz="2800" dirty="0" smtClean="0"/>
              <a:t> </a:t>
            </a:r>
            <a:r>
              <a:rPr lang="fr-CH" sz="2800" dirty="0" err="1" smtClean="0"/>
              <a:t>coordinated</a:t>
            </a:r>
            <a:r>
              <a:rPr lang="fr-CH" sz="2800" dirty="0" smtClean="0"/>
              <a:t> by ESGARD/TIARA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96" y="980728"/>
            <a:ext cx="7069295" cy="4680520"/>
          </a:xfrm>
          <a:prstGeom prst="rect">
            <a:avLst/>
          </a:prstGeom>
        </p:spPr>
      </p:pic>
      <p:sp>
        <p:nvSpPr>
          <p:cNvPr id="17" name="ZoneTexte 14"/>
          <p:cNvSpPr txBox="1"/>
          <p:nvPr/>
        </p:nvSpPr>
        <p:spPr>
          <a:xfrm>
            <a:off x="820387" y="5661248"/>
            <a:ext cx="771401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Wingdings 3" panose="05040102010807070707" pitchFamily="18" charset="2"/>
              </a:rPr>
              <a:t>a</a:t>
            </a:r>
            <a:r>
              <a:rPr lang="en-US" sz="2000" dirty="0" smtClean="0">
                <a:latin typeface="Calibri" panose="020F0502020204030204" pitchFamily="34" charset="0"/>
              </a:rPr>
              <a:t> 19 projects supported: Total cost &gt;305M</a:t>
            </a:r>
            <a:r>
              <a:rPr lang="en-US" sz="2000" dirty="0" smtClean="0">
                <a:latin typeface="Calibri" panose="020F0502020204030204" pitchFamily="34" charset="0"/>
              </a:rPr>
              <a:t>€, EC </a:t>
            </a:r>
            <a:r>
              <a:rPr lang="en-US" sz="2000" dirty="0" smtClean="0">
                <a:latin typeface="Calibri" panose="020F0502020204030204" pitchFamily="34" charset="0"/>
              </a:rPr>
              <a:t>contribution 105M</a:t>
            </a:r>
            <a:r>
              <a:rPr lang="en-US" sz="2000" dirty="0" smtClean="0">
                <a:latin typeface="Calibri" panose="020F0502020204030204" pitchFamily="34" charset="0"/>
              </a:rPr>
              <a:t>€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 algn="l">
              <a:buFont typeface="Wingdings 3" panose="05040102010807070707" pitchFamily="18" charset="2"/>
              <a:buChar char="a"/>
            </a:pPr>
            <a:r>
              <a:rPr lang="en-US" sz="2000" dirty="0" smtClean="0">
                <a:latin typeface="Calibri" panose="020F0502020204030204" pitchFamily="34" charset="0"/>
              </a:rPr>
              <a:t>More than 100 partners (labs, Uni., industry) in 21 countries involved</a:t>
            </a:r>
          </a:p>
        </p:txBody>
      </p:sp>
    </p:spTree>
    <p:extLst>
      <p:ext uri="{BB962C8B-B14F-4D97-AF65-F5344CB8AC3E}">
        <p14:creationId xmlns:p14="http://schemas.microsoft.com/office/powerpoint/2010/main" val="14832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Funding</a:t>
            </a:r>
            <a:r>
              <a:rPr lang="fr-CH" dirty="0" smtClean="0"/>
              <a:t> profile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27" y="980728"/>
            <a:ext cx="7857051" cy="52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80" y="255519"/>
            <a:ext cx="8496944" cy="561974"/>
          </a:xfrm>
        </p:spPr>
        <p:txBody>
          <a:bodyPr/>
          <a:lstStyle/>
          <a:p>
            <a:r>
              <a:rPr lang="fr-CH" sz="2800" dirty="0" smtClean="0"/>
              <a:t>France</a:t>
            </a:r>
            <a:r>
              <a:rPr lang="fr-CH" sz="2800" dirty="0" smtClean="0"/>
              <a:t> </a:t>
            </a:r>
            <a:r>
              <a:rPr lang="fr-CH" sz="2800" dirty="0" smtClean="0"/>
              <a:t>in </a:t>
            </a:r>
            <a:r>
              <a:rPr lang="fr-CH" sz="2800" dirty="0" err="1" smtClean="0"/>
              <a:t>Integrating</a:t>
            </a:r>
            <a:r>
              <a:rPr lang="fr-CH" sz="2800" dirty="0" smtClean="0"/>
              <a:t> </a:t>
            </a:r>
            <a:r>
              <a:rPr lang="fr-CH" sz="2800" dirty="0" err="1" smtClean="0"/>
              <a:t>Activities</a:t>
            </a:r>
            <a:r>
              <a:rPr lang="fr-CH" sz="2800" dirty="0" smtClean="0"/>
              <a:t> (EuCARD2, ARIES)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86840"/>
            <a:ext cx="3888432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572135"/>
            <a:ext cx="365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/>
              <a:t>EuCARD2: </a:t>
            </a:r>
            <a:r>
              <a:rPr lang="fr-CH" sz="2000" dirty="0" smtClean="0"/>
              <a:t>France</a:t>
            </a:r>
            <a:r>
              <a:rPr lang="fr-CH" sz="2000" dirty="0" smtClean="0"/>
              <a:t> 14%</a:t>
            </a:r>
          </a:p>
          <a:p>
            <a:r>
              <a:rPr lang="fr-CH" sz="2000" dirty="0" smtClean="0"/>
              <a:t>CEA, CNRS, SOLEIL, Grenoble INP</a:t>
            </a:r>
            <a:r>
              <a:rPr lang="fr-CH" sz="2000" dirty="0" smtClean="0"/>
              <a:t> 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1052737"/>
            <a:ext cx="4464496" cy="3274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6207" y="4585772"/>
            <a:ext cx="2297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/>
              <a:t>ARIES: </a:t>
            </a:r>
            <a:r>
              <a:rPr lang="fr-CH" sz="2000" dirty="0" smtClean="0"/>
              <a:t>France 15.5</a:t>
            </a:r>
            <a:r>
              <a:rPr lang="fr-CH" sz="2000" dirty="0" smtClean="0"/>
              <a:t>%</a:t>
            </a:r>
          </a:p>
          <a:p>
            <a:r>
              <a:rPr lang="fr-CH" sz="2000" dirty="0" smtClean="0"/>
              <a:t>CEA, CNRS, SOLEIL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57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</a:t>
            </a:r>
            <a:r>
              <a:rPr lang="fr-CH" dirty="0" smtClean="0"/>
              <a:t>tructure of </a:t>
            </a:r>
            <a:r>
              <a:rPr lang="fr-CH" dirty="0" err="1" smtClean="0"/>
              <a:t>projects</a:t>
            </a:r>
            <a:r>
              <a:rPr lang="fr-CH" dirty="0" smtClean="0"/>
              <a:t> and </a:t>
            </a:r>
            <a:r>
              <a:rPr lang="fr-CH" dirty="0" err="1" smtClean="0"/>
              <a:t>funding</a:t>
            </a:r>
            <a:r>
              <a:rPr lang="fr-CH" dirty="0" smtClean="0"/>
              <a:t> </a:t>
            </a:r>
            <a:r>
              <a:rPr lang="fr-CH" dirty="0" smtClean="0"/>
              <a:t>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3068" y="1027209"/>
            <a:ext cx="8249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err="1" smtClean="0"/>
              <a:t>Integrating</a:t>
            </a:r>
            <a:r>
              <a:rPr lang="fr-CH" sz="2000" dirty="0" smtClean="0"/>
              <a:t> </a:t>
            </a:r>
            <a:r>
              <a:rPr lang="fr-CH" sz="2000" dirty="0" err="1" smtClean="0"/>
              <a:t>Activities</a:t>
            </a:r>
            <a:r>
              <a:rPr lang="fr-CH" sz="2000" dirty="0" smtClean="0"/>
              <a:t> </a:t>
            </a:r>
            <a:r>
              <a:rPr lang="fr-CH" sz="2000" dirty="0" err="1" smtClean="0"/>
              <a:t>structured</a:t>
            </a:r>
            <a:r>
              <a:rPr lang="fr-CH" sz="2000" dirty="0" smtClean="0"/>
              <a:t> in: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H" sz="2000" dirty="0" smtClean="0">
                <a:solidFill>
                  <a:srgbClr val="FF0000"/>
                </a:solidFill>
              </a:rPr>
              <a:t>Networks</a:t>
            </a:r>
            <a:r>
              <a:rPr lang="fr-CH" sz="2000" dirty="0" smtClean="0"/>
              <a:t>: </a:t>
            </a:r>
            <a:r>
              <a:rPr lang="fr-CH" sz="2000" i="1" dirty="0" err="1" smtClean="0"/>
              <a:t>Thematic</a:t>
            </a:r>
            <a:r>
              <a:rPr lang="fr-CH" sz="2000" i="1" dirty="0" smtClean="0"/>
              <a:t> </a:t>
            </a:r>
            <a:r>
              <a:rPr lang="fr-CH" sz="2000" i="1" dirty="0" err="1" smtClean="0"/>
              <a:t>studies</a:t>
            </a:r>
            <a:r>
              <a:rPr lang="fr-CH" sz="2000" i="1" dirty="0" smtClean="0"/>
              <a:t>, workshops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H" sz="2000" dirty="0" smtClean="0">
                <a:solidFill>
                  <a:srgbClr val="FF0000"/>
                </a:solidFill>
              </a:rPr>
              <a:t>Transnational Access</a:t>
            </a:r>
            <a:r>
              <a:rPr lang="fr-CH" sz="2000" dirty="0" smtClean="0"/>
              <a:t>: </a:t>
            </a:r>
            <a:r>
              <a:rPr lang="fr-CH" sz="2000" i="1" dirty="0" err="1" smtClean="0"/>
              <a:t>supported</a:t>
            </a:r>
            <a:r>
              <a:rPr lang="fr-CH" sz="2000" i="1" dirty="0" smtClean="0"/>
              <a:t> international </a:t>
            </a:r>
            <a:r>
              <a:rPr lang="fr-CH" sz="2000" i="1" dirty="0" err="1" smtClean="0"/>
              <a:t>access</a:t>
            </a:r>
            <a:r>
              <a:rPr lang="fr-CH" sz="2000" i="1" dirty="0" smtClean="0"/>
              <a:t> to test </a:t>
            </a:r>
            <a:r>
              <a:rPr lang="fr-CH" sz="2000" i="1" dirty="0" err="1" smtClean="0"/>
              <a:t>facilities</a:t>
            </a:r>
            <a:endParaRPr lang="fr-CH" sz="2000" i="1" dirty="0" smtClean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H" sz="2000" dirty="0" smtClean="0">
                <a:solidFill>
                  <a:srgbClr val="FF0000"/>
                </a:solidFill>
              </a:rPr>
              <a:t>Joint </a:t>
            </a:r>
            <a:r>
              <a:rPr lang="fr-CH" sz="2000" dirty="0" err="1" smtClean="0">
                <a:solidFill>
                  <a:srgbClr val="FF0000"/>
                </a:solidFill>
              </a:rPr>
              <a:t>Research</a:t>
            </a:r>
            <a:r>
              <a:rPr lang="fr-CH" sz="2000" dirty="0" smtClean="0">
                <a:solidFill>
                  <a:srgbClr val="FF0000"/>
                </a:solidFill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</a:rPr>
              <a:t>Activities</a:t>
            </a:r>
            <a:r>
              <a:rPr lang="fr-CH" sz="2000" dirty="0" smtClean="0"/>
              <a:t>: </a:t>
            </a:r>
            <a:r>
              <a:rPr lang="fr-CH" sz="2000" i="1" dirty="0" smtClean="0"/>
              <a:t>R&amp;D and </a:t>
            </a:r>
            <a:r>
              <a:rPr lang="fr-CH" sz="2000" i="1" dirty="0" err="1" smtClean="0"/>
              <a:t>prototyping</a:t>
            </a:r>
            <a:r>
              <a:rPr lang="fr-CH" sz="2000" i="1" dirty="0" smtClean="0"/>
              <a:t> on </a:t>
            </a:r>
            <a:r>
              <a:rPr lang="fr-CH" sz="2000" i="1" dirty="0" err="1" smtClean="0"/>
              <a:t>selected</a:t>
            </a:r>
            <a:r>
              <a:rPr lang="fr-CH" sz="2000" i="1" dirty="0" smtClean="0"/>
              <a:t> topics</a:t>
            </a:r>
            <a:r>
              <a:rPr lang="fr-CH" sz="2000" dirty="0" smtClean="0"/>
              <a:t>.</a:t>
            </a: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Co-funding</a:t>
            </a:r>
            <a:r>
              <a:rPr lang="en-GB" sz="2000" dirty="0"/>
              <a:t>: </a:t>
            </a:r>
            <a:r>
              <a:rPr lang="en-GB" sz="2000" dirty="0" smtClean="0"/>
              <a:t>about 50</a:t>
            </a:r>
            <a:r>
              <a:rPr lang="en-GB" sz="2000" dirty="0"/>
              <a:t>% of the </a:t>
            </a:r>
            <a:r>
              <a:rPr lang="en-GB" sz="2000" dirty="0" smtClean="0"/>
              <a:t>cost covered </a:t>
            </a:r>
            <a:r>
              <a:rPr lang="en-GB" sz="2000" dirty="0"/>
              <a:t>by the EC </a:t>
            </a:r>
            <a:r>
              <a:rPr lang="en-GB" sz="2000" dirty="0" smtClean="0"/>
              <a:t>contribution </a:t>
            </a:r>
            <a:r>
              <a:rPr lang="en-GB" sz="2000" dirty="0"/>
              <a:t>and 50% </a:t>
            </a:r>
            <a:r>
              <a:rPr lang="en-GB" sz="2000" dirty="0" smtClean="0"/>
              <a:t>covered </a:t>
            </a:r>
            <a:r>
              <a:rPr lang="en-GB" sz="2000" dirty="0"/>
              <a:t>by the participating institute </a:t>
            </a:r>
            <a:r>
              <a:rPr lang="en-GB" sz="2000" dirty="0" smtClean="0"/>
              <a:t>matching funds, which include the 20% overhead of H2020.</a:t>
            </a:r>
            <a:endParaRPr lang="en-GB" sz="2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err="1" smtClean="0"/>
              <a:t>These</a:t>
            </a:r>
            <a:r>
              <a:rPr lang="fr-CH" sz="2000" dirty="0" smtClean="0"/>
              <a:t> </a:t>
            </a:r>
            <a:r>
              <a:rPr lang="fr-CH" sz="2000" dirty="0" err="1" smtClean="0"/>
              <a:t>projects</a:t>
            </a:r>
            <a:r>
              <a:rPr lang="fr-CH" sz="2000" dirty="0" smtClean="0"/>
              <a:t> have </a:t>
            </a:r>
            <a:r>
              <a:rPr lang="fr-CH" sz="2000" dirty="0" err="1" smtClean="0"/>
              <a:t>traditionally</a:t>
            </a:r>
            <a:r>
              <a:rPr lang="fr-CH" sz="2000" dirty="0" smtClean="0"/>
              <a:t> </a:t>
            </a:r>
            <a:r>
              <a:rPr lang="fr-CH" sz="2000" dirty="0" err="1" smtClean="0"/>
              <a:t>started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</a:t>
            </a:r>
            <a:r>
              <a:rPr lang="fr-CH" sz="2000" dirty="0" err="1" smtClean="0"/>
              <a:t>accelerators</a:t>
            </a:r>
            <a:r>
              <a:rPr lang="fr-CH" sz="2000" dirty="0" smtClean="0"/>
              <a:t> for </a:t>
            </a:r>
            <a:r>
              <a:rPr lang="fr-CH" sz="2000" dirty="0" err="1" smtClean="0">
                <a:solidFill>
                  <a:srgbClr val="FF0000"/>
                </a:solidFill>
              </a:rPr>
              <a:t>particle</a:t>
            </a:r>
            <a:r>
              <a:rPr lang="fr-CH" sz="2000" dirty="0" smtClean="0">
                <a:solidFill>
                  <a:srgbClr val="FF0000"/>
                </a:solidFill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</a:rPr>
              <a:t>physics</a:t>
            </a:r>
            <a:r>
              <a:rPr lang="fr-CH" sz="2000" dirty="0" smtClean="0"/>
              <a:t>, </a:t>
            </a:r>
            <a:r>
              <a:rPr lang="fr-CH" sz="2000" dirty="0" err="1" smtClean="0"/>
              <a:t>extended</a:t>
            </a:r>
            <a:r>
              <a:rPr lang="fr-CH" sz="2000" dirty="0" smtClean="0"/>
              <a:t> to </a:t>
            </a:r>
            <a:r>
              <a:rPr lang="fr-CH" sz="2000" dirty="0" smtClean="0">
                <a:solidFill>
                  <a:srgbClr val="FF0000"/>
                </a:solidFill>
              </a:rPr>
              <a:t>high-</a:t>
            </a:r>
            <a:r>
              <a:rPr lang="fr-CH" sz="2000" dirty="0" err="1" smtClean="0">
                <a:solidFill>
                  <a:srgbClr val="FF0000"/>
                </a:solidFill>
              </a:rPr>
              <a:t>energy</a:t>
            </a:r>
            <a:r>
              <a:rPr lang="fr-CH" sz="2000" dirty="0" smtClean="0">
                <a:solidFill>
                  <a:srgbClr val="FF0000"/>
                </a:solidFill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</a:rPr>
              <a:t>nuclear</a:t>
            </a:r>
            <a:r>
              <a:rPr lang="fr-CH" sz="2000" dirty="0" smtClean="0">
                <a:solidFill>
                  <a:srgbClr val="FF0000"/>
                </a:solidFill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</a:rPr>
              <a:t>physics</a:t>
            </a:r>
            <a:r>
              <a:rPr lang="fr-CH" sz="20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000" dirty="0" err="1" smtClean="0"/>
              <a:t>Recently</a:t>
            </a:r>
            <a:r>
              <a:rPr lang="fr-CH" sz="2000" dirty="0" smtClean="0"/>
              <a:t> </a:t>
            </a:r>
            <a:r>
              <a:rPr lang="fr-CH" sz="2000" dirty="0" err="1" smtClean="0"/>
              <a:t>structured</a:t>
            </a:r>
            <a:r>
              <a:rPr lang="fr-CH" sz="2000" dirty="0" smtClean="0"/>
              <a:t> to </a:t>
            </a:r>
            <a:r>
              <a:rPr lang="fr-CH" sz="2000" dirty="0" err="1" smtClean="0"/>
              <a:t>include</a:t>
            </a:r>
            <a:r>
              <a:rPr lang="fr-CH" sz="2000" dirty="0" smtClean="0"/>
              <a:t> </a:t>
            </a:r>
            <a:r>
              <a:rPr lang="fr-CH" sz="2000" dirty="0" smtClean="0">
                <a:solidFill>
                  <a:srgbClr val="FF0000"/>
                </a:solidFill>
              </a:rPr>
              <a:t>synchrotron light ring </a:t>
            </a:r>
            <a:r>
              <a:rPr lang="fr-CH" sz="2000" dirty="0" err="1" smtClean="0"/>
              <a:t>community</a:t>
            </a:r>
            <a:r>
              <a:rPr lang="fr-CH" sz="2000" dirty="0" smtClean="0"/>
              <a:t> (synergies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low-emittance</a:t>
            </a:r>
            <a:r>
              <a:rPr lang="fr-CH" sz="2000" dirty="0" smtClean="0"/>
              <a:t> rings) and </a:t>
            </a:r>
            <a:r>
              <a:rPr lang="fr-CH" sz="2000" dirty="0" err="1" smtClean="0">
                <a:solidFill>
                  <a:srgbClr val="FF0000"/>
                </a:solidFill>
              </a:rPr>
              <a:t>accelerator</a:t>
            </a:r>
            <a:r>
              <a:rPr lang="fr-CH" sz="2000" dirty="0" smtClean="0">
                <a:solidFill>
                  <a:srgbClr val="FF0000"/>
                </a:solidFill>
              </a:rPr>
              <a:t> applications </a:t>
            </a:r>
            <a:r>
              <a:rPr lang="fr-CH" sz="2000" dirty="0" smtClean="0"/>
              <a:t>(</a:t>
            </a:r>
            <a:r>
              <a:rPr lang="fr-CH" sz="2000" dirty="0" err="1" smtClean="0"/>
              <a:t>industrial</a:t>
            </a:r>
            <a:r>
              <a:rPr lang="fr-CH" sz="2000" dirty="0" smtClean="0"/>
              <a:t> and </a:t>
            </a:r>
            <a:r>
              <a:rPr lang="fr-CH" sz="2000" dirty="0" err="1" smtClean="0"/>
              <a:t>medical</a:t>
            </a:r>
            <a:r>
              <a:rPr lang="fr-CH" sz="2000" dirty="0" smtClean="0"/>
              <a:t> - not </a:t>
            </a:r>
            <a:r>
              <a:rPr lang="fr-CH" sz="2000" dirty="0" err="1" smtClean="0"/>
              <a:t>yet</a:t>
            </a:r>
            <a:r>
              <a:rPr lang="fr-CH" sz="2000" dirty="0" smtClean="0"/>
              <a:t> </a:t>
            </a:r>
            <a:r>
              <a:rPr lang="fr-CH" sz="2000" dirty="0" err="1" smtClean="0"/>
              <a:t>therapy</a:t>
            </a:r>
            <a:r>
              <a:rPr lang="fr-CH" sz="2000" dirty="0" smtClean="0"/>
              <a:t>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28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03232" cy="561974"/>
          </a:xfrm>
        </p:spPr>
        <p:txBody>
          <a:bodyPr/>
          <a:lstStyle/>
          <a:p>
            <a:r>
              <a:rPr lang="fr-CH" dirty="0" err="1" smtClean="0"/>
              <a:t>Renewed</a:t>
            </a:r>
            <a:r>
              <a:rPr lang="fr-CH" dirty="0" smtClean="0"/>
              <a:t> support to </a:t>
            </a:r>
            <a:r>
              <a:rPr lang="fr-CH" dirty="0" err="1" smtClean="0"/>
              <a:t>particle</a:t>
            </a:r>
            <a:r>
              <a:rPr lang="fr-CH" dirty="0" smtClean="0"/>
              <a:t> </a:t>
            </a:r>
            <a:r>
              <a:rPr lang="fr-CH" dirty="0" err="1" smtClean="0"/>
              <a:t>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1057" y="1124744"/>
            <a:ext cx="800323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Accelerators are </a:t>
            </a:r>
            <a:r>
              <a:rPr lang="en-GB" sz="2000" dirty="0" smtClean="0"/>
              <a:t>considered a </a:t>
            </a:r>
            <a:r>
              <a:rPr lang="en-GB" sz="2000" b="1" dirty="0" smtClean="0">
                <a:solidFill>
                  <a:srgbClr val="FF0000"/>
                </a:solidFill>
              </a:rPr>
              <a:t>super-advanced </a:t>
            </a:r>
            <a:r>
              <a:rPr lang="en-GB" sz="2000" b="1" dirty="0" smtClean="0">
                <a:solidFill>
                  <a:srgbClr val="FF0000"/>
                </a:solidFill>
              </a:rPr>
              <a:t>community</a:t>
            </a:r>
            <a:r>
              <a:rPr lang="en-GB" sz="2000" dirty="0" smtClean="0"/>
              <a:t>, having </a:t>
            </a:r>
            <a:r>
              <a:rPr lang="en-GB" sz="2000" dirty="0" smtClean="0"/>
              <a:t>3 </a:t>
            </a:r>
            <a:r>
              <a:rPr lang="en-GB" sz="2000" dirty="0" smtClean="0"/>
              <a:t>or more </a:t>
            </a:r>
            <a:r>
              <a:rPr lang="en-GB" sz="2000" dirty="0" smtClean="0"/>
              <a:t>Integrating </a:t>
            </a:r>
            <a:r>
              <a:rPr lang="en-GB" sz="2000" dirty="0" smtClean="0"/>
              <a:t>A</a:t>
            </a:r>
            <a:r>
              <a:rPr lang="en-GB" sz="2000" dirty="0" smtClean="0"/>
              <a:t>ctivities.</a:t>
            </a: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initial message from the EC </a:t>
            </a:r>
            <a:r>
              <a:rPr lang="en-GB" sz="2000" dirty="0" smtClean="0"/>
              <a:t>(2014/15</a:t>
            </a:r>
            <a:r>
              <a:rPr lang="en-GB" sz="2000" dirty="0" smtClean="0"/>
              <a:t>) was that they were willing to discontinue support to super-advanced </a:t>
            </a:r>
            <a:r>
              <a:rPr lang="en-GB" sz="2000" dirty="0" smtClean="0"/>
              <a:t>communities and give </a:t>
            </a:r>
            <a:r>
              <a:rPr lang="en-GB" sz="2000" dirty="0" smtClean="0"/>
              <a:t>priority to starting communities.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In 2015/16 </a:t>
            </a:r>
            <a:r>
              <a:rPr lang="en-GB" sz="2000" dirty="0" smtClean="0"/>
              <a:t>a </a:t>
            </a:r>
            <a:r>
              <a:rPr lang="en-GB" sz="2000" dirty="0" smtClean="0"/>
              <a:t>clear change in the messages from Brussels. The (probable) reason is that the Commission wants to show the </a:t>
            </a:r>
            <a:r>
              <a:rPr lang="en-GB" sz="2000" b="1" dirty="0" smtClean="0">
                <a:solidFill>
                  <a:srgbClr val="FF0000"/>
                </a:solidFill>
              </a:rPr>
              <a:t>impact of RI programmes on </a:t>
            </a:r>
            <a:r>
              <a:rPr lang="en-GB" sz="2000" b="1" dirty="0" smtClean="0">
                <a:solidFill>
                  <a:srgbClr val="FF0000"/>
                </a:solidFill>
              </a:rPr>
              <a:t>economy </a:t>
            </a:r>
            <a:r>
              <a:rPr lang="en-GB" sz="2000" b="1" dirty="0" smtClean="0">
                <a:solidFill>
                  <a:srgbClr val="FF0000"/>
                </a:solidFill>
              </a:rPr>
              <a:t>and on </a:t>
            </a:r>
            <a:r>
              <a:rPr lang="en-GB" sz="2000" b="1" dirty="0" smtClean="0">
                <a:solidFill>
                  <a:srgbClr val="FF0000"/>
                </a:solidFill>
              </a:rPr>
              <a:t>society</a:t>
            </a:r>
            <a:r>
              <a:rPr lang="en-GB" sz="2000" dirty="0"/>
              <a:t>.</a:t>
            </a:r>
            <a:r>
              <a:rPr lang="en-GB" sz="2000" dirty="0" smtClean="0"/>
              <a:t> Accelerators </a:t>
            </a:r>
            <a:r>
              <a:rPr lang="en-GB" sz="2000" dirty="0" smtClean="0"/>
              <a:t>as other advanced communities have a </a:t>
            </a:r>
            <a:r>
              <a:rPr lang="en-GB" sz="2000" dirty="0" smtClean="0"/>
              <a:t>wide</a:t>
            </a:r>
            <a:r>
              <a:rPr lang="en-GB" sz="2000" dirty="0" smtClean="0"/>
              <a:t> </a:t>
            </a:r>
            <a:r>
              <a:rPr lang="en-GB" sz="2000" dirty="0" smtClean="0"/>
              <a:t>impact </a:t>
            </a:r>
            <a:r>
              <a:rPr lang="en-GB" sz="2000" dirty="0" smtClean="0"/>
              <a:t>in </a:t>
            </a:r>
            <a:r>
              <a:rPr lang="en-GB" sz="2000" dirty="0" smtClean="0"/>
              <a:t>line with the EC </a:t>
            </a:r>
            <a:r>
              <a:rPr lang="en-GB" sz="2000" dirty="0" smtClean="0"/>
              <a:t>strategies, in terms of relation with industry and of societal applications.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Conclusion</a:t>
            </a:r>
            <a:r>
              <a:rPr lang="en-GB" sz="2000" dirty="0" smtClean="0"/>
              <a:t>: the EC is ready to continue and possibly </a:t>
            </a:r>
            <a:r>
              <a:rPr lang="en-GB" sz="2000" dirty="0" smtClean="0"/>
              <a:t>strengthen </a:t>
            </a:r>
            <a:r>
              <a:rPr lang="en-GB" sz="2000" dirty="0" smtClean="0"/>
              <a:t>the support to accelerators, but moving the focus </a:t>
            </a:r>
            <a:r>
              <a:rPr lang="en-GB" sz="2000" dirty="0" smtClean="0"/>
              <a:t>more towards </a:t>
            </a:r>
            <a:r>
              <a:rPr lang="en-GB" sz="2000" dirty="0" smtClean="0"/>
              <a:t>«technology-oriented» research.</a:t>
            </a:r>
          </a:p>
        </p:txBody>
      </p:sp>
    </p:spTree>
    <p:extLst>
      <p:ext uri="{BB962C8B-B14F-4D97-AF65-F5344CB8AC3E}">
        <p14:creationId xmlns:p14="http://schemas.microsoft.com/office/powerpoint/2010/main" val="17798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568563"/>
            <a:ext cx="3672408" cy="2707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61974"/>
          </a:xfrm>
        </p:spPr>
        <p:txBody>
          <a:bodyPr/>
          <a:lstStyle/>
          <a:p>
            <a:r>
              <a:rPr lang="fr-CH" dirty="0" smtClean="0"/>
              <a:t>A </a:t>
            </a:r>
            <a:r>
              <a:rPr lang="fr-CH" dirty="0" err="1" smtClean="0"/>
              <a:t>follow</a:t>
            </a:r>
            <a:r>
              <a:rPr lang="fr-CH" dirty="0" smtClean="0"/>
              <a:t>-up for ARIES in a </a:t>
            </a:r>
            <a:r>
              <a:rPr lang="fr-CH" dirty="0" err="1" smtClean="0"/>
              <a:t>wider</a:t>
            </a:r>
            <a:r>
              <a:rPr lang="fr-CH" dirty="0" smtClean="0"/>
              <a:t> </a:t>
            </a:r>
            <a:r>
              <a:rPr lang="fr-CH" dirty="0" err="1" smtClean="0"/>
              <a:t>strategy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977252"/>
            <a:ext cx="784887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ARIES will be completed in </a:t>
            </a:r>
            <a:r>
              <a:rPr lang="en-GB" sz="2000" dirty="0" smtClean="0">
                <a:solidFill>
                  <a:srgbClr val="FF0000"/>
                </a:solidFill>
              </a:rPr>
              <a:t>April 2021</a:t>
            </a:r>
            <a:r>
              <a:rPr lang="en-GB" sz="2000" dirty="0" smtClean="0"/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A possible follow-up of ARIES should be </a:t>
            </a:r>
            <a:r>
              <a:rPr lang="en-GB" sz="2000" dirty="0" smtClean="0">
                <a:solidFill>
                  <a:srgbClr val="FF0000"/>
                </a:solidFill>
              </a:rPr>
              <a:t>approved in 2020</a:t>
            </a:r>
            <a:r>
              <a:rPr lang="en-GB" sz="20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Research Infrastructure Programme Committee has defined a new instrument accordingly to new guidelines and priorities for super-advanced communities: the </a:t>
            </a:r>
            <a:r>
              <a:rPr lang="en-GB" sz="2000" b="1" dirty="0" smtClean="0">
                <a:solidFill>
                  <a:srgbClr val="FF0000"/>
                </a:solidFill>
              </a:rPr>
              <a:t>Innovation Pilot</a:t>
            </a:r>
            <a:r>
              <a:rPr lang="en-GB" sz="20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It is intended to be a pilot for larger programmes that could follow in the new Framework Programme, </a:t>
            </a:r>
            <a:r>
              <a:rPr lang="en-GB" sz="2000" b="1" dirty="0" smtClean="0">
                <a:solidFill>
                  <a:srgbClr val="FF0000"/>
                </a:solidFill>
              </a:rPr>
              <a:t>Horizon Europe</a:t>
            </a:r>
            <a:r>
              <a:rPr lang="en-GB" sz="2000" dirty="0" smtClean="0"/>
              <a:t>, due to start in 2021.</a:t>
            </a:r>
            <a:endParaRPr lang="en-GB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504093"/>
            <a:ext cx="2453114" cy="208514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46329" y="4437112"/>
            <a:ext cx="288032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15053</TotalTime>
  <Words>2178</Words>
  <Application>Microsoft Office PowerPoint</Application>
  <PresentationFormat>On-screen Show (4:3)</PresentationFormat>
  <Paragraphs>240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Courier New</vt:lpstr>
      <vt:lpstr>Times New Roman</vt:lpstr>
      <vt:lpstr>Wingdings</vt:lpstr>
      <vt:lpstr>Wingdings 3</vt:lpstr>
      <vt:lpstr>Thème Office</vt:lpstr>
      <vt:lpstr>Thème Office</vt:lpstr>
      <vt:lpstr>PowerPoint Presentation</vt:lpstr>
      <vt:lpstr>EU support to particle accelerator R&amp;D</vt:lpstr>
      <vt:lpstr>Particle Accelerator R&amp;D in Horizon 2020</vt:lpstr>
      <vt:lpstr>Accelerator projects coordinated by ESGARD/TIARA</vt:lpstr>
      <vt:lpstr>Funding profile</vt:lpstr>
      <vt:lpstr>France in Integrating Activities (EuCARD2, ARIES)</vt:lpstr>
      <vt:lpstr>Structure of projects and funding model</vt:lpstr>
      <vt:lpstr>Renewed support to particle accelerators</vt:lpstr>
      <vt:lpstr>A follow-up for ARIES in a wider strategy</vt:lpstr>
      <vt:lpstr>Innovation pilot - status</vt:lpstr>
      <vt:lpstr>PowerPoint Presentation</vt:lpstr>
      <vt:lpstr>Indicative Timetable of the  amendment  for the 2020 topics</vt:lpstr>
      <vt:lpstr>What can we expect? Opportunities and challenges  </vt:lpstr>
      <vt:lpstr>Co-innovation and industry engagement</vt:lpstr>
      <vt:lpstr>Accelerator-industry co-innovation workshop</vt:lpstr>
      <vt:lpstr>Outcome of the industry workshop</vt:lpstr>
      <vt:lpstr>More opportunities in Horizon Europe (FP9)</vt:lpstr>
      <vt:lpstr> </vt:lpstr>
      <vt:lpstr>Bonus:  Medical Accelerator plans at CERN</vt:lpstr>
      <vt:lpstr>CERN Medical Initiatives</vt:lpstr>
      <vt:lpstr>The objective</vt:lpstr>
      <vt:lpstr>The Archamps Workshop</vt:lpstr>
      <vt:lpstr>Key outcomes</vt:lpstr>
      <vt:lpstr>Development Options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Maurizio Vretenar</cp:lastModifiedBy>
  <cp:revision>261</cp:revision>
  <dcterms:created xsi:type="dcterms:W3CDTF">2017-04-26T09:15:49Z</dcterms:created>
  <dcterms:modified xsi:type="dcterms:W3CDTF">2018-10-05T14:19:22Z</dcterms:modified>
</cp:coreProperties>
</file>