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1"/>
  </p:sldMasterIdLst>
  <p:notesMasterIdLst>
    <p:notesMasterId r:id="rId65"/>
  </p:notesMasterIdLst>
  <p:sldIdLst>
    <p:sldId id="256" r:id="rId2"/>
    <p:sldId id="395" r:id="rId3"/>
    <p:sldId id="396" r:id="rId4"/>
    <p:sldId id="258" r:id="rId5"/>
    <p:sldId id="311" r:id="rId6"/>
    <p:sldId id="312" r:id="rId7"/>
    <p:sldId id="294" r:id="rId8"/>
    <p:sldId id="274" r:id="rId9"/>
    <p:sldId id="275" r:id="rId10"/>
    <p:sldId id="297" r:id="rId11"/>
    <p:sldId id="329" r:id="rId12"/>
    <p:sldId id="330" r:id="rId13"/>
    <p:sldId id="331" r:id="rId14"/>
    <p:sldId id="332" r:id="rId15"/>
    <p:sldId id="333" r:id="rId16"/>
    <p:sldId id="349" r:id="rId17"/>
    <p:sldId id="366" r:id="rId18"/>
    <p:sldId id="367" r:id="rId19"/>
    <p:sldId id="368" r:id="rId20"/>
    <p:sldId id="369" r:id="rId21"/>
    <p:sldId id="370" r:id="rId22"/>
    <p:sldId id="371" r:id="rId23"/>
    <p:sldId id="372" r:id="rId24"/>
    <p:sldId id="373" r:id="rId25"/>
    <p:sldId id="374" r:id="rId26"/>
    <p:sldId id="280" r:id="rId27"/>
    <p:sldId id="375" r:id="rId28"/>
    <p:sldId id="351" r:id="rId29"/>
    <p:sldId id="352" r:id="rId30"/>
    <p:sldId id="353" r:id="rId31"/>
    <p:sldId id="354" r:id="rId32"/>
    <p:sldId id="376" r:id="rId33"/>
    <p:sldId id="377" r:id="rId34"/>
    <p:sldId id="378" r:id="rId35"/>
    <p:sldId id="355" r:id="rId36"/>
    <p:sldId id="356" r:id="rId37"/>
    <p:sldId id="357" r:id="rId38"/>
    <p:sldId id="379" r:id="rId39"/>
    <p:sldId id="380" r:id="rId40"/>
    <p:sldId id="381" r:id="rId41"/>
    <p:sldId id="382" r:id="rId42"/>
    <p:sldId id="384" r:id="rId43"/>
    <p:sldId id="383" r:id="rId44"/>
    <p:sldId id="358" r:id="rId45"/>
    <p:sldId id="386" r:id="rId46"/>
    <p:sldId id="359" r:id="rId47"/>
    <p:sldId id="360" r:id="rId48"/>
    <p:sldId id="387" r:id="rId49"/>
    <p:sldId id="361" r:id="rId50"/>
    <p:sldId id="362" r:id="rId51"/>
    <p:sldId id="388" r:id="rId52"/>
    <p:sldId id="389" r:id="rId53"/>
    <p:sldId id="390" r:id="rId54"/>
    <p:sldId id="288" r:id="rId55"/>
    <p:sldId id="320" r:id="rId56"/>
    <p:sldId id="363" r:id="rId57"/>
    <p:sldId id="364" r:id="rId58"/>
    <p:sldId id="365" r:id="rId59"/>
    <p:sldId id="397" r:id="rId60"/>
    <p:sldId id="398" r:id="rId61"/>
    <p:sldId id="392" r:id="rId62"/>
    <p:sldId id="393" r:id="rId63"/>
    <p:sldId id="391" r:id="rId64"/>
  </p:sldIdLst>
  <p:sldSz cx="9144000" cy="6858000" type="screen4x3"/>
  <p:notesSz cx="6858000" cy="9144000"/>
  <p:embeddedFontLst>
    <p:embeddedFont>
      <p:font typeface="Microsoft Sans Serif" panose="020B0604020202020204" pitchFamily="34" charset="0"/>
      <p:regular r:id="rId66"/>
    </p:embeddedFont>
    <p:embeddedFont>
      <p:font typeface="MS PGothic" panose="020B0600070205080204" pitchFamily="34" charset="-128"/>
      <p:regular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Webdings" panose="05030102010509060703" pitchFamily="18" charset="2"/>
      <p:regular r:id="rId72"/>
    </p:embeddedFont>
    <p:embeddedFont>
      <p:font typeface="Calibri Light" panose="020F0302020204030204" pitchFamily="34" charset="0"/>
      <p:regular r:id="rId73"/>
      <p:italic r:id="rId74"/>
    </p:embeddedFont>
    <p:embeddedFont>
      <p:font typeface="Verdana" panose="020B0604030504040204" pitchFamily="34" charset="0"/>
      <p:regular r:id="rId75"/>
      <p:bold r:id="rId76"/>
      <p:italic r:id="rId77"/>
      <p:boldItalic r:id="rId78"/>
    </p:embeddedFont>
    <p:embeddedFont>
      <p:font typeface="Trebuchet MS" panose="020B0603020202020204" pitchFamily="34" charset="0"/>
      <p:regular r:id="rId79"/>
      <p:bold r:id="rId80"/>
      <p:italic r:id="rId81"/>
      <p:boldItalic r:id="rId8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9" autoAdjust="0"/>
    <p:restoredTop sz="85334" autoAdjust="0"/>
  </p:normalViewPr>
  <p:slideViewPr>
    <p:cSldViewPr snapToGrid="0">
      <p:cViewPr varScale="1">
        <p:scale>
          <a:sx n="67" d="100"/>
          <a:sy n="67" d="100"/>
        </p:scale>
        <p:origin x="1944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.fntdata"/><Relationship Id="rId61" Type="http://schemas.openxmlformats.org/officeDocument/2006/relationships/slide" Target="slides/slide60.xml"/><Relationship Id="rId82" Type="http://schemas.openxmlformats.org/officeDocument/2006/relationships/font" Target="fonts/font1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unturo\Dropbox\9thETsymposium\firm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ofPieChart>
        <c:ofPieType val="bar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20-43D5-90C5-A96EDEEA64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20-43D5-90C5-A96EDEEA64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D20-43D5-90C5-A96EDEEA64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D20-43D5-90C5-A96EDEEA64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D20-43D5-90C5-A96EDEEA646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D20-43D5-90C5-A96EDEEA646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D20-43D5-90C5-A96EDEEA646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D20-43D5-90C5-A96EDEEA646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D20-43D5-90C5-A96EDEEA646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D20-43D5-90C5-A96EDEEA646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4D20-43D5-90C5-A96EDEEA646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4D20-43D5-90C5-A96EDEEA646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4D20-43D5-90C5-A96EDEEA646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4D20-43D5-90C5-A96EDEEA646C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4D20-43D5-90C5-A96EDEEA646C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4D20-43D5-90C5-A96EDEEA646C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4D20-43D5-90C5-A96EDEEA646C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4D20-43D5-90C5-A96EDEEA646C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4D20-43D5-90C5-A96EDEEA646C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4D20-43D5-90C5-A96EDEEA646C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4D20-43D5-90C5-A96EDEEA646C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4D20-43D5-90C5-A96EDEEA646C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4D20-43D5-90C5-A96EDEEA646C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4D20-43D5-90C5-A96EDEEA646C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4D20-43D5-90C5-A96EDEEA646C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4D20-43D5-90C5-A96EDEEA646C}"/>
              </c:ext>
            </c:extLst>
          </c:dPt>
          <c:dLbls>
            <c:dLbl>
              <c:idx val="6"/>
              <c:layout>
                <c:manualLayout>
                  <c:x val="-1.0418051990827341E-2"/>
                  <c:y val="-3.003550687945789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4D20-43D5-90C5-A96EDEEA646C}"/>
                </c:ext>
              </c:extLst>
            </c:dLbl>
            <c:dLbl>
              <c:idx val="25"/>
              <c:layout/>
              <c:tx>
                <c:rich>
                  <a:bodyPr/>
                  <a:lstStyle/>
                  <a:p>
                    <a:r>
                      <a:rPr lang="en-US"/>
                      <a:t>Extra-EU</a:t>
                    </a:r>
                    <a:r>
                      <a:rPr lang="en-US" baseline="0"/>
                      <a:t>; </a:t>
                    </a:r>
                    <a:fld id="{AEB0038A-3BB1-4A9B-BFC3-67A189B4F11E}" type="VALUE">
                      <a:rPr lang="en-US" baseline="0"/>
                      <a:pPr/>
                      <a:t>[VALORE]</a:t>
                    </a:fld>
                    <a:r>
                      <a:rPr lang="en-US" baseline="0"/>
                      <a:t>; </a:t>
                    </a:r>
                    <a:fld id="{814C2EEB-652A-4DC5-B8F7-82412C9DA86F}" type="PERCENTAGE">
                      <a:rPr lang="en-US" baseline="0"/>
                      <a:pPr/>
                      <a:t>[PERCENTUALE]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33-4D20-43D5-90C5-A96EDEEA64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Grafico!$A$1:$Y$1</c:f>
              <c:strCache>
                <c:ptCount val="25"/>
                <c:pt idx="0">
                  <c:v>Italy</c:v>
                </c:pt>
                <c:pt idx="1">
                  <c:v>Germany</c:v>
                </c:pt>
                <c:pt idx="2">
                  <c:v>France</c:v>
                </c:pt>
                <c:pt idx="3">
                  <c:v>Netherlands</c:v>
                </c:pt>
                <c:pt idx="4">
                  <c:v>Belgium</c:v>
                </c:pt>
                <c:pt idx="5">
                  <c:v>UK</c:v>
                </c:pt>
                <c:pt idx="6">
                  <c:v>Spain</c:v>
                </c:pt>
                <c:pt idx="7">
                  <c:v>Hungary</c:v>
                </c:pt>
                <c:pt idx="8">
                  <c:v>Poland</c:v>
                </c:pt>
                <c:pt idx="9">
                  <c:v>Japan</c:v>
                </c:pt>
                <c:pt idx="10">
                  <c:v>USA</c:v>
                </c:pt>
                <c:pt idx="11">
                  <c:v>China</c:v>
                </c:pt>
                <c:pt idx="12">
                  <c:v>Australia</c:v>
                </c:pt>
                <c:pt idx="13">
                  <c:v>India</c:v>
                </c:pt>
                <c:pt idx="14">
                  <c:v>Bulgaria</c:v>
                </c:pt>
                <c:pt idx="15">
                  <c:v>Brazil</c:v>
                </c:pt>
                <c:pt idx="16">
                  <c:v>Greece</c:v>
                </c:pt>
                <c:pt idx="17">
                  <c:v>Canada</c:v>
                </c:pt>
                <c:pt idx="18">
                  <c:v>Russia</c:v>
                </c:pt>
                <c:pt idx="19">
                  <c:v>Czech</c:v>
                </c:pt>
                <c:pt idx="20">
                  <c:v>Denmark</c:v>
                </c:pt>
                <c:pt idx="21">
                  <c:v>Switzerland</c:v>
                </c:pt>
                <c:pt idx="22">
                  <c:v>Taiwan</c:v>
                </c:pt>
                <c:pt idx="23">
                  <c:v>Mexico</c:v>
                </c:pt>
                <c:pt idx="24">
                  <c:v>Colombia</c:v>
                </c:pt>
              </c:strCache>
            </c:strRef>
          </c:cat>
          <c:val>
            <c:numRef>
              <c:f>Grafico!$A$2:$Y$2</c:f>
              <c:numCache>
                <c:formatCode>General</c:formatCode>
                <c:ptCount val="25"/>
                <c:pt idx="0">
                  <c:v>166</c:v>
                </c:pt>
                <c:pt idx="1">
                  <c:v>77</c:v>
                </c:pt>
                <c:pt idx="2">
                  <c:v>40</c:v>
                </c:pt>
                <c:pt idx="3">
                  <c:v>34</c:v>
                </c:pt>
                <c:pt idx="4">
                  <c:v>45</c:v>
                </c:pt>
                <c:pt idx="5">
                  <c:v>70</c:v>
                </c:pt>
                <c:pt idx="6">
                  <c:v>32</c:v>
                </c:pt>
                <c:pt idx="7">
                  <c:v>53</c:v>
                </c:pt>
                <c:pt idx="8">
                  <c:v>7</c:v>
                </c:pt>
                <c:pt idx="9">
                  <c:v>3</c:v>
                </c:pt>
                <c:pt idx="10">
                  <c:v>21</c:v>
                </c:pt>
                <c:pt idx="11">
                  <c:v>2</c:v>
                </c:pt>
                <c:pt idx="12">
                  <c:v>4</c:v>
                </c:pt>
                <c:pt idx="13">
                  <c:v>3</c:v>
                </c:pt>
                <c:pt idx="14">
                  <c:v>1</c:v>
                </c:pt>
                <c:pt idx="15">
                  <c:v>2</c:v>
                </c:pt>
                <c:pt idx="16">
                  <c:v>1</c:v>
                </c:pt>
                <c:pt idx="17">
                  <c:v>3</c:v>
                </c:pt>
                <c:pt idx="18">
                  <c:v>4</c:v>
                </c:pt>
                <c:pt idx="19">
                  <c:v>1</c:v>
                </c:pt>
                <c:pt idx="20">
                  <c:v>1</c:v>
                </c:pt>
                <c:pt idx="21">
                  <c:v>4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4D20-43D5-90C5-A96EDEEA646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00"/>
        <c:splitType val="cust"/>
        <c:custSplit>
          <c:secondPiePt val="9"/>
          <c:secondPiePt val="10"/>
          <c:secondPiePt val="11"/>
          <c:secondPiePt val="12"/>
          <c:secondPiePt val="13"/>
          <c:secondPiePt val="15"/>
          <c:secondPiePt val="17"/>
          <c:secondPiePt val="18"/>
          <c:secondPiePt val="22"/>
          <c:secondPiePt val="23"/>
          <c:secondPiePt val="24"/>
        </c:custSplit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CBEA75-1830-48DE-AD20-E65C5FB8341A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7CB696D-6F71-4295-926B-B11874F14FED}">
      <dgm:prSet phldrT="[Testo]"/>
      <dgm:spPr/>
      <dgm:t>
        <a:bodyPr/>
        <a:lstStyle/>
        <a:p>
          <a:r>
            <a:rPr lang="en-GB" b="1" dirty="0" smtClean="0"/>
            <a:t>Science Drivers for 3G detectors</a:t>
          </a:r>
          <a:endParaRPr lang="it-IT" b="1" dirty="0"/>
        </a:p>
      </dgm:t>
    </dgm:pt>
    <dgm:pt modelId="{B8A79DC6-1FCC-40DE-BA70-FD2950A0601A}" type="parTrans" cxnId="{5B3100C6-0DA1-4A86-A73F-57EBDC425EA0}">
      <dgm:prSet/>
      <dgm:spPr/>
      <dgm:t>
        <a:bodyPr/>
        <a:lstStyle/>
        <a:p>
          <a:endParaRPr lang="it-IT"/>
        </a:p>
      </dgm:t>
    </dgm:pt>
    <dgm:pt modelId="{8AEEFFC0-4566-4B4A-9432-05FF373AE51A}" type="sibTrans" cxnId="{5B3100C6-0DA1-4A86-A73F-57EBDC425EA0}">
      <dgm:prSet/>
      <dgm:spPr/>
      <dgm:t>
        <a:bodyPr/>
        <a:lstStyle/>
        <a:p>
          <a:endParaRPr lang="it-IT"/>
        </a:p>
      </dgm:t>
    </dgm:pt>
    <dgm:pt modelId="{9B1F6EB4-55D9-4E3A-A8C5-688A032AC3E2}">
      <dgm:prSet phldrT="[Testo]" custT="1"/>
      <dgm:spPr/>
      <dgm:t>
        <a:bodyPr/>
        <a:lstStyle/>
        <a:p>
          <a:r>
            <a:rPr lang="it-IT" sz="900" dirty="0" err="1" smtClean="0"/>
            <a:t>Chairs</a:t>
          </a:r>
          <a:r>
            <a:rPr lang="it-IT" sz="900" dirty="0" smtClean="0"/>
            <a:t>:</a:t>
          </a:r>
        </a:p>
        <a:p>
          <a:r>
            <a:rPr lang="it-IT" sz="900" dirty="0" smtClean="0"/>
            <a:t>V. </a:t>
          </a:r>
          <a:r>
            <a:rPr lang="it-IT" sz="900" dirty="0" err="1" smtClean="0"/>
            <a:t>Kalogera</a:t>
          </a:r>
          <a:endParaRPr lang="it-IT" sz="900" dirty="0" smtClean="0"/>
        </a:p>
        <a:p>
          <a:r>
            <a:rPr lang="it-IT" sz="900" dirty="0" err="1" smtClean="0"/>
            <a:t>B.Sathyaprakash</a:t>
          </a:r>
          <a:endParaRPr lang="it-IT" sz="900" dirty="0"/>
        </a:p>
      </dgm:t>
    </dgm:pt>
    <dgm:pt modelId="{F6E3FC6B-3005-4430-BFB6-DF805B21C1A6}" type="parTrans" cxnId="{79757EEE-BBEE-4F5C-9CDA-87B9FFDBD0CD}">
      <dgm:prSet/>
      <dgm:spPr/>
      <dgm:t>
        <a:bodyPr/>
        <a:lstStyle/>
        <a:p>
          <a:endParaRPr lang="it-IT"/>
        </a:p>
      </dgm:t>
    </dgm:pt>
    <dgm:pt modelId="{647C1995-1039-4E60-A39E-2F9AA48C6162}" type="sibTrans" cxnId="{79757EEE-BBEE-4F5C-9CDA-87B9FFDBD0CD}">
      <dgm:prSet/>
      <dgm:spPr/>
      <dgm:t>
        <a:bodyPr/>
        <a:lstStyle/>
        <a:p>
          <a:endParaRPr lang="it-IT"/>
        </a:p>
      </dgm:t>
    </dgm:pt>
    <dgm:pt modelId="{B0881C62-E894-4E8F-9675-E39B7DA61983}">
      <dgm:prSet phldrT="[Testo]"/>
      <dgm:spPr/>
      <dgm:t>
        <a:bodyPr/>
        <a:lstStyle/>
        <a:p>
          <a:r>
            <a:rPr lang="en-GB" dirty="0" smtClean="0"/>
            <a:t>Coordination of the Ground-based GW Community</a:t>
          </a:r>
          <a:endParaRPr lang="it-IT" dirty="0"/>
        </a:p>
      </dgm:t>
    </dgm:pt>
    <dgm:pt modelId="{5601AF60-F19B-43DA-857B-7DF4D991D767}" type="parTrans" cxnId="{609CDD66-ABE8-4B68-8B09-137026B2CE91}">
      <dgm:prSet/>
      <dgm:spPr/>
      <dgm:t>
        <a:bodyPr/>
        <a:lstStyle/>
        <a:p>
          <a:endParaRPr lang="it-IT"/>
        </a:p>
      </dgm:t>
    </dgm:pt>
    <dgm:pt modelId="{1D858ABA-C3ED-4800-A5FD-1099315FF989}" type="sibTrans" cxnId="{609CDD66-ABE8-4B68-8B09-137026B2CE91}">
      <dgm:prSet/>
      <dgm:spPr/>
      <dgm:t>
        <a:bodyPr/>
        <a:lstStyle/>
        <a:p>
          <a:endParaRPr lang="it-IT"/>
        </a:p>
      </dgm:t>
    </dgm:pt>
    <dgm:pt modelId="{D81A206F-B09F-41CF-8331-711DE7562252}">
      <dgm:prSet phldrT="[Testo]" custT="1"/>
      <dgm:spPr/>
      <dgm:t>
        <a:bodyPr/>
        <a:lstStyle/>
        <a:p>
          <a:r>
            <a:rPr lang="it-IT" sz="900" dirty="0" err="1" smtClean="0"/>
            <a:t>Chairs</a:t>
          </a:r>
          <a:r>
            <a:rPr lang="it-IT" sz="900" dirty="0" smtClean="0"/>
            <a:t>:</a:t>
          </a:r>
        </a:p>
        <a:p>
          <a:r>
            <a:rPr lang="it-IT" sz="900" dirty="0" smtClean="0"/>
            <a:t>H. Lueck</a:t>
          </a:r>
        </a:p>
        <a:p>
          <a:r>
            <a:rPr lang="it-IT" sz="900" dirty="0" smtClean="0"/>
            <a:t>D. </a:t>
          </a:r>
          <a:r>
            <a:rPr lang="it-IT" sz="900" dirty="0" err="1" smtClean="0"/>
            <a:t>McClelland</a:t>
          </a:r>
          <a:endParaRPr lang="it-IT" sz="900" dirty="0" smtClean="0"/>
        </a:p>
        <a:p>
          <a:r>
            <a:rPr lang="it-IT" sz="900" dirty="0" err="1" smtClean="0"/>
            <a:t>J.v.d</a:t>
          </a:r>
          <a:r>
            <a:rPr lang="it-IT" sz="900" dirty="0" smtClean="0"/>
            <a:t>. Brand</a:t>
          </a:r>
          <a:endParaRPr lang="it-IT" sz="900" dirty="0"/>
        </a:p>
      </dgm:t>
    </dgm:pt>
    <dgm:pt modelId="{59E5B21A-27E7-410C-9639-4DE63094204B}" type="parTrans" cxnId="{EF8D8E09-137C-4540-8221-8902AA86CCCA}">
      <dgm:prSet/>
      <dgm:spPr/>
      <dgm:t>
        <a:bodyPr/>
        <a:lstStyle/>
        <a:p>
          <a:endParaRPr lang="it-IT"/>
        </a:p>
      </dgm:t>
    </dgm:pt>
    <dgm:pt modelId="{DE8A4C00-75B9-4FF9-94D0-CBE62D823B73}" type="sibTrans" cxnId="{EF8D8E09-137C-4540-8221-8902AA86CCCA}">
      <dgm:prSet/>
      <dgm:spPr/>
      <dgm:t>
        <a:bodyPr/>
        <a:lstStyle/>
        <a:p>
          <a:endParaRPr lang="it-IT"/>
        </a:p>
      </dgm:t>
    </dgm:pt>
    <dgm:pt modelId="{F3CE7591-A777-4C53-BA5C-677268B8644C}">
      <dgm:prSet phldrT="[Testo]"/>
      <dgm:spPr/>
      <dgm:t>
        <a:bodyPr/>
        <a:lstStyle/>
        <a:p>
          <a:r>
            <a:rPr lang="en-GB" dirty="0" smtClean="0"/>
            <a:t>Networking among Ground-based GW Community</a:t>
          </a:r>
          <a:endParaRPr lang="it-IT" dirty="0"/>
        </a:p>
      </dgm:t>
    </dgm:pt>
    <dgm:pt modelId="{43A97156-FCB2-4A80-9D12-4EED65C18B01}" type="parTrans" cxnId="{9D3CB37B-B322-4D8F-B982-51CC1450B65A}">
      <dgm:prSet/>
      <dgm:spPr/>
      <dgm:t>
        <a:bodyPr/>
        <a:lstStyle/>
        <a:p>
          <a:endParaRPr lang="it-IT"/>
        </a:p>
      </dgm:t>
    </dgm:pt>
    <dgm:pt modelId="{BB09DF06-5C2E-433D-B3A7-CED6E8727663}" type="sibTrans" cxnId="{9D3CB37B-B322-4D8F-B982-51CC1450B65A}">
      <dgm:prSet/>
      <dgm:spPr/>
      <dgm:t>
        <a:bodyPr/>
        <a:lstStyle/>
        <a:p>
          <a:endParaRPr lang="it-IT"/>
        </a:p>
      </dgm:t>
    </dgm:pt>
    <dgm:pt modelId="{F813C4B1-F7CC-47B9-8FD4-AE5B90EA568E}">
      <dgm:prSet phldrT="[Testo]"/>
      <dgm:spPr/>
      <dgm:t>
        <a:bodyPr/>
        <a:lstStyle/>
        <a:p>
          <a:r>
            <a:rPr lang="it-IT" dirty="0" err="1" smtClean="0"/>
            <a:t>Chairs</a:t>
          </a:r>
          <a:r>
            <a:rPr lang="it-IT" dirty="0" smtClean="0"/>
            <a:t>:</a:t>
          </a:r>
        </a:p>
        <a:p>
          <a:r>
            <a:rPr lang="it-IT" dirty="0" smtClean="0"/>
            <a:t>M. Punturo</a:t>
          </a:r>
        </a:p>
        <a:p>
          <a:r>
            <a:rPr lang="it-IT" dirty="0" smtClean="0"/>
            <a:t>D. Reitze</a:t>
          </a:r>
          <a:endParaRPr lang="it-IT" dirty="0"/>
        </a:p>
      </dgm:t>
    </dgm:pt>
    <dgm:pt modelId="{2891C918-67AE-4B82-B2CD-EC86D0D3CEBF}" type="parTrans" cxnId="{E266D7CF-7E88-49CF-AAEC-DC248A407592}">
      <dgm:prSet/>
      <dgm:spPr/>
      <dgm:t>
        <a:bodyPr/>
        <a:lstStyle/>
        <a:p>
          <a:endParaRPr lang="it-IT"/>
        </a:p>
      </dgm:t>
    </dgm:pt>
    <dgm:pt modelId="{A15A8A10-E6CC-42B9-86DD-A7E15A057239}" type="sibTrans" cxnId="{E266D7CF-7E88-49CF-AAEC-DC248A407592}">
      <dgm:prSet/>
      <dgm:spPr/>
      <dgm:t>
        <a:bodyPr/>
        <a:lstStyle/>
        <a:p>
          <a:endParaRPr lang="it-IT"/>
        </a:p>
      </dgm:t>
    </dgm:pt>
    <dgm:pt modelId="{4A1A6B18-73B9-45E0-B17D-558B66B92F10}">
      <dgm:prSet phldrT="[Testo]"/>
      <dgm:spPr/>
      <dgm:t>
        <a:bodyPr/>
        <a:lstStyle/>
        <a:p>
          <a:r>
            <a:rPr lang="en-GB" b="0" dirty="0" smtClean="0"/>
            <a:t>Investigate governance schemes</a:t>
          </a:r>
          <a:endParaRPr lang="it-IT" b="0" dirty="0"/>
        </a:p>
      </dgm:t>
    </dgm:pt>
    <dgm:pt modelId="{C849E0D3-3269-4D7D-9463-65FA20631376}" type="parTrans" cxnId="{512CAEA2-FDE8-486C-909D-505F8CC828DD}">
      <dgm:prSet/>
      <dgm:spPr/>
      <dgm:t>
        <a:bodyPr/>
        <a:lstStyle/>
        <a:p>
          <a:endParaRPr lang="it-IT"/>
        </a:p>
      </dgm:t>
    </dgm:pt>
    <dgm:pt modelId="{0AF81A85-C5EC-4204-92A0-BAA77CFA9BCB}" type="sibTrans" cxnId="{512CAEA2-FDE8-486C-909D-505F8CC828DD}">
      <dgm:prSet/>
      <dgm:spPr/>
      <dgm:t>
        <a:bodyPr/>
        <a:lstStyle/>
        <a:p>
          <a:endParaRPr lang="it-IT"/>
        </a:p>
      </dgm:t>
    </dgm:pt>
    <dgm:pt modelId="{BA117D7C-142A-4362-8AE2-5F33CB36532F}">
      <dgm:prSet phldrT="[Testo]"/>
      <dgm:spPr/>
      <dgm:t>
        <a:bodyPr/>
        <a:lstStyle/>
        <a:p>
          <a:r>
            <a:rPr lang="en-GB" b="0" dirty="0" smtClean="0"/>
            <a:t>Agency interfacing and advocacy</a:t>
          </a:r>
          <a:endParaRPr lang="it-IT" b="0" dirty="0"/>
        </a:p>
      </dgm:t>
    </dgm:pt>
    <dgm:pt modelId="{DFEA812B-FF0D-4CB7-A54A-7BA4AAEC32DE}" type="parTrans" cxnId="{5F8A88FD-42B1-4DCA-8599-127E564800B4}">
      <dgm:prSet/>
      <dgm:spPr/>
      <dgm:t>
        <a:bodyPr/>
        <a:lstStyle/>
        <a:p>
          <a:endParaRPr lang="it-IT"/>
        </a:p>
      </dgm:t>
    </dgm:pt>
    <dgm:pt modelId="{816103CB-BB33-4442-9262-66C3B8FE320E}" type="sibTrans" cxnId="{5F8A88FD-42B1-4DCA-8599-127E564800B4}">
      <dgm:prSet/>
      <dgm:spPr/>
      <dgm:t>
        <a:bodyPr/>
        <a:lstStyle/>
        <a:p>
          <a:endParaRPr lang="it-IT"/>
        </a:p>
      </dgm:t>
    </dgm:pt>
    <dgm:pt modelId="{ACD1F4F5-ED95-466E-A507-1AAA7D5DBCA1}">
      <dgm:prSet/>
      <dgm:spPr/>
      <dgm:t>
        <a:bodyPr/>
        <a:lstStyle/>
        <a:p>
          <a:r>
            <a:rPr lang="it-IT" dirty="0" err="1" smtClean="0"/>
            <a:t>Chairs</a:t>
          </a:r>
          <a:r>
            <a:rPr lang="it-IT" dirty="0" smtClean="0"/>
            <a:t>:</a:t>
          </a:r>
        </a:p>
        <a:p>
          <a:r>
            <a:rPr lang="it-IT" dirty="0" smtClean="0"/>
            <a:t>S. Rowan (on behalf  of the GWIC)</a:t>
          </a:r>
          <a:endParaRPr lang="it-IT" dirty="0"/>
        </a:p>
      </dgm:t>
    </dgm:pt>
    <dgm:pt modelId="{C58C0423-7E11-4757-996C-BAA461B02A78}" type="parTrans" cxnId="{D457CDAC-90EB-4C1E-AE2A-EF241FD10914}">
      <dgm:prSet/>
      <dgm:spPr/>
      <dgm:t>
        <a:bodyPr/>
        <a:lstStyle/>
        <a:p>
          <a:endParaRPr lang="it-IT"/>
        </a:p>
      </dgm:t>
    </dgm:pt>
    <dgm:pt modelId="{9898E654-3DFF-4676-9BFC-7D0C9D77CA69}" type="sibTrans" cxnId="{D457CDAC-90EB-4C1E-AE2A-EF241FD10914}">
      <dgm:prSet/>
      <dgm:spPr/>
      <dgm:t>
        <a:bodyPr/>
        <a:lstStyle/>
        <a:p>
          <a:endParaRPr lang="it-IT"/>
        </a:p>
      </dgm:t>
    </dgm:pt>
    <dgm:pt modelId="{59F9C8D7-5D29-4085-9DC2-6D759E3D07FF}">
      <dgm:prSet/>
      <dgm:spPr/>
      <dgm:t>
        <a:bodyPr/>
        <a:lstStyle/>
        <a:p>
          <a:r>
            <a:rPr lang="it-IT" dirty="0" err="1" smtClean="0"/>
            <a:t>Chairs</a:t>
          </a:r>
          <a:r>
            <a:rPr lang="it-IT" dirty="0" smtClean="0"/>
            <a:t>:</a:t>
          </a:r>
        </a:p>
        <a:p>
          <a:r>
            <a:rPr lang="it-IT" dirty="0" smtClean="0"/>
            <a:t>S. Katsanevas</a:t>
          </a:r>
        </a:p>
        <a:p>
          <a:r>
            <a:rPr lang="it-IT" dirty="0" smtClean="0"/>
            <a:t>G. </a:t>
          </a:r>
          <a:r>
            <a:rPr lang="it-IT" dirty="0" err="1" smtClean="0"/>
            <a:t>Sanders</a:t>
          </a:r>
          <a:endParaRPr lang="it-IT" dirty="0"/>
        </a:p>
      </dgm:t>
    </dgm:pt>
    <dgm:pt modelId="{B3836549-27C9-470B-BE5F-11F47E810FE4}" type="sibTrans" cxnId="{52CC0F7F-9EBB-4E84-8FB1-379612BD3511}">
      <dgm:prSet/>
      <dgm:spPr/>
      <dgm:t>
        <a:bodyPr/>
        <a:lstStyle/>
        <a:p>
          <a:endParaRPr lang="it-IT"/>
        </a:p>
      </dgm:t>
    </dgm:pt>
    <dgm:pt modelId="{E2243766-0CF9-4C33-9C35-B1D56A8EB1A1}" type="parTrans" cxnId="{52CC0F7F-9EBB-4E84-8FB1-379612BD3511}">
      <dgm:prSet/>
      <dgm:spPr/>
      <dgm:t>
        <a:bodyPr/>
        <a:lstStyle/>
        <a:p>
          <a:endParaRPr lang="it-IT"/>
        </a:p>
      </dgm:t>
    </dgm:pt>
    <dgm:pt modelId="{B0F3A61D-D42A-45F4-8FE3-BF3824F8FEF6}" type="pres">
      <dgm:prSet presAssocID="{95CBEA75-1830-48DE-AD20-E65C5FB8341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4820691-3229-4A49-8BE9-B88FB96C0A95}" type="pres">
      <dgm:prSet presAssocID="{57CB696D-6F71-4295-926B-B11874F14FED}" presName="compNode" presStyleCnt="0"/>
      <dgm:spPr/>
    </dgm:pt>
    <dgm:pt modelId="{887CC902-6D52-4706-83D7-23F9F2FEF3EF}" type="pres">
      <dgm:prSet presAssocID="{57CB696D-6F71-4295-926B-B11874F14FED}" presName="aNode" presStyleLbl="bgShp" presStyleIdx="0" presStyleCnt="5" custLinFactX="-20794" custLinFactNeighborX="-100000" custLinFactNeighborY="-443"/>
      <dgm:spPr/>
      <dgm:t>
        <a:bodyPr/>
        <a:lstStyle/>
        <a:p>
          <a:endParaRPr lang="it-IT"/>
        </a:p>
      </dgm:t>
    </dgm:pt>
    <dgm:pt modelId="{660D0BAC-A4BE-4B7F-9E9C-D1F7E4CFFFD5}" type="pres">
      <dgm:prSet presAssocID="{57CB696D-6F71-4295-926B-B11874F14FED}" presName="textNode" presStyleLbl="bgShp" presStyleIdx="0" presStyleCnt="5"/>
      <dgm:spPr/>
      <dgm:t>
        <a:bodyPr/>
        <a:lstStyle/>
        <a:p>
          <a:endParaRPr lang="it-IT"/>
        </a:p>
      </dgm:t>
    </dgm:pt>
    <dgm:pt modelId="{5179AA41-C56C-455B-A642-9ADC5D111DB9}" type="pres">
      <dgm:prSet presAssocID="{57CB696D-6F71-4295-926B-B11874F14FED}" presName="compChildNode" presStyleCnt="0"/>
      <dgm:spPr/>
    </dgm:pt>
    <dgm:pt modelId="{E3D98054-F199-4D28-BE07-D7045BA94833}" type="pres">
      <dgm:prSet presAssocID="{57CB696D-6F71-4295-926B-B11874F14FED}" presName="theInnerList" presStyleCnt="0"/>
      <dgm:spPr/>
    </dgm:pt>
    <dgm:pt modelId="{46261C56-C605-4CDE-A7F6-8CD1080E04C1}" type="pres">
      <dgm:prSet presAssocID="{9B1F6EB4-55D9-4E3A-A8C5-688A032AC3E2}" presName="childNode" presStyleLbl="node1" presStyleIdx="0" presStyleCnt="5" custScaleX="1137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C23D39E-8B7C-4BE8-A2C5-39E2916AA596}" type="pres">
      <dgm:prSet presAssocID="{57CB696D-6F71-4295-926B-B11874F14FED}" presName="aSpace" presStyleCnt="0"/>
      <dgm:spPr/>
    </dgm:pt>
    <dgm:pt modelId="{6B9CF2F5-039E-4800-8FC4-CA56380D3FC4}" type="pres">
      <dgm:prSet presAssocID="{B0881C62-E894-4E8F-9675-E39B7DA61983}" presName="compNode" presStyleCnt="0"/>
      <dgm:spPr/>
    </dgm:pt>
    <dgm:pt modelId="{F9750DAE-495A-4A99-A878-B82509DE9BEF}" type="pres">
      <dgm:prSet presAssocID="{B0881C62-E894-4E8F-9675-E39B7DA61983}" presName="aNode" presStyleLbl="bgShp" presStyleIdx="1" presStyleCnt="5"/>
      <dgm:spPr/>
      <dgm:t>
        <a:bodyPr/>
        <a:lstStyle/>
        <a:p>
          <a:endParaRPr lang="it-IT"/>
        </a:p>
      </dgm:t>
    </dgm:pt>
    <dgm:pt modelId="{FAE5BC8D-33B7-4BE0-9CF1-BA0E11B14D6A}" type="pres">
      <dgm:prSet presAssocID="{B0881C62-E894-4E8F-9675-E39B7DA61983}" presName="textNode" presStyleLbl="bgShp" presStyleIdx="1" presStyleCnt="5"/>
      <dgm:spPr/>
      <dgm:t>
        <a:bodyPr/>
        <a:lstStyle/>
        <a:p>
          <a:endParaRPr lang="it-IT"/>
        </a:p>
      </dgm:t>
    </dgm:pt>
    <dgm:pt modelId="{0783EFA3-F19A-44B6-9AED-D7B61F2D3F3D}" type="pres">
      <dgm:prSet presAssocID="{B0881C62-E894-4E8F-9675-E39B7DA61983}" presName="compChildNode" presStyleCnt="0"/>
      <dgm:spPr/>
    </dgm:pt>
    <dgm:pt modelId="{2C9783A4-D0A7-4839-9978-F8188E29EF84}" type="pres">
      <dgm:prSet presAssocID="{B0881C62-E894-4E8F-9675-E39B7DA61983}" presName="theInnerList" presStyleCnt="0"/>
      <dgm:spPr/>
    </dgm:pt>
    <dgm:pt modelId="{2067915B-29EE-48EB-95CA-FF92D7496902}" type="pres">
      <dgm:prSet presAssocID="{D81A206F-B09F-41CF-8331-711DE7562252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0A7E6C9-8E79-46E2-8B6E-0B8BB0B7FA0D}" type="pres">
      <dgm:prSet presAssocID="{B0881C62-E894-4E8F-9675-E39B7DA61983}" presName="aSpace" presStyleCnt="0"/>
      <dgm:spPr/>
    </dgm:pt>
    <dgm:pt modelId="{E0B04AB9-7525-418E-AEBE-FAE155D4A5F4}" type="pres">
      <dgm:prSet presAssocID="{F3CE7591-A777-4C53-BA5C-677268B8644C}" presName="compNode" presStyleCnt="0"/>
      <dgm:spPr/>
    </dgm:pt>
    <dgm:pt modelId="{508A49F0-5C87-4ECA-B74F-9B1FCD346D47}" type="pres">
      <dgm:prSet presAssocID="{F3CE7591-A777-4C53-BA5C-677268B8644C}" presName="aNode" presStyleLbl="bgShp" presStyleIdx="2" presStyleCnt="5"/>
      <dgm:spPr/>
      <dgm:t>
        <a:bodyPr/>
        <a:lstStyle/>
        <a:p>
          <a:endParaRPr lang="it-IT"/>
        </a:p>
      </dgm:t>
    </dgm:pt>
    <dgm:pt modelId="{3AF8EAC9-2642-4186-ADF4-2672272E61B4}" type="pres">
      <dgm:prSet presAssocID="{F3CE7591-A777-4C53-BA5C-677268B8644C}" presName="textNode" presStyleLbl="bgShp" presStyleIdx="2" presStyleCnt="5"/>
      <dgm:spPr/>
      <dgm:t>
        <a:bodyPr/>
        <a:lstStyle/>
        <a:p>
          <a:endParaRPr lang="it-IT"/>
        </a:p>
      </dgm:t>
    </dgm:pt>
    <dgm:pt modelId="{C7EA75B5-1C9F-42A4-AE49-CD1E3EA785B5}" type="pres">
      <dgm:prSet presAssocID="{F3CE7591-A777-4C53-BA5C-677268B8644C}" presName="compChildNode" presStyleCnt="0"/>
      <dgm:spPr/>
    </dgm:pt>
    <dgm:pt modelId="{8C3207E0-F835-4603-94C5-1F0C8B48E285}" type="pres">
      <dgm:prSet presAssocID="{F3CE7591-A777-4C53-BA5C-677268B8644C}" presName="theInnerList" presStyleCnt="0"/>
      <dgm:spPr/>
    </dgm:pt>
    <dgm:pt modelId="{41CE7AB8-D7D6-4A15-A024-AE079C91C840}" type="pres">
      <dgm:prSet presAssocID="{F813C4B1-F7CC-47B9-8FD4-AE5B90EA568E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8FB39BE-B8E2-4835-91C4-57E56E6F713F}" type="pres">
      <dgm:prSet presAssocID="{F3CE7591-A777-4C53-BA5C-677268B8644C}" presName="aSpace" presStyleCnt="0"/>
      <dgm:spPr/>
    </dgm:pt>
    <dgm:pt modelId="{EC9AB76B-B882-4529-87A1-DD7E3717BDBE}" type="pres">
      <dgm:prSet presAssocID="{BA117D7C-142A-4362-8AE2-5F33CB36532F}" presName="compNode" presStyleCnt="0"/>
      <dgm:spPr/>
    </dgm:pt>
    <dgm:pt modelId="{504D0E25-A54F-4DF2-A4C2-043AF907C9FF}" type="pres">
      <dgm:prSet presAssocID="{BA117D7C-142A-4362-8AE2-5F33CB36532F}" presName="aNode" presStyleLbl="bgShp" presStyleIdx="3" presStyleCnt="5"/>
      <dgm:spPr/>
      <dgm:t>
        <a:bodyPr/>
        <a:lstStyle/>
        <a:p>
          <a:endParaRPr lang="it-IT"/>
        </a:p>
      </dgm:t>
    </dgm:pt>
    <dgm:pt modelId="{F5A46577-3E67-4B9C-9B96-DB3882FFF033}" type="pres">
      <dgm:prSet presAssocID="{BA117D7C-142A-4362-8AE2-5F33CB36532F}" presName="textNode" presStyleLbl="bgShp" presStyleIdx="3" presStyleCnt="5"/>
      <dgm:spPr/>
      <dgm:t>
        <a:bodyPr/>
        <a:lstStyle/>
        <a:p>
          <a:endParaRPr lang="it-IT"/>
        </a:p>
      </dgm:t>
    </dgm:pt>
    <dgm:pt modelId="{E30BBFEB-1C7A-4106-8A72-38623C4EEAF5}" type="pres">
      <dgm:prSet presAssocID="{BA117D7C-142A-4362-8AE2-5F33CB36532F}" presName="compChildNode" presStyleCnt="0"/>
      <dgm:spPr/>
    </dgm:pt>
    <dgm:pt modelId="{F8E7B1B0-6F5F-4EA9-A852-85F834F6BCF9}" type="pres">
      <dgm:prSet presAssocID="{BA117D7C-142A-4362-8AE2-5F33CB36532F}" presName="theInnerList" presStyleCnt="0"/>
      <dgm:spPr/>
    </dgm:pt>
    <dgm:pt modelId="{E97C3F97-4F83-424C-9B3D-7AE1E7844C67}" type="pres">
      <dgm:prSet presAssocID="{ACD1F4F5-ED95-466E-A507-1AAA7D5DBCA1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5869D64-9248-487A-AB16-246CC2BE32C6}" type="pres">
      <dgm:prSet presAssocID="{BA117D7C-142A-4362-8AE2-5F33CB36532F}" presName="aSpace" presStyleCnt="0"/>
      <dgm:spPr/>
    </dgm:pt>
    <dgm:pt modelId="{64BF137B-B41A-43AF-A99D-CAE29CB9AAF2}" type="pres">
      <dgm:prSet presAssocID="{4A1A6B18-73B9-45E0-B17D-558B66B92F10}" presName="compNode" presStyleCnt="0"/>
      <dgm:spPr/>
    </dgm:pt>
    <dgm:pt modelId="{08250C56-07BB-43A5-B321-D33F2F403864}" type="pres">
      <dgm:prSet presAssocID="{4A1A6B18-73B9-45E0-B17D-558B66B92F10}" presName="aNode" presStyleLbl="bgShp" presStyleIdx="4" presStyleCnt="5"/>
      <dgm:spPr/>
      <dgm:t>
        <a:bodyPr/>
        <a:lstStyle/>
        <a:p>
          <a:endParaRPr lang="it-IT"/>
        </a:p>
      </dgm:t>
    </dgm:pt>
    <dgm:pt modelId="{AFE118B7-3630-468A-ACF0-59C06FC221A4}" type="pres">
      <dgm:prSet presAssocID="{4A1A6B18-73B9-45E0-B17D-558B66B92F10}" presName="textNode" presStyleLbl="bgShp" presStyleIdx="4" presStyleCnt="5"/>
      <dgm:spPr/>
      <dgm:t>
        <a:bodyPr/>
        <a:lstStyle/>
        <a:p>
          <a:endParaRPr lang="it-IT"/>
        </a:p>
      </dgm:t>
    </dgm:pt>
    <dgm:pt modelId="{E0E294C5-FFA6-45C6-A5D4-5AD07F8E24FA}" type="pres">
      <dgm:prSet presAssocID="{4A1A6B18-73B9-45E0-B17D-558B66B92F10}" presName="compChildNode" presStyleCnt="0"/>
      <dgm:spPr/>
    </dgm:pt>
    <dgm:pt modelId="{263E8478-5FCC-4B04-8853-7BBE2D91B28B}" type="pres">
      <dgm:prSet presAssocID="{4A1A6B18-73B9-45E0-B17D-558B66B92F10}" presName="theInnerList" presStyleCnt="0"/>
      <dgm:spPr/>
    </dgm:pt>
    <dgm:pt modelId="{B817585F-1058-404A-AF04-EE2BC208EF76}" type="pres">
      <dgm:prSet presAssocID="{59F9C8D7-5D29-4085-9DC2-6D759E3D07FF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C20CE9F-A71B-4E8A-B558-5F1845417740}" type="presOf" srcId="{57CB696D-6F71-4295-926B-B11874F14FED}" destId="{887CC902-6D52-4706-83D7-23F9F2FEF3EF}" srcOrd="0" destOrd="0" presId="urn:microsoft.com/office/officeart/2005/8/layout/lProcess2"/>
    <dgm:cxn modelId="{B078D31C-2E09-45F7-BEED-B3728FE67EAA}" type="presOf" srcId="{F3CE7591-A777-4C53-BA5C-677268B8644C}" destId="{3AF8EAC9-2642-4186-ADF4-2672272E61B4}" srcOrd="1" destOrd="0" presId="urn:microsoft.com/office/officeart/2005/8/layout/lProcess2"/>
    <dgm:cxn modelId="{E266D7CF-7E88-49CF-AAEC-DC248A407592}" srcId="{F3CE7591-A777-4C53-BA5C-677268B8644C}" destId="{F813C4B1-F7CC-47B9-8FD4-AE5B90EA568E}" srcOrd="0" destOrd="0" parTransId="{2891C918-67AE-4B82-B2CD-EC86D0D3CEBF}" sibTransId="{A15A8A10-E6CC-42B9-86DD-A7E15A057239}"/>
    <dgm:cxn modelId="{AD79B6AD-2D93-44FE-8FAF-7DFC52C400B3}" type="presOf" srcId="{BA117D7C-142A-4362-8AE2-5F33CB36532F}" destId="{504D0E25-A54F-4DF2-A4C2-043AF907C9FF}" srcOrd="0" destOrd="0" presId="urn:microsoft.com/office/officeart/2005/8/layout/lProcess2"/>
    <dgm:cxn modelId="{5B3100C6-0DA1-4A86-A73F-57EBDC425EA0}" srcId="{95CBEA75-1830-48DE-AD20-E65C5FB8341A}" destId="{57CB696D-6F71-4295-926B-B11874F14FED}" srcOrd="0" destOrd="0" parTransId="{B8A79DC6-1FCC-40DE-BA70-FD2950A0601A}" sibTransId="{8AEEFFC0-4566-4B4A-9432-05FF373AE51A}"/>
    <dgm:cxn modelId="{F31AE1F2-4321-4EDA-9A21-E323348148DC}" type="presOf" srcId="{4A1A6B18-73B9-45E0-B17D-558B66B92F10}" destId="{AFE118B7-3630-468A-ACF0-59C06FC221A4}" srcOrd="1" destOrd="0" presId="urn:microsoft.com/office/officeart/2005/8/layout/lProcess2"/>
    <dgm:cxn modelId="{609CDD66-ABE8-4B68-8B09-137026B2CE91}" srcId="{95CBEA75-1830-48DE-AD20-E65C5FB8341A}" destId="{B0881C62-E894-4E8F-9675-E39B7DA61983}" srcOrd="1" destOrd="0" parTransId="{5601AF60-F19B-43DA-857B-7DF4D991D767}" sibTransId="{1D858ABA-C3ED-4800-A5FD-1099315FF989}"/>
    <dgm:cxn modelId="{EF8D8E09-137C-4540-8221-8902AA86CCCA}" srcId="{B0881C62-E894-4E8F-9675-E39B7DA61983}" destId="{D81A206F-B09F-41CF-8331-711DE7562252}" srcOrd="0" destOrd="0" parTransId="{59E5B21A-27E7-410C-9639-4DE63094204B}" sibTransId="{DE8A4C00-75B9-4FF9-94D0-CBE62D823B73}"/>
    <dgm:cxn modelId="{7866011B-579A-4AD6-85FC-AC7E2CCB7153}" type="presOf" srcId="{F3CE7591-A777-4C53-BA5C-677268B8644C}" destId="{508A49F0-5C87-4ECA-B74F-9B1FCD346D47}" srcOrd="0" destOrd="0" presId="urn:microsoft.com/office/officeart/2005/8/layout/lProcess2"/>
    <dgm:cxn modelId="{09EE1A0F-7D94-4A79-90A2-35901B88D487}" type="presOf" srcId="{57CB696D-6F71-4295-926B-B11874F14FED}" destId="{660D0BAC-A4BE-4B7F-9E9C-D1F7E4CFFFD5}" srcOrd="1" destOrd="0" presId="urn:microsoft.com/office/officeart/2005/8/layout/lProcess2"/>
    <dgm:cxn modelId="{5F8A88FD-42B1-4DCA-8599-127E564800B4}" srcId="{95CBEA75-1830-48DE-AD20-E65C5FB8341A}" destId="{BA117D7C-142A-4362-8AE2-5F33CB36532F}" srcOrd="3" destOrd="0" parTransId="{DFEA812B-FF0D-4CB7-A54A-7BA4AAEC32DE}" sibTransId="{816103CB-BB33-4442-9262-66C3B8FE320E}"/>
    <dgm:cxn modelId="{F05194A2-E670-4A4B-BD99-FAE3B75FCAE9}" type="presOf" srcId="{59F9C8D7-5D29-4085-9DC2-6D759E3D07FF}" destId="{B817585F-1058-404A-AF04-EE2BC208EF76}" srcOrd="0" destOrd="0" presId="urn:microsoft.com/office/officeart/2005/8/layout/lProcess2"/>
    <dgm:cxn modelId="{BF551123-BFE4-43E4-A48B-0DF8ECB1D98D}" type="presOf" srcId="{4A1A6B18-73B9-45E0-B17D-558B66B92F10}" destId="{08250C56-07BB-43A5-B321-D33F2F403864}" srcOrd="0" destOrd="0" presId="urn:microsoft.com/office/officeart/2005/8/layout/lProcess2"/>
    <dgm:cxn modelId="{FE9C102D-0B15-47BA-9DE6-18FB6515E491}" type="presOf" srcId="{9B1F6EB4-55D9-4E3A-A8C5-688A032AC3E2}" destId="{46261C56-C605-4CDE-A7F6-8CD1080E04C1}" srcOrd="0" destOrd="0" presId="urn:microsoft.com/office/officeart/2005/8/layout/lProcess2"/>
    <dgm:cxn modelId="{C1263BAC-C05D-4A08-A6B3-A925BBBE68ED}" type="presOf" srcId="{F813C4B1-F7CC-47B9-8FD4-AE5B90EA568E}" destId="{41CE7AB8-D7D6-4A15-A024-AE079C91C840}" srcOrd="0" destOrd="0" presId="urn:microsoft.com/office/officeart/2005/8/layout/lProcess2"/>
    <dgm:cxn modelId="{D457CDAC-90EB-4C1E-AE2A-EF241FD10914}" srcId="{BA117D7C-142A-4362-8AE2-5F33CB36532F}" destId="{ACD1F4F5-ED95-466E-A507-1AAA7D5DBCA1}" srcOrd="0" destOrd="0" parTransId="{C58C0423-7E11-4757-996C-BAA461B02A78}" sibTransId="{9898E654-3DFF-4676-9BFC-7D0C9D77CA69}"/>
    <dgm:cxn modelId="{79757EEE-BBEE-4F5C-9CDA-87B9FFDBD0CD}" srcId="{57CB696D-6F71-4295-926B-B11874F14FED}" destId="{9B1F6EB4-55D9-4E3A-A8C5-688A032AC3E2}" srcOrd="0" destOrd="0" parTransId="{F6E3FC6B-3005-4430-BFB6-DF805B21C1A6}" sibTransId="{647C1995-1039-4E60-A39E-2F9AA48C6162}"/>
    <dgm:cxn modelId="{52CC0F7F-9EBB-4E84-8FB1-379612BD3511}" srcId="{4A1A6B18-73B9-45E0-B17D-558B66B92F10}" destId="{59F9C8D7-5D29-4085-9DC2-6D759E3D07FF}" srcOrd="0" destOrd="0" parTransId="{E2243766-0CF9-4C33-9C35-B1D56A8EB1A1}" sibTransId="{B3836549-27C9-470B-BE5F-11F47E810FE4}"/>
    <dgm:cxn modelId="{C544E282-9D25-46AE-B40D-C8B33F59D3D9}" type="presOf" srcId="{B0881C62-E894-4E8F-9675-E39B7DA61983}" destId="{FAE5BC8D-33B7-4BE0-9CF1-BA0E11B14D6A}" srcOrd="1" destOrd="0" presId="urn:microsoft.com/office/officeart/2005/8/layout/lProcess2"/>
    <dgm:cxn modelId="{B6B279D8-D5C9-496C-A3A1-DFF96989C4E8}" type="presOf" srcId="{95CBEA75-1830-48DE-AD20-E65C5FB8341A}" destId="{B0F3A61D-D42A-45F4-8FE3-BF3824F8FEF6}" srcOrd="0" destOrd="0" presId="urn:microsoft.com/office/officeart/2005/8/layout/lProcess2"/>
    <dgm:cxn modelId="{19A8502E-77FE-4478-97C8-11F4A8A3CDD7}" type="presOf" srcId="{ACD1F4F5-ED95-466E-A507-1AAA7D5DBCA1}" destId="{E97C3F97-4F83-424C-9B3D-7AE1E7844C67}" srcOrd="0" destOrd="0" presId="urn:microsoft.com/office/officeart/2005/8/layout/lProcess2"/>
    <dgm:cxn modelId="{512CAEA2-FDE8-486C-909D-505F8CC828DD}" srcId="{95CBEA75-1830-48DE-AD20-E65C5FB8341A}" destId="{4A1A6B18-73B9-45E0-B17D-558B66B92F10}" srcOrd="4" destOrd="0" parTransId="{C849E0D3-3269-4D7D-9463-65FA20631376}" sibTransId="{0AF81A85-C5EC-4204-92A0-BAA77CFA9BCB}"/>
    <dgm:cxn modelId="{CA7D6E41-AC20-43F4-94D4-E17B77D71A8A}" type="presOf" srcId="{D81A206F-B09F-41CF-8331-711DE7562252}" destId="{2067915B-29EE-48EB-95CA-FF92D7496902}" srcOrd="0" destOrd="0" presId="urn:microsoft.com/office/officeart/2005/8/layout/lProcess2"/>
    <dgm:cxn modelId="{6F3E9F17-F523-4B1B-B514-8C3919695D8F}" type="presOf" srcId="{B0881C62-E894-4E8F-9675-E39B7DA61983}" destId="{F9750DAE-495A-4A99-A878-B82509DE9BEF}" srcOrd="0" destOrd="0" presId="urn:microsoft.com/office/officeart/2005/8/layout/lProcess2"/>
    <dgm:cxn modelId="{9D3CB37B-B322-4D8F-B982-51CC1450B65A}" srcId="{95CBEA75-1830-48DE-AD20-E65C5FB8341A}" destId="{F3CE7591-A777-4C53-BA5C-677268B8644C}" srcOrd="2" destOrd="0" parTransId="{43A97156-FCB2-4A80-9D12-4EED65C18B01}" sibTransId="{BB09DF06-5C2E-433D-B3A7-CED6E8727663}"/>
    <dgm:cxn modelId="{6918BBD1-E3D0-41E0-B0C4-CC1CB00FA61F}" type="presOf" srcId="{BA117D7C-142A-4362-8AE2-5F33CB36532F}" destId="{F5A46577-3E67-4B9C-9B96-DB3882FFF033}" srcOrd="1" destOrd="0" presId="urn:microsoft.com/office/officeart/2005/8/layout/lProcess2"/>
    <dgm:cxn modelId="{FD92C17C-D5CE-4372-A881-5A5DB8553245}" type="presParOf" srcId="{B0F3A61D-D42A-45F4-8FE3-BF3824F8FEF6}" destId="{24820691-3229-4A49-8BE9-B88FB96C0A95}" srcOrd="0" destOrd="0" presId="urn:microsoft.com/office/officeart/2005/8/layout/lProcess2"/>
    <dgm:cxn modelId="{7BB17131-7EEB-453A-8520-5803C10A2ABB}" type="presParOf" srcId="{24820691-3229-4A49-8BE9-B88FB96C0A95}" destId="{887CC902-6D52-4706-83D7-23F9F2FEF3EF}" srcOrd="0" destOrd="0" presId="urn:microsoft.com/office/officeart/2005/8/layout/lProcess2"/>
    <dgm:cxn modelId="{E8FB75CA-B9EB-4EFF-B20D-1B40A931A470}" type="presParOf" srcId="{24820691-3229-4A49-8BE9-B88FB96C0A95}" destId="{660D0BAC-A4BE-4B7F-9E9C-D1F7E4CFFFD5}" srcOrd="1" destOrd="0" presId="urn:microsoft.com/office/officeart/2005/8/layout/lProcess2"/>
    <dgm:cxn modelId="{87EC35DC-D952-4942-8598-5848B7CDC547}" type="presParOf" srcId="{24820691-3229-4A49-8BE9-B88FB96C0A95}" destId="{5179AA41-C56C-455B-A642-9ADC5D111DB9}" srcOrd="2" destOrd="0" presId="urn:microsoft.com/office/officeart/2005/8/layout/lProcess2"/>
    <dgm:cxn modelId="{6B6861BA-F43B-40D8-BC0D-342BC2966215}" type="presParOf" srcId="{5179AA41-C56C-455B-A642-9ADC5D111DB9}" destId="{E3D98054-F199-4D28-BE07-D7045BA94833}" srcOrd="0" destOrd="0" presId="urn:microsoft.com/office/officeart/2005/8/layout/lProcess2"/>
    <dgm:cxn modelId="{C2868EA3-475C-4BE4-8893-2F9503C31D1A}" type="presParOf" srcId="{E3D98054-F199-4D28-BE07-D7045BA94833}" destId="{46261C56-C605-4CDE-A7F6-8CD1080E04C1}" srcOrd="0" destOrd="0" presId="urn:microsoft.com/office/officeart/2005/8/layout/lProcess2"/>
    <dgm:cxn modelId="{13968E84-0A4B-4185-A374-0F5805FEADD4}" type="presParOf" srcId="{B0F3A61D-D42A-45F4-8FE3-BF3824F8FEF6}" destId="{CC23D39E-8B7C-4BE8-A2C5-39E2916AA596}" srcOrd="1" destOrd="0" presId="urn:microsoft.com/office/officeart/2005/8/layout/lProcess2"/>
    <dgm:cxn modelId="{DD301499-DD83-4F30-9C69-58D647AC9D85}" type="presParOf" srcId="{B0F3A61D-D42A-45F4-8FE3-BF3824F8FEF6}" destId="{6B9CF2F5-039E-4800-8FC4-CA56380D3FC4}" srcOrd="2" destOrd="0" presId="urn:microsoft.com/office/officeart/2005/8/layout/lProcess2"/>
    <dgm:cxn modelId="{F68860BE-5A12-474F-9EA4-9069723A7C66}" type="presParOf" srcId="{6B9CF2F5-039E-4800-8FC4-CA56380D3FC4}" destId="{F9750DAE-495A-4A99-A878-B82509DE9BEF}" srcOrd="0" destOrd="0" presId="urn:microsoft.com/office/officeart/2005/8/layout/lProcess2"/>
    <dgm:cxn modelId="{BA6C2562-40C5-4A1D-B0DC-C2A90C4FE0CA}" type="presParOf" srcId="{6B9CF2F5-039E-4800-8FC4-CA56380D3FC4}" destId="{FAE5BC8D-33B7-4BE0-9CF1-BA0E11B14D6A}" srcOrd="1" destOrd="0" presId="urn:microsoft.com/office/officeart/2005/8/layout/lProcess2"/>
    <dgm:cxn modelId="{C52A0194-2FFD-4F45-B239-D6F9AC834682}" type="presParOf" srcId="{6B9CF2F5-039E-4800-8FC4-CA56380D3FC4}" destId="{0783EFA3-F19A-44B6-9AED-D7B61F2D3F3D}" srcOrd="2" destOrd="0" presId="urn:microsoft.com/office/officeart/2005/8/layout/lProcess2"/>
    <dgm:cxn modelId="{CA89717A-70C9-441B-B2D0-909791196513}" type="presParOf" srcId="{0783EFA3-F19A-44B6-9AED-D7B61F2D3F3D}" destId="{2C9783A4-D0A7-4839-9978-F8188E29EF84}" srcOrd="0" destOrd="0" presId="urn:microsoft.com/office/officeart/2005/8/layout/lProcess2"/>
    <dgm:cxn modelId="{038F7F63-961D-473E-B9A6-EB19F6A2A539}" type="presParOf" srcId="{2C9783A4-D0A7-4839-9978-F8188E29EF84}" destId="{2067915B-29EE-48EB-95CA-FF92D7496902}" srcOrd="0" destOrd="0" presId="urn:microsoft.com/office/officeart/2005/8/layout/lProcess2"/>
    <dgm:cxn modelId="{8C49C332-0939-4A5E-B67A-07E405CFC28B}" type="presParOf" srcId="{B0F3A61D-D42A-45F4-8FE3-BF3824F8FEF6}" destId="{A0A7E6C9-8E79-46E2-8B6E-0B8BB0B7FA0D}" srcOrd="3" destOrd="0" presId="urn:microsoft.com/office/officeart/2005/8/layout/lProcess2"/>
    <dgm:cxn modelId="{31A9C350-7B9D-4351-8E5B-E6CE7BD88F75}" type="presParOf" srcId="{B0F3A61D-D42A-45F4-8FE3-BF3824F8FEF6}" destId="{E0B04AB9-7525-418E-AEBE-FAE155D4A5F4}" srcOrd="4" destOrd="0" presId="urn:microsoft.com/office/officeart/2005/8/layout/lProcess2"/>
    <dgm:cxn modelId="{0CE4824F-CFFA-42C8-8816-DA692CAAF440}" type="presParOf" srcId="{E0B04AB9-7525-418E-AEBE-FAE155D4A5F4}" destId="{508A49F0-5C87-4ECA-B74F-9B1FCD346D47}" srcOrd="0" destOrd="0" presId="urn:microsoft.com/office/officeart/2005/8/layout/lProcess2"/>
    <dgm:cxn modelId="{0640EA3F-F076-48AE-A26F-0DBE861BB979}" type="presParOf" srcId="{E0B04AB9-7525-418E-AEBE-FAE155D4A5F4}" destId="{3AF8EAC9-2642-4186-ADF4-2672272E61B4}" srcOrd="1" destOrd="0" presId="urn:microsoft.com/office/officeart/2005/8/layout/lProcess2"/>
    <dgm:cxn modelId="{61EDCCE3-7494-4ED5-B1E4-5479031A14C7}" type="presParOf" srcId="{E0B04AB9-7525-418E-AEBE-FAE155D4A5F4}" destId="{C7EA75B5-1C9F-42A4-AE49-CD1E3EA785B5}" srcOrd="2" destOrd="0" presId="urn:microsoft.com/office/officeart/2005/8/layout/lProcess2"/>
    <dgm:cxn modelId="{FAF53F57-F77D-4237-A2A6-1D3ED66D27F8}" type="presParOf" srcId="{C7EA75B5-1C9F-42A4-AE49-CD1E3EA785B5}" destId="{8C3207E0-F835-4603-94C5-1F0C8B48E285}" srcOrd="0" destOrd="0" presId="urn:microsoft.com/office/officeart/2005/8/layout/lProcess2"/>
    <dgm:cxn modelId="{C3615F77-C827-41AC-BA90-4944EBBE9AD3}" type="presParOf" srcId="{8C3207E0-F835-4603-94C5-1F0C8B48E285}" destId="{41CE7AB8-D7D6-4A15-A024-AE079C91C840}" srcOrd="0" destOrd="0" presId="urn:microsoft.com/office/officeart/2005/8/layout/lProcess2"/>
    <dgm:cxn modelId="{7E199063-1350-4E5B-B27F-9DE4D8F74505}" type="presParOf" srcId="{B0F3A61D-D42A-45F4-8FE3-BF3824F8FEF6}" destId="{58FB39BE-B8E2-4835-91C4-57E56E6F713F}" srcOrd="5" destOrd="0" presId="urn:microsoft.com/office/officeart/2005/8/layout/lProcess2"/>
    <dgm:cxn modelId="{803806F7-8B69-4A22-B2C9-B158DC4D5977}" type="presParOf" srcId="{B0F3A61D-D42A-45F4-8FE3-BF3824F8FEF6}" destId="{EC9AB76B-B882-4529-87A1-DD7E3717BDBE}" srcOrd="6" destOrd="0" presId="urn:microsoft.com/office/officeart/2005/8/layout/lProcess2"/>
    <dgm:cxn modelId="{72F6EC42-9F20-49BC-BAF9-2A7B688C4FF9}" type="presParOf" srcId="{EC9AB76B-B882-4529-87A1-DD7E3717BDBE}" destId="{504D0E25-A54F-4DF2-A4C2-043AF907C9FF}" srcOrd="0" destOrd="0" presId="urn:microsoft.com/office/officeart/2005/8/layout/lProcess2"/>
    <dgm:cxn modelId="{FDBEBF65-B594-4006-BD14-50D7C135FF7C}" type="presParOf" srcId="{EC9AB76B-B882-4529-87A1-DD7E3717BDBE}" destId="{F5A46577-3E67-4B9C-9B96-DB3882FFF033}" srcOrd="1" destOrd="0" presId="urn:microsoft.com/office/officeart/2005/8/layout/lProcess2"/>
    <dgm:cxn modelId="{867F38E0-BE3A-414D-B2F8-BDA1FDFD9662}" type="presParOf" srcId="{EC9AB76B-B882-4529-87A1-DD7E3717BDBE}" destId="{E30BBFEB-1C7A-4106-8A72-38623C4EEAF5}" srcOrd="2" destOrd="0" presId="urn:microsoft.com/office/officeart/2005/8/layout/lProcess2"/>
    <dgm:cxn modelId="{3E0092DA-50EA-488E-A32E-F768C1923154}" type="presParOf" srcId="{E30BBFEB-1C7A-4106-8A72-38623C4EEAF5}" destId="{F8E7B1B0-6F5F-4EA9-A852-85F834F6BCF9}" srcOrd="0" destOrd="0" presId="urn:microsoft.com/office/officeart/2005/8/layout/lProcess2"/>
    <dgm:cxn modelId="{07ECC965-A411-424D-9AC0-7DCDF1E0C50A}" type="presParOf" srcId="{F8E7B1B0-6F5F-4EA9-A852-85F834F6BCF9}" destId="{E97C3F97-4F83-424C-9B3D-7AE1E7844C67}" srcOrd="0" destOrd="0" presId="urn:microsoft.com/office/officeart/2005/8/layout/lProcess2"/>
    <dgm:cxn modelId="{0876CF32-9C7A-49C6-A0B1-95C892429A52}" type="presParOf" srcId="{B0F3A61D-D42A-45F4-8FE3-BF3824F8FEF6}" destId="{B5869D64-9248-487A-AB16-246CC2BE32C6}" srcOrd="7" destOrd="0" presId="urn:microsoft.com/office/officeart/2005/8/layout/lProcess2"/>
    <dgm:cxn modelId="{B07A4CA6-3C79-4077-8015-E28F2D361661}" type="presParOf" srcId="{B0F3A61D-D42A-45F4-8FE3-BF3824F8FEF6}" destId="{64BF137B-B41A-43AF-A99D-CAE29CB9AAF2}" srcOrd="8" destOrd="0" presId="urn:microsoft.com/office/officeart/2005/8/layout/lProcess2"/>
    <dgm:cxn modelId="{C769FB08-B239-49E6-A94F-3BF9424304E8}" type="presParOf" srcId="{64BF137B-B41A-43AF-A99D-CAE29CB9AAF2}" destId="{08250C56-07BB-43A5-B321-D33F2F403864}" srcOrd="0" destOrd="0" presId="urn:microsoft.com/office/officeart/2005/8/layout/lProcess2"/>
    <dgm:cxn modelId="{D8C289A7-8177-4331-B79D-89E6E417779B}" type="presParOf" srcId="{64BF137B-B41A-43AF-A99D-CAE29CB9AAF2}" destId="{AFE118B7-3630-468A-ACF0-59C06FC221A4}" srcOrd="1" destOrd="0" presId="urn:microsoft.com/office/officeart/2005/8/layout/lProcess2"/>
    <dgm:cxn modelId="{2438192F-84D6-4800-8AC0-18450FD72C99}" type="presParOf" srcId="{64BF137B-B41A-43AF-A99D-CAE29CB9AAF2}" destId="{E0E294C5-FFA6-45C6-A5D4-5AD07F8E24FA}" srcOrd="2" destOrd="0" presId="urn:microsoft.com/office/officeart/2005/8/layout/lProcess2"/>
    <dgm:cxn modelId="{48D54D06-8C7E-42BB-989C-51D350D4F2D1}" type="presParOf" srcId="{E0E294C5-FFA6-45C6-A5D4-5AD07F8E24FA}" destId="{263E8478-5FCC-4B04-8853-7BBE2D91B28B}" srcOrd="0" destOrd="0" presId="urn:microsoft.com/office/officeart/2005/8/layout/lProcess2"/>
    <dgm:cxn modelId="{9CC07734-D9F5-4549-B2DA-932DD9F66435}" type="presParOf" srcId="{263E8478-5FCC-4B04-8853-7BBE2D91B28B}" destId="{B817585F-1058-404A-AF04-EE2BC208EF76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3750F9-66DD-4B4D-8A4C-37960FA2390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5ADE42E-3AD8-4440-A3DE-3B0554E816BE}">
      <dgm:prSet phldrT="[Testo]" phldr="1"/>
      <dgm:spPr/>
      <dgm:t>
        <a:bodyPr/>
        <a:lstStyle/>
        <a:p>
          <a:endParaRPr lang="it-IT" dirty="0"/>
        </a:p>
      </dgm:t>
    </dgm:pt>
    <dgm:pt modelId="{2D34A3CF-1A98-4F93-ABF4-9CA3D8109CE4}" type="parTrans" cxnId="{1FFC3CB2-09E3-434A-9DDD-229110F068D0}">
      <dgm:prSet/>
      <dgm:spPr/>
      <dgm:t>
        <a:bodyPr/>
        <a:lstStyle/>
        <a:p>
          <a:endParaRPr lang="it-IT"/>
        </a:p>
      </dgm:t>
    </dgm:pt>
    <dgm:pt modelId="{6DA7E3D4-4E8E-4783-B665-6FE0A46F0CDD}" type="sibTrans" cxnId="{1FFC3CB2-09E3-434A-9DDD-229110F068D0}">
      <dgm:prSet/>
      <dgm:spPr/>
      <dgm:t>
        <a:bodyPr/>
        <a:lstStyle/>
        <a:p>
          <a:endParaRPr lang="it-IT"/>
        </a:p>
      </dgm:t>
    </dgm:pt>
    <dgm:pt modelId="{41296438-0B57-46EF-8EE9-60D26BE75A83}">
      <dgm:prSet phldrT="[Testo]"/>
      <dgm:spPr/>
      <dgm:t>
        <a:bodyPr vert="vert"/>
        <a:lstStyle/>
        <a:p>
          <a:r>
            <a:rPr lang="it-IT" dirty="0" err="1" smtClean="0"/>
            <a:t>Seed</a:t>
          </a:r>
          <a:r>
            <a:rPr lang="it-IT" dirty="0" smtClean="0"/>
            <a:t> Black </a:t>
          </a:r>
          <a:r>
            <a:rPr lang="it-IT" dirty="0" err="1" smtClean="0"/>
            <a:t>holes</a:t>
          </a:r>
          <a:endParaRPr lang="it-IT" dirty="0"/>
        </a:p>
      </dgm:t>
    </dgm:pt>
    <dgm:pt modelId="{7FC16F9A-AD9D-4F5C-B304-C58F75551DAA}" type="parTrans" cxnId="{CD723865-8583-47A6-A035-643B948BC59B}">
      <dgm:prSet/>
      <dgm:spPr/>
      <dgm:t>
        <a:bodyPr/>
        <a:lstStyle/>
        <a:p>
          <a:endParaRPr lang="it-IT"/>
        </a:p>
      </dgm:t>
    </dgm:pt>
    <dgm:pt modelId="{733F56AF-85AE-4BEB-98FB-EC968E6D642F}" type="sibTrans" cxnId="{CD723865-8583-47A6-A035-643B948BC59B}">
      <dgm:prSet/>
      <dgm:spPr/>
      <dgm:t>
        <a:bodyPr/>
        <a:lstStyle/>
        <a:p>
          <a:endParaRPr lang="it-IT"/>
        </a:p>
      </dgm:t>
    </dgm:pt>
    <dgm:pt modelId="{1EA09A87-EC0A-4DE8-A254-5FFBA684A269}">
      <dgm:prSet phldrT="[Testo]"/>
      <dgm:spPr/>
      <dgm:t>
        <a:bodyPr vert="vert"/>
        <a:lstStyle/>
        <a:p>
          <a:r>
            <a:rPr lang="it-IT" dirty="0" err="1" smtClean="0"/>
            <a:t>Neutron</a:t>
          </a:r>
          <a:r>
            <a:rPr lang="it-IT" dirty="0" smtClean="0"/>
            <a:t> Stars</a:t>
          </a:r>
          <a:endParaRPr lang="it-IT" dirty="0"/>
        </a:p>
      </dgm:t>
    </dgm:pt>
    <dgm:pt modelId="{2350F226-F43B-4AC7-98A0-894C0538BBB6}" type="parTrans" cxnId="{678B5373-7424-4EDA-A0D3-FCEA8E0504FC}">
      <dgm:prSet/>
      <dgm:spPr/>
      <dgm:t>
        <a:bodyPr/>
        <a:lstStyle/>
        <a:p>
          <a:endParaRPr lang="it-IT"/>
        </a:p>
      </dgm:t>
    </dgm:pt>
    <dgm:pt modelId="{29FCE525-FC3F-40A3-8D6D-6DBEFA622EEF}" type="sibTrans" cxnId="{678B5373-7424-4EDA-A0D3-FCEA8E0504FC}">
      <dgm:prSet/>
      <dgm:spPr/>
      <dgm:t>
        <a:bodyPr/>
        <a:lstStyle/>
        <a:p>
          <a:endParaRPr lang="it-IT"/>
        </a:p>
      </dgm:t>
    </dgm:pt>
    <dgm:pt modelId="{F58C2BA3-4A8F-4188-97DE-EBEBD67118F8}">
      <dgm:prSet phldrT="[Testo]"/>
      <dgm:spPr/>
      <dgm:t>
        <a:bodyPr vert="vert"/>
        <a:lstStyle/>
        <a:p>
          <a:r>
            <a:rPr lang="it-IT" dirty="0" err="1" smtClean="0"/>
            <a:t>Compat</a:t>
          </a:r>
          <a:r>
            <a:rPr lang="it-IT" dirty="0" smtClean="0"/>
            <a:t> </a:t>
          </a:r>
          <a:r>
            <a:rPr lang="it-IT" dirty="0" err="1" smtClean="0"/>
            <a:t>binaries</a:t>
          </a:r>
          <a:endParaRPr lang="it-IT" dirty="0"/>
        </a:p>
      </dgm:t>
    </dgm:pt>
    <dgm:pt modelId="{B230FA66-9F3A-418D-83A6-9027E908C41A}" type="parTrans" cxnId="{B7360DDD-DFCC-469C-B3A1-1AFA76128D69}">
      <dgm:prSet/>
      <dgm:spPr/>
      <dgm:t>
        <a:bodyPr/>
        <a:lstStyle/>
        <a:p>
          <a:endParaRPr lang="it-IT"/>
        </a:p>
      </dgm:t>
    </dgm:pt>
    <dgm:pt modelId="{21F33D5D-9553-4619-ADBC-B67ED004C362}" type="sibTrans" cxnId="{B7360DDD-DFCC-469C-B3A1-1AFA76128D69}">
      <dgm:prSet/>
      <dgm:spPr/>
      <dgm:t>
        <a:bodyPr/>
        <a:lstStyle/>
        <a:p>
          <a:endParaRPr lang="it-IT"/>
        </a:p>
      </dgm:t>
    </dgm:pt>
    <dgm:pt modelId="{DDFBDAF8-4DB9-4B88-83C0-F941E2B2F993}">
      <dgm:prSet/>
      <dgm:spPr/>
      <dgm:t>
        <a:bodyPr vert="vert"/>
        <a:lstStyle/>
        <a:p>
          <a:r>
            <a:rPr lang="it-IT" dirty="0" err="1" smtClean="0"/>
            <a:t>Cosmology</a:t>
          </a:r>
          <a:endParaRPr lang="it-IT" dirty="0"/>
        </a:p>
      </dgm:t>
    </dgm:pt>
    <dgm:pt modelId="{6B22329E-29AA-4DCA-B065-639D15510736}" type="parTrans" cxnId="{4334CA9C-B93C-4D22-BA50-ED2D1AD1953B}">
      <dgm:prSet/>
      <dgm:spPr/>
      <dgm:t>
        <a:bodyPr/>
        <a:lstStyle/>
        <a:p>
          <a:endParaRPr lang="it-IT"/>
        </a:p>
      </dgm:t>
    </dgm:pt>
    <dgm:pt modelId="{DA86F09F-22CD-463F-89A9-769885C4F17F}" type="sibTrans" cxnId="{4334CA9C-B93C-4D22-BA50-ED2D1AD1953B}">
      <dgm:prSet/>
      <dgm:spPr/>
      <dgm:t>
        <a:bodyPr/>
        <a:lstStyle/>
        <a:p>
          <a:endParaRPr lang="it-IT"/>
        </a:p>
      </dgm:t>
    </dgm:pt>
    <dgm:pt modelId="{C1580AC9-8B81-42A3-B371-F768E0D35265}">
      <dgm:prSet/>
      <dgm:spPr/>
      <dgm:t>
        <a:bodyPr vert="vert"/>
        <a:lstStyle/>
        <a:p>
          <a:r>
            <a:rPr lang="it-IT" dirty="0" smtClean="0"/>
            <a:t>Supernova</a:t>
          </a:r>
          <a:endParaRPr lang="it-IT" dirty="0"/>
        </a:p>
      </dgm:t>
    </dgm:pt>
    <dgm:pt modelId="{6F33CC17-475B-4657-B0C2-5C664A6A1937}" type="parTrans" cxnId="{CD4136F4-E0AA-46DD-97DC-28E24C1D6800}">
      <dgm:prSet/>
      <dgm:spPr/>
      <dgm:t>
        <a:bodyPr/>
        <a:lstStyle/>
        <a:p>
          <a:endParaRPr lang="it-IT"/>
        </a:p>
      </dgm:t>
    </dgm:pt>
    <dgm:pt modelId="{04837DE0-EB35-47B7-95D9-73FA9575FCAA}" type="sibTrans" cxnId="{CD4136F4-E0AA-46DD-97DC-28E24C1D6800}">
      <dgm:prSet/>
      <dgm:spPr/>
      <dgm:t>
        <a:bodyPr/>
        <a:lstStyle/>
        <a:p>
          <a:endParaRPr lang="it-IT"/>
        </a:p>
      </dgm:t>
    </dgm:pt>
    <dgm:pt modelId="{90B30888-666C-4A54-82F7-253B2FB3D596}">
      <dgm:prSet/>
      <dgm:spPr/>
      <dgm:t>
        <a:bodyPr vert="vert"/>
        <a:lstStyle/>
        <a:p>
          <a:r>
            <a:rPr lang="it-IT" dirty="0" smtClean="0"/>
            <a:t>Multi-</a:t>
          </a:r>
          <a:r>
            <a:rPr lang="it-IT" dirty="0" err="1" smtClean="0"/>
            <a:t>messenger</a:t>
          </a:r>
          <a:r>
            <a:rPr lang="it-IT" dirty="0" smtClean="0"/>
            <a:t> </a:t>
          </a:r>
          <a:r>
            <a:rPr lang="it-IT" dirty="0" err="1" smtClean="0"/>
            <a:t>observations</a:t>
          </a:r>
          <a:endParaRPr lang="it-IT" dirty="0"/>
        </a:p>
      </dgm:t>
    </dgm:pt>
    <dgm:pt modelId="{B4D6B6F2-F484-434E-839E-236678889E19}" type="parTrans" cxnId="{E479058D-7FEF-4B1C-8AED-F9E6F5B90334}">
      <dgm:prSet/>
      <dgm:spPr/>
      <dgm:t>
        <a:bodyPr/>
        <a:lstStyle/>
        <a:p>
          <a:endParaRPr lang="it-IT"/>
        </a:p>
      </dgm:t>
    </dgm:pt>
    <dgm:pt modelId="{82FD2502-CD21-4812-9591-ED78F583425E}" type="sibTrans" cxnId="{E479058D-7FEF-4B1C-8AED-F9E6F5B90334}">
      <dgm:prSet/>
      <dgm:spPr/>
      <dgm:t>
        <a:bodyPr/>
        <a:lstStyle/>
        <a:p>
          <a:endParaRPr lang="it-IT"/>
        </a:p>
      </dgm:t>
    </dgm:pt>
    <dgm:pt modelId="{607565C5-4C0C-4346-B228-03A43B06D5BA}">
      <dgm:prSet/>
      <dgm:spPr/>
      <dgm:t>
        <a:bodyPr vert="vert"/>
        <a:lstStyle/>
        <a:p>
          <a:r>
            <a:rPr lang="it-IT" dirty="0" smtClean="0"/>
            <a:t>Extreme </a:t>
          </a:r>
          <a:r>
            <a:rPr lang="it-IT" dirty="0" err="1" smtClean="0"/>
            <a:t>gravity</a:t>
          </a:r>
          <a:endParaRPr lang="it-IT" dirty="0"/>
        </a:p>
      </dgm:t>
    </dgm:pt>
    <dgm:pt modelId="{836D517D-06B2-4599-AC4A-3A63AA85DD3E}" type="parTrans" cxnId="{DCA85CAF-14A1-4FD0-8D0A-5922C6A36DA3}">
      <dgm:prSet/>
      <dgm:spPr/>
      <dgm:t>
        <a:bodyPr/>
        <a:lstStyle/>
        <a:p>
          <a:endParaRPr lang="it-IT"/>
        </a:p>
      </dgm:t>
    </dgm:pt>
    <dgm:pt modelId="{F7E655AD-36D2-46F9-8B18-FB90D2917620}" type="sibTrans" cxnId="{DCA85CAF-14A1-4FD0-8D0A-5922C6A36DA3}">
      <dgm:prSet/>
      <dgm:spPr/>
      <dgm:t>
        <a:bodyPr/>
        <a:lstStyle/>
        <a:p>
          <a:endParaRPr lang="it-IT"/>
        </a:p>
      </dgm:t>
    </dgm:pt>
    <dgm:pt modelId="{2D1CB0B6-A298-45A2-96D5-068663FB4254}">
      <dgm:prSet/>
      <dgm:spPr/>
      <dgm:t>
        <a:bodyPr vert="vert"/>
        <a:lstStyle/>
        <a:p>
          <a:r>
            <a:rPr lang="it-IT" dirty="0" err="1" smtClean="0"/>
            <a:t>Waveform</a:t>
          </a:r>
          <a:r>
            <a:rPr lang="it-IT" dirty="0" smtClean="0"/>
            <a:t> </a:t>
          </a:r>
          <a:r>
            <a:rPr lang="it-IT" dirty="0" err="1" smtClean="0"/>
            <a:t>models</a:t>
          </a:r>
          <a:r>
            <a:rPr lang="it-IT" dirty="0" smtClean="0"/>
            <a:t>	</a:t>
          </a:r>
          <a:endParaRPr lang="it-IT" dirty="0"/>
        </a:p>
      </dgm:t>
    </dgm:pt>
    <dgm:pt modelId="{E1CAFC4B-59EB-4832-B0AF-0ED083226A39}" type="parTrans" cxnId="{D7307B60-E6E7-4B52-A236-33B63DEA8D47}">
      <dgm:prSet/>
      <dgm:spPr/>
      <dgm:t>
        <a:bodyPr/>
        <a:lstStyle/>
        <a:p>
          <a:endParaRPr lang="it-IT"/>
        </a:p>
      </dgm:t>
    </dgm:pt>
    <dgm:pt modelId="{AE98F9FB-68F7-49DD-A913-FEC7A9438552}" type="sibTrans" cxnId="{D7307B60-E6E7-4B52-A236-33B63DEA8D47}">
      <dgm:prSet/>
      <dgm:spPr/>
      <dgm:t>
        <a:bodyPr/>
        <a:lstStyle/>
        <a:p>
          <a:endParaRPr lang="it-IT"/>
        </a:p>
      </dgm:t>
    </dgm:pt>
    <dgm:pt modelId="{BCC6CDA3-656D-4938-B0C9-F99426B31DFC}">
      <dgm:prSet/>
      <dgm:spPr/>
      <dgm:t>
        <a:bodyPr vert="vert"/>
        <a:lstStyle/>
        <a:p>
          <a:r>
            <a:rPr lang="it-IT" dirty="0" smtClean="0"/>
            <a:t>Detector networks</a:t>
          </a:r>
          <a:endParaRPr lang="it-IT" dirty="0"/>
        </a:p>
      </dgm:t>
    </dgm:pt>
    <dgm:pt modelId="{D40D95C2-08F1-4E73-BF2E-818F7BC9B5FE}" type="parTrans" cxnId="{60DDB901-8463-4ED6-9E09-B46628F047B5}">
      <dgm:prSet/>
      <dgm:spPr>
        <a:ln>
          <a:solidFill>
            <a:schemeClr val="accent1">
              <a:shade val="60000"/>
              <a:hueOff val="0"/>
              <a:satOff val="0"/>
              <a:lumOff val="0"/>
            </a:schemeClr>
          </a:solidFill>
        </a:ln>
      </dgm:spPr>
      <dgm:t>
        <a:bodyPr/>
        <a:lstStyle/>
        <a:p>
          <a:endParaRPr lang="it-IT"/>
        </a:p>
      </dgm:t>
    </dgm:pt>
    <dgm:pt modelId="{08B4528B-357C-480E-929E-6C0ACA9B11D8}" type="sibTrans" cxnId="{60DDB901-8463-4ED6-9E09-B46628F047B5}">
      <dgm:prSet/>
      <dgm:spPr/>
      <dgm:t>
        <a:bodyPr/>
        <a:lstStyle/>
        <a:p>
          <a:endParaRPr lang="it-IT"/>
        </a:p>
      </dgm:t>
    </dgm:pt>
    <dgm:pt modelId="{8830A4C3-02EE-4848-B2DE-553FE2C3B5E6}" type="pres">
      <dgm:prSet presAssocID="{AC3750F9-66DD-4B4D-8A4C-37960FA2390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F4723313-F200-491A-8914-3685498FE3BA}" type="pres">
      <dgm:prSet presAssocID="{75ADE42E-3AD8-4440-A3DE-3B0554E816BE}" presName="hierRoot1" presStyleCnt="0">
        <dgm:presLayoutVars>
          <dgm:hierBranch val="init"/>
        </dgm:presLayoutVars>
      </dgm:prSet>
      <dgm:spPr/>
    </dgm:pt>
    <dgm:pt modelId="{7B29EE6F-78A6-4522-B464-F07DA3B54C02}" type="pres">
      <dgm:prSet presAssocID="{75ADE42E-3AD8-4440-A3DE-3B0554E816BE}" presName="rootComposite1" presStyleCnt="0"/>
      <dgm:spPr/>
    </dgm:pt>
    <dgm:pt modelId="{87A5B9F1-0B7A-4CFD-A58A-90028DB2BFBC}" type="pres">
      <dgm:prSet presAssocID="{75ADE42E-3AD8-4440-A3DE-3B0554E816BE}" presName="rootText1" presStyleLbl="node0" presStyleIdx="0" presStyleCnt="1" custScaleX="36892" custScaleY="22175" custLinFactX="-200000" custLinFactY="-80232" custLinFactNeighborX="-216444" custLinFactNeighborY="-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1545B23-EE86-4BD1-B583-E3D3C1DEA94F}" type="pres">
      <dgm:prSet presAssocID="{75ADE42E-3AD8-4440-A3DE-3B0554E816BE}" presName="rootConnector1" presStyleLbl="node1" presStyleIdx="0" presStyleCnt="0"/>
      <dgm:spPr/>
      <dgm:t>
        <a:bodyPr/>
        <a:lstStyle/>
        <a:p>
          <a:endParaRPr lang="it-IT"/>
        </a:p>
      </dgm:t>
    </dgm:pt>
    <dgm:pt modelId="{74C20054-0D59-468F-B195-E38F45C59B82}" type="pres">
      <dgm:prSet presAssocID="{75ADE42E-3AD8-4440-A3DE-3B0554E816BE}" presName="hierChild2" presStyleCnt="0"/>
      <dgm:spPr/>
    </dgm:pt>
    <dgm:pt modelId="{9C9FEFA5-F3F3-4688-A014-EAF0F7B2560C}" type="pres">
      <dgm:prSet presAssocID="{7FC16F9A-AD9D-4F5C-B304-C58F75551DAA}" presName="Name37" presStyleLbl="parChTrans1D2" presStyleIdx="0" presStyleCnt="9"/>
      <dgm:spPr/>
      <dgm:t>
        <a:bodyPr/>
        <a:lstStyle/>
        <a:p>
          <a:endParaRPr lang="it-IT"/>
        </a:p>
      </dgm:t>
    </dgm:pt>
    <dgm:pt modelId="{2200BB93-A978-4302-910D-5947E7D5D628}" type="pres">
      <dgm:prSet presAssocID="{41296438-0B57-46EF-8EE9-60D26BE75A83}" presName="hierRoot2" presStyleCnt="0">
        <dgm:presLayoutVars>
          <dgm:hierBranch val="init"/>
        </dgm:presLayoutVars>
      </dgm:prSet>
      <dgm:spPr/>
    </dgm:pt>
    <dgm:pt modelId="{6BE59DCB-F4ED-4C46-850C-C6684E798E34}" type="pres">
      <dgm:prSet presAssocID="{41296438-0B57-46EF-8EE9-60D26BE75A83}" presName="rootComposite" presStyleCnt="0"/>
      <dgm:spPr/>
    </dgm:pt>
    <dgm:pt modelId="{C84E17DF-AC18-4C11-8975-BB42585379C0}" type="pres">
      <dgm:prSet presAssocID="{41296438-0B57-46EF-8EE9-60D26BE75A83}" presName="rootText" presStyleLbl="node2" presStyleIdx="0" presStyleCnt="9" custScaleY="468138" custLinFactY="10551" custLinFactNeighborX="552" custLinFactNeighborY="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F7BD55D-C0F8-44A0-9C7E-F7D27F632584}" type="pres">
      <dgm:prSet presAssocID="{41296438-0B57-46EF-8EE9-60D26BE75A83}" presName="rootConnector" presStyleLbl="node2" presStyleIdx="0" presStyleCnt="9"/>
      <dgm:spPr/>
      <dgm:t>
        <a:bodyPr/>
        <a:lstStyle/>
        <a:p>
          <a:endParaRPr lang="it-IT"/>
        </a:p>
      </dgm:t>
    </dgm:pt>
    <dgm:pt modelId="{1599816D-2A1B-429D-BA13-1365A670A85D}" type="pres">
      <dgm:prSet presAssocID="{41296438-0B57-46EF-8EE9-60D26BE75A83}" presName="hierChild4" presStyleCnt="0"/>
      <dgm:spPr/>
    </dgm:pt>
    <dgm:pt modelId="{19E8F1F0-5B6A-40B1-B42D-B67BBE133B6A}" type="pres">
      <dgm:prSet presAssocID="{41296438-0B57-46EF-8EE9-60D26BE75A83}" presName="hierChild5" presStyleCnt="0"/>
      <dgm:spPr/>
    </dgm:pt>
    <dgm:pt modelId="{908F3386-46F1-4733-B036-42D2928F5748}" type="pres">
      <dgm:prSet presAssocID="{2350F226-F43B-4AC7-98A0-894C0538BBB6}" presName="Name37" presStyleLbl="parChTrans1D2" presStyleIdx="1" presStyleCnt="9"/>
      <dgm:spPr/>
      <dgm:t>
        <a:bodyPr/>
        <a:lstStyle/>
        <a:p>
          <a:endParaRPr lang="it-IT"/>
        </a:p>
      </dgm:t>
    </dgm:pt>
    <dgm:pt modelId="{F72F4DF1-027C-4D33-BF32-F8F2998BA93A}" type="pres">
      <dgm:prSet presAssocID="{1EA09A87-EC0A-4DE8-A254-5FFBA684A269}" presName="hierRoot2" presStyleCnt="0">
        <dgm:presLayoutVars>
          <dgm:hierBranch val="init"/>
        </dgm:presLayoutVars>
      </dgm:prSet>
      <dgm:spPr/>
    </dgm:pt>
    <dgm:pt modelId="{5E0E2545-F67A-4C39-ABDE-558D843EB324}" type="pres">
      <dgm:prSet presAssocID="{1EA09A87-EC0A-4DE8-A254-5FFBA684A269}" presName="rootComposite" presStyleCnt="0"/>
      <dgm:spPr/>
    </dgm:pt>
    <dgm:pt modelId="{8B4A60A2-F354-4EEF-BD2C-F732512A3F62}" type="pres">
      <dgm:prSet presAssocID="{1EA09A87-EC0A-4DE8-A254-5FFBA684A269}" presName="rootText" presStyleLbl="node2" presStyleIdx="1" presStyleCnt="9" custScaleY="467259" custLinFactY="10551" custLinFactNeighborX="552" custLinFactNeighborY="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E22F9E6-DF79-4902-8C38-E7147D145CD2}" type="pres">
      <dgm:prSet presAssocID="{1EA09A87-EC0A-4DE8-A254-5FFBA684A269}" presName="rootConnector" presStyleLbl="node2" presStyleIdx="1" presStyleCnt="9"/>
      <dgm:spPr/>
      <dgm:t>
        <a:bodyPr/>
        <a:lstStyle/>
        <a:p>
          <a:endParaRPr lang="it-IT"/>
        </a:p>
      </dgm:t>
    </dgm:pt>
    <dgm:pt modelId="{685D12D5-0E84-4152-84DF-FC6282212F5D}" type="pres">
      <dgm:prSet presAssocID="{1EA09A87-EC0A-4DE8-A254-5FFBA684A269}" presName="hierChild4" presStyleCnt="0"/>
      <dgm:spPr/>
    </dgm:pt>
    <dgm:pt modelId="{8EF06BBB-32BE-4C63-B118-CA7B09DB646F}" type="pres">
      <dgm:prSet presAssocID="{1EA09A87-EC0A-4DE8-A254-5FFBA684A269}" presName="hierChild5" presStyleCnt="0"/>
      <dgm:spPr/>
    </dgm:pt>
    <dgm:pt modelId="{4C0BE54E-6713-4DEB-BA47-20F98AE60F94}" type="pres">
      <dgm:prSet presAssocID="{B230FA66-9F3A-418D-83A6-9027E908C41A}" presName="Name37" presStyleLbl="parChTrans1D2" presStyleIdx="2" presStyleCnt="9"/>
      <dgm:spPr/>
      <dgm:t>
        <a:bodyPr/>
        <a:lstStyle/>
        <a:p>
          <a:endParaRPr lang="it-IT"/>
        </a:p>
      </dgm:t>
    </dgm:pt>
    <dgm:pt modelId="{E9E2E31C-8A2B-4DB3-9699-AA258D71D7D4}" type="pres">
      <dgm:prSet presAssocID="{F58C2BA3-4A8F-4188-97DE-EBEBD67118F8}" presName="hierRoot2" presStyleCnt="0">
        <dgm:presLayoutVars>
          <dgm:hierBranch val="init"/>
        </dgm:presLayoutVars>
      </dgm:prSet>
      <dgm:spPr/>
    </dgm:pt>
    <dgm:pt modelId="{87A523D2-5FAF-4842-B7F4-B8F1EC830E56}" type="pres">
      <dgm:prSet presAssocID="{F58C2BA3-4A8F-4188-97DE-EBEBD67118F8}" presName="rootComposite" presStyleCnt="0"/>
      <dgm:spPr/>
    </dgm:pt>
    <dgm:pt modelId="{BD539FEF-828B-43AC-AA16-31197351CEE1}" type="pres">
      <dgm:prSet presAssocID="{F58C2BA3-4A8F-4188-97DE-EBEBD67118F8}" presName="rootText" presStyleLbl="node2" presStyleIdx="2" presStyleCnt="9" custScaleY="467259" custLinFactY="10551" custLinFactNeighborX="552" custLinFactNeighborY="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83B1015-4ED4-4909-A34F-1EEABBC0E7EC}" type="pres">
      <dgm:prSet presAssocID="{F58C2BA3-4A8F-4188-97DE-EBEBD67118F8}" presName="rootConnector" presStyleLbl="node2" presStyleIdx="2" presStyleCnt="9"/>
      <dgm:spPr/>
      <dgm:t>
        <a:bodyPr/>
        <a:lstStyle/>
        <a:p>
          <a:endParaRPr lang="it-IT"/>
        </a:p>
      </dgm:t>
    </dgm:pt>
    <dgm:pt modelId="{02702773-F413-4643-864B-031620CFC324}" type="pres">
      <dgm:prSet presAssocID="{F58C2BA3-4A8F-4188-97DE-EBEBD67118F8}" presName="hierChild4" presStyleCnt="0"/>
      <dgm:spPr/>
    </dgm:pt>
    <dgm:pt modelId="{7464C7BA-6B87-4AD6-86DB-3D385FF03EB1}" type="pres">
      <dgm:prSet presAssocID="{F58C2BA3-4A8F-4188-97DE-EBEBD67118F8}" presName="hierChild5" presStyleCnt="0"/>
      <dgm:spPr/>
    </dgm:pt>
    <dgm:pt modelId="{02947BB3-E0E1-43D2-92C5-B6DA1B7A016B}" type="pres">
      <dgm:prSet presAssocID="{6B22329E-29AA-4DCA-B065-639D15510736}" presName="Name37" presStyleLbl="parChTrans1D2" presStyleIdx="3" presStyleCnt="9"/>
      <dgm:spPr/>
      <dgm:t>
        <a:bodyPr/>
        <a:lstStyle/>
        <a:p>
          <a:endParaRPr lang="it-IT"/>
        </a:p>
      </dgm:t>
    </dgm:pt>
    <dgm:pt modelId="{547AE98B-14D9-471B-96A4-D4C53CA08B52}" type="pres">
      <dgm:prSet presAssocID="{DDFBDAF8-4DB9-4B88-83C0-F941E2B2F993}" presName="hierRoot2" presStyleCnt="0">
        <dgm:presLayoutVars>
          <dgm:hierBranch val="init"/>
        </dgm:presLayoutVars>
      </dgm:prSet>
      <dgm:spPr/>
    </dgm:pt>
    <dgm:pt modelId="{729ABBC1-2B2E-49E0-B6DF-4D1ED2E1D01C}" type="pres">
      <dgm:prSet presAssocID="{DDFBDAF8-4DB9-4B88-83C0-F941E2B2F993}" presName="rootComposite" presStyleCnt="0"/>
      <dgm:spPr/>
    </dgm:pt>
    <dgm:pt modelId="{F0411842-F78F-4B7C-A5AF-2EA43CCECDC1}" type="pres">
      <dgm:prSet presAssocID="{DDFBDAF8-4DB9-4B88-83C0-F941E2B2F993}" presName="rootText" presStyleLbl="node2" presStyleIdx="3" presStyleCnt="9" custScaleY="467259" custLinFactY="10551" custLinFactNeighborX="552" custLinFactNeighborY="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E25BFDC-8B73-41BC-A62A-66E14340628D}" type="pres">
      <dgm:prSet presAssocID="{DDFBDAF8-4DB9-4B88-83C0-F941E2B2F993}" presName="rootConnector" presStyleLbl="node2" presStyleIdx="3" presStyleCnt="9"/>
      <dgm:spPr/>
      <dgm:t>
        <a:bodyPr/>
        <a:lstStyle/>
        <a:p>
          <a:endParaRPr lang="it-IT"/>
        </a:p>
      </dgm:t>
    </dgm:pt>
    <dgm:pt modelId="{2B8CA5CB-19AF-4A30-BBF7-DF6F37FB2EDE}" type="pres">
      <dgm:prSet presAssocID="{DDFBDAF8-4DB9-4B88-83C0-F941E2B2F993}" presName="hierChild4" presStyleCnt="0"/>
      <dgm:spPr/>
    </dgm:pt>
    <dgm:pt modelId="{BF09348E-241E-4A38-87D5-F4AB8F6C931E}" type="pres">
      <dgm:prSet presAssocID="{DDFBDAF8-4DB9-4B88-83C0-F941E2B2F993}" presName="hierChild5" presStyleCnt="0"/>
      <dgm:spPr/>
    </dgm:pt>
    <dgm:pt modelId="{97CF70D1-BC1A-47EB-8553-45AC41D57F44}" type="pres">
      <dgm:prSet presAssocID="{6F33CC17-475B-4657-B0C2-5C664A6A1937}" presName="Name37" presStyleLbl="parChTrans1D2" presStyleIdx="4" presStyleCnt="9"/>
      <dgm:spPr/>
      <dgm:t>
        <a:bodyPr/>
        <a:lstStyle/>
        <a:p>
          <a:endParaRPr lang="it-IT"/>
        </a:p>
      </dgm:t>
    </dgm:pt>
    <dgm:pt modelId="{8BABD400-B5B9-444E-A578-398528AAD973}" type="pres">
      <dgm:prSet presAssocID="{C1580AC9-8B81-42A3-B371-F768E0D35265}" presName="hierRoot2" presStyleCnt="0">
        <dgm:presLayoutVars>
          <dgm:hierBranch val="init"/>
        </dgm:presLayoutVars>
      </dgm:prSet>
      <dgm:spPr/>
    </dgm:pt>
    <dgm:pt modelId="{14656888-1586-4B86-8EBD-4907904E715B}" type="pres">
      <dgm:prSet presAssocID="{C1580AC9-8B81-42A3-B371-F768E0D35265}" presName="rootComposite" presStyleCnt="0"/>
      <dgm:spPr/>
    </dgm:pt>
    <dgm:pt modelId="{7E0C92A1-9FAA-4A3B-95E0-344200ED752C}" type="pres">
      <dgm:prSet presAssocID="{C1580AC9-8B81-42A3-B371-F768E0D35265}" presName="rootText" presStyleLbl="node2" presStyleIdx="4" presStyleCnt="9" custScaleY="467259" custLinFactY="10551" custLinFactNeighborX="552" custLinFactNeighborY="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84983EA-AF1B-413E-9888-5F858E2E2BAF}" type="pres">
      <dgm:prSet presAssocID="{C1580AC9-8B81-42A3-B371-F768E0D35265}" presName="rootConnector" presStyleLbl="node2" presStyleIdx="4" presStyleCnt="9"/>
      <dgm:spPr/>
      <dgm:t>
        <a:bodyPr/>
        <a:lstStyle/>
        <a:p>
          <a:endParaRPr lang="it-IT"/>
        </a:p>
      </dgm:t>
    </dgm:pt>
    <dgm:pt modelId="{FE428C10-C0F0-4CD8-A124-FFAED0E3626A}" type="pres">
      <dgm:prSet presAssocID="{C1580AC9-8B81-42A3-B371-F768E0D35265}" presName="hierChild4" presStyleCnt="0"/>
      <dgm:spPr/>
    </dgm:pt>
    <dgm:pt modelId="{B9B03F1C-A6A7-4F83-B595-CB936AF61626}" type="pres">
      <dgm:prSet presAssocID="{C1580AC9-8B81-42A3-B371-F768E0D35265}" presName="hierChild5" presStyleCnt="0"/>
      <dgm:spPr/>
    </dgm:pt>
    <dgm:pt modelId="{B38046A3-0718-41BE-8A85-914FE350540E}" type="pres">
      <dgm:prSet presAssocID="{B4D6B6F2-F484-434E-839E-236678889E19}" presName="Name37" presStyleLbl="parChTrans1D2" presStyleIdx="5" presStyleCnt="9"/>
      <dgm:spPr/>
      <dgm:t>
        <a:bodyPr/>
        <a:lstStyle/>
        <a:p>
          <a:endParaRPr lang="it-IT"/>
        </a:p>
      </dgm:t>
    </dgm:pt>
    <dgm:pt modelId="{7E799A3F-2268-433D-8148-CDED4D5336F6}" type="pres">
      <dgm:prSet presAssocID="{90B30888-666C-4A54-82F7-253B2FB3D596}" presName="hierRoot2" presStyleCnt="0">
        <dgm:presLayoutVars>
          <dgm:hierBranch val="init"/>
        </dgm:presLayoutVars>
      </dgm:prSet>
      <dgm:spPr/>
    </dgm:pt>
    <dgm:pt modelId="{AF80F928-7925-4B7B-BA60-6A0250F18559}" type="pres">
      <dgm:prSet presAssocID="{90B30888-666C-4A54-82F7-253B2FB3D596}" presName="rootComposite" presStyleCnt="0"/>
      <dgm:spPr/>
    </dgm:pt>
    <dgm:pt modelId="{D90FFF89-C80B-4009-A51E-9A54F71650C4}" type="pres">
      <dgm:prSet presAssocID="{90B30888-666C-4A54-82F7-253B2FB3D596}" presName="rootText" presStyleLbl="node2" presStyleIdx="5" presStyleCnt="9" custScaleY="467259" custLinFactY="10551" custLinFactNeighborX="552" custLinFactNeighborY="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CC3A57F-B61D-43CE-AB4F-5E031D245EE2}" type="pres">
      <dgm:prSet presAssocID="{90B30888-666C-4A54-82F7-253B2FB3D596}" presName="rootConnector" presStyleLbl="node2" presStyleIdx="5" presStyleCnt="9"/>
      <dgm:spPr/>
      <dgm:t>
        <a:bodyPr/>
        <a:lstStyle/>
        <a:p>
          <a:endParaRPr lang="it-IT"/>
        </a:p>
      </dgm:t>
    </dgm:pt>
    <dgm:pt modelId="{134B50CA-ED9A-4210-85CE-E7630A979F83}" type="pres">
      <dgm:prSet presAssocID="{90B30888-666C-4A54-82F7-253B2FB3D596}" presName="hierChild4" presStyleCnt="0"/>
      <dgm:spPr/>
    </dgm:pt>
    <dgm:pt modelId="{58A73B70-9F17-445D-8ABB-BA0DFC9B1E53}" type="pres">
      <dgm:prSet presAssocID="{90B30888-666C-4A54-82F7-253B2FB3D596}" presName="hierChild5" presStyleCnt="0"/>
      <dgm:spPr/>
    </dgm:pt>
    <dgm:pt modelId="{B2F81DDE-6E6B-49B5-8F67-8378F05DE886}" type="pres">
      <dgm:prSet presAssocID="{836D517D-06B2-4599-AC4A-3A63AA85DD3E}" presName="Name37" presStyleLbl="parChTrans1D2" presStyleIdx="6" presStyleCnt="9"/>
      <dgm:spPr/>
      <dgm:t>
        <a:bodyPr/>
        <a:lstStyle/>
        <a:p>
          <a:endParaRPr lang="it-IT"/>
        </a:p>
      </dgm:t>
    </dgm:pt>
    <dgm:pt modelId="{72159CEE-A2E1-44E9-A42D-DDD34857CFCB}" type="pres">
      <dgm:prSet presAssocID="{607565C5-4C0C-4346-B228-03A43B06D5BA}" presName="hierRoot2" presStyleCnt="0">
        <dgm:presLayoutVars>
          <dgm:hierBranch val="init"/>
        </dgm:presLayoutVars>
      </dgm:prSet>
      <dgm:spPr/>
    </dgm:pt>
    <dgm:pt modelId="{1E28BEAB-902D-4189-8E90-56572A9E0347}" type="pres">
      <dgm:prSet presAssocID="{607565C5-4C0C-4346-B228-03A43B06D5BA}" presName="rootComposite" presStyleCnt="0"/>
      <dgm:spPr/>
    </dgm:pt>
    <dgm:pt modelId="{819E339B-0E9D-4746-AC10-775B221C330C}" type="pres">
      <dgm:prSet presAssocID="{607565C5-4C0C-4346-B228-03A43B06D5BA}" presName="rootText" presStyleLbl="node2" presStyleIdx="6" presStyleCnt="9" custScaleY="467259" custLinFactY="10551" custLinFactNeighborX="552" custLinFactNeighborY="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178AA248-9B21-4FAD-BB89-75A3D2E0D8EA}" type="pres">
      <dgm:prSet presAssocID="{607565C5-4C0C-4346-B228-03A43B06D5BA}" presName="rootConnector" presStyleLbl="node2" presStyleIdx="6" presStyleCnt="9"/>
      <dgm:spPr/>
      <dgm:t>
        <a:bodyPr/>
        <a:lstStyle/>
        <a:p>
          <a:endParaRPr lang="it-IT"/>
        </a:p>
      </dgm:t>
    </dgm:pt>
    <dgm:pt modelId="{DE4B9ED2-5131-44C3-852B-FD8C45ACA326}" type="pres">
      <dgm:prSet presAssocID="{607565C5-4C0C-4346-B228-03A43B06D5BA}" presName="hierChild4" presStyleCnt="0"/>
      <dgm:spPr/>
    </dgm:pt>
    <dgm:pt modelId="{89BC1018-2308-4EC5-A451-DEF673668073}" type="pres">
      <dgm:prSet presAssocID="{607565C5-4C0C-4346-B228-03A43B06D5BA}" presName="hierChild5" presStyleCnt="0"/>
      <dgm:spPr/>
    </dgm:pt>
    <dgm:pt modelId="{0F65C6D2-03D0-465F-8EE4-5F0BBB3812DD}" type="pres">
      <dgm:prSet presAssocID="{E1CAFC4B-59EB-4832-B0AF-0ED083226A39}" presName="Name37" presStyleLbl="parChTrans1D2" presStyleIdx="7" presStyleCnt="9"/>
      <dgm:spPr/>
      <dgm:t>
        <a:bodyPr/>
        <a:lstStyle/>
        <a:p>
          <a:endParaRPr lang="it-IT"/>
        </a:p>
      </dgm:t>
    </dgm:pt>
    <dgm:pt modelId="{EED1AAB5-A673-45E6-90B6-335DFEAA12A6}" type="pres">
      <dgm:prSet presAssocID="{2D1CB0B6-A298-45A2-96D5-068663FB4254}" presName="hierRoot2" presStyleCnt="0">
        <dgm:presLayoutVars>
          <dgm:hierBranch val="init"/>
        </dgm:presLayoutVars>
      </dgm:prSet>
      <dgm:spPr/>
    </dgm:pt>
    <dgm:pt modelId="{FB50ED29-68CE-499B-9A3D-59DBAA33F0F5}" type="pres">
      <dgm:prSet presAssocID="{2D1CB0B6-A298-45A2-96D5-068663FB4254}" presName="rootComposite" presStyleCnt="0"/>
      <dgm:spPr/>
    </dgm:pt>
    <dgm:pt modelId="{A2038594-F14D-43C9-AA76-4A09A248E08C}" type="pres">
      <dgm:prSet presAssocID="{2D1CB0B6-A298-45A2-96D5-068663FB4254}" presName="rootText" presStyleLbl="node2" presStyleIdx="7" presStyleCnt="9" custScaleY="467259" custLinFactY="10551" custLinFactNeighborX="552" custLinFactNeighborY="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227793A-646B-45B2-8482-B6E283EC84BF}" type="pres">
      <dgm:prSet presAssocID="{2D1CB0B6-A298-45A2-96D5-068663FB4254}" presName="rootConnector" presStyleLbl="node2" presStyleIdx="7" presStyleCnt="9"/>
      <dgm:spPr/>
      <dgm:t>
        <a:bodyPr/>
        <a:lstStyle/>
        <a:p>
          <a:endParaRPr lang="it-IT"/>
        </a:p>
      </dgm:t>
    </dgm:pt>
    <dgm:pt modelId="{9420E62E-1AE1-46C2-B9ED-E6D9C97E3D31}" type="pres">
      <dgm:prSet presAssocID="{2D1CB0B6-A298-45A2-96D5-068663FB4254}" presName="hierChild4" presStyleCnt="0"/>
      <dgm:spPr/>
    </dgm:pt>
    <dgm:pt modelId="{5041588D-1B04-4D5B-853E-87DA2FEA38D4}" type="pres">
      <dgm:prSet presAssocID="{2D1CB0B6-A298-45A2-96D5-068663FB4254}" presName="hierChild5" presStyleCnt="0"/>
      <dgm:spPr/>
    </dgm:pt>
    <dgm:pt modelId="{2A958743-5BC7-4A0D-8A8D-CF7396B80922}" type="pres">
      <dgm:prSet presAssocID="{D40D95C2-08F1-4E73-BF2E-818F7BC9B5FE}" presName="Name37" presStyleLbl="parChTrans1D2" presStyleIdx="8" presStyleCnt="9"/>
      <dgm:spPr/>
      <dgm:t>
        <a:bodyPr/>
        <a:lstStyle/>
        <a:p>
          <a:endParaRPr lang="it-IT"/>
        </a:p>
      </dgm:t>
    </dgm:pt>
    <dgm:pt modelId="{C7783972-CFA7-47D7-9946-C7F250629F50}" type="pres">
      <dgm:prSet presAssocID="{BCC6CDA3-656D-4938-B0C9-F99426B31DFC}" presName="hierRoot2" presStyleCnt="0">
        <dgm:presLayoutVars>
          <dgm:hierBranch val="init"/>
        </dgm:presLayoutVars>
      </dgm:prSet>
      <dgm:spPr/>
    </dgm:pt>
    <dgm:pt modelId="{834F3CDE-6871-4A6E-A6FB-9B549667FED2}" type="pres">
      <dgm:prSet presAssocID="{BCC6CDA3-656D-4938-B0C9-F99426B31DFC}" presName="rootComposite" presStyleCnt="0"/>
      <dgm:spPr/>
    </dgm:pt>
    <dgm:pt modelId="{8DD4416C-81C8-49D3-880C-29106D296645}" type="pres">
      <dgm:prSet presAssocID="{BCC6CDA3-656D-4938-B0C9-F99426B31DFC}" presName="rootText" presStyleLbl="node2" presStyleIdx="8" presStyleCnt="9" custScaleY="467259" custLinFactY="10551" custLinFactNeighborX="552" custLinFactNeighborY="10000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BE62978-7B17-4DED-BD8F-7381A40CE523}" type="pres">
      <dgm:prSet presAssocID="{BCC6CDA3-656D-4938-B0C9-F99426B31DFC}" presName="rootConnector" presStyleLbl="node2" presStyleIdx="8" presStyleCnt="9"/>
      <dgm:spPr/>
      <dgm:t>
        <a:bodyPr/>
        <a:lstStyle/>
        <a:p>
          <a:endParaRPr lang="it-IT"/>
        </a:p>
      </dgm:t>
    </dgm:pt>
    <dgm:pt modelId="{2A927754-B531-41E1-A3A6-85FA485CE06D}" type="pres">
      <dgm:prSet presAssocID="{BCC6CDA3-656D-4938-B0C9-F99426B31DFC}" presName="hierChild4" presStyleCnt="0"/>
      <dgm:spPr/>
    </dgm:pt>
    <dgm:pt modelId="{71E5A40C-088D-4477-BD16-06C0C3AB8286}" type="pres">
      <dgm:prSet presAssocID="{BCC6CDA3-656D-4938-B0C9-F99426B31DFC}" presName="hierChild5" presStyleCnt="0"/>
      <dgm:spPr/>
    </dgm:pt>
    <dgm:pt modelId="{9A7943B9-9CC9-457D-9AD7-54B1C7571D9B}" type="pres">
      <dgm:prSet presAssocID="{75ADE42E-3AD8-4440-A3DE-3B0554E816BE}" presName="hierChild3" presStyleCnt="0"/>
      <dgm:spPr/>
    </dgm:pt>
  </dgm:ptLst>
  <dgm:cxnLst>
    <dgm:cxn modelId="{BEFA7802-7506-48E2-924F-FCEC7931A8C8}" type="presOf" srcId="{41296438-0B57-46EF-8EE9-60D26BE75A83}" destId="{C84E17DF-AC18-4C11-8975-BB42585379C0}" srcOrd="0" destOrd="0" presId="urn:microsoft.com/office/officeart/2005/8/layout/orgChart1"/>
    <dgm:cxn modelId="{819DCBD1-CD06-4582-B265-63CFAB1A219B}" type="presOf" srcId="{F58C2BA3-4A8F-4188-97DE-EBEBD67118F8}" destId="{BD539FEF-828B-43AC-AA16-31197351CEE1}" srcOrd="0" destOrd="0" presId="urn:microsoft.com/office/officeart/2005/8/layout/orgChart1"/>
    <dgm:cxn modelId="{0403C9FD-462D-4E19-A60F-86A485EA4E32}" type="presOf" srcId="{DDFBDAF8-4DB9-4B88-83C0-F941E2B2F993}" destId="{FE25BFDC-8B73-41BC-A62A-66E14340628D}" srcOrd="1" destOrd="0" presId="urn:microsoft.com/office/officeart/2005/8/layout/orgChart1"/>
    <dgm:cxn modelId="{7C3E007B-4AF3-40DB-8156-50E10237C7BA}" type="presOf" srcId="{BCC6CDA3-656D-4938-B0C9-F99426B31DFC}" destId="{8DD4416C-81C8-49D3-880C-29106D296645}" srcOrd="0" destOrd="0" presId="urn:microsoft.com/office/officeart/2005/8/layout/orgChart1"/>
    <dgm:cxn modelId="{E6398F9B-AE0C-4D98-8D0A-3CC03B2FB15F}" type="presOf" srcId="{2350F226-F43B-4AC7-98A0-894C0538BBB6}" destId="{908F3386-46F1-4733-B036-42D2928F5748}" srcOrd="0" destOrd="0" presId="urn:microsoft.com/office/officeart/2005/8/layout/orgChart1"/>
    <dgm:cxn modelId="{60DDB901-8463-4ED6-9E09-B46628F047B5}" srcId="{75ADE42E-3AD8-4440-A3DE-3B0554E816BE}" destId="{BCC6CDA3-656D-4938-B0C9-F99426B31DFC}" srcOrd="8" destOrd="0" parTransId="{D40D95C2-08F1-4E73-BF2E-818F7BC9B5FE}" sibTransId="{08B4528B-357C-480E-929E-6C0ACA9B11D8}"/>
    <dgm:cxn modelId="{2840CBDB-46A5-4BD2-BFF2-AFB3BFF2C14F}" type="presOf" srcId="{B4D6B6F2-F484-434E-839E-236678889E19}" destId="{B38046A3-0718-41BE-8A85-914FE350540E}" srcOrd="0" destOrd="0" presId="urn:microsoft.com/office/officeart/2005/8/layout/orgChart1"/>
    <dgm:cxn modelId="{E479058D-7FEF-4B1C-8AED-F9E6F5B90334}" srcId="{75ADE42E-3AD8-4440-A3DE-3B0554E816BE}" destId="{90B30888-666C-4A54-82F7-253B2FB3D596}" srcOrd="5" destOrd="0" parTransId="{B4D6B6F2-F484-434E-839E-236678889E19}" sibTransId="{82FD2502-CD21-4812-9591-ED78F583425E}"/>
    <dgm:cxn modelId="{CD4136F4-E0AA-46DD-97DC-28E24C1D6800}" srcId="{75ADE42E-3AD8-4440-A3DE-3B0554E816BE}" destId="{C1580AC9-8B81-42A3-B371-F768E0D35265}" srcOrd="4" destOrd="0" parTransId="{6F33CC17-475B-4657-B0C2-5C664A6A1937}" sibTransId="{04837DE0-EB35-47B7-95D9-73FA9575FCAA}"/>
    <dgm:cxn modelId="{C9687455-B327-48F9-9450-79B87F624F39}" type="presOf" srcId="{AC3750F9-66DD-4B4D-8A4C-37960FA23908}" destId="{8830A4C3-02EE-4848-B2DE-553FE2C3B5E6}" srcOrd="0" destOrd="0" presId="urn:microsoft.com/office/officeart/2005/8/layout/orgChart1"/>
    <dgm:cxn modelId="{1D1CAE46-5F1D-4005-A8BC-8940A756E9CE}" type="presOf" srcId="{6B22329E-29AA-4DCA-B065-639D15510736}" destId="{02947BB3-E0E1-43D2-92C5-B6DA1B7A016B}" srcOrd="0" destOrd="0" presId="urn:microsoft.com/office/officeart/2005/8/layout/orgChart1"/>
    <dgm:cxn modelId="{77A87899-391C-40DA-B4D7-D557AA6B7D6C}" type="presOf" srcId="{90B30888-666C-4A54-82F7-253B2FB3D596}" destId="{D90FFF89-C80B-4009-A51E-9A54F71650C4}" srcOrd="0" destOrd="0" presId="urn:microsoft.com/office/officeart/2005/8/layout/orgChart1"/>
    <dgm:cxn modelId="{CD723865-8583-47A6-A035-643B948BC59B}" srcId="{75ADE42E-3AD8-4440-A3DE-3B0554E816BE}" destId="{41296438-0B57-46EF-8EE9-60D26BE75A83}" srcOrd="0" destOrd="0" parTransId="{7FC16F9A-AD9D-4F5C-B304-C58F75551DAA}" sibTransId="{733F56AF-85AE-4BEB-98FB-EC968E6D642F}"/>
    <dgm:cxn modelId="{A2FCD38C-C3AA-4A90-A382-DBD15E0B0935}" type="presOf" srcId="{607565C5-4C0C-4346-B228-03A43B06D5BA}" destId="{178AA248-9B21-4FAD-BB89-75A3D2E0D8EA}" srcOrd="1" destOrd="0" presId="urn:microsoft.com/office/officeart/2005/8/layout/orgChart1"/>
    <dgm:cxn modelId="{DCA85CAF-14A1-4FD0-8D0A-5922C6A36DA3}" srcId="{75ADE42E-3AD8-4440-A3DE-3B0554E816BE}" destId="{607565C5-4C0C-4346-B228-03A43B06D5BA}" srcOrd="6" destOrd="0" parTransId="{836D517D-06B2-4599-AC4A-3A63AA85DD3E}" sibTransId="{F7E655AD-36D2-46F9-8B18-FB90D2917620}"/>
    <dgm:cxn modelId="{571988D9-2FC2-4C40-B23D-36E9F3A6D276}" type="presOf" srcId="{607565C5-4C0C-4346-B228-03A43B06D5BA}" destId="{819E339B-0E9D-4746-AC10-775B221C330C}" srcOrd="0" destOrd="0" presId="urn:microsoft.com/office/officeart/2005/8/layout/orgChart1"/>
    <dgm:cxn modelId="{5872915E-C28A-4A2C-9538-F1A16AF5B5E8}" type="presOf" srcId="{2D1CB0B6-A298-45A2-96D5-068663FB4254}" destId="{E227793A-646B-45B2-8482-B6E283EC84BF}" srcOrd="1" destOrd="0" presId="urn:microsoft.com/office/officeart/2005/8/layout/orgChart1"/>
    <dgm:cxn modelId="{813F08E9-03C7-4F70-8894-95824E9711E7}" type="presOf" srcId="{90B30888-666C-4A54-82F7-253B2FB3D596}" destId="{2CC3A57F-B61D-43CE-AB4F-5E031D245EE2}" srcOrd="1" destOrd="0" presId="urn:microsoft.com/office/officeart/2005/8/layout/orgChart1"/>
    <dgm:cxn modelId="{1FFC3CB2-09E3-434A-9DDD-229110F068D0}" srcId="{AC3750F9-66DD-4B4D-8A4C-37960FA23908}" destId="{75ADE42E-3AD8-4440-A3DE-3B0554E816BE}" srcOrd="0" destOrd="0" parTransId="{2D34A3CF-1A98-4F93-ABF4-9CA3D8109CE4}" sibTransId="{6DA7E3D4-4E8E-4783-B665-6FE0A46F0CDD}"/>
    <dgm:cxn modelId="{4334CA9C-B93C-4D22-BA50-ED2D1AD1953B}" srcId="{75ADE42E-3AD8-4440-A3DE-3B0554E816BE}" destId="{DDFBDAF8-4DB9-4B88-83C0-F941E2B2F993}" srcOrd="3" destOrd="0" parTransId="{6B22329E-29AA-4DCA-B065-639D15510736}" sibTransId="{DA86F09F-22CD-463F-89A9-769885C4F17F}"/>
    <dgm:cxn modelId="{D4622559-7373-415C-8F6E-1F84E07A3FDD}" type="presOf" srcId="{E1CAFC4B-59EB-4832-B0AF-0ED083226A39}" destId="{0F65C6D2-03D0-465F-8EE4-5F0BBB3812DD}" srcOrd="0" destOrd="0" presId="urn:microsoft.com/office/officeart/2005/8/layout/orgChart1"/>
    <dgm:cxn modelId="{87CE8C6B-383F-4882-ACB2-0329A1B7F2C7}" type="presOf" srcId="{75ADE42E-3AD8-4440-A3DE-3B0554E816BE}" destId="{87A5B9F1-0B7A-4CFD-A58A-90028DB2BFBC}" srcOrd="0" destOrd="0" presId="urn:microsoft.com/office/officeart/2005/8/layout/orgChart1"/>
    <dgm:cxn modelId="{678B5373-7424-4EDA-A0D3-FCEA8E0504FC}" srcId="{75ADE42E-3AD8-4440-A3DE-3B0554E816BE}" destId="{1EA09A87-EC0A-4DE8-A254-5FFBA684A269}" srcOrd="1" destOrd="0" parTransId="{2350F226-F43B-4AC7-98A0-894C0538BBB6}" sibTransId="{29FCE525-FC3F-40A3-8D6D-6DBEFA622EEF}"/>
    <dgm:cxn modelId="{88227723-5262-4F78-A77E-50D77398B929}" type="presOf" srcId="{2D1CB0B6-A298-45A2-96D5-068663FB4254}" destId="{A2038594-F14D-43C9-AA76-4A09A248E08C}" srcOrd="0" destOrd="0" presId="urn:microsoft.com/office/officeart/2005/8/layout/orgChart1"/>
    <dgm:cxn modelId="{FFE4C16B-6CCE-4148-A019-ABE7D3A49861}" type="presOf" srcId="{1EA09A87-EC0A-4DE8-A254-5FFBA684A269}" destId="{4E22F9E6-DF79-4902-8C38-E7147D145CD2}" srcOrd="1" destOrd="0" presId="urn:microsoft.com/office/officeart/2005/8/layout/orgChart1"/>
    <dgm:cxn modelId="{C77C4CCC-4F01-40AE-98BD-42BEF9136D0A}" type="presOf" srcId="{B230FA66-9F3A-418D-83A6-9027E908C41A}" destId="{4C0BE54E-6713-4DEB-BA47-20F98AE60F94}" srcOrd="0" destOrd="0" presId="urn:microsoft.com/office/officeart/2005/8/layout/orgChart1"/>
    <dgm:cxn modelId="{E734134A-BEA1-4053-AB16-3181B3FED19D}" type="presOf" srcId="{D40D95C2-08F1-4E73-BF2E-818F7BC9B5FE}" destId="{2A958743-5BC7-4A0D-8A8D-CF7396B80922}" srcOrd="0" destOrd="0" presId="urn:microsoft.com/office/officeart/2005/8/layout/orgChart1"/>
    <dgm:cxn modelId="{56D86E6A-F8AB-4D56-8384-A0CB98B5D5D1}" type="presOf" srcId="{C1580AC9-8B81-42A3-B371-F768E0D35265}" destId="{E84983EA-AF1B-413E-9888-5F858E2E2BAF}" srcOrd="1" destOrd="0" presId="urn:microsoft.com/office/officeart/2005/8/layout/orgChart1"/>
    <dgm:cxn modelId="{12899A70-3FCB-4327-A6FD-D641D6450CF3}" type="presOf" srcId="{836D517D-06B2-4599-AC4A-3A63AA85DD3E}" destId="{B2F81DDE-6E6B-49B5-8F67-8378F05DE886}" srcOrd="0" destOrd="0" presId="urn:microsoft.com/office/officeart/2005/8/layout/orgChart1"/>
    <dgm:cxn modelId="{54F60E83-D94E-429D-A38D-E08247593486}" type="presOf" srcId="{75ADE42E-3AD8-4440-A3DE-3B0554E816BE}" destId="{51545B23-EE86-4BD1-B583-E3D3C1DEA94F}" srcOrd="1" destOrd="0" presId="urn:microsoft.com/office/officeart/2005/8/layout/orgChart1"/>
    <dgm:cxn modelId="{318AFE11-38C0-4A55-B6D6-42C89004E979}" type="presOf" srcId="{41296438-0B57-46EF-8EE9-60D26BE75A83}" destId="{4F7BD55D-C0F8-44A0-9C7E-F7D27F632584}" srcOrd="1" destOrd="0" presId="urn:microsoft.com/office/officeart/2005/8/layout/orgChart1"/>
    <dgm:cxn modelId="{2D2A0057-81A3-4892-B95E-A3FF4C97D0DE}" type="presOf" srcId="{F58C2BA3-4A8F-4188-97DE-EBEBD67118F8}" destId="{D83B1015-4ED4-4909-A34F-1EEABBC0E7EC}" srcOrd="1" destOrd="0" presId="urn:microsoft.com/office/officeart/2005/8/layout/orgChart1"/>
    <dgm:cxn modelId="{B7360DDD-DFCC-469C-B3A1-1AFA76128D69}" srcId="{75ADE42E-3AD8-4440-A3DE-3B0554E816BE}" destId="{F58C2BA3-4A8F-4188-97DE-EBEBD67118F8}" srcOrd="2" destOrd="0" parTransId="{B230FA66-9F3A-418D-83A6-9027E908C41A}" sibTransId="{21F33D5D-9553-4619-ADBC-B67ED004C362}"/>
    <dgm:cxn modelId="{E6940088-FF8B-42F0-989B-76BF8EE6FA29}" type="presOf" srcId="{BCC6CDA3-656D-4938-B0C9-F99426B31DFC}" destId="{8BE62978-7B17-4DED-BD8F-7381A40CE523}" srcOrd="1" destOrd="0" presId="urn:microsoft.com/office/officeart/2005/8/layout/orgChart1"/>
    <dgm:cxn modelId="{BD904B81-07DE-4818-AC6D-C8A4A3538D75}" type="presOf" srcId="{DDFBDAF8-4DB9-4B88-83C0-F941E2B2F993}" destId="{F0411842-F78F-4B7C-A5AF-2EA43CCECDC1}" srcOrd="0" destOrd="0" presId="urn:microsoft.com/office/officeart/2005/8/layout/orgChart1"/>
    <dgm:cxn modelId="{9C62DB24-2FAE-4BD0-9512-A7FE04FA345D}" type="presOf" srcId="{1EA09A87-EC0A-4DE8-A254-5FFBA684A269}" destId="{8B4A60A2-F354-4EEF-BD2C-F732512A3F62}" srcOrd="0" destOrd="0" presId="urn:microsoft.com/office/officeart/2005/8/layout/orgChart1"/>
    <dgm:cxn modelId="{C8E99E6A-0B6A-4AC8-B14C-A1BCCF5AEA88}" type="presOf" srcId="{7FC16F9A-AD9D-4F5C-B304-C58F75551DAA}" destId="{9C9FEFA5-F3F3-4688-A014-EAF0F7B2560C}" srcOrd="0" destOrd="0" presId="urn:microsoft.com/office/officeart/2005/8/layout/orgChart1"/>
    <dgm:cxn modelId="{D7307B60-E6E7-4B52-A236-33B63DEA8D47}" srcId="{75ADE42E-3AD8-4440-A3DE-3B0554E816BE}" destId="{2D1CB0B6-A298-45A2-96D5-068663FB4254}" srcOrd="7" destOrd="0" parTransId="{E1CAFC4B-59EB-4832-B0AF-0ED083226A39}" sibTransId="{AE98F9FB-68F7-49DD-A913-FEC7A9438552}"/>
    <dgm:cxn modelId="{8A03D99F-264D-4AC9-8BDA-37958EFB4B2A}" type="presOf" srcId="{6F33CC17-475B-4657-B0C2-5C664A6A1937}" destId="{97CF70D1-BC1A-47EB-8553-45AC41D57F44}" srcOrd="0" destOrd="0" presId="urn:microsoft.com/office/officeart/2005/8/layout/orgChart1"/>
    <dgm:cxn modelId="{CD27E637-9C20-4760-AD32-DD4D05A47FE7}" type="presOf" srcId="{C1580AC9-8B81-42A3-B371-F768E0D35265}" destId="{7E0C92A1-9FAA-4A3B-95E0-344200ED752C}" srcOrd="0" destOrd="0" presId="urn:microsoft.com/office/officeart/2005/8/layout/orgChart1"/>
    <dgm:cxn modelId="{A4B94A03-8C51-443C-96A3-A894EFBF8C8A}" type="presParOf" srcId="{8830A4C3-02EE-4848-B2DE-553FE2C3B5E6}" destId="{F4723313-F200-491A-8914-3685498FE3BA}" srcOrd="0" destOrd="0" presId="urn:microsoft.com/office/officeart/2005/8/layout/orgChart1"/>
    <dgm:cxn modelId="{084FF272-B01A-4902-880B-3C74445AA43D}" type="presParOf" srcId="{F4723313-F200-491A-8914-3685498FE3BA}" destId="{7B29EE6F-78A6-4522-B464-F07DA3B54C02}" srcOrd="0" destOrd="0" presId="urn:microsoft.com/office/officeart/2005/8/layout/orgChart1"/>
    <dgm:cxn modelId="{A0F33AD4-6D82-4209-9032-FC7D312D8F49}" type="presParOf" srcId="{7B29EE6F-78A6-4522-B464-F07DA3B54C02}" destId="{87A5B9F1-0B7A-4CFD-A58A-90028DB2BFBC}" srcOrd="0" destOrd="0" presId="urn:microsoft.com/office/officeart/2005/8/layout/orgChart1"/>
    <dgm:cxn modelId="{AE6FDDCA-FDF2-4F6F-8973-4FB78D58854F}" type="presParOf" srcId="{7B29EE6F-78A6-4522-B464-F07DA3B54C02}" destId="{51545B23-EE86-4BD1-B583-E3D3C1DEA94F}" srcOrd="1" destOrd="0" presId="urn:microsoft.com/office/officeart/2005/8/layout/orgChart1"/>
    <dgm:cxn modelId="{61197FFF-93A2-411D-8504-F363E9AE8B69}" type="presParOf" srcId="{F4723313-F200-491A-8914-3685498FE3BA}" destId="{74C20054-0D59-468F-B195-E38F45C59B82}" srcOrd="1" destOrd="0" presId="urn:microsoft.com/office/officeart/2005/8/layout/orgChart1"/>
    <dgm:cxn modelId="{7BE78DA7-57BF-41FD-9F0D-AD94A75259FD}" type="presParOf" srcId="{74C20054-0D59-468F-B195-E38F45C59B82}" destId="{9C9FEFA5-F3F3-4688-A014-EAF0F7B2560C}" srcOrd="0" destOrd="0" presId="urn:microsoft.com/office/officeart/2005/8/layout/orgChart1"/>
    <dgm:cxn modelId="{5250E31F-A816-420B-84DC-DE44EA81F27B}" type="presParOf" srcId="{74C20054-0D59-468F-B195-E38F45C59B82}" destId="{2200BB93-A978-4302-910D-5947E7D5D628}" srcOrd="1" destOrd="0" presId="urn:microsoft.com/office/officeart/2005/8/layout/orgChart1"/>
    <dgm:cxn modelId="{AF89478B-2CE4-42CE-A09E-5BBB2EC4A9B6}" type="presParOf" srcId="{2200BB93-A978-4302-910D-5947E7D5D628}" destId="{6BE59DCB-F4ED-4C46-850C-C6684E798E34}" srcOrd="0" destOrd="0" presId="urn:microsoft.com/office/officeart/2005/8/layout/orgChart1"/>
    <dgm:cxn modelId="{7F36B62D-0E0B-44F2-A1AB-62635000A6B8}" type="presParOf" srcId="{6BE59DCB-F4ED-4C46-850C-C6684E798E34}" destId="{C84E17DF-AC18-4C11-8975-BB42585379C0}" srcOrd="0" destOrd="0" presId="urn:microsoft.com/office/officeart/2005/8/layout/orgChart1"/>
    <dgm:cxn modelId="{C66B6035-F220-4C54-BCC1-20A78A4D24FA}" type="presParOf" srcId="{6BE59DCB-F4ED-4C46-850C-C6684E798E34}" destId="{4F7BD55D-C0F8-44A0-9C7E-F7D27F632584}" srcOrd="1" destOrd="0" presId="urn:microsoft.com/office/officeart/2005/8/layout/orgChart1"/>
    <dgm:cxn modelId="{F91FEA6F-D05B-4C84-BEC8-0D743FD3B296}" type="presParOf" srcId="{2200BB93-A978-4302-910D-5947E7D5D628}" destId="{1599816D-2A1B-429D-BA13-1365A670A85D}" srcOrd="1" destOrd="0" presId="urn:microsoft.com/office/officeart/2005/8/layout/orgChart1"/>
    <dgm:cxn modelId="{B86CC78E-ACCA-46EC-B36D-8D97D5BB94CD}" type="presParOf" srcId="{2200BB93-A978-4302-910D-5947E7D5D628}" destId="{19E8F1F0-5B6A-40B1-B42D-B67BBE133B6A}" srcOrd="2" destOrd="0" presId="urn:microsoft.com/office/officeart/2005/8/layout/orgChart1"/>
    <dgm:cxn modelId="{6E9E21CD-E6B6-40B6-9612-A5253B086F1C}" type="presParOf" srcId="{74C20054-0D59-468F-B195-E38F45C59B82}" destId="{908F3386-46F1-4733-B036-42D2928F5748}" srcOrd="2" destOrd="0" presId="urn:microsoft.com/office/officeart/2005/8/layout/orgChart1"/>
    <dgm:cxn modelId="{C47A5A78-00EA-4BC3-9252-E55347992A6F}" type="presParOf" srcId="{74C20054-0D59-468F-B195-E38F45C59B82}" destId="{F72F4DF1-027C-4D33-BF32-F8F2998BA93A}" srcOrd="3" destOrd="0" presId="urn:microsoft.com/office/officeart/2005/8/layout/orgChart1"/>
    <dgm:cxn modelId="{B75B81D7-59A8-4427-B967-74F06754EB51}" type="presParOf" srcId="{F72F4DF1-027C-4D33-BF32-F8F2998BA93A}" destId="{5E0E2545-F67A-4C39-ABDE-558D843EB324}" srcOrd="0" destOrd="0" presId="urn:microsoft.com/office/officeart/2005/8/layout/orgChart1"/>
    <dgm:cxn modelId="{4CAB423B-7750-4F08-B4A1-449A29C27252}" type="presParOf" srcId="{5E0E2545-F67A-4C39-ABDE-558D843EB324}" destId="{8B4A60A2-F354-4EEF-BD2C-F732512A3F62}" srcOrd="0" destOrd="0" presId="urn:microsoft.com/office/officeart/2005/8/layout/orgChart1"/>
    <dgm:cxn modelId="{EA152D7B-6ADE-4AA0-A2FF-E3F06854379B}" type="presParOf" srcId="{5E0E2545-F67A-4C39-ABDE-558D843EB324}" destId="{4E22F9E6-DF79-4902-8C38-E7147D145CD2}" srcOrd="1" destOrd="0" presId="urn:microsoft.com/office/officeart/2005/8/layout/orgChart1"/>
    <dgm:cxn modelId="{AF7E90E4-C86A-42BF-88A3-F3ECB93002C2}" type="presParOf" srcId="{F72F4DF1-027C-4D33-BF32-F8F2998BA93A}" destId="{685D12D5-0E84-4152-84DF-FC6282212F5D}" srcOrd="1" destOrd="0" presId="urn:microsoft.com/office/officeart/2005/8/layout/orgChart1"/>
    <dgm:cxn modelId="{BDAF50DC-B449-4F33-A181-F0CEC1F0F4D6}" type="presParOf" srcId="{F72F4DF1-027C-4D33-BF32-F8F2998BA93A}" destId="{8EF06BBB-32BE-4C63-B118-CA7B09DB646F}" srcOrd="2" destOrd="0" presId="urn:microsoft.com/office/officeart/2005/8/layout/orgChart1"/>
    <dgm:cxn modelId="{C3F75123-FA75-4660-B1E5-C2C15452138C}" type="presParOf" srcId="{74C20054-0D59-468F-B195-E38F45C59B82}" destId="{4C0BE54E-6713-4DEB-BA47-20F98AE60F94}" srcOrd="4" destOrd="0" presId="urn:microsoft.com/office/officeart/2005/8/layout/orgChart1"/>
    <dgm:cxn modelId="{333C639B-B2FC-493F-ADBE-71D26A8F5787}" type="presParOf" srcId="{74C20054-0D59-468F-B195-E38F45C59B82}" destId="{E9E2E31C-8A2B-4DB3-9699-AA258D71D7D4}" srcOrd="5" destOrd="0" presId="urn:microsoft.com/office/officeart/2005/8/layout/orgChart1"/>
    <dgm:cxn modelId="{DEF73EE5-E116-4AD2-8665-0F2AE061A49B}" type="presParOf" srcId="{E9E2E31C-8A2B-4DB3-9699-AA258D71D7D4}" destId="{87A523D2-5FAF-4842-B7F4-B8F1EC830E56}" srcOrd="0" destOrd="0" presId="urn:microsoft.com/office/officeart/2005/8/layout/orgChart1"/>
    <dgm:cxn modelId="{235E6C79-4FB2-4B5B-A8B8-866EE259BDC6}" type="presParOf" srcId="{87A523D2-5FAF-4842-B7F4-B8F1EC830E56}" destId="{BD539FEF-828B-43AC-AA16-31197351CEE1}" srcOrd="0" destOrd="0" presId="urn:microsoft.com/office/officeart/2005/8/layout/orgChart1"/>
    <dgm:cxn modelId="{05F0F78B-ADE8-4D19-B787-127A78894749}" type="presParOf" srcId="{87A523D2-5FAF-4842-B7F4-B8F1EC830E56}" destId="{D83B1015-4ED4-4909-A34F-1EEABBC0E7EC}" srcOrd="1" destOrd="0" presId="urn:microsoft.com/office/officeart/2005/8/layout/orgChart1"/>
    <dgm:cxn modelId="{277E5970-C8AF-467B-A5D9-EC9162F0D93A}" type="presParOf" srcId="{E9E2E31C-8A2B-4DB3-9699-AA258D71D7D4}" destId="{02702773-F413-4643-864B-031620CFC324}" srcOrd="1" destOrd="0" presId="urn:microsoft.com/office/officeart/2005/8/layout/orgChart1"/>
    <dgm:cxn modelId="{1D596766-5C2E-46C5-8F97-D7972ECECD36}" type="presParOf" srcId="{E9E2E31C-8A2B-4DB3-9699-AA258D71D7D4}" destId="{7464C7BA-6B87-4AD6-86DB-3D385FF03EB1}" srcOrd="2" destOrd="0" presId="urn:microsoft.com/office/officeart/2005/8/layout/orgChart1"/>
    <dgm:cxn modelId="{A89A2110-FE92-4E11-AE4E-DF69792DC400}" type="presParOf" srcId="{74C20054-0D59-468F-B195-E38F45C59B82}" destId="{02947BB3-E0E1-43D2-92C5-B6DA1B7A016B}" srcOrd="6" destOrd="0" presId="urn:microsoft.com/office/officeart/2005/8/layout/orgChart1"/>
    <dgm:cxn modelId="{8BF15E1B-316D-4E90-847F-9410DADE20DF}" type="presParOf" srcId="{74C20054-0D59-468F-B195-E38F45C59B82}" destId="{547AE98B-14D9-471B-96A4-D4C53CA08B52}" srcOrd="7" destOrd="0" presId="urn:microsoft.com/office/officeart/2005/8/layout/orgChart1"/>
    <dgm:cxn modelId="{D6039E18-9F49-41BF-82FF-D626B841E0F0}" type="presParOf" srcId="{547AE98B-14D9-471B-96A4-D4C53CA08B52}" destId="{729ABBC1-2B2E-49E0-B6DF-4D1ED2E1D01C}" srcOrd="0" destOrd="0" presId="urn:microsoft.com/office/officeart/2005/8/layout/orgChart1"/>
    <dgm:cxn modelId="{B54B7804-251A-4C1C-8609-AF273492BC01}" type="presParOf" srcId="{729ABBC1-2B2E-49E0-B6DF-4D1ED2E1D01C}" destId="{F0411842-F78F-4B7C-A5AF-2EA43CCECDC1}" srcOrd="0" destOrd="0" presId="urn:microsoft.com/office/officeart/2005/8/layout/orgChart1"/>
    <dgm:cxn modelId="{F60CD39E-83A0-4B14-9D40-B12464CE2157}" type="presParOf" srcId="{729ABBC1-2B2E-49E0-B6DF-4D1ED2E1D01C}" destId="{FE25BFDC-8B73-41BC-A62A-66E14340628D}" srcOrd="1" destOrd="0" presId="urn:microsoft.com/office/officeart/2005/8/layout/orgChart1"/>
    <dgm:cxn modelId="{F6DB5D98-4FFD-4877-A77C-4219362A2342}" type="presParOf" srcId="{547AE98B-14D9-471B-96A4-D4C53CA08B52}" destId="{2B8CA5CB-19AF-4A30-BBF7-DF6F37FB2EDE}" srcOrd="1" destOrd="0" presId="urn:microsoft.com/office/officeart/2005/8/layout/orgChart1"/>
    <dgm:cxn modelId="{B33DCBFF-7235-499A-A293-E3A8C00CA39C}" type="presParOf" srcId="{547AE98B-14D9-471B-96A4-D4C53CA08B52}" destId="{BF09348E-241E-4A38-87D5-F4AB8F6C931E}" srcOrd="2" destOrd="0" presId="urn:microsoft.com/office/officeart/2005/8/layout/orgChart1"/>
    <dgm:cxn modelId="{826C43DD-C95E-44C7-A6E1-4CCBFBF3B527}" type="presParOf" srcId="{74C20054-0D59-468F-B195-E38F45C59B82}" destId="{97CF70D1-BC1A-47EB-8553-45AC41D57F44}" srcOrd="8" destOrd="0" presId="urn:microsoft.com/office/officeart/2005/8/layout/orgChart1"/>
    <dgm:cxn modelId="{DB11E54B-1683-4B21-AB0A-F242FC79D22E}" type="presParOf" srcId="{74C20054-0D59-468F-B195-E38F45C59B82}" destId="{8BABD400-B5B9-444E-A578-398528AAD973}" srcOrd="9" destOrd="0" presId="urn:microsoft.com/office/officeart/2005/8/layout/orgChart1"/>
    <dgm:cxn modelId="{4FC28ACB-220D-4074-9CC4-BFC506469084}" type="presParOf" srcId="{8BABD400-B5B9-444E-A578-398528AAD973}" destId="{14656888-1586-4B86-8EBD-4907904E715B}" srcOrd="0" destOrd="0" presId="urn:microsoft.com/office/officeart/2005/8/layout/orgChart1"/>
    <dgm:cxn modelId="{40B0A94A-C722-45DC-8F0F-B43C3EB87035}" type="presParOf" srcId="{14656888-1586-4B86-8EBD-4907904E715B}" destId="{7E0C92A1-9FAA-4A3B-95E0-344200ED752C}" srcOrd="0" destOrd="0" presId="urn:microsoft.com/office/officeart/2005/8/layout/orgChart1"/>
    <dgm:cxn modelId="{418F13D6-890D-4960-A28E-57D7F28FD652}" type="presParOf" srcId="{14656888-1586-4B86-8EBD-4907904E715B}" destId="{E84983EA-AF1B-413E-9888-5F858E2E2BAF}" srcOrd="1" destOrd="0" presId="urn:microsoft.com/office/officeart/2005/8/layout/orgChart1"/>
    <dgm:cxn modelId="{8D3EC105-1202-4D71-83BF-2763E37AAF53}" type="presParOf" srcId="{8BABD400-B5B9-444E-A578-398528AAD973}" destId="{FE428C10-C0F0-4CD8-A124-FFAED0E3626A}" srcOrd="1" destOrd="0" presId="urn:microsoft.com/office/officeart/2005/8/layout/orgChart1"/>
    <dgm:cxn modelId="{40C863DE-3D13-4A7E-913A-25186373B054}" type="presParOf" srcId="{8BABD400-B5B9-444E-A578-398528AAD973}" destId="{B9B03F1C-A6A7-4F83-B595-CB936AF61626}" srcOrd="2" destOrd="0" presId="urn:microsoft.com/office/officeart/2005/8/layout/orgChart1"/>
    <dgm:cxn modelId="{35C01B86-FA25-4A9C-8E0C-FF66E09E68A2}" type="presParOf" srcId="{74C20054-0D59-468F-B195-E38F45C59B82}" destId="{B38046A3-0718-41BE-8A85-914FE350540E}" srcOrd="10" destOrd="0" presId="urn:microsoft.com/office/officeart/2005/8/layout/orgChart1"/>
    <dgm:cxn modelId="{7DEB8B80-159A-4EA4-BC73-80D7EBB7581A}" type="presParOf" srcId="{74C20054-0D59-468F-B195-E38F45C59B82}" destId="{7E799A3F-2268-433D-8148-CDED4D5336F6}" srcOrd="11" destOrd="0" presId="urn:microsoft.com/office/officeart/2005/8/layout/orgChart1"/>
    <dgm:cxn modelId="{2B657C7B-8614-4799-B6AF-CF03E457F5F3}" type="presParOf" srcId="{7E799A3F-2268-433D-8148-CDED4D5336F6}" destId="{AF80F928-7925-4B7B-BA60-6A0250F18559}" srcOrd="0" destOrd="0" presId="urn:microsoft.com/office/officeart/2005/8/layout/orgChart1"/>
    <dgm:cxn modelId="{4D85ABAF-C02C-4BE0-B733-1782D7D6C4D4}" type="presParOf" srcId="{AF80F928-7925-4B7B-BA60-6A0250F18559}" destId="{D90FFF89-C80B-4009-A51E-9A54F71650C4}" srcOrd="0" destOrd="0" presId="urn:microsoft.com/office/officeart/2005/8/layout/orgChart1"/>
    <dgm:cxn modelId="{9A761DB3-9D13-482A-9FBD-2797D9691988}" type="presParOf" srcId="{AF80F928-7925-4B7B-BA60-6A0250F18559}" destId="{2CC3A57F-B61D-43CE-AB4F-5E031D245EE2}" srcOrd="1" destOrd="0" presId="urn:microsoft.com/office/officeart/2005/8/layout/orgChart1"/>
    <dgm:cxn modelId="{D4BFEEAD-373C-4D26-A2C3-C6EB5E31CDBC}" type="presParOf" srcId="{7E799A3F-2268-433D-8148-CDED4D5336F6}" destId="{134B50CA-ED9A-4210-85CE-E7630A979F83}" srcOrd="1" destOrd="0" presId="urn:microsoft.com/office/officeart/2005/8/layout/orgChart1"/>
    <dgm:cxn modelId="{7FE9E21D-D836-435B-98E6-52FF41829DDC}" type="presParOf" srcId="{7E799A3F-2268-433D-8148-CDED4D5336F6}" destId="{58A73B70-9F17-445D-8ABB-BA0DFC9B1E53}" srcOrd="2" destOrd="0" presId="urn:microsoft.com/office/officeart/2005/8/layout/orgChart1"/>
    <dgm:cxn modelId="{9DBC766A-43EA-46AF-B84B-0F3C84C71DB9}" type="presParOf" srcId="{74C20054-0D59-468F-B195-E38F45C59B82}" destId="{B2F81DDE-6E6B-49B5-8F67-8378F05DE886}" srcOrd="12" destOrd="0" presId="urn:microsoft.com/office/officeart/2005/8/layout/orgChart1"/>
    <dgm:cxn modelId="{9E89D6C3-EDE4-4482-9D00-1E8FFBE451EB}" type="presParOf" srcId="{74C20054-0D59-468F-B195-E38F45C59B82}" destId="{72159CEE-A2E1-44E9-A42D-DDD34857CFCB}" srcOrd="13" destOrd="0" presId="urn:microsoft.com/office/officeart/2005/8/layout/orgChart1"/>
    <dgm:cxn modelId="{FD9599ED-C338-4926-9424-56A3C81EE828}" type="presParOf" srcId="{72159CEE-A2E1-44E9-A42D-DDD34857CFCB}" destId="{1E28BEAB-902D-4189-8E90-56572A9E0347}" srcOrd="0" destOrd="0" presId="urn:microsoft.com/office/officeart/2005/8/layout/orgChart1"/>
    <dgm:cxn modelId="{ACA1864E-068A-4BDE-AD75-BD69636A76B2}" type="presParOf" srcId="{1E28BEAB-902D-4189-8E90-56572A9E0347}" destId="{819E339B-0E9D-4746-AC10-775B221C330C}" srcOrd="0" destOrd="0" presId="urn:microsoft.com/office/officeart/2005/8/layout/orgChart1"/>
    <dgm:cxn modelId="{4236B49A-2EDC-4329-9ADC-90612487B5A7}" type="presParOf" srcId="{1E28BEAB-902D-4189-8E90-56572A9E0347}" destId="{178AA248-9B21-4FAD-BB89-75A3D2E0D8EA}" srcOrd="1" destOrd="0" presId="urn:microsoft.com/office/officeart/2005/8/layout/orgChart1"/>
    <dgm:cxn modelId="{A4DB190C-6627-4DC5-B328-55971D598888}" type="presParOf" srcId="{72159CEE-A2E1-44E9-A42D-DDD34857CFCB}" destId="{DE4B9ED2-5131-44C3-852B-FD8C45ACA326}" srcOrd="1" destOrd="0" presId="urn:microsoft.com/office/officeart/2005/8/layout/orgChart1"/>
    <dgm:cxn modelId="{77EF5701-7428-4863-839C-BD8BED638D34}" type="presParOf" srcId="{72159CEE-A2E1-44E9-A42D-DDD34857CFCB}" destId="{89BC1018-2308-4EC5-A451-DEF673668073}" srcOrd="2" destOrd="0" presId="urn:microsoft.com/office/officeart/2005/8/layout/orgChart1"/>
    <dgm:cxn modelId="{D9130F29-BE2C-4251-8AA4-5364EF673F4F}" type="presParOf" srcId="{74C20054-0D59-468F-B195-E38F45C59B82}" destId="{0F65C6D2-03D0-465F-8EE4-5F0BBB3812DD}" srcOrd="14" destOrd="0" presId="urn:microsoft.com/office/officeart/2005/8/layout/orgChart1"/>
    <dgm:cxn modelId="{FA1FEC38-2AF1-43DB-90AA-204AB1E9F785}" type="presParOf" srcId="{74C20054-0D59-468F-B195-E38F45C59B82}" destId="{EED1AAB5-A673-45E6-90B6-335DFEAA12A6}" srcOrd="15" destOrd="0" presId="urn:microsoft.com/office/officeart/2005/8/layout/orgChart1"/>
    <dgm:cxn modelId="{CB58975A-DE14-4E48-8729-6D494EE2BB52}" type="presParOf" srcId="{EED1AAB5-A673-45E6-90B6-335DFEAA12A6}" destId="{FB50ED29-68CE-499B-9A3D-59DBAA33F0F5}" srcOrd="0" destOrd="0" presId="urn:microsoft.com/office/officeart/2005/8/layout/orgChart1"/>
    <dgm:cxn modelId="{B6F0DCFA-0107-488D-9974-92773D3EA33F}" type="presParOf" srcId="{FB50ED29-68CE-499B-9A3D-59DBAA33F0F5}" destId="{A2038594-F14D-43C9-AA76-4A09A248E08C}" srcOrd="0" destOrd="0" presId="urn:microsoft.com/office/officeart/2005/8/layout/orgChart1"/>
    <dgm:cxn modelId="{6D9143A9-8431-4AC4-A20B-8CF91AC957EA}" type="presParOf" srcId="{FB50ED29-68CE-499B-9A3D-59DBAA33F0F5}" destId="{E227793A-646B-45B2-8482-B6E283EC84BF}" srcOrd="1" destOrd="0" presId="urn:microsoft.com/office/officeart/2005/8/layout/orgChart1"/>
    <dgm:cxn modelId="{46930988-F42D-483A-B05D-E0C26577F2E9}" type="presParOf" srcId="{EED1AAB5-A673-45E6-90B6-335DFEAA12A6}" destId="{9420E62E-1AE1-46C2-B9ED-E6D9C97E3D31}" srcOrd="1" destOrd="0" presId="urn:microsoft.com/office/officeart/2005/8/layout/orgChart1"/>
    <dgm:cxn modelId="{8EA238CD-613E-494D-AC9C-9A91D049234B}" type="presParOf" srcId="{EED1AAB5-A673-45E6-90B6-335DFEAA12A6}" destId="{5041588D-1B04-4D5B-853E-87DA2FEA38D4}" srcOrd="2" destOrd="0" presId="urn:microsoft.com/office/officeart/2005/8/layout/orgChart1"/>
    <dgm:cxn modelId="{27F29158-8008-4E31-AEE6-90F9B16F5963}" type="presParOf" srcId="{74C20054-0D59-468F-B195-E38F45C59B82}" destId="{2A958743-5BC7-4A0D-8A8D-CF7396B80922}" srcOrd="16" destOrd="0" presId="urn:microsoft.com/office/officeart/2005/8/layout/orgChart1"/>
    <dgm:cxn modelId="{A7BF8B68-8F43-43B1-BE5E-DB69B478E48D}" type="presParOf" srcId="{74C20054-0D59-468F-B195-E38F45C59B82}" destId="{C7783972-CFA7-47D7-9946-C7F250629F50}" srcOrd="17" destOrd="0" presId="urn:microsoft.com/office/officeart/2005/8/layout/orgChart1"/>
    <dgm:cxn modelId="{A7CE4D3F-771E-4AC2-B2EC-80A82457493E}" type="presParOf" srcId="{C7783972-CFA7-47D7-9946-C7F250629F50}" destId="{834F3CDE-6871-4A6E-A6FB-9B549667FED2}" srcOrd="0" destOrd="0" presId="urn:microsoft.com/office/officeart/2005/8/layout/orgChart1"/>
    <dgm:cxn modelId="{1F011DB9-E253-4278-B5F1-EEB4BB12999B}" type="presParOf" srcId="{834F3CDE-6871-4A6E-A6FB-9B549667FED2}" destId="{8DD4416C-81C8-49D3-880C-29106D296645}" srcOrd="0" destOrd="0" presId="urn:microsoft.com/office/officeart/2005/8/layout/orgChart1"/>
    <dgm:cxn modelId="{10A8DD56-8CA5-4103-87DB-BD5BF54AA969}" type="presParOf" srcId="{834F3CDE-6871-4A6E-A6FB-9B549667FED2}" destId="{8BE62978-7B17-4DED-BD8F-7381A40CE523}" srcOrd="1" destOrd="0" presId="urn:microsoft.com/office/officeart/2005/8/layout/orgChart1"/>
    <dgm:cxn modelId="{0B2E3358-F609-413C-99A6-74058C91D059}" type="presParOf" srcId="{C7783972-CFA7-47D7-9946-C7F250629F50}" destId="{2A927754-B531-41E1-A3A6-85FA485CE06D}" srcOrd="1" destOrd="0" presId="urn:microsoft.com/office/officeart/2005/8/layout/orgChart1"/>
    <dgm:cxn modelId="{75B026CB-5793-4A13-98F9-6ECAB680F122}" type="presParOf" srcId="{C7783972-CFA7-47D7-9946-C7F250629F50}" destId="{71E5A40C-088D-4477-BD16-06C0C3AB8286}" srcOrd="2" destOrd="0" presId="urn:microsoft.com/office/officeart/2005/8/layout/orgChart1"/>
    <dgm:cxn modelId="{CE241D4B-8AB0-4D78-B738-4530B3108E42}" type="presParOf" srcId="{F4723313-F200-491A-8914-3685498FE3BA}" destId="{9A7943B9-9CC9-457D-9AD7-54B1C7571D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CBEA75-1830-48DE-AD20-E65C5FB8341A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7CB696D-6F71-4295-926B-B11874F14FED}">
      <dgm:prSet phldrT="[Testo]"/>
      <dgm:spPr/>
      <dgm:t>
        <a:bodyPr/>
        <a:lstStyle/>
        <a:p>
          <a:r>
            <a:rPr lang="en-GB" b="1" dirty="0" smtClean="0"/>
            <a:t>Science Drivers for 3G detectors</a:t>
          </a:r>
          <a:endParaRPr lang="it-IT" b="1" dirty="0"/>
        </a:p>
      </dgm:t>
    </dgm:pt>
    <dgm:pt modelId="{B8A79DC6-1FCC-40DE-BA70-FD2950A0601A}" type="parTrans" cxnId="{5B3100C6-0DA1-4A86-A73F-57EBDC425EA0}">
      <dgm:prSet/>
      <dgm:spPr/>
      <dgm:t>
        <a:bodyPr/>
        <a:lstStyle/>
        <a:p>
          <a:endParaRPr lang="it-IT"/>
        </a:p>
      </dgm:t>
    </dgm:pt>
    <dgm:pt modelId="{8AEEFFC0-4566-4B4A-9432-05FF373AE51A}" type="sibTrans" cxnId="{5B3100C6-0DA1-4A86-A73F-57EBDC425EA0}">
      <dgm:prSet/>
      <dgm:spPr/>
      <dgm:t>
        <a:bodyPr/>
        <a:lstStyle/>
        <a:p>
          <a:endParaRPr lang="it-IT"/>
        </a:p>
      </dgm:t>
    </dgm:pt>
    <dgm:pt modelId="{9B1F6EB4-55D9-4E3A-A8C5-688A032AC3E2}">
      <dgm:prSet phldrT="[Testo]" custT="1"/>
      <dgm:spPr/>
      <dgm:t>
        <a:bodyPr/>
        <a:lstStyle/>
        <a:p>
          <a:r>
            <a:rPr lang="it-IT" sz="900" dirty="0" err="1" smtClean="0"/>
            <a:t>Chairs</a:t>
          </a:r>
          <a:r>
            <a:rPr lang="it-IT" sz="900" dirty="0" smtClean="0"/>
            <a:t>:</a:t>
          </a:r>
        </a:p>
        <a:p>
          <a:r>
            <a:rPr lang="it-IT" sz="900" dirty="0" smtClean="0"/>
            <a:t>V. </a:t>
          </a:r>
          <a:r>
            <a:rPr lang="it-IT" sz="900" dirty="0" err="1" smtClean="0"/>
            <a:t>Kalogera</a:t>
          </a:r>
          <a:endParaRPr lang="it-IT" sz="900" dirty="0" smtClean="0"/>
        </a:p>
        <a:p>
          <a:r>
            <a:rPr lang="it-IT" sz="900" dirty="0" err="1" smtClean="0"/>
            <a:t>B.Sathyaprakash</a:t>
          </a:r>
          <a:endParaRPr lang="it-IT" sz="900" dirty="0"/>
        </a:p>
      </dgm:t>
    </dgm:pt>
    <dgm:pt modelId="{F6E3FC6B-3005-4430-BFB6-DF805B21C1A6}" type="parTrans" cxnId="{79757EEE-BBEE-4F5C-9CDA-87B9FFDBD0CD}">
      <dgm:prSet/>
      <dgm:spPr/>
      <dgm:t>
        <a:bodyPr/>
        <a:lstStyle/>
        <a:p>
          <a:endParaRPr lang="it-IT"/>
        </a:p>
      </dgm:t>
    </dgm:pt>
    <dgm:pt modelId="{647C1995-1039-4E60-A39E-2F9AA48C6162}" type="sibTrans" cxnId="{79757EEE-BBEE-4F5C-9CDA-87B9FFDBD0CD}">
      <dgm:prSet/>
      <dgm:spPr/>
      <dgm:t>
        <a:bodyPr/>
        <a:lstStyle/>
        <a:p>
          <a:endParaRPr lang="it-IT"/>
        </a:p>
      </dgm:t>
    </dgm:pt>
    <dgm:pt modelId="{B0881C62-E894-4E8F-9675-E39B7DA61983}">
      <dgm:prSet phldrT="[Testo]"/>
      <dgm:spPr/>
      <dgm:t>
        <a:bodyPr/>
        <a:lstStyle/>
        <a:p>
          <a:r>
            <a:rPr lang="en-GB" dirty="0" smtClean="0"/>
            <a:t>Coordination of the Ground-based GW Community</a:t>
          </a:r>
          <a:endParaRPr lang="it-IT" dirty="0"/>
        </a:p>
      </dgm:t>
    </dgm:pt>
    <dgm:pt modelId="{5601AF60-F19B-43DA-857B-7DF4D991D767}" type="parTrans" cxnId="{609CDD66-ABE8-4B68-8B09-137026B2CE91}">
      <dgm:prSet/>
      <dgm:spPr/>
      <dgm:t>
        <a:bodyPr/>
        <a:lstStyle/>
        <a:p>
          <a:endParaRPr lang="it-IT"/>
        </a:p>
      </dgm:t>
    </dgm:pt>
    <dgm:pt modelId="{1D858ABA-C3ED-4800-A5FD-1099315FF989}" type="sibTrans" cxnId="{609CDD66-ABE8-4B68-8B09-137026B2CE91}">
      <dgm:prSet/>
      <dgm:spPr/>
      <dgm:t>
        <a:bodyPr/>
        <a:lstStyle/>
        <a:p>
          <a:endParaRPr lang="it-IT"/>
        </a:p>
      </dgm:t>
    </dgm:pt>
    <dgm:pt modelId="{D81A206F-B09F-41CF-8331-711DE7562252}">
      <dgm:prSet phldrT="[Testo]" custT="1"/>
      <dgm:spPr/>
      <dgm:t>
        <a:bodyPr/>
        <a:lstStyle/>
        <a:p>
          <a:r>
            <a:rPr lang="it-IT" sz="900" dirty="0" err="1" smtClean="0"/>
            <a:t>Chairs</a:t>
          </a:r>
          <a:r>
            <a:rPr lang="it-IT" sz="900" dirty="0" smtClean="0"/>
            <a:t>:</a:t>
          </a:r>
        </a:p>
        <a:p>
          <a:r>
            <a:rPr lang="it-IT" sz="900" dirty="0" smtClean="0"/>
            <a:t>H. Lueck</a:t>
          </a:r>
        </a:p>
        <a:p>
          <a:r>
            <a:rPr lang="it-IT" sz="900" dirty="0" smtClean="0"/>
            <a:t>D. </a:t>
          </a:r>
          <a:r>
            <a:rPr lang="it-IT" sz="900" dirty="0" err="1" smtClean="0"/>
            <a:t>McClelland</a:t>
          </a:r>
          <a:endParaRPr lang="it-IT" sz="900" dirty="0" smtClean="0"/>
        </a:p>
        <a:p>
          <a:r>
            <a:rPr lang="it-IT" sz="900" dirty="0" err="1" smtClean="0"/>
            <a:t>J.v.d</a:t>
          </a:r>
          <a:r>
            <a:rPr lang="it-IT" sz="900" dirty="0" smtClean="0"/>
            <a:t>. Brand</a:t>
          </a:r>
          <a:endParaRPr lang="it-IT" sz="900" dirty="0"/>
        </a:p>
      </dgm:t>
    </dgm:pt>
    <dgm:pt modelId="{59E5B21A-27E7-410C-9639-4DE63094204B}" type="parTrans" cxnId="{EF8D8E09-137C-4540-8221-8902AA86CCCA}">
      <dgm:prSet/>
      <dgm:spPr/>
      <dgm:t>
        <a:bodyPr/>
        <a:lstStyle/>
        <a:p>
          <a:endParaRPr lang="it-IT"/>
        </a:p>
      </dgm:t>
    </dgm:pt>
    <dgm:pt modelId="{DE8A4C00-75B9-4FF9-94D0-CBE62D823B73}" type="sibTrans" cxnId="{EF8D8E09-137C-4540-8221-8902AA86CCCA}">
      <dgm:prSet/>
      <dgm:spPr/>
      <dgm:t>
        <a:bodyPr/>
        <a:lstStyle/>
        <a:p>
          <a:endParaRPr lang="it-IT"/>
        </a:p>
      </dgm:t>
    </dgm:pt>
    <dgm:pt modelId="{F3CE7591-A777-4C53-BA5C-677268B8644C}">
      <dgm:prSet phldrT="[Testo]"/>
      <dgm:spPr/>
      <dgm:t>
        <a:bodyPr/>
        <a:lstStyle/>
        <a:p>
          <a:r>
            <a:rPr lang="en-GB" dirty="0" smtClean="0"/>
            <a:t>Networking among Ground-based GW Community</a:t>
          </a:r>
          <a:endParaRPr lang="it-IT" dirty="0"/>
        </a:p>
      </dgm:t>
    </dgm:pt>
    <dgm:pt modelId="{43A97156-FCB2-4A80-9D12-4EED65C18B01}" type="parTrans" cxnId="{9D3CB37B-B322-4D8F-B982-51CC1450B65A}">
      <dgm:prSet/>
      <dgm:spPr/>
      <dgm:t>
        <a:bodyPr/>
        <a:lstStyle/>
        <a:p>
          <a:endParaRPr lang="it-IT"/>
        </a:p>
      </dgm:t>
    </dgm:pt>
    <dgm:pt modelId="{BB09DF06-5C2E-433D-B3A7-CED6E8727663}" type="sibTrans" cxnId="{9D3CB37B-B322-4D8F-B982-51CC1450B65A}">
      <dgm:prSet/>
      <dgm:spPr/>
      <dgm:t>
        <a:bodyPr/>
        <a:lstStyle/>
        <a:p>
          <a:endParaRPr lang="it-IT"/>
        </a:p>
      </dgm:t>
    </dgm:pt>
    <dgm:pt modelId="{F813C4B1-F7CC-47B9-8FD4-AE5B90EA568E}">
      <dgm:prSet phldrT="[Testo]"/>
      <dgm:spPr/>
      <dgm:t>
        <a:bodyPr/>
        <a:lstStyle/>
        <a:p>
          <a:r>
            <a:rPr lang="it-IT" dirty="0" err="1" smtClean="0"/>
            <a:t>Chairs</a:t>
          </a:r>
          <a:r>
            <a:rPr lang="it-IT" dirty="0" smtClean="0"/>
            <a:t>:</a:t>
          </a:r>
        </a:p>
        <a:p>
          <a:r>
            <a:rPr lang="it-IT" dirty="0" smtClean="0"/>
            <a:t>M. Punturo</a:t>
          </a:r>
        </a:p>
        <a:p>
          <a:r>
            <a:rPr lang="it-IT" dirty="0" smtClean="0"/>
            <a:t>D. Reitze</a:t>
          </a:r>
          <a:endParaRPr lang="it-IT" dirty="0"/>
        </a:p>
      </dgm:t>
    </dgm:pt>
    <dgm:pt modelId="{2891C918-67AE-4B82-B2CD-EC86D0D3CEBF}" type="parTrans" cxnId="{E266D7CF-7E88-49CF-AAEC-DC248A407592}">
      <dgm:prSet/>
      <dgm:spPr/>
      <dgm:t>
        <a:bodyPr/>
        <a:lstStyle/>
        <a:p>
          <a:endParaRPr lang="it-IT"/>
        </a:p>
      </dgm:t>
    </dgm:pt>
    <dgm:pt modelId="{A15A8A10-E6CC-42B9-86DD-A7E15A057239}" type="sibTrans" cxnId="{E266D7CF-7E88-49CF-AAEC-DC248A407592}">
      <dgm:prSet/>
      <dgm:spPr/>
      <dgm:t>
        <a:bodyPr/>
        <a:lstStyle/>
        <a:p>
          <a:endParaRPr lang="it-IT"/>
        </a:p>
      </dgm:t>
    </dgm:pt>
    <dgm:pt modelId="{4A1A6B18-73B9-45E0-B17D-558B66B92F10}">
      <dgm:prSet phldrT="[Testo]"/>
      <dgm:spPr/>
      <dgm:t>
        <a:bodyPr/>
        <a:lstStyle/>
        <a:p>
          <a:r>
            <a:rPr lang="en-GB" b="0" dirty="0" smtClean="0"/>
            <a:t>Investigate governance schemes</a:t>
          </a:r>
          <a:endParaRPr lang="it-IT" b="0" dirty="0"/>
        </a:p>
      </dgm:t>
    </dgm:pt>
    <dgm:pt modelId="{C849E0D3-3269-4D7D-9463-65FA20631376}" type="parTrans" cxnId="{512CAEA2-FDE8-486C-909D-505F8CC828DD}">
      <dgm:prSet/>
      <dgm:spPr/>
      <dgm:t>
        <a:bodyPr/>
        <a:lstStyle/>
        <a:p>
          <a:endParaRPr lang="it-IT"/>
        </a:p>
      </dgm:t>
    </dgm:pt>
    <dgm:pt modelId="{0AF81A85-C5EC-4204-92A0-BAA77CFA9BCB}" type="sibTrans" cxnId="{512CAEA2-FDE8-486C-909D-505F8CC828DD}">
      <dgm:prSet/>
      <dgm:spPr/>
      <dgm:t>
        <a:bodyPr/>
        <a:lstStyle/>
        <a:p>
          <a:endParaRPr lang="it-IT"/>
        </a:p>
      </dgm:t>
    </dgm:pt>
    <dgm:pt modelId="{BA117D7C-142A-4362-8AE2-5F33CB36532F}">
      <dgm:prSet phldrT="[Testo]"/>
      <dgm:spPr/>
      <dgm:t>
        <a:bodyPr/>
        <a:lstStyle/>
        <a:p>
          <a:r>
            <a:rPr lang="en-GB" b="0" dirty="0" smtClean="0"/>
            <a:t>Agency interfacing and advocacy</a:t>
          </a:r>
          <a:endParaRPr lang="it-IT" b="0" dirty="0"/>
        </a:p>
      </dgm:t>
    </dgm:pt>
    <dgm:pt modelId="{DFEA812B-FF0D-4CB7-A54A-7BA4AAEC32DE}" type="parTrans" cxnId="{5F8A88FD-42B1-4DCA-8599-127E564800B4}">
      <dgm:prSet/>
      <dgm:spPr/>
      <dgm:t>
        <a:bodyPr/>
        <a:lstStyle/>
        <a:p>
          <a:endParaRPr lang="it-IT"/>
        </a:p>
      </dgm:t>
    </dgm:pt>
    <dgm:pt modelId="{816103CB-BB33-4442-9262-66C3B8FE320E}" type="sibTrans" cxnId="{5F8A88FD-42B1-4DCA-8599-127E564800B4}">
      <dgm:prSet/>
      <dgm:spPr/>
      <dgm:t>
        <a:bodyPr/>
        <a:lstStyle/>
        <a:p>
          <a:endParaRPr lang="it-IT"/>
        </a:p>
      </dgm:t>
    </dgm:pt>
    <dgm:pt modelId="{ACD1F4F5-ED95-466E-A507-1AAA7D5DBCA1}">
      <dgm:prSet/>
      <dgm:spPr/>
      <dgm:t>
        <a:bodyPr/>
        <a:lstStyle/>
        <a:p>
          <a:r>
            <a:rPr lang="it-IT" dirty="0" err="1" smtClean="0"/>
            <a:t>Chairs</a:t>
          </a:r>
          <a:r>
            <a:rPr lang="it-IT" dirty="0" smtClean="0"/>
            <a:t>:</a:t>
          </a:r>
        </a:p>
        <a:p>
          <a:r>
            <a:rPr lang="it-IT" dirty="0" smtClean="0"/>
            <a:t>S. Rowan (on behalf  of the GWIC)</a:t>
          </a:r>
          <a:endParaRPr lang="it-IT" dirty="0"/>
        </a:p>
      </dgm:t>
    </dgm:pt>
    <dgm:pt modelId="{C58C0423-7E11-4757-996C-BAA461B02A78}" type="parTrans" cxnId="{D457CDAC-90EB-4C1E-AE2A-EF241FD10914}">
      <dgm:prSet/>
      <dgm:spPr/>
      <dgm:t>
        <a:bodyPr/>
        <a:lstStyle/>
        <a:p>
          <a:endParaRPr lang="it-IT"/>
        </a:p>
      </dgm:t>
    </dgm:pt>
    <dgm:pt modelId="{9898E654-3DFF-4676-9BFC-7D0C9D77CA69}" type="sibTrans" cxnId="{D457CDAC-90EB-4C1E-AE2A-EF241FD10914}">
      <dgm:prSet/>
      <dgm:spPr/>
      <dgm:t>
        <a:bodyPr/>
        <a:lstStyle/>
        <a:p>
          <a:endParaRPr lang="it-IT"/>
        </a:p>
      </dgm:t>
    </dgm:pt>
    <dgm:pt modelId="{59F9C8D7-5D29-4085-9DC2-6D759E3D07FF}">
      <dgm:prSet/>
      <dgm:spPr/>
      <dgm:t>
        <a:bodyPr/>
        <a:lstStyle/>
        <a:p>
          <a:r>
            <a:rPr lang="it-IT" dirty="0" err="1" smtClean="0"/>
            <a:t>Chairs</a:t>
          </a:r>
          <a:r>
            <a:rPr lang="it-IT" dirty="0" smtClean="0"/>
            <a:t>:</a:t>
          </a:r>
        </a:p>
        <a:p>
          <a:r>
            <a:rPr lang="it-IT" dirty="0" smtClean="0"/>
            <a:t>S. Katsanevas</a:t>
          </a:r>
        </a:p>
        <a:p>
          <a:r>
            <a:rPr lang="it-IT" dirty="0" smtClean="0"/>
            <a:t>G. </a:t>
          </a:r>
          <a:r>
            <a:rPr lang="it-IT" dirty="0" err="1" smtClean="0"/>
            <a:t>Sanders</a:t>
          </a:r>
          <a:endParaRPr lang="it-IT" dirty="0"/>
        </a:p>
      </dgm:t>
    </dgm:pt>
    <dgm:pt modelId="{B3836549-27C9-470B-BE5F-11F47E810FE4}" type="sibTrans" cxnId="{52CC0F7F-9EBB-4E84-8FB1-379612BD3511}">
      <dgm:prSet/>
      <dgm:spPr/>
      <dgm:t>
        <a:bodyPr/>
        <a:lstStyle/>
        <a:p>
          <a:endParaRPr lang="it-IT"/>
        </a:p>
      </dgm:t>
    </dgm:pt>
    <dgm:pt modelId="{E2243766-0CF9-4C33-9C35-B1D56A8EB1A1}" type="parTrans" cxnId="{52CC0F7F-9EBB-4E84-8FB1-379612BD3511}">
      <dgm:prSet/>
      <dgm:spPr/>
      <dgm:t>
        <a:bodyPr/>
        <a:lstStyle/>
        <a:p>
          <a:endParaRPr lang="it-IT"/>
        </a:p>
      </dgm:t>
    </dgm:pt>
    <dgm:pt modelId="{B0F3A61D-D42A-45F4-8FE3-BF3824F8FEF6}" type="pres">
      <dgm:prSet presAssocID="{95CBEA75-1830-48DE-AD20-E65C5FB8341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4820691-3229-4A49-8BE9-B88FB96C0A95}" type="pres">
      <dgm:prSet presAssocID="{57CB696D-6F71-4295-926B-B11874F14FED}" presName="compNode" presStyleCnt="0"/>
      <dgm:spPr/>
    </dgm:pt>
    <dgm:pt modelId="{887CC902-6D52-4706-83D7-23F9F2FEF3EF}" type="pres">
      <dgm:prSet presAssocID="{57CB696D-6F71-4295-926B-B11874F14FED}" presName="aNode" presStyleLbl="bgShp" presStyleIdx="0" presStyleCnt="5" custLinFactX="-20794" custLinFactNeighborX="-100000" custLinFactNeighborY="-443"/>
      <dgm:spPr/>
      <dgm:t>
        <a:bodyPr/>
        <a:lstStyle/>
        <a:p>
          <a:endParaRPr lang="it-IT"/>
        </a:p>
      </dgm:t>
    </dgm:pt>
    <dgm:pt modelId="{660D0BAC-A4BE-4B7F-9E9C-D1F7E4CFFFD5}" type="pres">
      <dgm:prSet presAssocID="{57CB696D-6F71-4295-926B-B11874F14FED}" presName="textNode" presStyleLbl="bgShp" presStyleIdx="0" presStyleCnt="5"/>
      <dgm:spPr/>
      <dgm:t>
        <a:bodyPr/>
        <a:lstStyle/>
        <a:p>
          <a:endParaRPr lang="it-IT"/>
        </a:p>
      </dgm:t>
    </dgm:pt>
    <dgm:pt modelId="{5179AA41-C56C-455B-A642-9ADC5D111DB9}" type="pres">
      <dgm:prSet presAssocID="{57CB696D-6F71-4295-926B-B11874F14FED}" presName="compChildNode" presStyleCnt="0"/>
      <dgm:spPr/>
    </dgm:pt>
    <dgm:pt modelId="{E3D98054-F199-4D28-BE07-D7045BA94833}" type="pres">
      <dgm:prSet presAssocID="{57CB696D-6F71-4295-926B-B11874F14FED}" presName="theInnerList" presStyleCnt="0"/>
      <dgm:spPr/>
    </dgm:pt>
    <dgm:pt modelId="{46261C56-C605-4CDE-A7F6-8CD1080E04C1}" type="pres">
      <dgm:prSet presAssocID="{9B1F6EB4-55D9-4E3A-A8C5-688A032AC3E2}" presName="childNode" presStyleLbl="node1" presStyleIdx="0" presStyleCnt="5" custScaleX="1137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C23D39E-8B7C-4BE8-A2C5-39E2916AA596}" type="pres">
      <dgm:prSet presAssocID="{57CB696D-6F71-4295-926B-B11874F14FED}" presName="aSpace" presStyleCnt="0"/>
      <dgm:spPr/>
    </dgm:pt>
    <dgm:pt modelId="{6B9CF2F5-039E-4800-8FC4-CA56380D3FC4}" type="pres">
      <dgm:prSet presAssocID="{B0881C62-E894-4E8F-9675-E39B7DA61983}" presName="compNode" presStyleCnt="0"/>
      <dgm:spPr/>
    </dgm:pt>
    <dgm:pt modelId="{F9750DAE-495A-4A99-A878-B82509DE9BEF}" type="pres">
      <dgm:prSet presAssocID="{B0881C62-E894-4E8F-9675-E39B7DA61983}" presName="aNode" presStyleLbl="bgShp" presStyleIdx="1" presStyleCnt="5"/>
      <dgm:spPr/>
      <dgm:t>
        <a:bodyPr/>
        <a:lstStyle/>
        <a:p>
          <a:endParaRPr lang="it-IT"/>
        </a:p>
      </dgm:t>
    </dgm:pt>
    <dgm:pt modelId="{FAE5BC8D-33B7-4BE0-9CF1-BA0E11B14D6A}" type="pres">
      <dgm:prSet presAssocID="{B0881C62-E894-4E8F-9675-E39B7DA61983}" presName="textNode" presStyleLbl="bgShp" presStyleIdx="1" presStyleCnt="5"/>
      <dgm:spPr/>
      <dgm:t>
        <a:bodyPr/>
        <a:lstStyle/>
        <a:p>
          <a:endParaRPr lang="it-IT"/>
        </a:p>
      </dgm:t>
    </dgm:pt>
    <dgm:pt modelId="{0783EFA3-F19A-44B6-9AED-D7B61F2D3F3D}" type="pres">
      <dgm:prSet presAssocID="{B0881C62-E894-4E8F-9675-E39B7DA61983}" presName="compChildNode" presStyleCnt="0"/>
      <dgm:spPr/>
    </dgm:pt>
    <dgm:pt modelId="{2C9783A4-D0A7-4839-9978-F8188E29EF84}" type="pres">
      <dgm:prSet presAssocID="{B0881C62-E894-4E8F-9675-E39B7DA61983}" presName="theInnerList" presStyleCnt="0"/>
      <dgm:spPr/>
    </dgm:pt>
    <dgm:pt modelId="{2067915B-29EE-48EB-95CA-FF92D7496902}" type="pres">
      <dgm:prSet presAssocID="{D81A206F-B09F-41CF-8331-711DE7562252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0A7E6C9-8E79-46E2-8B6E-0B8BB0B7FA0D}" type="pres">
      <dgm:prSet presAssocID="{B0881C62-E894-4E8F-9675-E39B7DA61983}" presName="aSpace" presStyleCnt="0"/>
      <dgm:spPr/>
    </dgm:pt>
    <dgm:pt modelId="{E0B04AB9-7525-418E-AEBE-FAE155D4A5F4}" type="pres">
      <dgm:prSet presAssocID="{F3CE7591-A777-4C53-BA5C-677268B8644C}" presName="compNode" presStyleCnt="0"/>
      <dgm:spPr/>
    </dgm:pt>
    <dgm:pt modelId="{508A49F0-5C87-4ECA-B74F-9B1FCD346D47}" type="pres">
      <dgm:prSet presAssocID="{F3CE7591-A777-4C53-BA5C-677268B8644C}" presName="aNode" presStyleLbl="bgShp" presStyleIdx="2" presStyleCnt="5"/>
      <dgm:spPr/>
      <dgm:t>
        <a:bodyPr/>
        <a:lstStyle/>
        <a:p>
          <a:endParaRPr lang="it-IT"/>
        </a:p>
      </dgm:t>
    </dgm:pt>
    <dgm:pt modelId="{3AF8EAC9-2642-4186-ADF4-2672272E61B4}" type="pres">
      <dgm:prSet presAssocID="{F3CE7591-A777-4C53-BA5C-677268B8644C}" presName="textNode" presStyleLbl="bgShp" presStyleIdx="2" presStyleCnt="5"/>
      <dgm:spPr/>
      <dgm:t>
        <a:bodyPr/>
        <a:lstStyle/>
        <a:p>
          <a:endParaRPr lang="it-IT"/>
        </a:p>
      </dgm:t>
    </dgm:pt>
    <dgm:pt modelId="{C7EA75B5-1C9F-42A4-AE49-CD1E3EA785B5}" type="pres">
      <dgm:prSet presAssocID="{F3CE7591-A777-4C53-BA5C-677268B8644C}" presName="compChildNode" presStyleCnt="0"/>
      <dgm:spPr/>
    </dgm:pt>
    <dgm:pt modelId="{8C3207E0-F835-4603-94C5-1F0C8B48E285}" type="pres">
      <dgm:prSet presAssocID="{F3CE7591-A777-4C53-BA5C-677268B8644C}" presName="theInnerList" presStyleCnt="0"/>
      <dgm:spPr/>
    </dgm:pt>
    <dgm:pt modelId="{41CE7AB8-D7D6-4A15-A024-AE079C91C840}" type="pres">
      <dgm:prSet presAssocID="{F813C4B1-F7CC-47B9-8FD4-AE5B90EA568E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8FB39BE-B8E2-4835-91C4-57E56E6F713F}" type="pres">
      <dgm:prSet presAssocID="{F3CE7591-A777-4C53-BA5C-677268B8644C}" presName="aSpace" presStyleCnt="0"/>
      <dgm:spPr/>
    </dgm:pt>
    <dgm:pt modelId="{EC9AB76B-B882-4529-87A1-DD7E3717BDBE}" type="pres">
      <dgm:prSet presAssocID="{BA117D7C-142A-4362-8AE2-5F33CB36532F}" presName="compNode" presStyleCnt="0"/>
      <dgm:spPr/>
    </dgm:pt>
    <dgm:pt modelId="{504D0E25-A54F-4DF2-A4C2-043AF907C9FF}" type="pres">
      <dgm:prSet presAssocID="{BA117D7C-142A-4362-8AE2-5F33CB36532F}" presName="aNode" presStyleLbl="bgShp" presStyleIdx="3" presStyleCnt="5"/>
      <dgm:spPr/>
      <dgm:t>
        <a:bodyPr/>
        <a:lstStyle/>
        <a:p>
          <a:endParaRPr lang="it-IT"/>
        </a:p>
      </dgm:t>
    </dgm:pt>
    <dgm:pt modelId="{F5A46577-3E67-4B9C-9B96-DB3882FFF033}" type="pres">
      <dgm:prSet presAssocID="{BA117D7C-142A-4362-8AE2-5F33CB36532F}" presName="textNode" presStyleLbl="bgShp" presStyleIdx="3" presStyleCnt="5"/>
      <dgm:spPr/>
      <dgm:t>
        <a:bodyPr/>
        <a:lstStyle/>
        <a:p>
          <a:endParaRPr lang="it-IT"/>
        </a:p>
      </dgm:t>
    </dgm:pt>
    <dgm:pt modelId="{E30BBFEB-1C7A-4106-8A72-38623C4EEAF5}" type="pres">
      <dgm:prSet presAssocID="{BA117D7C-142A-4362-8AE2-5F33CB36532F}" presName="compChildNode" presStyleCnt="0"/>
      <dgm:spPr/>
    </dgm:pt>
    <dgm:pt modelId="{F8E7B1B0-6F5F-4EA9-A852-85F834F6BCF9}" type="pres">
      <dgm:prSet presAssocID="{BA117D7C-142A-4362-8AE2-5F33CB36532F}" presName="theInnerList" presStyleCnt="0"/>
      <dgm:spPr/>
    </dgm:pt>
    <dgm:pt modelId="{E97C3F97-4F83-424C-9B3D-7AE1E7844C67}" type="pres">
      <dgm:prSet presAssocID="{ACD1F4F5-ED95-466E-A507-1AAA7D5DBCA1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5869D64-9248-487A-AB16-246CC2BE32C6}" type="pres">
      <dgm:prSet presAssocID="{BA117D7C-142A-4362-8AE2-5F33CB36532F}" presName="aSpace" presStyleCnt="0"/>
      <dgm:spPr/>
    </dgm:pt>
    <dgm:pt modelId="{64BF137B-B41A-43AF-A99D-CAE29CB9AAF2}" type="pres">
      <dgm:prSet presAssocID="{4A1A6B18-73B9-45E0-B17D-558B66B92F10}" presName="compNode" presStyleCnt="0"/>
      <dgm:spPr/>
    </dgm:pt>
    <dgm:pt modelId="{08250C56-07BB-43A5-B321-D33F2F403864}" type="pres">
      <dgm:prSet presAssocID="{4A1A6B18-73B9-45E0-B17D-558B66B92F10}" presName="aNode" presStyleLbl="bgShp" presStyleIdx="4" presStyleCnt="5"/>
      <dgm:spPr/>
      <dgm:t>
        <a:bodyPr/>
        <a:lstStyle/>
        <a:p>
          <a:endParaRPr lang="it-IT"/>
        </a:p>
      </dgm:t>
    </dgm:pt>
    <dgm:pt modelId="{AFE118B7-3630-468A-ACF0-59C06FC221A4}" type="pres">
      <dgm:prSet presAssocID="{4A1A6B18-73B9-45E0-B17D-558B66B92F10}" presName="textNode" presStyleLbl="bgShp" presStyleIdx="4" presStyleCnt="5"/>
      <dgm:spPr/>
      <dgm:t>
        <a:bodyPr/>
        <a:lstStyle/>
        <a:p>
          <a:endParaRPr lang="it-IT"/>
        </a:p>
      </dgm:t>
    </dgm:pt>
    <dgm:pt modelId="{E0E294C5-FFA6-45C6-A5D4-5AD07F8E24FA}" type="pres">
      <dgm:prSet presAssocID="{4A1A6B18-73B9-45E0-B17D-558B66B92F10}" presName="compChildNode" presStyleCnt="0"/>
      <dgm:spPr/>
    </dgm:pt>
    <dgm:pt modelId="{263E8478-5FCC-4B04-8853-7BBE2D91B28B}" type="pres">
      <dgm:prSet presAssocID="{4A1A6B18-73B9-45E0-B17D-558B66B92F10}" presName="theInnerList" presStyleCnt="0"/>
      <dgm:spPr/>
    </dgm:pt>
    <dgm:pt modelId="{B817585F-1058-404A-AF04-EE2BC208EF76}" type="pres">
      <dgm:prSet presAssocID="{59F9C8D7-5D29-4085-9DC2-6D759E3D07FF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C20CE9F-A71B-4E8A-B558-5F1845417740}" type="presOf" srcId="{57CB696D-6F71-4295-926B-B11874F14FED}" destId="{887CC902-6D52-4706-83D7-23F9F2FEF3EF}" srcOrd="0" destOrd="0" presId="urn:microsoft.com/office/officeart/2005/8/layout/lProcess2"/>
    <dgm:cxn modelId="{B078D31C-2E09-45F7-BEED-B3728FE67EAA}" type="presOf" srcId="{F3CE7591-A777-4C53-BA5C-677268B8644C}" destId="{3AF8EAC9-2642-4186-ADF4-2672272E61B4}" srcOrd="1" destOrd="0" presId="urn:microsoft.com/office/officeart/2005/8/layout/lProcess2"/>
    <dgm:cxn modelId="{E266D7CF-7E88-49CF-AAEC-DC248A407592}" srcId="{F3CE7591-A777-4C53-BA5C-677268B8644C}" destId="{F813C4B1-F7CC-47B9-8FD4-AE5B90EA568E}" srcOrd="0" destOrd="0" parTransId="{2891C918-67AE-4B82-B2CD-EC86D0D3CEBF}" sibTransId="{A15A8A10-E6CC-42B9-86DD-A7E15A057239}"/>
    <dgm:cxn modelId="{AD79B6AD-2D93-44FE-8FAF-7DFC52C400B3}" type="presOf" srcId="{BA117D7C-142A-4362-8AE2-5F33CB36532F}" destId="{504D0E25-A54F-4DF2-A4C2-043AF907C9FF}" srcOrd="0" destOrd="0" presId="urn:microsoft.com/office/officeart/2005/8/layout/lProcess2"/>
    <dgm:cxn modelId="{5B3100C6-0DA1-4A86-A73F-57EBDC425EA0}" srcId="{95CBEA75-1830-48DE-AD20-E65C5FB8341A}" destId="{57CB696D-6F71-4295-926B-B11874F14FED}" srcOrd="0" destOrd="0" parTransId="{B8A79DC6-1FCC-40DE-BA70-FD2950A0601A}" sibTransId="{8AEEFFC0-4566-4B4A-9432-05FF373AE51A}"/>
    <dgm:cxn modelId="{F31AE1F2-4321-4EDA-9A21-E323348148DC}" type="presOf" srcId="{4A1A6B18-73B9-45E0-B17D-558B66B92F10}" destId="{AFE118B7-3630-468A-ACF0-59C06FC221A4}" srcOrd="1" destOrd="0" presId="urn:microsoft.com/office/officeart/2005/8/layout/lProcess2"/>
    <dgm:cxn modelId="{609CDD66-ABE8-4B68-8B09-137026B2CE91}" srcId="{95CBEA75-1830-48DE-AD20-E65C5FB8341A}" destId="{B0881C62-E894-4E8F-9675-E39B7DA61983}" srcOrd="1" destOrd="0" parTransId="{5601AF60-F19B-43DA-857B-7DF4D991D767}" sibTransId="{1D858ABA-C3ED-4800-A5FD-1099315FF989}"/>
    <dgm:cxn modelId="{EF8D8E09-137C-4540-8221-8902AA86CCCA}" srcId="{B0881C62-E894-4E8F-9675-E39B7DA61983}" destId="{D81A206F-B09F-41CF-8331-711DE7562252}" srcOrd="0" destOrd="0" parTransId="{59E5B21A-27E7-410C-9639-4DE63094204B}" sibTransId="{DE8A4C00-75B9-4FF9-94D0-CBE62D823B73}"/>
    <dgm:cxn modelId="{7866011B-579A-4AD6-85FC-AC7E2CCB7153}" type="presOf" srcId="{F3CE7591-A777-4C53-BA5C-677268B8644C}" destId="{508A49F0-5C87-4ECA-B74F-9B1FCD346D47}" srcOrd="0" destOrd="0" presId="urn:microsoft.com/office/officeart/2005/8/layout/lProcess2"/>
    <dgm:cxn modelId="{09EE1A0F-7D94-4A79-90A2-35901B88D487}" type="presOf" srcId="{57CB696D-6F71-4295-926B-B11874F14FED}" destId="{660D0BAC-A4BE-4B7F-9E9C-D1F7E4CFFFD5}" srcOrd="1" destOrd="0" presId="urn:microsoft.com/office/officeart/2005/8/layout/lProcess2"/>
    <dgm:cxn modelId="{5F8A88FD-42B1-4DCA-8599-127E564800B4}" srcId="{95CBEA75-1830-48DE-AD20-E65C5FB8341A}" destId="{BA117D7C-142A-4362-8AE2-5F33CB36532F}" srcOrd="3" destOrd="0" parTransId="{DFEA812B-FF0D-4CB7-A54A-7BA4AAEC32DE}" sibTransId="{816103CB-BB33-4442-9262-66C3B8FE320E}"/>
    <dgm:cxn modelId="{F05194A2-E670-4A4B-BD99-FAE3B75FCAE9}" type="presOf" srcId="{59F9C8D7-5D29-4085-9DC2-6D759E3D07FF}" destId="{B817585F-1058-404A-AF04-EE2BC208EF76}" srcOrd="0" destOrd="0" presId="urn:microsoft.com/office/officeart/2005/8/layout/lProcess2"/>
    <dgm:cxn modelId="{BF551123-BFE4-43E4-A48B-0DF8ECB1D98D}" type="presOf" srcId="{4A1A6B18-73B9-45E0-B17D-558B66B92F10}" destId="{08250C56-07BB-43A5-B321-D33F2F403864}" srcOrd="0" destOrd="0" presId="urn:microsoft.com/office/officeart/2005/8/layout/lProcess2"/>
    <dgm:cxn modelId="{FE9C102D-0B15-47BA-9DE6-18FB6515E491}" type="presOf" srcId="{9B1F6EB4-55D9-4E3A-A8C5-688A032AC3E2}" destId="{46261C56-C605-4CDE-A7F6-8CD1080E04C1}" srcOrd="0" destOrd="0" presId="urn:microsoft.com/office/officeart/2005/8/layout/lProcess2"/>
    <dgm:cxn modelId="{C1263BAC-C05D-4A08-A6B3-A925BBBE68ED}" type="presOf" srcId="{F813C4B1-F7CC-47B9-8FD4-AE5B90EA568E}" destId="{41CE7AB8-D7D6-4A15-A024-AE079C91C840}" srcOrd="0" destOrd="0" presId="urn:microsoft.com/office/officeart/2005/8/layout/lProcess2"/>
    <dgm:cxn modelId="{D457CDAC-90EB-4C1E-AE2A-EF241FD10914}" srcId="{BA117D7C-142A-4362-8AE2-5F33CB36532F}" destId="{ACD1F4F5-ED95-466E-A507-1AAA7D5DBCA1}" srcOrd="0" destOrd="0" parTransId="{C58C0423-7E11-4757-996C-BAA461B02A78}" sibTransId="{9898E654-3DFF-4676-9BFC-7D0C9D77CA69}"/>
    <dgm:cxn modelId="{79757EEE-BBEE-4F5C-9CDA-87B9FFDBD0CD}" srcId="{57CB696D-6F71-4295-926B-B11874F14FED}" destId="{9B1F6EB4-55D9-4E3A-A8C5-688A032AC3E2}" srcOrd="0" destOrd="0" parTransId="{F6E3FC6B-3005-4430-BFB6-DF805B21C1A6}" sibTransId="{647C1995-1039-4E60-A39E-2F9AA48C6162}"/>
    <dgm:cxn modelId="{52CC0F7F-9EBB-4E84-8FB1-379612BD3511}" srcId="{4A1A6B18-73B9-45E0-B17D-558B66B92F10}" destId="{59F9C8D7-5D29-4085-9DC2-6D759E3D07FF}" srcOrd="0" destOrd="0" parTransId="{E2243766-0CF9-4C33-9C35-B1D56A8EB1A1}" sibTransId="{B3836549-27C9-470B-BE5F-11F47E810FE4}"/>
    <dgm:cxn modelId="{C544E282-9D25-46AE-B40D-C8B33F59D3D9}" type="presOf" srcId="{B0881C62-E894-4E8F-9675-E39B7DA61983}" destId="{FAE5BC8D-33B7-4BE0-9CF1-BA0E11B14D6A}" srcOrd="1" destOrd="0" presId="urn:microsoft.com/office/officeart/2005/8/layout/lProcess2"/>
    <dgm:cxn modelId="{B6B279D8-D5C9-496C-A3A1-DFF96989C4E8}" type="presOf" srcId="{95CBEA75-1830-48DE-AD20-E65C5FB8341A}" destId="{B0F3A61D-D42A-45F4-8FE3-BF3824F8FEF6}" srcOrd="0" destOrd="0" presId="urn:microsoft.com/office/officeart/2005/8/layout/lProcess2"/>
    <dgm:cxn modelId="{19A8502E-77FE-4478-97C8-11F4A8A3CDD7}" type="presOf" srcId="{ACD1F4F5-ED95-466E-A507-1AAA7D5DBCA1}" destId="{E97C3F97-4F83-424C-9B3D-7AE1E7844C67}" srcOrd="0" destOrd="0" presId="urn:microsoft.com/office/officeart/2005/8/layout/lProcess2"/>
    <dgm:cxn modelId="{512CAEA2-FDE8-486C-909D-505F8CC828DD}" srcId="{95CBEA75-1830-48DE-AD20-E65C5FB8341A}" destId="{4A1A6B18-73B9-45E0-B17D-558B66B92F10}" srcOrd="4" destOrd="0" parTransId="{C849E0D3-3269-4D7D-9463-65FA20631376}" sibTransId="{0AF81A85-C5EC-4204-92A0-BAA77CFA9BCB}"/>
    <dgm:cxn modelId="{CA7D6E41-AC20-43F4-94D4-E17B77D71A8A}" type="presOf" srcId="{D81A206F-B09F-41CF-8331-711DE7562252}" destId="{2067915B-29EE-48EB-95CA-FF92D7496902}" srcOrd="0" destOrd="0" presId="urn:microsoft.com/office/officeart/2005/8/layout/lProcess2"/>
    <dgm:cxn modelId="{6F3E9F17-F523-4B1B-B514-8C3919695D8F}" type="presOf" srcId="{B0881C62-E894-4E8F-9675-E39B7DA61983}" destId="{F9750DAE-495A-4A99-A878-B82509DE9BEF}" srcOrd="0" destOrd="0" presId="urn:microsoft.com/office/officeart/2005/8/layout/lProcess2"/>
    <dgm:cxn modelId="{9D3CB37B-B322-4D8F-B982-51CC1450B65A}" srcId="{95CBEA75-1830-48DE-AD20-E65C5FB8341A}" destId="{F3CE7591-A777-4C53-BA5C-677268B8644C}" srcOrd="2" destOrd="0" parTransId="{43A97156-FCB2-4A80-9D12-4EED65C18B01}" sibTransId="{BB09DF06-5C2E-433D-B3A7-CED6E8727663}"/>
    <dgm:cxn modelId="{6918BBD1-E3D0-41E0-B0C4-CC1CB00FA61F}" type="presOf" srcId="{BA117D7C-142A-4362-8AE2-5F33CB36532F}" destId="{F5A46577-3E67-4B9C-9B96-DB3882FFF033}" srcOrd="1" destOrd="0" presId="urn:microsoft.com/office/officeart/2005/8/layout/lProcess2"/>
    <dgm:cxn modelId="{FD92C17C-D5CE-4372-A881-5A5DB8553245}" type="presParOf" srcId="{B0F3A61D-D42A-45F4-8FE3-BF3824F8FEF6}" destId="{24820691-3229-4A49-8BE9-B88FB96C0A95}" srcOrd="0" destOrd="0" presId="urn:microsoft.com/office/officeart/2005/8/layout/lProcess2"/>
    <dgm:cxn modelId="{7BB17131-7EEB-453A-8520-5803C10A2ABB}" type="presParOf" srcId="{24820691-3229-4A49-8BE9-B88FB96C0A95}" destId="{887CC902-6D52-4706-83D7-23F9F2FEF3EF}" srcOrd="0" destOrd="0" presId="urn:microsoft.com/office/officeart/2005/8/layout/lProcess2"/>
    <dgm:cxn modelId="{E8FB75CA-B9EB-4EFF-B20D-1B40A931A470}" type="presParOf" srcId="{24820691-3229-4A49-8BE9-B88FB96C0A95}" destId="{660D0BAC-A4BE-4B7F-9E9C-D1F7E4CFFFD5}" srcOrd="1" destOrd="0" presId="urn:microsoft.com/office/officeart/2005/8/layout/lProcess2"/>
    <dgm:cxn modelId="{87EC35DC-D952-4942-8598-5848B7CDC547}" type="presParOf" srcId="{24820691-3229-4A49-8BE9-B88FB96C0A95}" destId="{5179AA41-C56C-455B-A642-9ADC5D111DB9}" srcOrd="2" destOrd="0" presId="urn:microsoft.com/office/officeart/2005/8/layout/lProcess2"/>
    <dgm:cxn modelId="{6B6861BA-F43B-40D8-BC0D-342BC2966215}" type="presParOf" srcId="{5179AA41-C56C-455B-A642-9ADC5D111DB9}" destId="{E3D98054-F199-4D28-BE07-D7045BA94833}" srcOrd="0" destOrd="0" presId="urn:microsoft.com/office/officeart/2005/8/layout/lProcess2"/>
    <dgm:cxn modelId="{C2868EA3-475C-4BE4-8893-2F9503C31D1A}" type="presParOf" srcId="{E3D98054-F199-4D28-BE07-D7045BA94833}" destId="{46261C56-C605-4CDE-A7F6-8CD1080E04C1}" srcOrd="0" destOrd="0" presId="urn:microsoft.com/office/officeart/2005/8/layout/lProcess2"/>
    <dgm:cxn modelId="{13968E84-0A4B-4185-A374-0F5805FEADD4}" type="presParOf" srcId="{B0F3A61D-D42A-45F4-8FE3-BF3824F8FEF6}" destId="{CC23D39E-8B7C-4BE8-A2C5-39E2916AA596}" srcOrd="1" destOrd="0" presId="urn:microsoft.com/office/officeart/2005/8/layout/lProcess2"/>
    <dgm:cxn modelId="{DD301499-DD83-4F30-9C69-58D647AC9D85}" type="presParOf" srcId="{B0F3A61D-D42A-45F4-8FE3-BF3824F8FEF6}" destId="{6B9CF2F5-039E-4800-8FC4-CA56380D3FC4}" srcOrd="2" destOrd="0" presId="urn:microsoft.com/office/officeart/2005/8/layout/lProcess2"/>
    <dgm:cxn modelId="{F68860BE-5A12-474F-9EA4-9069723A7C66}" type="presParOf" srcId="{6B9CF2F5-039E-4800-8FC4-CA56380D3FC4}" destId="{F9750DAE-495A-4A99-A878-B82509DE9BEF}" srcOrd="0" destOrd="0" presId="urn:microsoft.com/office/officeart/2005/8/layout/lProcess2"/>
    <dgm:cxn modelId="{BA6C2562-40C5-4A1D-B0DC-C2A90C4FE0CA}" type="presParOf" srcId="{6B9CF2F5-039E-4800-8FC4-CA56380D3FC4}" destId="{FAE5BC8D-33B7-4BE0-9CF1-BA0E11B14D6A}" srcOrd="1" destOrd="0" presId="urn:microsoft.com/office/officeart/2005/8/layout/lProcess2"/>
    <dgm:cxn modelId="{C52A0194-2FFD-4F45-B239-D6F9AC834682}" type="presParOf" srcId="{6B9CF2F5-039E-4800-8FC4-CA56380D3FC4}" destId="{0783EFA3-F19A-44B6-9AED-D7B61F2D3F3D}" srcOrd="2" destOrd="0" presId="urn:microsoft.com/office/officeart/2005/8/layout/lProcess2"/>
    <dgm:cxn modelId="{CA89717A-70C9-441B-B2D0-909791196513}" type="presParOf" srcId="{0783EFA3-F19A-44B6-9AED-D7B61F2D3F3D}" destId="{2C9783A4-D0A7-4839-9978-F8188E29EF84}" srcOrd="0" destOrd="0" presId="urn:microsoft.com/office/officeart/2005/8/layout/lProcess2"/>
    <dgm:cxn modelId="{038F7F63-961D-473E-B9A6-EB19F6A2A539}" type="presParOf" srcId="{2C9783A4-D0A7-4839-9978-F8188E29EF84}" destId="{2067915B-29EE-48EB-95CA-FF92D7496902}" srcOrd="0" destOrd="0" presId="urn:microsoft.com/office/officeart/2005/8/layout/lProcess2"/>
    <dgm:cxn modelId="{8C49C332-0939-4A5E-B67A-07E405CFC28B}" type="presParOf" srcId="{B0F3A61D-D42A-45F4-8FE3-BF3824F8FEF6}" destId="{A0A7E6C9-8E79-46E2-8B6E-0B8BB0B7FA0D}" srcOrd="3" destOrd="0" presId="urn:microsoft.com/office/officeart/2005/8/layout/lProcess2"/>
    <dgm:cxn modelId="{31A9C350-7B9D-4351-8E5B-E6CE7BD88F75}" type="presParOf" srcId="{B0F3A61D-D42A-45F4-8FE3-BF3824F8FEF6}" destId="{E0B04AB9-7525-418E-AEBE-FAE155D4A5F4}" srcOrd="4" destOrd="0" presId="urn:microsoft.com/office/officeart/2005/8/layout/lProcess2"/>
    <dgm:cxn modelId="{0CE4824F-CFFA-42C8-8816-DA692CAAF440}" type="presParOf" srcId="{E0B04AB9-7525-418E-AEBE-FAE155D4A5F4}" destId="{508A49F0-5C87-4ECA-B74F-9B1FCD346D47}" srcOrd="0" destOrd="0" presId="urn:microsoft.com/office/officeart/2005/8/layout/lProcess2"/>
    <dgm:cxn modelId="{0640EA3F-F076-48AE-A26F-0DBE861BB979}" type="presParOf" srcId="{E0B04AB9-7525-418E-AEBE-FAE155D4A5F4}" destId="{3AF8EAC9-2642-4186-ADF4-2672272E61B4}" srcOrd="1" destOrd="0" presId="urn:microsoft.com/office/officeart/2005/8/layout/lProcess2"/>
    <dgm:cxn modelId="{61EDCCE3-7494-4ED5-B1E4-5479031A14C7}" type="presParOf" srcId="{E0B04AB9-7525-418E-AEBE-FAE155D4A5F4}" destId="{C7EA75B5-1C9F-42A4-AE49-CD1E3EA785B5}" srcOrd="2" destOrd="0" presId="urn:microsoft.com/office/officeart/2005/8/layout/lProcess2"/>
    <dgm:cxn modelId="{FAF53F57-F77D-4237-A2A6-1D3ED66D27F8}" type="presParOf" srcId="{C7EA75B5-1C9F-42A4-AE49-CD1E3EA785B5}" destId="{8C3207E0-F835-4603-94C5-1F0C8B48E285}" srcOrd="0" destOrd="0" presId="urn:microsoft.com/office/officeart/2005/8/layout/lProcess2"/>
    <dgm:cxn modelId="{C3615F77-C827-41AC-BA90-4944EBBE9AD3}" type="presParOf" srcId="{8C3207E0-F835-4603-94C5-1F0C8B48E285}" destId="{41CE7AB8-D7D6-4A15-A024-AE079C91C840}" srcOrd="0" destOrd="0" presId="urn:microsoft.com/office/officeart/2005/8/layout/lProcess2"/>
    <dgm:cxn modelId="{7E199063-1350-4E5B-B27F-9DE4D8F74505}" type="presParOf" srcId="{B0F3A61D-D42A-45F4-8FE3-BF3824F8FEF6}" destId="{58FB39BE-B8E2-4835-91C4-57E56E6F713F}" srcOrd="5" destOrd="0" presId="urn:microsoft.com/office/officeart/2005/8/layout/lProcess2"/>
    <dgm:cxn modelId="{803806F7-8B69-4A22-B2C9-B158DC4D5977}" type="presParOf" srcId="{B0F3A61D-D42A-45F4-8FE3-BF3824F8FEF6}" destId="{EC9AB76B-B882-4529-87A1-DD7E3717BDBE}" srcOrd="6" destOrd="0" presId="urn:microsoft.com/office/officeart/2005/8/layout/lProcess2"/>
    <dgm:cxn modelId="{72F6EC42-9F20-49BC-BAF9-2A7B688C4FF9}" type="presParOf" srcId="{EC9AB76B-B882-4529-87A1-DD7E3717BDBE}" destId="{504D0E25-A54F-4DF2-A4C2-043AF907C9FF}" srcOrd="0" destOrd="0" presId="urn:microsoft.com/office/officeart/2005/8/layout/lProcess2"/>
    <dgm:cxn modelId="{FDBEBF65-B594-4006-BD14-50D7C135FF7C}" type="presParOf" srcId="{EC9AB76B-B882-4529-87A1-DD7E3717BDBE}" destId="{F5A46577-3E67-4B9C-9B96-DB3882FFF033}" srcOrd="1" destOrd="0" presId="urn:microsoft.com/office/officeart/2005/8/layout/lProcess2"/>
    <dgm:cxn modelId="{867F38E0-BE3A-414D-B2F8-BDA1FDFD9662}" type="presParOf" srcId="{EC9AB76B-B882-4529-87A1-DD7E3717BDBE}" destId="{E30BBFEB-1C7A-4106-8A72-38623C4EEAF5}" srcOrd="2" destOrd="0" presId="urn:microsoft.com/office/officeart/2005/8/layout/lProcess2"/>
    <dgm:cxn modelId="{3E0092DA-50EA-488E-A32E-F768C1923154}" type="presParOf" srcId="{E30BBFEB-1C7A-4106-8A72-38623C4EEAF5}" destId="{F8E7B1B0-6F5F-4EA9-A852-85F834F6BCF9}" srcOrd="0" destOrd="0" presId="urn:microsoft.com/office/officeart/2005/8/layout/lProcess2"/>
    <dgm:cxn modelId="{07ECC965-A411-424D-9AC0-7DCDF1E0C50A}" type="presParOf" srcId="{F8E7B1B0-6F5F-4EA9-A852-85F834F6BCF9}" destId="{E97C3F97-4F83-424C-9B3D-7AE1E7844C67}" srcOrd="0" destOrd="0" presId="urn:microsoft.com/office/officeart/2005/8/layout/lProcess2"/>
    <dgm:cxn modelId="{0876CF32-9C7A-49C6-A0B1-95C892429A52}" type="presParOf" srcId="{B0F3A61D-D42A-45F4-8FE3-BF3824F8FEF6}" destId="{B5869D64-9248-487A-AB16-246CC2BE32C6}" srcOrd="7" destOrd="0" presId="urn:microsoft.com/office/officeart/2005/8/layout/lProcess2"/>
    <dgm:cxn modelId="{B07A4CA6-3C79-4077-8015-E28F2D361661}" type="presParOf" srcId="{B0F3A61D-D42A-45F4-8FE3-BF3824F8FEF6}" destId="{64BF137B-B41A-43AF-A99D-CAE29CB9AAF2}" srcOrd="8" destOrd="0" presId="urn:microsoft.com/office/officeart/2005/8/layout/lProcess2"/>
    <dgm:cxn modelId="{C769FB08-B239-49E6-A94F-3BF9424304E8}" type="presParOf" srcId="{64BF137B-B41A-43AF-A99D-CAE29CB9AAF2}" destId="{08250C56-07BB-43A5-B321-D33F2F403864}" srcOrd="0" destOrd="0" presId="urn:microsoft.com/office/officeart/2005/8/layout/lProcess2"/>
    <dgm:cxn modelId="{D8C289A7-8177-4331-B79D-89E6E417779B}" type="presParOf" srcId="{64BF137B-B41A-43AF-A99D-CAE29CB9AAF2}" destId="{AFE118B7-3630-468A-ACF0-59C06FC221A4}" srcOrd="1" destOrd="0" presId="urn:microsoft.com/office/officeart/2005/8/layout/lProcess2"/>
    <dgm:cxn modelId="{2438192F-84D6-4800-8AC0-18450FD72C99}" type="presParOf" srcId="{64BF137B-B41A-43AF-A99D-CAE29CB9AAF2}" destId="{E0E294C5-FFA6-45C6-A5D4-5AD07F8E24FA}" srcOrd="2" destOrd="0" presId="urn:microsoft.com/office/officeart/2005/8/layout/lProcess2"/>
    <dgm:cxn modelId="{48D54D06-8C7E-42BB-989C-51D350D4F2D1}" type="presParOf" srcId="{E0E294C5-FFA6-45C6-A5D4-5AD07F8E24FA}" destId="{263E8478-5FCC-4B04-8853-7BBE2D91B28B}" srcOrd="0" destOrd="0" presId="urn:microsoft.com/office/officeart/2005/8/layout/lProcess2"/>
    <dgm:cxn modelId="{9CC07734-D9F5-4549-B2DA-932DD9F66435}" type="presParOf" srcId="{263E8478-5FCC-4B04-8853-7BBE2D91B28B}" destId="{B817585F-1058-404A-AF04-EE2BC208EF76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CC902-6D52-4706-83D7-23F9F2FEF3EF}">
      <dsp:nvSpPr>
        <dsp:cNvPr id="0" name=""/>
        <dsp:cNvSpPr/>
      </dsp:nvSpPr>
      <dsp:spPr>
        <a:xfrm>
          <a:off x="0" y="0"/>
          <a:ext cx="1643525" cy="9322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/>
            <a:t>Science Drivers for 3G detectors</a:t>
          </a:r>
          <a:endParaRPr lang="it-IT" sz="700" b="1" kern="1200" dirty="0"/>
        </a:p>
      </dsp:txBody>
      <dsp:txXfrm>
        <a:off x="0" y="0"/>
        <a:ext cx="1643525" cy="279662"/>
      </dsp:txXfrm>
    </dsp:sp>
    <dsp:sp modelId="{46261C56-C605-4CDE-A7F6-8CD1080E04C1}">
      <dsp:nvSpPr>
        <dsp:cNvPr id="0" name=""/>
        <dsp:cNvSpPr/>
      </dsp:nvSpPr>
      <dsp:spPr>
        <a:xfrm>
          <a:off x="78970" y="279662"/>
          <a:ext cx="1494950" cy="605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err="1" smtClean="0"/>
            <a:t>Chairs</a:t>
          </a:r>
          <a:r>
            <a:rPr lang="it-IT" sz="900" kern="1200" dirty="0" smtClean="0"/>
            <a:t>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V. </a:t>
          </a:r>
          <a:r>
            <a:rPr lang="it-IT" sz="900" kern="1200" dirty="0" err="1" smtClean="0"/>
            <a:t>Kalogera</a:t>
          </a:r>
          <a:endParaRPr lang="it-IT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err="1" smtClean="0"/>
            <a:t>B.Sathyaprakash</a:t>
          </a:r>
          <a:endParaRPr lang="it-IT" sz="900" kern="1200" dirty="0"/>
        </a:p>
      </dsp:txBody>
      <dsp:txXfrm>
        <a:off x="96717" y="297409"/>
        <a:ext cx="1459456" cy="570441"/>
      </dsp:txXfrm>
    </dsp:sp>
    <dsp:sp modelId="{F9750DAE-495A-4A99-A878-B82509DE9BEF}">
      <dsp:nvSpPr>
        <dsp:cNvPr id="0" name=""/>
        <dsp:cNvSpPr/>
      </dsp:nvSpPr>
      <dsp:spPr>
        <a:xfrm>
          <a:off x="1771473" y="0"/>
          <a:ext cx="1643525" cy="9322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 smtClean="0"/>
            <a:t>Coordination of the Ground-based GW Community</a:t>
          </a:r>
          <a:endParaRPr lang="it-IT" sz="700" kern="1200" dirty="0"/>
        </a:p>
      </dsp:txBody>
      <dsp:txXfrm>
        <a:off x="1771473" y="0"/>
        <a:ext cx="1643525" cy="279662"/>
      </dsp:txXfrm>
    </dsp:sp>
    <dsp:sp modelId="{2067915B-29EE-48EB-95CA-FF92D7496902}">
      <dsp:nvSpPr>
        <dsp:cNvPr id="0" name=""/>
        <dsp:cNvSpPr/>
      </dsp:nvSpPr>
      <dsp:spPr>
        <a:xfrm>
          <a:off x="1935825" y="279662"/>
          <a:ext cx="1314820" cy="605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err="1" smtClean="0"/>
            <a:t>Chairs</a:t>
          </a:r>
          <a:r>
            <a:rPr lang="it-IT" sz="900" kern="1200" dirty="0" smtClean="0"/>
            <a:t>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H. Lueck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D. </a:t>
          </a:r>
          <a:r>
            <a:rPr lang="it-IT" sz="900" kern="1200" dirty="0" err="1" smtClean="0"/>
            <a:t>McClelland</a:t>
          </a:r>
          <a:endParaRPr lang="it-IT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err="1" smtClean="0"/>
            <a:t>J.v.d</a:t>
          </a:r>
          <a:r>
            <a:rPr lang="it-IT" sz="900" kern="1200" dirty="0" smtClean="0"/>
            <a:t>. Brand</a:t>
          </a:r>
          <a:endParaRPr lang="it-IT" sz="900" kern="1200" dirty="0"/>
        </a:p>
      </dsp:txBody>
      <dsp:txXfrm>
        <a:off x="1953572" y="297409"/>
        <a:ext cx="1279326" cy="570441"/>
      </dsp:txXfrm>
    </dsp:sp>
    <dsp:sp modelId="{508A49F0-5C87-4ECA-B74F-9B1FCD346D47}">
      <dsp:nvSpPr>
        <dsp:cNvPr id="0" name=""/>
        <dsp:cNvSpPr/>
      </dsp:nvSpPr>
      <dsp:spPr>
        <a:xfrm>
          <a:off x="3538262" y="0"/>
          <a:ext cx="1643525" cy="9322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 smtClean="0"/>
            <a:t>Networking among Ground-based GW Community</a:t>
          </a:r>
          <a:endParaRPr lang="it-IT" sz="700" kern="1200" dirty="0"/>
        </a:p>
      </dsp:txBody>
      <dsp:txXfrm>
        <a:off x="3538262" y="0"/>
        <a:ext cx="1643525" cy="279662"/>
      </dsp:txXfrm>
    </dsp:sp>
    <dsp:sp modelId="{41CE7AB8-D7D6-4A15-A024-AE079C91C840}">
      <dsp:nvSpPr>
        <dsp:cNvPr id="0" name=""/>
        <dsp:cNvSpPr/>
      </dsp:nvSpPr>
      <dsp:spPr>
        <a:xfrm>
          <a:off x="3702615" y="279662"/>
          <a:ext cx="1314820" cy="605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err="1" smtClean="0"/>
            <a:t>Chairs</a:t>
          </a:r>
          <a:r>
            <a:rPr lang="it-IT" sz="1000" kern="1200" dirty="0" smtClean="0"/>
            <a:t>: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M. Punturo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D. Reitze</a:t>
          </a:r>
          <a:endParaRPr lang="it-IT" sz="1000" kern="1200" dirty="0"/>
        </a:p>
      </dsp:txBody>
      <dsp:txXfrm>
        <a:off x="3720362" y="297409"/>
        <a:ext cx="1279326" cy="570441"/>
      </dsp:txXfrm>
    </dsp:sp>
    <dsp:sp modelId="{504D0E25-A54F-4DF2-A4C2-043AF907C9FF}">
      <dsp:nvSpPr>
        <dsp:cNvPr id="0" name=""/>
        <dsp:cNvSpPr/>
      </dsp:nvSpPr>
      <dsp:spPr>
        <a:xfrm>
          <a:off x="5305052" y="0"/>
          <a:ext cx="1643525" cy="9322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0" kern="1200" dirty="0" smtClean="0"/>
            <a:t>Agency interfacing and advocacy</a:t>
          </a:r>
          <a:endParaRPr lang="it-IT" sz="700" b="0" kern="1200" dirty="0"/>
        </a:p>
      </dsp:txBody>
      <dsp:txXfrm>
        <a:off x="5305052" y="0"/>
        <a:ext cx="1643525" cy="279662"/>
      </dsp:txXfrm>
    </dsp:sp>
    <dsp:sp modelId="{E97C3F97-4F83-424C-9B3D-7AE1E7844C67}">
      <dsp:nvSpPr>
        <dsp:cNvPr id="0" name=""/>
        <dsp:cNvSpPr/>
      </dsp:nvSpPr>
      <dsp:spPr>
        <a:xfrm>
          <a:off x="5469405" y="279662"/>
          <a:ext cx="1314820" cy="605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err="1" smtClean="0"/>
            <a:t>Chairs</a:t>
          </a:r>
          <a:r>
            <a:rPr lang="it-IT" sz="1000" kern="1200" dirty="0" smtClean="0"/>
            <a:t>: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S. Rowan (on behalf  of the GWIC)</a:t>
          </a:r>
          <a:endParaRPr lang="it-IT" sz="1000" kern="1200" dirty="0"/>
        </a:p>
      </dsp:txBody>
      <dsp:txXfrm>
        <a:off x="5487152" y="297409"/>
        <a:ext cx="1279326" cy="570441"/>
      </dsp:txXfrm>
    </dsp:sp>
    <dsp:sp modelId="{08250C56-07BB-43A5-B321-D33F2F403864}">
      <dsp:nvSpPr>
        <dsp:cNvPr id="0" name=""/>
        <dsp:cNvSpPr/>
      </dsp:nvSpPr>
      <dsp:spPr>
        <a:xfrm>
          <a:off x="7071842" y="0"/>
          <a:ext cx="1643525" cy="9322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0" kern="1200" dirty="0" smtClean="0"/>
            <a:t>Investigate governance schemes</a:t>
          </a:r>
          <a:endParaRPr lang="it-IT" sz="700" b="0" kern="1200" dirty="0"/>
        </a:p>
      </dsp:txBody>
      <dsp:txXfrm>
        <a:off x="7071842" y="0"/>
        <a:ext cx="1643525" cy="279662"/>
      </dsp:txXfrm>
    </dsp:sp>
    <dsp:sp modelId="{B817585F-1058-404A-AF04-EE2BC208EF76}">
      <dsp:nvSpPr>
        <dsp:cNvPr id="0" name=""/>
        <dsp:cNvSpPr/>
      </dsp:nvSpPr>
      <dsp:spPr>
        <a:xfrm>
          <a:off x="7236194" y="279662"/>
          <a:ext cx="1314820" cy="605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err="1" smtClean="0"/>
            <a:t>Chairs</a:t>
          </a:r>
          <a:r>
            <a:rPr lang="it-IT" sz="1000" kern="1200" dirty="0" smtClean="0"/>
            <a:t>: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S. Katsanevas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G. </a:t>
          </a:r>
          <a:r>
            <a:rPr lang="it-IT" sz="1000" kern="1200" dirty="0" err="1" smtClean="0"/>
            <a:t>Sanders</a:t>
          </a:r>
          <a:endParaRPr lang="it-IT" sz="1000" kern="1200" dirty="0"/>
        </a:p>
      </dsp:txBody>
      <dsp:txXfrm>
        <a:off x="7253941" y="297409"/>
        <a:ext cx="1279326" cy="5704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58743-5BC7-4A0D-8A8D-CF7396B80922}">
      <dsp:nvSpPr>
        <dsp:cNvPr id="0" name=""/>
        <dsp:cNvSpPr/>
      </dsp:nvSpPr>
      <dsp:spPr>
        <a:xfrm>
          <a:off x="1010168" y="94831"/>
          <a:ext cx="7706183" cy="1396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6527"/>
              </a:lnTo>
              <a:lnTo>
                <a:pt x="7706183" y="1306527"/>
              </a:lnTo>
              <a:lnTo>
                <a:pt x="7706183" y="13963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65C6D2-03D0-465F-8EE4-5F0BBB3812DD}">
      <dsp:nvSpPr>
        <dsp:cNvPr id="0" name=""/>
        <dsp:cNvSpPr/>
      </dsp:nvSpPr>
      <dsp:spPr>
        <a:xfrm>
          <a:off x="1010168" y="94831"/>
          <a:ext cx="6671279" cy="1396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6527"/>
              </a:lnTo>
              <a:lnTo>
                <a:pt x="6671279" y="1306527"/>
              </a:lnTo>
              <a:lnTo>
                <a:pt x="6671279" y="13963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F81DDE-6E6B-49B5-8F67-8378F05DE886}">
      <dsp:nvSpPr>
        <dsp:cNvPr id="0" name=""/>
        <dsp:cNvSpPr/>
      </dsp:nvSpPr>
      <dsp:spPr>
        <a:xfrm>
          <a:off x="1010168" y="94831"/>
          <a:ext cx="5636370" cy="1396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6527"/>
              </a:lnTo>
              <a:lnTo>
                <a:pt x="5636370" y="1306527"/>
              </a:lnTo>
              <a:lnTo>
                <a:pt x="5636370" y="13963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8046A3-0718-41BE-8A85-914FE350540E}">
      <dsp:nvSpPr>
        <dsp:cNvPr id="0" name=""/>
        <dsp:cNvSpPr/>
      </dsp:nvSpPr>
      <dsp:spPr>
        <a:xfrm>
          <a:off x="1010168" y="94831"/>
          <a:ext cx="4601461" cy="1396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6527"/>
              </a:lnTo>
              <a:lnTo>
                <a:pt x="4601461" y="1306527"/>
              </a:lnTo>
              <a:lnTo>
                <a:pt x="4601461" y="13963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CF70D1-BC1A-47EB-8553-45AC41D57F44}">
      <dsp:nvSpPr>
        <dsp:cNvPr id="0" name=""/>
        <dsp:cNvSpPr/>
      </dsp:nvSpPr>
      <dsp:spPr>
        <a:xfrm>
          <a:off x="1010168" y="94831"/>
          <a:ext cx="3566552" cy="1396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6527"/>
              </a:lnTo>
              <a:lnTo>
                <a:pt x="3566552" y="1306527"/>
              </a:lnTo>
              <a:lnTo>
                <a:pt x="3566552" y="13963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947BB3-E0E1-43D2-92C5-B6DA1B7A016B}">
      <dsp:nvSpPr>
        <dsp:cNvPr id="0" name=""/>
        <dsp:cNvSpPr/>
      </dsp:nvSpPr>
      <dsp:spPr>
        <a:xfrm>
          <a:off x="1010168" y="94831"/>
          <a:ext cx="2531643" cy="1396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6527"/>
              </a:lnTo>
              <a:lnTo>
                <a:pt x="2531643" y="1306527"/>
              </a:lnTo>
              <a:lnTo>
                <a:pt x="2531643" y="13963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0BE54E-6713-4DEB-BA47-20F98AE60F94}">
      <dsp:nvSpPr>
        <dsp:cNvPr id="0" name=""/>
        <dsp:cNvSpPr/>
      </dsp:nvSpPr>
      <dsp:spPr>
        <a:xfrm>
          <a:off x="1010168" y="94831"/>
          <a:ext cx="1496734" cy="1396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6527"/>
              </a:lnTo>
              <a:lnTo>
                <a:pt x="1496734" y="1306527"/>
              </a:lnTo>
              <a:lnTo>
                <a:pt x="1496734" y="13963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8F3386-46F1-4733-B036-42D2928F5748}">
      <dsp:nvSpPr>
        <dsp:cNvPr id="0" name=""/>
        <dsp:cNvSpPr/>
      </dsp:nvSpPr>
      <dsp:spPr>
        <a:xfrm>
          <a:off x="1010168" y="94831"/>
          <a:ext cx="461825" cy="1396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6527"/>
              </a:lnTo>
              <a:lnTo>
                <a:pt x="461825" y="1306527"/>
              </a:lnTo>
              <a:lnTo>
                <a:pt x="461825" y="13963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9FEFA5-F3F3-4688-A014-EAF0F7B2560C}">
      <dsp:nvSpPr>
        <dsp:cNvPr id="0" name=""/>
        <dsp:cNvSpPr/>
      </dsp:nvSpPr>
      <dsp:spPr>
        <a:xfrm>
          <a:off x="437085" y="94831"/>
          <a:ext cx="573082" cy="1396333"/>
        </a:xfrm>
        <a:custGeom>
          <a:avLst/>
          <a:gdLst/>
          <a:ahLst/>
          <a:cxnLst/>
          <a:rect l="0" t="0" r="0" b="0"/>
          <a:pathLst>
            <a:path>
              <a:moveTo>
                <a:pt x="573082" y="0"/>
              </a:moveTo>
              <a:lnTo>
                <a:pt x="573082" y="1306527"/>
              </a:lnTo>
              <a:lnTo>
                <a:pt x="0" y="1306527"/>
              </a:lnTo>
              <a:lnTo>
                <a:pt x="0" y="13963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A5B9F1-0B7A-4CFD-A58A-90028DB2BFBC}">
      <dsp:nvSpPr>
        <dsp:cNvPr id="0" name=""/>
        <dsp:cNvSpPr/>
      </dsp:nvSpPr>
      <dsp:spPr>
        <a:xfrm>
          <a:off x="852400" y="0"/>
          <a:ext cx="315536" cy="948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00" kern="1200" dirty="0"/>
        </a:p>
      </dsp:txBody>
      <dsp:txXfrm>
        <a:off x="852400" y="0"/>
        <a:ext cx="315536" cy="94831"/>
      </dsp:txXfrm>
    </dsp:sp>
    <dsp:sp modelId="{C84E17DF-AC18-4C11-8975-BB42585379C0}">
      <dsp:nvSpPr>
        <dsp:cNvPr id="0" name=""/>
        <dsp:cNvSpPr/>
      </dsp:nvSpPr>
      <dsp:spPr>
        <a:xfrm>
          <a:off x="9437" y="1491165"/>
          <a:ext cx="855296" cy="20019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err="1" smtClean="0"/>
            <a:t>Seed</a:t>
          </a:r>
          <a:r>
            <a:rPr lang="it-IT" sz="2200" kern="1200" dirty="0" smtClean="0"/>
            <a:t> Black </a:t>
          </a:r>
          <a:r>
            <a:rPr lang="it-IT" sz="2200" kern="1200" dirty="0" err="1" smtClean="0"/>
            <a:t>holes</a:t>
          </a:r>
          <a:endParaRPr lang="it-IT" sz="2200" kern="1200" dirty="0"/>
        </a:p>
      </dsp:txBody>
      <dsp:txXfrm>
        <a:off x="9437" y="1491165"/>
        <a:ext cx="855296" cy="2001984"/>
      </dsp:txXfrm>
    </dsp:sp>
    <dsp:sp modelId="{8B4A60A2-F354-4EEF-BD2C-F732512A3F62}">
      <dsp:nvSpPr>
        <dsp:cNvPr id="0" name=""/>
        <dsp:cNvSpPr/>
      </dsp:nvSpPr>
      <dsp:spPr>
        <a:xfrm>
          <a:off x="1044346" y="1491165"/>
          <a:ext cx="855296" cy="19982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err="1" smtClean="0"/>
            <a:t>Neutron</a:t>
          </a:r>
          <a:r>
            <a:rPr lang="it-IT" sz="2200" kern="1200" dirty="0" smtClean="0"/>
            <a:t> Stars</a:t>
          </a:r>
          <a:endParaRPr lang="it-IT" sz="2200" kern="1200" dirty="0"/>
        </a:p>
      </dsp:txBody>
      <dsp:txXfrm>
        <a:off x="1044346" y="1491165"/>
        <a:ext cx="855296" cy="1998225"/>
      </dsp:txXfrm>
    </dsp:sp>
    <dsp:sp modelId="{BD539FEF-828B-43AC-AA16-31197351CEE1}">
      <dsp:nvSpPr>
        <dsp:cNvPr id="0" name=""/>
        <dsp:cNvSpPr/>
      </dsp:nvSpPr>
      <dsp:spPr>
        <a:xfrm>
          <a:off x="2079255" y="1491165"/>
          <a:ext cx="855296" cy="19982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err="1" smtClean="0"/>
            <a:t>Compat</a:t>
          </a:r>
          <a:r>
            <a:rPr lang="it-IT" sz="2200" kern="1200" dirty="0" smtClean="0"/>
            <a:t> </a:t>
          </a:r>
          <a:r>
            <a:rPr lang="it-IT" sz="2200" kern="1200" dirty="0" err="1" smtClean="0"/>
            <a:t>binaries</a:t>
          </a:r>
          <a:endParaRPr lang="it-IT" sz="2200" kern="1200" dirty="0"/>
        </a:p>
      </dsp:txBody>
      <dsp:txXfrm>
        <a:off x="2079255" y="1491165"/>
        <a:ext cx="855296" cy="1998225"/>
      </dsp:txXfrm>
    </dsp:sp>
    <dsp:sp modelId="{F0411842-F78F-4B7C-A5AF-2EA43CCECDC1}">
      <dsp:nvSpPr>
        <dsp:cNvPr id="0" name=""/>
        <dsp:cNvSpPr/>
      </dsp:nvSpPr>
      <dsp:spPr>
        <a:xfrm>
          <a:off x="3114163" y="1491165"/>
          <a:ext cx="855296" cy="19982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err="1" smtClean="0"/>
            <a:t>Cosmology</a:t>
          </a:r>
          <a:endParaRPr lang="it-IT" sz="2200" kern="1200" dirty="0"/>
        </a:p>
      </dsp:txBody>
      <dsp:txXfrm>
        <a:off x="3114163" y="1491165"/>
        <a:ext cx="855296" cy="1998225"/>
      </dsp:txXfrm>
    </dsp:sp>
    <dsp:sp modelId="{7E0C92A1-9FAA-4A3B-95E0-344200ED752C}">
      <dsp:nvSpPr>
        <dsp:cNvPr id="0" name=""/>
        <dsp:cNvSpPr/>
      </dsp:nvSpPr>
      <dsp:spPr>
        <a:xfrm>
          <a:off x="4149072" y="1491165"/>
          <a:ext cx="855296" cy="19982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Supernova</a:t>
          </a:r>
          <a:endParaRPr lang="it-IT" sz="2200" kern="1200" dirty="0"/>
        </a:p>
      </dsp:txBody>
      <dsp:txXfrm>
        <a:off x="4149072" y="1491165"/>
        <a:ext cx="855296" cy="1998225"/>
      </dsp:txXfrm>
    </dsp:sp>
    <dsp:sp modelId="{D90FFF89-C80B-4009-A51E-9A54F71650C4}">
      <dsp:nvSpPr>
        <dsp:cNvPr id="0" name=""/>
        <dsp:cNvSpPr/>
      </dsp:nvSpPr>
      <dsp:spPr>
        <a:xfrm>
          <a:off x="5183981" y="1491165"/>
          <a:ext cx="855296" cy="19982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Multi-</a:t>
          </a:r>
          <a:r>
            <a:rPr lang="it-IT" sz="2200" kern="1200" dirty="0" err="1" smtClean="0"/>
            <a:t>messenger</a:t>
          </a:r>
          <a:r>
            <a:rPr lang="it-IT" sz="2200" kern="1200" dirty="0" smtClean="0"/>
            <a:t> </a:t>
          </a:r>
          <a:r>
            <a:rPr lang="it-IT" sz="2200" kern="1200" dirty="0" err="1" smtClean="0"/>
            <a:t>observations</a:t>
          </a:r>
          <a:endParaRPr lang="it-IT" sz="2200" kern="1200" dirty="0"/>
        </a:p>
      </dsp:txBody>
      <dsp:txXfrm>
        <a:off x="5183981" y="1491165"/>
        <a:ext cx="855296" cy="1998225"/>
      </dsp:txXfrm>
    </dsp:sp>
    <dsp:sp modelId="{819E339B-0E9D-4746-AC10-775B221C330C}">
      <dsp:nvSpPr>
        <dsp:cNvPr id="0" name=""/>
        <dsp:cNvSpPr/>
      </dsp:nvSpPr>
      <dsp:spPr>
        <a:xfrm>
          <a:off x="6218890" y="1491165"/>
          <a:ext cx="855296" cy="19982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Extreme </a:t>
          </a:r>
          <a:r>
            <a:rPr lang="it-IT" sz="2200" kern="1200" dirty="0" err="1" smtClean="0"/>
            <a:t>gravity</a:t>
          </a:r>
          <a:endParaRPr lang="it-IT" sz="2200" kern="1200" dirty="0"/>
        </a:p>
      </dsp:txBody>
      <dsp:txXfrm>
        <a:off x="6218890" y="1491165"/>
        <a:ext cx="855296" cy="1998225"/>
      </dsp:txXfrm>
    </dsp:sp>
    <dsp:sp modelId="{A2038594-F14D-43C9-AA76-4A09A248E08C}">
      <dsp:nvSpPr>
        <dsp:cNvPr id="0" name=""/>
        <dsp:cNvSpPr/>
      </dsp:nvSpPr>
      <dsp:spPr>
        <a:xfrm>
          <a:off x="7253799" y="1491165"/>
          <a:ext cx="855296" cy="19982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err="1" smtClean="0"/>
            <a:t>Waveform</a:t>
          </a:r>
          <a:r>
            <a:rPr lang="it-IT" sz="2200" kern="1200" dirty="0" smtClean="0"/>
            <a:t> </a:t>
          </a:r>
          <a:r>
            <a:rPr lang="it-IT" sz="2200" kern="1200" dirty="0" err="1" smtClean="0"/>
            <a:t>models</a:t>
          </a:r>
          <a:r>
            <a:rPr lang="it-IT" sz="2200" kern="1200" dirty="0" smtClean="0"/>
            <a:t>	</a:t>
          </a:r>
          <a:endParaRPr lang="it-IT" sz="2200" kern="1200" dirty="0"/>
        </a:p>
      </dsp:txBody>
      <dsp:txXfrm>
        <a:off x="7253799" y="1491165"/>
        <a:ext cx="855296" cy="1998225"/>
      </dsp:txXfrm>
    </dsp:sp>
    <dsp:sp modelId="{8DD4416C-81C8-49D3-880C-29106D296645}">
      <dsp:nvSpPr>
        <dsp:cNvPr id="0" name=""/>
        <dsp:cNvSpPr/>
      </dsp:nvSpPr>
      <dsp:spPr>
        <a:xfrm>
          <a:off x="8288703" y="1491165"/>
          <a:ext cx="855296" cy="19982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Detector networks</a:t>
          </a:r>
          <a:endParaRPr lang="it-IT" sz="2200" kern="1200" dirty="0"/>
        </a:p>
      </dsp:txBody>
      <dsp:txXfrm>
        <a:off x="8288703" y="1491165"/>
        <a:ext cx="855296" cy="19982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CC902-6D52-4706-83D7-23F9F2FEF3EF}">
      <dsp:nvSpPr>
        <dsp:cNvPr id="0" name=""/>
        <dsp:cNvSpPr/>
      </dsp:nvSpPr>
      <dsp:spPr>
        <a:xfrm>
          <a:off x="0" y="0"/>
          <a:ext cx="1643525" cy="9322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1" kern="1200" dirty="0" smtClean="0"/>
            <a:t>Science Drivers for 3G detectors</a:t>
          </a:r>
          <a:endParaRPr lang="it-IT" sz="700" b="1" kern="1200" dirty="0"/>
        </a:p>
      </dsp:txBody>
      <dsp:txXfrm>
        <a:off x="0" y="0"/>
        <a:ext cx="1643525" cy="279662"/>
      </dsp:txXfrm>
    </dsp:sp>
    <dsp:sp modelId="{46261C56-C605-4CDE-A7F6-8CD1080E04C1}">
      <dsp:nvSpPr>
        <dsp:cNvPr id="0" name=""/>
        <dsp:cNvSpPr/>
      </dsp:nvSpPr>
      <dsp:spPr>
        <a:xfrm>
          <a:off x="78970" y="279662"/>
          <a:ext cx="1494950" cy="605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err="1" smtClean="0"/>
            <a:t>Chairs</a:t>
          </a:r>
          <a:r>
            <a:rPr lang="it-IT" sz="900" kern="1200" dirty="0" smtClean="0"/>
            <a:t>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V. </a:t>
          </a:r>
          <a:r>
            <a:rPr lang="it-IT" sz="900" kern="1200" dirty="0" err="1" smtClean="0"/>
            <a:t>Kalogera</a:t>
          </a:r>
          <a:endParaRPr lang="it-IT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err="1" smtClean="0"/>
            <a:t>B.Sathyaprakash</a:t>
          </a:r>
          <a:endParaRPr lang="it-IT" sz="900" kern="1200" dirty="0"/>
        </a:p>
      </dsp:txBody>
      <dsp:txXfrm>
        <a:off x="96717" y="297409"/>
        <a:ext cx="1459456" cy="570441"/>
      </dsp:txXfrm>
    </dsp:sp>
    <dsp:sp modelId="{F9750DAE-495A-4A99-A878-B82509DE9BEF}">
      <dsp:nvSpPr>
        <dsp:cNvPr id="0" name=""/>
        <dsp:cNvSpPr/>
      </dsp:nvSpPr>
      <dsp:spPr>
        <a:xfrm>
          <a:off x="1771473" y="0"/>
          <a:ext cx="1643525" cy="9322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 smtClean="0"/>
            <a:t>Coordination of the Ground-based GW Community</a:t>
          </a:r>
          <a:endParaRPr lang="it-IT" sz="700" kern="1200" dirty="0"/>
        </a:p>
      </dsp:txBody>
      <dsp:txXfrm>
        <a:off x="1771473" y="0"/>
        <a:ext cx="1643525" cy="279662"/>
      </dsp:txXfrm>
    </dsp:sp>
    <dsp:sp modelId="{2067915B-29EE-48EB-95CA-FF92D7496902}">
      <dsp:nvSpPr>
        <dsp:cNvPr id="0" name=""/>
        <dsp:cNvSpPr/>
      </dsp:nvSpPr>
      <dsp:spPr>
        <a:xfrm>
          <a:off x="1935825" y="279662"/>
          <a:ext cx="1314820" cy="605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err="1" smtClean="0"/>
            <a:t>Chairs</a:t>
          </a:r>
          <a:r>
            <a:rPr lang="it-IT" sz="900" kern="1200" dirty="0" smtClean="0"/>
            <a:t>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H. Lueck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D. </a:t>
          </a:r>
          <a:r>
            <a:rPr lang="it-IT" sz="900" kern="1200" dirty="0" err="1" smtClean="0"/>
            <a:t>McClelland</a:t>
          </a:r>
          <a:endParaRPr lang="it-IT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err="1" smtClean="0"/>
            <a:t>J.v.d</a:t>
          </a:r>
          <a:r>
            <a:rPr lang="it-IT" sz="900" kern="1200" dirty="0" smtClean="0"/>
            <a:t>. Brand</a:t>
          </a:r>
          <a:endParaRPr lang="it-IT" sz="900" kern="1200" dirty="0"/>
        </a:p>
      </dsp:txBody>
      <dsp:txXfrm>
        <a:off x="1953572" y="297409"/>
        <a:ext cx="1279326" cy="570441"/>
      </dsp:txXfrm>
    </dsp:sp>
    <dsp:sp modelId="{508A49F0-5C87-4ECA-B74F-9B1FCD346D47}">
      <dsp:nvSpPr>
        <dsp:cNvPr id="0" name=""/>
        <dsp:cNvSpPr/>
      </dsp:nvSpPr>
      <dsp:spPr>
        <a:xfrm>
          <a:off x="3538262" y="0"/>
          <a:ext cx="1643525" cy="9322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 smtClean="0"/>
            <a:t>Networking among Ground-based GW Community</a:t>
          </a:r>
          <a:endParaRPr lang="it-IT" sz="700" kern="1200" dirty="0"/>
        </a:p>
      </dsp:txBody>
      <dsp:txXfrm>
        <a:off x="3538262" y="0"/>
        <a:ext cx="1643525" cy="279662"/>
      </dsp:txXfrm>
    </dsp:sp>
    <dsp:sp modelId="{41CE7AB8-D7D6-4A15-A024-AE079C91C840}">
      <dsp:nvSpPr>
        <dsp:cNvPr id="0" name=""/>
        <dsp:cNvSpPr/>
      </dsp:nvSpPr>
      <dsp:spPr>
        <a:xfrm>
          <a:off x="3702615" y="279662"/>
          <a:ext cx="1314820" cy="605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err="1" smtClean="0"/>
            <a:t>Chairs</a:t>
          </a:r>
          <a:r>
            <a:rPr lang="it-IT" sz="1000" kern="1200" dirty="0" smtClean="0"/>
            <a:t>: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M. Punturo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D. Reitze</a:t>
          </a:r>
          <a:endParaRPr lang="it-IT" sz="1000" kern="1200" dirty="0"/>
        </a:p>
      </dsp:txBody>
      <dsp:txXfrm>
        <a:off x="3720362" y="297409"/>
        <a:ext cx="1279326" cy="570441"/>
      </dsp:txXfrm>
    </dsp:sp>
    <dsp:sp modelId="{504D0E25-A54F-4DF2-A4C2-043AF907C9FF}">
      <dsp:nvSpPr>
        <dsp:cNvPr id="0" name=""/>
        <dsp:cNvSpPr/>
      </dsp:nvSpPr>
      <dsp:spPr>
        <a:xfrm>
          <a:off x="5305052" y="0"/>
          <a:ext cx="1643525" cy="9322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0" kern="1200" dirty="0" smtClean="0"/>
            <a:t>Agency interfacing and advocacy</a:t>
          </a:r>
          <a:endParaRPr lang="it-IT" sz="700" b="0" kern="1200" dirty="0"/>
        </a:p>
      </dsp:txBody>
      <dsp:txXfrm>
        <a:off x="5305052" y="0"/>
        <a:ext cx="1643525" cy="279662"/>
      </dsp:txXfrm>
    </dsp:sp>
    <dsp:sp modelId="{E97C3F97-4F83-424C-9B3D-7AE1E7844C67}">
      <dsp:nvSpPr>
        <dsp:cNvPr id="0" name=""/>
        <dsp:cNvSpPr/>
      </dsp:nvSpPr>
      <dsp:spPr>
        <a:xfrm>
          <a:off x="5469405" y="279662"/>
          <a:ext cx="1314820" cy="605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err="1" smtClean="0"/>
            <a:t>Chairs</a:t>
          </a:r>
          <a:r>
            <a:rPr lang="it-IT" sz="1000" kern="1200" dirty="0" smtClean="0"/>
            <a:t>: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S. Rowan (on behalf  of the GWIC)</a:t>
          </a:r>
          <a:endParaRPr lang="it-IT" sz="1000" kern="1200" dirty="0"/>
        </a:p>
      </dsp:txBody>
      <dsp:txXfrm>
        <a:off x="5487152" y="297409"/>
        <a:ext cx="1279326" cy="570441"/>
      </dsp:txXfrm>
    </dsp:sp>
    <dsp:sp modelId="{08250C56-07BB-43A5-B321-D33F2F403864}">
      <dsp:nvSpPr>
        <dsp:cNvPr id="0" name=""/>
        <dsp:cNvSpPr/>
      </dsp:nvSpPr>
      <dsp:spPr>
        <a:xfrm>
          <a:off x="7071842" y="0"/>
          <a:ext cx="1643525" cy="9322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b="0" kern="1200" dirty="0" smtClean="0"/>
            <a:t>Investigate governance schemes</a:t>
          </a:r>
          <a:endParaRPr lang="it-IT" sz="700" b="0" kern="1200" dirty="0"/>
        </a:p>
      </dsp:txBody>
      <dsp:txXfrm>
        <a:off x="7071842" y="0"/>
        <a:ext cx="1643525" cy="279662"/>
      </dsp:txXfrm>
    </dsp:sp>
    <dsp:sp modelId="{B817585F-1058-404A-AF04-EE2BC208EF76}">
      <dsp:nvSpPr>
        <dsp:cNvPr id="0" name=""/>
        <dsp:cNvSpPr/>
      </dsp:nvSpPr>
      <dsp:spPr>
        <a:xfrm>
          <a:off x="7236194" y="279662"/>
          <a:ext cx="1314820" cy="605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err="1" smtClean="0"/>
            <a:t>Chairs</a:t>
          </a:r>
          <a:r>
            <a:rPr lang="it-IT" sz="1000" kern="1200" dirty="0" smtClean="0"/>
            <a:t>: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S. Katsanevas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G. </a:t>
          </a:r>
          <a:r>
            <a:rPr lang="it-IT" sz="1000" kern="1200" dirty="0" err="1" smtClean="0"/>
            <a:t>Sanders</a:t>
          </a:r>
          <a:endParaRPr lang="it-IT" sz="1000" kern="1200" dirty="0"/>
        </a:p>
      </dsp:txBody>
      <dsp:txXfrm>
        <a:off x="7253941" y="297409"/>
        <a:ext cx="1279326" cy="5704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6FBE0-DD77-4001-972C-384DA9A0E326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ECA0F-0ADB-4631-A142-55483D34CD6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10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ECA0F-0ADB-4631-A142-55483D34CD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75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8D0CF-4651-4040-921B-C715F825CD5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12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ECA0F-0ADB-4631-A142-55483D34CD6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7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Plots</a:t>
            </a:r>
            <a:r>
              <a:rPr lang="en-GB" baseline="0" dirty="0" smtClean="0"/>
              <a:t> in alto a </a:t>
            </a:r>
            <a:r>
              <a:rPr lang="en-GB" baseline="0" dirty="0" err="1" smtClean="0"/>
              <a:t>destra</a:t>
            </a:r>
            <a:r>
              <a:rPr lang="en-GB" baseline="0" dirty="0" smtClean="0"/>
              <a:t>:</a:t>
            </a:r>
          </a:p>
          <a:p>
            <a:r>
              <a:rPr lang="en-US" sz="1200" dirty="0" smtClean="0">
                <a:latin typeface="Avenir Book"/>
                <a:cs typeface="Avenir Book"/>
              </a:rPr>
              <a:t>a) GPS velocities and 95 per cent confidence ellipses in a fixed Eurasian reference frame; blue arrows for GPS sites, yellow arrows for episodic sites and white arrows for solution coming from recent literature. </a:t>
            </a:r>
          </a:p>
          <a:p>
            <a:r>
              <a:rPr lang="en-US" sz="1200" dirty="0" smtClean="0">
                <a:latin typeface="Avenir Book"/>
                <a:cs typeface="Avenir Book"/>
              </a:rPr>
              <a:t>(b) Geodetic strain-rate parameters: the color in background shows the rate of areal change, while arrows represent the greatest extensional (red) and </a:t>
            </a:r>
            <a:r>
              <a:rPr lang="en-US" sz="1200" dirty="0" err="1" smtClean="0">
                <a:latin typeface="Avenir Book"/>
                <a:cs typeface="Avenir Book"/>
              </a:rPr>
              <a:t>contractional</a:t>
            </a:r>
            <a:r>
              <a:rPr lang="en-US" sz="1200" dirty="0" smtClean="0">
                <a:latin typeface="Avenir Book"/>
                <a:cs typeface="Avenir Book"/>
              </a:rPr>
              <a:t> (blue) horizontal strain rate (</a:t>
            </a:r>
            <a:r>
              <a:rPr lang="en-US" sz="1200" dirty="0" err="1" smtClean="0">
                <a:latin typeface="Avenir Book"/>
                <a:cs typeface="Avenir Book"/>
              </a:rPr>
              <a:t>Palano</a:t>
            </a:r>
            <a:r>
              <a:rPr lang="en-US" sz="1200" dirty="0" smtClean="0">
                <a:latin typeface="Avenir Book"/>
                <a:cs typeface="Avenir Book"/>
              </a:rPr>
              <a:t> et al. 2015)</a:t>
            </a:r>
            <a:endParaRPr lang="it-IT" sz="1200" dirty="0" smtClean="0">
              <a:latin typeface="Avenir Book"/>
              <a:cs typeface="Avenir Book"/>
            </a:endParaRP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ECA0F-0ADB-4631-A142-55483D34CD6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12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39CC-220A-4189-9617-0F944757C1EF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47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0B09C-E04F-4F72-B5FC-B21369CE8B5F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0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4E840-E417-4A48-91DA-8A8C13AB72C6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93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C390-921C-4B6E-A333-CCC75EACDF04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1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2BDB8-A436-42DF-AB70-454397A31190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9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B4C7-1C69-4728-BB56-0B9B3B5004A7}" type="datetime1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85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21E0-F0F3-4BE2-9B4A-880193AC06FD}" type="datetime1">
              <a:rPr lang="en-US" smtClean="0"/>
              <a:t>6/20/2018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3B3-B1B5-469E-9FEE-74BC3DFD0961}" type="datetime1">
              <a:rPr lang="en-US" smtClean="0"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59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26A0-2925-4801-AAB5-B242271A547E}" type="datetime1">
              <a:rPr lang="en-US" smtClean="0"/>
              <a:t>6/20/2018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0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C8EDE-20B1-478B-ACFC-0B988E79E949}" type="datetime1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6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954F-4E73-411A-94DE-89A71C1B51E2}" type="datetime1">
              <a:rPr lang="en-US" smtClean="0"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2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33CC"/>
            </a:gs>
            <a:gs pos="87000">
              <a:srgbClr val="034DE1"/>
            </a:gs>
            <a:gs pos="89000">
              <a:srgbClr val="00ADEE"/>
            </a:gs>
            <a:gs pos="87000">
              <a:srgbClr val="0066FF"/>
            </a:gs>
            <a:gs pos="89000">
              <a:srgbClr val="0066FF"/>
            </a:gs>
            <a:gs pos="100000">
              <a:srgbClr val="0066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1F984-6C80-471F-9D84-2E62DB386DF2}" type="datetime1">
              <a:rPr lang="en-US" smtClean="0"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05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gi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jpg"/><Relationship Id="rId7" Type="http://schemas.openxmlformats.org/officeDocument/2006/relationships/image" Target="../media/image88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78.png"/><Relationship Id="rId4" Type="http://schemas.openxmlformats.org/officeDocument/2006/relationships/image" Target="../media/image1.png"/><Relationship Id="rId9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Einstein Telescope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Michele Punturo</a:t>
            </a:r>
          </a:p>
          <a:p>
            <a:r>
              <a:rPr lang="en-US" dirty="0" smtClean="0"/>
              <a:t>INFN Perugia</a:t>
            </a:r>
            <a:endParaRPr lang="en-US" dirty="0"/>
          </a:p>
        </p:txBody>
      </p:sp>
      <p:pic>
        <p:nvPicPr>
          <p:cNvPr id="4" name="Immagine 3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1652" y="-35719"/>
            <a:ext cx="2912348" cy="94071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4" y="5519292"/>
            <a:ext cx="1918512" cy="1218103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01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3G/ET idea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0147" y="1458852"/>
            <a:ext cx="8215203" cy="471811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 </a:t>
            </a:r>
            <a:r>
              <a:rPr lang="en-US" dirty="0" err="1" smtClean="0"/>
              <a:t>realise</a:t>
            </a:r>
            <a:r>
              <a:rPr lang="en-US" dirty="0" smtClean="0"/>
              <a:t> a </a:t>
            </a:r>
            <a:r>
              <a:rPr lang="en-US" dirty="0" smtClean="0">
                <a:solidFill>
                  <a:srgbClr val="FF0000"/>
                </a:solidFill>
              </a:rPr>
              <a:t>3G</a:t>
            </a:r>
            <a:r>
              <a:rPr lang="en-US" dirty="0" smtClean="0"/>
              <a:t> </a:t>
            </a:r>
            <a:r>
              <a:rPr lang="en-US" dirty="0">
                <a:solidFill>
                  <a:srgbClr val="FFFF00"/>
                </a:solidFill>
              </a:rPr>
              <a:t>n</a:t>
            </a:r>
            <a:r>
              <a:rPr lang="en-US" dirty="0" smtClean="0">
                <a:solidFill>
                  <a:srgbClr val="FFFF00"/>
                </a:solidFill>
              </a:rPr>
              <a:t>ew</a:t>
            </a:r>
            <a:r>
              <a:rPr lang="en-US" dirty="0" smtClean="0"/>
              <a:t> GW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observatory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3G</a:t>
            </a:r>
            <a:r>
              <a:rPr lang="en-US" dirty="0" smtClean="0"/>
              <a:t>: Factor 10 better than advanced (2G) detectors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New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We need a new infrastructures because</a:t>
            </a:r>
          </a:p>
          <a:p>
            <a:pPr lvl="3"/>
            <a:r>
              <a:rPr lang="en-US" dirty="0" smtClean="0"/>
              <a:t>Current infrastructures will limit the sensitivity of future upgrades</a:t>
            </a:r>
          </a:p>
          <a:p>
            <a:pPr lvl="3"/>
            <a:r>
              <a:rPr lang="en-US" dirty="0"/>
              <a:t>I</a:t>
            </a:r>
            <a:r>
              <a:rPr lang="en-US" dirty="0" smtClean="0"/>
              <a:t>n 2030 current infrastructures will be obsolete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Observatory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Wide frequency, with special attention to low frequency (few HZ)</a:t>
            </a:r>
          </a:p>
          <a:p>
            <a:pPr lvl="3"/>
            <a:r>
              <a:rPr lang="en-US" dirty="0" smtClean="0"/>
              <a:t>Stellar mass Black Holes</a:t>
            </a:r>
          </a:p>
          <a:p>
            <a:pPr lvl="2"/>
            <a:r>
              <a:rPr lang="en-US" dirty="0" smtClean="0"/>
              <a:t>Capable to work alone (characteristic to be evaluated again)</a:t>
            </a:r>
          </a:p>
          <a:p>
            <a:pPr lvl="3"/>
            <a:r>
              <a:rPr lang="en-US" dirty="0" smtClean="0"/>
              <a:t>Localization capability</a:t>
            </a:r>
          </a:p>
          <a:p>
            <a:pPr lvl="3"/>
            <a:r>
              <a:rPr lang="en-US" dirty="0" err="1" smtClean="0"/>
              <a:t>Polarisations</a:t>
            </a:r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High duty cycle: redundancy</a:t>
            </a:r>
          </a:p>
          <a:p>
            <a:pPr lvl="2"/>
            <a:r>
              <a:rPr lang="en-US" dirty="0" smtClean="0"/>
              <a:t>50-years lifetime of the infrastructure</a:t>
            </a:r>
          </a:p>
          <a:p>
            <a:pPr lvl="3"/>
            <a:r>
              <a:rPr lang="en-US" dirty="0" smtClean="0"/>
              <a:t>Compliant with the upgrades of the hosted detectors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72" y="332669"/>
            <a:ext cx="2152381" cy="695238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14904"/>
            <a:ext cx="7886700" cy="823594"/>
          </a:xfrm>
        </p:spPr>
        <p:txBody>
          <a:bodyPr/>
          <a:lstStyle/>
          <a:p>
            <a:r>
              <a:rPr lang="en-GB" dirty="0" smtClean="0"/>
              <a:t>The Global </a:t>
            </a:r>
            <a:r>
              <a:rPr lang="en-GB" dirty="0"/>
              <a:t>S</a:t>
            </a:r>
            <a:r>
              <a:rPr lang="en-GB" dirty="0" smtClean="0"/>
              <a:t>cenario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3295" y="1472927"/>
            <a:ext cx="8815796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The GW detection and the beginning of the </a:t>
            </a:r>
            <a:r>
              <a:rPr lang="en-GB" dirty="0" err="1" smtClean="0"/>
              <a:t>multimessenger</a:t>
            </a:r>
            <a:r>
              <a:rPr lang="en-GB" dirty="0" smtClean="0"/>
              <a:t> astronomy stimulated a world wide acceleration toward 3G GW observatories</a:t>
            </a:r>
          </a:p>
          <a:p>
            <a:r>
              <a:rPr lang="en-GB" dirty="0" smtClean="0"/>
              <a:t>In Europe we are going toward the formation of a ET collaboration, a competition between ~3 sites candidate to host the infrastructure, the submission of an ET project proposal to the ESFRI roadmap</a:t>
            </a:r>
          </a:p>
          <a:p>
            <a:r>
              <a:rPr lang="en-GB" dirty="0" smtClean="0"/>
              <a:t>In US the idea of a giant 40km detector, named Cosmic Explorer, is now born and proposed as Design Study to NSF</a:t>
            </a:r>
          </a:p>
          <a:p>
            <a:r>
              <a:rPr lang="en-GB" dirty="0" smtClean="0"/>
              <a:t>We  set up a global coordination committee (GWIC-3G) that is attempting to harmonise the efforts and to find synergies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11</a:t>
            </a:fld>
            <a:endParaRPr lang="en-US"/>
          </a:p>
        </p:txBody>
      </p:sp>
      <p:pic>
        <p:nvPicPr>
          <p:cNvPr id="6" name="Immagine 5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50668" y="936257"/>
            <a:ext cx="7886700" cy="582368"/>
          </a:xfrm>
        </p:spPr>
        <p:txBody>
          <a:bodyPr>
            <a:normAutofit fontScale="90000"/>
          </a:bodyPr>
          <a:lstStyle/>
          <a:p>
            <a:r>
              <a:rPr lang="it-IT" dirty="0"/>
              <a:t>GWIC 3G </a:t>
            </a:r>
            <a:r>
              <a:rPr lang="it-IT" dirty="0" err="1" smtClean="0"/>
              <a:t>organisation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136D-1FE0-4A12-AE48-5602575949B7}" type="slidenum">
              <a:rPr lang="en-GB" smtClean="0"/>
              <a:t>12</a:t>
            </a:fld>
            <a:endParaRPr lang="en-GB"/>
          </a:p>
        </p:txBody>
      </p:sp>
      <p:grpSp>
        <p:nvGrpSpPr>
          <p:cNvPr id="9" name="Gruppo 8"/>
          <p:cNvGrpSpPr/>
          <p:nvPr/>
        </p:nvGrpSpPr>
        <p:grpSpPr>
          <a:xfrm>
            <a:off x="5424055" y="981263"/>
            <a:ext cx="3248559" cy="814610"/>
            <a:chOff x="3200120" y="0"/>
            <a:chExt cx="1486458" cy="2100322"/>
          </a:xfrm>
        </p:grpSpPr>
        <p:sp>
          <p:nvSpPr>
            <p:cNvPr id="10" name="Rettangolo arrotondato 9"/>
            <p:cNvSpPr/>
            <p:nvPr/>
          </p:nvSpPr>
          <p:spPr>
            <a:xfrm>
              <a:off x="3200120" y="0"/>
              <a:ext cx="1486458" cy="210032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asellaDiTesto 10"/>
            <p:cNvSpPr txBox="1"/>
            <p:nvPr/>
          </p:nvSpPr>
          <p:spPr>
            <a:xfrm>
              <a:off x="3200120" y="0"/>
              <a:ext cx="1486458" cy="4742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dirty="0"/>
                <a:t>3G subcommittee</a:t>
              </a:r>
              <a:endParaRPr lang="it-IT" sz="1350" dirty="0"/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5544470" y="1220152"/>
            <a:ext cx="3007730" cy="403681"/>
            <a:chOff x="3348766" y="630096"/>
            <a:chExt cx="1189166" cy="1365209"/>
          </a:xfrm>
        </p:grpSpPr>
        <p:sp>
          <p:nvSpPr>
            <p:cNvPr id="13" name="Rettangolo arrotondato 12"/>
            <p:cNvSpPr/>
            <p:nvPr/>
          </p:nvSpPr>
          <p:spPr>
            <a:xfrm>
              <a:off x="3348766" y="630096"/>
              <a:ext cx="1189166" cy="13652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asellaDiTesto 13"/>
            <p:cNvSpPr txBox="1"/>
            <p:nvPr/>
          </p:nvSpPr>
          <p:spPr>
            <a:xfrm>
              <a:off x="3383595" y="664925"/>
              <a:ext cx="1119508" cy="10694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0003" rIns="26670" bIns="20003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400" dirty="0" err="1"/>
                <a:t>Chairs</a:t>
              </a:r>
              <a:r>
                <a:rPr lang="it-IT" sz="1400" dirty="0"/>
                <a:t>: M. Punturo, D. Reitze</a:t>
              </a:r>
            </a:p>
          </p:txBody>
        </p:sp>
      </p:grpSp>
      <p:sp>
        <p:nvSpPr>
          <p:cNvPr id="30" name="Fumetto 2 29"/>
          <p:cNvSpPr/>
          <p:nvPr/>
        </p:nvSpPr>
        <p:spPr>
          <a:xfrm>
            <a:off x="150668" y="3831124"/>
            <a:ext cx="1449532" cy="976007"/>
          </a:xfrm>
          <a:prstGeom prst="wedgeRoundRectCallout">
            <a:avLst>
              <a:gd name="adj1" fmla="val 25755"/>
              <a:gd name="adj2" fmla="val -1312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Science Case</a:t>
            </a:r>
            <a:endParaRPr lang="en-GB" dirty="0"/>
          </a:p>
          <a:p>
            <a:pPr algn="ctr"/>
            <a:endParaRPr lang="en-GB" sz="1350" dirty="0"/>
          </a:p>
        </p:txBody>
      </p:sp>
      <p:cxnSp>
        <p:nvCxnSpPr>
          <p:cNvPr id="32" name="Connettore diritto 31"/>
          <p:cNvCxnSpPr>
            <a:stCxn id="10" idx="2"/>
          </p:cNvCxnSpPr>
          <p:nvPr/>
        </p:nvCxnSpPr>
        <p:spPr>
          <a:xfrm>
            <a:off x="7048334" y="1795873"/>
            <a:ext cx="0" cy="15034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/>
          <p:cNvCxnSpPr/>
          <p:nvPr/>
        </p:nvCxnSpPr>
        <p:spPr>
          <a:xfrm>
            <a:off x="1167939" y="1912966"/>
            <a:ext cx="7007629" cy="332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Connettore diritto 37"/>
          <p:cNvCxnSpPr/>
          <p:nvPr/>
        </p:nvCxnSpPr>
        <p:spPr>
          <a:xfrm>
            <a:off x="1167938" y="1912967"/>
            <a:ext cx="0" cy="1852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Connettore diritto 41"/>
          <p:cNvCxnSpPr/>
          <p:nvPr/>
        </p:nvCxnSpPr>
        <p:spPr>
          <a:xfrm>
            <a:off x="2899064" y="1924541"/>
            <a:ext cx="0" cy="1852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/>
          <p:cNvCxnSpPr/>
          <p:nvPr/>
        </p:nvCxnSpPr>
        <p:spPr>
          <a:xfrm>
            <a:off x="4623955" y="1929592"/>
            <a:ext cx="0" cy="1852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/>
          <p:cNvCxnSpPr/>
          <p:nvPr/>
        </p:nvCxnSpPr>
        <p:spPr>
          <a:xfrm>
            <a:off x="6394566" y="1946217"/>
            <a:ext cx="0" cy="1852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Connettore diritto 44"/>
          <p:cNvCxnSpPr/>
          <p:nvPr/>
        </p:nvCxnSpPr>
        <p:spPr>
          <a:xfrm>
            <a:off x="8175567" y="1937010"/>
            <a:ext cx="0" cy="1852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46" name="Segnaposto contenut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5837171"/>
              </p:ext>
            </p:extLst>
          </p:nvPr>
        </p:nvGraphicFramePr>
        <p:xfrm>
          <a:off x="303415" y="2098214"/>
          <a:ext cx="8720051" cy="93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Fumetto 2 18"/>
          <p:cNvSpPr/>
          <p:nvPr/>
        </p:nvSpPr>
        <p:spPr>
          <a:xfrm>
            <a:off x="1789611" y="3879021"/>
            <a:ext cx="2063932" cy="976007"/>
          </a:xfrm>
          <a:prstGeom prst="wedgeRoundRectCallout">
            <a:avLst>
              <a:gd name="adj1" fmla="val 25755"/>
              <a:gd name="adj2" fmla="val -1312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Enabling Technologies, Common R&amp;D</a:t>
            </a:r>
            <a:endParaRPr lang="en-GB" dirty="0"/>
          </a:p>
          <a:p>
            <a:pPr algn="ctr"/>
            <a:endParaRPr lang="en-GB" sz="1350" dirty="0"/>
          </a:p>
        </p:txBody>
      </p:sp>
      <p:sp>
        <p:nvSpPr>
          <p:cNvPr id="20" name="Fumetto 2 19"/>
          <p:cNvSpPr/>
          <p:nvPr/>
        </p:nvSpPr>
        <p:spPr>
          <a:xfrm>
            <a:off x="3982440" y="3892083"/>
            <a:ext cx="1562030" cy="976007"/>
          </a:xfrm>
          <a:prstGeom prst="wedgeRoundRectCallout">
            <a:avLst>
              <a:gd name="adj1" fmla="val 25755"/>
              <a:gd name="adj2" fmla="val -1312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Networking,</a:t>
            </a:r>
          </a:p>
          <a:p>
            <a:pPr algn="ctr"/>
            <a:r>
              <a:rPr lang="en-GB" dirty="0" smtClean="0"/>
              <a:t>Joint meetings</a:t>
            </a:r>
            <a:endParaRPr lang="en-GB" dirty="0"/>
          </a:p>
          <a:p>
            <a:pPr algn="ctr"/>
            <a:endParaRPr lang="en-GB" sz="1350" dirty="0"/>
          </a:p>
        </p:txBody>
      </p:sp>
      <p:sp>
        <p:nvSpPr>
          <p:cNvPr id="21" name="Fumetto 2 20"/>
          <p:cNvSpPr/>
          <p:nvPr/>
        </p:nvSpPr>
        <p:spPr>
          <a:xfrm>
            <a:off x="5728508" y="3892083"/>
            <a:ext cx="1562030" cy="976007"/>
          </a:xfrm>
          <a:prstGeom prst="wedgeRoundRectCallout">
            <a:avLst>
              <a:gd name="adj1" fmla="val 25755"/>
              <a:gd name="adj2" fmla="val -1312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Talk to founding agencies</a:t>
            </a:r>
            <a:endParaRPr lang="en-GB" dirty="0"/>
          </a:p>
          <a:p>
            <a:pPr algn="ctr"/>
            <a:endParaRPr lang="en-GB" sz="1350" dirty="0"/>
          </a:p>
        </p:txBody>
      </p:sp>
      <p:sp>
        <p:nvSpPr>
          <p:cNvPr id="22" name="Fumetto 2 21"/>
          <p:cNvSpPr/>
          <p:nvPr/>
        </p:nvSpPr>
        <p:spPr>
          <a:xfrm>
            <a:off x="7474576" y="3868547"/>
            <a:ext cx="1562030" cy="976007"/>
          </a:xfrm>
          <a:prstGeom prst="wedgeRoundRectCallout">
            <a:avLst>
              <a:gd name="adj1" fmla="val 25755"/>
              <a:gd name="adj2" fmla="val -1312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Governance, global organisation</a:t>
            </a:r>
            <a:endParaRPr lang="en-GB" dirty="0"/>
          </a:p>
          <a:p>
            <a:pPr algn="ctr"/>
            <a:endParaRPr lang="en-GB" sz="1350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pic>
        <p:nvPicPr>
          <p:cNvPr id="24" name="Immagine 23" descr="ET-new-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00924" y="0"/>
            <a:ext cx="1743075" cy="56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2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1351172495"/>
              </p:ext>
            </p:extLst>
          </p:nvPr>
        </p:nvGraphicFramePr>
        <p:xfrm>
          <a:off x="0" y="2811221"/>
          <a:ext cx="9144000" cy="376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50668" y="936257"/>
            <a:ext cx="7886700" cy="582368"/>
          </a:xfrm>
        </p:spPr>
        <p:txBody>
          <a:bodyPr>
            <a:normAutofit fontScale="90000"/>
          </a:bodyPr>
          <a:lstStyle/>
          <a:p>
            <a:r>
              <a:rPr lang="it-IT" dirty="0"/>
              <a:t>GWIC 3G </a:t>
            </a:r>
            <a:r>
              <a:rPr lang="it-IT" dirty="0" err="1" smtClean="0"/>
              <a:t>organisation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136D-1FE0-4A12-AE48-5602575949B7}" type="slidenum">
              <a:rPr lang="en-GB" smtClean="0"/>
              <a:t>13</a:t>
            </a:fld>
            <a:endParaRPr lang="en-GB"/>
          </a:p>
        </p:txBody>
      </p:sp>
      <p:grpSp>
        <p:nvGrpSpPr>
          <p:cNvPr id="9" name="Gruppo 8"/>
          <p:cNvGrpSpPr/>
          <p:nvPr/>
        </p:nvGrpSpPr>
        <p:grpSpPr>
          <a:xfrm>
            <a:off x="5424055" y="981263"/>
            <a:ext cx="3248559" cy="814610"/>
            <a:chOff x="3200120" y="0"/>
            <a:chExt cx="1486458" cy="2100322"/>
          </a:xfrm>
        </p:grpSpPr>
        <p:sp>
          <p:nvSpPr>
            <p:cNvPr id="10" name="Rettangolo arrotondato 9"/>
            <p:cNvSpPr/>
            <p:nvPr/>
          </p:nvSpPr>
          <p:spPr>
            <a:xfrm>
              <a:off x="3200120" y="0"/>
              <a:ext cx="1486458" cy="210032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asellaDiTesto 10"/>
            <p:cNvSpPr txBox="1"/>
            <p:nvPr/>
          </p:nvSpPr>
          <p:spPr>
            <a:xfrm>
              <a:off x="3200120" y="0"/>
              <a:ext cx="1486458" cy="4742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dirty="0"/>
                <a:t>3G subcommittee</a:t>
              </a:r>
              <a:endParaRPr lang="it-IT" sz="1350" dirty="0"/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5544470" y="1220152"/>
            <a:ext cx="3007730" cy="403681"/>
            <a:chOff x="3348766" y="630096"/>
            <a:chExt cx="1189166" cy="1365209"/>
          </a:xfrm>
        </p:grpSpPr>
        <p:sp>
          <p:nvSpPr>
            <p:cNvPr id="13" name="Rettangolo arrotondato 12"/>
            <p:cNvSpPr/>
            <p:nvPr/>
          </p:nvSpPr>
          <p:spPr>
            <a:xfrm>
              <a:off x="3348766" y="630096"/>
              <a:ext cx="1189166" cy="13652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asellaDiTesto 13"/>
            <p:cNvSpPr txBox="1"/>
            <p:nvPr/>
          </p:nvSpPr>
          <p:spPr>
            <a:xfrm>
              <a:off x="3383595" y="664925"/>
              <a:ext cx="1119508" cy="10694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0003" rIns="26670" bIns="20003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400" dirty="0" err="1"/>
                <a:t>Chairs</a:t>
              </a:r>
              <a:r>
                <a:rPr lang="it-IT" sz="1400" dirty="0"/>
                <a:t>: M. Punturo, D. Reitze</a:t>
              </a:r>
            </a:p>
          </p:txBody>
        </p:sp>
      </p:grpSp>
      <p:cxnSp>
        <p:nvCxnSpPr>
          <p:cNvPr id="32" name="Connettore diritto 31"/>
          <p:cNvCxnSpPr>
            <a:stCxn id="10" idx="2"/>
          </p:cNvCxnSpPr>
          <p:nvPr/>
        </p:nvCxnSpPr>
        <p:spPr>
          <a:xfrm>
            <a:off x="7048334" y="1795873"/>
            <a:ext cx="0" cy="15034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/>
          <p:cNvCxnSpPr/>
          <p:nvPr/>
        </p:nvCxnSpPr>
        <p:spPr>
          <a:xfrm>
            <a:off x="1167939" y="1912966"/>
            <a:ext cx="7007629" cy="332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Connettore diritto 37"/>
          <p:cNvCxnSpPr/>
          <p:nvPr/>
        </p:nvCxnSpPr>
        <p:spPr>
          <a:xfrm>
            <a:off x="1167938" y="1912967"/>
            <a:ext cx="0" cy="1852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Connettore diritto 41"/>
          <p:cNvCxnSpPr/>
          <p:nvPr/>
        </p:nvCxnSpPr>
        <p:spPr>
          <a:xfrm>
            <a:off x="2899064" y="1924541"/>
            <a:ext cx="0" cy="1852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Connettore diritto 42"/>
          <p:cNvCxnSpPr/>
          <p:nvPr/>
        </p:nvCxnSpPr>
        <p:spPr>
          <a:xfrm>
            <a:off x="4623955" y="1929592"/>
            <a:ext cx="0" cy="1852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/>
          <p:cNvCxnSpPr/>
          <p:nvPr/>
        </p:nvCxnSpPr>
        <p:spPr>
          <a:xfrm>
            <a:off x="6394566" y="1946217"/>
            <a:ext cx="0" cy="1852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Connettore diritto 44"/>
          <p:cNvCxnSpPr/>
          <p:nvPr/>
        </p:nvCxnSpPr>
        <p:spPr>
          <a:xfrm>
            <a:off x="8175567" y="1937010"/>
            <a:ext cx="0" cy="1852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46" name="Segnaposto contenut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5837171"/>
              </p:ext>
            </p:extLst>
          </p:nvPr>
        </p:nvGraphicFramePr>
        <p:xfrm>
          <a:off x="303415" y="2098214"/>
          <a:ext cx="8720051" cy="93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960769" y="3594118"/>
            <a:ext cx="249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More than 200 scientists</a:t>
            </a:r>
            <a:endParaRPr lang="en-GB" dirty="0"/>
          </a:p>
        </p:txBody>
      </p:sp>
      <p:pic>
        <p:nvPicPr>
          <p:cNvPr id="21" name="Immagine 20" descr="ET-new-logo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93756" y="0"/>
            <a:ext cx="1950244" cy="62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5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6657"/>
          </a:xfrm>
        </p:spPr>
        <p:txBody>
          <a:bodyPr/>
          <a:lstStyle/>
          <a:p>
            <a:r>
              <a:rPr lang="en-GB" dirty="0" smtClean="0"/>
              <a:t>Why? - The ET science case</a:t>
            </a:r>
            <a:endParaRPr lang="en-GB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282485" y="1479459"/>
            <a:ext cx="8685166" cy="4351338"/>
          </a:xfrm>
        </p:spPr>
        <p:txBody>
          <a:bodyPr/>
          <a:lstStyle/>
          <a:p>
            <a:r>
              <a:rPr lang="en-GB" dirty="0" smtClean="0"/>
              <a:t>The ET science case is introduced in the Conceptual Design Report</a:t>
            </a:r>
          </a:p>
          <a:p>
            <a:r>
              <a:rPr lang="en-GB" dirty="0" smtClean="0"/>
              <a:t>Its update will be given by the Science Case team of the GWIC 3G</a:t>
            </a:r>
          </a:p>
          <a:p>
            <a:pPr lvl="1"/>
            <a:r>
              <a:rPr lang="en-GB" dirty="0" smtClean="0"/>
              <a:t>Several questions are posed, the different teams are investigating how 3G observatories can give answers</a:t>
            </a:r>
          </a:p>
          <a:p>
            <a:pPr lvl="1"/>
            <a:r>
              <a:rPr lang="en-GB" dirty="0" smtClean="0"/>
              <a:t>Few Examples:</a:t>
            </a:r>
            <a:endParaRPr lang="en-GB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14</a:t>
            </a:fld>
            <a:endParaRPr lang="en-US"/>
          </a:p>
        </p:txBody>
      </p:sp>
      <p:pic>
        <p:nvPicPr>
          <p:cNvPr id="6" name="Immagine 5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8074" y="0"/>
            <a:ext cx="1685925" cy="54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9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" y="214905"/>
            <a:ext cx="8286750" cy="66030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Some of the questions addressed by ET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2880" y="1025434"/>
            <a:ext cx="8797834" cy="5479869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Fundamental questions in Gravity:</a:t>
            </a:r>
          </a:p>
          <a:p>
            <a:pPr lvl="1"/>
            <a:r>
              <a:rPr lang="en-GB" dirty="0" smtClean="0"/>
              <a:t>New/further tests of GR</a:t>
            </a:r>
          </a:p>
          <a:p>
            <a:pPr lvl="1"/>
            <a:r>
              <a:rPr lang="en-GB" dirty="0" smtClean="0"/>
              <a:t>Exploration of possible alternative theories of Gravity</a:t>
            </a:r>
          </a:p>
          <a:p>
            <a:pPr lvl="1"/>
            <a:r>
              <a:rPr lang="en-GB" dirty="0" smtClean="0"/>
              <a:t>How to disprove that Nature black holes are black holes in GR (e.g. non </a:t>
            </a:r>
            <a:r>
              <a:rPr lang="en-GB" dirty="0" err="1" smtClean="0"/>
              <a:t>tensorial</a:t>
            </a:r>
            <a:r>
              <a:rPr lang="en-GB" dirty="0" smtClean="0"/>
              <a:t> radiation, quasi normal modes inconsistency, absence of horizon, echoes, tidal deformability, spin-induced multipoles)</a:t>
            </a:r>
          </a:p>
          <a:p>
            <a:r>
              <a:rPr lang="en-GB" dirty="0" smtClean="0"/>
              <a:t>Fundamental questions in particle physics</a:t>
            </a:r>
          </a:p>
          <a:p>
            <a:pPr lvl="1"/>
            <a:r>
              <a:rPr lang="en-GB" dirty="0" err="1" smtClean="0"/>
              <a:t>Axions</a:t>
            </a:r>
            <a:r>
              <a:rPr lang="en-GB" dirty="0"/>
              <a:t> </a:t>
            </a:r>
            <a:r>
              <a:rPr lang="en-GB" dirty="0" smtClean="0"/>
              <a:t>and ultralight particle through the evaluation of the consequences of new interactions, their impact on two bodies mechanics, in population and </a:t>
            </a:r>
            <a:r>
              <a:rPr lang="en-GB" dirty="0" err="1" smtClean="0"/>
              <a:t>characterisics</a:t>
            </a:r>
            <a:r>
              <a:rPr lang="en-GB" dirty="0" smtClean="0"/>
              <a:t> of BHs, NSs</a:t>
            </a:r>
          </a:p>
          <a:p>
            <a:r>
              <a:rPr lang="en-GB" dirty="0" smtClean="0"/>
              <a:t>Probing the EOS of neutron stars</a:t>
            </a:r>
          </a:p>
          <a:p>
            <a:r>
              <a:rPr lang="en-GB" dirty="0" smtClean="0"/>
              <a:t>Exotic objects and phenomena (cosmic strings, exotic compact objects: boson stars, strange stars/</a:t>
            </a:r>
            <a:r>
              <a:rPr lang="en-GB" dirty="0" err="1" smtClean="0"/>
              <a:t>gravastars</a:t>
            </a:r>
            <a:r>
              <a:rPr lang="en-GB" dirty="0" smtClean="0"/>
              <a:t>, …)</a:t>
            </a:r>
          </a:p>
          <a:p>
            <a:r>
              <a:rPr lang="en-GB" dirty="0" smtClean="0"/>
              <a:t>Cosmology and Cosmography with GWs</a:t>
            </a:r>
          </a:p>
          <a:p>
            <a:r>
              <a:rPr lang="en-GB" dirty="0" smtClean="0"/>
              <a:t>Accurate Modelling of GW waveforms</a:t>
            </a:r>
          </a:p>
          <a:p>
            <a:r>
              <a:rPr lang="en-GB" dirty="0" smtClean="0"/>
              <a:t>GW models in alternative theory of gravitation</a:t>
            </a:r>
          </a:p>
          <a:p>
            <a:r>
              <a:rPr lang="en-GB" dirty="0" smtClean="0"/>
              <a:t>The population of compact objects discovered by GWs is the same measured by EM? Selection effects on BHs and NSs?</a:t>
            </a:r>
          </a:p>
          <a:p>
            <a:r>
              <a:rPr lang="en-GB" dirty="0" smtClean="0"/>
              <a:t>What is the explosion mechanism in Supernovae?</a:t>
            </a:r>
          </a:p>
          <a:p>
            <a:r>
              <a:rPr lang="en-GB" dirty="0" smtClean="0"/>
              <a:t>What is the history of </a:t>
            </a:r>
            <a:r>
              <a:rPr lang="en-GB" dirty="0" err="1" smtClean="0"/>
              <a:t>SuperMassive</a:t>
            </a:r>
            <a:r>
              <a:rPr lang="en-GB" dirty="0" smtClean="0"/>
              <a:t> black holes?</a:t>
            </a:r>
          </a:p>
          <a:p>
            <a:r>
              <a:rPr lang="en-GB" dirty="0" smtClean="0"/>
              <a:t>GW Stochastic Background? Probing the big bang?</a:t>
            </a:r>
          </a:p>
          <a:p>
            <a:r>
              <a:rPr lang="en-GB" dirty="0" err="1" smtClean="0"/>
              <a:t>Multimessenger</a:t>
            </a:r>
            <a:r>
              <a:rPr lang="en-GB" dirty="0" smtClean="0"/>
              <a:t> Astronomy in 3G?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8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3336" y="1005840"/>
            <a:ext cx="7886700" cy="2814095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What?</a:t>
            </a:r>
            <a:br>
              <a:rPr lang="en-GB" dirty="0" smtClean="0"/>
            </a:br>
            <a:r>
              <a:rPr lang="en-GB" dirty="0" smtClean="0"/>
              <a:t>From the conceptual design to the technical design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16</a:t>
            </a:fld>
            <a:endParaRPr lang="en-US"/>
          </a:p>
        </p:txBody>
      </p:sp>
      <p:pic>
        <p:nvPicPr>
          <p:cNvPr id="6" name="Immagine 5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5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GOAL: ~×10 better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Segnaposto contenut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52" y="1447800"/>
            <a:ext cx="7939098" cy="4782437"/>
          </a:xfrm>
        </p:spPr>
      </p:pic>
      <p:sp>
        <p:nvSpPr>
          <p:cNvPr id="11" name="Left Arrow 10"/>
          <p:cNvSpPr/>
          <p:nvPr/>
        </p:nvSpPr>
        <p:spPr>
          <a:xfrm>
            <a:off x="1752600" y="3505200"/>
            <a:ext cx="1371600" cy="6858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572000" y="4495800"/>
            <a:ext cx="6096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 rot="19494576">
            <a:off x="6705600" y="3429000"/>
            <a:ext cx="685800" cy="1066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0200" y="2981980"/>
            <a:ext cx="1850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MASS ACCURACY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HIGH MASS/HIGH Z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0" y="4038600"/>
            <a:ext cx="2101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NUMBER of SOURCES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27146" y="2895600"/>
            <a:ext cx="1813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MERGER PHYSICS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LOCALIZATION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71800" y="1905000"/>
            <a:ext cx="1748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venir Black"/>
                <a:cs typeface="Avenir Black"/>
              </a:rPr>
              <a:t>Advanced Virgo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5257800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venir Black"/>
                <a:cs typeface="Avenir Black"/>
              </a:rPr>
              <a:t>ET</a:t>
            </a:r>
          </a:p>
        </p:txBody>
      </p:sp>
      <p:pic>
        <p:nvPicPr>
          <p:cNvPr id="17" name="Immagine 16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0944" y="0"/>
            <a:ext cx="1593056" cy="51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2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582" y="2643118"/>
            <a:ext cx="5158368" cy="407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99943"/>
          </a:xfrm>
        </p:spPr>
        <p:txBody>
          <a:bodyPr>
            <a:normAutofit/>
          </a:bodyPr>
          <a:lstStyle/>
          <a:p>
            <a:r>
              <a:rPr lang="en-GB" sz="4000" dirty="0" smtClean="0"/>
              <a:t>Widening the band: low frequency</a:t>
            </a:r>
            <a:endParaRPr lang="en-GB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65069"/>
            <a:ext cx="7886700" cy="1495697"/>
          </a:xfrm>
        </p:spPr>
        <p:txBody>
          <a:bodyPr>
            <a:normAutofit/>
          </a:bodyPr>
          <a:lstStyle/>
          <a:p>
            <a:r>
              <a:rPr lang="en-GB" dirty="0" smtClean="0"/>
              <a:t>Low frequency limitation for GW detectors is given by the seismic noise and Newtonian noise</a:t>
            </a:r>
          </a:p>
          <a:p>
            <a:pPr lvl="1"/>
            <a:r>
              <a:rPr lang="en-GB" dirty="0" smtClean="0"/>
              <a:t>Both can be reduced going underground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18</a:t>
            </a:fld>
            <a:endParaRPr lang="en-US"/>
          </a:p>
        </p:txBody>
      </p:sp>
      <p:sp>
        <p:nvSpPr>
          <p:cNvPr id="7" name="Down Arrow 7"/>
          <p:cNvSpPr/>
          <p:nvPr/>
        </p:nvSpPr>
        <p:spPr>
          <a:xfrm>
            <a:off x="3287490" y="3429000"/>
            <a:ext cx="685800" cy="1981200"/>
          </a:xfrm>
          <a:prstGeom prst="downArrow">
            <a:avLst/>
          </a:prstGeom>
          <a:solidFill>
            <a:schemeClr val="tx1">
              <a:lumMod val="5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486400" y="4124980"/>
            <a:ext cx="218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noise </a:t>
            </a:r>
            <a:r>
              <a:rPr lang="en-US" sz="1400" dirty="0">
                <a:latin typeface="Avenir Book"/>
                <a:cs typeface="Avenir Book"/>
              </a:rPr>
              <a:t>at 2 </a:t>
            </a:r>
            <a:r>
              <a:rPr lang="en-US" sz="1400" dirty="0" smtClean="0">
                <a:latin typeface="Avenir Book"/>
                <a:cs typeface="Avenir Book"/>
              </a:rPr>
              <a:t>Hz reduced by</a:t>
            </a:r>
            <a:endParaRPr lang="en-US" sz="1400" dirty="0">
              <a:latin typeface="Avenir Book"/>
              <a:cs typeface="Avenir Book"/>
            </a:endParaRPr>
          </a:p>
          <a:p>
            <a:r>
              <a:rPr lang="en-US" sz="1400" dirty="0" smtClean="0">
                <a:latin typeface="Avenir Book"/>
                <a:cs typeface="Avenir Book"/>
              </a:rPr>
              <a:t>~2 orders of magnitude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421086" y="6352144"/>
            <a:ext cx="163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ET design study</a:t>
            </a:r>
            <a:endParaRPr lang="en-GB" dirty="0"/>
          </a:p>
        </p:txBody>
      </p:sp>
      <p:pic>
        <p:nvPicPr>
          <p:cNvPr id="11" name="Immagine 10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1614" y="0"/>
            <a:ext cx="1472386" cy="47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4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399" y="74659"/>
            <a:ext cx="2318659" cy="1325563"/>
          </a:xfrm>
        </p:spPr>
        <p:txBody>
          <a:bodyPr>
            <a:normAutofit/>
          </a:bodyPr>
          <a:lstStyle/>
          <a:p>
            <a:r>
              <a:rPr lang="en-GB" sz="3600" dirty="0" smtClean="0"/>
              <a:t>Newtonian Noise</a:t>
            </a:r>
            <a:endParaRPr lang="en-GB" sz="36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85697" y="6545755"/>
            <a:ext cx="3086100" cy="365125"/>
          </a:xfrm>
        </p:spPr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614697" y="6545755"/>
            <a:ext cx="2057400" cy="365125"/>
          </a:xfrm>
        </p:spPr>
        <p:txBody>
          <a:bodyPr/>
          <a:lstStyle/>
          <a:p>
            <a:fld id="{DF493E7C-033A-4BE6-9241-F8E4AC8D5A09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7" descr="Schermata 2018-05-17 alle 09.46.35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7" y="79399"/>
            <a:ext cx="6577022" cy="4351338"/>
          </a:xfrm>
          <a:prstGeom prst="rect">
            <a:avLst/>
          </a:prstGeom>
        </p:spPr>
      </p:pic>
      <p:pic>
        <p:nvPicPr>
          <p:cNvPr id="7" name="Picture 8" descr="pendolo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4421" y="4872553"/>
            <a:ext cx="6192838" cy="2033587"/>
          </a:xfrm>
          <a:prstGeom prst="rect">
            <a:avLst/>
          </a:prstGeom>
          <a:noFill/>
        </p:spPr>
      </p:pic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906421" y="2022990"/>
            <a:ext cx="2879725" cy="3733800"/>
            <a:chOff x="1152" y="864"/>
            <a:chExt cx="1814" cy="2352"/>
          </a:xfrm>
        </p:grpSpPr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1152" y="912"/>
              <a:ext cx="1344" cy="2304"/>
              <a:chOff x="1152" y="912"/>
              <a:chExt cx="1344" cy="2304"/>
            </a:xfrm>
          </p:grpSpPr>
          <p:sp>
            <p:nvSpPr>
              <p:cNvPr id="11" name="Line 11"/>
              <p:cNvSpPr>
                <a:spLocks noChangeShapeType="1"/>
              </p:cNvSpPr>
              <p:nvPr/>
            </p:nvSpPr>
            <p:spPr bwMode="auto">
              <a:xfrm flipV="1">
                <a:off x="1152" y="912"/>
                <a:ext cx="0" cy="23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600" kern="1200">
                  <a:solidFill>
                    <a:srgbClr val="000000"/>
                  </a:solidFill>
                  <a:latin typeface="Microsoft Sans Serif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Line 12"/>
              <p:cNvSpPr>
                <a:spLocks noChangeShapeType="1"/>
              </p:cNvSpPr>
              <p:nvPr/>
            </p:nvSpPr>
            <p:spPr bwMode="auto">
              <a:xfrm>
                <a:off x="1152" y="912"/>
                <a:ext cx="13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600" kern="1200">
                  <a:solidFill>
                    <a:srgbClr val="000000"/>
                  </a:solidFill>
                  <a:latin typeface="Microsoft Sans Serif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13" descr="gu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48" y="864"/>
              <a:ext cx="518" cy="1872"/>
            </a:xfrm>
            <a:prstGeom prst="rect">
              <a:avLst/>
            </a:prstGeom>
            <a:noFill/>
          </p:spPr>
        </p:pic>
      </p:grpSp>
      <p:grpSp>
        <p:nvGrpSpPr>
          <p:cNvPr id="13" name="Group 29"/>
          <p:cNvGrpSpPr>
            <a:grpSpLocks/>
          </p:cNvGrpSpPr>
          <p:nvPr/>
        </p:nvGrpSpPr>
        <p:grpSpPr bwMode="auto">
          <a:xfrm>
            <a:off x="2257009" y="4512190"/>
            <a:ext cx="3325812" cy="1296988"/>
            <a:chOff x="113" y="1570"/>
            <a:chExt cx="2095" cy="817"/>
          </a:xfrm>
        </p:grpSpPr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113" y="1570"/>
              <a:ext cx="2095" cy="817"/>
            </a:xfrm>
            <a:prstGeom prst="rect">
              <a:avLst/>
            </a:prstGeom>
            <a:solidFill>
              <a:srgbClr val="F8F8F8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it-IT" sz="1600" kern="1200">
                <a:solidFill>
                  <a:srgbClr val="000000"/>
                </a:solidFill>
                <a:latin typeface="Microsoft Sans Serif" pitchFamily="34" charset="0"/>
                <a:ea typeface="+mn-ea"/>
                <a:cs typeface="+mn-cs"/>
              </a:endParaRP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486" y="1607"/>
              <a:ext cx="1316" cy="231"/>
            </a:xfrm>
            <a:prstGeom prst="rect">
              <a:avLst/>
            </a:prstGeom>
            <a:solidFill>
              <a:srgbClr val="F8F8F8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kern="1200" dirty="0">
                  <a:solidFill>
                    <a:srgbClr val="000099"/>
                  </a:solidFill>
                  <a:latin typeface="Trebuchet MS" pitchFamily="34" charset="0"/>
                  <a:ea typeface="+mn-ea"/>
                  <a:cs typeface="+mn-cs"/>
                </a:rPr>
                <a:t>NEWTONIAN NOISE</a:t>
              </a:r>
              <a:endParaRPr lang="en-US" kern="1200" dirty="0">
                <a:solidFill>
                  <a:srgbClr val="000099"/>
                </a:solidFill>
                <a:latin typeface="Microsoft Sans Serif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16" name="Object 17"/>
            <p:cNvGraphicFramePr>
              <a:graphicFrameLocks noChangeAspect="1"/>
            </p:cNvGraphicFramePr>
            <p:nvPr/>
          </p:nvGraphicFramePr>
          <p:xfrm>
            <a:off x="150" y="1888"/>
            <a:ext cx="1914" cy="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3" name="Equation" r:id="rId6" imgW="1803240" imgH="419040" progId="">
                    <p:embed/>
                  </p:oleObj>
                </mc:Choice>
                <mc:Fallback>
                  <p:oleObj name="Equation" r:id="rId6" imgW="1803240" imgH="419040" progId="">
                    <p:embed/>
                    <p:pic>
                      <p:nvPicPr>
                        <p:cNvPr id="21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" y="1888"/>
                          <a:ext cx="1914" cy="438"/>
                        </a:xfrm>
                        <a:prstGeom prst="rect">
                          <a:avLst/>
                        </a:prstGeom>
                        <a:solidFill>
                          <a:srgbClr val="F8F8F8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7529512" y="6508774"/>
            <a:ext cx="1238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it-IT" sz="10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Credit </a:t>
            </a:r>
            <a:r>
              <a:rPr lang="it-IT" sz="1000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M.Lorenzini</a:t>
            </a:r>
            <a:endParaRPr lang="it-IT" sz="1000" kern="1200" dirty="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53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Florent: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i="1" dirty="0"/>
              <a:t>Here is a list of typical topics we would like you to cover:</a:t>
            </a:r>
            <a:endParaRPr lang="en-GB" i="1" dirty="0" smtClean="0"/>
          </a:p>
          <a:p>
            <a:pPr lvl="1"/>
            <a:r>
              <a:rPr lang="en-GB" i="1" dirty="0" smtClean="0"/>
              <a:t>Quick summary </a:t>
            </a:r>
            <a:r>
              <a:rPr lang="en-GB" i="1" dirty="0"/>
              <a:t>of targeted GW sources and science goals (already covered by Nelson)</a:t>
            </a:r>
          </a:p>
          <a:p>
            <a:pPr lvl="1"/>
            <a:r>
              <a:rPr lang="en-GB" i="1" dirty="0" smtClean="0"/>
              <a:t>Technical </a:t>
            </a:r>
            <a:r>
              <a:rPr lang="en-GB" i="1" dirty="0"/>
              <a:t>description, project status and time line</a:t>
            </a:r>
          </a:p>
          <a:p>
            <a:pPr lvl="1"/>
            <a:r>
              <a:rPr lang="en-GB" i="1" dirty="0" smtClean="0"/>
              <a:t>Needed </a:t>
            </a:r>
            <a:r>
              <a:rPr lang="en-GB" i="1" dirty="0"/>
              <a:t>contributions: detector developments, data analysis, R&amp;D, science expertise, source models,...</a:t>
            </a:r>
          </a:p>
          <a:p>
            <a:pPr lvl="1"/>
            <a:r>
              <a:rPr lang="en-GB" i="1" dirty="0" smtClean="0"/>
              <a:t>What </a:t>
            </a:r>
            <a:r>
              <a:rPr lang="en-GB" i="1" dirty="0"/>
              <a:t>does it take to join the collaborations: entry ticket, publication rules,...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2</a:t>
            </a:fld>
            <a:endParaRPr lang="en-US"/>
          </a:p>
        </p:txBody>
      </p:sp>
      <p:pic>
        <p:nvPicPr>
          <p:cNvPr id="6" name="Immagine 5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1652" y="-35719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0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32154"/>
          </a:xfrm>
        </p:spPr>
        <p:txBody>
          <a:bodyPr/>
          <a:lstStyle/>
          <a:p>
            <a:r>
              <a:rPr lang="en-US" dirty="0"/>
              <a:t>WIDEN THE BAND: XYLOPHONE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5943" y="1228010"/>
            <a:ext cx="8752114" cy="243403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Improving al low and high frequency with a single detector is very challenging</a:t>
            </a:r>
          </a:p>
          <a:p>
            <a:pPr lvl="1"/>
            <a:r>
              <a:rPr lang="en-US" dirty="0" smtClean="0"/>
              <a:t>HF requires more laser power</a:t>
            </a:r>
          </a:p>
          <a:p>
            <a:pPr lvl="1"/>
            <a:r>
              <a:rPr lang="en-US" dirty="0" smtClean="0"/>
              <a:t>LF requires cold mirrors</a:t>
            </a:r>
          </a:p>
          <a:p>
            <a:r>
              <a:rPr lang="en-US" dirty="0" smtClean="0"/>
              <a:t>Idea: split the detection band over 2 “specialized” instruments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pic>
        <p:nvPicPr>
          <p:cNvPr id="8" name="Picture 9" descr="Layout_overvi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35" y="3792777"/>
            <a:ext cx="4949825" cy="306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52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5537"/>
            <a:ext cx="7886700" cy="6480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Xylophone principle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3089275"/>
            <a:ext cx="5283200" cy="3168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863600"/>
            <a:ext cx="2792412" cy="1674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76300"/>
            <a:ext cx="2813050" cy="16875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>
            <a:spLocks noChangeArrowheads="1"/>
          </p:cNvSpPr>
          <p:nvPr/>
        </p:nvSpPr>
        <p:spPr bwMode="auto">
          <a:xfrm rot="2947095">
            <a:off x="2438400" y="2540000"/>
            <a:ext cx="1003300" cy="635000"/>
          </a:xfrm>
          <a:prstGeom prst="rightArrow">
            <a:avLst>
              <a:gd name="adj1" fmla="val 50000"/>
              <a:gd name="adj2" fmla="val 49997"/>
            </a:avLst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11" name="Right Arrow 10"/>
          <p:cNvSpPr>
            <a:spLocks noChangeArrowheads="1"/>
          </p:cNvSpPr>
          <p:nvPr/>
        </p:nvSpPr>
        <p:spPr bwMode="auto">
          <a:xfrm rot="7415885">
            <a:off x="6781800" y="2540000"/>
            <a:ext cx="1003300" cy="635000"/>
          </a:xfrm>
          <a:prstGeom prst="rightArrow">
            <a:avLst>
              <a:gd name="adj1" fmla="val 50000"/>
              <a:gd name="adj2" fmla="val 49997"/>
            </a:avLst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x-none">
              <a:solidFill>
                <a:srgbClr val="FFFFFF"/>
              </a:solidFill>
            </a:endParaRPr>
          </a:p>
        </p:txBody>
      </p:sp>
      <p:pic>
        <p:nvPicPr>
          <p:cNvPr id="12" name="Immagine 11" descr="ET-new-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74698" y="0"/>
            <a:ext cx="1769302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1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STAND-ALONE OBSERVATORY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3200400" cy="4876800"/>
          </a:xfrm>
        </p:spPr>
        <p:txBody>
          <a:bodyPr/>
          <a:lstStyle/>
          <a:p>
            <a:r>
              <a:rPr lang="en-US" dirty="0" smtClean="0"/>
              <a:t>Start with a single (xylophone) detector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7" descr="ET_full_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52197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4698" y="0"/>
            <a:ext cx="1769302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4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hermata 2018-05-15 alle 16.49.3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8449"/>
            <a:ext cx="3894059" cy="175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STAND-ALONE OBSERVATORY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3352800" cy="4876800"/>
          </a:xfrm>
        </p:spPr>
        <p:txBody>
          <a:bodyPr/>
          <a:lstStyle/>
          <a:p>
            <a:r>
              <a:rPr lang="en-US" dirty="0" smtClean="0"/>
              <a:t>Start with a single (xylophone) detector</a:t>
            </a:r>
          </a:p>
          <a:p>
            <a:r>
              <a:rPr lang="en-US" dirty="0" smtClean="0"/>
              <a:t>Add a second one to fully resolve polarizations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Picture 8" descr="ET_full_r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52197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1000" y="5614849"/>
            <a:ext cx="2686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venir Book"/>
                <a:cs typeface="Avenir Book"/>
              </a:rPr>
              <a:t>Antenna pattern for a polarized GW:</a:t>
            </a:r>
          </a:p>
          <a:p>
            <a:r>
              <a:rPr lang="en-US" sz="1200" dirty="0" smtClean="0">
                <a:latin typeface="Avenir Book"/>
                <a:cs typeface="Avenir Book"/>
              </a:rPr>
              <a:t>simple “L” (left) </a:t>
            </a:r>
            <a:r>
              <a:rPr lang="en-US" sz="1200" dirty="0" err="1" smtClean="0">
                <a:latin typeface="Avenir Book"/>
                <a:cs typeface="Avenir Book"/>
              </a:rPr>
              <a:t>vs</a:t>
            </a:r>
            <a:r>
              <a:rPr lang="en-US" sz="1200" dirty="0" smtClean="0">
                <a:latin typeface="Avenir Book"/>
                <a:cs typeface="Avenir Book"/>
              </a:rPr>
              <a:t> Triangle (right)</a:t>
            </a:r>
          </a:p>
        </p:txBody>
      </p:sp>
      <p:pic>
        <p:nvPicPr>
          <p:cNvPr id="11" name="Immagine 10" descr="ET-new-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2356" y="0"/>
            <a:ext cx="1721644" cy="5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6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STAND-ALONE OBSERVATORY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3352800" cy="4876800"/>
          </a:xfrm>
        </p:spPr>
        <p:txBody>
          <a:bodyPr/>
          <a:lstStyle/>
          <a:p>
            <a:r>
              <a:rPr lang="en-US" dirty="0" smtClean="0"/>
              <a:t>Start with a single (xylophone) detector</a:t>
            </a:r>
          </a:p>
          <a:p>
            <a:r>
              <a:rPr lang="en-US" dirty="0" smtClean="0"/>
              <a:t>Add a 2</a:t>
            </a:r>
            <a:r>
              <a:rPr lang="en-US" baseline="30000" dirty="0" smtClean="0"/>
              <a:t>nd</a:t>
            </a:r>
            <a:r>
              <a:rPr lang="en-US" dirty="0" smtClean="0"/>
              <a:t> one to fully resolve polarization</a:t>
            </a:r>
          </a:p>
          <a:p>
            <a:r>
              <a:rPr lang="en-US" dirty="0" smtClean="0"/>
              <a:t>Add a 3</a:t>
            </a:r>
            <a:r>
              <a:rPr lang="en-US" baseline="30000" dirty="0" smtClean="0"/>
              <a:t>rd</a:t>
            </a:r>
            <a:r>
              <a:rPr lang="en-US" dirty="0" smtClean="0"/>
              <a:t> one for null stream and redundancy  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9" name="Picture 9" descr="ET_full_rb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52197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38" y="0"/>
            <a:ext cx="1643062" cy="53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8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vmware-host\Shared Folders\Desktop\artistic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062513"/>
            <a:ext cx="4495799" cy="2976087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241032"/>
            <a:ext cx="7886700" cy="697387"/>
          </a:xfrm>
        </p:spPr>
        <p:txBody>
          <a:bodyPr/>
          <a:lstStyle/>
          <a:p>
            <a:r>
              <a:rPr lang="en-US" dirty="0"/>
              <a:t>ET </a:t>
            </a:r>
            <a:r>
              <a:rPr lang="en-US" dirty="0" smtClean="0"/>
              <a:t>INFRASTRUCTURE CONCEPT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pic>
        <p:nvPicPr>
          <p:cNvPr id="10" name="Picture 3" descr="\\vmware-host\Shared Folders\Desktop\artistic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9"/>
          <a:stretch/>
        </p:blipFill>
        <p:spPr bwMode="auto">
          <a:xfrm>
            <a:off x="4495800" y="1981200"/>
            <a:ext cx="4399807" cy="2895600"/>
          </a:xfrm>
          <a:prstGeom prst="rect">
            <a:avLst/>
          </a:prstGeom>
          <a:noFill/>
        </p:spPr>
      </p:pic>
      <p:pic>
        <p:nvPicPr>
          <p:cNvPr id="11" name="Picture 10" descr="Schermata 2018-04-07 alle 10.29.0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01"/>
          <a:stretch/>
        </p:blipFill>
        <p:spPr>
          <a:xfrm>
            <a:off x="-25467" y="3886201"/>
            <a:ext cx="4521268" cy="2971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81600" y="1447800"/>
            <a:ext cx="2199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ET DESIGN STUDY, 2011</a:t>
            </a:r>
          </a:p>
        </p:txBody>
      </p:sp>
    </p:spTree>
    <p:extLst>
      <p:ext uri="{BB962C8B-B14F-4D97-AF65-F5344CB8AC3E}">
        <p14:creationId xmlns:p14="http://schemas.microsoft.com/office/powerpoint/2010/main" val="53999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0931"/>
          </a:xfrm>
        </p:spPr>
        <p:txBody>
          <a:bodyPr/>
          <a:lstStyle/>
          <a:p>
            <a:r>
              <a:rPr lang="en-US" dirty="0" smtClean="0"/>
              <a:t>Technologies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1352" y="1166057"/>
            <a:ext cx="7886700" cy="1517182"/>
          </a:xfrm>
        </p:spPr>
        <p:txBody>
          <a:bodyPr/>
          <a:lstStyle/>
          <a:p>
            <a:r>
              <a:rPr lang="en-US" dirty="0" smtClean="0"/>
              <a:t>The main ingredients are:</a:t>
            </a:r>
          </a:p>
          <a:p>
            <a:pPr lvl="1"/>
            <a:r>
              <a:rPr lang="en-US" dirty="0" smtClean="0"/>
              <a:t>Size: 10km vs 3km</a:t>
            </a:r>
          </a:p>
          <a:p>
            <a:pPr lvl="1"/>
            <a:r>
              <a:rPr lang="en-US" dirty="0" smtClean="0"/>
              <a:t>Xylophone design: ET-LF, ET-HF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14054" y="2857963"/>
            <a:ext cx="4602917" cy="357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ET-LF:</a:t>
            </a:r>
          </a:p>
          <a:p>
            <a:pPr lvl="2"/>
            <a:r>
              <a:rPr lang="en-US" dirty="0" smtClean="0"/>
              <a:t>Underground</a:t>
            </a:r>
          </a:p>
          <a:p>
            <a:pPr lvl="2"/>
            <a:r>
              <a:rPr lang="en-US" dirty="0" smtClean="0"/>
              <a:t>Cryogenics</a:t>
            </a:r>
          </a:p>
          <a:p>
            <a:pPr lvl="2"/>
            <a:r>
              <a:rPr lang="en-US" dirty="0" smtClean="0"/>
              <a:t>Silicon (Sapphire) test masses</a:t>
            </a:r>
          </a:p>
          <a:p>
            <a:pPr lvl="2"/>
            <a:r>
              <a:rPr lang="en-US" dirty="0" smtClean="0"/>
              <a:t>Large test masses</a:t>
            </a:r>
          </a:p>
          <a:p>
            <a:pPr lvl="2"/>
            <a:r>
              <a:rPr lang="en-US" dirty="0" smtClean="0"/>
              <a:t>New coatings</a:t>
            </a:r>
          </a:p>
          <a:p>
            <a:pPr lvl="2"/>
            <a:r>
              <a:rPr lang="en-US" dirty="0" smtClean="0"/>
              <a:t>New laser wavelength </a:t>
            </a:r>
          </a:p>
          <a:p>
            <a:pPr lvl="2"/>
            <a:r>
              <a:rPr lang="en-US" dirty="0" smtClean="0"/>
              <a:t>Seismic suspensions</a:t>
            </a:r>
          </a:p>
          <a:p>
            <a:pPr lvl="2"/>
            <a:r>
              <a:rPr lang="en-US" dirty="0" smtClean="0"/>
              <a:t>Frequency dependent squeezing</a:t>
            </a:r>
            <a:endParaRPr lang="en-US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4378691" y="2851432"/>
            <a:ext cx="4602917" cy="2807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ET-HF:</a:t>
            </a:r>
          </a:p>
          <a:p>
            <a:pPr lvl="2"/>
            <a:r>
              <a:rPr lang="en-US" dirty="0" smtClean="0"/>
              <a:t>High power laser</a:t>
            </a:r>
          </a:p>
          <a:p>
            <a:pPr lvl="2"/>
            <a:r>
              <a:rPr lang="en-US" dirty="0" smtClean="0"/>
              <a:t>Large test masses</a:t>
            </a:r>
          </a:p>
          <a:p>
            <a:pPr lvl="2"/>
            <a:r>
              <a:rPr lang="en-US" dirty="0" smtClean="0"/>
              <a:t>New coatings</a:t>
            </a:r>
          </a:p>
          <a:p>
            <a:pPr lvl="2"/>
            <a:r>
              <a:rPr lang="en-US" dirty="0" smtClean="0"/>
              <a:t>Thermal compensation</a:t>
            </a:r>
          </a:p>
          <a:p>
            <a:pPr lvl="2"/>
            <a:r>
              <a:rPr lang="en-US" dirty="0" smtClean="0"/>
              <a:t>Frequency dependent squeezing</a:t>
            </a:r>
          </a:p>
          <a:p>
            <a:pPr lvl="1"/>
            <a:endParaRPr lang="en-US" dirty="0"/>
          </a:p>
        </p:txBody>
      </p:sp>
      <p:pic>
        <p:nvPicPr>
          <p:cNvPr id="6" name="Immagine 5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-35719"/>
            <a:ext cx="1643042" cy="530717"/>
          </a:xfrm>
          <a:prstGeom prst="rect">
            <a:avLst/>
          </a:prstGeo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9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r="16826"/>
          <a:stretch/>
        </p:blipFill>
        <p:spPr>
          <a:xfrm>
            <a:off x="-6531" y="0"/>
            <a:ext cx="9130937" cy="6858000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ET Infrastructure: Realistic Design 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27</a:t>
            </a:fld>
            <a:endParaRPr lang="en-US"/>
          </a:p>
        </p:txBody>
      </p:sp>
      <p:pic>
        <p:nvPicPr>
          <p:cNvPr id="8" name="Immagine 7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-35719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7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Realistic design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5943" y="1619794"/>
            <a:ext cx="8319407" cy="4557169"/>
          </a:xfrm>
        </p:spPr>
        <p:txBody>
          <a:bodyPr/>
          <a:lstStyle/>
          <a:p>
            <a:r>
              <a:rPr lang="en-GB" dirty="0" smtClean="0"/>
              <a:t>Conceptual design has been made by physicists in the “general and perfect case” hypothesis</a:t>
            </a:r>
          </a:p>
          <a:p>
            <a:r>
              <a:rPr lang="en-GB" dirty="0" smtClean="0"/>
              <a:t>We need to transform the conceptual design in a technical design, starting from the infrastructure </a:t>
            </a:r>
          </a:p>
          <a:p>
            <a:r>
              <a:rPr lang="en-GB" dirty="0" smtClean="0"/>
              <a:t>A team of Physicists, Engineers, Geologists belonging to INFN, EGO, Sassari University, IGEA and a private company is specialising the design for the Sardinia site (</a:t>
            </a:r>
            <a:r>
              <a:rPr lang="en-GB" dirty="0" err="1" smtClean="0"/>
              <a:t>Sos</a:t>
            </a:r>
            <a:r>
              <a:rPr lang="en-GB" dirty="0" smtClean="0"/>
              <a:t> </a:t>
            </a:r>
            <a:r>
              <a:rPr lang="en-GB" dirty="0" err="1" smtClean="0"/>
              <a:t>Enattos</a:t>
            </a:r>
            <a:r>
              <a:rPr lang="en-GB" dirty="0" smtClean="0"/>
              <a:t>) going deeper in the technical details</a:t>
            </a:r>
          </a:p>
          <a:p>
            <a:r>
              <a:rPr lang="en-GB" dirty="0" smtClean="0"/>
              <a:t>Similar teams are forming for the other site candidate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28</a:t>
            </a:fld>
            <a:endParaRPr lang="en-US"/>
          </a:p>
        </p:txBody>
      </p:sp>
      <p:pic>
        <p:nvPicPr>
          <p:cNvPr id="6" name="Immagine 5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0401"/>
            <a:ext cx="7886700" cy="1019537"/>
          </a:xfrm>
        </p:spPr>
        <p:txBody>
          <a:bodyPr/>
          <a:lstStyle/>
          <a:p>
            <a:r>
              <a:rPr lang="en-US" dirty="0"/>
              <a:t>TUNNEL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011" y="914399"/>
            <a:ext cx="8645978" cy="5310052"/>
          </a:xfrm>
        </p:spPr>
        <p:txBody>
          <a:bodyPr>
            <a:noAutofit/>
          </a:bodyPr>
          <a:lstStyle/>
          <a:p>
            <a:r>
              <a:rPr lang="en-US" sz="2400" dirty="0"/>
              <a:t>Golden rules: </a:t>
            </a:r>
          </a:p>
          <a:p>
            <a:pPr lvl="1"/>
            <a:r>
              <a:rPr lang="en-US" sz="1800" dirty="0"/>
              <a:t>a new (and expensive) infrastructure must not be born short in space</a:t>
            </a:r>
          </a:p>
          <a:p>
            <a:pPr lvl="1"/>
            <a:r>
              <a:rPr lang="en-US" sz="1800" dirty="0"/>
              <a:t>avoid as much as possible complex arrangements    </a:t>
            </a:r>
          </a:p>
          <a:p>
            <a:r>
              <a:rPr lang="en-US" sz="2400" dirty="0"/>
              <a:t>We tried to fit the ET xylophone configuration in a underground infrastructure making realistic assumptions</a:t>
            </a:r>
          </a:p>
          <a:p>
            <a:pPr lvl="1"/>
            <a:r>
              <a:rPr lang="en-US" sz="1800" dirty="0"/>
              <a:t>space required for working around the pipes (e.g. welding the modules)</a:t>
            </a:r>
          </a:p>
          <a:p>
            <a:pPr lvl="1"/>
            <a:r>
              <a:rPr lang="en-US" sz="1800" dirty="0"/>
              <a:t>avoid vertical arrangement of the ITF</a:t>
            </a:r>
          </a:p>
          <a:p>
            <a:pPr lvl="1"/>
            <a:r>
              <a:rPr lang="en-US" sz="1800" dirty="0"/>
              <a:t>include realistic tower footprint</a:t>
            </a:r>
          </a:p>
          <a:p>
            <a:pPr lvl="1"/>
            <a:r>
              <a:rPr lang="en-US" sz="1800" dirty="0">
                <a:latin typeface="Avenir Black"/>
                <a:cs typeface="Avenir Black"/>
              </a:rPr>
              <a:t>WARNING: </a:t>
            </a:r>
            <a:r>
              <a:rPr lang="en-US" sz="1800" dirty="0"/>
              <a:t>things might get even more complex (e.g. space required by cryogenics)   </a:t>
            </a:r>
          </a:p>
          <a:p>
            <a:r>
              <a:rPr lang="en-US" sz="2400" dirty="0"/>
              <a:t>To further offload the tunnel we have moved the filter cavities into shorter (1 km), dedicated tunnels</a:t>
            </a:r>
          </a:p>
          <a:p>
            <a:pPr lvl="1"/>
            <a:r>
              <a:rPr lang="en-US" sz="1800" dirty="0"/>
              <a:t>this is a working hypothesis, to be discussed by the detector design teams</a:t>
            </a:r>
          </a:p>
          <a:p>
            <a:endParaRPr lang="en-US" sz="2400" dirty="0"/>
          </a:p>
          <a:p>
            <a:r>
              <a:rPr lang="en-US" sz="2400" dirty="0"/>
              <a:t>The resulting tunnel diameter is </a:t>
            </a:r>
            <a:r>
              <a:rPr lang="en-US" sz="2400" dirty="0">
                <a:latin typeface="Avenir Black"/>
                <a:cs typeface="Avenir Black"/>
              </a:rPr>
              <a:t>~2x larger </a:t>
            </a:r>
            <a:r>
              <a:rPr lang="en-US" sz="2400" dirty="0" err="1"/>
              <a:t>wrt</a:t>
            </a:r>
            <a:r>
              <a:rPr lang="en-US" sz="2400" dirty="0"/>
              <a:t> ET book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5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Table of Content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Motivations</a:t>
            </a:r>
          </a:p>
          <a:p>
            <a:r>
              <a:rPr lang="en-GB" dirty="0" smtClean="0"/>
              <a:t>A bit of history</a:t>
            </a:r>
          </a:p>
          <a:p>
            <a:r>
              <a:rPr lang="en-GB" dirty="0" smtClean="0"/>
              <a:t>Global Scenario</a:t>
            </a:r>
          </a:p>
          <a:p>
            <a:r>
              <a:rPr lang="en-GB" strike="sngStrike" dirty="0" smtClean="0"/>
              <a:t>Science</a:t>
            </a:r>
          </a:p>
          <a:p>
            <a:r>
              <a:rPr lang="en-GB" dirty="0" smtClean="0"/>
              <a:t>From CDR to TDR</a:t>
            </a:r>
          </a:p>
          <a:p>
            <a:r>
              <a:rPr lang="en-GB" dirty="0" smtClean="0"/>
              <a:t>Sites</a:t>
            </a:r>
          </a:p>
          <a:p>
            <a:r>
              <a:rPr lang="en-GB" dirty="0" smtClean="0"/>
              <a:t>Timeline</a:t>
            </a:r>
          </a:p>
          <a:p>
            <a:r>
              <a:rPr lang="en-GB" dirty="0" smtClean="0"/>
              <a:t>The ET collaboration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</a:t>
            </a:fld>
            <a:endParaRPr lang="en-US"/>
          </a:p>
        </p:txBody>
      </p:sp>
      <p:sp>
        <p:nvSpPr>
          <p:cNvPr id="6" name="Freccia a destra 5"/>
          <p:cNvSpPr/>
          <p:nvPr/>
        </p:nvSpPr>
        <p:spPr>
          <a:xfrm>
            <a:off x="2307431" y="3464720"/>
            <a:ext cx="1085850" cy="300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/>
          <p:cNvSpPr txBox="1"/>
          <p:nvPr/>
        </p:nvSpPr>
        <p:spPr>
          <a:xfrm>
            <a:off x="3479006" y="3291572"/>
            <a:ext cx="148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Nelson</a:t>
            </a:r>
            <a:endParaRPr lang="en-GB" sz="3600" dirty="0"/>
          </a:p>
        </p:txBody>
      </p:sp>
      <p:cxnSp>
        <p:nvCxnSpPr>
          <p:cNvPr id="9" name="Connettore 2 8"/>
          <p:cNvCxnSpPr/>
          <p:nvPr/>
        </p:nvCxnSpPr>
        <p:spPr>
          <a:xfrm>
            <a:off x="5286375" y="3657600"/>
            <a:ext cx="892969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6332581" y="3395990"/>
            <a:ext cx="1014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Why?</a:t>
            </a:r>
            <a:endParaRPr lang="en-GB" sz="2800" dirty="0"/>
          </a:p>
        </p:txBody>
      </p:sp>
      <p:cxnSp>
        <p:nvCxnSpPr>
          <p:cNvPr id="11" name="Connettore 2 10"/>
          <p:cNvCxnSpPr/>
          <p:nvPr/>
        </p:nvCxnSpPr>
        <p:spPr>
          <a:xfrm>
            <a:off x="5286375" y="4098598"/>
            <a:ext cx="892969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6332581" y="3836988"/>
            <a:ext cx="1147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What?</a:t>
            </a:r>
            <a:endParaRPr lang="en-GB" sz="2800" dirty="0"/>
          </a:p>
        </p:txBody>
      </p:sp>
      <p:cxnSp>
        <p:nvCxnSpPr>
          <p:cNvPr id="13" name="Connettore 2 12"/>
          <p:cNvCxnSpPr/>
          <p:nvPr/>
        </p:nvCxnSpPr>
        <p:spPr>
          <a:xfrm>
            <a:off x="5286375" y="4565977"/>
            <a:ext cx="892969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6332581" y="4304367"/>
            <a:ext cx="1335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Where?</a:t>
            </a:r>
            <a:endParaRPr lang="en-GB" sz="2800" dirty="0"/>
          </a:p>
        </p:txBody>
      </p:sp>
      <p:cxnSp>
        <p:nvCxnSpPr>
          <p:cNvPr id="15" name="Connettore 2 14"/>
          <p:cNvCxnSpPr/>
          <p:nvPr/>
        </p:nvCxnSpPr>
        <p:spPr>
          <a:xfrm>
            <a:off x="5286375" y="5089526"/>
            <a:ext cx="892969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6332581" y="4827916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When?</a:t>
            </a:r>
            <a:endParaRPr lang="en-GB" sz="2800" dirty="0"/>
          </a:p>
        </p:txBody>
      </p:sp>
      <p:cxnSp>
        <p:nvCxnSpPr>
          <p:cNvPr id="17" name="Connettore 2 16"/>
          <p:cNvCxnSpPr/>
          <p:nvPr/>
        </p:nvCxnSpPr>
        <p:spPr>
          <a:xfrm>
            <a:off x="5286375" y="5647860"/>
            <a:ext cx="892969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6332581" y="5386250"/>
            <a:ext cx="1048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Who?</a:t>
            </a:r>
            <a:endParaRPr lang="en-GB" sz="2800" dirty="0"/>
          </a:p>
        </p:txBody>
      </p:sp>
      <p:pic>
        <p:nvPicPr>
          <p:cNvPr id="19" name="Immagine 18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1652" y="-35719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6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880" y="365126"/>
            <a:ext cx="4903470" cy="836657"/>
          </a:xfrm>
        </p:spPr>
        <p:txBody>
          <a:bodyPr/>
          <a:lstStyle/>
          <a:p>
            <a:r>
              <a:rPr lang="en-US" dirty="0"/>
              <a:t>TUNNEL </a:t>
            </a:r>
            <a:r>
              <a:rPr lang="en-US" dirty="0" smtClean="0"/>
              <a:t>- </a:t>
            </a:r>
            <a:r>
              <a:rPr lang="en-US" dirty="0" smtClean="0">
                <a:latin typeface="Webdings"/>
                <a:ea typeface="Webdings"/>
                <a:cs typeface="Webdings"/>
                <a:sym typeface="Webdings"/>
              </a:rPr>
              <a:t></a:t>
            </a:r>
            <a:r>
              <a:rPr lang="en-US" baseline="-25000" dirty="0"/>
              <a:t>in</a:t>
            </a:r>
            <a:r>
              <a:rPr lang="en-US" dirty="0"/>
              <a:t> 10m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pic>
        <p:nvPicPr>
          <p:cNvPr id="7" name="Picture 6" descr="Schermata 2018-05-15 alle 09.48.0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237" y="1463040"/>
            <a:ext cx="7478763" cy="5394960"/>
          </a:xfrm>
          <a:prstGeom prst="rect">
            <a:avLst/>
          </a:prstGeom>
        </p:spPr>
      </p:pic>
      <p:pic>
        <p:nvPicPr>
          <p:cNvPr id="8" name="Picture 2" descr="\\vmware-host\Shared Folders\Desktop\artistic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453325" cy="2286000"/>
          </a:xfrm>
          <a:prstGeom prst="rect">
            <a:avLst/>
          </a:prstGeom>
          <a:noFill/>
        </p:spPr>
      </p:pic>
      <p:pic>
        <p:nvPicPr>
          <p:cNvPr id="9" name="Immagine 8" descr="ET-new-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327283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CAVERNS AND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Big caverns are a challenge</a:t>
            </a:r>
          </a:p>
          <a:p>
            <a:pPr lvl="1"/>
            <a:r>
              <a:rPr lang="en-US" dirty="0"/>
              <a:t>structure stability</a:t>
            </a:r>
          </a:p>
          <a:p>
            <a:pPr lvl="1"/>
            <a:r>
              <a:rPr lang="en-US" dirty="0"/>
              <a:t>atmospheric NN</a:t>
            </a:r>
          </a:p>
          <a:p>
            <a:r>
              <a:rPr lang="en-US" dirty="0"/>
              <a:t>65m diameter (ET concept) would be the largest cavern in the world</a:t>
            </a:r>
          </a:p>
          <a:p>
            <a:pPr lvl="1"/>
            <a:r>
              <a:rPr lang="en-US" dirty="0" smtClean="0"/>
              <a:t>We </a:t>
            </a:r>
            <a:r>
              <a:rPr lang="en-US" dirty="0"/>
              <a:t>have studied solutions to reduce the volume while maintaining the infrastructure flexibility and development </a:t>
            </a:r>
            <a:r>
              <a:rPr lang="en-US" dirty="0" smtClean="0"/>
              <a:t>potential</a:t>
            </a:r>
          </a:p>
          <a:p>
            <a:r>
              <a:rPr lang="it-IT" dirty="0"/>
              <a:t>Big </a:t>
            </a:r>
            <a:r>
              <a:rPr lang="it-IT" dirty="0" err="1"/>
              <a:t>shafts</a:t>
            </a:r>
            <a:r>
              <a:rPr lang="it-IT" dirty="0"/>
              <a:t> are </a:t>
            </a:r>
            <a:r>
              <a:rPr lang="it-IT" dirty="0" err="1"/>
              <a:t>expensive</a:t>
            </a:r>
            <a:r>
              <a:rPr lang="it-IT" dirty="0"/>
              <a:t> and </a:t>
            </a:r>
            <a:r>
              <a:rPr lang="it-IT" dirty="0" err="1"/>
              <a:t>challenging</a:t>
            </a:r>
            <a:r>
              <a:rPr lang="it-IT" dirty="0"/>
              <a:t> for </a:t>
            </a:r>
            <a:r>
              <a:rPr lang="it-IT" dirty="0" err="1"/>
              <a:t>civil</a:t>
            </a:r>
            <a:r>
              <a:rPr lang="it-IT" dirty="0"/>
              <a:t> </a:t>
            </a:r>
            <a:r>
              <a:rPr lang="it-IT" dirty="0" err="1"/>
              <a:t>engineering</a:t>
            </a:r>
            <a:r>
              <a:rPr lang="it-IT" dirty="0"/>
              <a:t> </a:t>
            </a:r>
          </a:p>
          <a:p>
            <a:pPr lvl="1"/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designed</a:t>
            </a:r>
            <a:r>
              <a:rPr lang="it-IT" dirty="0"/>
              <a:t> </a:t>
            </a:r>
            <a:r>
              <a:rPr lang="it-IT" dirty="0" err="1"/>
              <a:t>downhill</a:t>
            </a:r>
            <a:r>
              <a:rPr lang="it-IT" dirty="0"/>
              <a:t> </a:t>
            </a:r>
            <a:r>
              <a:rPr lang="it-IT" dirty="0" err="1"/>
              <a:t>accesses</a:t>
            </a:r>
            <a:r>
              <a:rPr lang="it-IT" dirty="0"/>
              <a:t> to the </a:t>
            </a:r>
            <a:r>
              <a:rPr lang="it-IT" dirty="0" err="1"/>
              <a:t>infrastructure</a:t>
            </a:r>
            <a:r>
              <a:rPr lang="it-IT" dirty="0"/>
              <a:t> and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diameter</a:t>
            </a:r>
            <a:r>
              <a:rPr lang="it-IT" dirty="0"/>
              <a:t> </a:t>
            </a:r>
            <a:r>
              <a:rPr lang="it-IT" dirty="0" err="1"/>
              <a:t>shafts</a:t>
            </a:r>
            <a:r>
              <a:rPr lang="it-IT" dirty="0"/>
              <a:t> for </a:t>
            </a:r>
            <a:r>
              <a:rPr lang="it-IT" dirty="0" err="1"/>
              <a:t>safety</a:t>
            </a:r>
            <a:r>
              <a:rPr lang="it-IT" dirty="0"/>
              <a:t> </a:t>
            </a:r>
            <a:r>
              <a:rPr lang="it-IT" dirty="0" err="1"/>
              <a:t>accesses</a:t>
            </a:r>
            <a:endParaRPr lang="it-IT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pic>
        <p:nvPicPr>
          <p:cNvPr id="6" name="Immagine 5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612" y="67467"/>
            <a:ext cx="7886700" cy="1325563"/>
          </a:xfrm>
        </p:spPr>
        <p:txBody>
          <a:bodyPr/>
          <a:lstStyle/>
          <a:p>
            <a:r>
              <a:rPr lang="it-IT" sz="2800" dirty="0"/>
              <a:t>ET </a:t>
            </a:r>
            <a:r>
              <a:rPr lang="it-IT" sz="2800" dirty="0" err="1" smtClean="0"/>
              <a:t>Triangle</a:t>
            </a:r>
            <a:r>
              <a:rPr lang="it-IT" sz="2800" dirty="0"/>
              <a:t/>
            </a:r>
            <a:br>
              <a:rPr lang="it-IT" sz="2800" dirty="0"/>
            </a:br>
            <a:r>
              <a:rPr lang="it-IT" sz="2800" dirty="0"/>
              <a:t>Underground Base Infrastructure</a:t>
            </a:r>
            <a:r>
              <a:rPr lang="it-IT" dirty="0"/>
              <a:t/>
            </a:r>
            <a:br>
              <a:rPr lang="it-IT" dirty="0"/>
            </a:br>
            <a:r>
              <a:rPr lang="it-IT" sz="1800" dirty="0"/>
              <a:t>Heights are not to scale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651" y="406309"/>
            <a:ext cx="8406397" cy="37084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1" y="2971800"/>
            <a:ext cx="6978028" cy="3429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2743200"/>
            <a:ext cx="4147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Cavern shape designed to be structurally feasible</a:t>
            </a:r>
          </a:p>
          <a:p>
            <a:r>
              <a:rPr lang="en-US" sz="1400" dirty="0">
                <a:latin typeface="Avenir Book"/>
                <a:cs typeface="Avenir Book"/>
              </a:rPr>
              <a:t>and reduce the overall excavated volume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4289" y="6008131"/>
            <a:ext cx="202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venir Book"/>
                <a:cs typeface="Avenir Book"/>
              </a:rPr>
              <a:t>Main Cavern:</a:t>
            </a:r>
          </a:p>
          <a:p>
            <a:r>
              <a:rPr lang="it-IT" sz="1400" dirty="0">
                <a:latin typeface="Avenir Book"/>
                <a:cs typeface="Avenir Book"/>
              </a:rPr>
              <a:t>H=36m; V</a:t>
            </a:r>
            <a:r>
              <a:rPr lang="it-IT" sz="1400" baseline="-25000" dirty="0">
                <a:latin typeface="Avenir Book"/>
                <a:cs typeface="Avenir Book"/>
              </a:rPr>
              <a:t>int</a:t>
            </a:r>
            <a:r>
              <a:rPr lang="it-IT" sz="1400" dirty="0">
                <a:latin typeface="Avenir Book"/>
                <a:cs typeface="Avenir Book"/>
              </a:rPr>
              <a:t>=90000 m</a:t>
            </a:r>
            <a:r>
              <a:rPr lang="it-IT" sz="1400" baseline="30000" dirty="0">
                <a:latin typeface="Avenir Book"/>
                <a:cs typeface="Avenir Book"/>
              </a:rPr>
              <a:t>3</a:t>
            </a:r>
            <a:endParaRPr lang="en-US" sz="1400" baseline="30000" dirty="0">
              <a:latin typeface="Avenir Book"/>
              <a:cs typeface="Avenir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9315" y="4013548"/>
            <a:ext cx="2111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venir Book"/>
                <a:cs typeface="Avenir Book"/>
              </a:rPr>
              <a:t>Satellite Cavern:</a:t>
            </a:r>
          </a:p>
          <a:p>
            <a:r>
              <a:rPr lang="it-IT" sz="1400" dirty="0">
                <a:latin typeface="Avenir Book"/>
                <a:cs typeface="Avenir Book"/>
              </a:rPr>
              <a:t>H=32m; V</a:t>
            </a:r>
            <a:r>
              <a:rPr lang="it-IT" sz="1400" baseline="-25000" dirty="0">
                <a:latin typeface="Avenir Book"/>
                <a:cs typeface="Avenir Book"/>
              </a:rPr>
              <a:t>int</a:t>
            </a:r>
            <a:r>
              <a:rPr lang="it-IT" sz="1400" dirty="0">
                <a:latin typeface="Avenir Book"/>
                <a:cs typeface="Avenir Book"/>
              </a:rPr>
              <a:t>=7200 m</a:t>
            </a:r>
            <a:r>
              <a:rPr lang="it-IT" sz="1400" baseline="30000" dirty="0">
                <a:latin typeface="Avenir Book"/>
                <a:cs typeface="Avenir Book"/>
              </a:rPr>
              <a:t>3</a:t>
            </a:r>
            <a:endParaRPr lang="en-US" sz="1400" baseline="30000" dirty="0">
              <a:latin typeface="Avenir Book"/>
              <a:cs typeface="Avenir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94988" y="6356351"/>
            <a:ext cx="3086100" cy="365125"/>
          </a:xfrm>
        </p:spPr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pic>
        <p:nvPicPr>
          <p:cNvPr id="11" name="Immagine 10" descr="ET-new-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7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9" t="11831" r="3068" b="7671"/>
          <a:stretch/>
        </p:blipFill>
        <p:spPr>
          <a:xfrm>
            <a:off x="92519" y="15302"/>
            <a:ext cx="8991601" cy="6883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CAVERN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 Light"/>
                <a:ea typeface="+mn-ea"/>
              </a:rPr>
              <a:pPr marL="0" marR="0" lvl="0" indent="0" algn="r" defTabSz="9143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venir Light"/>
              <a:ea typeface="+mn-ea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pic>
        <p:nvPicPr>
          <p:cNvPr id="9" name="Picture 3" descr="\\vmware-host\Shared Folders\Desktop\artistic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9"/>
          <a:stretch/>
        </p:blipFill>
        <p:spPr bwMode="auto">
          <a:xfrm>
            <a:off x="5410200" y="-18888"/>
            <a:ext cx="3733800" cy="2457288"/>
          </a:xfrm>
          <a:prstGeom prst="rect">
            <a:avLst/>
          </a:prstGeom>
          <a:noFill/>
        </p:spPr>
      </p:pic>
      <p:pic>
        <p:nvPicPr>
          <p:cNvPr id="8" name="Immagine 7" descr="ET-new-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519" y="6273554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6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513" t="-602" r="8956" b="632"/>
          <a:stretch/>
        </p:blipFill>
        <p:spPr>
          <a:xfrm>
            <a:off x="0" y="-43506"/>
            <a:ext cx="8929577" cy="690150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CAVERN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pic>
        <p:nvPicPr>
          <p:cNvPr id="8" name="Immagine 7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4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273" y="2860131"/>
            <a:ext cx="7886700" cy="1325563"/>
          </a:xfrm>
        </p:spPr>
        <p:txBody>
          <a:bodyPr/>
          <a:lstStyle/>
          <a:p>
            <a:pPr algn="ctr"/>
            <a:r>
              <a:rPr lang="en-GB" dirty="0" smtClean="0"/>
              <a:t>Where?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35</a:t>
            </a:fld>
            <a:endParaRPr lang="en-US"/>
          </a:p>
        </p:txBody>
      </p:sp>
      <p:pic>
        <p:nvPicPr>
          <p:cNvPr id="6" name="Immagine 5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7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26068"/>
          </a:xfrm>
        </p:spPr>
        <p:txBody>
          <a:bodyPr/>
          <a:lstStyle/>
          <a:p>
            <a:r>
              <a:rPr lang="en-GB" dirty="0" smtClean="0"/>
              <a:t>3 site candidates</a:t>
            </a:r>
            <a:endParaRPr lang="en-GB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97972" y="1391195"/>
            <a:ext cx="5132070" cy="1720941"/>
          </a:xfrm>
        </p:spPr>
        <p:txBody>
          <a:bodyPr/>
          <a:lstStyle/>
          <a:p>
            <a:r>
              <a:rPr lang="en-GB" dirty="0" smtClean="0"/>
              <a:t>Belgium-Germany-Netherlands</a:t>
            </a:r>
            <a:endParaRPr lang="en-GB" dirty="0"/>
          </a:p>
          <a:p>
            <a:r>
              <a:rPr lang="en-GB" dirty="0" smtClean="0"/>
              <a:t>Hungary (</a:t>
            </a:r>
            <a:r>
              <a:rPr lang="en-GB" dirty="0" err="1" smtClean="0"/>
              <a:t>Matra</a:t>
            </a:r>
            <a:r>
              <a:rPr lang="en-GB" dirty="0" smtClean="0"/>
              <a:t> Mountain)</a:t>
            </a:r>
          </a:p>
          <a:p>
            <a:r>
              <a:rPr lang="en-GB" dirty="0" smtClean="0"/>
              <a:t>Italy (Sardinia-</a:t>
            </a:r>
            <a:r>
              <a:rPr lang="en-GB" dirty="0" err="1" smtClean="0"/>
              <a:t>Sos</a:t>
            </a:r>
            <a:r>
              <a:rPr lang="en-GB" dirty="0" smtClean="0"/>
              <a:t> </a:t>
            </a:r>
            <a:r>
              <a:rPr lang="en-GB" dirty="0" err="1" smtClean="0"/>
              <a:t>Enattos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36</a:t>
            </a:fld>
            <a:endParaRPr lang="en-US"/>
          </a:p>
        </p:txBody>
      </p:sp>
      <p:pic>
        <p:nvPicPr>
          <p:cNvPr id="7" name="Segnaposto contenuto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564" y="1907177"/>
            <a:ext cx="4789106" cy="3982758"/>
          </a:xfrm>
          <a:prstGeom prst="rect">
            <a:avLst/>
          </a:prstGeom>
        </p:spPr>
      </p:pic>
      <p:pic>
        <p:nvPicPr>
          <p:cNvPr id="8" name="Immagine 7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1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8636"/>
            <a:ext cx="7886700" cy="5819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EUREGIO MEUSE-RHINE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15490"/>
            <a:ext cx="4495800" cy="4876800"/>
          </a:xfrm>
        </p:spPr>
        <p:txBody>
          <a:bodyPr/>
          <a:lstStyle/>
          <a:p>
            <a:r>
              <a:rPr lang="en-US" dirty="0" smtClean="0"/>
              <a:t>A proposal to realize ET in the Limburg area</a:t>
            </a:r>
          </a:p>
          <a:p>
            <a:r>
              <a:rPr lang="en-US" dirty="0" smtClean="0"/>
              <a:t>A strong asset: a detector hosted by 3 countries (B-D-NL)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"/>
          <a:stretch/>
        </p:blipFill>
        <p:spPr>
          <a:xfrm>
            <a:off x="4996618" y="1161243"/>
            <a:ext cx="3842582" cy="53919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5600"/>
            <a:ext cx="4498672" cy="3505200"/>
          </a:xfrm>
          <a:prstGeom prst="rect">
            <a:avLst/>
          </a:prstGeom>
        </p:spPr>
      </p:pic>
      <p:pic>
        <p:nvPicPr>
          <p:cNvPr id="10" name="Immagine 9" descr="ET-new-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24" y="46038"/>
            <a:ext cx="7886700" cy="872384"/>
          </a:xfrm>
        </p:spPr>
        <p:txBody>
          <a:bodyPr/>
          <a:lstStyle/>
          <a:p>
            <a:r>
              <a:rPr lang="en-US" dirty="0" smtClean="0"/>
              <a:t>ET is appearing in NL roadmap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2179" y="6428197"/>
            <a:ext cx="3086100" cy="365125"/>
          </a:xfrm>
        </p:spPr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9" t="11609" r="26596" b="7338"/>
          <a:stretch/>
        </p:blipFill>
        <p:spPr bwMode="auto">
          <a:xfrm>
            <a:off x="219138" y="2013701"/>
            <a:ext cx="4048062" cy="4310899"/>
          </a:xfrm>
          <a:prstGeom prst="rect">
            <a:avLst/>
          </a:prstGeom>
          <a:noFill/>
          <a:ln w="38100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16" y="918421"/>
            <a:ext cx="4155584" cy="596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28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ET @ Saclay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39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2717" y="1089637"/>
            <a:ext cx="5609452" cy="3738960"/>
            <a:chOff x="162717" y="1089637"/>
            <a:chExt cx="5609452" cy="373896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17" y="1089637"/>
              <a:ext cx="5607918" cy="3738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47423" y="4305377"/>
              <a:ext cx="49247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i="1" dirty="0" smtClean="0"/>
                <a:t>Jo with two Dutch Ministers + …</a:t>
              </a:r>
              <a:endParaRPr lang="en-GB" sz="2800" b="1" i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71600" y="2449786"/>
            <a:ext cx="5727563" cy="3348819"/>
            <a:chOff x="847423" y="1831224"/>
            <a:chExt cx="5727563" cy="3348819"/>
          </a:xfrm>
        </p:grpSpPr>
        <p:pic>
          <p:nvPicPr>
            <p:cNvPr id="11" name="Picture 2" descr="C:\Users\rumpenmf\AppData\Local\Microsoft\Windows\Temporary Internet Files\Content.Outlook\WK35JZCX\Ondertekening Nikhef2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" b="-2"/>
            <a:stretch/>
          </p:blipFill>
          <p:spPr bwMode="auto">
            <a:xfrm>
              <a:off x="847423" y="1831224"/>
              <a:ext cx="5727563" cy="334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223506" y="4182704"/>
              <a:ext cx="432900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2800" b="1" i="1" dirty="0" err="1" smtClean="0"/>
                <a:t>AEI+Nikhef</a:t>
              </a:r>
              <a:r>
                <a:rPr lang="en-GB" sz="2800" b="1" i="1" dirty="0" smtClean="0"/>
                <a:t> ET collaboration</a:t>
              </a:r>
            </a:p>
            <a:p>
              <a:pPr algn="r"/>
              <a:r>
                <a:rPr lang="en-GB" sz="2800" b="1" i="1" dirty="0" smtClean="0"/>
                <a:t>+ Dutch Prime Minister</a:t>
              </a:r>
              <a:endParaRPr lang="en-GB" sz="2800" b="1" i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67000" y="2429646"/>
            <a:ext cx="5705089" cy="3805249"/>
            <a:chOff x="4115052" y="2241388"/>
            <a:chExt cx="5705089" cy="380524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5052" y="2241388"/>
              <a:ext cx="5705089" cy="380524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518879" y="5496523"/>
              <a:ext cx="5282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i="1" dirty="0" smtClean="0"/>
                <a:t>Stan with two Dutch Ministers + …</a:t>
              </a:r>
              <a:endParaRPr lang="en-GB" sz="2800" b="1" i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52800" y="1066800"/>
            <a:ext cx="5506436" cy="3670958"/>
            <a:chOff x="5103293" y="2959696"/>
            <a:chExt cx="5506436" cy="367095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293" y="2959696"/>
              <a:ext cx="5506436" cy="36709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755386" y="5118405"/>
              <a:ext cx="1455399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i="1" dirty="0" smtClean="0"/>
                <a:t>Limburg</a:t>
              </a:r>
            </a:p>
            <a:p>
              <a:pPr algn="ctr"/>
              <a:r>
                <a:rPr lang="en-GB" sz="2800" b="1" i="1" dirty="0" smtClean="0"/>
                <a:t>province</a:t>
              </a:r>
            </a:p>
            <a:p>
              <a:pPr algn="ctr"/>
              <a:r>
                <a:rPr lang="en-GB" sz="2800" b="1" i="1" dirty="0" smtClean="0"/>
                <a:t>boss</a:t>
              </a:r>
              <a:endParaRPr lang="en-GB" sz="2800" b="1" i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574141" y="5626394"/>
              <a:ext cx="174355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i="1" dirty="0" smtClean="0"/>
                <a:t>KU Leuven</a:t>
              </a:r>
            </a:p>
            <a:p>
              <a:pPr algn="ctr"/>
              <a:r>
                <a:rPr lang="en-GB" sz="2800" b="1" i="1" dirty="0" smtClean="0"/>
                <a:t>boss</a:t>
              </a:r>
              <a:endParaRPr lang="en-GB" sz="2800" b="1" i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24000" y="3497356"/>
            <a:ext cx="7600496" cy="3374406"/>
            <a:chOff x="4365898" y="4656429"/>
            <a:chExt cx="4926082" cy="2187042"/>
          </a:xfrm>
        </p:grpSpPr>
        <p:pic>
          <p:nvPicPr>
            <p:cNvPr id="21" name="Picture 8" descr="C:\Users\rumpenmf\AppData\Local\Microsoft\Windows\Temporary Internet Files\Content.Outlook\P0LPQHIF\Image-1 (4).pn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65898" y="4656429"/>
              <a:ext cx="2867919" cy="2187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9" descr="C:\Users\rumpenmf\AppData\Local\Microsoft\Windows\Temporary Internet Files\Content.Outlook\P0LPQHIF\Fotot tonen Armin Laschet.jp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59307" y="4656429"/>
              <a:ext cx="2132673" cy="2187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itolo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US" sz="1400" kern="1200" dirty="0" smtClean="0">
                <a:solidFill>
                  <a:srgbClr val="FFFFFF"/>
                </a:solidFill>
                <a:effectLst/>
                <a:latin typeface="Avenir Book"/>
                <a:ea typeface="+mn-ea"/>
                <a:cs typeface="Avenir Book"/>
              </a:rPr>
              <a:t>STRONG SUPPORT BY LOCAL (NL, B) POLITICIANS</a:t>
            </a:r>
            <a:endParaRPr lang="en-GB" dirty="0" smtClean="0">
              <a:effectLst/>
            </a:endParaRPr>
          </a:p>
          <a:p>
            <a:endParaRPr lang="en-GB" dirty="0"/>
          </a:p>
        </p:txBody>
      </p:sp>
      <p:pic>
        <p:nvPicPr>
          <p:cNvPr id="23" name="Immagine 22" descr="ET-new-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6978" y="0"/>
            <a:ext cx="2477022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5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88640"/>
          </a:xfrm>
        </p:spPr>
        <p:txBody>
          <a:bodyPr/>
          <a:lstStyle/>
          <a:p>
            <a:r>
              <a:rPr lang="en-US" dirty="0" smtClean="0"/>
              <a:t>Terrestrial Detectors</a:t>
            </a:r>
            <a:endParaRPr lang="en-US" dirty="0"/>
          </a:p>
        </p:txBody>
      </p:sp>
      <p:pic>
        <p:nvPicPr>
          <p:cNvPr id="3" name="Picture 3" descr="TerradiNot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91440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iResHanford_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800213"/>
            <a:ext cx="1584325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LLOaeri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995726"/>
            <a:ext cx="1589088" cy="11191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6" name="Picture 6" descr="ligo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3995726"/>
            <a:ext cx="503237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aeri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3646497"/>
            <a:ext cx="1512888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virgo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6813" y="3708388"/>
            <a:ext cx="936625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ligo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831963"/>
            <a:ext cx="5048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uftb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2130413"/>
            <a:ext cx="104298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titel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2124063"/>
            <a:ext cx="636588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043660" y="1785926"/>
            <a:ext cx="1968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rgbClr val="FFFFFF"/>
                </a:solidFill>
                <a:latin typeface="Verdana" pitchFamily="34" charset="0"/>
              </a:rPr>
              <a:t>GEO, Hannover, 600 m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250825" y="5148251"/>
            <a:ext cx="20889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200" dirty="0" err="1" smtClean="0">
                <a:latin typeface="Verdana" pitchFamily="34" charset="0"/>
              </a:rPr>
              <a:t>aLIGO</a:t>
            </a:r>
            <a:r>
              <a:rPr lang="it-IT" sz="1200" dirty="0" smtClean="0">
                <a:latin typeface="Verdana" pitchFamily="34" charset="0"/>
              </a:rPr>
              <a:t> </a:t>
            </a:r>
            <a:r>
              <a:rPr lang="it-IT" sz="1200" dirty="0" err="1">
                <a:latin typeface="Verdana" pitchFamily="34" charset="0"/>
              </a:rPr>
              <a:t>Livingston</a:t>
            </a:r>
            <a:r>
              <a:rPr lang="it-IT" sz="1200" dirty="0">
                <a:latin typeface="Verdana" pitchFamily="34" charset="0"/>
              </a:rPr>
              <a:t>, 4 km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3214678" y="4786322"/>
            <a:ext cx="19732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 err="1" smtClean="0">
                <a:latin typeface="Verdana" pitchFamily="34" charset="0"/>
              </a:rPr>
              <a:t>AdV</a:t>
            </a:r>
            <a:r>
              <a:rPr lang="it-IT" sz="1200" dirty="0" smtClean="0">
                <a:latin typeface="Verdana" pitchFamily="34" charset="0"/>
              </a:rPr>
              <a:t>, </a:t>
            </a:r>
            <a:r>
              <a:rPr lang="it-IT" sz="1200" dirty="0">
                <a:latin typeface="Verdana" pitchFamily="34" charset="0"/>
              </a:rPr>
              <a:t>Cascina, 3 km</a:t>
            </a:r>
          </a:p>
        </p:txBody>
      </p:sp>
      <p:grpSp>
        <p:nvGrpSpPr>
          <p:cNvPr id="12" name="Gruppo 30"/>
          <p:cNvGrpSpPr/>
          <p:nvPr/>
        </p:nvGrpSpPr>
        <p:grpSpPr>
          <a:xfrm>
            <a:off x="4357686" y="2852936"/>
            <a:ext cx="214314" cy="214314"/>
            <a:chOff x="7858148" y="1785926"/>
            <a:chExt cx="214314" cy="214314"/>
          </a:xfrm>
        </p:grpSpPr>
        <p:cxnSp>
          <p:nvCxnSpPr>
            <p:cNvPr id="20" name="Connettore 1 19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o 33"/>
          <p:cNvGrpSpPr/>
          <p:nvPr/>
        </p:nvGrpSpPr>
        <p:grpSpPr>
          <a:xfrm rot="18589186">
            <a:off x="4471751" y="3040719"/>
            <a:ext cx="214314" cy="214314"/>
            <a:chOff x="7858148" y="1785926"/>
            <a:chExt cx="214314" cy="214314"/>
          </a:xfrm>
        </p:grpSpPr>
        <p:cxnSp>
          <p:nvCxnSpPr>
            <p:cNvPr id="23" name="Connettore 1 22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36"/>
          <p:cNvGrpSpPr/>
          <p:nvPr/>
        </p:nvGrpSpPr>
        <p:grpSpPr>
          <a:xfrm rot="15002078">
            <a:off x="439105" y="3143248"/>
            <a:ext cx="214314" cy="214314"/>
            <a:chOff x="7858148" y="1785926"/>
            <a:chExt cx="214314" cy="214314"/>
          </a:xfrm>
        </p:grpSpPr>
        <p:cxnSp>
          <p:nvCxnSpPr>
            <p:cNvPr id="26" name="Connettore 1 25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0" y="2924156"/>
            <a:ext cx="19732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 err="1" smtClean="0">
                <a:latin typeface="Verdana" pitchFamily="34" charset="0"/>
              </a:rPr>
              <a:t>aLIGO</a:t>
            </a:r>
            <a:r>
              <a:rPr lang="it-IT" sz="1200" dirty="0" smtClean="0">
                <a:latin typeface="Verdana" pitchFamily="34" charset="0"/>
              </a:rPr>
              <a:t> </a:t>
            </a:r>
            <a:r>
              <a:rPr lang="it-IT" sz="1200" dirty="0" err="1">
                <a:latin typeface="Verdana" pitchFamily="34" charset="0"/>
              </a:rPr>
              <a:t>Hanford</a:t>
            </a:r>
            <a:r>
              <a:rPr lang="it-IT" sz="1200" dirty="0">
                <a:latin typeface="Verdana" pitchFamily="34" charset="0"/>
              </a:rPr>
              <a:t>, 4 </a:t>
            </a:r>
            <a:r>
              <a:rPr lang="it-IT" sz="1200" dirty="0" smtClean="0">
                <a:latin typeface="Verdana" pitchFamily="34" charset="0"/>
              </a:rPr>
              <a:t>km</a:t>
            </a:r>
            <a:endParaRPr lang="it-IT" sz="1200" dirty="0">
              <a:latin typeface="Verdana" pitchFamily="34" charset="0"/>
            </a:endParaRPr>
          </a:p>
        </p:txBody>
      </p:sp>
      <p:grpSp>
        <p:nvGrpSpPr>
          <p:cNvPr id="18" name="Gruppo 39"/>
          <p:cNvGrpSpPr/>
          <p:nvPr/>
        </p:nvGrpSpPr>
        <p:grpSpPr>
          <a:xfrm rot="9912954">
            <a:off x="1443119" y="3622937"/>
            <a:ext cx="214314" cy="214314"/>
            <a:chOff x="7858148" y="1785926"/>
            <a:chExt cx="214314" cy="214314"/>
          </a:xfrm>
        </p:grpSpPr>
        <p:cxnSp>
          <p:nvCxnSpPr>
            <p:cNvPr id="30" name="Connettore 1 29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CasellaDiTesto 34"/>
          <p:cNvSpPr txBox="1"/>
          <p:nvPr/>
        </p:nvSpPr>
        <p:spPr>
          <a:xfrm>
            <a:off x="2123728" y="908720"/>
            <a:ext cx="4923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Advanced detectors 2015-2025 </a:t>
            </a:r>
            <a:endParaRPr lang="en-US" sz="2800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1763688" y="292494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2015</a:t>
            </a:r>
            <a:endParaRPr lang="en-US" sz="2800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3635896" y="4221088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8/2017</a:t>
            </a:r>
            <a:endParaRPr lang="en-US" sz="2800" dirty="0"/>
          </a:p>
        </p:txBody>
      </p:sp>
      <p:sp>
        <p:nvSpPr>
          <p:cNvPr id="42" name="Segnaposto numero diapositiva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59F2-F166-494A-986C-23D9B677BC5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84368" y="3284984"/>
            <a:ext cx="997516" cy="9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uppo 42"/>
          <p:cNvGrpSpPr/>
          <p:nvPr/>
        </p:nvGrpSpPr>
        <p:grpSpPr>
          <a:xfrm rot="20406938">
            <a:off x="8358214" y="3429000"/>
            <a:ext cx="214314" cy="214314"/>
            <a:chOff x="7858148" y="1785926"/>
            <a:chExt cx="214314" cy="214314"/>
          </a:xfrm>
        </p:grpSpPr>
        <p:cxnSp>
          <p:nvCxnSpPr>
            <p:cNvPr id="36" name="Connettore 1 32"/>
            <p:cNvCxnSpPr/>
            <p:nvPr/>
          </p:nvCxnSpPr>
          <p:spPr>
            <a:xfrm rot="5400000">
              <a:off x="7750991" y="1893083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3"/>
            <p:cNvCxnSpPr/>
            <p:nvPr/>
          </p:nvCxnSpPr>
          <p:spPr>
            <a:xfrm rot="10800000">
              <a:off x="7858148" y="2000240"/>
              <a:ext cx="21431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Immagine 37" descr="KAGRA-log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84368" y="4077072"/>
            <a:ext cx="1044972" cy="416781"/>
          </a:xfrm>
          <a:prstGeom prst="rect">
            <a:avLst/>
          </a:prstGeom>
        </p:spPr>
      </p:pic>
      <p:sp>
        <p:nvSpPr>
          <p:cNvPr id="39" name="CasellaDiTesto 38"/>
          <p:cNvSpPr txBox="1"/>
          <p:nvPr/>
        </p:nvSpPr>
        <p:spPr>
          <a:xfrm>
            <a:off x="7812360" y="2780928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~2019</a:t>
            </a:r>
            <a:endParaRPr lang="en-US" sz="2800" dirty="0"/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3789040"/>
            <a:ext cx="1125055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5" name="CasellaDiTesto 44"/>
          <p:cNvSpPr txBox="1"/>
          <p:nvPr/>
        </p:nvSpPr>
        <p:spPr>
          <a:xfrm>
            <a:off x="5940152" y="3212976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~2025</a:t>
            </a:r>
            <a:endParaRPr lang="en-US" sz="2800" dirty="0"/>
          </a:p>
        </p:txBody>
      </p:sp>
      <p:pic>
        <p:nvPicPr>
          <p:cNvPr id="46" name="Immagine 45" descr="ET-new-logo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150894" y="0"/>
            <a:ext cx="1993106" cy="643791"/>
          </a:xfrm>
          <a:prstGeom prst="rect">
            <a:avLst/>
          </a:prstGeom>
        </p:spPr>
      </p:pic>
      <p:sp>
        <p:nvSpPr>
          <p:cNvPr id="47" name="CasellaDiTesto 46"/>
          <p:cNvSpPr txBox="1"/>
          <p:nvPr/>
        </p:nvSpPr>
        <p:spPr>
          <a:xfrm>
            <a:off x="0" y="5424616"/>
            <a:ext cx="37824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LIGO Scientific Collaboration: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1263 collaborators (including GEO)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20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9 computing centres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~1.5 G$ of total investment</a:t>
            </a:r>
            <a:endParaRPr lang="en-GB" dirty="0"/>
          </a:p>
        </p:txBody>
      </p:sp>
      <p:sp>
        <p:nvSpPr>
          <p:cNvPr id="48" name="CasellaDiTesto 47"/>
          <p:cNvSpPr txBox="1"/>
          <p:nvPr/>
        </p:nvSpPr>
        <p:spPr>
          <a:xfrm>
            <a:off x="3706813" y="5384055"/>
            <a:ext cx="32049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Virgo Collaboration: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343 collaborators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6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5 computing centres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~0.42 G€ of total investment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5801413" y="4823352"/>
            <a:ext cx="33704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KAGRA Collaboration: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260 collaborators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12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5</a:t>
            </a:r>
            <a:r>
              <a:rPr lang="en-GB" dirty="0" smtClean="0"/>
              <a:t> computing centres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~16.4 G¥ of construction costs</a:t>
            </a:r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6457950" y="6438633"/>
            <a:ext cx="2568302" cy="365125"/>
          </a:xfrm>
        </p:spPr>
        <p:txBody>
          <a:bodyPr/>
          <a:lstStyle/>
          <a:p>
            <a:r>
              <a:rPr lang="en-US" dirty="0" smtClean="0"/>
              <a:t>ET @ </a:t>
            </a:r>
            <a:r>
              <a:rPr lang="en-US" dirty="0" err="1" smtClean="0"/>
              <a:t>Saclay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07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9359"/>
          </a:xfrm>
        </p:spPr>
        <p:txBody>
          <a:bodyPr/>
          <a:lstStyle/>
          <a:p>
            <a:r>
              <a:rPr lang="en-US" dirty="0" smtClean="0"/>
              <a:t>B-G-NL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485"/>
            <a:ext cx="9107386" cy="4940115"/>
          </a:xfrm>
          <a:prstGeom prst="rect">
            <a:avLst/>
          </a:prstGeom>
        </p:spPr>
      </p:pic>
      <p:pic>
        <p:nvPicPr>
          <p:cNvPr id="8" name="Immagine 7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8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2560"/>
          </a:xfrm>
        </p:spPr>
        <p:txBody>
          <a:bodyPr/>
          <a:lstStyle/>
          <a:p>
            <a:r>
              <a:rPr lang="en-US" dirty="0" smtClean="0"/>
              <a:t>Population Density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1515" y="1676400"/>
            <a:ext cx="4205035" cy="5155842"/>
            <a:chOff x="51515" y="697136"/>
            <a:chExt cx="5521858" cy="6135106"/>
          </a:xfrm>
        </p:grpSpPr>
        <p:grpSp>
          <p:nvGrpSpPr>
            <p:cNvPr id="8" name="Group 7"/>
            <p:cNvGrpSpPr/>
            <p:nvPr/>
          </p:nvGrpSpPr>
          <p:grpSpPr>
            <a:xfrm>
              <a:off x="51515" y="697136"/>
              <a:ext cx="5521858" cy="6083589"/>
              <a:chOff x="-1" y="774410"/>
              <a:chExt cx="5521858" cy="608358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498" y="774410"/>
                <a:ext cx="5273359" cy="6083589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97292" y="809826"/>
                <a:ext cx="217242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32726" y="1013064"/>
                <a:ext cx="1576461" cy="15748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 smtClean="0">
                    <a:sym typeface="Symbol"/>
                  </a:rPr>
                  <a:t>&lt; 50/km</a:t>
                </a:r>
                <a:r>
                  <a:rPr lang="en-GB" sz="1600" b="1" baseline="30000" dirty="0" smtClean="0">
                    <a:sym typeface="Symbol"/>
                  </a:rPr>
                  <a:t>2</a:t>
                </a:r>
              </a:p>
              <a:p>
                <a:r>
                  <a:rPr lang="en-GB" sz="1600" b="1" dirty="0" smtClean="0">
                    <a:sym typeface="Symbol"/>
                  </a:rPr>
                  <a:t>   50 - 100</a:t>
                </a:r>
              </a:p>
              <a:p>
                <a:r>
                  <a:rPr lang="en-GB" sz="1600" b="1" dirty="0" smtClean="0">
                    <a:sym typeface="Symbol"/>
                  </a:rPr>
                  <a:t> 100 - 200</a:t>
                </a:r>
              </a:p>
              <a:p>
                <a:r>
                  <a:rPr lang="en-GB" sz="1600" b="1" dirty="0" smtClean="0">
                    <a:sym typeface="Symbol"/>
                  </a:rPr>
                  <a:t> 200 - 300</a:t>
                </a:r>
              </a:p>
              <a:p>
                <a:r>
                  <a:rPr lang="en-GB" sz="1600" b="1" dirty="0" smtClean="0">
                    <a:sym typeface="Symbol"/>
                  </a:rPr>
                  <a:t>        &gt; 300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08" t="45735" r="24687" b="35848"/>
              <a:stretch/>
            </p:blipFill>
            <p:spPr>
              <a:xfrm>
                <a:off x="-1" y="1039824"/>
                <a:ext cx="504825" cy="1488808"/>
              </a:xfrm>
              <a:prstGeom prst="rect">
                <a:avLst/>
              </a:prstGeom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184413" y="6563933"/>
              <a:ext cx="1407252" cy="268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344583" y="1119295"/>
            <a:ext cx="4953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1">
                    <a:lumMod val="95000"/>
                  </a:schemeClr>
                </a:solidFill>
                <a:latin typeface="Avenir Book"/>
                <a:cs typeface="Avenir Book"/>
              </a:rPr>
              <a:t>Modest population density (200/km</a:t>
            </a:r>
            <a:r>
              <a:rPr lang="en-GB" b="1" baseline="30000" dirty="0" smtClean="0">
                <a:solidFill>
                  <a:schemeClr val="tx1">
                    <a:lumMod val="95000"/>
                  </a:schemeClr>
                </a:solidFill>
                <a:latin typeface="Avenir Book"/>
                <a:cs typeface="Avenir Book"/>
              </a:rPr>
              <a:t>2</a:t>
            </a:r>
            <a:r>
              <a:rPr lang="en-GB" b="1" dirty="0" smtClean="0">
                <a:solidFill>
                  <a:schemeClr val="tx1">
                    <a:lumMod val="95000"/>
                  </a:schemeClr>
                </a:solidFill>
                <a:latin typeface="Avenir Book"/>
                <a:cs typeface="Avenir Book"/>
              </a:rPr>
              <a:t>)</a:t>
            </a:r>
          </a:p>
          <a:p>
            <a:r>
              <a:rPr lang="en-GB" b="1" dirty="0" smtClean="0">
                <a:solidFill>
                  <a:schemeClr val="tx1">
                    <a:lumMod val="95000"/>
                  </a:schemeClr>
                </a:solidFill>
                <a:latin typeface="Avenir Book"/>
                <a:cs typeface="Avenir Book"/>
              </a:rPr>
              <a:t>Relatively ‘quiet’ in view of:</a:t>
            </a:r>
          </a:p>
          <a:p>
            <a:pPr marL="457200" indent="-457200">
              <a:buFontTx/>
              <a:buChar char="-"/>
            </a:pPr>
            <a:r>
              <a:rPr lang="en-GB" b="1" i="1" dirty="0" smtClean="0">
                <a:solidFill>
                  <a:schemeClr val="tx1">
                    <a:lumMod val="95000"/>
                  </a:schemeClr>
                </a:solidFill>
                <a:latin typeface="Avenir Book"/>
                <a:cs typeface="Avenir Book"/>
              </a:rPr>
              <a:t>No heavy industry;</a:t>
            </a:r>
          </a:p>
          <a:p>
            <a:pPr marL="457200" indent="-457200">
              <a:buFontTx/>
              <a:buChar char="-"/>
            </a:pPr>
            <a:r>
              <a:rPr lang="en-GB" b="1" i="1" dirty="0" smtClean="0">
                <a:solidFill>
                  <a:schemeClr val="tx1">
                    <a:lumMod val="95000"/>
                  </a:schemeClr>
                </a:solidFill>
                <a:latin typeface="Avenir Book"/>
                <a:cs typeface="Avenir Book"/>
              </a:rPr>
              <a:t>Windmills, highways, railroads </a:t>
            </a:r>
            <a:br>
              <a:rPr lang="en-GB" b="1" i="1" dirty="0" smtClean="0">
                <a:solidFill>
                  <a:schemeClr val="tx1">
                    <a:lumMod val="95000"/>
                  </a:schemeClr>
                </a:solidFill>
                <a:latin typeface="Avenir Book"/>
                <a:cs typeface="Avenir Book"/>
              </a:rPr>
            </a:br>
            <a:r>
              <a:rPr lang="en-GB" b="1" i="1" dirty="0" smtClean="0">
                <a:solidFill>
                  <a:schemeClr val="tx1">
                    <a:lumMod val="95000"/>
                  </a:schemeClr>
                </a:solidFill>
                <a:latin typeface="Avenir Book"/>
                <a:cs typeface="Avenir Book"/>
              </a:rPr>
              <a:t>at a distance;</a:t>
            </a:r>
          </a:p>
          <a:p>
            <a:pPr marL="457200" indent="-457200">
              <a:buFontTx/>
              <a:buChar char="-"/>
            </a:pPr>
            <a:r>
              <a:rPr lang="en-GB" b="1" i="1" dirty="0" smtClean="0">
                <a:solidFill>
                  <a:schemeClr val="tx1">
                    <a:lumMod val="95000"/>
                  </a:schemeClr>
                </a:solidFill>
                <a:latin typeface="Avenir Book"/>
                <a:cs typeface="Avenir Book"/>
              </a:rPr>
              <a:t>Tourism earmarked as a priority</a:t>
            </a:r>
            <a:br>
              <a:rPr lang="en-GB" b="1" i="1" dirty="0" smtClean="0">
                <a:solidFill>
                  <a:schemeClr val="tx1">
                    <a:lumMod val="95000"/>
                  </a:schemeClr>
                </a:solidFill>
                <a:latin typeface="Avenir Book"/>
                <a:cs typeface="Avenir Book"/>
              </a:rPr>
            </a:br>
            <a:r>
              <a:rPr lang="en-GB" b="1" i="1" dirty="0" smtClean="0">
                <a:solidFill>
                  <a:schemeClr val="tx1">
                    <a:lumMod val="95000"/>
                  </a:schemeClr>
                </a:solidFill>
                <a:latin typeface="Avenir Book"/>
                <a:cs typeface="Avenir Book"/>
              </a:rPr>
              <a:t>(complicates our drilling activity …)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0" t="72276" r="16955" b="1017"/>
          <a:stretch/>
        </p:blipFill>
        <p:spPr>
          <a:xfrm>
            <a:off x="4657042" y="4149509"/>
            <a:ext cx="4360570" cy="25560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86400" y="5352871"/>
            <a:ext cx="129715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ym typeface="Symbol"/>
              </a:rPr>
              <a:t> </a:t>
            </a:r>
            <a:r>
              <a:rPr lang="en-GB" b="1" dirty="0" smtClean="0">
                <a:sym typeface="Symbol"/>
              </a:rPr>
              <a:t>   21 -   250</a:t>
            </a:r>
          </a:p>
          <a:p>
            <a:r>
              <a:rPr lang="en-GB" b="1" dirty="0" smtClean="0">
                <a:sym typeface="Symbol"/>
              </a:rPr>
              <a:t>  250 -   500</a:t>
            </a:r>
          </a:p>
          <a:p>
            <a:r>
              <a:rPr lang="en-GB" b="1" dirty="0" smtClean="0">
                <a:sym typeface="Symbol"/>
              </a:rPr>
              <a:t>  500 - 1000</a:t>
            </a:r>
          </a:p>
          <a:p>
            <a:r>
              <a:rPr lang="en-GB" b="1" dirty="0" smtClean="0">
                <a:sym typeface="Symbol"/>
              </a:rPr>
              <a:t>1000 - 2500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t="15643" r="91494" b="70130"/>
          <a:stretch/>
        </p:blipFill>
        <p:spPr>
          <a:xfrm>
            <a:off x="4876800" y="5334000"/>
            <a:ext cx="561499" cy="1200329"/>
          </a:xfrm>
          <a:prstGeom prst="rect">
            <a:avLst/>
          </a:prstGeom>
        </p:spPr>
      </p:pic>
      <p:pic>
        <p:nvPicPr>
          <p:cNvPr id="16" name="Immagine 15" descr="ET-new-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0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90" y="1811474"/>
            <a:ext cx="7585710" cy="503682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80313" y="116933"/>
            <a:ext cx="3429001" cy="915034"/>
          </a:xfrm>
        </p:spPr>
        <p:txBody>
          <a:bodyPr>
            <a:normAutofit/>
          </a:bodyPr>
          <a:lstStyle/>
          <a:p>
            <a:r>
              <a:rPr lang="en-GB" sz="3600" dirty="0" smtClean="0"/>
              <a:t>Seismicity B-G-NL</a:t>
            </a:r>
            <a:endParaRPr lang="en-GB" sz="36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5780314" cy="4494840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42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1558290" y="5174606"/>
            <a:ext cx="4098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31 earthquakes M&gt;1.5 in the last 10 years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558290" y="5542488"/>
            <a:ext cx="292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https://earthquake.usgs.gov/</a:t>
            </a:r>
          </a:p>
        </p:txBody>
      </p:sp>
    </p:spTree>
    <p:extLst>
      <p:ext uri="{BB962C8B-B14F-4D97-AF65-F5344CB8AC3E}">
        <p14:creationId xmlns:p14="http://schemas.microsoft.com/office/powerpoint/2010/main" val="221351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3605"/>
          </a:xfrm>
        </p:spPr>
        <p:txBody>
          <a:bodyPr/>
          <a:lstStyle/>
          <a:p>
            <a:r>
              <a:rPr lang="en-US" dirty="0" smtClean="0"/>
              <a:t>Rayleigh waves reflection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42" name="Demo_2Lay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057400"/>
            <a:ext cx="4638653" cy="396884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-2960" y="1524000"/>
            <a:ext cx="476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 smtClean="0">
                <a:solidFill>
                  <a:srgbClr val="000099"/>
                </a:solidFill>
              </a:rPr>
              <a:t>Soft top layer on top of hard rock …</a:t>
            </a:r>
            <a:endParaRPr lang="en-GB" sz="2400" b="1" i="1" dirty="0">
              <a:solidFill>
                <a:srgbClr val="000099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419600" y="1214735"/>
            <a:ext cx="4929634" cy="5529129"/>
            <a:chOff x="6252656" y="1214735"/>
            <a:chExt cx="4165037" cy="5529129"/>
          </a:xfrm>
        </p:grpSpPr>
        <p:grpSp>
          <p:nvGrpSpPr>
            <p:cNvPr id="45" name="Group 44"/>
            <p:cNvGrpSpPr/>
            <p:nvPr/>
          </p:nvGrpSpPr>
          <p:grpSpPr>
            <a:xfrm>
              <a:off x="6252656" y="1677328"/>
              <a:ext cx="4165037" cy="5066536"/>
              <a:chOff x="6252656" y="1677328"/>
              <a:chExt cx="4165037" cy="5066536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6252656" y="1677328"/>
                <a:ext cx="4165037" cy="5066536"/>
                <a:chOff x="6252656" y="1677328"/>
                <a:chExt cx="4165037" cy="5066536"/>
              </a:xfrm>
            </p:grpSpPr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644" r="9710" b="9788"/>
                <a:stretch/>
              </p:blipFill>
              <p:spPr>
                <a:xfrm>
                  <a:off x="6252656" y="1677328"/>
                  <a:ext cx="3932377" cy="4722107"/>
                </a:xfrm>
                <a:prstGeom prst="rect">
                  <a:avLst/>
                </a:prstGeom>
              </p:spPr>
            </p:pic>
            <p:sp>
              <p:nvSpPr>
                <p:cNvPr id="51" name="TextBox 50"/>
                <p:cNvSpPr txBox="1"/>
                <p:nvPr/>
              </p:nvSpPr>
              <p:spPr>
                <a:xfrm>
                  <a:off x="8634761" y="4977825"/>
                  <a:ext cx="1614545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3200" b="1" dirty="0" smtClean="0">
                      <a:solidFill>
                        <a:schemeClr val="accent6"/>
                      </a:solidFill>
                    </a:rPr>
                    <a:t>@ -10 m</a:t>
                  </a:r>
                  <a:endParaRPr lang="en-GB" sz="3200" b="1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8325859" y="6282199"/>
                  <a:ext cx="152962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400" b="1" i="1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sym typeface="Symbol"/>
                    </a:rPr>
                    <a:t> f [Hz]</a:t>
                  </a:r>
                  <a:endParaRPr lang="en-GB" sz="24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7623502" y="6282199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2400" b="1" dirty="0" smtClean="0"/>
                    <a:t>1</a:t>
                  </a:r>
                  <a:endParaRPr lang="en-GB" sz="2400" b="1" dirty="0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9922043" y="6282199"/>
                  <a:ext cx="49565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2400" b="1" dirty="0" smtClean="0"/>
                    <a:t>10</a:t>
                  </a:r>
                  <a:endParaRPr lang="en-GB" sz="2400" b="1" dirty="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182488" y="2537144"/>
                  <a:ext cx="1878848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3200" b="1" dirty="0" smtClean="0">
                      <a:solidFill>
                        <a:srgbClr val="C00000"/>
                      </a:solidFill>
                    </a:rPr>
                    <a:t>@</a:t>
                  </a:r>
                  <a:r>
                    <a:rPr lang="en-GB" sz="3200" b="1" dirty="0" smtClean="0"/>
                    <a:t> </a:t>
                  </a:r>
                  <a:r>
                    <a:rPr lang="en-GB" sz="3200" b="1" dirty="0" smtClean="0">
                      <a:solidFill>
                        <a:srgbClr val="FF33CC"/>
                      </a:solidFill>
                    </a:rPr>
                    <a:t>s</a:t>
                  </a:r>
                  <a:r>
                    <a:rPr lang="en-GB" sz="3200" b="1" dirty="0" smtClean="0">
                      <a:solidFill>
                        <a:srgbClr val="FF0000"/>
                      </a:solidFill>
                    </a:rPr>
                    <a:t>u</a:t>
                  </a:r>
                  <a:r>
                    <a:rPr lang="en-GB" sz="3200" b="1" dirty="0" smtClean="0">
                      <a:solidFill>
                        <a:srgbClr val="0000FF"/>
                      </a:solidFill>
                    </a:rPr>
                    <a:t>r</a:t>
                  </a:r>
                  <a:r>
                    <a:rPr lang="en-GB" sz="3200" b="1" dirty="0" smtClean="0">
                      <a:solidFill>
                        <a:srgbClr val="C00000"/>
                      </a:solidFill>
                    </a:rPr>
                    <a:t>f</a:t>
                  </a:r>
                  <a:r>
                    <a:rPr lang="en-GB" sz="3200" b="1" dirty="0" smtClean="0">
                      <a:solidFill>
                        <a:srgbClr val="FF33CC"/>
                      </a:solidFill>
                    </a:rPr>
                    <a:t>a</a:t>
                  </a:r>
                  <a:r>
                    <a:rPr lang="en-GB" sz="3200" b="1" dirty="0" smtClean="0">
                      <a:solidFill>
                        <a:srgbClr val="FF0000"/>
                      </a:solidFill>
                    </a:rPr>
                    <a:t>c</a:t>
                  </a:r>
                  <a:r>
                    <a:rPr lang="en-GB" sz="3200" b="1" dirty="0" smtClean="0">
                      <a:solidFill>
                        <a:srgbClr val="0000FF"/>
                      </a:solidFill>
                    </a:rPr>
                    <a:t>e</a:t>
                  </a:r>
                  <a:endParaRPr lang="en-GB" sz="3200" b="1" dirty="0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7288895" y="1758716"/>
                <a:ext cx="1548320" cy="3662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3200" b="1" dirty="0" smtClean="0">
                    <a:solidFill>
                      <a:srgbClr val="FF0000"/>
                    </a:solidFill>
                  </a:rPr>
                  <a:t>First step</a:t>
                </a:r>
                <a:r>
                  <a:rPr lang="en-GB" sz="2800" b="1" dirty="0" smtClean="0">
                    <a:solidFill>
                      <a:srgbClr val="FF0000"/>
                    </a:solidFill>
                  </a:rPr>
                  <a:t>:</a:t>
                </a:r>
                <a:endParaRPr lang="en-GB" sz="2800" b="1" i="1" dirty="0" smtClean="0"/>
              </a:p>
              <a:p>
                <a:pPr algn="ctr"/>
                <a:endParaRPr lang="en-GB" sz="2400" b="1" i="1" dirty="0"/>
              </a:p>
              <a:p>
                <a:pPr algn="ctr"/>
                <a:endParaRPr lang="en-GB" sz="2400" b="1" i="1" dirty="0" smtClean="0"/>
              </a:p>
              <a:p>
                <a:pPr algn="ctr"/>
                <a:r>
                  <a:rPr lang="en-GB" sz="2400" b="1" i="1" dirty="0" smtClean="0"/>
                  <a:t>from on-top</a:t>
                </a:r>
              </a:p>
              <a:p>
                <a:pPr algn="ctr"/>
                <a:endParaRPr lang="en-GB" sz="2400" b="1" i="1" dirty="0" smtClean="0"/>
              </a:p>
              <a:p>
                <a:pPr algn="ctr"/>
                <a:r>
                  <a:rPr lang="en-GB" sz="3200" b="1" i="1" dirty="0" smtClean="0"/>
                  <a:t> </a:t>
                </a:r>
                <a:endParaRPr lang="en-GB" sz="3200" b="1" i="1" dirty="0"/>
              </a:p>
              <a:p>
                <a:pPr algn="ctr"/>
                <a:endParaRPr lang="en-GB" sz="2400" b="1" i="1" dirty="0"/>
              </a:p>
              <a:p>
                <a:pPr algn="ctr"/>
                <a:r>
                  <a:rPr lang="en-GB" sz="2400" b="1" i="1" dirty="0" smtClean="0">
                    <a:solidFill>
                      <a:schemeClr val="bg1"/>
                    </a:solidFill>
                  </a:rPr>
                  <a:t>just into the</a:t>
                </a:r>
              </a:p>
              <a:p>
                <a:pPr algn="ctr"/>
                <a:r>
                  <a:rPr lang="en-GB" sz="2400" b="1" i="1" dirty="0" smtClean="0">
                    <a:solidFill>
                      <a:schemeClr val="bg1"/>
                    </a:solidFill>
                  </a:rPr>
                  <a:t>hard-rock</a:t>
                </a: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6574981" y="1214735"/>
              <a:ext cx="3183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i="1" dirty="0" smtClean="0">
                  <a:solidFill>
                    <a:srgbClr val="000099"/>
                  </a:solidFill>
                </a:rPr>
                <a:t>Only measurement so far …</a:t>
              </a:r>
              <a:endParaRPr lang="en-GB" sz="2400" b="1" i="1" dirty="0">
                <a:solidFill>
                  <a:srgbClr val="000099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629400" y="5486400"/>
            <a:ext cx="2223500" cy="400110"/>
            <a:chOff x="7948252" y="5507873"/>
            <a:chExt cx="2223500" cy="400110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7948252" y="5733686"/>
              <a:ext cx="2223500" cy="0"/>
            </a:xfrm>
            <a:prstGeom prst="line">
              <a:avLst/>
            </a:prstGeom>
            <a:ln w="203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8386532" y="5507873"/>
              <a:ext cx="152573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/>
                <a:t>specification</a:t>
              </a:r>
              <a:endParaRPr lang="en-GB" sz="2000" b="1" dirty="0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3291656" y="4019490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i="1" dirty="0" smtClean="0">
                <a:solidFill>
                  <a:schemeClr val="bg1"/>
                </a:solidFill>
              </a:rPr>
              <a:t>soft</a:t>
            </a:r>
            <a:endParaRPr lang="en-GB" sz="2000" b="1" i="1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47573" y="4457700"/>
            <a:ext cx="678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i="1" dirty="0" smtClean="0">
                <a:solidFill>
                  <a:schemeClr val="bg1"/>
                </a:solidFill>
              </a:rPr>
              <a:t>hard</a:t>
            </a:r>
            <a:endParaRPr lang="en-GB" sz="2000" b="1" i="1" dirty="0">
              <a:solidFill>
                <a:schemeClr val="bg1"/>
              </a:solidFill>
            </a:endParaRPr>
          </a:p>
        </p:txBody>
      </p:sp>
      <p:pic>
        <p:nvPicPr>
          <p:cNvPr id="23" name="Immagine 22" descr="ET-new-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10874" y="0"/>
            <a:ext cx="1633126" cy="5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4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526" y="-98605"/>
            <a:ext cx="7886700" cy="1325563"/>
          </a:xfrm>
        </p:spPr>
        <p:txBody>
          <a:bodyPr/>
          <a:lstStyle/>
          <a:p>
            <a:r>
              <a:rPr lang="en-US" dirty="0" smtClean="0"/>
              <a:t>MATRA MOUNTAINS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076" y="907870"/>
            <a:ext cx="5105400" cy="4876800"/>
          </a:xfrm>
        </p:spPr>
        <p:txBody>
          <a:bodyPr/>
          <a:lstStyle/>
          <a:p>
            <a:r>
              <a:rPr lang="en-US" dirty="0" smtClean="0"/>
              <a:t>Small underground lab (-88m) realized and used for seismic measurements</a:t>
            </a:r>
          </a:p>
          <a:p>
            <a:r>
              <a:rPr lang="en-US" dirty="0" smtClean="0"/>
              <a:t>Two years of seismic data available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25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827" y="848807"/>
            <a:ext cx="3260725" cy="241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Ellipszis 7"/>
          <p:cNvSpPr/>
          <p:nvPr/>
        </p:nvSpPr>
        <p:spPr>
          <a:xfrm>
            <a:off x="7754938" y="1463675"/>
            <a:ext cx="252412" cy="268288"/>
          </a:xfrm>
          <a:prstGeom prst="ellipse">
            <a:avLst/>
          </a:prstGeom>
          <a:noFill/>
          <a:ln w="508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27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8" y="3260725"/>
            <a:ext cx="4038600" cy="302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33" y="3260726"/>
            <a:ext cx="4783487" cy="358734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 descr="ET-new-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0880" y="0"/>
            <a:ext cx="2093119" cy="67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4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67192"/>
            <a:ext cx="7745846" cy="530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804" y="156121"/>
            <a:ext cx="7886700" cy="744083"/>
          </a:xfrm>
        </p:spPr>
        <p:txBody>
          <a:bodyPr/>
          <a:lstStyle/>
          <a:p>
            <a:r>
              <a:rPr lang="en-US" dirty="0" smtClean="0"/>
              <a:t>Natural and Anthropic seismicity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7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4" y="3867650"/>
            <a:ext cx="489743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4345170"/>
            <a:ext cx="4164012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43" y="1066800"/>
            <a:ext cx="316388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078" y="900204"/>
            <a:ext cx="5433921" cy="360058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Various </a:t>
            </a:r>
            <a:r>
              <a:rPr lang="en-US" dirty="0">
                <a:solidFill>
                  <a:schemeClr val="bg1"/>
                </a:solidFill>
              </a:rPr>
              <a:t>andesite types from same geological era, limestone </a:t>
            </a:r>
            <a:r>
              <a:rPr lang="en-US" dirty="0" smtClean="0">
                <a:solidFill>
                  <a:schemeClr val="bg1"/>
                </a:solidFill>
              </a:rPr>
              <a:t>basis</a:t>
            </a:r>
          </a:p>
          <a:p>
            <a:r>
              <a:rPr lang="en-US" dirty="0">
                <a:solidFill>
                  <a:schemeClr val="bg1"/>
                </a:solidFill>
              </a:rPr>
              <a:t>Local seismicity </a:t>
            </a:r>
            <a:r>
              <a:rPr lang="en-US" dirty="0" smtClean="0">
                <a:solidFill>
                  <a:schemeClr val="bg1"/>
                </a:solidFill>
              </a:rPr>
              <a:t>level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3 earthquakes in the last 200 </a:t>
            </a:r>
            <a:r>
              <a:rPr lang="en-US" dirty="0" err="1" smtClean="0">
                <a:solidFill>
                  <a:schemeClr val="bg1"/>
                </a:solidFill>
              </a:rPr>
              <a:t>yrs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 </a:t>
            </a:r>
            <a:r>
              <a:rPr lang="en-US" dirty="0">
                <a:solidFill>
                  <a:schemeClr val="bg1"/>
                </a:solidFill>
              </a:rPr>
              <a:t>= 3.5 (1879), 3.2 (1895), 3.1 (1980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Explosions </a:t>
            </a:r>
            <a:r>
              <a:rPr lang="en-US" dirty="0" smtClean="0">
                <a:solidFill>
                  <a:schemeClr val="bg1"/>
                </a:solidFill>
              </a:rPr>
              <a:t>nearby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91 between 03.2016 – 12.2017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86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SOS ENATTOS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0738E-571F-4C3C-8365-287E44C91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67" y="1182243"/>
            <a:ext cx="8537067" cy="514235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6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87" y="101124"/>
            <a:ext cx="7886700" cy="914540"/>
          </a:xfrm>
        </p:spPr>
        <p:txBody>
          <a:bodyPr/>
          <a:lstStyle/>
          <a:p>
            <a:r>
              <a:rPr lang="en-US" dirty="0" smtClean="0"/>
              <a:t>AREA ASSETS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pic>
        <p:nvPicPr>
          <p:cNvPr id="14" name="Immagine 4">
            <a:extLst>
              <a:ext uri="{FF2B5EF4-FFF2-40B4-BE49-F238E27FC236}">
                <a16:creationId xmlns:a16="http://schemas.microsoft.com/office/drawing/2014/main" id="{2649841F-0E40-490B-A14E-B3285A0DF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1143000"/>
            <a:ext cx="4630537" cy="508657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5BC3CE8-B9F6-4286-AF32-3AE774E44A31}"/>
              </a:ext>
            </a:extLst>
          </p:cNvPr>
          <p:cNvSpPr txBox="1"/>
          <p:nvPr/>
        </p:nvSpPr>
        <p:spPr>
          <a:xfrm>
            <a:off x="4419600" y="228600"/>
            <a:ext cx="3148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venir Black"/>
                <a:cs typeface="Avenir Black"/>
              </a:rPr>
              <a:t>One of the least populated areas in EU</a:t>
            </a:r>
            <a:endParaRPr lang="en-US" sz="2000" b="1" u="sng" dirty="0">
              <a:latin typeface="Avenir Black"/>
              <a:cs typeface="Avenir Black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40D9F385-54F8-4831-951F-5410FCF78D8A}"/>
              </a:ext>
            </a:extLst>
          </p:cNvPr>
          <p:cNvCxnSpPr>
            <a:cxnSpLocks/>
          </p:cNvCxnSpPr>
          <p:nvPr/>
        </p:nvCxnSpPr>
        <p:spPr>
          <a:xfrm>
            <a:off x="6172200" y="990600"/>
            <a:ext cx="381000" cy="4419600"/>
          </a:xfrm>
          <a:prstGeom prst="straightConnector1">
            <a:avLst/>
          </a:prstGeom>
          <a:ln w="19050" cmpd="sng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Risultati immagini per population density sardinia">
            <a:extLst>
              <a:ext uri="{FF2B5EF4-FFF2-40B4-BE49-F238E27FC236}">
                <a16:creationId xmlns:a16="http://schemas.microsoft.com/office/drawing/2014/main" id="{05E59950-9146-4A20-968A-D3F4D0589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902" y="1763350"/>
            <a:ext cx="3088280" cy="384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 descr="ET-new-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6680" y="0"/>
            <a:ext cx="1407319" cy="45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87" y="101124"/>
            <a:ext cx="7886700" cy="914540"/>
          </a:xfrm>
        </p:spPr>
        <p:txBody>
          <a:bodyPr/>
          <a:lstStyle/>
          <a:p>
            <a:r>
              <a:rPr lang="en-US" dirty="0" smtClean="0"/>
              <a:t>AREA ASSETS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11" name="Immagine 1">
            <a:extLst>
              <a:ext uri="{FF2B5EF4-FFF2-40B4-BE49-F238E27FC236}">
                <a16:creationId xmlns:a16="http://schemas.microsoft.com/office/drawing/2014/main" id="{531E1AF8-7C87-4EC1-B83F-58604578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9800"/>
            <a:ext cx="4029075" cy="4657390"/>
          </a:xfrm>
          <a:prstGeom prst="rect">
            <a:avLst/>
          </a:prstGeom>
        </p:spPr>
      </p:pic>
      <p:sp>
        <p:nvSpPr>
          <p:cNvPr id="12" name="CasellaDiTesto 15">
            <a:extLst>
              <a:ext uri="{FF2B5EF4-FFF2-40B4-BE49-F238E27FC236}">
                <a16:creationId xmlns:a16="http://schemas.microsoft.com/office/drawing/2014/main" id="{85BC3CE8-B9F6-4286-AF32-3AE774E44A31}"/>
              </a:ext>
            </a:extLst>
          </p:cNvPr>
          <p:cNvSpPr txBox="1"/>
          <p:nvPr/>
        </p:nvSpPr>
        <p:spPr>
          <a:xfrm>
            <a:off x="560102" y="850465"/>
            <a:ext cx="3148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Black"/>
                <a:cs typeface="Avenir Black"/>
              </a:rPr>
              <a:t>Ancient rocks, European continental landmass: </a:t>
            </a:r>
          </a:p>
          <a:p>
            <a:r>
              <a:rPr lang="en-US" sz="2000" b="1" u="sng" dirty="0">
                <a:latin typeface="Avenir Black"/>
                <a:cs typeface="Avenir Black"/>
              </a:rPr>
              <a:t>seismically quiet</a:t>
            </a:r>
          </a:p>
        </p:txBody>
      </p:sp>
      <p:cxnSp>
        <p:nvCxnSpPr>
          <p:cNvPr id="13" name="Connettore 2 16">
            <a:extLst>
              <a:ext uri="{FF2B5EF4-FFF2-40B4-BE49-F238E27FC236}">
                <a16:creationId xmlns:a16="http://schemas.microsoft.com/office/drawing/2014/main" id="{40D9F385-54F8-4831-951F-5410FCF78D8A}"/>
              </a:ext>
            </a:extLst>
          </p:cNvPr>
          <p:cNvCxnSpPr>
            <a:cxnSpLocks/>
          </p:cNvCxnSpPr>
          <p:nvPr/>
        </p:nvCxnSpPr>
        <p:spPr>
          <a:xfrm flipH="1">
            <a:off x="1271588" y="2133600"/>
            <a:ext cx="1700212" cy="2938463"/>
          </a:xfrm>
          <a:prstGeom prst="straightConnector1">
            <a:avLst/>
          </a:prstGeom>
          <a:ln w="19050" cmpd="sng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pic>
        <p:nvPicPr>
          <p:cNvPr id="15" name="Picture 7" descr="Cov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067" y="25240"/>
            <a:ext cx="5101596" cy="292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152482" y="2477922"/>
            <a:ext cx="286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Sardinia Crustal deformation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9" name="Segnaposto contenuto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065835" y="2950370"/>
            <a:ext cx="3517614" cy="386755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4065835" y="4567388"/>
            <a:ext cx="4098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 earthquakes M&gt;1.5 in the last 10 years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065835" y="4935270"/>
            <a:ext cx="292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https://earthquake.usgs.gov/</a:t>
            </a:r>
          </a:p>
        </p:txBody>
      </p:sp>
    </p:spTree>
    <p:extLst>
      <p:ext uri="{BB962C8B-B14F-4D97-AF65-F5344CB8AC3E}">
        <p14:creationId xmlns:p14="http://schemas.microsoft.com/office/powerpoint/2010/main" val="236077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11368" t="29892" r="32178" b="1"/>
          <a:stretch/>
        </p:blipFill>
        <p:spPr>
          <a:xfrm>
            <a:off x="9248" y="1066800"/>
            <a:ext cx="5203553" cy="541520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4970"/>
          </a:xfrm>
        </p:spPr>
        <p:txBody>
          <a:bodyPr/>
          <a:lstStyle/>
          <a:p>
            <a:r>
              <a:rPr lang="en-US" dirty="0" smtClean="0"/>
              <a:t>LOCAL GEOLOGY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t="42164" b="27166"/>
          <a:stretch>
            <a:fillRect/>
          </a:stretch>
        </p:blipFill>
        <p:spPr bwMode="auto">
          <a:xfrm>
            <a:off x="5527635" y="2497387"/>
            <a:ext cx="3301264" cy="1800000"/>
          </a:xfrm>
          <a:prstGeom prst="rect">
            <a:avLst/>
          </a:prstGeom>
          <a:ln w="19050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 descr="http://docplayer.it/docs-images/68/59536423/images/67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7178" y="77491"/>
            <a:ext cx="2051721" cy="1800000"/>
          </a:xfrm>
          <a:prstGeom prst="rect">
            <a:avLst/>
          </a:prstGeom>
          <a:ln w="19050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2797" y="4930747"/>
            <a:ext cx="2010702" cy="1800000"/>
          </a:xfrm>
          <a:prstGeom prst="rect">
            <a:avLst/>
          </a:prstGeom>
          <a:ln w="19050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Connettore 1 8"/>
          <p:cNvCxnSpPr>
            <a:stCxn id="10" idx="1"/>
          </p:cNvCxnSpPr>
          <p:nvPr/>
        </p:nvCxnSpPr>
        <p:spPr>
          <a:xfrm flipH="1" flipV="1">
            <a:off x="3469499" y="4823207"/>
            <a:ext cx="3323298" cy="1007540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9"/>
          <p:cNvCxnSpPr>
            <a:endCxn id="9" idx="1"/>
          </p:cNvCxnSpPr>
          <p:nvPr/>
        </p:nvCxnSpPr>
        <p:spPr>
          <a:xfrm flipV="1">
            <a:off x="3627424" y="977491"/>
            <a:ext cx="3149754" cy="1174638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>
            <a:stCxn id="8" idx="1"/>
          </p:cNvCxnSpPr>
          <p:nvPr/>
        </p:nvCxnSpPr>
        <p:spPr>
          <a:xfrm flipH="1">
            <a:off x="3723499" y="3397387"/>
            <a:ext cx="1804136" cy="421296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20"/>
          <p:cNvSpPr txBox="1"/>
          <p:nvPr/>
        </p:nvSpPr>
        <p:spPr>
          <a:xfrm>
            <a:off x="7164288" y="1844824"/>
            <a:ext cx="1979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latin typeface="Avenir Book"/>
                <a:cs typeface="Avenir Book"/>
              </a:rPr>
              <a:t>Orthogneiss</a:t>
            </a:r>
            <a:r>
              <a:rPr lang="it-IT" sz="1200" dirty="0">
                <a:latin typeface="Avenir Book"/>
                <a:cs typeface="Avenir Book"/>
              </a:rPr>
              <a:t> “</a:t>
            </a:r>
            <a:r>
              <a:rPr lang="it-IT" sz="1200" dirty="0" err="1">
                <a:latin typeface="Avenir Book"/>
                <a:cs typeface="Avenir Book"/>
              </a:rPr>
              <a:t>Lodè</a:t>
            </a:r>
            <a:r>
              <a:rPr lang="it-IT" sz="1200" dirty="0">
                <a:latin typeface="Avenir Book"/>
                <a:cs typeface="Avenir Book"/>
              </a:rPr>
              <a:t> </a:t>
            </a:r>
            <a:r>
              <a:rPr lang="it-IT" sz="1200" dirty="0" err="1">
                <a:latin typeface="Avenir Book"/>
                <a:cs typeface="Avenir Book"/>
              </a:rPr>
              <a:t>type</a:t>
            </a:r>
            <a:r>
              <a:rPr lang="it-IT" sz="1200" dirty="0">
                <a:latin typeface="Avenir Book"/>
                <a:cs typeface="Avenir Book"/>
              </a:rPr>
              <a:t>”</a:t>
            </a:r>
          </a:p>
          <a:p>
            <a:r>
              <a:rPr lang="it-IT" sz="1200" dirty="0">
                <a:latin typeface="Avenir Book"/>
                <a:cs typeface="Avenir Book"/>
              </a:rPr>
              <a:t>UCS: 92.6/60.8 MPa</a:t>
            </a:r>
          </a:p>
        </p:txBody>
      </p:sp>
      <p:sp>
        <p:nvSpPr>
          <p:cNvPr id="15" name="CasellaDiTesto 21"/>
          <p:cNvSpPr txBox="1"/>
          <p:nvPr/>
        </p:nvSpPr>
        <p:spPr>
          <a:xfrm>
            <a:off x="5527635" y="4312536"/>
            <a:ext cx="361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venir Book"/>
                <a:cs typeface="Avenir Book"/>
              </a:rPr>
              <a:t>Micaschist – Paragneiss - Quartzite</a:t>
            </a:r>
          </a:p>
          <a:p>
            <a:r>
              <a:rPr lang="it-IT" sz="1200" dirty="0">
                <a:latin typeface="Avenir Book"/>
                <a:cs typeface="Avenir Book"/>
              </a:rPr>
              <a:t>UCS: 9.9/8.8 MPa</a:t>
            </a:r>
          </a:p>
        </p:txBody>
      </p:sp>
      <p:sp>
        <p:nvSpPr>
          <p:cNvPr id="16" name="CasellaDiTesto 22"/>
          <p:cNvSpPr txBox="1"/>
          <p:nvPr/>
        </p:nvSpPr>
        <p:spPr>
          <a:xfrm>
            <a:off x="5131148" y="5925506"/>
            <a:ext cx="2403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latin typeface="Avenir Book"/>
                <a:cs typeface="Avenir Book"/>
              </a:rPr>
              <a:t>Granodiorite</a:t>
            </a:r>
            <a:r>
              <a:rPr lang="it-IT" sz="1200" dirty="0">
                <a:latin typeface="Avenir Book"/>
                <a:cs typeface="Avenir Book"/>
              </a:rPr>
              <a:t> “</a:t>
            </a:r>
            <a:r>
              <a:rPr lang="it-IT" sz="1200" dirty="0" err="1">
                <a:latin typeface="Avenir Book"/>
                <a:cs typeface="Avenir Book"/>
              </a:rPr>
              <a:t>Bitti</a:t>
            </a:r>
            <a:r>
              <a:rPr lang="it-IT" sz="1200" dirty="0">
                <a:latin typeface="Avenir Book"/>
                <a:cs typeface="Avenir Book"/>
              </a:rPr>
              <a:t> </a:t>
            </a:r>
            <a:r>
              <a:rPr lang="it-IT" sz="1200" dirty="0" err="1">
                <a:latin typeface="Avenir Book"/>
                <a:cs typeface="Avenir Book"/>
              </a:rPr>
              <a:t>type</a:t>
            </a:r>
            <a:r>
              <a:rPr lang="it-IT" sz="1200" dirty="0">
                <a:latin typeface="Avenir Book"/>
                <a:cs typeface="Avenir Book"/>
              </a:rPr>
              <a:t>”</a:t>
            </a:r>
          </a:p>
          <a:p>
            <a:r>
              <a:rPr lang="it-IT" sz="1200" dirty="0">
                <a:latin typeface="Avenir Book"/>
                <a:cs typeface="Avenir Book"/>
              </a:rPr>
              <a:t>UCS: 72.1 MPa</a:t>
            </a:r>
          </a:p>
        </p:txBody>
      </p:sp>
      <p:sp>
        <p:nvSpPr>
          <p:cNvPr id="18" name="CasellaDiTesto 28"/>
          <p:cNvSpPr txBox="1"/>
          <p:nvPr/>
        </p:nvSpPr>
        <p:spPr>
          <a:xfrm>
            <a:off x="1907704" y="4509120"/>
            <a:ext cx="594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Avenir Book"/>
                <a:cs typeface="Avenir Book"/>
              </a:rPr>
              <a:t>Bitti</a:t>
            </a:r>
            <a:endParaRPr lang="it-IT" dirty="0">
              <a:latin typeface="Avenir Book"/>
              <a:cs typeface="Avenir Book"/>
            </a:endParaRPr>
          </a:p>
        </p:txBody>
      </p:sp>
      <p:sp>
        <p:nvSpPr>
          <p:cNvPr id="19" name="CasellaDiTesto 29"/>
          <p:cNvSpPr txBox="1"/>
          <p:nvPr/>
        </p:nvSpPr>
        <p:spPr>
          <a:xfrm>
            <a:off x="4355976" y="4581128"/>
            <a:ext cx="60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Avenir Book"/>
                <a:cs typeface="Avenir Book"/>
              </a:rPr>
              <a:t>Lula</a:t>
            </a:r>
            <a:endParaRPr lang="it-IT" dirty="0">
              <a:latin typeface="Avenir Book"/>
              <a:cs typeface="Avenir Book"/>
            </a:endParaRPr>
          </a:p>
        </p:txBody>
      </p:sp>
      <p:sp>
        <p:nvSpPr>
          <p:cNvPr id="20" name="CasellaDiTesto 30"/>
          <p:cNvSpPr txBox="1"/>
          <p:nvPr/>
        </p:nvSpPr>
        <p:spPr>
          <a:xfrm>
            <a:off x="0" y="1628800"/>
            <a:ext cx="109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Avenir Book"/>
                <a:cs typeface="Avenir Book"/>
              </a:rPr>
              <a:t>Buddusò</a:t>
            </a:r>
            <a:endParaRPr lang="it-IT" dirty="0">
              <a:latin typeface="Avenir Book"/>
              <a:cs typeface="Avenir Book"/>
            </a:endParaRPr>
          </a:p>
        </p:txBody>
      </p:sp>
      <p:sp>
        <p:nvSpPr>
          <p:cNvPr id="21" name="CasellaDiTesto 31"/>
          <p:cNvSpPr txBox="1"/>
          <p:nvPr/>
        </p:nvSpPr>
        <p:spPr>
          <a:xfrm>
            <a:off x="4572000" y="1268760"/>
            <a:ext cx="70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Avenir Book"/>
                <a:cs typeface="Avenir Book"/>
              </a:rPr>
              <a:t>Lodè</a:t>
            </a:r>
            <a:endParaRPr lang="it-IT" dirty="0">
              <a:latin typeface="Avenir Book"/>
              <a:cs typeface="Avenir Book"/>
            </a:endParaRPr>
          </a:p>
        </p:txBody>
      </p:sp>
      <p:sp>
        <p:nvSpPr>
          <p:cNvPr id="22" name="CasellaDiTesto 23"/>
          <p:cNvSpPr txBox="1"/>
          <p:nvPr/>
        </p:nvSpPr>
        <p:spPr>
          <a:xfrm>
            <a:off x="76200" y="5320606"/>
            <a:ext cx="85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venir Black"/>
                <a:cs typeface="Avenir Black"/>
              </a:rPr>
              <a:t>10 km</a:t>
            </a:r>
          </a:p>
        </p:txBody>
      </p:sp>
      <p:cxnSp>
        <p:nvCxnSpPr>
          <p:cNvPr id="23" name="Connettore 2 24"/>
          <p:cNvCxnSpPr/>
          <p:nvPr/>
        </p:nvCxnSpPr>
        <p:spPr>
          <a:xfrm rot="10800000" flipV="1">
            <a:off x="179512" y="4725144"/>
            <a:ext cx="0" cy="581615"/>
          </a:xfrm>
          <a:prstGeom prst="straightConnector1">
            <a:avLst/>
          </a:prstGeom>
          <a:ln w="444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33"/>
          <p:cNvSpPr txBox="1"/>
          <p:nvPr/>
        </p:nvSpPr>
        <p:spPr>
          <a:xfrm>
            <a:off x="19107" y="6477000"/>
            <a:ext cx="2732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Avenir Book"/>
                <a:cs typeface="Avenir Book"/>
              </a:rPr>
              <a:t>*UCS: Uniaxial Compressive Strength</a:t>
            </a:r>
          </a:p>
        </p:txBody>
      </p:sp>
      <p:cxnSp>
        <p:nvCxnSpPr>
          <p:cNvPr id="26" name="Connettore 1 26"/>
          <p:cNvCxnSpPr/>
          <p:nvPr/>
        </p:nvCxnSpPr>
        <p:spPr>
          <a:xfrm>
            <a:off x="0" y="5703238"/>
            <a:ext cx="2362200" cy="117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8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2283" y="202893"/>
            <a:ext cx="7886700" cy="895861"/>
          </a:xfrm>
        </p:spPr>
        <p:txBody>
          <a:bodyPr/>
          <a:lstStyle/>
          <a:p>
            <a:r>
              <a:rPr lang="it-IT" dirty="0" smtClean="0"/>
              <a:t>Short </a:t>
            </a:r>
            <a:r>
              <a:rPr lang="it-IT" dirty="0" err="1" smtClean="0"/>
              <a:t>term</a:t>
            </a:r>
            <a:r>
              <a:rPr lang="it-IT" dirty="0" smtClean="0"/>
              <a:t> </a:t>
            </a:r>
            <a:r>
              <a:rPr lang="it-IT" dirty="0" err="1" smtClean="0"/>
              <a:t>evolutions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5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3" y="929149"/>
            <a:ext cx="8445055" cy="527254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30963" y="6201697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VIR-0943A-17</a:t>
            </a:r>
            <a:endParaRPr lang="it-IT" dirty="0"/>
          </a:p>
        </p:txBody>
      </p:sp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8018" y="0"/>
            <a:ext cx="2135981" cy="68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0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95949"/>
          </a:xfrm>
        </p:spPr>
        <p:txBody>
          <a:bodyPr/>
          <a:lstStyle/>
          <a:p>
            <a:r>
              <a:rPr lang="en-US" dirty="0" smtClean="0"/>
              <a:t>LOCATION - TRIANGLE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09797-B013-45A0-A52A-BFC280A4C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" y="1161075"/>
            <a:ext cx="8450580" cy="520446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pic>
        <p:nvPicPr>
          <p:cNvPr id="8" name="Immagine 7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1392" y="0"/>
            <a:ext cx="2492607" cy="80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2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8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GEOLOGICAL SECTIONS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3" y="1053391"/>
            <a:ext cx="8703275" cy="538289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 dirty="0"/>
          </a:p>
        </p:txBody>
      </p:sp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4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532"/>
            <a:ext cx="7886700" cy="906462"/>
          </a:xfrm>
        </p:spPr>
        <p:txBody>
          <a:bodyPr/>
          <a:lstStyle/>
          <a:p>
            <a:r>
              <a:rPr lang="en-US" dirty="0" smtClean="0"/>
              <a:t>Italian Government Support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6" name="Picture 5" descr="Schermata 2018-04-03 alle 21.50.3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999" y="1615508"/>
            <a:ext cx="5991225" cy="3625969"/>
          </a:xfrm>
          <a:prstGeom prst="rect">
            <a:avLst/>
          </a:prstGeom>
        </p:spPr>
      </p:pic>
      <p:pic>
        <p:nvPicPr>
          <p:cNvPr id="8" name="Picture 6" descr="Università degli Studi di Sassari">
            <a:extLst>
              <a:ext uri="{FF2B5EF4-FFF2-40B4-BE49-F238E27FC236}">
                <a16:creationId xmlns:a16="http://schemas.microsoft.com/office/drawing/2014/main" id="{D06D7D1A-4E50-4FDA-AA8F-D3F312EBA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2299" y="5570809"/>
            <a:ext cx="2087073" cy="601795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9" name="Picture 8" descr="1_240_20120705162029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375" y="5557320"/>
            <a:ext cx="2385996" cy="111462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TextBox 9"/>
          <p:cNvSpPr txBox="1"/>
          <p:nvPr/>
        </p:nvSpPr>
        <p:spPr>
          <a:xfrm>
            <a:off x="409961" y="1085650"/>
            <a:ext cx="8382712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lack"/>
                <a:cs typeface="Avenir Black"/>
              </a:rPr>
              <a:t>17 </a:t>
            </a:r>
            <a:r>
              <a:rPr lang="en-US" dirty="0" err="1">
                <a:latin typeface="Avenir Black"/>
                <a:cs typeface="Avenir Black"/>
              </a:rPr>
              <a:t>Meuros</a:t>
            </a:r>
            <a:r>
              <a:rPr lang="en-US" dirty="0">
                <a:latin typeface="Avenir Black"/>
                <a:cs typeface="Avenir Black"/>
              </a:rPr>
              <a:t> for </a:t>
            </a:r>
            <a:r>
              <a:rPr lang="en-US" dirty="0" err="1">
                <a:latin typeface="Avenir Black"/>
                <a:cs typeface="Avenir Black"/>
              </a:rPr>
              <a:t>AdV</a:t>
            </a:r>
            <a:r>
              <a:rPr lang="en-US" dirty="0">
                <a:latin typeface="Avenir Black"/>
                <a:cs typeface="Avenir Black"/>
              </a:rPr>
              <a:t>+, ET R&amp;D and support of the </a:t>
            </a:r>
            <a:r>
              <a:rPr lang="en-US" dirty="0" err="1">
                <a:latin typeface="Avenir Black"/>
                <a:cs typeface="Avenir Black"/>
              </a:rPr>
              <a:t>Sos</a:t>
            </a:r>
            <a:r>
              <a:rPr lang="en-US" dirty="0">
                <a:latin typeface="Avenir Black"/>
                <a:cs typeface="Avenir Black"/>
              </a:rPr>
              <a:t> </a:t>
            </a:r>
            <a:r>
              <a:rPr lang="en-US" dirty="0" err="1">
                <a:latin typeface="Avenir Black"/>
                <a:cs typeface="Avenir Black"/>
              </a:rPr>
              <a:t>Enattos</a:t>
            </a:r>
            <a:r>
              <a:rPr lang="en-US" dirty="0">
                <a:latin typeface="Avenir Black"/>
                <a:cs typeface="Avenir Black"/>
              </a:rPr>
              <a:t> candidature </a:t>
            </a:r>
          </a:p>
        </p:txBody>
      </p:sp>
      <p:pic>
        <p:nvPicPr>
          <p:cNvPr id="11" name="Picture 10" descr="LOGO_INFN_NEWS_si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557320"/>
            <a:ext cx="1510270" cy="838200"/>
          </a:xfrm>
          <a:prstGeom prst="rect">
            <a:avLst/>
          </a:prstGeom>
        </p:spPr>
      </p:pic>
      <p:pic>
        <p:nvPicPr>
          <p:cNvPr id="3" name="Picture 2" descr="Schermata 2018-04-09 alle 15.10.5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7320"/>
            <a:ext cx="2911553" cy="642377"/>
          </a:xfrm>
          <a:prstGeom prst="rect">
            <a:avLst/>
          </a:prstGeo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pic>
        <p:nvPicPr>
          <p:cNvPr id="12" name="Immagine 11" descr="ET-new-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50676" y="0"/>
            <a:ext cx="1393324" cy="45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1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REGIONE SARDEGNA COMMITMENT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199"/>
            <a:ext cx="8229600" cy="4267201"/>
          </a:xfrm>
        </p:spPr>
        <p:txBody>
          <a:bodyPr/>
          <a:lstStyle/>
          <a:p>
            <a:r>
              <a:rPr lang="en-US" dirty="0" err="1"/>
              <a:t>Regione</a:t>
            </a:r>
            <a:r>
              <a:rPr lang="en-US" dirty="0"/>
              <a:t> </a:t>
            </a:r>
            <a:r>
              <a:rPr lang="en-US" dirty="0" err="1"/>
              <a:t>Sardegna</a:t>
            </a:r>
            <a:r>
              <a:rPr lang="en-US" dirty="0"/>
              <a:t> has promised to realized all the roads and the auxiliary surface infrastructure required by </a:t>
            </a:r>
            <a:r>
              <a:rPr lang="en-US" dirty="0" smtClean="0"/>
              <a:t>ET</a:t>
            </a:r>
          </a:p>
          <a:p>
            <a:pPr lvl="1"/>
            <a:endParaRPr lang="en-US" dirty="0"/>
          </a:p>
          <a:p>
            <a:r>
              <a:rPr lang="en-US" dirty="0" err="1"/>
              <a:t>Regione</a:t>
            </a:r>
            <a:r>
              <a:rPr lang="en-US" dirty="0"/>
              <a:t> </a:t>
            </a:r>
            <a:r>
              <a:rPr lang="en-US" dirty="0" err="1"/>
              <a:t>Sardegna</a:t>
            </a:r>
            <a:r>
              <a:rPr lang="en-US" dirty="0"/>
              <a:t> is surveying the territory and preparing to propose sites for the disposal of the large amount of excavated rock (several millions of 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When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572DA-B375-4365-A12C-0E689EA940BC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6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6410"/>
            <a:ext cx="7886700" cy="929664"/>
          </a:xfrm>
        </p:spPr>
        <p:txBody>
          <a:bodyPr/>
          <a:lstStyle/>
          <a:p>
            <a:r>
              <a:rPr lang="it-IT" dirty="0" smtClean="0"/>
              <a:t>Target and </a:t>
            </a:r>
            <a:r>
              <a:rPr lang="it-IT" dirty="0" err="1" smtClean="0"/>
              <a:t>Timeline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3902" y="1243584"/>
            <a:ext cx="8800642" cy="5112767"/>
          </a:xfrm>
        </p:spPr>
        <p:txBody>
          <a:bodyPr>
            <a:normAutofit/>
          </a:bodyPr>
          <a:lstStyle/>
          <a:p>
            <a:r>
              <a:rPr lang="en-GB" dirty="0" smtClean="0"/>
              <a:t>Target: to have ET operating in 2030 decade </a:t>
            </a:r>
          </a:p>
          <a:p>
            <a:r>
              <a:rPr lang="en-GB" dirty="0" smtClean="0"/>
              <a:t>Steps:</a:t>
            </a:r>
          </a:p>
          <a:p>
            <a:pPr lvl="1"/>
            <a:r>
              <a:rPr lang="en-GB" dirty="0" smtClean="0"/>
              <a:t>2018 Form the ET collaboration</a:t>
            </a:r>
          </a:p>
          <a:p>
            <a:pPr lvl="1"/>
            <a:r>
              <a:rPr lang="en-GB" dirty="0" smtClean="0"/>
              <a:t>2019 ESFRI roadmap</a:t>
            </a:r>
          </a:p>
          <a:p>
            <a:pPr lvl="1"/>
            <a:r>
              <a:rPr lang="en-GB" dirty="0" smtClean="0"/>
              <a:t>2021-2022 Site Selection</a:t>
            </a:r>
          </a:p>
          <a:p>
            <a:pPr lvl="1"/>
            <a:r>
              <a:rPr lang="en-GB" dirty="0" smtClean="0"/>
              <a:t>2023 Full Technical Design Report</a:t>
            </a:r>
          </a:p>
          <a:p>
            <a:pPr lvl="2"/>
            <a:r>
              <a:rPr lang="en-GB" dirty="0" smtClean="0"/>
              <a:t>Cost definition</a:t>
            </a:r>
          </a:p>
          <a:p>
            <a:pPr lvl="1"/>
            <a:r>
              <a:rPr lang="en-GB" dirty="0"/>
              <a:t>2025 </a:t>
            </a:r>
            <a:r>
              <a:rPr lang="en-GB" dirty="0" smtClean="0"/>
              <a:t>Infrastructure </a:t>
            </a:r>
            <a:r>
              <a:rPr lang="en-GB" dirty="0"/>
              <a:t>realization start (</a:t>
            </a:r>
            <a:r>
              <a:rPr lang="en-GB" dirty="0" smtClean="0"/>
              <a:t>excavation, ….)</a:t>
            </a:r>
            <a:endParaRPr lang="en-GB" dirty="0"/>
          </a:p>
          <a:p>
            <a:pPr lvl="1"/>
            <a:r>
              <a:rPr lang="en-GB" dirty="0" smtClean="0"/>
              <a:t>2030 -2031 Commissioning start</a:t>
            </a:r>
          </a:p>
          <a:p>
            <a:pPr lvl="1"/>
            <a:r>
              <a:rPr lang="en-GB" dirty="0" smtClean="0"/>
              <a:t>2032+: operation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55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63" y="116410"/>
            <a:ext cx="2152381" cy="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8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273" y="2814411"/>
            <a:ext cx="7886700" cy="1325563"/>
          </a:xfrm>
        </p:spPr>
        <p:txBody>
          <a:bodyPr/>
          <a:lstStyle/>
          <a:p>
            <a:pPr algn="ctr"/>
            <a:r>
              <a:rPr lang="en-GB" dirty="0" smtClean="0"/>
              <a:t>Who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56</a:t>
            </a:fld>
            <a:endParaRPr lang="en-US"/>
          </a:p>
        </p:txBody>
      </p:sp>
      <p:pic>
        <p:nvPicPr>
          <p:cNvPr id="6" name="Immagine 5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0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17170" y="110401"/>
            <a:ext cx="7890986" cy="68230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ET collaboration</a:t>
            </a:r>
            <a:endParaRPr lang="en-GB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78376" y="756345"/>
            <a:ext cx="8823959" cy="2458990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The 19-20 April 2018 we had the 9</a:t>
            </a:r>
            <a:r>
              <a:rPr lang="en-GB" baseline="30000" dirty="0" smtClean="0"/>
              <a:t>th</a:t>
            </a:r>
            <a:r>
              <a:rPr lang="en-GB" dirty="0" smtClean="0"/>
              <a:t> ET symposium</a:t>
            </a:r>
          </a:p>
          <a:p>
            <a:pPr lvl="1"/>
            <a:r>
              <a:rPr lang="en-GB" dirty="0" smtClean="0"/>
              <a:t>Kick-off of the ET collaboration</a:t>
            </a:r>
          </a:p>
          <a:p>
            <a:pPr lvl="1"/>
            <a:r>
              <a:rPr lang="en-GB" dirty="0" smtClean="0"/>
              <a:t>Appointment of an ET steering committee that is writing the ET statute</a:t>
            </a:r>
          </a:p>
          <a:p>
            <a:pPr lvl="1"/>
            <a:r>
              <a:rPr lang="en-GB" dirty="0" smtClean="0"/>
              <a:t>Letter of intent to form the ET collaboration:</a:t>
            </a:r>
          </a:p>
          <a:p>
            <a:pPr lvl="2"/>
            <a:r>
              <a:rPr lang="en-GB" dirty="0"/>
              <a:t>http://</a:t>
            </a:r>
            <a:r>
              <a:rPr lang="en-GB" dirty="0" smtClean="0"/>
              <a:t>www.et-gw.eu/index.php/letter-of-intent</a:t>
            </a:r>
          </a:p>
          <a:p>
            <a:pPr lvl="2"/>
            <a:r>
              <a:rPr lang="en-GB" dirty="0" smtClean="0"/>
              <a:t>Currently signed online by 577 scientists (mainly in Europe) </a:t>
            </a:r>
          </a:p>
          <a:p>
            <a:pPr lvl="2"/>
            <a:r>
              <a:rPr lang="en-GB" dirty="0" smtClean="0"/>
              <a:t>If you haven’t signed and you want to support the ET project, please, sign the letter of intent</a:t>
            </a:r>
            <a:endParaRPr lang="en-GB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0" y="6354764"/>
            <a:ext cx="3086100" cy="365125"/>
          </a:xfrm>
        </p:spPr>
        <p:txBody>
          <a:bodyPr/>
          <a:lstStyle/>
          <a:p>
            <a:pPr algn="l"/>
            <a:r>
              <a:rPr lang="en-US" smtClean="0"/>
              <a:t>ET @ Saclay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57</a:t>
            </a:fld>
            <a:endParaRPr lang="en-US"/>
          </a:p>
        </p:txBody>
      </p:sp>
      <p:pic>
        <p:nvPicPr>
          <p:cNvPr id="9" name="Immagine 8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25102" y="0"/>
            <a:ext cx="1918898" cy="619821"/>
          </a:xfrm>
          <a:prstGeom prst="rect">
            <a:avLst/>
          </a:prstGeom>
        </p:spPr>
      </p:pic>
      <p:sp>
        <p:nvSpPr>
          <p:cNvPr id="2" name="Freccia a sinistra 1"/>
          <p:cNvSpPr/>
          <p:nvPr/>
        </p:nvSpPr>
        <p:spPr>
          <a:xfrm>
            <a:off x="5905694" y="1985840"/>
            <a:ext cx="1104511" cy="36433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1009946"/>
              </p:ext>
            </p:extLst>
          </p:nvPr>
        </p:nvGraphicFramePr>
        <p:xfrm>
          <a:off x="0" y="2693988"/>
          <a:ext cx="9144000" cy="4164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0905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1475" y="470357"/>
            <a:ext cx="7886700" cy="877887"/>
          </a:xfrm>
        </p:spPr>
        <p:txBody>
          <a:bodyPr/>
          <a:lstStyle/>
          <a:p>
            <a:r>
              <a:rPr lang="en-GB" dirty="0" smtClean="0"/>
              <a:t>ET Steering Committee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1239" y="2225122"/>
            <a:ext cx="8715579" cy="1928927"/>
          </a:xfrm>
        </p:spPr>
        <p:txBody>
          <a:bodyPr/>
          <a:lstStyle/>
          <a:p>
            <a:r>
              <a:rPr lang="en-GB" dirty="0" smtClean="0"/>
              <a:t>Defining the organisation of the ET collaboration:</a:t>
            </a:r>
          </a:p>
          <a:p>
            <a:pPr lvl="1"/>
            <a:r>
              <a:rPr lang="en-GB" dirty="0" smtClean="0"/>
              <a:t>General Assembly	→ the </a:t>
            </a:r>
            <a:r>
              <a:rPr lang="en-GB" dirty="0" err="1" smtClean="0"/>
              <a:t>collab</a:t>
            </a:r>
            <a:r>
              <a:rPr lang="en-GB" dirty="0" smtClean="0"/>
              <a:t> representatives </a:t>
            </a:r>
          </a:p>
          <a:p>
            <a:pPr lvl="1"/>
            <a:r>
              <a:rPr lang="en-GB" dirty="0" smtClean="0"/>
              <a:t>Executive Board		→ the technical body</a:t>
            </a:r>
          </a:p>
          <a:p>
            <a:pPr lvl="1"/>
            <a:r>
              <a:rPr lang="en-GB" dirty="0" smtClean="0"/>
              <a:t>Oversight Committee	→ the funding agencies</a:t>
            </a:r>
          </a:p>
          <a:p>
            <a:endParaRPr lang="en-GB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58</a:t>
            </a:fld>
            <a:endParaRPr lang="en-US"/>
          </a:p>
        </p:txBody>
      </p:sp>
      <p:pic>
        <p:nvPicPr>
          <p:cNvPr id="6" name="Immagine 5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1652" y="-35719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Executive Board</a:t>
            </a:r>
            <a:endParaRPr lang="en-GB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517" y="1593056"/>
            <a:ext cx="8317165" cy="4678805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59</a:t>
            </a:fld>
            <a:endParaRPr lang="en-US"/>
          </a:p>
        </p:txBody>
      </p:sp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1652" y="-35719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2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2283" y="202893"/>
            <a:ext cx="7886700" cy="895861"/>
          </a:xfrm>
        </p:spPr>
        <p:txBody>
          <a:bodyPr/>
          <a:lstStyle/>
          <a:p>
            <a:r>
              <a:rPr lang="it-IT" dirty="0" smtClean="0"/>
              <a:t>Short </a:t>
            </a:r>
            <a:r>
              <a:rPr lang="it-IT" dirty="0" err="1" smtClean="0"/>
              <a:t>term</a:t>
            </a:r>
            <a:r>
              <a:rPr lang="it-IT" dirty="0" smtClean="0"/>
              <a:t> </a:t>
            </a:r>
            <a:r>
              <a:rPr lang="it-IT" dirty="0" err="1" smtClean="0"/>
              <a:t>evolutions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6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3" y="929149"/>
            <a:ext cx="8445055" cy="527254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30963" y="6201697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VIR-0943A-17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928457" y="929149"/>
            <a:ext cx="192419" cy="52725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135626" y="1637072"/>
            <a:ext cx="7873463" cy="774290"/>
          </a:xfrm>
          <a:prstGeom prst="rect">
            <a:avLst/>
          </a:prstGeom>
          <a:solidFill>
            <a:srgbClr val="FF00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KAGRA, 3 km underground and </a:t>
            </a:r>
            <a:r>
              <a:rPr lang="it-IT" sz="2400" dirty="0" err="1" smtClean="0"/>
              <a:t>cryogenic</a:t>
            </a:r>
            <a:endParaRPr lang="it-IT" sz="2400" dirty="0"/>
          </a:p>
        </p:txBody>
      </p:sp>
      <p:sp>
        <p:nvSpPr>
          <p:cNvPr id="9" name="Rettangolo 8"/>
          <p:cNvSpPr/>
          <p:nvPr/>
        </p:nvSpPr>
        <p:spPr>
          <a:xfrm>
            <a:off x="6115050" y="929149"/>
            <a:ext cx="192419" cy="527254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307469" y="2750473"/>
            <a:ext cx="2701620" cy="774290"/>
          </a:xfrm>
          <a:prstGeom prst="rect">
            <a:avLst/>
          </a:prstGeom>
          <a:solidFill>
            <a:srgbClr val="0070C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LIGO-India</a:t>
            </a:r>
          </a:p>
          <a:p>
            <a:pPr algn="ctr"/>
            <a:r>
              <a:rPr lang="it-IT" sz="2400" dirty="0" smtClean="0"/>
              <a:t>4km</a:t>
            </a:r>
            <a:endParaRPr lang="it-IT" sz="2400" dirty="0"/>
          </a:p>
        </p:txBody>
      </p:sp>
      <p:sp>
        <p:nvSpPr>
          <p:cNvPr id="11" name="Rettangolo 10"/>
          <p:cNvSpPr/>
          <p:nvPr/>
        </p:nvSpPr>
        <p:spPr>
          <a:xfrm>
            <a:off x="7681323" y="4566781"/>
            <a:ext cx="1439056" cy="77429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 smtClean="0"/>
              <a:t>Voyager</a:t>
            </a:r>
            <a:r>
              <a:rPr lang="it-IT" sz="2400" dirty="0" smtClean="0"/>
              <a:t>?</a:t>
            </a:r>
            <a:endParaRPr lang="it-IT" sz="2400" dirty="0"/>
          </a:p>
        </p:txBody>
      </p:sp>
      <p:pic>
        <p:nvPicPr>
          <p:cNvPr id="12" name="Immagine 11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9450" y="0"/>
            <a:ext cx="2114550" cy="68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6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629454"/>
            <a:ext cx="7886700" cy="1325563"/>
          </a:xfrm>
        </p:spPr>
        <p:txBody>
          <a:bodyPr/>
          <a:lstStyle/>
          <a:p>
            <a:r>
              <a:rPr lang="en-GB" dirty="0" smtClean="0"/>
              <a:t>The Technical design Team</a:t>
            </a:r>
            <a:endParaRPr lang="en-GB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128" y="1764516"/>
            <a:ext cx="8793744" cy="4030821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60</a:t>
            </a:fld>
            <a:endParaRPr lang="en-US"/>
          </a:p>
        </p:txBody>
      </p:sp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1652" y="-35719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6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61</a:t>
            </a:fld>
            <a:endParaRPr lang="en-US"/>
          </a:p>
        </p:txBody>
      </p:sp>
      <p:pic>
        <p:nvPicPr>
          <p:cNvPr id="2050" name="Picture 2" descr="&lt;em&gt;E.T.&lt;/em&gt;âs Magic Touch Warms Hearts, Cures Canc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7"/>
          <a:stretch/>
        </p:blipFill>
        <p:spPr bwMode="auto">
          <a:xfrm>
            <a:off x="0" y="0"/>
            <a:ext cx="91011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860967" y="5534561"/>
            <a:ext cx="62401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We</a:t>
            </a:r>
            <a:r>
              <a:rPr lang="it-IT" sz="8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it-IT" sz="80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Want</a:t>
            </a:r>
            <a:r>
              <a:rPr lang="it-IT" sz="8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it-IT" sz="80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You</a:t>
            </a:r>
            <a:r>
              <a:rPr lang="it-IT" sz="8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  <a:endParaRPr lang="it-IT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Immagine 7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912348" cy="94071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0" y="6488668"/>
            <a:ext cx="1748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Michele Punturo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363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62</a:t>
            </a:fld>
            <a:endParaRPr lang="en-US"/>
          </a:p>
        </p:txBody>
      </p:sp>
      <p:sp>
        <p:nvSpPr>
          <p:cNvPr id="4" name="CasellaDiTesto 3"/>
          <p:cNvSpPr txBox="1"/>
          <p:nvPr/>
        </p:nvSpPr>
        <p:spPr>
          <a:xfrm>
            <a:off x="2235995" y="2564606"/>
            <a:ext cx="42948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 smtClean="0"/>
              <a:t>Spare Slides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8721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27857C0-17BD-4FAB-B369-A1BFEE7ECD24}"/>
              </a:ext>
            </a:extLst>
          </p:cNvPr>
          <p:cNvSpPr/>
          <p:nvPr/>
        </p:nvSpPr>
        <p:spPr>
          <a:xfrm>
            <a:off x="0" y="0"/>
            <a:ext cx="8915400" cy="6858000"/>
          </a:xfrm>
          <a:prstGeom prst="rect">
            <a:avLst/>
          </a:prstGeom>
          <a:solidFill>
            <a:srgbClr val="AAD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F13C48E-0CE9-4FC6-A8F1-ACA188898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Schermata 2018-04-09 alle 15.14.4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r="5748"/>
          <a:stretch/>
        </p:blipFill>
        <p:spPr>
          <a:xfrm>
            <a:off x="533400" y="990600"/>
            <a:ext cx="7940315" cy="5162352"/>
          </a:xfrm>
          <a:prstGeom prst="rect">
            <a:avLst/>
          </a:prstGeom>
        </p:spPr>
      </p:pic>
      <p:pic>
        <p:nvPicPr>
          <p:cNvPr id="7" name="Picture 6" descr="srt_01-1100x7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8"/>
          <a:stretch/>
        </p:blipFill>
        <p:spPr>
          <a:xfrm>
            <a:off x="6248400" y="3733800"/>
            <a:ext cx="2545802" cy="236220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7" idx="1"/>
          </p:cNvCxnSpPr>
          <p:nvPr/>
        </p:nvCxnSpPr>
        <p:spPr>
          <a:xfrm flipH="1" flipV="1">
            <a:off x="4800600" y="4648200"/>
            <a:ext cx="1447800" cy="266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et-new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1676400"/>
            <a:ext cx="2152650" cy="695325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5072693" y="2024063"/>
            <a:ext cx="1156657" cy="4522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6" descr="Università degli Studi di Sassari">
            <a:extLst>
              <a:ext uri="{FF2B5EF4-FFF2-40B4-BE49-F238E27FC236}">
                <a16:creationId xmlns:a16="http://schemas.microsoft.com/office/drawing/2014/main" id="{D06D7D1A-4E50-4FDA-AA8F-D3F312EBA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2087073" cy="601795"/>
          </a:xfrm>
          <a:prstGeom prst="rect">
            <a:avLst/>
          </a:prstGeom>
          <a:solidFill>
            <a:schemeClr val="tx1"/>
          </a:solidFill>
          <a:extLst/>
        </p:spPr>
      </p:pic>
      <p:cxnSp>
        <p:nvCxnSpPr>
          <p:cNvPr id="17" name="Straight Arrow Connector 16"/>
          <p:cNvCxnSpPr/>
          <p:nvPr/>
        </p:nvCxnSpPr>
        <p:spPr>
          <a:xfrm>
            <a:off x="2667000" y="1905000"/>
            <a:ext cx="10668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:\Users\Luca\Desktop\amaldi12\INFNlogo.png">
            <a:extLst>
              <a:ext uri="{FF2B5EF4-FFF2-40B4-BE49-F238E27FC236}">
                <a16:creationId xmlns:a16="http://schemas.microsoft.com/office/drawing/2014/main" id="{DAC6A974-FEAA-4E17-9391-30FC259F0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5641005"/>
            <a:ext cx="1295400" cy="890791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4648200" y="53340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514600" y="4953000"/>
            <a:ext cx="10668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033649160-819e11de-a89f-44ba-afff-182755bcbfb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05200"/>
            <a:ext cx="2438400" cy="1371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9600" y="4876800"/>
            <a:ext cx="25314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5"/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“ARIA” PROJECT</a:t>
            </a:r>
          </a:p>
          <a:p>
            <a:pPr defTabSz="914305"/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(for the Gran </a:t>
            </a:r>
            <a:r>
              <a:rPr lang="en-US" sz="1400" dirty="0" err="1">
                <a:solidFill>
                  <a:prstClr val="black"/>
                </a:solidFill>
                <a:latin typeface="Avenir Book"/>
                <a:cs typeface="Avenir Book"/>
              </a:rPr>
              <a:t>Sasso</a:t>
            </a: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 Dark Side</a:t>
            </a:r>
          </a:p>
          <a:p>
            <a:pPr defTabSz="914305"/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DM detector)</a:t>
            </a:r>
          </a:p>
        </p:txBody>
      </p:sp>
      <p:pic>
        <p:nvPicPr>
          <p:cNvPr id="3" name="Picture 2" descr="departure-flights-airport-sign-logo-A9A341DA0F-seeklogo.com.gif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475" y="1511741"/>
            <a:ext cx="476317" cy="4763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7400" y="1143000"/>
            <a:ext cx="2584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5"/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50’ drive from </a:t>
            </a:r>
            <a:r>
              <a:rPr lang="en-US" sz="1400" dirty="0" err="1">
                <a:solidFill>
                  <a:prstClr val="black"/>
                </a:solidFill>
                <a:latin typeface="Avenir Book"/>
                <a:cs typeface="Avenir Book"/>
              </a:rPr>
              <a:t>Olbia</a:t>
            </a: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 airport to</a:t>
            </a:r>
          </a:p>
          <a:p>
            <a:pPr defTabSz="914305"/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the </a:t>
            </a:r>
            <a:r>
              <a:rPr lang="en-US" sz="1400" dirty="0" err="1">
                <a:solidFill>
                  <a:prstClr val="black"/>
                </a:solidFill>
                <a:latin typeface="Avenir Book"/>
                <a:cs typeface="Avenir Book"/>
              </a:rPr>
              <a:t>Sos</a:t>
            </a: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venir Book"/>
                <a:cs typeface="Avenir Book"/>
              </a:rPr>
              <a:t>Enattos</a:t>
            </a: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 mine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74545" y="3720642"/>
            <a:ext cx="2186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5"/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Sardinia Radio Telescope</a:t>
            </a:r>
          </a:p>
        </p:txBody>
      </p:sp>
      <p:pic>
        <p:nvPicPr>
          <p:cNvPr id="25" name="Picture 24" descr="departure-flights-airport-sign-logo-A9A341DA0F-seeklogo.com.gif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54" y="2533517"/>
            <a:ext cx="476317" cy="476317"/>
          </a:xfrm>
          <a:prstGeom prst="rect">
            <a:avLst/>
          </a:prstGeom>
        </p:spPr>
      </p:pic>
      <p:pic>
        <p:nvPicPr>
          <p:cNvPr id="26" name="Picture 25" descr="departure-flights-airport-sign-logo-A9A341DA0F-seeklogo.com.gif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671" y="5162483"/>
            <a:ext cx="476317" cy="476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15" y="185872"/>
            <a:ext cx="7886700" cy="96722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NEW MISSION FOR SARDINIA</a:t>
            </a:r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4259" y="6095862"/>
            <a:ext cx="709435" cy="7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8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28650" y="2854326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How to keep a scientific relevance in Europe?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7</a:t>
            </a:fld>
            <a:endParaRPr lang="en-US"/>
          </a:p>
        </p:txBody>
      </p:sp>
      <p:pic>
        <p:nvPicPr>
          <p:cNvPr id="5" name="Immagine 4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8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06"/>
          <a:stretch/>
        </p:blipFill>
        <p:spPr>
          <a:xfrm>
            <a:off x="0" y="13063"/>
            <a:ext cx="9143999" cy="683973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7054"/>
          </a:xfrm>
        </p:spPr>
        <p:txBody>
          <a:bodyPr/>
          <a:lstStyle/>
          <a:p>
            <a:r>
              <a:rPr lang="en-US" dirty="0" smtClean="0"/>
              <a:t>The Einstein Telescope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ET @ Saclay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A2F33-6D45-4BF7-ABC3-ECEC733A120A}" type="slidenum">
              <a:rPr lang="it-IT" smtClean="0"/>
              <a:t>8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 rot="21198171">
            <a:off x="4336869" y="5264331"/>
            <a:ext cx="88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 km</a:t>
            </a:r>
            <a:endParaRPr lang="en-GB" dirty="0"/>
          </a:p>
        </p:txBody>
      </p:sp>
      <p:pic>
        <p:nvPicPr>
          <p:cNvPr id="7" name="Immagine 6" descr="ET-new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1652" y="0"/>
            <a:ext cx="2912348" cy="9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2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ET history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2349" y="1431561"/>
            <a:ext cx="8754254" cy="49767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“what next” question has been posed since 2004:</a:t>
            </a:r>
          </a:p>
          <a:p>
            <a:pPr lvl="1"/>
            <a:r>
              <a:rPr lang="en-US" dirty="0" smtClean="0"/>
              <a:t>ILIAS N5-WP3 chaired by </a:t>
            </a:r>
            <a:r>
              <a:rPr lang="en-US" dirty="0" err="1" smtClean="0"/>
              <a:t>H.Lueck</a:t>
            </a:r>
            <a:r>
              <a:rPr lang="en-US" dirty="0" smtClean="0"/>
              <a:t> and </a:t>
            </a:r>
            <a:r>
              <a:rPr lang="en-US" dirty="0" err="1" smtClean="0"/>
              <a:t>M.Punturo</a:t>
            </a:r>
            <a:endParaRPr lang="en-US" dirty="0" smtClean="0"/>
          </a:p>
          <a:p>
            <a:pPr lvl="1"/>
            <a:r>
              <a:rPr lang="en-US" dirty="0" smtClean="0"/>
              <a:t>ESF funded (Perugia, 2005) an “Exploratory Workshop” on 3G GW observatories</a:t>
            </a:r>
          </a:p>
          <a:p>
            <a:pPr lvl="2"/>
            <a:r>
              <a:rPr lang="en-US" dirty="0" smtClean="0"/>
              <a:t>Design Study idea</a:t>
            </a:r>
          </a:p>
          <a:p>
            <a:r>
              <a:rPr lang="en-US" dirty="0" smtClean="0"/>
              <a:t>Design study funded by the EC in FP7 (2008-2011)</a:t>
            </a:r>
          </a:p>
          <a:p>
            <a:pPr lvl="1"/>
            <a:r>
              <a:rPr lang="en-US" dirty="0" smtClean="0"/>
              <a:t>Involving France, Germany, Italy, the Netherlands, UK</a:t>
            </a:r>
          </a:p>
          <a:p>
            <a:pPr lvl="1"/>
            <a:r>
              <a:rPr lang="en-US" dirty="0" smtClean="0"/>
              <a:t>~400 pages conceptual </a:t>
            </a:r>
            <a:r>
              <a:rPr lang="en-US" dirty="0"/>
              <a:t>design report: </a:t>
            </a:r>
            <a:endParaRPr lang="en-US" dirty="0" smtClean="0"/>
          </a:p>
          <a:p>
            <a:pPr lvl="2"/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smtClean="0"/>
              <a:t>www.et-gw.eu/index.php/etdsdocument </a:t>
            </a:r>
          </a:p>
          <a:p>
            <a:r>
              <a:rPr lang="en-US" dirty="0" smtClean="0"/>
              <a:t>Now the ET community includes also Hungary, Poland, Belgium and Spain</a:t>
            </a:r>
          </a:p>
          <a:p>
            <a:r>
              <a:rPr lang="en-US" dirty="0" smtClean="0"/>
              <a:t>Project included in sectorial roadmaps (GWIC, APPEC, OECD,. …) and worldwide recognized as leading 3G project</a:t>
            </a:r>
            <a:endParaRPr lang="en-US" dirty="0"/>
          </a:p>
        </p:txBody>
      </p:sp>
      <p:pic>
        <p:nvPicPr>
          <p:cNvPr id="4" name="Immagine 3" descr="ET-new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0"/>
            <a:ext cx="1643042" cy="530717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@ Saclay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79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1B1B4C9C-1863-4D7E-BB74-D0270F98DDD9}" vid="{3611EBEE-7FA5-409C-A228-62EC016FC15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AzzurroArcoNuovo</Template>
  <TotalTime>6237</TotalTime>
  <Words>2415</Words>
  <Application>Microsoft Office PowerPoint</Application>
  <PresentationFormat>Presentazione su schermo (4:3)</PresentationFormat>
  <Paragraphs>541</Paragraphs>
  <Slides>63</Slides>
  <Notes>4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77" baseType="lpstr">
      <vt:lpstr>Avenir Black</vt:lpstr>
      <vt:lpstr>Microsoft Sans Serif</vt:lpstr>
      <vt:lpstr>MS PGothic</vt:lpstr>
      <vt:lpstr>Calibri</vt:lpstr>
      <vt:lpstr>Avenir Book</vt:lpstr>
      <vt:lpstr>Arial</vt:lpstr>
      <vt:lpstr>Webdings</vt:lpstr>
      <vt:lpstr>Calibri Light</vt:lpstr>
      <vt:lpstr>Symbol</vt:lpstr>
      <vt:lpstr>Verdana</vt:lpstr>
      <vt:lpstr>Trebuchet MS</vt:lpstr>
      <vt:lpstr>Avenir Light</vt:lpstr>
      <vt:lpstr>Tema di Office</vt:lpstr>
      <vt:lpstr>Equation</vt:lpstr>
      <vt:lpstr>Einstein Telescope</vt:lpstr>
      <vt:lpstr>From Florent:</vt:lpstr>
      <vt:lpstr>Table of Content</vt:lpstr>
      <vt:lpstr>Terrestrial Detectors</vt:lpstr>
      <vt:lpstr>Short term evolutions</vt:lpstr>
      <vt:lpstr>Short term evolutions</vt:lpstr>
      <vt:lpstr>How to keep a scientific relevance in Europe?</vt:lpstr>
      <vt:lpstr>The Einstein Telescope</vt:lpstr>
      <vt:lpstr>The ET history</vt:lpstr>
      <vt:lpstr>The 3G/ET idea</vt:lpstr>
      <vt:lpstr>The Global Scenario</vt:lpstr>
      <vt:lpstr>GWIC 3G organisation</vt:lpstr>
      <vt:lpstr>GWIC 3G organisation</vt:lpstr>
      <vt:lpstr>Why? - The ET science case</vt:lpstr>
      <vt:lpstr>Some of the questions addressed by ET</vt:lpstr>
      <vt:lpstr>What? From the conceptual design to the technical design</vt:lpstr>
      <vt:lpstr>SENSITIVITY GOAL: ~×10 better</vt:lpstr>
      <vt:lpstr>Widening the band: low frequency</vt:lpstr>
      <vt:lpstr>Newtonian Noise</vt:lpstr>
      <vt:lpstr>WIDEN THE BAND: XYLOPHONE</vt:lpstr>
      <vt:lpstr>Xylophone principle</vt:lpstr>
      <vt:lpstr>STAND-ALONE OBSERVATORY</vt:lpstr>
      <vt:lpstr>STAND-ALONE OBSERVATORY</vt:lpstr>
      <vt:lpstr>STAND-ALONE OBSERVATORY</vt:lpstr>
      <vt:lpstr>ET INFRASTRUCTURE CONCEPT</vt:lpstr>
      <vt:lpstr>Technologies</vt:lpstr>
      <vt:lpstr>ET Infrastructure: Realistic Design </vt:lpstr>
      <vt:lpstr>Realistic design</vt:lpstr>
      <vt:lpstr>TUNNEL</vt:lpstr>
      <vt:lpstr>TUNNEL - in 10m</vt:lpstr>
      <vt:lpstr>CAVERNS AND ACCESS</vt:lpstr>
      <vt:lpstr>ET Triangle Underground Base Infrastructure Heights are not to scale</vt:lpstr>
      <vt:lpstr>CORNER CAVERN</vt:lpstr>
      <vt:lpstr>CORNER CAVERN</vt:lpstr>
      <vt:lpstr>Where?</vt:lpstr>
      <vt:lpstr>3 site candidates</vt:lpstr>
      <vt:lpstr>EUREGIO MEUSE-RHINE</vt:lpstr>
      <vt:lpstr>ET is appearing in NL roadmap</vt:lpstr>
      <vt:lpstr>STRONG SUPPORT BY LOCAL (NL, B) POLITICIANS </vt:lpstr>
      <vt:lpstr>B-G-NL</vt:lpstr>
      <vt:lpstr>Population Density</vt:lpstr>
      <vt:lpstr>Seismicity B-G-NL</vt:lpstr>
      <vt:lpstr>Rayleigh waves reflection</vt:lpstr>
      <vt:lpstr>MATRA MOUNTAINS</vt:lpstr>
      <vt:lpstr>Natural and Anthropic seismicity </vt:lpstr>
      <vt:lpstr>SOS ENATTOS</vt:lpstr>
      <vt:lpstr>AREA ASSETS</vt:lpstr>
      <vt:lpstr>AREA ASSETS</vt:lpstr>
      <vt:lpstr>LOCAL GEOLOGY</vt:lpstr>
      <vt:lpstr>LOCATION - TRIANGLE</vt:lpstr>
      <vt:lpstr>GEOLOGICAL SECTIONS</vt:lpstr>
      <vt:lpstr>Italian Government Support</vt:lpstr>
      <vt:lpstr>REGIONE SARDEGNA COMMITMENT</vt:lpstr>
      <vt:lpstr>When</vt:lpstr>
      <vt:lpstr>Target and Timeline</vt:lpstr>
      <vt:lpstr>Who</vt:lpstr>
      <vt:lpstr>ET collaboration</vt:lpstr>
      <vt:lpstr>ET Steering Committee</vt:lpstr>
      <vt:lpstr>The Executive Board</vt:lpstr>
      <vt:lpstr>The Technical design Team</vt:lpstr>
      <vt:lpstr>Presentazione standard di PowerPoint</vt:lpstr>
      <vt:lpstr>Presentazione standard di PowerPoint</vt:lpstr>
      <vt:lpstr>A NEW MISSION FOR SARDINIA</vt:lpstr>
    </vt:vector>
  </TitlesOfParts>
  <Company>INFN Sezione di Perugia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3rd generation GW observatory:  Einstein Telescope</dc:title>
  <dc:creator>Michele Punturo</dc:creator>
  <cp:lastModifiedBy>Michele Punturo</cp:lastModifiedBy>
  <cp:revision>139</cp:revision>
  <dcterms:created xsi:type="dcterms:W3CDTF">2016-10-05T14:20:51Z</dcterms:created>
  <dcterms:modified xsi:type="dcterms:W3CDTF">2018-06-20T16:57:52Z</dcterms:modified>
</cp:coreProperties>
</file>