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rebuchet MS"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Trebuchet MS"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Trebuchet MS"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Trebuchet MS"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Trebuchet MS" pitchFamily="34" charset="0"/>
        <a:ea typeface="MS PGothic" pitchFamily="34" charset="-128"/>
        <a:cs typeface="+mn-cs"/>
      </a:defRPr>
    </a:lvl5pPr>
    <a:lvl6pPr marL="2286000" algn="l" defTabSz="914400" rtl="0" eaLnBrk="1" latinLnBrk="0" hangingPunct="1">
      <a:defRPr kern="1200">
        <a:solidFill>
          <a:schemeClr val="tx1"/>
        </a:solidFill>
        <a:latin typeface="Trebuchet MS" pitchFamily="34" charset="0"/>
        <a:ea typeface="MS PGothic" pitchFamily="34" charset="-128"/>
        <a:cs typeface="+mn-cs"/>
      </a:defRPr>
    </a:lvl6pPr>
    <a:lvl7pPr marL="2743200" algn="l" defTabSz="914400" rtl="0" eaLnBrk="1" latinLnBrk="0" hangingPunct="1">
      <a:defRPr kern="1200">
        <a:solidFill>
          <a:schemeClr val="tx1"/>
        </a:solidFill>
        <a:latin typeface="Trebuchet MS" pitchFamily="34" charset="0"/>
        <a:ea typeface="MS PGothic" pitchFamily="34" charset="-128"/>
        <a:cs typeface="+mn-cs"/>
      </a:defRPr>
    </a:lvl7pPr>
    <a:lvl8pPr marL="3200400" algn="l" defTabSz="914400" rtl="0" eaLnBrk="1" latinLnBrk="0" hangingPunct="1">
      <a:defRPr kern="1200">
        <a:solidFill>
          <a:schemeClr val="tx1"/>
        </a:solidFill>
        <a:latin typeface="Trebuchet MS" pitchFamily="34" charset="0"/>
        <a:ea typeface="MS PGothic" pitchFamily="34" charset="-128"/>
        <a:cs typeface="+mn-cs"/>
      </a:defRPr>
    </a:lvl8pPr>
    <a:lvl9pPr marL="3657600" algn="l" defTabSz="914400" rtl="0" eaLnBrk="1" latinLnBrk="0" hangingPunct="1">
      <a:defRPr kern="1200">
        <a:solidFill>
          <a:schemeClr val="tx1"/>
        </a:solidFill>
        <a:latin typeface="Trebuchet MS"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CFF"/>
    <a:srgbClr val="1F29FD"/>
    <a:srgbClr val="FF6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870" y="-2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0" d="100"/>
          <a:sy n="70" d="100"/>
        </p:scale>
        <p:origin x="324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charset="-128"/>
              </a:defRPr>
            </a:lvl1pPr>
          </a:lstStyle>
          <a:p>
            <a:pPr>
              <a:defRPr/>
            </a:pPr>
            <a:fld id="{3CB4C25E-9FC1-460E-92BA-FF18790F0668}" type="datetimeFigureOut">
              <a:rPr lang="fr-FR" altLang="fr-FR"/>
              <a:pPr>
                <a:defRPr/>
              </a:pPr>
              <a:t>20/06/2018</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B6CA58FF-E2BA-4A92-B743-7BD9A5FE0CA3}" type="slidenum">
              <a:rPr lang="fr-FR" altLang="fr-FR"/>
              <a:pPr>
                <a:defRPr/>
              </a:pPr>
              <a:t>‹N°›</a:t>
            </a:fld>
            <a:endParaRPr lang="fr-FR" altLang="fr-FR"/>
          </a:p>
        </p:txBody>
      </p:sp>
    </p:spTree>
    <p:extLst>
      <p:ext uri="{BB962C8B-B14F-4D97-AF65-F5344CB8AC3E}">
        <p14:creationId xmlns:p14="http://schemas.microsoft.com/office/powerpoint/2010/main" val="189584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charset="-128"/>
              </a:defRPr>
            </a:lvl1pPr>
          </a:lstStyle>
          <a:p>
            <a:pPr>
              <a:defRPr/>
            </a:pPr>
            <a:fld id="{441B31D6-8052-4D12-A913-4FB107296CC2}" type="datetimeFigureOut">
              <a:rPr lang="fr-FR" altLang="fr-FR"/>
              <a:pPr>
                <a:defRPr/>
              </a:pPr>
              <a:t>20/06/2018</a:t>
            </a:fld>
            <a:endParaRPr lang="fr-FR" alt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altLang="fr-FR" noProof="0" smtClean="0"/>
              <a:t>Modifiez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0A7F8EDD-2077-47B0-8A49-2A61B0159F97}" type="slidenum">
              <a:rPr lang="fr-FR" altLang="fr-FR"/>
              <a:pPr>
                <a:defRPr/>
              </a:pPr>
              <a:t>‹N°›</a:t>
            </a:fld>
            <a:endParaRPr lang="fr-FR" altLang="fr-FR"/>
          </a:p>
        </p:txBody>
      </p:sp>
    </p:spTree>
    <p:extLst>
      <p:ext uri="{BB962C8B-B14F-4D97-AF65-F5344CB8AC3E}">
        <p14:creationId xmlns:p14="http://schemas.microsoft.com/office/powerpoint/2010/main" val="7552844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17" descr="BandeauNLogosPartenairesThomXTrans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4150" y="5854700"/>
            <a:ext cx="80137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a:spLocks noChangeArrowheads="1"/>
          </p:cNvSpPr>
          <p:nvPr userDrawn="1"/>
        </p:nvSpPr>
        <p:spPr bwMode="auto">
          <a:xfrm>
            <a:off x="76200" y="6427788"/>
            <a:ext cx="78930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ＭＳ Ｐゴシック" charset="-128"/>
              </a:defRPr>
            </a:lvl1pPr>
            <a:lvl2pPr marL="742950" indent="-285750" eaLnBrk="0" hangingPunct="0">
              <a:defRPr sz="2400">
                <a:solidFill>
                  <a:schemeClr val="tx1"/>
                </a:solidFill>
                <a:latin typeface="Trebuchet MS" pitchFamily="34" charset="0"/>
                <a:ea typeface="ＭＳ Ｐゴシック" charset="-128"/>
              </a:defRPr>
            </a:lvl2pPr>
            <a:lvl3pPr marL="1143000" indent="-228600" eaLnBrk="0" hangingPunct="0">
              <a:defRPr sz="2400">
                <a:solidFill>
                  <a:schemeClr val="tx1"/>
                </a:solidFill>
                <a:latin typeface="Trebuchet MS" pitchFamily="34" charset="0"/>
                <a:ea typeface="ＭＳ Ｐゴシック" charset="-128"/>
              </a:defRPr>
            </a:lvl3pPr>
            <a:lvl4pPr marL="1600200" indent="-228600" eaLnBrk="0" hangingPunct="0">
              <a:defRPr sz="2400">
                <a:solidFill>
                  <a:schemeClr val="tx1"/>
                </a:solidFill>
                <a:latin typeface="Trebuchet MS" pitchFamily="34" charset="0"/>
                <a:ea typeface="ＭＳ Ｐゴシック" charset="-128"/>
              </a:defRPr>
            </a:lvl4pPr>
            <a:lvl5pPr marL="2057400" indent="-228600" eaLnBrk="0" hangingPunct="0">
              <a:defRPr sz="2400">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rebuchet MS" pitchFamily="34" charset="0"/>
                <a:ea typeface="ＭＳ Ｐゴシック" charset="-128"/>
              </a:defRPr>
            </a:lvl9pPr>
          </a:lstStyle>
          <a:p>
            <a:pPr eaLnBrk="1" hangingPunct="1">
              <a:defRPr/>
            </a:pPr>
            <a:r>
              <a:rPr lang="fr-FR" altLang="fr-FR" sz="600" smtClean="0">
                <a:latin typeface="Arial" charset="0"/>
              </a:rPr>
              <a:t>Programme Investissements d’avenir de l’Etat ANR-10-EQPX-51. Financé également par la Région Ile-de-France. </a:t>
            </a:r>
            <a:r>
              <a:rPr lang="fr-FR" altLang="fr-FR" sz="600" i="1" smtClean="0">
                <a:latin typeface="Arial" charset="0"/>
              </a:rPr>
              <a:t> Program « Investing in the future » ANR-10-EQOX-51. Work also supported by grants from Région Ile-de-France.</a:t>
            </a:r>
            <a:endParaRPr lang="fr-FR" altLang="fr-FR" sz="600" smtClean="0">
              <a:latin typeface="Arial" charset="0"/>
            </a:endParaRPr>
          </a:p>
        </p:txBody>
      </p:sp>
      <p:sp>
        <p:nvSpPr>
          <p:cNvPr id="6" name="Freeform 14"/>
          <p:cNvSpPr/>
          <p:nvPr/>
        </p:nvSpPr>
        <p:spPr>
          <a:xfrm>
            <a:off x="-7938" y="-7938"/>
            <a:ext cx="863601" cy="5697538"/>
          </a:xfrm>
          <a:custGeom>
            <a:avLst/>
            <a:gdLst>
              <a:gd name="connsiteX0" fmla="*/ 0 w 863600"/>
              <a:gd name="connsiteY0" fmla="*/ 8467 h 5698067"/>
              <a:gd name="connsiteX1" fmla="*/ 863600 w 863600"/>
              <a:gd name="connsiteY1" fmla="*/ 0 h 5698067"/>
              <a:gd name="connsiteX2" fmla="*/ 863600 w 863600"/>
              <a:gd name="connsiteY2" fmla="*/ 16934 h 5698067"/>
              <a:gd name="connsiteX3" fmla="*/ 0 w 863600"/>
              <a:gd name="connsiteY3" fmla="*/ 5698067 h 5698067"/>
              <a:gd name="connsiteX4" fmla="*/ 0 w 863600"/>
              <a:gd name="connsiteY4" fmla="*/ 8467 h 5698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0" h="5698067">
                <a:moveTo>
                  <a:pt x="0" y="8467"/>
                </a:moveTo>
                <a:lnTo>
                  <a:pt x="863600" y="0"/>
                </a:lnTo>
                <a:lnTo>
                  <a:pt x="863600" y="16934"/>
                </a:lnTo>
                <a:lnTo>
                  <a:pt x="0" y="5698067"/>
                </a:lnTo>
                <a:lnTo>
                  <a:pt x="0" y="8467"/>
                </a:lnTo>
                <a:close/>
              </a:path>
            </a:pathLst>
          </a:custGeom>
          <a:solidFill>
            <a:srgbClr val="FF6F00">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7" name="Straight Connector 6"/>
          <p:cNvCxnSpPr/>
          <p:nvPr userDrawn="1"/>
        </p:nvCxnSpPr>
        <p:spPr>
          <a:xfrm flipV="1">
            <a:off x="7413625" y="3681413"/>
            <a:ext cx="4765675"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9359900"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userDrawn="1"/>
        </p:nvSpPr>
        <p:spPr>
          <a:xfrm>
            <a:off x="9188450" y="-7938"/>
            <a:ext cx="3006725" cy="6865938"/>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rgbClr val="FF6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Freeform 9"/>
          <p:cNvSpPr/>
          <p:nvPr userDrawn="1"/>
        </p:nvSpPr>
        <p:spPr>
          <a:xfrm>
            <a:off x="9604375" y="-7938"/>
            <a:ext cx="2590800" cy="6865938"/>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Freeform 10"/>
          <p:cNvSpPr/>
          <p:nvPr userDrawn="1"/>
        </p:nvSpPr>
        <p:spPr>
          <a:xfrm>
            <a:off x="8934450" y="3048000"/>
            <a:ext cx="3260725"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rgbClr val="438CFF">
              <a:alpha val="71765"/>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Freeform 11"/>
          <p:cNvSpPr/>
          <p:nvPr userDrawn="1"/>
        </p:nvSpPr>
        <p:spPr>
          <a:xfrm>
            <a:off x="9340850" y="-7938"/>
            <a:ext cx="2854325" cy="6865938"/>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rgbClr val="FF6F0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Freeform 12"/>
          <p:cNvSpPr/>
          <p:nvPr userDrawn="1"/>
        </p:nvSpPr>
        <p:spPr>
          <a:xfrm>
            <a:off x="10907713" y="-7938"/>
            <a:ext cx="1287462" cy="6865938"/>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Freeform 13"/>
          <p:cNvSpPr/>
          <p:nvPr userDrawn="1"/>
        </p:nvSpPr>
        <p:spPr>
          <a:xfrm>
            <a:off x="10941050" y="-7938"/>
            <a:ext cx="1271588" cy="6865938"/>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1F29FD">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Freeform 14"/>
          <p:cNvSpPr/>
          <p:nvPr userDrawn="1"/>
        </p:nvSpPr>
        <p:spPr>
          <a:xfrm>
            <a:off x="10394950" y="3589338"/>
            <a:ext cx="1820863" cy="3268662"/>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FF6F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AutoShape 2" descr="imap://vermes@imap.lal.in2p3.fr:143/fetch%3EUID%3E.INBOX.ThomX%20-%20Admin%3E468?part=1.1.2.2&amp;filename=logo_ThomX_versionHD.jpg"/>
          <p:cNvSpPr>
            <a:spLocks noChangeAspect="1" noChangeArrowheads="1"/>
          </p:cNvSpPr>
          <p:nvPr userDrawn="1"/>
        </p:nvSpPr>
        <p:spPr bwMode="auto">
          <a:xfrm>
            <a:off x="155575" y="-1333500"/>
            <a:ext cx="68770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eaLnBrk="1" hangingPunct="1">
              <a:defRPr/>
            </a:pPr>
            <a:endParaRPr lang="fr-FR" altLang="fr-FR" smtClean="0">
              <a:ea typeface="+mn-ea"/>
              <a:cs typeface="Arial" charset="0"/>
            </a:endParaRPr>
          </a:p>
        </p:txBody>
      </p:sp>
      <p:sp>
        <p:nvSpPr>
          <p:cNvPr id="17" name="AutoShape 4" descr="imap://vermes@imap.lal.in2p3.fr:143/fetch%3EUID%3E.INBOX.ThomX%20-%20Admin%3E468?part=1.1.2.2&amp;filename=logo_ThomX_versionHD.jpg"/>
          <p:cNvSpPr>
            <a:spLocks noChangeAspect="1" noChangeArrowheads="1"/>
          </p:cNvSpPr>
          <p:nvPr userDrawn="1"/>
        </p:nvSpPr>
        <p:spPr bwMode="auto">
          <a:xfrm>
            <a:off x="307975" y="-1181100"/>
            <a:ext cx="68770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eaLnBrk="1" hangingPunct="1">
              <a:defRPr/>
            </a:pPr>
            <a:endParaRPr lang="fr-FR" altLang="fr-FR" smtClean="0">
              <a:ea typeface="+mn-ea"/>
              <a:cs typeface="Arial" charset="0"/>
            </a:endParaRPr>
          </a:p>
        </p:txBody>
      </p:sp>
      <p:pic>
        <p:nvPicPr>
          <p:cNvPr id="18" name="Image 34"/>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2550" y="3390900"/>
            <a:ext cx="321945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55358" y="1537252"/>
            <a:ext cx="7996998" cy="2000272"/>
          </a:xfrm>
        </p:spPr>
        <p:txBody>
          <a:bodyPr anchor="b">
            <a:noAutofit/>
          </a:bodyPr>
          <a:lstStyle>
            <a:lvl1pPr algn="ctr">
              <a:defRPr sz="4800">
                <a:solidFill>
                  <a:srgbClr val="FF6F00"/>
                </a:solidFill>
              </a:defRPr>
            </a:lvl1pPr>
          </a:lstStyle>
          <a:p>
            <a:r>
              <a:rPr lang="fr-FR" dirty="0" smtClean="0"/>
              <a:t>Modifiez le style du titre</a:t>
            </a:r>
            <a:endParaRPr lang="en-US" dirty="0"/>
          </a:p>
        </p:txBody>
      </p:sp>
      <p:sp>
        <p:nvSpPr>
          <p:cNvPr id="3" name="Subtitle 2"/>
          <p:cNvSpPr>
            <a:spLocks noGrp="1"/>
          </p:cNvSpPr>
          <p:nvPr>
            <p:ph type="subTitle" idx="1"/>
          </p:nvPr>
        </p:nvSpPr>
        <p:spPr>
          <a:xfrm>
            <a:off x="855358" y="4526424"/>
            <a:ext cx="7996998" cy="98480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Tree>
    <p:extLst>
      <p:ext uri="{BB962C8B-B14F-4D97-AF65-F5344CB8AC3E}">
        <p14:creationId xmlns:p14="http://schemas.microsoft.com/office/powerpoint/2010/main" val="2601106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512" y="609600"/>
            <a:ext cx="8598907"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512" y="4470400"/>
            <a:ext cx="8598907" cy="1570962"/>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4" name="Slide Number Placeholder 5"/>
          <p:cNvSpPr>
            <a:spLocks noGrp="1"/>
          </p:cNvSpPr>
          <p:nvPr>
            <p:ph type="sldNum" sz="quarter" idx="10"/>
          </p:nvPr>
        </p:nvSpPr>
        <p:spPr/>
        <p:txBody>
          <a:bodyPr/>
          <a:lstStyle>
            <a:lvl1pPr>
              <a:defRPr/>
            </a:lvl1pPr>
          </a:lstStyle>
          <a:p>
            <a:pPr>
              <a:defRPr/>
            </a:pPr>
            <a:fld id="{1F08A33B-3CD8-4D12-AA1F-D8E1EDBAB058}" type="slidenum">
              <a:rPr lang="en-US" altLang="fr-FR"/>
              <a:pPr>
                <a:defRPr/>
              </a:pPr>
              <a:t>‹N°›</a:t>
            </a:fld>
            <a:endParaRPr lang="en-US" altLang="fr-FR"/>
          </a:p>
        </p:txBody>
      </p:sp>
    </p:spTree>
    <p:extLst>
      <p:ext uri="{BB962C8B-B14F-4D97-AF65-F5344CB8AC3E}">
        <p14:creationId xmlns:p14="http://schemas.microsoft.com/office/powerpoint/2010/main" val="215634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577" y="609600"/>
            <a:ext cx="8096242" cy="3022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512" y="4470400"/>
            <a:ext cx="8598907"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23" name="Text Placeholder 9"/>
          <p:cNvSpPr>
            <a:spLocks noGrp="1"/>
          </p:cNvSpPr>
          <p:nvPr>
            <p:ph type="body" sz="quarter" idx="13"/>
          </p:nvPr>
        </p:nvSpPr>
        <p:spPr>
          <a:xfrm>
            <a:off x="1366495" y="3632200"/>
            <a:ext cx="7226406" cy="381000"/>
          </a:xfrm>
        </p:spPr>
        <p:txBody>
          <a:bodyPr anchor="ctr">
            <a:noAutofit/>
          </a:bodyPr>
          <a:lstStyle>
            <a:lvl1pPr marL="0" indent="0">
              <a:buFontTx/>
              <a:buNone/>
              <a:defRPr sz="160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smtClean="0"/>
              <a:t>Modifiez les styles du texte du masque</a:t>
            </a:r>
          </a:p>
        </p:txBody>
      </p:sp>
      <p:sp>
        <p:nvSpPr>
          <p:cNvPr id="5" name="Slide Number Placeholder 5"/>
          <p:cNvSpPr>
            <a:spLocks noGrp="1"/>
          </p:cNvSpPr>
          <p:nvPr>
            <p:ph type="sldNum" sz="quarter" idx="14"/>
          </p:nvPr>
        </p:nvSpPr>
        <p:spPr/>
        <p:txBody>
          <a:bodyPr/>
          <a:lstStyle>
            <a:lvl1pPr>
              <a:defRPr/>
            </a:lvl1pPr>
          </a:lstStyle>
          <a:p>
            <a:pPr>
              <a:defRPr/>
            </a:pPr>
            <a:fld id="{7A237E44-3D89-40F4-9E6A-1162ACB14F70}" type="slidenum">
              <a:rPr lang="en-US" altLang="fr-FR"/>
              <a:pPr>
                <a:defRPr/>
              </a:pPr>
              <a:t>‹N°›</a:t>
            </a:fld>
            <a:endParaRPr lang="en-US" altLang="fr-FR"/>
          </a:p>
        </p:txBody>
      </p:sp>
    </p:spTree>
    <p:extLst>
      <p:ext uri="{BB962C8B-B14F-4D97-AF65-F5344CB8AC3E}">
        <p14:creationId xmlns:p14="http://schemas.microsoft.com/office/powerpoint/2010/main" val="2488438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512" y="1931988"/>
            <a:ext cx="8598907"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512" y="4527448"/>
            <a:ext cx="8598907" cy="1513914"/>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4" name="Slide Number Placeholder 5"/>
          <p:cNvSpPr>
            <a:spLocks noGrp="1"/>
          </p:cNvSpPr>
          <p:nvPr>
            <p:ph type="sldNum" sz="quarter" idx="10"/>
          </p:nvPr>
        </p:nvSpPr>
        <p:spPr/>
        <p:txBody>
          <a:bodyPr/>
          <a:lstStyle>
            <a:lvl1pPr>
              <a:defRPr/>
            </a:lvl1pPr>
          </a:lstStyle>
          <a:p>
            <a:pPr>
              <a:defRPr/>
            </a:pPr>
            <a:fld id="{8500CB56-C049-4D50-8438-3BD4A4504858}" type="slidenum">
              <a:rPr lang="en-US" altLang="fr-FR"/>
              <a:pPr>
                <a:defRPr/>
              </a:pPr>
              <a:t>‹N°›</a:t>
            </a:fld>
            <a:endParaRPr lang="en-US" altLang="fr-FR"/>
          </a:p>
        </p:txBody>
      </p:sp>
    </p:spTree>
    <p:extLst>
      <p:ext uri="{BB962C8B-B14F-4D97-AF65-F5344CB8AC3E}">
        <p14:creationId xmlns:p14="http://schemas.microsoft.com/office/powerpoint/2010/main" val="3731408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577" y="609600"/>
            <a:ext cx="8096242" cy="3022600"/>
          </a:xfrm>
        </p:spPr>
        <p:txBody>
          <a:bodyPr anchor="ctr">
            <a:normAutofit/>
          </a:bodyPr>
          <a:lstStyle>
            <a:lvl1pPr algn="l">
              <a:defRPr sz="4400" b="0" cap="none"/>
            </a:lvl1pPr>
          </a:lstStyle>
          <a:p>
            <a:r>
              <a:rPr lang="fr-FR" dirty="0" smtClean="0"/>
              <a:t>Modifiez le style du titre</a:t>
            </a:r>
            <a:endParaRPr lang="en-US" dirty="0"/>
          </a:p>
        </p:txBody>
      </p:sp>
      <p:sp>
        <p:nvSpPr>
          <p:cNvPr id="3" name="Text Placeholder 2"/>
          <p:cNvSpPr>
            <a:spLocks noGrp="1"/>
          </p:cNvSpPr>
          <p:nvPr>
            <p:ph type="body" idx="1"/>
          </p:nvPr>
        </p:nvSpPr>
        <p:spPr>
          <a:xfrm>
            <a:off x="677512" y="4527448"/>
            <a:ext cx="8598907" cy="1513914"/>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23" name="Text Placeholder 9"/>
          <p:cNvSpPr>
            <a:spLocks noGrp="1"/>
          </p:cNvSpPr>
          <p:nvPr>
            <p:ph type="body" sz="quarter" idx="13"/>
          </p:nvPr>
        </p:nvSpPr>
        <p:spPr>
          <a:xfrm>
            <a:off x="677509" y="4013200"/>
            <a:ext cx="8598908" cy="514248"/>
          </a:xfrm>
        </p:spPr>
        <p:txBody>
          <a:bodyPr anchor="b">
            <a:noAutofit/>
          </a:bodyPr>
          <a:lstStyle>
            <a:lvl1pPr marL="0" indent="0">
              <a:buFontTx/>
              <a:buNone/>
              <a:defRPr sz="240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smtClean="0"/>
              <a:t>Modifiez les styles du texte du masque</a:t>
            </a:r>
          </a:p>
        </p:txBody>
      </p:sp>
      <p:sp>
        <p:nvSpPr>
          <p:cNvPr id="5" name="Slide Number Placeholder 5"/>
          <p:cNvSpPr>
            <a:spLocks noGrp="1"/>
          </p:cNvSpPr>
          <p:nvPr>
            <p:ph type="sldNum" sz="quarter" idx="14"/>
          </p:nvPr>
        </p:nvSpPr>
        <p:spPr/>
        <p:txBody>
          <a:bodyPr/>
          <a:lstStyle>
            <a:lvl1pPr>
              <a:defRPr/>
            </a:lvl1pPr>
          </a:lstStyle>
          <a:p>
            <a:pPr>
              <a:defRPr/>
            </a:pPr>
            <a:fld id="{21DA0955-046F-46AA-AA2B-7807791B6AA5}" type="slidenum">
              <a:rPr lang="en-US" altLang="fr-FR"/>
              <a:pPr>
                <a:defRPr/>
              </a:pPr>
              <a:t>‹N°›</a:t>
            </a:fld>
            <a:endParaRPr lang="en-US" altLang="fr-FR"/>
          </a:p>
        </p:txBody>
      </p:sp>
    </p:spTree>
    <p:extLst>
      <p:ext uri="{BB962C8B-B14F-4D97-AF65-F5344CB8AC3E}">
        <p14:creationId xmlns:p14="http://schemas.microsoft.com/office/powerpoint/2010/main" val="3350321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978" y="609600"/>
            <a:ext cx="8590440" cy="3022600"/>
          </a:xfrm>
        </p:spPr>
        <p:txBody>
          <a:bodyPr anchor="ctr">
            <a:normAutofit/>
          </a:bodyPr>
          <a:lstStyle>
            <a:lvl1pPr algn="l">
              <a:defRPr sz="4400" b="0" cap="none">
                <a:solidFill>
                  <a:srgbClr val="FF6F00"/>
                </a:solidFill>
              </a:defRPr>
            </a:lvl1pPr>
          </a:lstStyle>
          <a:p>
            <a:r>
              <a:rPr lang="fr-FR" dirty="0" smtClean="0"/>
              <a:t>Modifiez le style du titre</a:t>
            </a:r>
            <a:endParaRPr lang="en-US" dirty="0"/>
          </a:p>
        </p:txBody>
      </p:sp>
      <p:sp>
        <p:nvSpPr>
          <p:cNvPr id="3" name="Text Placeholder 2"/>
          <p:cNvSpPr>
            <a:spLocks noGrp="1"/>
          </p:cNvSpPr>
          <p:nvPr>
            <p:ph type="body" idx="1"/>
          </p:nvPr>
        </p:nvSpPr>
        <p:spPr>
          <a:xfrm>
            <a:off x="677512" y="4527448"/>
            <a:ext cx="8598907" cy="1513914"/>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23" name="Text Placeholder 9"/>
          <p:cNvSpPr>
            <a:spLocks noGrp="1"/>
          </p:cNvSpPr>
          <p:nvPr>
            <p:ph type="body" sz="quarter" idx="13"/>
          </p:nvPr>
        </p:nvSpPr>
        <p:spPr>
          <a:xfrm>
            <a:off x="677509" y="4013200"/>
            <a:ext cx="8598908" cy="514248"/>
          </a:xfrm>
        </p:spPr>
        <p:txBody>
          <a:bodyPr anchor="b">
            <a:noAutofit/>
          </a:bodyPr>
          <a:lstStyle>
            <a:lvl1pPr marL="0" indent="0">
              <a:buFontTx/>
              <a:buNone/>
              <a:defRPr sz="2400">
                <a:solidFill>
                  <a:srgbClr val="FF6F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smtClean="0"/>
              <a:t>Modifiez les styles du texte du masque</a:t>
            </a:r>
          </a:p>
        </p:txBody>
      </p:sp>
      <p:sp>
        <p:nvSpPr>
          <p:cNvPr id="5" name="Slide Number Placeholder 5"/>
          <p:cNvSpPr>
            <a:spLocks noGrp="1"/>
          </p:cNvSpPr>
          <p:nvPr>
            <p:ph type="sldNum" sz="quarter" idx="14"/>
          </p:nvPr>
        </p:nvSpPr>
        <p:spPr/>
        <p:txBody>
          <a:bodyPr/>
          <a:lstStyle>
            <a:lvl1pPr>
              <a:defRPr/>
            </a:lvl1pPr>
          </a:lstStyle>
          <a:p>
            <a:pPr>
              <a:defRPr/>
            </a:pPr>
            <a:fld id="{0DC95C5D-8D1A-40AF-A626-BC4F2DA2FE85}" type="slidenum">
              <a:rPr lang="en-US" altLang="fr-FR"/>
              <a:pPr>
                <a:defRPr/>
              </a:pPr>
              <a:t>‹N°›</a:t>
            </a:fld>
            <a:endParaRPr lang="en-US" altLang="fr-FR"/>
          </a:p>
        </p:txBody>
      </p:sp>
    </p:spTree>
    <p:extLst>
      <p:ext uri="{BB962C8B-B14F-4D97-AF65-F5344CB8AC3E}">
        <p14:creationId xmlns:p14="http://schemas.microsoft.com/office/powerpoint/2010/main" val="2138423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Modifiez le style du titre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DED1D0B7-76A3-4498-BAA2-C2F16D356185}" type="slidenum">
              <a:rPr lang="en-US" altLang="fr-FR"/>
              <a:pPr>
                <a:defRPr/>
              </a:pPr>
              <a:t>‹N°›</a:t>
            </a:fld>
            <a:endParaRPr lang="en-US" altLang="fr-FR"/>
          </a:p>
        </p:txBody>
      </p:sp>
    </p:spTree>
    <p:extLst>
      <p:ext uri="{BB962C8B-B14F-4D97-AF65-F5344CB8AC3E}">
        <p14:creationId xmlns:p14="http://schemas.microsoft.com/office/powerpoint/2010/main" val="2232845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0"/>
            <a:ext cx="1305083" cy="5251451"/>
          </a:xfrm>
        </p:spPr>
        <p:txBody>
          <a:bodyPr vert="eaVert" anchor="ctr"/>
          <a:lstStyle/>
          <a:p>
            <a:r>
              <a:rPr lang="fr-FR" dirty="0" smtClean="0"/>
              <a:t>Modifiez le style du titre</a:t>
            </a:r>
            <a:endParaRPr lang="en-US" dirty="0"/>
          </a:p>
        </p:txBody>
      </p:sp>
      <p:sp>
        <p:nvSpPr>
          <p:cNvPr id="3" name="Vertical Text Placeholder 2"/>
          <p:cNvSpPr>
            <a:spLocks noGrp="1"/>
          </p:cNvSpPr>
          <p:nvPr>
            <p:ph type="body" orient="vert" idx="1"/>
          </p:nvPr>
        </p:nvSpPr>
        <p:spPr>
          <a:xfrm>
            <a:off x="677511" y="609600"/>
            <a:ext cx="7061989" cy="525145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BCD10127-AB85-4930-91D9-680B090D1F7B}" type="slidenum">
              <a:rPr lang="en-US" altLang="fr-FR"/>
              <a:pPr>
                <a:defRPr/>
              </a:pPr>
              <a:t>‹N°›</a:t>
            </a:fld>
            <a:endParaRPr lang="en-US" altLang="fr-FR"/>
          </a:p>
        </p:txBody>
      </p:sp>
    </p:spTree>
    <p:extLst>
      <p:ext uri="{BB962C8B-B14F-4D97-AF65-F5344CB8AC3E}">
        <p14:creationId xmlns:p14="http://schemas.microsoft.com/office/powerpoint/2010/main" val="2071564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FF6F00"/>
                </a:solidFill>
              </a:defRPr>
            </a:lvl1pPr>
          </a:lstStyle>
          <a:p>
            <a:r>
              <a:rPr lang="fr-FR" dirty="0" smtClean="0"/>
              <a:t>Modifiez le style du titre</a:t>
            </a:r>
            <a:endParaRPr lang="en-US" dirty="0"/>
          </a:p>
        </p:txBody>
      </p:sp>
      <p:sp>
        <p:nvSpPr>
          <p:cNvPr id="3" name="Content Placeholder 2"/>
          <p:cNvSpPr>
            <a:spLocks noGrp="1"/>
          </p:cNvSpPr>
          <p:nvPr>
            <p:ph idx="1"/>
          </p:nvPr>
        </p:nvSpPr>
        <p:spPr/>
        <p:txBody>
          <a:bodyPr/>
          <a:lstStyle>
            <a:lvl1pPr>
              <a:buClr>
                <a:schemeClr val="accent1"/>
              </a:buClr>
              <a:defRPr>
                <a:solidFill>
                  <a:schemeClr val="tx1"/>
                </a:solidFill>
              </a:defRPr>
            </a:lvl1pPr>
            <a:lvl2pPr marL="742950" indent="-285750">
              <a:buFont typeface="Wingdings" panose="05000000000000000000" pitchFamily="2" charset="2"/>
              <a:buChar char="Ø"/>
              <a:defRPr>
                <a:solidFill>
                  <a:schemeClr val="tx1"/>
                </a:solidFill>
              </a:defRPr>
            </a:lvl2pPr>
            <a:lvl3pPr marL="1143000" indent="-228600">
              <a:buFont typeface="Wingdings 3" panose="05040102010807070707" pitchFamily="18" charset="2"/>
              <a:buChar char=""/>
              <a:defRPr>
                <a:solidFill>
                  <a:schemeClr val="tx1"/>
                </a:solidFill>
              </a:defRPr>
            </a:lvl3pPr>
            <a:lvl4pPr>
              <a:defRPr>
                <a:solidFill>
                  <a:schemeClr val="tx1"/>
                </a:solidFill>
              </a:defRPr>
            </a:lvl4pPr>
            <a:lvl5pPr marL="2057400" indent="-228600">
              <a:buFont typeface="Trebuchet MS" panose="020B0603020202020204" pitchFamily="34" charset="0"/>
              <a:buChar char="—"/>
              <a:defRPr>
                <a:solidFill>
                  <a:schemeClr val="tx1"/>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0C6B9028-DC9D-41FE-9FB9-1D2E46EF15FF}" type="slidenum">
              <a:rPr lang="en-US" altLang="fr-FR"/>
              <a:pPr>
                <a:defRPr/>
              </a:pPr>
              <a:t>‹N°›</a:t>
            </a:fld>
            <a:endParaRPr lang="en-US" altLang="fr-FR"/>
          </a:p>
        </p:txBody>
      </p:sp>
    </p:spTree>
    <p:extLst>
      <p:ext uri="{BB962C8B-B14F-4D97-AF65-F5344CB8AC3E}">
        <p14:creationId xmlns:p14="http://schemas.microsoft.com/office/powerpoint/2010/main" val="346532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6" name="Title 1"/>
          <p:cNvSpPr>
            <a:spLocks noGrp="1"/>
          </p:cNvSpPr>
          <p:nvPr>
            <p:ph type="title"/>
          </p:nvPr>
        </p:nvSpPr>
        <p:spPr>
          <a:xfrm>
            <a:off x="677512" y="2700868"/>
            <a:ext cx="8598907" cy="1826581"/>
          </a:xfrm>
        </p:spPr>
        <p:txBody>
          <a:bodyPr anchor="b"/>
          <a:lstStyle>
            <a:lvl1pPr algn="l">
              <a:defRPr sz="4000" b="0" cap="none">
                <a:solidFill>
                  <a:srgbClr val="FF6F00"/>
                </a:solidFill>
              </a:defRPr>
            </a:lvl1pPr>
          </a:lstStyle>
          <a:p>
            <a:r>
              <a:rPr lang="fr-FR" dirty="0" smtClean="0"/>
              <a:t>Modifiez le style du titre</a:t>
            </a:r>
            <a:endParaRPr lang="en-US" dirty="0"/>
          </a:p>
        </p:txBody>
      </p:sp>
      <p:sp>
        <p:nvSpPr>
          <p:cNvPr id="8" name="Text Placeholder 2"/>
          <p:cNvSpPr>
            <a:spLocks noGrp="1"/>
          </p:cNvSpPr>
          <p:nvPr>
            <p:ph type="body" idx="1"/>
          </p:nvPr>
        </p:nvSpPr>
        <p:spPr>
          <a:xfrm>
            <a:off x="677512" y="4527448"/>
            <a:ext cx="8598907" cy="860400"/>
          </a:xfrm>
        </p:spPr>
        <p:txBody>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4" name="Slide Number Placeholder 5"/>
          <p:cNvSpPr>
            <a:spLocks noGrp="1"/>
          </p:cNvSpPr>
          <p:nvPr>
            <p:ph type="sldNum" sz="quarter" idx="10"/>
          </p:nvPr>
        </p:nvSpPr>
        <p:spPr/>
        <p:txBody>
          <a:bodyPr/>
          <a:lstStyle>
            <a:lvl1pPr>
              <a:defRPr/>
            </a:lvl1pPr>
          </a:lstStyle>
          <a:p>
            <a:pPr>
              <a:defRPr/>
            </a:pPr>
            <a:fld id="{C3D6CF80-79FA-4B45-8C3E-E577C075B66D}" type="slidenum">
              <a:rPr lang="en-US" altLang="fr-FR"/>
              <a:pPr>
                <a:defRPr/>
              </a:pPr>
              <a:t>‹N°›</a:t>
            </a:fld>
            <a:endParaRPr lang="en-US" altLang="fr-FR"/>
          </a:p>
        </p:txBody>
      </p:sp>
    </p:spTree>
    <p:extLst>
      <p:ext uri="{BB962C8B-B14F-4D97-AF65-F5344CB8AC3E}">
        <p14:creationId xmlns:p14="http://schemas.microsoft.com/office/powerpoint/2010/main" val="243520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922" y="1451291"/>
            <a:ext cx="4186713" cy="80339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4" name="Content Placeholder 3"/>
          <p:cNvSpPr>
            <a:spLocks noGrp="1"/>
          </p:cNvSpPr>
          <p:nvPr>
            <p:ph sz="half" idx="2"/>
          </p:nvPr>
        </p:nvSpPr>
        <p:spPr>
          <a:xfrm>
            <a:off x="675922" y="2306518"/>
            <a:ext cx="4186713" cy="3734846"/>
          </a:xfrm>
        </p:spPr>
        <p:txBody>
          <a:bodyPr>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Text Placeholder 4"/>
          <p:cNvSpPr>
            <a:spLocks noGrp="1"/>
          </p:cNvSpPr>
          <p:nvPr>
            <p:ph type="body" sz="quarter" idx="3"/>
          </p:nvPr>
        </p:nvSpPr>
        <p:spPr>
          <a:xfrm>
            <a:off x="5089709" y="1438333"/>
            <a:ext cx="4186708" cy="829310"/>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9710" y="2319476"/>
            <a:ext cx="4186707" cy="372188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BD8964DB-74CB-43D2-97BE-9545AA113D6F}" type="slidenum">
              <a:rPr lang="en-US" altLang="fr-FR"/>
              <a:pPr>
                <a:defRPr/>
              </a:pPr>
              <a:t>‹N°›</a:t>
            </a:fld>
            <a:endParaRPr lang="en-US" altLang="fr-FR"/>
          </a:p>
        </p:txBody>
      </p:sp>
    </p:spTree>
    <p:extLst>
      <p:ext uri="{BB962C8B-B14F-4D97-AF65-F5344CB8AC3E}">
        <p14:creationId xmlns:p14="http://schemas.microsoft.com/office/powerpoint/2010/main" val="4268291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vancement">
    <p:spTree>
      <p:nvGrpSpPr>
        <p:cNvPr id="1" name=""/>
        <p:cNvGrpSpPr/>
        <p:nvPr/>
      </p:nvGrpSpPr>
      <p:grpSpPr>
        <a:xfrm>
          <a:off x="0" y="0"/>
          <a:ext cx="0" cy="0"/>
          <a:chOff x="0" y="0"/>
          <a:chExt cx="0" cy="0"/>
        </a:xfrm>
      </p:grpSpPr>
      <p:sp>
        <p:nvSpPr>
          <p:cNvPr id="5" name="Title 1"/>
          <p:cNvSpPr>
            <a:spLocks noGrp="1"/>
          </p:cNvSpPr>
          <p:nvPr>
            <p:ph type="title"/>
          </p:nvPr>
        </p:nvSpPr>
        <p:spPr>
          <a:xfrm>
            <a:off x="677511" y="609600"/>
            <a:ext cx="8598907" cy="699154"/>
          </a:xfrm>
        </p:spPr>
        <p:txBody>
          <a:bodyPr/>
          <a:lstStyle>
            <a:lvl1pPr>
              <a:defRPr>
                <a:solidFill>
                  <a:srgbClr val="FF6F00"/>
                </a:solidFill>
              </a:defRPr>
            </a:lvl1pPr>
          </a:lstStyle>
          <a:p>
            <a:r>
              <a:rPr lang="fr-FR" dirty="0" smtClean="0"/>
              <a:t>Modifiez le style du titre</a:t>
            </a:r>
            <a:endParaRPr lang="en-US" dirty="0"/>
          </a:p>
        </p:txBody>
      </p:sp>
      <p:sp>
        <p:nvSpPr>
          <p:cNvPr id="6" name="Text Placeholder 2"/>
          <p:cNvSpPr>
            <a:spLocks noGrp="1"/>
          </p:cNvSpPr>
          <p:nvPr>
            <p:ph type="body" idx="1"/>
          </p:nvPr>
        </p:nvSpPr>
        <p:spPr>
          <a:xfrm>
            <a:off x="675922" y="1451291"/>
            <a:ext cx="4186713" cy="803394"/>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7" name="Content Placeholder 3"/>
          <p:cNvSpPr>
            <a:spLocks noGrp="1"/>
          </p:cNvSpPr>
          <p:nvPr>
            <p:ph sz="half" idx="2"/>
          </p:nvPr>
        </p:nvSpPr>
        <p:spPr>
          <a:xfrm>
            <a:off x="675922" y="2306518"/>
            <a:ext cx="4186713" cy="3734846"/>
          </a:xfrm>
        </p:spPr>
        <p:txBody>
          <a:bodyPr>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8" name="Text Placeholder 4"/>
          <p:cNvSpPr>
            <a:spLocks noGrp="1"/>
          </p:cNvSpPr>
          <p:nvPr>
            <p:ph type="body" sz="quarter" idx="3"/>
          </p:nvPr>
        </p:nvSpPr>
        <p:spPr>
          <a:xfrm>
            <a:off x="5089709" y="1438333"/>
            <a:ext cx="4186708" cy="829310"/>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10" name="Content Placeholder 5"/>
          <p:cNvSpPr>
            <a:spLocks noGrp="1"/>
          </p:cNvSpPr>
          <p:nvPr>
            <p:ph sz="quarter" idx="4"/>
          </p:nvPr>
        </p:nvSpPr>
        <p:spPr>
          <a:xfrm>
            <a:off x="5089710" y="2319476"/>
            <a:ext cx="4186707" cy="3721888"/>
          </a:xfrm>
        </p:spPr>
        <p:txBody>
          <a:bodyPr>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9" name="Slide Number Placeholder 5"/>
          <p:cNvSpPr>
            <a:spLocks noGrp="1"/>
          </p:cNvSpPr>
          <p:nvPr>
            <p:ph type="sldNum" sz="quarter" idx="10"/>
          </p:nvPr>
        </p:nvSpPr>
        <p:spPr/>
        <p:txBody>
          <a:bodyPr/>
          <a:lstStyle>
            <a:lvl1pPr>
              <a:defRPr/>
            </a:lvl1pPr>
          </a:lstStyle>
          <a:p>
            <a:pPr>
              <a:defRPr/>
            </a:pPr>
            <a:fld id="{5E718EC4-A618-4D40-AD33-E0800715C55A}" type="slidenum">
              <a:rPr lang="en-US" altLang="fr-FR"/>
              <a:pPr>
                <a:defRPr/>
              </a:pPr>
              <a:t>‹N°›</a:t>
            </a:fld>
            <a:endParaRPr lang="en-US" altLang="fr-FR"/>
          </a:p>
        </p:txBody>
      </p:sp>
    </p:spTree>
    <p:extLst>
      <p:ext uri="{BB962C8B-B14F-4D97-AF65-F5344CB8AC3E}">
        <p14:creationId xmlns:p14="http://schemas.microsoft.com/office/powerpoint/2010/main" val="376533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511" y="609600"/>
            <a:ext cx="8598907" cy="686196"/>
          </a:xfrm>
        </p:spPr>
        <p:txBody>
          <a:bodyPr/>
          <a:lstStyle/>
          <a:p>
            <a:r>
              <a:rPr lang="fr-FR" dirty="0" smtClean="0"/>
              <a:t>Modifiez le style du titre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27DB92DE-44EC-4508-91B0-A1E7C841EEEA}" type="slidenum">
              <a:rPr lang="en-US" altLang="fr-FR"/>
              <a:pPr>
                <a:defRPr/>
              </a:pPr>
              <a:t>‹N°›</a:t>
            </a:fld>
            <a:endParaRPr lang="en-US" altLang="fr-FR"/>
          </a:p>
        </p:txBody>
      </p:sp>
    </p:spTree>
    <p:extLst>
      <p:ext uri="{BB962C8B-B14F-4D97-AF65-F5344CB8AC3E}">
        <p14:creationId xmlns:p14="http://schemas.microsoft.com/office/powerpoint/2010/main" val="96906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510788D-C5EC-4B23-B7A8-14307DF18E46}" type="slidenum">
              <a:rPr lang="en-US" altLang="fr-FR"/>
              <a:pPr>
                <a:defRPr/>
              </a:pPr>
              <a:t>‹N°›</a:t>
            </a:fld>
            <a:endParaRPr lang="en-US" altLang="fr-FR"/>
          </a:p>
        </p:txBody>
      </p:sp>
    </p:spTree>
    <p:extLst>
      <p:ext uri="{BB962C8B-B14F-4D97-AF65-F5344CB8AC3E}">
        <p14:creationId xmlns:p14="http://schemas.microsoft.com/office/powerpoint/2010/main" val="551026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510" y="1498604"/>
            <a:ext cx="3855532"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1701" y="514925"/>
            <a:ext cx="4514717"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510" y="2777069"/>
            <a:ext cx="3855532" cy="2584449"/>
          </a:xfrm>
        </p:spPr>
        <p:txBody>
          <a:bodyPr>
            <a:normAutofit/>
          </a:bodyPr>
          <a:lstStyle>
            <a:lvl1pPr marL="0" indent="0">
              <a:buNone/>
              <a:defRPr sz="1400">
                <a:solidFill>
                  <a:schemeClr val="tx1"/>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dirty="0" smtClean="0"/>
              <a:t>Modifiez les styles du texte du masque</a:t>
            </a:r>
          </a:p>
        </p:txBody>
      </p:sp>
      <p:sp>
        <p:nvSpPr>
          <p:cNvPr id="5" name="Slide Number Placeholder 5"/>
          <p:cNvSpPr>
            <a:spLocks noGrp="1"/>
          </p:cNvSpPr>
          <p:nvPr>
            <p:ph type="sldNum" sz="quarter" idx="10"/>
          </p:nvPr>
        </p:nvSpPr>
        <p:spPr/>
        <p:txBody>
          <a:bodyPr/>
          <a:lstStyle>
            <a:lvl1pPr>
              <a:defRPr/>
            </a:lvl1pPr>
          </a:lstStyle>
          <a:p>
            <a:pPr>
              <a:defRPr/>
            </a:pPr>
            <a:fld id="{14758786-DA83-4ADE-A450-9F8A848ACB6A}" type="slidenum">
              <a:rPr lang="en-US" altLang="fr-FR"/>
              <a:pPr>
                <a:defRPr/>
              </a:pPr>
              <a:t>‹N°›</a:t>
            </a:fld>
            <a:endParaRPr lang="en-US" altLang="fr-FR"/>
          </a:p>
        </p:txBody>
      </p:sp>
    </p:spTree>
    <p:extLst>
      <p:ext uri="{BB962C8B-B14F-4D97-AF65-F5344CB8AC3E}">
        <p14:creationId xmlns:p14="http://schemas.microsoft.com/office/powerpoint/2010/main" val="1220976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511" y="4800600"/>
            <a:ext cx="8598906"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511" y="609600"/>
            <a:ext cx="8598907" cy="3845718"/>
          </a:xfrm>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a:p>
        </p:txBody>
      </p:sp>
      <p:sp>
        <p:nvSpPr>
          <p:cNvPr id="4" name="Text Placeholder 3"/>
          <p:cNvSpPr>
            <a:spLocks noGrp="1"/>
          </p:cNvSpPr>
          <p:nvPr>
            <p:ph type="body" sz="half" idx="2"/>
          </p:nvPr>
        </p:nvSpPr>
        <p:spPr>
          <a:xfrm>
            <a:off x="677511" y="5367338"/>
            <a:ext cx="8598906" cy="674024"/>
          </a:xfrm>
        </p:spPr>
        <p:txBody>
          <a:bodyPr>
            <a:normAutofit/>
          </a:bodyPr>
          <a:lstStyle>
            <a:lvl1pPr marL="0" indent="0">
              <a:buNone/>
              <a:defRPr sz="12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
        <p:nvSpPr>
          <p:cNvPr id="5" name="Slide Number Placeholder 5"/>
          <p:cNvSpPr>
            <a:spLocks noGrp="1"/>
          </p:cNvSpPr>
          <p:nvPr>
            <p:ph type="sldNum" sz="quarter" idx="10"/>
          </p:nvPr>
        </p:nvSpPr>
        <p:spPr/>
        <p:txBody>
          <a:bodyPr/>
          <a:lstStyle>
            <a:lvl1pPr>
              <a:defRPr/>
            </a:lvl1pPr>
          </a:lstStyle>
          <a:p>
            <a:pPr>
              <a:defRPr/>
            </a:pPr>
            <a:fld id="{4C9FD169-0BBC-4C30-A62B-4E9253B612AF}" type="slidenum">
              <a:rPr lang="en-US" altLang="fr-FR"/>
              <a:pPr>
                <a:defRPr/>
              </a:pPr>
              <a:t>‹N°›</a:t>
            </a:fld>
            <a:endParaRPr lang="en-US" altLang="fr-FR"/>
          </a:p>
        </p:txBody>
      </p:sp>
    </p:spTree>
    <p:extLst>
      <p:ext uri="{BB962C8B-B14F-4D97-AF65-F5344CB8AC3E}">
        <p14:creationId xmlns:p14="http://schemas.microsoft.com/office/powerpoint/2010/main" val="1026217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p:cNvCxnSpPr/>
          <p:nvPr/>
        </p:nvCxnSpPr>
        <p:spPr>
          <a:xfrm flipV="1">
            <a:off x="7413625" y="3681413"/>
            <a:ext cx="4765675"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359900"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9188450" y="-7938"/>
            <a:ext cx="3006725" cy="6865938"/>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rgbClr val="FF6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Freeform 9"/>
          <p:cNvSpPr/>
          <p:nvPr/>
        </p:nvSpPr>
        <p:spPr>
          <a:xfrm>
            <a:off x="9604375" y="-7938"/>
            <a:ext cx="2590800" cy="6865938"/>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Freeform 10"/>
          <p:cNvSpPr/>
          <p:nvPr/>
        </p:nvSpPr>
        <p:spPr>
          <a:xfrm>
            <a:off x="8934450" y="3048000"/>
            <a:ext cx="3260725"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rgbClr val="438CFF">
              <a:alpha val="71765"/>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Freeform 11"/>
          <p:cNvSpPr/>
          <p:nvPr/>
        </p:nvSpPr>
        <p:spPr>
          <a:xfrm>
            <a:off x="9340850" y="-7938"/>
            <a:ext cx="2854325" cy="6865938"/>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rgbClr val="FF6F0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Freeform 12"/>
          <p:cNvSpPr/>
          <p:nvPr/>
        </p:nvSpPr>
        <p:spPr>
          <a:xfrm>
            <a:off x="10907713" y="-7938"/>
            <a:ext cx="1287462" cy="6865938"/>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Freeform 13"/>
          <p:cNvSpPr/>
          <p:nvPr/>
        </p:nvSpPr>
        <p:spPr>
          <a:xfrm>
            <a:off x="10941050" y="-7938"/>
            <a:ext cx="1271588" cy="6865938"/>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1F29FD">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Freeform 14"/>
          <p:cNvSpPr/>
          <p:nvPr/>
        </p:nvSpPr>
        <p:spPr>
          <a:xfrm>
            <a:off x="10394950" y="3598863"/>
            <a:ext cx="1820863" cy="3268662"/>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FF6F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Freeform 15"/>
          <p:cNvSpPr/>
          <p:nvPr/>
        </p:nvSpPr>
        <p:spPr>
          <a:xfrm>
            <a:off x="-7938" y="4025900"/>
            <a:ext cx="457201" cy="2854325"/>
          </a:xfrm>
          <a:custGeom>
            <a:avLst/>
            <a:gdLst>
              <a:gd name="connsiteX0" fmla="*/ 0 w 457200"/>
              <a:gd name="connsiteY0" fmla="*/ 0 h 2853267"/>
              <a:gd name="connsiteX1" fmla="*/ 457200 w 457200"/>
              <a:gd name="connsiteY1" fmla="*/ 2853267 h 2853267"/>
              <a:gd name="connsiteX2" fmla="*/ 0 w 457200"/>
              <a:gd name="connsiteY2" fmla="*/ 2844800 h 2853267"/>
              <a:gd name="connsiteX3" fmla="*/ 0 w 457200"/>
              <a:gd name="connsiteY3" fmla="*/ 0 h 2853267"/>
            </a:gdLst>
            <a:ahLst/>
            <a:cxnLst>
              <a:cxn ang="0">
                <a:pos x="connsiteX0" y="connsiteY0"/>
              </a:cxn>
              <a:cxn ang="0">
                <a:pos x="connsiteX1" y="connsiteY1"/>
              </a:cxn>
              <a:cxn ang="0">
                <a:pos x="connsiteX2" y="connsiteY2"/>
              </a:cxn>
              <a:cxn ang="0">
                <a:pos x="connsiteX3" y="connsiteY3"/>
              </a:cxn>
            </a:cxnLst>
            <a:rect l="l" t="t" r="r" b="b"/>
            <a:pathLst>
              <a:path w="457200" h="2853267">
                <a:moveTo>
                  <a:pt x="0" y="0"/>
                </a:moveTo>
                <a:lnTo>
                  <a:pt x="457200" y="2853267"/>
                </a:lnTo>
                <a:lnTo>
                  <a:pt x="0" y="2844800"/>
                </a:lnTo>
                <a:cubicBezTo>
                  <a:pt x="2822" y="1905000"/>
                  <a:pt x="5645" y="965200"/>
                  <a:pt x="0" y="0"/>
                </a:cubicBezTo>
                <a:close/>
              </a:path>
            </a:pathLst>
          </a:custGeom>
          <a:solidFill>
            <a:srgbClr val="FF6F00">
              <a:alpha val="84706"/>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6" name="Title Placeholder 1"/>
          <p:cNvSpPr>
            <a:spLocks noGrp="1"/>
          </p:cNvSpPr>
          <p:nvPr>
            <p:ph type="title"/>
          </p:nvPr>
        </p:nvSpPr>
        <p:spPr bwMode="auto">
          <a:xfrm>
            <a:off x="677863" y="609600"/>
            <a:ext cx="85979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 style du titre</a:t>
            </a:r>
            <a:endParaRPr lang="en-US" altLang="fr-FR" smtClean="0"/>
          </a:p>
        </p:txBody>
      </p:sp>
      <p:sp>
        <p:nvSpPr>
          <p:cNvPr id="1037" name="Text Placeholder 2"/>
          <p:cNvSpPr>
            <a:spLocks noGrp="1"/>
          </p:cNvSpPr>
          <p:nvPr>
            <p:ph type="body" idx="1"/>
          </p:nvPr>
        </p:nvSpPr>
        <p:spPr bwMode="auto">
          <a:xfrm>
            <a:off x="742950" y="1392238"/>
            <a:ext cx="85979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6" name="Slide Number Placeholder 5"/>
          <p:cNvSpPr>
            <a:spLocks noGrp="1"/>
          </p:cNvSpPr>
          <p:nvPr>
            <p:ph type="sldNum" sz="quarter" idx="4"/>
          </p:nvPr>
        </p:nvSpPr>
        <p:spPr>
          <a:xfrm>
            <a:off x="8402638" y="6494463"/>
            <a:ext cx="560387" cy="3079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i="1">
                <a:solidFill>
                  <a:srgbClr val="FF6F00"/>
                </a:solidFill>
              </a:defRPr>
            </a:lvl1pPr>
          </a:lstStyle>
          <a:p>
            <a:pPr>
              <a:defRPr/>
            </a:pPr>
            <a:fld id="{1F1D802C-96BC-4AFF-A9B2-A44FAF7E24B6}" type="slidenum">
              <a:rPr lang="en-US" altLang="fr-FR"/>
              <a:pPr>
                <a:defRPr/>
              </a:pPr>
              <a:t>‹N°›</a:t>
            </a:fld>
            <a:endParaRPr lang="en-US" altLang="fr-FR"/>
          </a:p>
        </p:txBody>
      </p:sp>
      <p:sp>
        <p:nvSpPr>
          <p:cNvPr id="1039" name="ZoneTexte 20"/>
          <p:cNvSpPr txBox="1">
            <a:spLocks noChangeArrowheads="1"/>
          </p:cNvSpPr>
          <p:nvPr userDrawn="1"/>
        </p:nvSpPr>
        <p:spPr bwMode="auto">
          <a:xfrm>
            <a:off x="661988" y="6518275"/>
            <a:ext cx="3032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ＭＳ Ｐゴシック" charset="-128"/>
              </a:defRPr>
            </a:lvl1pPr>
            <a:lvl2pPr marL="742950" indent="-285750" eaLnBrk="0" hangingPunct="0">
              <a:defRPr sz="2400">
                <a:solidFill>
                  <a:schemeClr val="tx1"/>
                </a:solidFill>
                <a:latin typeface="Trebuchet MS" pitchFamily="34" charset="0"/>
                <a:ea typeface="ＭＳ Ｐゴシック" charset="-128"/>
              </a:defRPr>
            </a:lvl2pPr>
            <a:lvl3pPr marL="1143000" indent="-228600" eaLnBrk="0" hangingPunct="0">
              <a:defRPr sz="2400">
                <a:solidFill>
                  <a:schemeClr val="tx1"/>
                </a:solidFill>
                <a:latin typeface="Trebuchet MS" pitchFamily="34" charset="0"/>
                <a:ea typeface="ＭＳ Ｐゴシック" charset="-128"/>
              </a:defRPr>
            </a:lvl3pPr>
            <a:lvl4pPr marL="1600200" indent="-228600" eaLnBrk="0" hangingPunct="0">
              <a:defRPr sz="2400">
                <a:solidFill>
                  <a:schemeClr val="tx1"/>
                </a:solidFill>
                <a:latin typeface="Trebuchet MS" pitchFamily="34" charset="0"/>
                <a:ea typeface="ＭＳ Ｐゴシック" charset="-128"/>
              </a:defRPr>
            </a:lvl4pPr>
            <a:lvl5pPr marL="2057400" indent="-228600" eaLnBrk="0" hangingPunct="0">
              <a:defRPr sz="2400">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rebuchet MS" pitchFamily="34" charset="0"/>
                <a:ea typeface="ＭＳ Ｐゴシック" charset="-128"/>
              </a:defRPr>
            </a:lvl9pPr>
          </a:lstStyle>
          <a:p>
            <a:pPr eaLnBrk="1" hangingPunct="1">
              <a:defRPr/>
            </a:pPr>
            <a:r>
              <a:rPr lang="fr-FR" altLang="fr-FR" sz="1000" i="1" dirty="0" err="1" smtClean="0">
                <a:solidFill>
                  <a:srgbClr val="FF6F00"/>
                </a:solidFill>
              </a:rPr>
              <a:t>Pulsed</a:t>
            </a:r>
            <a:r>
              <a:rPr lang="fr-FR" altLang="fr-FR" sz="1000" i="1" dirty="0" smtClean="0">
                <a:solidFill>
                  <a:srgbClr val="FF6F00"/>
                </a:solidFill>
              </a:rPr>
              <a:t> </a:t>
            </a:r>
            <a:r>
              <a:rPr lang="fr-FR" altLang="fr-FR" sz="1000" i="1" dirty="0" err="1" smtClean="0">
                <a:solidFill>
                  <a:srgbClr val="FF6F00"/>
                </a:solidFill>
              </a:rPr>
              <a:t>Magnets</a:t>
            </a:r>
            <a:r>
              <a:rPr lang="fr-FR" altLang="fr-FR" sz="1000" i="1" dirty="0" smtClean="0">
                <a:solidFill>
                  <a:srgbClr val="FF6F00"/>
                </a:solidFill>
              </a:rPr>
              <a:t> for ThomX – MAC </a:t>
            </a:r>
            <a:r>
              <a:rPr lang="fr-FR" altLang="fr-FR" sz="1000" i="1" dirty="0" err="1" smtClean="0">
                <a:solidFill>
                  <a:srgbClr val="FF6F00"/>
                </a:solidFill>
              </a:rPr>
              <a:t>June</a:t>
            </a:r>
            <a:r>
              <a:rPr lang="fr-FR" altLang="fr-FR" sz="1000" i="1" dirty="0" smtClean="0">
                <a:solidFill>
                  <a:srgbClr val="FF6F00"/>
                </a:solidFill>
              </a:rPr>
              <a:t> 2018</a:t>
            </a:r>
          </a:p>
        </p:txBody>
      </p:sp>
      <p:sp>
        <p:nvSpPr>
          <p:cNvPr id="1040" name="ZoneTexte 21"/>
          <p:cNvSpPr txBox="1">
            <a:spLocks noChangeArrowheads="1"/>
          </p:cNvSpPr>
          <p:nvPr userDrawn="1"/>
        </p:nvSpPr>
        <p:spPr bwMode="auto">
          <a:xfrm>
            <a:off x="4276725" y="6511925"/>
            <a:ext cx="34829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ea typeface="ＭＳ Ｐゴシック" charset="-128"/>
              </a:defRPr>
            </a:lvl1pPr>
            <a:lvl2pPr marL="742950" indent="-285750" eaLnBrk="0" hangingPunct="0">
              <a:defRPr sz="2400">
                <a:solidFill>
                  <a:schemeClr val="tx1"/>
                </a:solidFill>
                <a:latin typeface="Trebuchet MS" pitchFamily="34" charset="0"/>
                <a:ea typeface="ＭＳ Ｐゴシック" charset="-128"/>
              </a:defRPr>
            </a:lvl2pPr>
            <a:lvl3pPr marL="1143000" indent="-228600" eaLnBrk="0" hangingPunct="0">
              <a:defRPr sz="2400">
                <a:solidFill>
                  <a:schemeClr val="tx1"/>
                </a:solidFill>
                <a:latin typeface="Trebuchet MS" pitchFamily="34" charset="0"/>
                <a:ea typeface="ＭＳ Ｐゴシック" charset="-128"/>
              </a:defRPr>
            </a:lvl3pPr>
            <a:lvl4pPr marL="1600200" indent="-228600" eaLnBrk="0" hangingPunct="0">
              <a:defRPr sz="2400">
                <a:solidFill>
                  <a:schemeClr val="tx1"/>
                </a:solidFill>
                <a:latin typeface="Trebuchet MS" pitchFamily="34" charset="0"/>
                <a:ea typeface="ＭＳ Ｐゴシック" charset="-128"/>
              </a:defRPr>
            </a:lvl4pPr>
            <a:lvl5pPr marL="2057400" indent="-228600" eaLnBrk="0" hangingPunct="0">
              <a:defRPr sz="2400">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Trebuchet MS" pitchFamily="34" charset="0"/>
                <a:ea typeface="ＭＳ Ｐゴシック" charset="-128"/>
              </a:defRPr>
            </a:lvl9pPr>
          </a:lstStyle>
          <a:p>
            <a:pPr algn="r" eaLnBrk="1" hangingPunct="1">
              <a:defRPr/>
            </a:pPr>
            <a:r>
              <a:rPr lang="fr-FR" altLang="fr-FR" sz="900" i="1" dirty="0" smtClean="0"/>
              <a:t>Patrick ALEXANDRE (SOLEIL) – LAL - Orsay, </a:t>
            </a:r>
            <a:r>
              <a:rPr lang="fr-FR" altLang="fr-FR" sz="900" i="1" dirty="0" err="1" smtClean="0"/>
              <a:t>June</a:t>
            </a:r>
            <a:r>
              <a:rPr lang="fr-FR" altLang="fr-FR" sz="900" i="1" dirty="0" smtClean="0"/>
              <a:t> 21st, 2018</a:t>
            </a:r>
          </a:p>
        </p:txBody>
      </p:sp>
      <p:pic>
        <p:nvPicPr>
          <p:cNvPr id="1041" name="Image 17"/>
          <p:cNvPicPr>
            <a:picLocks noChangeAspect="1"/>
          </p:cNvPicPr>
          <p:nvPr userDrawn="1"/>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58388" y="5902325"/>
            <a:ext cx="2227262"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4"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600" kern="1200">
          <a:solidFill>
            <a:srgbClr val="FF6F00"/>
          </a:solidFill>
          <a:latin typeface="+mj-lt"/>
          <a:ea typeface="MS PGothic" panose="020B0600070205080204" pitchFamily="34" charset="-128"/>
          <a:cs typeface="+mj-cs"/>
        </a:defRPr>
      </a:lvl1pPr>
      <a:lvl2pPr algn="l" defTabSz="457200" rtl="0" eaLnBrk="0" fontAlgn="base" hangingPunct="0">
        <a:spcBef>
          <a:spcPct val="0"/>
        </a:spcBef>
        <a:spcAft>
          <a:spcPct val="0"/>
        </a:spcAft>
        <a:defRPr sz="3600">
          <a:solidFill>
            <a:srgbClr val="FF6F00"/>
          </a:solidFill>
          <a:latin typeface="Trebuchet MS" pitchFamily="34" charset="0"/>
          <a:ea typeface="MS PGothic" panose="020B0600070205080204" pitchFamily="34" charset="-128"/>
        </a:defRPr>
      </a:lvl2pPr>
      <a:lvl3pPr algn="l" defTabSz="457200" rtl="0" eaLnBrk="0" fontAlgn="base" hangingPunct="0">
        <a:spcBef>
          <a:spcPct val="0"/>
        </a:spcBef>
        <a:spcAft>
          <a:spcPct val="0"/>
        </a:spcAft>
        <a:defRPr sz="3600">
          <a:solidFill>
            <a:srgbClr val="FF6F00"/>
          </a:solidFill>
          <a:latin typeface="Trebuchet MS" pitchFamily="34" charset="0"/>
          <a:ea typeface="MS PGothic" panose="020B0600070205080204" pitchFamily="34" charset="-128"/>
        </a:defRPr>
      </a:lvl3pPr>
      <a:lvl4pPr algn="l" defTabSz="457200" rtl="0" eaLnBrk="0" fontAlgn="base" hangingPunct="0">
        <a:spcBef>
          <a:spcPct val="0"/>
        </a:spcBef>
        <a:spcAft>
          <a:spcPct val="0"/>
        </a:spcAft>
        <a:defRPr sz="3600">
          <a:solidFill>
            <a:srgbClr val="FF6F00"/>
          </a:solidFill>
          <a:latin typeface="Trebuchet MS" pitchFamily="34" charset="0"/>
          <a:ea typeface="MS PGothic" panose="020B0600070205080204" pitchFamily="34" charset="-128"/>
        </a:defRPr>
      </a:lvl4pPr>
      <a:lvl5pPr algn="l" defTabSz="457200" rtl="0" eaLnBrk="0" fontAlgn="base" hangingPunct="0">
        <a:spcBef>
          <a:spcPct val="0"/>
        </a:spcBef>
        <a:spcAft>
          <a:spcPct val="0"/>
        </a:spcAft>
        <a:defRPr sz="3600">
          <a:solidFill>
            <a:srgbClr val="FF6F00"/>
          </a:solidFill>
          <a:latin typeface="Trebuchet MS" pitchFamily="34" charset="0"/>
          <a:ea typeface="MS PGothic" panose="020B0600070205080204" pitchFamily="34" charset="-128"/>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FF6F00"/>
        </a:buClr>
        <a:buSzPct val="80000"/>
        <a:buFont typeface="Wingdings 3" pitchFamily="18" charset="2"/>
        <a:buChar char=""/>
        <a:defRPr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ts val="1000"/>
        </a:spcBef>
        <a:spcAft>
          <a:spcPct val="0"/>
        </a:spcAft>
        <a:buClr>
          <a:srgbClr val="FF6F00"/>
        </a:buClr>
        <a:buSzPct val="80000"/>
        <a:buFont typeface="Wingdings" pitchFamily="2" charset="2"/>
        <a:buChar char="Ø"/>
        <a:defRPr sz="16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ts val="1000"/>
        </a:spcBef>
        <a:spcAft>
          <a:spcPct val="0"/>
        </a:spcAft>
        <a:buClr>
          <a:srgbClr val="FF6F00"/>
        </a:buClr>
        <a:buSzPct val="80000"/>
        <a:buFont typeface="Wingdings 3" pitchFamily="18" charset="2"/>
        <a:buChar char=""/>
        <a:defRPr sz="1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ts val="1000"/>
        </a:spcBef>
        <a:spcAft>
          <a:spcPct val="0"/>
        </a:spcAft>
        <a:buClr>
          <a:srgbClr val="FF6F00"/>
        </a:buClr>
        <a:buSzPct val="80000"/>
        <a:buFont typeface="Wingdings" pitchFamily="2" charset="2"/>
        <a:buChar char="Ø"/>
        <a:defRPr sz="12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ts val="1000"/>
        </a:spcBef>
        <a:spcAft>
          <a:spcPct val="0"/>
        </a:spcAft>
        <a:buClr>
          <a:srgbClr val="FF6F00"/>
        </a:buClr>
        <a:buSzPct val="80000"/>
        <a:buFont typeface="Trebuchet MS" pitchFamily="34" charset="0"/>
        <a:buChar char="—"/>
        <a:defRPr sz="12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ctrTitle"/>
          </p:nvPr>
        </p:nvSpPr>
        <p:spPr>
          <a:xfrm>
            <a:off x="855663" y="1536700"/>
            <a:ext cx="7996237" cy="2000250"/>
          </a:xfrm>
        </p:spPr>
        <p:txBody>
          <a:bodyPr/>
          <a:lstStyle/>
          <a:p>
            <a:pPr eaLnBrk="1" hangingPunct="1"/>
            <a:r>
              <a:rPr lang="fr-FR" altLang="fr-FR" dirty="0" err="1" smtClean="0"/>
              <a:t>Pulsed</a:t>
            </a:r>
            <a:r>
              <a:rPr lang="fr-FR" altLang="fr-FR" dirty="0" smtClean="0"/>
              <a:t> </a:t>
            </a:r>
            <a:r>
              <a:rPr lang="fr-FR" altLang="fr-FR" dirty="0" err="1" smtClean="0"/>
              <a:t>magnets</a:t>
            </a:r>
            <a:r>
              <a:rPr lang="fr-FR" altLang="fr-FR" dirty="0" smtClean="0"/>
              <a:t> for ThomX</a:t>
            </a:r>
          </a:p>
        </p:txBody>
      </p:sp>
      <p:sp>
        <p:nvSpPr>
          <p:cNvPr id="3075" name="Sous-titre 2"/>
          <p:cNvSpPr>
            <a:spLocks noGrp="1"/>
          </p:cNvSpPr>
          <p:nvPr>
            <p:ph type="subTitle" idx="1"/>
          </p:nvPr>
        </p:nvSpPr>
        <p:spPr>
          <a:xfrm>
            <a:off x="855663" y="4525963"/>
            <a:ext cx="7996237" cy="985837"/>
          </a:xfrm>
        </p:spPr>
        <p:txBody>
          <a:bodyPr/>
          <a:lstStyle/>
          <a:p>
            <a:pPr eaLnBrk="1" hangingPunct="1"/>
            <a:r>
              <a:rPr lang="fr-FR" altLang="fr-FR" smtClean="0"/>
              <a:t>Patrick ALEXANDRE</a:t>
            </a:r>
          </a:p>
          <a:p>
            <a:pPr eaLnBrk="1" hangingPunct="1"/>
            <a:r>
              <a:rPr lang="fr-FR" altLang="fr-FR" sz="2000" smtClean="0"/>
              <a:t>Synchrotron SOLEIL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615719" y="226504"/>
            <a:ext cx="8597900" cy="698500"/>
          </a:xfrm>
        </p:spPr>
        <p:txBody>
          <a:bodyPr>
            <a:normAutofit/>
          </a:bodyPr>
          <a:lstStyle/>
          <a:p>
            <a:pPr algn="ctr" eaLnBrk="1" hangingPunct="1"/>
            <a:r>
              <a:rPr lang="en-US" altLang="fr-FR" sz="2800" dirty="0" smtClean="0"/>
              <a:t>Eddy current septum magnet &amp; pulser challenges</a:t>
            </a:r>
            <a:endParaRPr lang="en-US" altLang="fr-FR" sz="2800" dirty="0"/>
          </a:p>
        </p:txBody>
      </p:sp>
      <p:sp>
        <p:nvSpPr>
          <p:cNvPr id="5124"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FF6F00"/>
              </a:buClr>
              <a:buSzPct val="80000"/>
              <a:buFont typeface="Wingdings 3" pitchFamily="18" charset="2"/>
              <a:buChar char=""/>
              <a:defRPr>
                <a:solidFill>
                  <a:schemeClr val="tx1"/>
                </a:solidFill>
                <a:latin typeface="Trebuchet MS" pitchFamily="34" charset="0"/>
                <a:ea typeface="MS PGothic" pitchFamily="34" charset="-128"/>
              </a:defRPr>
            </a:lvl1pPr>
            <a:lvl2pPr marL="742950" indent="-285750">
              <a:spcBef>
                <a:spcPts val="1000"/>
              </a:spcBef>
              <a:buClr>
                <a:srgbClr val="FF6F00"/>
              </a:buClr>
              <a:buSzPct val="80000"/>
              <a:buFont typeface="Wingdings" pitchFamily="2" charset="2"/>
              <a:buChar char="Ø"/>
              <a:defRPr sz="1600">
                <a:solidFill>
                  <a:schemeClr val="tx1"/>
                </a:solidFill>
                <a:latin typeface="Trebuchet MS" pitchFamily="34" charset="0"/>
                <a:ea typeface="MS PGothic" pitchFamily="34" charset="-128"/>
              </a:defRPr>
            </a:lvl2pPr>
            <a:lvl3pPr marL="1143000" indent="-228600">
              <a:spcBef>
                <a:spcPts val="1000"/>
              </a:spcBef>
              <a:buClr>
                <a:srgbClr val="FF6F00"/>
              </a:buClr>
              <a:buSzPct val="80000"/>
              <a:buFont typeface="Wingdings 3" pitchFamily="18" charset="2"/>
              <a:buChar char=""/>
              <a:defRPr sz="1400">
                <a:solidFill>
                  <a:schemeClr val="tx1"/>
                </a:solidFill>
                <a:latin typeface="Trebuchet MS" pitchFamily="34" charset="0"/>
                <a:ea typeface="MS PGothic" pitchFamily="34" charset="-128"/>
              </a:defRPr>
            </a:lvl3pPr>
            <a:lvl4pPr marL="1600200" indent="-228600">
              <a:spcBef>
                <a:spcPts val="1000"/>
              </a:spcBef>
              <a:buClr>
                <a:srgbClr val="FF6F00"/>
              </a:buClr>
              <a:buSzPct val="80000"/>
              <a:buFont typeface="Wingdings" pitchFamily="2" charset="2"/>
              <a:buChar char="Ø"/>
              <a:defRPr sz="1200">
                <a:solidFill>
                  <a:schemeClr val="tx1"/>
                </a:solidFill>
                <a:latin typeface="Trebuchet MS" pitchFamily="34" charset="0"/>
                <a:ea typeface="MS PGothic" pitchFamily="34" charset="-128"/>
              </a:defRPr>
            </a:lvl4pPr>
            <a:lvl5pPr marL="2057400" indent="-228600">
              <a:spcBef>
                <a:spcPts val="1000"/>
              </a:spcBef>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5pPr>
            <a:lvl6pPr marL="25146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6pPr>
            <a:lvl7pPr marL="29718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7pPr>
            <a:lvl8pPr marL="34290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8pPr>
            <a:lvl9pPr marL="38862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9pPr>
          </a:lstStyle>
          <a:p>
            <a:pPr>
              <a:spcBef>
                <a:spcPct val="0"/>
              </a:spcBef>
              <a:buClrTx/>
              <a:buSzTx/>
              <a:buFontTx/>
              <a:buNone/>
            </a:pPr>
            <a:fld id="{FD3CA39A-6A77-4508-8E2D-10D9B62AD349}" type="slidenum">
              <a:rPr lang="en-US" altLang="fr-FR" smtClean="0">
                <a:solidFill>
                  <a:srgbClr val="FF6F00"/>
                </a:solidFill>
              </a:rPr>
              <a:pPr>
                <a:spcBef>
                  <a:spcPct val="0"/>
                </a:spcBef>
                <a:buClrTx/>
                <a:buSzTx/>
                <a:buFontTx/>
                <a:buNone/>
              </a:pPr>
              <a:t>10</a:t>
            </a:fld>
            <a:endParaRPr lang="en-US" altLang="fr-FR" smtClean="0">
              <a:solidFill>
                <a:srgbClr val="FF6F00"/>
              </a:solidFill>
            </a:endParaRPr>
          </a:p>
        </p:txBody>
      </p:sp>
      <p:sp>
        <p:nvSpPr>
          <p:cNvPr id="7" name="ZoneTexte 6"/>
          <p:cNvSpPr txBox="1"/>
          <p:nvPr/>
        </p:nvSpPr>
        <p:spPr>
          <a:xfrm>
            <a:off x="133351" y="914399"/>
            <a:ext cx="7486650" cy="5693866"/>
          </a:xfrm>
          <a:prstGeom prst="rect">
            <a:avLst/>
          </a:prstGeom>
          <a:noFill/>
        </p:spPr>
        <p:txBody>
          <a:bodyPr wrap="square" rtlCol="0">
            <a:spAutoFit/>
          </a:bodyPr>
          <a:lstStyle/>
          <a:p>
            <a:pPr marL="742950" lvl="1" indent="-285750" algn="just">
              <a:buFont typeface="Wingdings" panose="05000000000000000000" pitchFamily="2" charset="2"/>
              <a:buChar char="§"/>
            </a:pPr>
            <a:r>
              <a:rPr lang="en-US" b="1" dirty="0" smtClean="0"/>
              <a:t>Pulser electric design</a:t>
            </a:r>
            <a:r>
              <a:rPr lang="en-US" dirty="0" smtClean="0"/>
              <a:t>: extensive simulations carried out to achieve required pulsed current shape in magnet with minimal power dissipation of the </a:t>
            </a:r>
            <a:r>
              <a:rPr lang="en-US" dirty="0" err="1" smtClean="0"/>
              <a:t>thyristor</a:t>
            </a:r>
            <a:r>
              <a:rPr lang="en-US" dirty="0" smtClean="0"/>
              <a:t> and diode.</a:t>
            </a:r>
          </a:p>
          <a:p>
            <a:pPr marL="742950" lvl="1" indent="-285750" algn="just">
              <a:buFont typeface="Wingdings" panose="05000000000000000000" pitchFamily="2" charset="2"/>
              <a:buChar char="§"/>
            </a:pPr>
            <a:endParaRPr lang="en-US" sz="1000" dirty="0"/>
          </a:p>
          <a:p>
            <a:pPr marL="742950" lvl="1" indent="-285750" algn="just">
              <a:buFont typeface="Wingdings" panose="05000000000000000000" pitchFamily="2" charset="2"/>
              <a:buChar char="§"/>
            </a:pPr>
            <a:r>
              <a:rPr lang="en-US" b="1" dirty="0" smtClean="0"/>
              <a:t>HV capacitor charging mode</a:t>
            </a:r>
            <a:r>
              <a:rPr lang="en-US" dirty="0" smtClean="0"/>
              <a:t>: because of 50 Hz repetition rate, charging of capacitors is done by HV DC power supply with MOSFET decoupling in discharge mode.</a:t>
            </a:r>
            <a:endParaRPr lang="en-US" i="1" dirty="0" smtClean="0"/>
          </a:p>
          <a:p>
            <a:pPr marL="742950" lvl="1" indent="-285750" algn="just">
              <a:buFont typeface="Wingdings" panose="05000000000000000000" pitchFamily="2" charset="2"/>
              <a:buChar char="§"/>
            </a:pPr>
            <a:endParaRPr lang="en-US" sz="1000" dirty="0"/>
          </a:p>
          <a:p>
            <a:pPr marL="742950" lvl="1" indent="-285750" algn="just">
              <a:buFont typeface="Wingdings" panose="05000000000000000000" pitchFamily="2" charset="2"/>
              <a:buChar char="§"/>
            </a:pPr>
            <a:r>
              <a:rPr lang="en-US" b="1" dirty="0" smtClean="0"/>
              <a:t>Mechanical design</a:t>
            </a:r>
            <a:r>
              <a:rPr lang="en-US" dirty="0" smtClean="0"/>
              <a:t>: pulser rack and cabinet design, with focus on ease of installation, maintenance &amp; safety.</a:t>
            </a:r>
          </a:p>
          <a:p>
            <a:pPr marL="742950" lvl="1" indent="-285750" algn="just">
              <a:buFont typeface="Wingdings" panose="05000000000000000000" pitchFamily="2" charset="2"/>
              <a:buChar char="§"/>
            </a:pPr>
            <a:endParaRPr lang="en-US" sz="1000" dirty="0"/>
          </a:p>
          <a:p>
            <a:pPr marL="742950" lvl="1" indent="-285750" algn="just">
              <a:buFont typeface="Wingdings" panose="05000000000000000000" pitchFamily="2" charset="2"/>
              <a:buChar char="§"/>
            </a:pPr>
            <a:r>
              <a:rPr lang="en-US" b="1" dirty="0" smtClean="0"/>
              <a:t>Interlock &amp; safety design: </a:t>
            </a:r>
            <a:r>
              <a:rPr lang="en-US" dirty="0" smtClean="0"/>
              <a:t>the pulser can be shut down by machine or PSS interlock. The design of the pulser rack is made to ensure maximal electrical safety in operation and maintenance</a:t>
            </a:r>
          </a:p>
          <a:p>
            <a:pPr marL="742950" lvl="1" indent="-285750" algn="just">
              <a:buFont typeface="Wingdings" panose="05000000000000000000" pitchFamily="2" charset="2"/>
              <a:buChar char="§"/>
            </a:pPr>
            <a:endParaRPr lang="en-US" sz="1000" dirty="0"/>
          </a:p>
          <a:p>
            <a:pPr marL="742950" lvl="1" indent="-285750" algn="just">
              <a:buFont typeface="Wingdings" panose="05000000000000000000" pitchFamily="2" charset="2"/>
              <a:buChar char="§"/>
            </a:pPr>
            <a:r>
              <a:rPr lang="en-US" b="1" dirty="0" smtClean="0"/>
              <a:t>High voltage cable &amp; control system wiring</a:t>
            </a:r>
            <a:r>
              <a:rPr lang="en-US" dirty="0" smtClean="0"/>
              <a:t>: high voltage coaxial cables link the magnet and pulser, which have integration constraints with limited bending radius. Control system &amp; triggering wiring is standardized. </a:t>
            </a:r>
          </a:p>
          <a:p>
            <a:pPr marL="742950" lvl="1" indent="-285750" algn="just">
              <a:buFont typeface="Wingdings" panose="05000000000000000000" pitchFamily="2" charset="2"/>
              <a:buChar char="§"/>
            </a:pPr>
            <a:endParaRPr lang="en-US" dirty="0" smtClean="0"/>
          </a:p>
          <a:p>
            <a:pPr marL="742950" lvl="1" indent="-285750" algn="just">
              <a:buFont typeface="Wingdings" panose="05000000000000000000" pitchFamily="2" charset="2"/>
              <a:buChar char="§"/>
            </a:pP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0" y="4156175"/>
            <a:ext cx="4225321" cy="213032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Image 8"/>
          <p:cNvPicPr/>
          <p:nvPr/>
        </p:nvPicPr>
        <p:blipFill>
          <a:blip r:embed="rId3"/>
          <a:stretch>
            <a:fillRect/>
          </a:stretch>
        </p:blipFill>
        <p:spPr>
          <a:xfrm>
            <a:off x="8121967" y="838200"/>
            <a:ext cx="3818604" cy="3695700"/>
          </a:xfrm>
          <a:prstGeom prst="rect">
            <a:avLst/>
          </a:prstGeom>
        </p:spPr>
      </p:pic>
    </p:spTree>
    <p:extLst>
      <p:ext uri="{BB962C8B-B14F-4D97-AF65-F5344CB8AC3E}">
        <p14:creationId xmlns:p14="http://schemas.microsoft.com/office/powerpoint/2010/main" val="7425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fade">
                                      <p:cBhvr>
                                        <p:cTn id="30" dur="500"/>
                                        <p:tgtEl>
                                          <p:spTgt spid="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fade">
                                      <p:cBhvr>
                                        <p:cTn id="35"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615719" y="226504"/>
            <a:ext cx="8597900" cy="698500"/>
          </a:xfrm>
        </p:spPr>
        <p:txBody>
          <a:bodyPr>
            <a:normAutofit/>
          </a:bodyPr>
          <a:lstStyle/>
          <a:p>
            <a:pPr algn="ctr" eaLnBrk="1" hangingPunct="1"/>
            <a:r>
              <a:rPr lang="en-US" altLang="fr-FR" sz="2800" dirty="0" smtClean="0"/>
              <a:t>Fast kicker magnet &amp; pulser challenges</a:t>
            </a:r>
            <a:endParaRPr lang="en-US" altLang="fr-FR" sz="2800" dirty="0"/>
          </a:p>
        </p:txBody>
      </p:sp>
      <p:sp>
        <p:nvSpPr>
          <p:cNvPr id="5124"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FF6F00"/>
              </a:buClr>
              <a:buSzPct val="80000"/>
              <a:buFont typeface="Wingdings 3" pitchFamily="18" charset="2"/>
              <a:buChar char=""/>
              <a:defRPr>
                <a:solidFill>
                  <a:schemeClr val="tx1"/>
                </a:solidFill>
                <a:latin typeface="Trebuchet MS" pitchFamily="34" charset="0"/>
                <a:ea typeface="MS PGothic" pitchFamily="34" charset="-128"/>
              </a:defRPr>
            </a:lvl1pPr>
            <a:lvl2pPr marL="742950" indent="-285750">
              <a:spcBef>
                <a:spcPts val="1000"/>
              </a:spcBef>
              <a:buClr>
                <a:srgbClr val="FF6F00"/>
              </a:buClr>
              <a:buSzPct val="80000"/>
              <a:buFont typeface="Wingdings" pitchFamily="2" charset="2"/>
              <a:buChar char="Ø"/>
              <a:defRPr sz="1600">
                <a:solidFill>
                  <a:schemeClr val="tx1"/>
                </a:solidFill>
                <a:latin typeface="Trebuchet MS" pitchFamily="34" charset="0"/>
                <a:ea typeface="MS PGothic" pitchFamily="34" charset="-128"/>
              </a:defRPr>
            </a:lvl2pPr>
            <a:lvl3pPr marL="1143000" indent="-228600">
              <a:spcBef>
                <a:spcPts val="1000"/>
              </a:spcBef>
              <a:buClr>
                <a:srgbClr val="FF6F00"/>
              </a:buClr>
              <a:buSzPct val="80000"/>
              <a:buFont typeface="Wingdings 3" pitchFamily="18" charset="2"/>
              <a:buChar char=""/>
              <a:defRPr sz="1400">
                <a:solidFill>
                  <a:schemeClr val="tx1"/>
                </a:solidFill>
                <a:latin typeface="Trebuchet MS" pitchFamily="34" charset="0"/>
                <a:ea typeface="MS PGothic" pitchFamily="34" charset="-128"/>
              </a:defRPr>
            </a:lvl3pPr>
            <a:lvl4pPr marL="1600200" indent="-228600">
              <a:spcBef>
                <a:spcPts val="1000"/>
              </a:spcBef>
              <a:buClr>
                <a:srgbClr val="FF6F00"/>
              </a:buClr>
              <a:buSzPct val="80000"/>
              <a:buFont typeface="Wingdings" pitchFamily="2" charset="2"/>
              <a:buChar char="Ø"/>
              <a:defRPr sz="1200">
                <a:solidFill>
                  <a:schemeClr val="tx1"/>
                </a:solidFill>
                <a:latin typeface="Trebuchet MS" pitchFamily="34" charset="0"/>
                <a:ea typeface="MS PGothic" pitchFamily="34" charset="-128"/>
              </a:defRPr>
            </a:lvl4pPr>
            <a:lvl5pPr marL="2057400" indent="-228600">
              <a:spcBef>
                <a:spcPts val="1000"/>
              </a:spcBef>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5pPr>
            <a:lvl6pPr marL="25146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6pPr>
            <a:lvl7pPr marL="29718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7pPr>
            <a:lvl8pPr marL="34290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8pPr>
            <a:lvl9pPr marL="38862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9pPr>
          </a:lstStyle>
          <a:p>
            <a:pPr>
              <a:spcBef>
                <a:spcPct val="0"/>
              </a:spcBef>
              <a:buClrTx/>
              <a:buSzTx/>
              <a:buFontTx/>
              <a:buNone/>
            </a:pPr>
            <a:fld id="{FD3CA39A-6A77-4508-8E2D-10D9B62AD349}" type="slidenum">
              <a:rPr lang="en-US" altLang="fr-FR" smtClean="0">
                <a:solidFill>
                  <a:srgbClr val="FF6F00"/>
                </a:solidFill>
              </a:rPr>
              <a:pPr>
                <a:spcBef>
                  <a:spcPct val="0"/>
                </a:spcBef>
                <a:buClrTx/>
                <a:buSzTx/>
                <a:buFontTx/>
                <a:buNone/>
              </a:pPr>
              <a:t>11</a:t>
            </a:fld>
            <a:endParaRPr lang="en-US" altLang="fr-FR" smtClean="0">
              <a:solidFill>
                <a:srgbClr val="FF6F00"/>
              </a:solidFill>
            </a:endParaRPr>
          </a:p>
        </p:txBody>
      </p:sp>
      <p:sp>
        <p:nvSpPr>
          <p:cNvPr id="7" name="ZoneTexte 6"/>
          <p:cNvSpPr txBox="1"/>
          <p:nvPr/>
        </p:nvSpPr>
        <p:spPr>
          <a:xfrm>
            <a:off x="133351" y="914399"/>
            <a:ext cx="7486650" cy="646331"/>
          </a:xfrm>
          <a:prstGeom prst="rect">
            <a:avLst/>
          </a:prstGeom>
          <a:noFill/>
        </p:spPr>
        <p:txBody>
          <a:bodyPr wrap="square" rtlCol="0">
            <a:spAutoFit/>
          </a:bodyPr>
          <a:lstStyle/>
          <a:p>
            <a:pPr marL="742950" lvl="1" indent="-285750" algn="just">
              <a:buFont typeface="Wingdings" panose="05000000000000000000" pitchFamily="2" charset="2"/>
              <a:buChar char="§"/>
            </a:pPr>
            <a:endParaRPr lang="en-US" dirty="0" smtClean="0"/>
          </a:p>
          <a:p>
            <a:pPr marL="742950" lvl="1" indent="-285750" algn="just">
              <a:buFont typeface="Wingdings" panose="05000000000000000000" pitchFamily="2" charset="2"/>
              <a:buChar char="§"/>
            </a:pPr>
            <a:endParaRPr lang="en-US" dirty="0"/>
          </a:p>
        </p:txBody>
      </p:sp>
      <p:sp>
        <p:nvSpPr>
          <p:cNvPr id="10" name="ZoneTexte 9"/>
          <p:cNvSpPr txBox="1"/>
          <p:nvPr/>
        </p:nvSpPr>
        <p:spPr>
          <a:xfrm>
            <a:off x="133350" y="914399"/>
            <a:ext cx="8915400" cy="5078313"/>
          </a:xfrm>
          <a:prstGeom prst="rect">
            <a:avLst/>
          </a:prstGeom>
          <a:noFill/>
        </p:spPr>
        <p:txBody>
          <a:bodyPr wrap="square" rtlCol="0">
            <a:spAutoFit/>
          </a:bodyPr>
          <a:lstStyle/>
          <a:p>
            <a:pPr marL="742950" lvl="1" indent="-285750" algn="just">
              <a:buFont typeface="Wingdings" panose="05000000000000000000" pitchFamily="2" charset="2"/>
              <a:buChar char="§"/>
            </a:pPr>
            <a:r>
              <a:rPr lang="en-US" b="1" dirty="0" smtClean="0"/>
              <a:t>Pulser electric design</a:t>
            </a:r>
            <a:r>
              <a:rPr lang="en-US" dirty="0" smtClean="0"/>
              <a:t>: preliminary studies (2012) were done at SOLEIL and first prototyping did not prove satisfactory, using traditional kicker methods (where the steady state approximation is considered). Pulses we could generate were about 250 ns wide.</a:t>
            </a:r>
          </a:p>
          <a:p>
            <a:pPr marL="742950" lvl="1" indent="-285750" algn="just">
              <a:buFont typeface="Wingdings" panose="05000000000000000000" pitchFamily="2" charset="2"/>
              <a:buChar char="§"/>
            </a:pPr>
            <a:endParaRPr lang="en-US" dirty="0"/>
          </a:p>
          <a:p>
            <a:pPr marL="742950" lvl="1" indent="-285750" algn="just">
              <a:buFont typeface="Wingdings" panose="05000000000000000000" pitchFamily="2" charset="2"/>
              <a:buChar char="§"/>
              <a:tabLst>
                <a:tab pos="4667250" algn="l"/>
              </a:tabLst>
            </a:pPr>
            <a:r>
              <a:rPr lang="en-US" i="1" dirty="0" smtClean="0"/>
              <a:t>Remember: the magnetic field has to rise from zero to peak in less than 60 ns and fall from peak to zero in less than 60 ns as well (so pulse width &lt; 120 ns).</a:t>
            </a:r>
          </a:p>
          <a:p>
            <a:pPr marL="742950" lvl="1" indent="-285750" algn="just">
              <a:buFont typeface="Wingdings" panose="05000000000000000000" pitchFamily="2" charset="2"/>
              <a:buChar char="§"/>
            </a:pPr>
            <a:endParaRPr lang="en-US" dirty="0"/>
          </a:p>
          <a:p>
            <a:pPr marL="742950" lvl="1" indent="-285750" algn="just">
              <a:buFont typeface="Wingdings" panose="05000000000000000000" pitchFamily="2" charset="2"/>
              <a:buChar char="§"/>
            </a:pPr>
            <a:r>
              <a:rPr lang="en-US" b="1" u="sng" dirty="0" smtClean="0"/>
              <a:t>It was in late 2013 that we engineered a solution not using the steady state approximation that would enable to have high peak current fast pulses on the magnet. Simulations gave good results.</a:t>
            </a:r>
          </a:p>
          <a:p>
            <a:pPr marL="742950" lvl="1" indent="-285750" algn="just">
              <a:buFont typeface="Wingdings" panose="05000000000000000000" pitchFamily="2" charset="2"/>
              <a:buChar char="§"/>
            </a:pPr>
            <a:endParaRPr lang="en-US" dirty="0"/>
          </a:p>
          <a:p>
            <a:pPr marL="742950" lvl="1" indent="-285750" algn="just">
              <a:buFont typeface="Wingdings" panose="05000000000000000000" pitchFamily="2" charset="2"/>
              <a:buChar char="§"/>
            </a:pPr>
            <a:r>
              <a:rPr lang="en-US" dirty="0" smtClean="0"/>
              <a:t>Specifications for these magnets were released to SigmaPhi early 2014.</a:t>
            </a:r>
          </a:p>
          <a:p>
            <a:pPr marL="742950" lvl="1" indent="-285750" algn="just">
              <a:buFont typeface="Wingdings" panose="05000000000000000000" pitchFamily="2" charset="2"/>
              <a:buChar char="§"/>
            </a:pPr>
            <a:endParaRPr lang="en-US" dirty="0"/>
          </a:p>
          <a:p>
            <a:pPr marL="742950" lvl="1" indent="-285750" algn="just">
              <a:buFont typeface="Wingdings" panose="05000000000000000000" pitchFamily="2" charset="2"/>
              <a:buChar char="§"/>
            </a:pPr>
            <a:r>
              <a:rPr lang="en-US" dirty="0" smtClean="0"/>
              <a:t>Meanwhile, prototyping continued at SOLEIL to finalize pulser and magnet characteristics.</a:t>
            </a:r>
          </a:p>
          <a:p>
            <a:pPr marL="742950" lvl="1" indent="-285750" algn="just">
              <a:buFont typeface="Wingdings" panose="05000000000000000000" pitchFamily="2" charset="2"/>
              <a:buChar char="§"/>
            </a:pPr>
            <a:endParaRPr lang="en-US" dirty="0"/>
          </a:p>
        </p:txBody>
      </p:sp>
    </p:spTree>
    <p:extLst>
      <p:ext uri="{BB962C8B-B14F-4D97-AF65-F5344CB8AC3E}">
        <p14:creationId xmlns:p14="http://schemas.microsoft.com/office/powerpoint/2010/main" val="270958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fade">
                                      <p:cBhvr>
                                        <p:cTn id="2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615719" y="226504"/>
            <a:ext cx="8597900" cy="698500"/>
          </a:xfrm>
        </p:spPr>
        <p:txBody>
          <a:bodyPr>
            <a:normAutofit/>
          </a:bodyPr>
          <a:lstStyle/>
          <a:p>
            <a:pPr algn="ctr" eaLnBrk="1" hangingPunct="1"/>
            <a:r>
              <a:rPr lang="en-US" altLang="fr-FR" sz="2800" dirty="0" smtClean="0"/>
              <a:t>Fast kicker magnet &amp; pulser challenges</a:t>
            </a:r>
            <a:endParaRPr lang="en-US" altLang="fr-FR" sz="2800" dirty="0"/>
          </a:p>
        </p:txBody>
      </p:sp>
      <p:sp>
        <p:nvSpPr>
          <p:cNvPr id="5124"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FF6F00"/>
              </a:buClr>
              <a:buSzPct val="80000"/>
              <a:buFont typeface="Wingdings 3" pitchFamily="18" charset="2"/>
              <a:buChar char=""/>
              <a:defRPr>
                <a:solidFill>
                  <a:schemeClr val="tx1"/>
                </a:solidFill>
                <a:latin typeface="Trebuchet MS" pitchFamily="34" charset="0"/>
                <a:ea typeface="MS PGothic" pitchFamily="34" charset="-128"/>
              </a:defRPr>
            </a:lvl1pPr>
            <a:lvl2pPr marL="742950" indent="-285750">
              <a:spcBef>
                <a:spcPts val="1000"/>
              </a:spcBef>
              <a:buClr>
                <a:srgbClr val="FF6F00"/>
              </a:buClr>
              <a:buSzPct val="80000"/>
              <a:buFont typeface="Wingdings" pitchFamily="2" charset="2"/>
              <a:buChar char="Ø"/>
              <a:defRPr sz="1600">
                <a:solidFill>
                  <a:schemeClr val="tx1"/>
                </a:solidFill>
                <a:latin typeface="Trebuchet MS" pitchFamily="34" charset="0"/>
                <a:ea typeface="MS PGothic" pitchFamily="34" charset="-128"/>
              </a:defRPr>
            </a:lvl2pPr>
            <a:lvl3pPr marL="1143000" indent="-228600">
              <a:spcBef>
                <a:spcPts val="1000"/>
              </a:spcBef>
              <a:buClr>
                <a:srgbClr val="FF6F00"/>
              </a:buClr>
              <a:buSzPct val="80000"/>
              <a:buFont typeface="Wingdings 3" pitchFamily="18" charset="2"/>
              <a:buChar char=""/>
              <a:defRPr sz="1400">
                <a:solidFill>
                  <a:schemeClr val="tx1"/>
                </a:solidFill>
                <a:latin typeface="Trebuchet MS" pitchFamily="34" charset="0"/>
                <a:ea typeface="MS PGothic" pitchFamily="34" charset="-128"/>
              </a:defRPr>
            </a:lvl3pPr>
            <a:lvl4pPr marL="1600200" indent="-228600">
              <a:spcBef>
                <a:spcPts val="1000"/>
              </a:spcBef>
              <a:buClr>
                <a:srgbClr val="FF6F00"/>
              </a:buClr>
              <a:buSzPct val="80000"/>
              <a:buFont typeface="Wingdings" pitchFamily="2" charset="2"/>
              <a:buChar char="Ø"/>
              <a:defRPr sz="1200">
                <a:solidFill>
                  <a:schemeClr val="tx1"/>
                </a:solidFill>
                <a:latin typeface="Trebuchet MS" pitchFamily="34" charset="0"/>
                <a:ea typeface="MS PGothic" pitchFamily="34" charset="-128"/>
              </a:defRPr>
            </a:lvl4pPr>
            <a:lvl5pPr marL="2057400" indent="-228600">
              <a:spcBef>
                <a:spcPts val="1000"/>
              </a:spcBef>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5pPr>
            <a:lvl6pPr marL="25146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6pPr>
            <a:lvl7pPr marL="29718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7pPr>
            <a:lvl8pPr marL="34290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8pPr>
            <a:lvl9pPr marL="38862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9pPr>
          </a:lstStyle>
          <a:p>
            <a:pPr>
              <a:spcBef>
                <a:spcPct val="0"/>
              </a:spcBef>
              <a:buClrTx/>
              <a:buSzTx/>
              <a:buFontTx/>
              <a:buNone/>
            </a:pPr>
            <a:fld id="{FD3CA39A-6A77-4508-8E2D-10D9B62AD349}" type="slidenum">
              <a:rPr lang="en-US" altLang="fr-FR" smtClean="0">
                <a:solidFill>
                  <a:srgbClr val="FF6F00"/>
                </a:solidFill>
              </a:rPr>
              <a:pPr>
                <a:spcBef>
                  <a:spcPct val="0"/>
                </a:spcBef>
                <a:buClrTx/>
                <a:buSzTx/>
                <a:buFontTx/>
                <a:buNone/>
              </a:pPr>
              <a:t>12</a:t>
            </a:fld>
            <a:endParaRPr lang="en-US" altLang="fr-FR" smtClean="0">
              <a:solidFill>
                <a:srgbClr val="FF6F00"/>
              </a:solidFill>
            </a:endParaRPr>
          </a:p>
        </p:txBody>
      </p:sp>
      <p:sp>
        <p:nvSpPr>
          <p:cNvPr id="7" name="ZoneTexte 6"/>
          <p:cNvSpPr txBox="1"/>
          <p:nvPr/>
        </p:nvSpPr>
        <p:spPr>
          <a:xfrm>
            <a:off x="133351" y="914399"/>
            <a:ext cx="7486650" cy="646331"/>
          </a:xfrm>
          <a:prstGeom prst="rect">
            <a:avLst/>
          </a:prstGeom>
          <a:noFill/>
        </p:spPr>
        <p:txBody>
          <a:bodyPr wrap="square" rtlCol="0">
            <a:spAutoFit/>
          </a:bodyPr>
          <a:lstStyle/>
          <a:p>
            <a:pPr marL="742950" lvl="1" indent="-285750" algn="just">
              <a:buFont typeface="Wingdings" panose="05000000000000000000" pitchFamily="2" charset="2"/>
              <a:buChar char="§"/>
            </a:pPr>
            <a:endParaRPr lang="en-US" dirty="0" smtClean="0"/>
          </a:p>
          <a:p>
            <a:pPr marL="742950" lvl="1" indent="-285750" algn="just">
              <a:buFont typeface="Wingdings" panose="05000000000000000000" pitchFamily="2" charset="2"/>
              <a:buChar char="§"/>
            </a:pPr>
            <a:endParaRPr lang="en-US" dirty="0"/>
          </a:p>
        </p:txBody>
      </p:sp>
      <p:sp>
        <p:nvSpPr>
          <p:cNvPr id="10" name="ZoneTexte 9"/>
          <p:cNvSpPr txBox="1"/>
          <p:nvPr/>
        </p:nvSpPr>
        <p:spPr>
          <a:xfrm>
            <a:off x="133350" y="914399"/>
            <a:ext cx="8915400" cy="1477328"/>
          </a:xfrm>
          <a:prstGeom prst="rect">
            <a:avLst/>
          </a:prstGeom>
          <a:noFill/>
        </p:spPr>
        <p:txBody>
          <a:bodyPr wrap="square" rtlCol="0">
            <a:spAutoFit/>
          </a:bodyPr>
          <a:lstStyle/>
          <a:p>
            <a:pPr marL="742950" lvl="1" indent="-285750" algn="just">
              <a:buFont typeface="Wingdings" panose="05000000000000000000" pitchFamily="2" charset="2"/>
              <a:buChar char="§"/>
            </a:pPr>
            <a:r>
              <a:rPr lang="en-US" b="1" dirty="0" smtClean="0"/>
              <a:t>Pulser electric design</a:t>
            </a:r>
            <a:r>
              <a:rPr lang="en-US" dirty="0" smtClean="0"/>
              <a:t>: the most important component is the high voltage semi-conductor switch (IGBT). </a:t>
            </a:r>
            <a:r>
              <a:rPr lang="en-US" b="1" dirty="0" smtClean="0"/>
              <a:t>A prototype board was lent by Soprano by </a:t>
            </a:r>
            <a:r>
              <a:rPr lang="en-US" b="1" dirty="0" err="1" smtClean="0"/>
              <a:t>Comeca</a:t>
            </a:r>
            <a:r>
              <a:rPr lang="en-US" b="1" dirty="0" smtClean="0"/>
              <a:t> for our tests.</a:t>
            </a:r>
          </a:p>
          <a:p>
            <a:pPr marL="742950" lvl="1" indent="-285750" algn="just">
              <a:buFont typeface="Wingdings" panose="05000000000000000000" pitchFamily="2" charset="2"/>
              <a:buChar char="§"/>
            </a:pPr>
            <a:endParaRPr lang="en-US" dirty="0"/>
          </a:p>
          <a:p>
            <a:pPr marL="742950" lvl="1" indent="-285750" algn="just">
              <a:buFont typeface="Wingdings" panose="05000000000000000000" pitchFamily="2" charset="2"/>
              <a:buChar char="§"/>
            </a:pPr>
            <a:endParaRPr lang="en-US" dirty="0"/>
          </a:p>
        </p:txBody>
      </p:sp>
      <p:pic>
        <p:nvPicPr>
          <p:cNvPr id="6" name="Picture 2" descr="M:\THOM-X\photo_pulseur_Sopra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987550"/>
            <a:ext cx="4613275"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5519738" y="1930062"/>
            <a:ext cx="3743325" cy="923330"/>
          </a:xfrm>
          <a:prstGeom prst="rect">
            <a:avLst/>
          </a:prstGeom>
          <a:noFill/>
        </p:spPr>
        <p:txBody>
          <a:bodyPr wrap="square" rtlCol="0">
            <a:spAutoFit/>
          </a:bodyPr>
          <a:lstStyle/>
          <a:p>
            <a:pPr marL="285750" indent="-285750" algn="just">
              <a:buFont typeface="Wingdings" panose="05000000000000000000" pitchFamily="2" charset="2"/>
              <a:buChar char="§"/>
            </a:pPr>
            <a:r>
              <a:rPr lang="en-US" dirty="0" smtClean="0"/>
              <a:t>An electric load that reproduced magnet behavior was also produced at SOLEIL</a:t>
            </a:r>
            <a:endParaRPr lang="en-US"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900" y="2921549"/>
            <a:ext cx="3467100" cy="3417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343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50"/>
                                        </p:tgtEl>
                                        <p:attrNameLst>
                                          <p:attrName>style.visibility</p:attrName>
                                        </p:attrNameLst>
                                      </p:cBhvr>
                                      <p:to>
                                        <p:strVal val="visible"/>
                                      </p:to>
                                    </p:set>
                                    <p:animEffect transition="in" filter="fade">
                                      <p:cBhvr>
                                        <p:cTn id="22"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615719" y="226504"/>
            <a:ext cx="8597900" cy="698500"/>
          </a:xfrm>
        </p:spPr>
        <p:txBody>
          <a:bodyPr>
            <a:normAutofit/>
          </a:bodyPr>
          <a:lstStyle/>
          <a:p>
            <a:pPr algn="ctr" eaLnBrk="1" hangingPunct="1"/>
            <a:r>
              <a:rPr lang="en-US" altLang="fr-FR" sz="2800" dirty="0" smtClean="0"/>
              <a:t>Fast kicker magnet &amp; pulser challenges</a:t>
            </a:r>
            <a:endParaRPr lang="en-US" altLang="fr-FR" sz="2800" dirty="0"/>
          </a:p>
        </p:txBody>
      </p:sp>
      <p:sp>
        <p:nvSpPr>
          <p:cNvPr id="5124"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FF6F00"/>
              </a:buClr>
              <a:buSzPct val="80000"/>
              <a:buFont typeface="Wingdings 3" pitchFamily="18" charset="2"/>
              <a:buChar char=""/>
              <a:defRPr>
                <a:solidFill>
                  <a:schemeClr val="tx1"/>
                </a:solidFill>
                <a:latin typeface="Trebuchet MS" pitchFamily="34" charset="0"/>
                <a:ea typeface="MS PGothic" pitchFamily="34" charset="-128"/>
              </a:defRPr>
            </a:lvl1pPr>
            <a:lvl2pPr marL="742950" indent="-285750">
              <a:spcBef>
                <a:spcPts val="1000"/>
              </a:spcBef>
              <a:buClr>
                <a:srgbClr val="FF6F00"/>
              </a:buClr>
              <a:buSzPct val="80000"/>
              <a:buFont typeface="Wingdings" pitchFamily="2" charset="2"/>
              <a:buChar char="Ø"/>
              <a:defRPr sz="1600">
                <a:solidFill>
                  <a:schemeClr val="tx1"/>
                </a:solidFill>
                <a:latin typeface="Trebuchet MS" pitchFamily="34" charset="0"/>
                <a:ea typeface="MS PGothic" pitchFamily="34" charset="-128"/>
              </a:defRPr>
            </a:lvl2pPr>
            <a:lvl3pPr marL="1143000" indent="-228600">
              <a:spcBef>
                <a:spcPts val="1000"/>
              </a:spcBef>
              <a:buClr>
                <a:srgbClr val="FF6F00"/>
              </a:buClr>
              <a:buSzPct val="80000"/>
              <a:buFont typeface="Wingdings 3" pitchFamily="18" charset="2"/>
              <a:buChar char=""/>
              <a:defRPr sz="1400">
                <a:solidFill>
                  <a:schemeClr val="tx1"/>
                </a:solidFill>
                <a:latin typeface="Trebuchet MS" pitchFamily="34" charset="0"/>
                <a:ea typeface="MS PGothic" pitchFamily="34" charset="-128"/>
              </a:defRPr>
            </a:lvl3pPr>
            <a:lvl4pPr marL="1600200" indent="-228600">
              <a:spcBef>
                <a:spcPts val="1000"/>
              </a:spcBef>
              <a:buClr>
                <a:srgbClr val="FF6F00"/>
              </a:buClr>
              <a:buSzPct val="80000"/>
              <a:buFont typeface="Wingdings" pitchFamily="2" charset="2"/>
              <a:buChar char="Ø"/>
              <a:defRPr sz="1200">
                <a:solidFill>
                  <a:schemeClr val="tx1"/>
                </a:solidFill>
                <a:latin typeface="Trebuchet MS" pitchFamily="34" charset="0"/>
                <a:ea typeface="MS PGothic" pitchFamily="34" charset="-128"/>
              </a:defRPr>
            </a:lvl4pPr>
            <a:lvl5pPr marL="2057400" indent="-228600">
              <a:spcBef>
                <a:spcPts val="1000"/>
              </a:spcBef>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5pPr>
            <a:lvl6pPr marL="25146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6pPr>
            <a:lvl7pPr marL="29718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7pPr>
            <a:lvl8pPr marL="34290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8pPr>
            <a:lvl9pPr marL="38862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9pPr>
          </a:lstStyle>
          <a:p>
            <a:pPr>
              <a:spcBef>
                <a:spcPct val="0"/>
              </a:spcBef>
              <a:buClrTx/>
              <a:buSzTx/>
              <a:buFontTx/>
              <a:buNone/>
            </a:pPr>
            <a:fld id="{FD3CA39A-6A77-4508-8E2D-10D9B62AD349}" type="slidenum">
              <a:rPr lang="en-US" altLang="fr-FR" smtClean="0">
                <a:solidFill>
                  <a:srgbClr val="FF6F00"/>
                </a:solidFill>
              </a:rPr>
              <a:pPr>
                <a:spcBef>
                  <a:spcPct val="0"/>
                </a:spcBef>
                <a:buClrTx/>
                <a:buSzTx/>
                <a:buFontTx/>
                <a:buNone/>
              </a:pPr>
              <a:t>13</a:t>
            </a:fld>
            <a:endParaRPr lang="en-US" altLang="fr-FR" smtClean="0">
              <a:solidFill>
                <a:srgbClr val="FF6F00"/>
              </a:solidFill>
            </a:endParaRPr>
          </a:p>
        </p:txBody>
      </p:sp>
      <p:sp>
        <p:nvSpPr>
          <p:cNvPr id="7" name="ZoneTexte 6"/>
          <p:cNvSpPr txBox="1"/>
          <p:nvPr/>
        </p:nvSpPr>
        <p:spPr>
          <a:xfrm>
            <a:off x="133351" y="914399"/>
            <a:ext cx="7486650" cy="646331"/>
          </a:xfrm>
          <a:prstGeom prst="rect">
            <a:avLst/>
          </a:prstGeom>
          <a:noFill/>
        </p:spPr>
        <p:txBody>
          <a:bodyPr wrap="square" rtlCol="0">
            <a:spAutoFit/>
          </a:bodyPr>
          <a:lstStyle/>
          <a:p>
            <a:pPr marL="742950" lvl="1" indent="-285750" algn="just">
              <a:buFont typeface="Wingdings" panose="05000000000000000000" pitchFamily="2" charset="2"/>
              <a:buChar char="§"/>
            </a:pPr>
            <a:endParaRPr lang="en-US" dirty="0" smtClean="0"/>
          </a:p>
          <a:p>
            <a:pPr marL="742950" lvl="1" indent="-285750" algn="just">
              <a:buFont typeface="Wingdings" panose="05000000000000000000" pitchFamily="2" charset="2"/>
              <a:buChar char="§"/>
            </a:pPr>
            <a:endParaRPr lang="en-US" dirty="0"/>
          </a:p>
        </p:txBody>
      </p:sp>
      <p:sp>
        <p:nvSpPr>
          <p:cNvPr id="10" name="ZoneTexte 9"/>
          <p:cNvSpPr txBox="1"/>
          <p:nvPr/>
        </p:nvSpPr>
        <p:spPr>
          <a:xfrm>
            <a:off x="133350" y="914399"/>
            <a:ext cx="8915400" cy="4801314"/>
          </a:xfrm>
          <a:prstGeom prst="rect">
            <a:avLst/>
          </a:prstGeom>
          <a:noFill/>
        </p:spPr>
        <p:txBody>
          <a:bodyPr wrap="square" rtlCol="0">
            <a:spAutoFit/>
          </a:bodyPr>
          <a:lstStyle/>
          <a:p>
            <a:pPr marL="742950" lvl="1" indent="-285750" algn="just">
              <a:buFont typeface="Wingdings" panose="05000000000000000000" pitchFamily="2" charset="2"/>
              <a:buChar char="§"/>
            </a:pPr>
            <a:r>
              <a:rPr lang="en-US" b="1" dirty="0" smtClean="0"/>
              <a:t>Pulser electric design</a:t>
            </a:r>
            <a:r>
              <a:rPr lang="en-US" dirty="0" smtClean="0"/>
              <a:t>: by mid 2016, we had been pushed the concept of these new kickers as far as possible. </a:t>
            </a:r>
            <a:r>
              <a:rPr lang="en-US" b="1" dirty="0" smtClean="0"/>
              <a:t>Fall time of the pulse was  ~80 ns.</a:t>
            </a:r>
          </a:p>
          <a:p>
            <a:pPr marL="742950" lvl="1" indent="-285750" algn="just">
              <a:buFont typeface="Wingdings" panose="05000000000000000000" pitchFamily="2" charset="2"/>
              <a:buChar char="§"/>
            </a:pPr>
            <a:endParaRPr lang="en-US" dirty="0"/>
          </a:p>
          <a:p>
            <a:pPr marL="742950" lvl="1" indent="-285750" algn="just">
              <a:buFont typeface="Wingdings" panose="05000000000000000000" pitchFamily="2" charset="2"/>
              <a:buChar char="§"/>
            </a:pPr>
            <a:r>
              <a:rPr lang="en-US" dirty="0" smtClean="0"/>
              <a:t>Furthermore, the magnetic simulations done by SigmaPhi on the kicker magnets gave an inductance very close to the upper limit of the specifications, </a:t>
            </a:r>
            <a:r>
              <a:rPr lang="en-US" b="1" dirty="0" smtClean="0"/>
              <a:t>without taking into account connection inductances, critical for such short pulses.</a:t>
            </a:r>
          </a:p>
          <a:p>
            <a:pPr marL="742950" lvl="1" indent="-285750" algn="just">
              <a:buFont typeface="Wingdings" panose="05000000000000000000" pitchFamily="2" charset="2"/>
              <a:buChar char="§"/>
            </a:pPr>
            <a:endParaRPr lang="en-US" dirty="0"/>
          </a:p>
          <a:p>
            <a:pPr marL="742950" lvl="1" indent="-285750" algn="just">
              <a:buFont typeface="Wingdings" panose="05000000000000000000" pitchFamily="2" charset="2"/>
              <a:buChar char="§"/>
            </a:pPr>
            <a:r>
              <a:rPr lang="en-US" dirty="0" smtClean="0"/>
              <a:t>So at SOLEIL, we worked </a:t>
            </a:r>
            <a:r>
              <a:rPr lang="en-US" u="sng" dirty="0" smtClean="0"/>
              <a:t>on splitting the magnet into two smaller ones</a:t>
            </a:r>
            <a:r>
              <a:rPr lang="en-US" dirty="0" smtClean="0"/>
              <a:t> that would enable the pulse current to rise and fall faster than with one longer magnet, given the physics properties of our design. </a:t>
            </a:r>
          </a:p>
          <a:p>
            <a:pPr marL="742950" lvl="1" indent="-285750" algn="just">
              <a:buFont typeface="Wingdings" panose="05000000000000000000" pitchFamily="2" charset="2"/>
              <a:buChar char="§"/>
            </a:pPr>
            <a:endParaRPr lang="en-US" dirty="0"/>
          </a:p>
          <a:p>
            <a:pPr marL="742950" lvl="1" indent="-285750" algn="just">
              <a:buFont typeface="Wingdings" panose="05000000000000000000" pitchFamily="2" charset="2"/>
              <a:buChar char="§"/>
            </a:pPr>
            <a:r>
              <a:rPr lang="en-US" dirty="0" smtClean="0"/>
              <a:t>We also worked on minimizing connection inductances. We reworked the 3D model of the magnet and then passed it on to SigmaPhi so they could finish their part of the job.</a:t>
            </a:r>
          </a:p>
          <a:p>
            <a:pPr marL="742950" lvl="1" indent="-285750" algn="just">
              <a:buFont typeface="Wingdings" panose="05000000000000000000" pitchFamily="2" charset="2"/>
              <a:buChar char="§"/>
            </a:pPr>
            <a:endParaRPr lang="en-US" dirty="0"/>
          </a:p>
          <a:p>
            <a:pPr marL="742950" lvl="1" indent="-285750" algn="just">
              <a:buFont typeface="Wingdings" panose="05000000000000000000" pitchFamily="2" charset="2"/>
              <a:buChar char="§"/>
            </a:pPr>
            <a:r>
              <a:rPr lang="en-US" dirty="0" smtClean="0"/>
              <a:t>We also rebuilt our prototype and tested it.</a:t>
            </a:r>
            <a:endParaRPr lang="en-US" dirty="0"/>
          </a:p>
        </p:txBody>
      </p:sp>
    </p:spTree>
    <p:extLst>
      <p:ext uri="{BB962C8B-B14F-4D97-AF65-F5344CB8AC3E}">
        <p14:creationId xmlns:p14="http://schemas.microsoft.com/office/powerpoint/2010/main" val="83354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fade">
                                      <p:cBhvr>
                                        <p:cTn id="2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615719" y="226504"/>
            <a:ext cx="8597900" cy="698500"/>
          </a:xfrm>
        </p:spPr>
        <p:txBody>
          <a:bodyPr>
            <a:normAutofit/>
          </a:bodyPr>
          <a:lstStyle/>
          <a:p>
            <a:pPr algn="ctr" eaLnBrk="1" hangingPunct="1"/>
            <a:r>
              <a:rPr lang="en-US" altLang="fr-FR" sz="2800" dirty="0" smtClean="0"/>
              <a:t>Fast kicker magnet &amp; pulser challenges</a:t>
            </a:r>
            <a:endParaRPr lang="en-US" altLang="fr-FR" sz="2800" dirty="0"/>
          </a:p>
        </p:txBody>
      </p:sp>
      <p:sp>
        <p:nvSpPr>
          <p:cNvPr id="5124"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FF6F00"/>
              </a:buClr>
              <a:buSzPct val="80000"/>
              <a:buFont typeface="Wingdings 3" pitchFamily="18" charset="2"/>
              <a:buChar char=""/>
              <a:defRPr>
                <a:solidFill>
                  <a:schemeClr val="tx1"/>
                </a:solidFill>
                <a:latin typeface="Trebuchet MS" pitchFamily="34" charset="0"/>
                <a:ea typeface="MS PGothic" pitchFamily="34" charset="-128"/>
              </a:defRPr>
            </a:lvl1pPr>
            <a:lvl2pPr marL="742950" indent="-285750">
              <a:spcBef>
                <a:spcPts val="1000"/>
              </a:spcBef>
              <a:buClr>
                <a:srgbClr val="FF6F00"/>
              </a:buClr>
              <a:buSzPct val="80000"/>
              <a:buFont typeface="Wingdings" pitchFamily="2" charset="2"/>
              <a:buChar char="Ø"/>
              <a:defRPr sz="1600">
                <a:solidFill>
                  <a:schemeClr val="tx1"/>
                </a:solidFill>
                <a:latin typeface="Trebuchet MS" pitchFamily="34" charset="0"/>
                <a:ea typeface="MS PGothic" pitchFamily="34" charset="-128"/>
              </a:defRPr>
            </a:lvl2pPr>
            <a:lvl3pPr marL="1143000" indent="-228600">
              <a:spcBef>
                <a:spcPts val="1000"/>
              </a:spcBef>
              <a:buClr>
                <a:srgbClr val="FF6F00"/>
              </a:buClr>
              <a:buSzPct val="80000"/>
              <a:buFont typeface="Wingdings 3" pitchFamily="18" charset="2"/>
              <a:buChar char=""/>
              <a:defRPr sz="1400">
                <a:solidFill>
                  <a:schemeClr val="tx1"/>
                </a:solidFill>
                <a:latin typeface="Trebuchet MS" pitchFamily="34" charset="0"/>
                <a:ea typeface="MS PGothic" pitchFamily="34" charset="-128"/>
              </a:defRPr>
            </a:lvl3pPr>
            <a:lvl4pPr marL="1600200" indent="-228600">
              <a:spcBef>
                <a:spcPts val="1000"/>
              </a:spcBef>
              <a:buClr>
                <a:srgbClr val="FF6F00"/>
              </a:buClr>
              <a:buSzPct val="80000"/>
              <a:buFont typeface="Wingdings" pitchFamily="2" charset="2"/>
              <a:buChar char="Ø"/>
              <a:defRPr sz="1200">
                <a:solidFill>
                  <a:schemeClr val="tx1"/>
                </a:solidFill>
                <a:latin typeface="Trebuchet MS" pitchFamily="34" charset="0"/>
                <a:ea typeface="MS PGothic" pitchFamily="34" charset="-128"/>
              </a:defRPr>
            </a:lvl4pPr>
            <a:lvl5pPr marL="2057400" indent="-228600">
              <a:spcBef>
                <a:spcPts val="1000"/>
              </a:spcBef>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5pPr>
            <a:lvl6pPr marL="25146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6pPr>
            <a:lvl7pPr marL="29718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7pPr>
            <a:lvl8pPr marL="34290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8pPr>
            <a:lvl9pPr marL="38862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9pPr>
          </a:lstStyle>
          <a:p>
            <a:pPr>
              <a:spcBef>
                <a:spcPct val="0"/>
              </a:spcBef>
              <a:buClrTx/>
              <a:buSzTx/>
              <a:buFontTx/>
              <a:buNone/>
            </a:pPr>
            <a:fld id="{FD3CA39A-6A77-4508-8E2D-10D9B62AD349}" type="slidenum">
              <a:rPr lang="en-US" altLang="fr-FR" smtClean="0">
                <a:solidFill>
                  <a:srgbClr val="FF6F00"/>
                </a:solidFill>
              </a:rPr>
              <a:pPr>
                <a:spcBef>
                  <a:spcPct val="0"/>
                </a:spcBef>
                <a:buClrTx/>
                <a:buSzTx/>
                <a:buFontTx/>
                <a:buNone/>
              </a:pPr>
              <a:t>14</a:t>
            </a:fld>
            <a:endParaRPr lang="en-US" altLang="fr-FR" smtClean="0">
              <a:solidFill>
                <a:srgbClr val="FF6F00"/>
              </a:solidFill>
            </a:endParaRPr>
          </a:p>
        </p:txBody>
      </p:sp>
      <p:sp>
        <p:nvSpPr>
          <p:cNvPr id="7" name="ZoneTexte 6"/>
          <p:cNvSpPr txBox="1"/>
          <p:nvPr/>
        </p:nvSpPr>
        <p:spPr>
          <a:xfrm>
            <a:off x="133351" y="914399"/>
            <a:ext cx="7486650" cy="646331"/>
          </a:xfrm>
          <a:prstGeom prst="rect">
            <a:avLst/>
          </a:prstGeom>
          <a:noFill/>
        </p:spPr>
        <p:txBody>
          <a:bodyPr wrap="square" rtlCol="0">
            <a:spAutoFit/>
          </a:bodyPr>
          <a:lstStyle/>
          <a:p>
            <a:pPr marL="742950" lvl="1" indent="-285750" algn="just">
              <a:buFont typeface="Wingdings" panose="05000000000000000000" pitchFamily="2" charset="2"/>
              <a:buChar char="§"/>
            </a:pPr>
            <a:endParaRPr lang="en-US" dirty="0" smtClean="0"/>
          </a:p>
          <a:p>
            <a:pPr marL="742950" lvl="1" indent="-285750" algn="just">
              <a:buFont typeface="Wingdings" panose="05000000000000000000" pitchFamily="2" charset="2"/>
              <a:buChar char="§"/>
            </a:pPr>
            <a:endParaRPr lang="en-US"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225" y="406877"/>
            <a:ext cx="5400675" cy="5947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772904"/>
            <a:ext cx="6917103" cy="550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74" y="521896"/>
            <a:ext cx="9210333" cy="5756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346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8674"/>
                                        </p:tgtEl>
                                      </p:cBhvr>
                                    </p:animEffect>
                                    <p:set>
                                      <p:cBhvr>
                                        <p:cTn id="12" dur="1" fill="hold">
                                          <p:stCondLst>
                                            <p:cond delay="499"/>
                                          </p:stCondLst>
                                        </p:cTn>
                                        <p:tgtEl>
                                          <p:spTgt spid="2867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675"/>
                                        </p:tgtEl>
                                        <p:attrNameLst>
                                          <p:attrName>style.visibility</p:attrName>
                                        </p:attrNameLst>
                                      </p:cBhvr>
                                      <p:to>
                                        <p:strVal val="visible"/>
                                      </p:to>
                                    </p:set>
                                    <p:animEffect transition="in" filter="fade">
                                      <p:cBhvr>
                                        <p:cTn id="27"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615719" y="226504"/>
            <a:ext cx="8597900" cy="698500"/>
          </a:xfrm>
        </p:spPr>
        <p:txBody>
          <a:bodyPr>
            <a:normAutofit/>
          </a:bodyPr>
          <a:lstStyle/>
          <a:p>
            <a:pPr algn="ctr" eaLnBrk="1" hangingPunct="1"/>
            <a:r>
              <a:rPr lang="en-US" altLang="fr-FR" sz="2800" dirty="0" smtClean="0"/>
              <a:t>Fast kicker vacuum chamber challenges</a:t>
            </a:r>
            <a:endParaRPr lang="en-US" altLang="fr-FR" sz="2800" dirty="0"/>
          </a:p>
        </p:txBody>
      </p:sp>
      <p:sp>
        <p:nvSpPr>
          <p:cNvPr id="5124"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FF6F00"/>
              </a:buClr>
              <a:buSzPct val="80000"/>
              <a:buFont typeface="Wingdings 3" pitchFamily="18" charset="2"/>
              <a:buChar char=""/>
              <a:defRPr>
                <a:solidFill>
                  <a:schemeClr val="tx1"/>
                </a:solidFill>
                <a:latin typeface="Trebuchet MS" pitchFamily="34" charset="0"/>
                <a:ea typeface="MS PGothic" pitchFamily="34" charset="-128"/>
              </a:defRPr>
            </a:lvl1pPr>
            <a:lvl2pPr marL="742950" indent="-285750">
              <a:spcBef>
                <a:spcPts val="1000"/>
              </a:spcBef>
              <a:buClr>
                <a:srgbClr val="FF6F00"/>
              </a:buClr>
              <a:buSzPct val="80000"/>
              <a:buFont typeface="Wingdings" pitchFamily="2" charset="2"/>
              <a:buChar char="Ø"/>
              <a:defRPr sz="1600">
                <a:solidFill>
                  <a:schemeClr val="tx1"/>
                </a:solidFill>
                <a:latin typeface="Trebuchet MS" pitchFamily="34" charset="0"/>
                <a:ea typeface="MS PGothic" pitchFamily="34" charset="-128"/>
              </a:defRPr>
            </a:lvl2pPr>
            <a:lvl3pPr marL="1143000" indent="-228600">
              <a:spcBef>
                <a:spcPts val="1000"/>
              </a:spcBef>
              <a:buClr>
                <a:srgbClr val="FF6F00"/>
              </a:buClr>
              <a:buSzPct val="80000"/>
              <a:buFont typeface="Wingdings 3" pitchFamily="18" charset="2"/>
              <a:buChar char=""/>
              <a:defRPr sz="1400">
                <a:solidFill>
                  <a:schemeClr val="tx1"/>
                </a:solidFill>
                <a:latin typeface="Trebuchet MS" pitchFamily="34" charset="0"/>
                <a:ea typeface="MS PGothic" pitchFamily="34" charset="-128"/>
              </a:defRPr>
            </a:lvl3pPr>
            <a:lvl4pPr marL="1600200" indent="-228600">
              <a:spcBef>
                <a:spcPts val="1000"/>
              </a:spcBef>
              <a:buClr>
                <a:srgbClr val="FF6F00"/>
              </a:buClr>
              <a:buSzPct val="80000"/>
              <a:buFont typeface="Wingdings" pitchFamily="2" charset="2"/>
              <a:buChar char="Ø"/>
              <a:defRPr sz="1200">
                <a:solidFill>
                  <a:schemeClr val="tx1"/>
                </a:solidFill>
                <a:latin typeface="Trebuchet MS" pitchFamily="34" charset="0"/>
                <a:ea typeface="MS PGothic" pitchFamily="34" charset="-128"/>
              </a:defRPr>
            </a:lvl4pPr>
            <a:lvl5pPr marL="2057400" indent="-228600">
              <a:spcBef>
                <a:spcPts val="1000"/>
              </a:spcBef>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5pPr>
            <a:lvl6pPr marL="25146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6pPr>
            <a:lvl7pPr marL="29718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7pPr>
            <a:lvl8pPr marL="34290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8pPr>
            <a:lvl9pPr marL="38862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9pPr>
          </a:lstStyle>
          <a:p>
            <a:pPr>
              <a:spcBef>
                <a:spcPct val="0"/>
              </a:spcBef>
              <a:buClrTx/>
              <a:buSzTx/>
              <a:buFontTx/>
              <a:buNone/>
            </a:pPr>
            <a:fld id="{FD3CA39A-6A77-4508-8E2D-10D9B62AD349}" type="slidenum">
              <a:rPr lang="en-US" altLang="fr-FR" smtClean="0">
                <a:solidFill>
                  <a:srgbClr val="FF6F00"/>
                </a:solidFill>
              </a:rPr>
              <a:pPr>
                <a:spcBef>
                  <a:spcPct val="0"/>
                </a:spcBef>
                <a:buClrTx/>
                <a:buSzTx/>
                <a:buFontTx/>
                <a:buNone/>
              </a:pPr>
              <a:t>15</a:t>
            </a:fld>
            <a:endParaRPr lang="en-US" altLang="fr-FR" smtClean="0">
              <a:solidFill>
                <a:srgbClr val="FF6F00"/>
              </a:solidFill>
            </a:endParaRPr>
          </a:p>
        </p:txBody>
      </p:sp>
      <p:sp>
        <p:nvSpPr>
          <p:cNvPr id="7" name="ZoneTexte 6"/>
          <p:cNvSpPr txBox="1"/>
          <p:nvPr/>
        </p:nvSpPr>
        <p:spPr>
          <a:xfrm>
            <a:off x="133351" y="914399"/>
            <a:ext cx="7486650" cy="646331"/>
          </a:xfrm>
          <a:prstGeom prst="rect">
            <a:avLst/>
          </a:prstGeom>
          <a:noFill/>
        </p:spPr>
        <p:txBody>
          <a:bodyPr wrap="square" rtlCol="0">
            <a:spAutoFit/>
          </a:bodyPr>
          <a:lstStyle/>
          <a:p>
            <a:pPr marL="742950" lvl="1" indent="-285750" algn="just">
              <a:buFont typeface="Wingdings" panose="05000000000000000000" pitchFamily="2" charset="2"/>
              <a:buChar char="§"/>
            </a:pPr>
            <a:endParaRPr lang="en-US" dirty="0" smtClean="0"/>
          </a:p>
          <a:p>
            <a:pPr marL="742950" lvl="1" indent="-285750" algn="just">
              <a:buFont typeface="Wingdings" panose="05000000000000000000" pitchFamily="2" charset="2"/>
              <a:buChar char="§"/>
            </a:pPr>
            <a:endParaRPr lang="en-US" dirty="0"/>
          </a:p>
        </p:txBody>
      </p:sp>
      <p:sp>
        <p:nvSpPr>
          <p:cNvPr id="9" name="ZoneTexte 8"/>
          <p:cNvSpPr txBox="1"/>
          <p:nvPr/>
        </p:nvSpPr>
        <p:spPr>
          <a:xfrm>
            <a:off x="133350" y="914399"/>
            <a:ext cx="8915400" cy="5355312"/>
          </a:xfrm>
          <a:prstGeom prst="rect">
            <a:avLst/>
          </a:prstGeom>
          <a:noFill/>
        </p:spPr>
        <p:txBody>
          <a:bodyPr wrap="square" rtlCol="0">
            <a:spAutoFit/>
          </a:bodyPr>
          <a:lstStyle/>
          <a:p>
            <a:pPr marL="742950" lvl="1" indent="-285750" algn="just">
              <a:buFont typeface="Wingdings" panose="05000000000000000000" pitchFamily="2" charset="2"/>
              <a:buChar char="§"/>
            </a:pPr>
            <a:r>
              <a:rPr lang="en-US" b="1" dirty="0" smtClean="0"/>
              <a:t>Vacuum chamber</a:t>
            </a:r>
            <a:r>
              <a:rPr lang="en-US" dirty="0" smtClean="0"/>
              <a:t>: ceramic tube with flanges, aperture 40 mm H x 28 mm V.</a:t>
            </a:r>
          </a:p>
          <a:p>
            <a:pPr marL="742950" lvl="1" indent="-285750" algn="just">
              <a:buFont typeface="Wingdings" panose="05000000000000000000" pitchFamily="2" charset="2"/>
              <a:buChar char="§"/>
            </a:pPr>
            <a:endParaRPr lang="en-US" dirty="0"/>
          </a:p>
          <a:p>
            <a:pPr marL="742950" lvl="1" indent="-285750" algn="just">
              <a:buFont typeface="Wingdings" panose="05000000000000000000" pitchFamily="2" charset="2"/>
              <a:buChar char="§"/>
            </a:pPr>
            <a:r>
              <a:rPr lang="en-US" dirty="0" smtClean="0"/>
              <a:t>Needs an internal coating to provide an easy path for image current.</a:t>
            </a:r>
          </a:p>
          <a:p>
            <a:pPr marL="742950" lvl="1" indent="-285750" algn="just">
              <a:buFont typeface="Wingdings" panose="05000000000000000000" pitchFamily="2" charset="2"/>
              <a:buChar char="§"/>
            </a:pPr>
            <a:endParaRPr lang="en-US" dirty="0"/>
          </a:p>
          <a:p>
            <a:pPr marL="742950" lvl="1" indent="-285750" algn="just">
              <a:buFont typeface="Wingdings" panose="05000000000000000000" pitchFamily="2" charset="2"/>
              <a:buChar char="§"/>
            </a:pPr>
            <a:r>
              <a:rPr lang="en-US" dirty="0" smtClean="0"/>
              <a:t>If the coating is too thick, it screens the pulsed magnetic field.</a:t>
            </a:r>
          </a:p>
          <a:p>
            <a:pPr marL="742950" lvl="1" indent="-285750" algn="just">
              <a:buFont typeface="Wingdings" panose="05000000000000000000" pitchFamily="2" charset="2"/>
              <a:buChar char="§"/>
            </a:pPr>
            <a:endParaRPr lang="en-US" dirty="0"/>
          </a:p>
          <a:p>
            <a:pPr marL="742950" lvl="1" indent="-285750" algn="just">
              <a:buFont typeface="Wingdings" panose="05000000000000000000" pitchFamily="2" charset="2"/>
              <a:buChar char="§"/>
            </a:pPr>
            <a:r>
              <a:rPr lang="en-US" dirty="0" smtClean="0"/>
              <a:t>Usually pure titanium is used (and applied by sputtering).</a:t>
            </a:r>
          </a:p>
          <a:p>
            <a:pPr marL="742950" lvl="1" indent="-285750" algn="just">
              <a:buFont typeface="Wingdings" panose="05000000000000000000" pitchFamily="2" charset="2"/>
              <a:buChar char="§"/>
            </a:pPr>
            <a:endParaRPr lang="en-US" dirty="0"/>
          </a:p>
          <a:p>
            <a:pPr marL="742950" lvl="1" indent="-285750" algn="just">
              <a:buFont typeface="Wingdings" panose="05000000000000000000" pitchFamily="2" charset="2"/>
              <a:buChar char="§"/>
            </a:pPr>
            <a:r>
              <a:rPr lang="en-US" dirty="0" smtClean="0"/>
              <a:t>For </a:t>
            </a:r>
            <a:r>
              <a:rPr lang="en-US" dirty="0" err="1" smtClean="0"/>
              <a:t>ThomX</a:t>
            </a:r>
            <a:r>
              <a:rPr lang="en-US" dirty="0" smtClean="0"/>
              <a:t>, to ensure image current path (with acceptable heating) and acceptable magnetic field attenuation and dephasing, </a:t>
            </a:r>
            <a:r>
              <a:rPr lang="en-US" b="1" u="sng" dirty="0" smtClean="0"/>
              <a:t>a coating of 50 nm of titanium is a good compromise.</a:t>
            </a:r>
          </a:p>
          <a:p>
            <a:pPr marL="742950" lvl="1" indent="-285750" algn="just">
              <a:buFont typeface="Wingdings" panose="05000000000000000000" pitchFamily="2" charset="2"/>
              <a:buChar char="§"/>
            </a:pPr>
            <a:endParaRPr lang="en-US" b="1" u="sng" dirty="0"/>
          </a:p>
          <a:p>
            <a:pPr marL="742950" lvl="1" indent="-285750" algn="just">
              <a:buFont typeface="Wingdings" panose="05000000000000000000" pitchFamily="2" charset="2"/>
              <a:buChar char="§"/>
            </a:pPr>
            <a:r>
              <a:rPr lang="en-US" dirty="0" smtClean="0"/>
              <a:t>But titanium oxides instantaneously in air. So the effective layer of conduction </a:t>
            </a:r>
            <a:r>
              <a:rPr lang="en-US" i="1" dirty="0" smtClean="0"/>
              <a:t>(TiO</a:t>
            </a:r>
            <a:r>
              <a:rPr lang="en-US" i="1" baseline="-25000" dirty="0" smtClean="0"/>
              <a:t>2</a:t>
            </a:r>
            <a:r>
              <a:rPr lang="en-US" i="1" dirty="0" smtClean="0"/>
              <a:t> is an insulator) </a:t>
            </a:r>
            <a:r>
              <a:rPr lang="en-US" dirty="0" smtClean="0"/>
              <a:t>would be 10 nm or less… </a:t>
            </a:r>
            <a:r>
              <a:rPr lang="en-US" b="1" dirty="0" smtClean="0"/>
              <a:t>which could possibly make the chamber unusable.</a:t>
            </a:r>
          </a:p>
          <a:p>
            <a:pPr marL="742950" lvl="1" indent="-285750" algn="just">
              <a:buFont typeface="Wingdings" panose="05000000000000000000" pitchFamily="2" charset="2"/>
              <a:buChar char="§"/>
            </a:pPr>
            <a:endParaRPr lang="en-US" b="1" i="1" dirty="0"/>
          </a:p>
          <a:p>
            <a:pPr marL="742950" lvl="1" indent="-285750" algn="just">
              <a:buFont typeface="Wingdings" panose="05000000000000000000" pitchFamily="2" charset="2"/>
              <a:buChar char="§"/>
            </a:pPr>
            <a:r>
              <a:rPr lang="en-US" dirty="0" smtClean="0"/>
              <a:t>After searching for a replacement, we chose </a:t>
            </a:r>
            <a:r>
              <a:rPr lang="en-US" b="1" dirty="0" smtClean="0"/>
              <a:t>titanium nitride (</a:t>
            </a:r>
            <a:r>
              <a:rPr lang="en-US" b="1" dirty="0" err="1" smtClean="0"/>
              <a:t>TiN</a:t>
            </a:r>
            <a:r>
              <a:rPr lang="en-US" b="1" dirty="0" smtClean="0"/>
              <a:t>) </a:t>
            </a:r>
            <a:r>
              <a:rPr lang="en-US" dirty="0" smtClean="0"/>
              <a:t>for its equivalent conductivity, stability in air, compatibility in vacuum and compatibility for sputtering. Targeted thickness is the same.</a:t>
            </a:r>
            <a:endParaRPr lang="en-US" dirty="0"/>
          </a:p>
        </p:txBody>
      </p:sp>
      <p:pic>
        <p:nvPicPr>
          <p:cNvPr id="10" name="Imag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8" y="914399"/>
            <a:ext cx="8611466"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60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Effect transition="in" filter="fade">
                                      <p:cBhvr>
                                        <p:cTn id="37" dur="500"/>
                                        <p:tgtEl>
                                          <p:spTgt spid="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10" end="10"/>
                                            </p:txEl>
                                          </p:spTgt>
                                        </p:tgtEl>
                                        <p:attrNameLst>
                                          <p:attrName>style.visibility</p:attrName>
                                        </p:attrNameLst>
                                      </p:cBhvr>
                                      <p:to>
                                        <p:strVal val="visible"/>
                                      </p:to>
                                    </p:set>
                                    <p:animEffect transition="in" filter="fade">
                                      <p:cBhvr>
                                        <p:cTn id="42" dur="500"/>
                                        <p:tgtEl>
                                          <p:spTgt spid="9">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12" end="12"/>
                                            </p:txEl>
                                          </p:spTgt>
                                        </p:tgtEl>
                                        <p:attrNameLst>
                                          <p:attrName>style.visibility</p:attrName>
                                        </p:attrNameLst>
                                      </p:cBhvr>
                                      <p:to>
                                        <p:strVal val="visible"/>
                                      </p:to>
                                    </p:set>
                                    <p:animEffect transition="in" filter="fade">
                                      <p:cBhvr>
                                        <p:cTn id="47" dur="5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615719" y="226504"/>
            <a:ext cx="8597900" cy="698500"/>
          </a:xfrm>
        </p:spPr>
        <p:txBody>
          <a:bodyPr>
            <a:normAutofit fontScale="90000"/>
          </a:bodyPr>
          <a:lstStyle/>
          <a:p>
            <a:pPr algn="ctr" eaLnBrk="1" hangingPunct="1"/>
            <a:r>
              <a:rPr lang="en-US" altLang="fr-FR" sz="2800" dirty="0"/>
              <a:t>Current status of pulsed system design and manufacture</a:t>
            </a:r>
          </a:p>
        </p:txBody>
      </p:sp>
      <p:sp>
        <p:nvSpPr>
          <p:cNvPr id="5124"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FF6F00"/>
              </a:buClr>
              <a:buSzPct val="80000"/>
              <a:buFont typeface="Wingdings 3" pitchFamily="18" charset="2"/>
              <a:buChar char=""/>
              <a:defRPr>
                <a:solidFill>
                  <a:schemeClr val="tx1"/>
                </a:solidFill>
                <a:latin typeface="Trebuchet MS" pitchFamily="34" charset="0"/>
                <a:ea typeface="MS PGothic" pitchFamily="34" charset="-128"/>
              </a:defRPr>
            </a:lvl1pPr>
            <a:lvl2pPr marL="742950" indent="-285750">
              <a:spcBef>
                <a:spcPts val="1000"/>
              </a:spcBef>
              <a:buClr>
                <a:srgbClr val="FF6F00"/>
              </a:buClr>
              <a:buSzPct val="80000"/>
              <a:buFont typeface="Wingdings" pitchFamily="2" charset="2"/>
              <a:buChar char="Ø"/>
              <a:defRPr sz="1600">
                <a:solidFill>
                  <a:schemeClr val="tx1"/>
                </a:solidFill>
                <a:latin typeface="Trebuchet MS" pitchFamily="34" charset="0"/>
                <a:ea typeface="MS PGothic" pitchFamily="34" charset="-128"/>
              </a:defRPr>
            </a:lvl2pPr>
            <a:lvl3pPr marL="1143000" indent="-228600">
              <a:spcBef>
                <a:spcPts val="1000"/>
              </a:spcBef>
              <a:buClr>
                <a:srgbClr val="FF6F00"/>
              </a:buClr>
              <a:buSzPct val="80000"/>
              <a:buFont typeface="Wingdings 3" pitchFamily="18" charset="2"/>
              <a:buChar char=""/>
              <a:defRPr sz="1400">
                <a:solidFill>
                  <a:schemeClr val="tx1"/>
                </a:solidFill>
                <a:latin typeface="Trebuchet MS" pitchFamily="34" charset="0"/>
                <a:ea typeface="MS PGothic" pitchFamily="34" charset="-128"/>
              </a:defRPr>
            </a:lvl3pPr>
            <a:lvl4pPr marL="1600200" indent="-228600">
              <a:spcBef>
                <a:spcPts val="1000"/>
              </a:spcBef>
              <a:buClr>
                <a:srgbClr val="FF6F00"/>
              </a:buClr>
              <a:buSzPct val="80000"/>
              <a:buFont typeface="Wingdings" pitchFamily="2" charset="2"/>
              <a:buChar char="Ø"/>
              <a:defRPr sz="1200">
                <a:solidFill>
                  <a:schemeClr val="tx1"/>
                </a:solidFill>
                <a:latin typeface="Trebuchet MS" pitchFamily="34" charset="0"/>
                <a:ea typeface="MS PGothic" pitchFamily="34" charset="-128"/>
              </a:defRPr>
            </a:lvl4pPr>
            <a:lvl5pPr marL="2057400" indent="-228600">
              <a:spcBef>
                <a:spcPts val="1000"/>
              </a:spcBef>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5pPr>
            <a:lvl6pPr marL="25146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6pPr>
            <a:lvl7pPr marL="29718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7pPr>
            <a:lvl8pPr marL="34290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8pPr>
            <a:lvl9pPr marL="38862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9pPr>
          </a:lstStyle>
          <a:p>
            <a:pPr>
              <a:spcBef>
                <a:spcPct val="0"/>
              </a:spcBef>
              <a:buClrTx/>
              <a:buSzTx/>
              <a:buFontTx/>
              <a:buNone/>
            </a:pPr>
            <a:fld id="{FD3CA39A-6A77-4508-8E2D-10D9B62AD349}" type="slidenum">
              <a:rPr lang="en-US" altLang="fr-FR" smtClean="0">
                <a:solidFill>
                  <a:srgbClr val="FF6F00"/>
                </a:solidFill>
              </a:rPr>
              <a:pPr>
                <a:spcBef>
                  <a:spcPct val="0"/>
                </a:spcBef>
                <a:buClrTx/>
                <a:buSzTx/>
                <a:buFontTx/>
                <a:buNone/>
              </a:pPr>
              <a:t>16</a:t>
            </a:fld>
            <a:endParaRPr lang="en-US" altLang="fr-FR" smtClean="0">
              <a:solidFill>
                <a:srgbClr val="FF6F00"/>
              </a:solidFill>
            </a:endParaRPr>
          </a:p>
        </p:txBody>
      </p:sp>
      <p:sp>
        <p:nvSpPr>
          <p:cNvPr id="7" name="ZoneTexte 6"/>
          <p:cNvSpPr txBox="1"/>
          <p:nvPr/>
        </p:nvSpPr>
        <p:spPr>
          <a:xfrm>
            <a:off x="133351" y="914399"/>
            <a:ext cx="7486650" cy="646331"/>
          </a:xfrm>
          <a:prstGeom prst="rect">
            <a:avLst/>
          </a:prstGeom>
          <a:noFill/>
        </p:spPr>
        <p:txBody>
          <a:bodyPr wrap="square" rtlCol="0">
            <a:spAutoFit/>
          </a:bodyPr>
          <a:lstStyle/>
          <a:p>
            <a:pPr marL="742950" lvl="1" indent="-285750" algn="just">
              <a:buFont typeface="Wingdings" panose="05000000000000000000" pitchFamily="2" charset="2"/>
              <a:buChar char="§"/>
            </a:pPr>
            <a:endParaRPr lang="en-US" dirty="0" smtClean="0"/>
          </a:p>
          <a:p>
            <a:pPr marL="742950" lvl="1" indent="-285750" algn="just">
              <a:buFont typeface="Wingdings" panose="05000000000000000000" pitchFamily="2" charset="2"/>
              <a:buChar char="§"/>
            </a:pPr>
            <a:endParaRPr lang="en-US" dirty="0"/>
          </a:p>
        </p:txBody>
      </p:sp>
      <p:sp>
        <p:nvSpPr>
          <p:cNvPr id="9" name="ZoneTexte 8"/>
          <p:cNvSpPr txBox="1"/>
          <p:nvPr/>
        </p:nvSpPr>
        <p:spPr>
          <a:xfrm>
            <a:off x="133350" y="914399"/>
            <a:ext cx="8915400" cy="5078313"/>
          </a:xfrm>
          <a:prstGeom prst="rect">
            <a:avLst/>
          </a:prstGeom>
          <a:noFill/>
        </p:spPr>
        <p:txBody>
          <a:bodyPr wrap="square" rtlCol="0">
            <a:spAutoFit/>
          </a:bodyPr>
          <a:lstStyle/>
          <a:p>
            <a:pPr marL="742950" lvl="1" indent="-285750" algn="just">
              <a:buFont typeface="Wingdings" panose="05000000000000000000" pitchFamily="2" charset="2"/>
              <a:buChar char="§"/>
            </a:pPr>
            <a:r>
              <a:rPr lang="en-US" b="1" dirty="0" smtClean="0"/>
              <a:t>All main design challenges and technical difficulties have been overcome, </a:t>
            </a:r>
            <a:r>
              <a:rPr lang="en-US" dirty="0" smtClean="0"/>
              <a:t>either on the septum or kicker systems.</a:t>
            </a:r>
          </a:p>
          <a:p>
            <a:pPr marL="742950" lvl="1" indent="-285750" algn="just">
              <a:buFont typeface="Wingdings" panose="05000000000000000000" pitchFamily="2" charset="2"/>
              <a:buChar char="§"/>
            </a:pPr>
            <a:endParaRPr lang="en-US" dirty="0"/>
          </a:p>
          <a:p>
            <a:pPr marL="742950" lvl="1" indent="-285750" algn="just">
              <a:buFont typeface="Wingdings" panose="05000000000000000000" pitchFamily="2" charset="2"/>
              <a:buChar char="§"/>
            </a:pPr>
            <a:r>
              <a:rPr lang="en-US" dirty="0" smtClean="0"/>
              <a:t>The eddy current septum magnet is being manufactured (vacuum vessel, in vacuum parts and mechanical supports).</a:t>
            </a:r>
          </a:p>
          <a:p>
            <a:pPr marL="742950" lvl="1" indent="-285750" algn="just">
              <a:buFont typeface="Wingdings" panose="05000000000000000000" pitchFamily="2" charset="2"/>
              <a:buChar char="§"/>
            </a:pPr>
            <a:endParaRPr lang="en-US" dirty="0"/>
          </a:p>
          <a:p>
            <a:pPr marL="742950" lvl="1" indent="-285750" algn="just">
              <a:buFont typeface="Wingdings" panose="05000000000000000000" pitchFamily="2" charset="2"/>
              <a:buChar char="§"/>
            </a:pPr>
            <a:r>
              <a:rPr lang="en-US" dirty="0" smtClean="0"/>
              <a:t>The septum pulser is being worked on by SigmaPhi after updated and refreshed specifications sent by SOLEIL.</a:t>
            </a:r>
          </a:p>
          <a:p>
            <a:pPr marL="742950" lvl="1" indent="-285750" algn="just">
              <a:buFont typeface="Wingdings" panose="05000000000000000000" pitchFamily="2" charset="2"/>
              <a:buChar char="§"/>
            </a:pPr>
            <a:endParaRPr lang="en-US" dirty="0"/>
          </a:p>
          <a:p>
            <a:pPr marL="742950" lvl="1" indent="-285750" algn="just">
              <a:buFont typeface="Wingdings" panose="05000000000000000000" pitchFamily="2" charset="2"/>
              <a:buChar char="§"/>
            </a:pPr>
            <a:r>
              <a:rPr lang="en-US" dirty="0" smtClean="0"/>
              <a:t>The mechanics of the kicker magnets are being finalized, the ferrite yokes are being manufactured (long delay for procurement).</a:t>
            </a:r>
          </a:p>
          <a:p>
            <a:pPr marL="742950" lvl="1" indent="-285750" algn="just">
              <a:buFont typeface="Wingdings" panose="05000000000000000000" pitchFamily="2" charset="2"/>
              <a:buChar char="§"/>
            </a:pPr>
            <a:endParaRPr lang="en-US" dirty="0"/>
          </a:p>
          <a:p>
            <a:pPr marL="742950" lvl="1" indent="-285750" algn="just">
              <a:buFont typeface="Wingdings" panose="05000000000000000000" pitchFamily="2" charset="2"/>
              <a:buChar char="§"/>
            </a:pPr>
            <a:r>
              <a:rPr lang="en-US" dirty="0" smtClean="0"/>
              <a:t>The pulsers for the kickers are being built at SOLEIL. SOLEIL will restart work on control system, which does not present any difficulty. </a:t>
            </a:r>
          </a:p>
          <a:p>
            <a:pPr marL="742950" lvl="1" indent="-285750" algn="just">
              <a:buFont typeface="Wingdings" panose="05000000000000000000" pitchFamily="2" charset="2"/>
              <a:buChar char="§"/>
            </a:pPr>
            <a:endParaRPr lang="en-US" dirty="0"/>
          </a:p>
          <a:p>
            <a:pPr marL="742950" lvl="1" indent="-285750" algn="just">
              <a:buFont typeface="Wingdings" panose="05000000000000000000" pitchFamily="2" charset="2"/>
              <a:buChar char="§"/>
            </a:pPr>
            <a:r>
              <a:rPr lang="en-US" b="1" dirty="0" smtClean="0"/>
              <a:t>We expect installation and commissioning in January – February 2019, although delays in manufacture might occur on which we have to be very careful.</a:t>
            </a:r>
            <a:endParaRPr lang="en-US" b="1" dirty="0"/>
          </a:p>
        </p:txBody>
      </p:sp>
    </p:spTree>
    <p:extLst>
      <p:ext uri="{BB962C8B-B14F-4D97-AF65-F5344CB8AC3E}">
        <p14:creationId xmlns:p14="http://schemas.microsoft.com/office/powerpoint/2010/main" val="257718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10" end="10"/>
                                            </p:txEl>
                                          </p:spTgt>
                                        </p:tgtEl>
                                        <p:attrNameLst>
                                          <p:attrName>style.visibility</p:attrName>
                                        </p:attrNameLst>
                                      </p:cBhvr>
                                      <p:to>
                                        <p:strVal val="visible"/>
                                      </p:to>
                                    </p:set>
                                    <p:animEffect transition="in" filter="fade">
                                      <p:cBhvr>
                                        <p:cTn id="32"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615719" y="226504"/>
            <a:ext cx="8597900" cy="698500"/>
          </a:xfrm>
        </p:spPr>
        <p:txBody>
          <a:bodyPr>
            <a:normAutofit/>
          </a:bodyPr>
          <a:lstStyle/>
          <a:p>
            <a:pPr algn="ctr" eaLnBrk="1" hangingPunct="1"/>
            <a:r>
              <a:rPr lang="en-US" altLang="fr-FR" sz="2800" dirty="0" smtClean="0"/>
              <a:t>Conclusion</a:t>
            </a:r>
            <a:endParaRPr lang="en-US" altLang="fr-FR" sz="2800" dirty="0"/>
          </a:p>
        </p:txBody>
      </p:sp>
      <p:sp>
        <p:nvSpPr>
          <p:cNvPr id="5124"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FF6F00"/>
              </a:buClr>
              <a:buSzPct val="80000"/>
              <a:buFont typeface="Wingdings 3" pitchFamily="18" charset="2"/>
              <a:buChar char=""/>
              <a:defRPr>
                <a:solidFill>
                  <a:schemeClr val="tx1"/>
                </a:solidFill>
                <a:latin typeface="Trebuchet MS" pitchFamily="34" charset="0"/>
                <a:ea typeface="MS PGothic" pitchFamily="34" charset="-128"/>
              </a:defRPr>
            </a:lvl1pPr>
            <a:lvl2pPr marL="742950" indent="-285750">
              <a:spcBef>
                <a:spcPts val="1000"/>
              </a:spcBef>
              <a:buClr>
                <a:srgbClr val="FF6F00"/>
              </a:buClr>
              <a:buSzPct val="80000"/>
              <a:buFont typeface="Wingdings" pitchFamily="2" charset="2"/>
              <a:buChar char="Ø"/>
              <a:defRPr sz="1600">
                <a:solidFill>
                  <a:schemeClr val="tx1"/>
                </a:solidFill>
                <a:latin typeface="Trebuchet MS" pitchFamily="34" charset="0"/>
                <a:ea typeface="MS PGothic" pitchFamily="34" charset="-128"/>
              </a:defRPr>
            </a:lvl2pPr>
            <a:lvl3pPr marL="1143000" indent="-228600">
              <a:spcBef>
                <a:spcPts val="1000"/>
              </a:spcBef>
              <a:buClr>
                <a:srgbClr val="FF6F00"/>
              </a:buClr>
              <a:buSzPct val="80000"/>
              <a:buFont typeface="Wingdings 3" pitchFamily="18" charset="2"/>
              <a:buChar char=""/>
              <a:defRPr sz="1400">
                <a:solidFill>
                  <a:schemeClr val="tx1"/>
                </a:solidFill>
                <a:latin typeface="Trebuchet MS" pitchFamily="34" charset="0"/>
                <a:ea typeface="MS PGothic" pitchFamily="34" charset="-128"/>
              </a:defRPr>
            </a:lvl3pPr>
            <a:lvl4pPr marL="1600200" indent="-228600">
              <a:spcBef>
                <a:spcPts val="1000"/>
              </a:spcBef>
              <a:buClr>
                <a:srgbClr val="FF6F00"/>
              </a:buClr>
              <a:buSzPct val="80000"/>
              <a:buFont typeface="Wingdings" pitchFamily="2" charset="2"/>
              <a:buChar char="Ø"/>
              <a:defRPr sz="1200">
                <a:solidFill>
                  <a:schemeClr val="tx1"/>
                </a:solidFill>
                <a:latin typeface="Trebuchet MS" pitchFamily="34" charset="0"/>
                <a:ea typeface="MS PGothic" pitchFamily="34" charset="-128"/>
              </a:defRPr>
            </a:lvl4pPr>
            <a:lvl5pPr marL="2057400" indent="-228600">
              <a:spcBef>
                <a:spcPts val="1000"/>
              </a:spcBef>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5pPr>
            <a:lvl6pPr marL="25146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6pPr>
            <a:lvl7pPr marL="29718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7pPr>
            <a:lvl8pPr marL="34290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8pPr>
            <a:lvl9pPr marL="38862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9pPr>
          </a:lstStyle>
          <a:p>
            <a:pPr>
              <a:spcBef>
                <a:spcPct val="0"/>
              </a:spcBef>
              <a:buClrTx/>
              <a:buSzTx/>
              <a:buFontTx/>
              <a:buNone/>
            </a:pPr>
            <a:fld id="{FD3CA39A-6A77-4508-8E2D-10D9B62AD349}" type="slidenum">
              <a:rPr lang="en-US" altLang="fr-FR" smtClean="0">
                <a:solidFill>
                  <a:srgbClr val="FF6F00"/>
                </a:solidFill>
              </a:rPr>
              <a:pPr>
                <a:spcBef>
                  <a:spcPct val="0"/>
                </a:spcBef>
                <a:buClrTx/>
                <a:buSzTx/>
                <a:buFontTx/>
                <a:buNone/>
              </a:pPr>
              <a:t>17</a:t>
            </a:fld>
            <a:endParaRPr lang="en-US" altLang="fr-FR" smtClean="0">
              <a:solidFill>
                <a:srgbClr val="FF6F00"/>
              </a:solidFill>
            </a:endParaRPr>
          </a:p>
        </p:txBody>
      </p:sp>
      <p:sp>
        <p:nvSpPr>
          <p:cNvPr id="7" name="ZoneTexte 6"/>
          <p:cNvSpPr txBox="1"/>
          <p:nvPr/>
        </p:nvSpPr>
        <p:spPr>
          <a:xfrm>
            <a:off x="133351" y="914399"/>
            <a:ext cx="7486650" cy="646331"/>
          </a:xfrm>
          <a:prstGeom prst="rect">
            <a:avLst/>
          </a:prstGeom>
          <a:noFill/>
        </p:spPr>
        <p:txBody>
          <a:bodyPr wrap="square" rtlCol="0">
            <a:spAutoFit/>
          </a:bodyPr>
          <a:lstStyle/>
          <a:p>
            <a:pPr marL="742950" lvl="1" indent="-285750" algn="just">
              <a:buFont typeface="Wingdings" panose="05000000000000000000" pitchFamily="2" charset="2"/>
              <a:buChar char="§"/>
            </a:pPr>
            <a:endParaRPr lang="en-US" dirty="0" smtClean="0"/>
          </a:p>
          <a:p>
            <a:pPr marL="742950" lvl="1" indent="-285750" algn="just">
              <a:buFont typeface="Wingdings" panose="05000000000000000000" pitchFamily="2" charset="2"/>
              <a:buChar char="§"/>
            </a:pPr>
            <a:endParaRPr lang="en-US" dirty="0"/>
          </a:p>
        </p:txBody>
      </p:sp>
      <p:sp>
        <p:nvSpPr>
          <p:cNvPr id="9" name="ZoneTexte 8"/>
          <p:cNvSpPr txBox="1"/>
          <p:nvPr/>
        </p:nvSpPr>
        <p:spPr>
          <a:xfrm>
            <a:off x="276225" y="914399"/>
            <a:ext cx="8915400" cy="5632311"/>
          </a:xfrm>
          <a:prstGeom prst="rect">
            <a:avLst/>
          </a:prstGeom>
          <a:noFill/>
        </p:spPr>
        <p:txBody>
          <a:bodyPr wrap="square" rtlCol="0">
            <a:spAutoFit/>
          </a:bodyPr>
          <a:lstStyle/>
          <a:p>
            <a:pPr marL="742950" lvl="1" indent="-285750" algn="just">
              <a:buFont typeface="Wingdings" panose="05000000000000000000" pitchFamily="2" charset="2"/>
              <a:buChar char="§"/>
            </a:pPr>
            <a:r>
              <a:rPr lang="en-US" b="1" dirty="0" smtClean="0"/>
              <a:t>We have come a very long way from initial specifications (2012) to final designs (2018). Many problems were solved throughout the years.  Downscaling of SOLEIL previous designs was not straightforward. </a:t>
            </a:r>
          </a:p>
          <a:p>
            <a:pPr marL="742950" lvl="1" indent="-285750" algn="just">
              <a:buFont typeface="Wingdings" panose="05000000000000000000" pitchFamily="2" charset="2"/>
              <a:buChar char="§"/>
            </a:pPr>
            <a:endParaRPr lang="en-US" b="1" dirty="0"/>
          </a:p>
          <a:p>
            <a:pPr marL="742950" lvl="1" indent="-285750" algn="just">
              <a:buFont typeface="Wingdings" panose="05000000000000000000" pitchFamily="2" charset="2"/>
              <a:buChar char="§"/>
            </a:pPr>
            <a:r>
              <a:rPr lang="en-US" b="1" dirty="0" smtClean="0"/>
              <a:t>Numerous improvements on the septum magnet design.</a:t>
            </a:r>
          </a:p>
          <a:p>
            <a:pPr marL="742950" lvl="1" indent="-285750" algn="just">
              <a:buFont typeface="Wingdings" panose="05000000000000000000" pitchFamily="2" charset="2"/>
              <a:buChar char="§"/>
            </a:pPr>
            <a:endParaRPr lang="en-US" b="1" dirty="0"/>
          </a:p>
          <a:p>
            <a:pPr marL="742950" lvl="1" indent="-285750" algn="just">
              <a:buFont typeface="Wingdings" panose="05000000000000000000" pitchFamily="2" charset="2"/>
              <a:buChar char="§"/>
            </a:pPr>
            <a:r>
              <a:rPr lang="en-US" b="1" dirty="0" smtClean="0"/>
              <a:t>Kicker system is a new design apparently not used before. Looking forward to see it work on the machine !</a:t>
            </a:r>
          </a:p>
          <a:p>
            <a:pPr marL="742950" lvl="1" indent="-285750" algn="just">
              <a:buFont typeface="Wingdings" panose="05000000000000000000" pitchFamily="2" charset="2"/>
              <a:buChar char="§"/>
            </a:pPr>
            <a:endParaRPr lang="en-US" b="1" dirty="0"/>
          </a:p>
          <a:p>
            <a:pPr marL="742950" lvl="1" indent="-285750" algn="just">
              <a:buFont typeface="Wingdings" panose="05000000000000000000" pitchFamily="2" charset="2"/>
              <a:buChar char="§"/>
            </a:pPr>
            <a:r>
              <a:rPr lang="en-US" b="1" dirty="0" smtClean="0"/>
              <a:t>Still some work to make sure SigmaPhi delivers on time and the septum system and kicker magnets are within specifications.</a:t>
            </a:r>
          </a:p>
          <a:p>
            <a:pPr marL="742950" lvl="1" indent="-285750" algn="just">
              <a:buFont typeface="Wingdings" panose="05000000000000000000" pitchFamily="2" charset="2"/>
              <a:buChar char="§"/>
            </a:pPr>
            <a:endParaRPr lang="en-US" b="1" dirty="0"/>
          </a:p>
          <a:p>
            <a:pPr marL="742950" lvl="1" indent="-285750" algn="just">
              <a:buFont typeface="Wingdings" panose="05000000000000000000" pitchFamily="2" charset="2"/>
              <a:buChar char="§"/>
            </a:pPr>
            <a:r>
              <a:rPr lang="en-US" b="1" dirty="0" smtClean="0"/>
              <a:t>Control system to be worked on.</a:t>
            </a:r>
          </a:p>
          <a:p>
            <a:pPr marL="742950" lvl="1" indent="-285750" algn="just">
              <a:buFont typeface="Wingdings" panose="05000000000000000000" pitchFamily="2" charset="2"/>
              <a:buChar char="§"/>
            </a:pPr>
            <a:endParaRPr lang="en-US" b="1" dirty="0"/>
          </a:p>
          <a:p>
            <a:pPr marL="742950" lvl="1" indent="-285750" algn="just">
              <a:buFont typeface="Wingdings" panose="05000000000000000000" pitchFamily="2" charset="2"/>
              <a:buChar char="§"/>
            </a:pPr>
            <a:r>
              <a:rPr lang="en-US" b="1" dirty="0" smtClean="0"/>
              <a:t>Installation on </a:t>
            </a:r>
            <a:r>
              <a:rPr lang="en-US" b="1" dirty="0" err="1" smtClean="0"/>
              <a:t>ThomX</a:t>
            </a:r>
            <a:r>
              <a:rPr lang="en-US" b="1" dirty="0" smtClean="0"/>
              <a:t> ring.</a:t>
            </a:r>
          </a:p>
          <a:p>
            <a:pPr marL="742950" lvl="1" indent="-285750" algn="just">
              <a:buFont typeface="Wingdings" panose="05000000000000000000" pitchFamily="2" charset="2"/>
              <a:buChar char="§"/>
            </a:pPr>
            <a:endParaRPr lang="en-US" b="1" dirty="0"/>
          </a:p>
          <a:p>
            <a:pPr marL="742950" lvl="1" indent="-285750" algn="just">
              <a:buFont typeface="Wingdings" panose="05000000000000000000" pitchFamily="2" charset="2"/>
              <a:buChar char="§"/>
            </a:pPr>
            <a:r>
              <a:rPr lang="en-US" b="1" dirty="0" smtClean="0"/>
              <a:t>Commissioning !</a:t>
            </a:r>
          </a:p>
          <a:p>
            <a:pPr lvl="1" algn="just"/>
            <a:endParaRPr lang="en-US" b="1" dirty="0" smtClean="0"/>
          </a:p>
          <a:p>
            <a:pPr lvl="2" algn="ctr"/>
            <a:r>
              <a:rPr lang="en-US" b="1" i="1" dirty="0" smtClean="0"/>
              <a:t>Thank you for your attention.</a:t>
            </a:r>
          </a:p>
          <a:p>
            <a:pPr marL="742950" lvl="1" indent="-285750" algn="just">
              <a:buFont typeface="Wingdings" panose="05000000000000000000" pitchFamily="2" charset="2"/>
              <a:buChar char="§"/>
            </a:pPr>
            <a:endParaRPr lang="en-US" dirty="0"/>
          </a:p>
        </p:txBody>
      </p:sp>
    </p:spTree>
    <p:extLst>
      <p:ext uri="{BB962C8B-B14F-4D97-AF65-F5344CB8AC3E}">
        <p14:creationId xmlns:p14="http://schemas.microsoft.com/office/powerpoint/2010/main" val="190336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10" end="10"/>
                                            </p:txEl>
                                          </p:spTgt>
                                        </p:tgtEl>
                                        <p:attrNameLst>
                                          <p:attrName>style.visibility</p:attrName>
                                        </p:attrNameLst>
                                      </p:cBhvr>
                                      <p:to>
                                        <p:strVal val="visible"/>
                                      </p:to>
                                    </p:set>
                                    <p:animEffect transition="in" filter="fade">
                                      <p:cBhvr>
                                        <p:cTn id="32" dur="500"/>
                                        <p:tgtEl>
                                          <p:spTgt spid="9">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12" end="12"/>
                                            </p:txEl>
                                          </p:spTgt>
                                        </p:tgtEl>
                                        <p:attrNameLst>
                                          <p:attrName>style.visibility</p:attrName>
                                        </p:attrNameLst>
                                      </p:cBhvr>
                                      <p:to>
                                        <p:strVal val="visible"/>
                                      </p:to>
                                    </p:set>
                                    <p:animEffect transition="in" filter="fade">
                                      <p:cBhvr>
                                        <p:cTn id="37" dur="500"/>
                                        <p:tgtEl>
                                          <p:spTgt spid="9">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14" end="14"/>
                                            </p:txEl>
                                          </p:spTgt>
                                        </p:tgtEl>
                                        <p:attrNameLst>
                                          <p:attrName>style.visibility</p:attrName>
                                        </p:attrNameLst>
                                      </p:cBhvr>
                                      <p:to>
                                        <p:strVal val="visible"/>
                                      </p:to>
                                    </p:set>
                                    <p:animEffect transition="in" filter="fade">
                                      <p:cBhvr>
                                        <p:cTn id="42" dur="500"/>
                                        <p:tgtEl>
                                          <p:spTgt spid="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fr-FR" altLang="fr-FR" dirty="0" err="1" smtClean="0"/>
              <a:t>Outline</a:t>
            </a:r>
            <a:endParaRPr lang="fr-FR" altLang="fr-FR" dirty="0" smtClean="0"/>
          </a:p>
        </p:txBody>
      </p:sp>
      <p:sp>
        <p:nvSpPr>
          <p:cNvPr id="4099" name="Espace réservé du contenu 2"/>
          <p:cNvSpPr>
            <a:spLocks noGrp="1"/>
          </p:cNvSpPr>
          <p:nvPr>
            <p:ph idx="1"/>
          </p:nvPr>
        </p:nvSpPr>
        <p:spPr>
          <a:xfrm>
            <a:off x="742949" y="1392238"/>
            <a:ext cx="9089113" cy="4578350"/>
          </a:xfrm>
        </p:spPr>
        <p:txBody>
          <a:bodyPr/>
          <a:lstStyle/>
          <a:p>
            <a:pPr eaLnBrk="1" hangingPunct="1">
              <a:lnSpc>
                <a:spcPct val="150000"/>
              </a:lnSpc>
            </a:pPr>
            <a:r>
              <a:rPr lang="en-US" altLang="fr-FR" dirty="0" err="1" smtClean="0"/>
              <a:t>ThomX</a:t>
            </a:r>
            <a:r>
              <a:rPr lang="en-US" altLang="fr-FR" dirty="0" smtClean="0"/>
              <a:t> storage ring and beam injection/extraction requirements.</a:t>
            </a:r>
          </a:p>
          <a:p>
            <a:pPr eaLnBrk="1" hangingPunct="1">
              <a:lnSpc>
                <a:spcPct val="150000"/>
              </a:lnSpc>
            </a:pPr>
            <a:r>
              <a:rPr lang="en-US" altLang="fr-FR" dirty="0" smtClean="0"/>
              <a:t>Pulsed magnets main characteristics for </a:t>
            </a:r>
            <a:r>
              <a:rPr lang="en-US" altLang="fr-FR" dirty="0" err="1" smtClean="0"/>
              <a:t>ThomX</a:t>
            </a:r>
            <a:r>
              <a:rPr lang="en-US" altLang="fr-FR" dirty="0" smtClean="0"/>
              <a:t> &amp; injection/extraction scheme.</a:t>
            </a:r>
          </a:p>
          <a:p>
            <a:pPr eaLnBrk="1" hangingPunct="1">
              <a:lnSpc>
                <a:spcPct val="150000"/>
              </a:lnSpc>
            </a:pPr>
            <a:r>
              <a:rPr lang="en-US" altLang="fr-FR" dirty="0" smtClean="0"/>
              <a:t>Designing a pulsed magnet system.</a:t>
            </a:r>
          </a:p>
          <a:p>
            <a:pPr eaLnBrk="1" hangingPunct="1">
              <a:lnSpc>
                <a:spcPct val="150000"/>
              </a:lnSpc>
            </a:pPr>
            <a:r>
              <a:rPr lang="en-US" altLang="fr-FR" dirty="0" smtClean="0"/>
              <a:t>Pulsed systems work distribution for the </a:t>
            </a:r>
            <a:r>
              <a:rPr lang="en-US" altLang="fr-FR" dirty="0" err="1" smtClean="0"/>
              <a:t>ThomX</a:t>
            </a:r>
            <a:r>
              <a:rPr lang="en-US" altLang="fr-FR" dirty="0" smtClean="0"/>
              <a:t> project.</a:t>
            </a:r>
          </a:p>
          <a:p>
            <a:pPr eaLnBrk="1" hangingPunct="1">
              <a:lnSpc>
                <a:spcPct val="150000"/>
              </a:lnSpc>
            </a:pPr>
            <a:r>
              <a:rPr lang="en-US" altLang="fr-FR" dirty="0" err="1" smtClean="0"/>
              <a:t>ThomX</a:t>
            </a:r>
            <a:r>
              <a:rPr lang="en-US" altLang="fr-FR" dirty="0" smtClean="0"/>
              <a:t> eddy septum magnet &amp; pulser design and challenges.</a:t>
            </a:r>
          </a:p>
          <a:p>
            <a:pPr eaLnBrk="1" hangingPunct="1">
              <a:lnSpc>
                <a:spcPct val="150000"/>
              </a:lnSpc>
            </a:pPr>
            <a:r>
              <a:rPr lang="en-US" altLang="fr-FR" dirty="0" err="1" smtClean="0"/>
              <a:t>ThomX</a:t>
            </a:r>
            <a:r>
              <a:rPr lang="en-US" altLang="fr-FR" dirty="0" smtClean="0"/>
              <a:t> fast kicker magnet &amp; pulser design</a:t>
            </a:r>
            <a:r>
              <a:rPr lang="en-US" altLang="fr-FR" dirty="0"/>
              <a:t> and challenges</a:t>
            </a:r>
            <a:r>
              <a:rPr lang="en-US" altLang="fr-FR" dirty="0" smtClean="0"/>
              <a:t>.</a:t>
            </a:r>
          </a:p>
          <a:p>
            <a:pPr eaLnBrk="1" hangingPunct="1">
              <a:lnSpc>
                <a:spcPct val="150000"/>
              </a:lnSpc>
            </a:pPr>
            <a:r>
              <a:rPr lang="en-US" altLang="fr-FR" dirty="0" smtClean="0"/>
              <a:t>Current status of pulsed system design and manufacture.</a:t>
            </a:r>
          </a:p>
          <a:p>
            <a:pPr eaLnBrk="1" hangingPunct="1">
              <a:lnSpc>
                <a:spcPct val="150000"/>
              </a:lnSpc>
            </a:pPr>
            <a:r>
              <a:rPr lang="en-US" altLang="fr-FR" dirty="0" smtClean="0"/>
              <a:t>Conclusion.</a:t>
            </a:r>
          </a:p>
          <a:p>
            <a:pPr eaLnBrk="1" hangingPunct="1"/>
            <a:endParaRPr lang="en-US" altLang="fr-FR" dirty="0" smtClean="0"/>
          </a:p>
          <a:p>
            <a:pPr eaLnBrk="1" hangingPunct="1"/>
            <a:endParaRPr lang="fr-FR" altLang="fr-FR" dirty="0" smtClean="0"/>
          </a:p>
        </p:txBody>
      </p:sp>
      <p:sp>
        <p:nvSpPr>
          <p:cNvPr id="410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FF6F00"/>
              </a:buClr>
              <a:buSzPct val="80000"/>
              <a:buFont typeface="Wingdings 3" pitchFamily="18" charset="2"/>
              <a:buChar char=""/>
              <a:defRPr>
                <a:solidFill>
                  <a:schemeClr val="tx1"/>
                </a:solidFill>
                <a:latin typeface="Trebuchet MS" pitchFamily="34" charset="0"/>
                <a:ea typeface="MS PGothic" pitchFamily="34" charset="-128"/>
              </a:defRPr>
            </a:lvl1pPr>
            <a:lvl2pPr marL="742950" indent="-285750">
              <a:spcBef>
                <a:spcPts val="1000"/>
              </a:spcBef>
              <a:buClr>
                <a:srgbClr val="FF6F00"/>
              </a:buClr>
              <a:buSzPct val="80000"/>
              <a:buFont typeface="Wingdings" pitchFamily="2" charset="2"/>
              <a:buChar char="Ø"/>
              <a:defRPr sz="1600">
                <a:solidFill>
                  <a:schemeClr val="tx1"/>
                </a:solidFill>
                <a:latin typeface="Trebuchet MS" pitchFamily="34" charset="0"/>
                <a:ea typeface="MS PGothic" pitchFamily="34" charset="-128"/>
              </a:defRPr>
            </a:lvl2pPr>
            <a:lvl3pPr marL="1143000" indent="-228600">
              <a:spcBef>
                <a:spcPts val="1000"/>
              </a:spcBef>
              <a:buClr>
                <a:srgbClr val="FF6F00"/>
              </a:buClr>
              <a:buSzPct val="80000"/>
              <a:buFont typeface="Wingdings 3" pitchFamily="18" charset="2"/>
              <a:buChar char=""/>
              <a:defRPr sz="1400">
                <a:solidFill>
                  <a:schemeClr val="tx1"/>
                </a:solidFill>
                <a:latin typeface="Trebuchet MS" pitchFamily="34" charset="0"/>
                <a:ea typeface="MS PGothic" pitchFamily="34" charset="-128"/>
              </a:defRPr>
            </a:lvl3pPr>
            <a:lvl4pPr marL="1600200" indent="-228600">
              <a:spcBef>
                <a:spcPts val="1000"/>
              </a:spcBef>
              <a:buClr>
                <a:srgbClr val="FF6F00"/>
              </a:buClr>
              <a:buSzPct val="80000"/>
              <a:buFont typeface="Wingdings" pitchFamily="2" charset="2"/>
              <a:buChar char="Ø"/>
              <a:defRPr sz="1200">
                <a:solidFill>
                  <a:schemeClr val="tx1"/>
                </a:solidFill>
                <a:latin typeface="Trebuchet MS" pitchFamily="34" charset="0"/>
                <a:ea typeface="MS PGothic" pitchFamily="34" charset="-128"/>
              </a:defRPr>
            </a:lvl4pPr>
            <a:lvl5pPr marL="2057400" indent="-228600">
              <a:spcBef>
                <a:spcPts val="1000"/>
              </a:spcBef>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5pPr>
            <a:lvl6pPr marL="25146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6pPr>
            <a:lvl7pPr marL="29718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7pPr>
            <a:lvl8pPr marL="34290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8pPr>
            <a:lvl9pPr marL="38862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9pPr>
          </a:lstStyle>
          <a:p>
            <a:pPr>
              <a:spcBef>
                <a:spcPct val="0"/>
              </a:spcBef>
              <a:buClrTx/>
              <a:buSzTx/>
              <a:buFontTx/>
              <a:buNone/>
            </a:pPr>
            <a:fld id="{B2F81A6C-96B0-4809-A722-E63570C00EBA}" type="slidenum">
              <a:rPr lang="en-US" altLang="fr-FR" smtClean="0">
                <a:solidFill>
                  <a:srgbClr val="FF6F00"/>
                </a:solidFill>
              </a:rPr>
              <a:pPr>
                <a:spcBef>
                  <a:spcPct val="0"/>
                </a:spcBef>
                <a:buClrTx/>
                <a:buSzTx/>
                <a:buFontTx/>
                <a:buNone/>
              </a:pPr>
              <a:t>2</a:t>
            </a:fld>
            <a:endParaRPr lang="en-US" altLang="fr-FR" smtClean="0">
              <a:solidFill>
                <a:srgbClr val="FF6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5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fade">
                                      <p:cBhvr>
                                        <p:cTn id="22" dur="5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fade">
                                      <p:cBhvr>
                                        <p:cTn id="27" dur="500"/>
                                        <p:tgtEl>
                                          <p:spTgt spid="4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fade">
                                      <p:cBhvr>
                                        <p:cTn id="32" dur="500"/>
                                        <p:tgtEl>
                                          <p:spTgt spid="40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Effect transition="in" filter="fade">
                                      <p:cBhvr>
                                        <p:cTn id="37" dur="500"/>
                                        <p:tgtEl>
                                          <p:spTgt spid="40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99">
                                            <p:txEl>
                                              <p:pRg st="7" end="7"/>
                                            </p:txEl>
                                          </p:spTgt>
                                        </p:tgtEl>
                                        <p:attrNameLst>
                                          <p:attrName>style.visibility</p:attrName>
                                        </p:attrNameLst>
                                      </p:cBhvr>
                                      <p:to>
                                        <p:strVal val="visible"/>
                                      </p:to>
                                    </p:set>
                                    <p:animEffect transition="in" filter="fade">
                                      <p:cBhvr>
                                        <p:cTn id="42"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449262" y="219075"/>
            <a:ext cx="7770813" cy="698500"/>
          </a:xfrm>
        </p:spPr>
        <p:txBody>
          <a:bodyPr>
            <a:normAutofit fontScale="90000"/>
          </a:bodyPr>
          <a:lstStyle/>
          <a:p>
            <a:pPr algn="ctr"/>
            <a:r>
              <a:rPr lang="en-US" altLang="en-US" sz="2800" dirty="0" err="1" smtClean="0"/>
              <a:t>ThomX</a:t>
            </a:r>
            <a:r>
              <a:rPr lang="en-US" altLang="en-US" sz="2800" dirty="0" smtClean="0"/>
              <a:t> machine </a:t>
            </a:r>
            <a:r>
              <a:rPr lang="en-US" altLang="fr-FR" sz="2800" dirty="0"/>
              <a:t>storage ring and beam injection/extraction requirements.</a:t>
            </a:r>
            <a:br>
              <a:rPr lang="en-US" altLang="fr-FR" sz="2800" dirty="0"/>
            </a:br>
            <a:endParaRPr lang="en-US" altLang="en-US" sz="2800" dirty="0" smtClean="0"/>
          </a:p>
        </p:txBody>
      </p:sp>
      <p:sp>
        <p:nvSpPr>
          <p:cNvPr id="5124"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FF6F00"/>
              </a:buClr>
              <a:buSzPct val="80000"/>
              <a:buFont typeface="Wingdings 3" pitchFamily="18" charset="2"/>
              <a:buChar char=""/>
              <a:defRPr>
                <a:solidFill>
                  <a:schemeClr val="tx1"/>
                </a:solidFill>
                <a:latin typeface="Trebuchet MS" pitchFamily="34" charset="0"/>
                <a:ea typeface="MS PGothic" pitchFamily="34" charset="-128"/>
              </a:defRPr>
            </a:lvl1pPr>
            <a:lvl2pPr marL="742950" indent="-285750">
              <a:spcBef>
                <a:spcPts val="1000"/>
              </a:spcBef>
              <a:buClr>
                <a:srgbClr val="FF6F00"/>
              </a:buClr>
              <a:buSzPct val="80000"/>
              <a:buFont typeface="Wingdings" pitchFamily="2" charset="2"/>
              <a:buChar char="Ø"/>
              <a:defRPr sz="1600">
                <a:solidFill>
                  <a:schemeClr val="tx1"/>
                </a:solidFill>
                <a:latin typeface="Trebuchet MS" pitchFamily="34" charset="0"/>
                <a:ea typeface="MS PGothic" pitchFamily="34" charset="-128"/>
              </a:defRPr>
            </a:lvl2pPr>
            <a:lvl3pPr marL="1143000" indent="-228600">
              <a:spcBef>
                <a:spcPts val="1000"/>
              </a:spcBef>
              <a:buClr>
                <a:srgbClr val="FF6F00"/>
              </a:buClr>
              <a:buSzPct val="80000"/>
              <a:buFont typeface="Wingdings 3" pitchFamily="18" charset="2"/>
              <a:buChar char=""/>
              <a:defRPr sz="1400">
                <a:solidFill>
                  <a:schemeClr val="tx1"/>
                </a:solidFill>
                <a:latin typeface="Trebuchet MS" pitchFamily="34" charset="0"/>
                <a:ea typeface="MS PGothic" pitchFamily="34" charset="-128"/>
              </a:defRPr>
            </a:lvl3pPr>
            <a:lvl4pPr marL="1600200" indent="-228600">
              <a:spcBef>
                <a:spcPts val="1000"/>
              </a:spcBef>
              <a:buClr>
                <a:srgbClr val="FF6F00"/>
              </a:buClr>
              <a:buSzPct val="80000"/>
              <a:buFont typeface="Wingdings" pitchFamily="2" charset="2"/>
              <a:buChar char="Ø"/>
              <a:defRPr sz="1200">
                <a:solidFill>
                  <a:schemeClr val="tx1"/>
                </a:solidFill>
                <a:latin typeface="Trebuchet MS" pitchFamily="34" charset="0"/>
                <a:ea typeface="MS PGothic" pitchFamily="34" charset="-128"/>
              </a:defRPr>
            </a:lvl4pPr>
            <a:lvl5pPr marL="2057400" indent="-228600">
              <a:spcBef>
                <a:spcPts val="1000"/>
              </a:spcBef>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5pPr>
            <a:lvl6pPr marL="25146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6pPr>
            <a:lvl7pPr marL="29718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7pPr>
            <a:lvl8pPr marL="34290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8pPr>
            <a:lvl9pPr marL="38862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9pPr>
          </a:lstStyle>
          <a:p>
            <a:pPr>
              <a:spcBef>
                <a:spcPct val="0"/>
              </a:spcBef>
              <a:buClrTx/>
              <a:buSzTx/>
              <a:buFontTx/>
              <a:buNone/>
            </a:pPr>
            <a:fld id="{FD3CA39A-6A77-4508-8E2D-10D9B62AD349}" type="slidenum">
              <a:rPr lang="en-US" altLang="fr-FR" smtClean="0">
                <a:solidFill>
                  <a:srgbClr val="FF6F00"/>
                </a:solidFill>
              </a:rPr>
              <a:pPr>
                <a:spcBef>
                  <a:spcPct val="0"/>
                </a:spcBef>
                <a:buClrTx/>
                <a:buSzTx/>
                <a:buFontTx/>
                <a:buNone/>
              </a:pPr>
              <a:t>3</a:t>
            </a:fld>
            <a:endParaRPr lang="en-US" altLang="fr-FR" smtClean="0">
              <a:solidFill>
                <a:srgbClr val="FF6F00"/>
              </a:solidFill>
            </a:endParaRPr>
          </a:p>
        </p:txBody>
      </p:sp>
      <p:pic>
        <p:nvPicPr>
          <p:cNvPr id="5" name="Imag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 y="1222375"/>
            <a:ext cx="6842125"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7029449" y="1130737"/>
            <a:ext cx="4752975" cy="4801314"/>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smtClean="0"/>
              <a:t>Electron beam energy: 50 MeV to 70 MeV.</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Ring revolution period: 60 ns.</a:t>
            </a:r>
          </a:p>
          <a:p>
            <a:pPr marL="285750" indent="-285750">
              <a:buFontTx/>
              <a:buChar char="-"/>
            </a:pPr>
            <a:endParaRPr lang="en-US" dirty="0"/>
          </a:p>
          <a:p>
            <a:pPr marL="285750" indent="-285750">
              <a:buFont typeface="Arial" panose="020B0604020202020204" pitchFamily="34" charset="0"/>
              <a:buChar char="•"/>
            </a:pPr>
            <a:r>
              <a:rPr lang="en-US" dirty="0" smtClean="0"/>
              <a:t>Proven injection method: </a:t>
            </a:r>
          </a:p>
          <a:p>
            <a:pPr marL="742950" lvl="1" indent="-285750">
              <a:buFont typeface="Courier New" panose="02070309020205020404" pitchFamily="49" charset="0"/>
              <a:buChar char="o"/>
            </a:pPr>
            <a:r>
              <a:rPr lang="en-US" dirty="0" smtClean="0"/>
              <a:t>Eddy current septum magnet</a:t>
            </a:r>
          </a:p>
          <a:p>
            <a:pPr marL="742950" lvl="1" indent="-285750">
              <a:buFont typeface="Courier New" panose="02070309020205020404" pitchFamily="49" charset="0"/>
              <a:buChar char="o"/>
            </a:pPr>
            <a:r>
              <a:rPr lang="en-US" dirty="0" smtClean="0"/>
              <a:t>Dipole kicker magnet</a:t>
            </a:r>
          </a:p>
          <a:p>
            <a:pPr marL="800100" lvl="1" indent="-342900">
              <a:buFont typeface="Wingdings" panose="05000000000000000000" pitchFamily="2" charset="2"/>
              <a:buChar char="Ø"/>
            </a:pPr>
            <a:r>
              <a:rPr lang="en-US" dirty="0" smtClean="0"/>
              <a:t>beam put on axis  !</a:t>
            </a:r>
          </a:p>
          <a:p>
            <a:pPr marL="800100" lvl="1" indent="-342900">
              <a:buFont typeface="Wingdings" panose="05000000000000000000" pitchFamily="2" charset="2"/>
              <a:buChar char="Ø"/>
            </a:pPr>
            <a:endParaRPr lang="en-US" dirty="0"/>
          </a:p>
          <a:p>
            <a:pPr marL="342900" indent="-342900">
              <a:buFont typeface="Arial" panose="020B0604020202020204" pitchFamily="34" charset="0"/>
              <a:buChar char="•"/>
            </a:pPr>
            <a:r>
              <a:rPr lang="en-US" dirty="0" smtClean="0"/>
              <a:t>Deflection angles:</a:t>
            </a:r>
          </a:p>
          <a:p>
            <a:pPr marL="800100" lvl="1" indent="-342900">
              <a:buFont typeface="Courier New" panose="02070309020205020404" pitchFamily="49" charset="0"/>
              <a:buChar char="o"/>
            </a:pPr>
            <a:r>
              <a:rPr lang="en-US" dirty="0" smtClean="0"/>
              <a:t>Septum: 160 </a:t>
            </a:r>
            <a:r>
              <a:rPr lang="en-US" dirty="0" err="1" smtClean="0"/>
              <a:t>mrad</a:t>
            </a:r>
            <a:r>
              <a:rPr lang="en-US" dirty="0" smtClean="0"/>
              <a:t>.</a:t>
            </a:r>
          </a:p>
          <a:p>
            <a:pPr marL="800100" lvl="1" indent="-342900">
              <a:buFont typeface="Courier New" panose="02070309020205020404" pitchFamily="49" charset="0"/>
              <a:buChar char="o"/>
            </a:pPr>
            <a:r>
              <a:rPr lang="en-US" dirty="0" smtClean="0"/>
              <a:t>Kicker: 13 to 15 </a:t>
            </a:r>
            <a:r>
              <a:rPr lang="en-US" dirty="0" err="1" smtClean="0"/>
              <a:t>mrad</a:t>
            </a:r>
            <a:r>
              <a:rPr lang="en-US" dirty="0" smtClean="0"/>
              <a:t>.</a:t>
            </a:r>
          </a:p>
          <a:p>
            <a:pPr marL="800100" lvl="1" indent="-342900">
              <a:buFont typeface="Wingdings" panose="05000000000000000000" pitchFamily="2" charset="2"/>
              <a:buChar char="Ø"/>
            </a:pPr>
            <a:endParaRPr lang="en-US" dirty="0" smtClean="0"/>
          </a:p>
          <a:p>
            <a:pPr marL="342900" indent="-342900" algn="just">
              <a:buFont typeface="Arial" panose="020B0604020202020204" pitchFamily="34" charset="0"/>
              <a:buChar char="•"/>
            </a:pPr>
            <a:r>
              <a:rPr lang="en-US" dirty="0" smtClean="0"/>
              <a:t>Extraction of used beam is similar to injection. The septum is used for both injection &amp; extraction.</a:t>
            </a:r>
            <a:endParaRPr lang="en-US" dirty="0"/>
          </a:p>
          <a:p>
            <a:pPr marL="342900" indent="-342900">
              <a:buFont typeface="Arial" panose="020B0604020202020204" pitchFamily="34" charset="0"/>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500"/>
                                        <p:tgtEl>
                                          <p:spTgt spid="2">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500"/>
                                        <p:tgtEl>
                                          <p:spTgt spid="2">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500"/>
                                        <p:tgtEl>
                                          <p:spTgt spid="2">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fade">
                                      <p:cBhvr>
                                        <p:cTn id="40" dur="500"/>
                                        <p:tgtEl>
                                          <p:spTgt spid="2">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13" end="13"/>
                                            </p:txEl>
                                          </p:spTgt>
                                        </p:tgtEl>
                                        <p:attrNameLst>
                                          <p:attrName>style.visibility</p:attrName>
                                        </p:attrNameLst>
                                      </p:cBhvr>
                                      <p:to>
                                        <p:strVal val="visible"/>
                                      </p:to>
                                    </p:set>
                                    <p:animEffect transition="in" filter="fade">
                                      <p:cBhvr>
                                        <p:cTn id="45"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615719" y="290004"/>
            <a:ext cx="8597900" cy="698500"/>
          </a:xfrm>
        </p:spPr>
        <p:txBody>
          <a:bodyPr>
            <a:normAutofit fontScale="90000"/>
          </a:bodyPr>
          <a:lstStyle/>
          <a:p>
            <a:pPr algn="ctr" eaLnBrk="1" hangingPunct="1"/>
            <a:r>
              <a:rPr lang="en-US" altLang="fr-FR" sz="2800" dirty="0"/>
              <a:t>Pulsed magnets main characteristics for </a:t>
            </a:r>
            <a:r>
              <a:rPr lang="en-US" altLang="fr-FR" sz="2800" dirty="0" err="1"/>
              <a:t>ThomX</a:t>
            </a:r>
            <a:r>
              <a:rPr lang="en-US" altLang="fr-FR" sz="2800" dirty="0"/>
              <a:t> &amp; injection/extraction scheme.</a:t>
            </a:r>
          </a:p>
        </p:txBody>
      </p:sp>
      <p:sp>
        <p:nvSpPr>
          <p:cNvPr id="5124"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FF6F00"/>
              </a:buClr>
              <a:buSzPct val="80000"/>
              <a:buFont typeface="Wingdings 3" pitchFamily="18" charset="2"/>
              <a:buChar char=""/>
              <a:defRPr>
                <a:solidFill>
                  <a:schemeClr val="tx1"/>
                </a:solidFill>
                <a:latin typeface="Trebuchet MS" pitchFamily="34" charset="0"/>
                <a:ea typeface="MS PGothic" pitchFamily="34" charset="-128"/>
              </a:defRPr>
            </a:lvl1pPr>
            <a:lvl2pPr marL="742950" indent="-285750">
              <a:spcBef>
                <a:spcPts val="1000"/>
              </a:spcBef>
              <a:buClr>
                <a:srgbClr val="FF6F00"/>
              </a:buClr>
              <a:buSzPct val="80000"/>
              <a:buFont typeface="Wingdings" pitchFamily="2" charset="2"/>
              <a:buChar char="Ø"/>
              <a:defRPr sz="1600">
                <a:solidFill>
                  <a:schemeClr val="tx1"/>
                </a:solidFill>
                <a:latin typeface="Trebuchet MS" pitchFamily="34" charset="0"/>
                <a:ea typeface="MS PGothic" pitchFamily="34" charset="-128"/>
              </a:defRPr>
            </a:lvl2pPr>
            <a:lvl3pPr marL="1143000" indent="-228600">
              <a:spcBef>
                <a:spcPts val="1000"/>
              </a:spcBef>
              <a:buClr>
                <a:srgbClr val="FF6F00"/>
              </a:buClr>
              <a:buSzPct val="80000"/>
              <a:buFont typeface="Wingdings 3" pitchFamily="18" charset="2"/>
              <a:buChar char=""/>
              <a:defRPr sz="1400">
                <a:solidFill>
                  <a:schemeClr val="tx1"/>
                </a:solidFill>
                <a:latin typeface="Trebuchet MS" pitchFamily="34" charset="0"/>
                <a:ea typeface="MS PGothic" pitchFamily="34" charset="-128"/>
              </a:defRPr>
            </a:lvl3pPr>
            <a:lvl4pPr marL="1600200" indent="-228600">
              <a:spcBef>
                <a:spcPts val="1000"/>
              </a:spcBef>
              <a:buClr>
                <a:srgbClr val="FF6F00"/>
              </a:buClr>
              <a:buSzPct val="80000"/>
              <a:buFont typeface="Wingdings" pitchFamily="2" charset="2"/>
              <a:buChar char="Ø"/>
              <a:defRPr sz="1200">
                <a:solidFill>
                  <a:schemeClr val="tx1"/>
                </a:solidFill>
                <a:latin typeface="Trebuchet MS" pitchFamily="34" charset="0"/>
                <a:ea typeface="MS PGothic" pitchFamily="34" charset="-128"/>
              </a:defRPr>
            </a:lvl4pPr>
            <a:lvl5pPr marL="2057400" indent="-228600">
              <a:spcBef>
                <a:spcPts val="1000"/>
              </a:spcBef>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5pPr>
            <a:lvl6pPr marL="25146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6pPr>
            <a:lvl7pPr marL="29718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7pPr>
            <a:lvl8pPr marL="34290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8pPr>
            <a:lvl9pPr marL="38862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9pPr>
          </a:lstStyle>
          <a:p>
            <a:pPr>
              <a:spcBef>
                <a:spcPct val="0"/>
              </a:spcBef>
              <a:buClrTx/>
              <a:buSzTx/>
              <a:buFontTx/>
              <a:buNone/>
            </a:pPr>
            <a:fld id="{FD3CA39A-6A77-4508-8E2D-10D9B62AD349}" type="slidenum">
              <a:rPr lang="en-US" altLang="fr-FR" smtClean="0">
                <a:solidFill>
                  <a:srgbClr val="FF6F00"/>
                </a:solidFill>
              </a:rPr>
              <a:pPr>
                <a:spcBef>
                  <a:spcPct val="0"/>
                </a:spcBef>
                <a:buClrTx/>
                <a:buSzTx/>
                <a:buFontTx/>
                <a:buNone/>
              </a:pPr>
              <a:t>4</a:t>
            </a:fld>
            <a:endParaRPr lang="en-US" altLang="fr-FR" smtClean="0">
              <a:solidFill>
                <a:srgbClr val="FF6F00"/>
              </a:solidFill>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488" y="838201"/>
            <a:ext cx="4167187" cy="515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495301" y="1192128"/>
            <a:ext cx="6743700" cy="5493812"/>
          </a:xfrm>
          <a:prstGeom prst="rect">
            <a:avLst/>
          </a:prstGeom>
          <a:noFill/>
        </p:spPr>
        <p:txBody>
          <a:bodyPr wrap="square" rtlCol="0">
            <a:spAutoFit/>
          </a:bodyPr>
          <a:lstStyle/>
          <a:p>
            <a:r>
              <a:rPr lang="en-US" b="1" dirty="0" smtClean="0"/>
              <a:t>Eddy current septum magnet:</a:t>
            </a:r>
          </a:p>
          <a:p>
            <a:endParaRPr lang="en-US" sz="500" b="1" dirty="0"/>
          </a:p>
          <a:p>
            <a:pPr marL="285750" indent="-285750">
              <a:buFont typeface="Arial" panose="020B0604020202020204" pitchFamily="34" charset="0"/>
              <a:buChar char="•"/>
            </a:pPr>
            <a:r>
              <a:rPr lang="en-US" dirty="0" smtClean="0"/>
              <a:t>In-vacuum pulsed dipole magnet.</a:t>
            </a:r>
          </a:p>
          <a:p>
            <a:pPr marL="285750" indent="-285750">
              <a:buFont typeface="Arial" panose="020B0604020202020204" pitchFamily="34" charset="0"/>
              <a:buChar char="•"/>
            </a:pPr>
            <a:r>
              <a:rPr lang="en-US" dirty="0" smtClean="0"/>
              <a:t>Used for both beam injection and extraction.</a:t>
            </a:r>
          </a:p>
          <a:p>
            <a:pPr marL="285750" indent="-285750">
              <a:buFont typeface="Arial" panose="020B0604020202020204" pitchFamily="34" charset="0"/>
              <a:buChar char="•"/>
            </a:pPr>
            <a:r>
              <a:rPr lang="en-US" dirty="0" smtClean="0"/>
              <a:t>Flange to flange: 650 mm.</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smtClean="0"/>
              <a:t>Mechanical magnetic separation between deflection region (gap) and stored beam region with septum blade and eddy current shielding.</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smtClean="0"/>
              <a:t>Field integral: 37.3 </a:t>
            </a:r>
            <a:r>
              <a:rPr lang="en-US" dirty="0" err="1" smtClean="0"/>
              <a:t>mTm</a:t>
            </a:r>
            <a:r>
              <a:rPr lang="en-US" dirty="0" smtClean="0"/>
              <a:t>, 1% homogeneity.</a:t>
            </a:r>
          </a:p>
          <a:p>
            <a:pPr marL="285750" indent="-285750">
              <a:buFont typeface="Arial" panose="020B0604020202020204" pitchFamily="34" charset="0"/>
              <a:buChar char="•"/>
            </a:pPr>
            <a:r>
              <a:rPr lang="en-US" dirty="0" smtClean="0"/>
              <a:t>Peak field: 150 </a:t>
            </a:r>
            <a:r>
              <a:rPr lang="en-US" dirty="0" err="1" smtClean="0"/>
              <a:t>mT</a:t>
            </a:r>
            <a:r>
              <a:rPr lang="en-US" dirty="0" smtClean="0"/>
              <a:t> with 250 mm magnetic length.</a:t>
            </a:r>
          </a:p>
          <a:p>
            <a:pPr marL="285750" indent="-285750">
              <a:buFont typeface="Arial" panose="020B0604020202020204" pitchFamily="34" charset="0"/>
              <a:buChar char="•"/>
            </a:pPr>
            <a:r>
              <a:rPr lang="en-US" dirty="0" smtClean="0"/>
              <a:t>Magnet gap: 40 mm (H) x 12 mm (V).</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dirty="0" smtClean="0"/>
              <a:t>Current pulse: full-sine wave.</a:t>
            </a:r>
          </a:p>
          <a:p>
            <a:pPr marL="742950" lvl="1" indent="-285750">
              <a:buFont typeface="Wingdings" panose="05000000000000000000" pitchFamily="2" charset="2"/>
              <a:buChar char="§"/>
            </a:pPr>
            <a:r>
              <a:rPr lang="en-US" dirty="0" smtClean="0"/>
              <a:t>150 µs width.</a:t>
            </a:r>
          </a:p>
          <a:p>
            <a:pPr marL="742950" lvl="1" indent="-285750">
              <a:buFont typeface="Wingdings" panose="05000000000000000000" pitchFamily="2" charset="2"/>
              <a:buChar char="§"/>
            </a:pPr>
            <a:r>
              <a:rPr lang="en-US" dirty="0" smtClean="0"/>
              <a:t>1800 peak Amps.</a:t>
            </a:r>
          </a:p>
          <a:p>
            <a:pPr marL="742950" lvl="1" indent="-285750">
              <a:buFont typeface="Wingdings" panose="05000000000000000000" pitchFamily="2" charset="2"/>
              <a:buChar char="§"/>
            </a:pPr>
            <a:r>
              <a:rPr lang="en-US" dirty="0" smtClean="0"/>
              <a:t>Repeated at 50 Hz.</a:t>
            </a:r>
          </a:p>
          <a:p>
            <a:pPr marL="742950" lvl="1" indent="-285750">
              <a:buFont typeface="Wingdings" panose="05000000000000000000" pitchFamily="2" charset="2"/>
              <a:buChar char="§"/>
            </a:pPr>
            <a:endParaRPr lang="en-US" sz="1000" dirty="0"/>
          </a:p>
          <a:p>
            <a:pPr marL="285750" indent="-285750">
              <a:buFont typeface="Arial" panose="020B0604020202020204" pitchFamily="34" charset="0"/>
              <a:buChar char="•"/>
            </a:pPr>
            <a:r>
              <a:rPr lang="en-US" dirty="0" smtClean="0"/>
              <a:t>Field leakage on stored beam : &lt; 10 ppm of main field.</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559" y="838201"/>
            <a:ext cx="8277587" cy="56268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689" y="765537"/>
            <a:ext cx="9077325" cy="5772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700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579"/>
                                        </p:tgtEl>
                                        <p:attrNameLst>
                                          <p:attrName>style.visibility</p:attrName>
                                        </p:attrNameLst>
                                      </p:cBhvr>
                                      <p:to>
                                        <p:strVal val="visible"/>
                                      </p:to>
                                    </p:set>
                                    <p:animEffect transition="in" filter="fade">
                                      <p:cBhvr>
                                        <p:cTn id="37" dur="500"/>
                                        <p:tgtEl>
                                          <p:spTgt spid="2457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4579"/>
                                        </p:tgtEl>
                                      </p:cBhvr>
                                    </p:animEffect>
                                    <p:set>
                                      <p:cBhvr>
                                        <p:cTn id="42" dur="1" fill="hold">
                                          <p:stCondLst>
                                            <p:cond delay="499"/>
                                          </p:stCondLst>
                                        </p:cTn>
                                        <p:tgtEl>
                                          <p:spTgt spid="24579"/>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24580"/>
                                        </p:tgtEl>
                                        <p:attrNameLst>
                                          <p:attrName>style.visibility</p:attrName>
                                        </p:attrNameLst>
                                      </p:cBhvr>
                                      <p:to>
                                        <p:strVal val="visible"/>
                                      </p:to>
                                    </p:set>
                                    <p:animEffect transition="in" filter="fade">
                                      <p:cBhvr>
                                        <p:cTn id="45" dur="500"/>
                                        <p:tgtEl>
                                          <p:spTgt spid="2458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4580"/>
                                        </p:tgtEl>
                                      </p:cBhvr>
                                    </p:animEffect>
                                    <p:set>
                                      <p:cBhvr>
                                        <p:cTn id="50" dur="1" fill="hold">
                                          <p:stCondLst>
                                            <p:cond delay="499"/>
                                          </p:stCondLst>
                                        </p:cTn>
                                        <p:tgtEl>
                                          <p:spTgt spid="2458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Effect transition="in" filter="fade">
                                      <p:cBhvr>
                                        <p:cTn id="55" dur="500"/>
                                        <p:tgtEl>
                                          <p:spTgt spid="2">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
                                            <p:txEl>
                                              <p:pRg st="9" end="9"/>
                                            </p:txEl>
                                          </p:spTgt>
                                        </p:tgtEl>
                                        <p:attrNameLst>
                                          <p:attrName>style.visibility</p:attrName>
                                        </p:attrNameLst>
                                      </p:cBhvr>
                                      <p:to>
                                        <p:strVal val="visible"/>
                                      </p:to>
                                    </p:set>
                                    <p:animEffect transition="in" filter="fade">
                                      <p:cBhvr>
                                        <p:cTn id="60" dur="500"/>
                                        <p:tgtEl>
                                          <p:spTgt spid="2">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
                                            <p:txEl>
                                              <p:pRg st="10" end="10"/>
                                            </p:txEl>
                                          </p:spTgt>
                                        </p:tgtEl>
                                        <p:attrNameLst>
                                          <p:attrName>style.visibility</p:attrName>
                                        </p:attrNameLst>
                                      </p:cBhvr>
                                      <p:to>
                                        <p:strVal val="visible"/>
                                      </p:to>
                                    </p:set>
                                    <p:animEffect transition="in" filter="fade">
                                      <p:cBhvr>
                                        <p:cTn id="65" dur="500"/>
                                        <p:tgtEl>
                                          <p:spTgt spid="2">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
                                            <p:txEl>
                                              <p:pRg st="12" end="12"/>
                                            </p:txEl>
                                          </p:spTgt>
                                        </p:tgtEl>
                                        <p:attrNameLst>
                                          <p:attrName>style.visibility</p:attrName>
                                        </p:attrNameLst>
                                      </p:cBhvr>
                                      <p:to>
                                        <p:strVal val="visible"/>
                                      </p:to>
                                    </p:set>
                                    <p:animEffect transition="in" filter="fade">
                                      <p:cBhvr>
                                        <p:cTn id="70" dur="500"/>
                                        <p:tgtEl>
                                          <p:spTgt spid="2">
                                            <p:txEl>
                                              <p:pRg st="12" end="1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
                                            <p:txEl>
                                              <p:pRg st="13" end="13"/>
                                            </p:txEl>
                                          </p:spTgt>
                                        </p:tgtEl>
                                        <p:attrNameLst>
                                          <p:attrName>style.visibility</p:attrName>
                                        </p:attrNameLst>
                                      </p:cBhvr>
                                      <p:to>
                                        <p:strVal val="visible"/>
                                      </p:to>
                                    </p:set>
                                    <p:animEffect transition="in" filter="fade">
                                      <p:cBhvr>
                                        <p:cTn id="75" dur="500"/>
                                        <p:tgtEl>
                                          <p:spTgt spid="2">
                                            <p:txEl>
                                              <p:pRg st="13" end="1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
                                            <p:txEl>
                                              <p:pRg st="14" end="14"/>
                                            </p:txEl>
                                          </p:spTgt>
                                        </p:tgtEl>
                                        <p:attrNameLst>
                                          <p:attrName>style.visibility</p:attrName>
                                        </p:attrNameLst>
                                      </p:cBhvr>
                                      <p:to>
                                        <p:strVal val="visible"/>
                                      </p:to>
                                    </p:set>
                                    <p:animEffect transition="in" filter="fade">
                                      <p:cBhvr>
                                        <p:cTn id="80" dur="500"/>
                                        <p:tgtEl>
                                          <p:spTgt spid="2">
                                            <p:txEl>
                                              <p:pRg st="14" end="14"/>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
                                            <p:txEl>
                                              <p:pRg st="15" end="15"/>
                                            </p:txEl>
                                          </p:spTgt>
                                        </p:tgtEl>
                                        <p:attrNameLst>
                                          <p:attrName>style.visibility</p:attrName>
                                        </p:attrNameLst>
                                      </p:cBhvr>
                                      <p:to>
                                        <p:strVal val="visible"/>
                                      </p:to>
                                    </p:set>
                                    <p:animEffect transition="in" filter="fade">
                                      <p:cBhvr>
                                        <p:cTn id="85" dur="500"/>
                                        <p:tgtEl>
                                          <p:spTgt spid="2">
                                            <p:txEl>
                                              <p:pRg st="15" end="1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
                                            <p:txEl>
                                              <p:pRg st="17" end="17"/>
                                            </p:txEl>
                                          </p:spTgt>
                                        </p:tgtEl>
                                        <p:attrNameLst>
                                          <p:attrName>style.visibility</p:attrName>
                                        </p:attrNameLst>
                                      </p:cBhvr>
                                      <p:to>
                                        <p:strVal val="visible"/>
                                      </p:to>
                                    </p:set>
                                    <p:animEffect transition="in" filter="fade">
                                      <p:cBhvr>
                                        <p:cTn id="90"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615719" y="290004"/>
            <a:ext cx="8597900" cy="698500"/>
          </a:xfrm>
        </p:spPr>
        <p:txBody>
          <a:bodyPr>
            <a:normAutofit fontScale="90000"/>
          </a:bodyPr>
          <a:lstStyle/>
          <a:p>
            <a:pPr algn="ctr" eaLnBrk="1" hangingPunct="1"/>
            <a:r>
              <a:rPr lang="en-US" altLang="fr-FR" sz="2800" dirty="0"/>
              <a:t>Pulsed magnets main characteristics for </a:t>
            </a:r>
            <a:r>
              <a:rPr lang="en-US" altLang="fr-FR" sz="2800" dirty="0" err="1"/>
              <a:t>ThomX</a:t>
            </a:r>
            <a:r>
              <a:rPr lang="en-US" altLang="fr-FR" sz="2800" dirty="0"/>
              <a:t> &amp; injection/extraction scheme.</a:t>
            </a:r>
          </a:p>
        </p:txBody>
      </p:sp>
      <p:sp>
        <p:nvSpPr>
          <p:cNvPr id="5124"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FF6F00"/>
              </a:buClr>
              <a:buSzPct val="80000"/>
              <a:buFont typeface="Wingdings 3" pitchFamily="18" charset="2"/>
              <a:buChar char=""/>
              <a:defRPr>
                <a:solidFill>
                  <a:schemeClr val="tx1"/>
                </a:solidFill>
                <a:latin typeface="Trebuchet MS" pitchFamily="34" charset="0"/>
                <a:ea typeface="MS PGothic" pitchFamily="34" charset="-128"/>
              </a:defRPr>
            </a:lvl1pPr>
            <a:lvl2pPr marL="742950" indent="-285750">
              <a:spcBef>
                <a:spcPts val="1000"/>
              </a:spcBef>
              <a:buClr>
                <a:srgbClr val="FF6F00"/>
              </a:buClr>
              <a:buSzPct val="80000"/>
              <a:buFont typeface="Wingdings" pitchFamily="2" charset="2"/>
              <a:buChar char="Ø"/>
              <a:defRPr sz="1600">
                <a:solidFill>
                  <a:schemeClr val="tx1"/>
                </a:solidFill>
                <a:latin typeface="Trebuchet MS" pitchFamily="34" charset="0"/>
                <a:ea typeface="MS PGothic" pitchFamily="34" charset="-128"/>
              </a:defRPr>
            </a:lvl2pPr>
            <a:lvl3pPr marL="1143000" indent="-228600">
              <a:spcBef>
                <a:spcPts val="1000"/>
              </a:spcBef>
              <a:buClr>
                <a:srgbClr val="FF6F00"/>
              </a:buClr>
              <a:buSzPct val="80000"/>
              <a:buFont typeface="Wingdings 3" pitchFamily="18" charset="2"/>
              <a:buChar char=""/>
              <a:defRPr sz="1400">
                <a:solidFill>
                  <a:schemeClr val="tx1"/>
                </a:solidFill>
                <a:latin typeface="Trebuchet MS" pitchFamily="34" charset="0"/>
                <a:ea typeface="MS PGothic" pitchFamily="34" charset="-128"/>
              </a:defRPr>
            </a:lvl3pPr>
            <a:lvl4pPr marL="1600200" indent="-228600">
              <a:spcBef>
                <a:spcPts val="1000"/>
              </a:spcBef>
              <a:buClr>
                <a:srgbClr val="FF6F00"/>
              </a:buClr>
              <a:buSzPct val="80000"/>
              <a:buFont typeface="Wingdings" pitchFamily="2" charset="2"/>
              <a:buChar char="Ø"/>
              <a:defRPr sz="1200">
                <a:solidFill>
                  <a:schemeClr val="tx1"/>
                </a:solidFill>
                <a:latin typeface="Trebuchet MS" pitchFamily="34" charset="0"/>
                <a:ea typeface="MS PGothic" pitchFamily="34" charset="-128"/>
              </a:defRPr>
            </a:lvl4pPr>
            <a:lvl5pPr marL="2057400" indent="-228600">
              <a:spcBef>
                <a:spcPts val="1000"/>
              </a:spcBef>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5pPr>
            <a:lvl6pPr marL="25146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6pPr>
            <a:lvl7pPr marL="29718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7pPr>
            <a:lvl8pPr marL="34290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8pPr>
            <a:lvl9pPr marL="38862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9pPr>
          </a:lstStyle>
          <a:p>
            <a:pPr>
              <a:spcBef>
                <a:spcPct val="0"/>
              </a:spcBef>
              <a:buClrTx/>
              <a:buSzTx/>
              <a:buFontTx/>
              <a:buNone/>
            </a:pPr>
            <a:fld id="{FD3CA39A-6A77-4508-8E2D-10D9B62AD349}" type="slidenum">
              <a:rPr lang="en-US" altLang="fr-FR" smtClean="0">
                <a:solidFill>
                  <a:srgbClr val="FF6F00"/>
                </a:solidFill>
              </a:rPr>
              <a:pPr>
                <a:spcBef>
                  <a:spcPct val="0"/>
                </a:spcBef>
                <a:buClrTx/>
                <a:buSzTx/>
                <a:buFontTx/>
                <a:buNone/>
              </a:pPr>
              <a:t>5</a:t>
            </a:fld>
            <a:endParaRPr lang="en-US" altLang="fr-FR" smtClean="0">
              <a:solidFill>
                <a:srgbClr val="FF6F00"/>
              </a:solidFill>
            </a:endParaRPr>
          </a:p>
        </p:txBody>
      </p:sp>
      <p:sp>
        <p:nvSpPr>
          <p:cNvPr id="2" name="ZoneTexte 1"/>
          <p:cNvSpPr txBox="1"/>
          <p:nvPr/>
        </p:nvSpPr>
        <p:spPr>
          <a:xfrm>
            <a:off x="495301" y="1333500"/>
            <a:ext cx="5727699" cy="7371249"/>
          </a:xfrm>
          <a:prstGeom prst="rect">
            <a:avLst/>
          </a:prstGeom>
          <a:noFill/>
        </p:spPr>
        <p:txBody>
          <a:bodyPr wrap="square" rtlCol="0">
            <a:spAutoFit/>
          </a:bodyPr>
          <a:lstStyle/>
          <a:p>
            <a:r>
              <a:rPr lang="en-US" b="1" dirty="0" smtClean="0"/>
              <a:t>Fast dipole kicker magnets:</a:t>
            </a:r>
          </a:p>
          <a:p>
            <a:pPr algn="just"/>
            <a:endParaRPr lang="en-US" b="1" dirty="0"/>
          </a:p>
          <a:p>
            <a:pPr marL="285750" indent="-285750" algn="just">
              <a:buFont typeface="Arial" panose="020B0604020202020204" pitchFamily="34" charset="0"/>
              <a:buChar char="•"/>
            </a:pPr>
            <a:r>
              <a:rPr lang="en-US" dirty="0" smtClean="0"/>
              <a:t>Window frame kicker with a single turn coil.</a:t>
            </a:r>
          </a:p>
          <a:p>
            <a:pPr marL="285750" indent="-285750" algn="just">
              <a:buFont typeface="Arial" panose="020B0604020202020204" pitchFamily="34" charset="0"/>
              <a:buChar char="•"/>
            </a:pPr>
            <a:r>
              <a:rPr lang="en-US" dirty="0" smtClean="0"/>
              <a:t>Mounted around a ceramic vacuum chamber.</a:t>
            </a:r>
          </a:p>
          <a:p>
            <a:pPr marL="285750" indent="-285750" algn="just">
              <a:buFont typeface="Arial" panose="020B0604020202020204" pitchFamily="34" charset="0"/>
              <a:buChar char="•"/>
            </a:pPr>
            <a:r>
              <a:rPr lang="en-US" dirty="0" smtClean="0"/>
              <a:t>Thin coating in ceramic chamber allows image current flow with minimal pulsed magnetic field distortion.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Current in coil = field in chamber !</a:t>
            </a:r>
          </a:p>
          <a:p>
            <a:pPr marL="285750" indent="-285750" algn="just">
              <a:buFont typeface="Arial" panose="020B0604020202020204" pitchFamily="34" charset="0"/>
              <a:buChar char="•"/>
            </a:pPr>
            <a:r>
              <a:rPr lang="en-US" dirty="0" smtClean="0"/>
              <a:t>Given the injection scheme, the injected bunch comes back in the injection kicker after one ring revolution so </a:t>
            </a:r>
            <a:r>
              <a:rPr lang="en-US" dirty="0" err="1" smtClean="0"/>
              <a:t>Tfall</a:t>
            </a:r>
            <a:r>
              <a:rPr lang="en-US" dirty="0" smtClean="0"/>
              <a:t> &lt; 60 ns.</a:t>
            </a:r>
          </a:p>
          <a:p>
            <a:pPr marL="285750" indent="-285750" algn="just">
              <a:buFont typeface="Arial" panose="020B0604020202020204" pitchFamily="34" charset="0"/>
              <a:buChar char="•"/>
            </a:pPr>
            <a:r>
              <a:rPr lang="en-US" dirty="0" smtClean="0"/>
              <a:t>Similarly, for extraction </a:t>
            </a:r>
            <a:r>
              <a:rPr lang="en-US" dirty="0" err="1" smtClean="0"/>
              <a:t>Trise</a:t>
            </a:r>
            <a:r>
              <a:rPr lang="en-US" dirty="0" smtClean="0"/>
              <a:t> &lt; 60 ns.</a:t>
            </a:r>
          </a:p>
          <a:p>
            <a:pPr marL="285750" indent="-285750" algn="just">
              <a:buFont typeface="Arial" panose="020B0604020202020204" pitchFamily="34" charset="0"/>
              <a:buChar char="•"/>
            </a:pPr>
            <a:r>
              <a:rPr lang="en-US" dirty="0" smtClean="0"/>
              <a:t>Pulse shape for kickers : </a:t>
            </a:r>
            <a:r>
              <a:rPr lang="en-US" b="1" u="sng" dirty="0" smtClean="0"/>
              <a:t>half sine</a:t>
            </a:r>
          </a:p>
          <a:p>
            <a:pPr marL="742950" lvl="1" indent="-285750" algn="just">
              <a:buFont typeface="Arial" panose="020B0604020202020204" pitchFamily="34" charset="0"/>
              <a:buChar char="•"/>
            </a:pPr>
            <a:r>
              <a:rPr lang="en-US" b="1" u="sng" dirty="0" err="1" smtClean="0"/>
              <a:t>Trise</a:t>
            </a:r>
            <a:r>
              <a:rPr lang="en-US" b="1" u="sng" dirty="0" smtClean="0"/>
              <a:t> &amp; </a:t>
            </a:r>
            <a:r>
              <a:rPr lang="en-US" b="1" u="sng" dirty="0" err="1" smtClean="0"/>
              <a:t>Tfall</a:t>
            </a:r>
            <a:r>
              <a:rPr lang="en-US" b="1" u="sng" dirty="0" smtClean="0"/>
              <a:t> &lt; 60 ns.</a:t>
            </a:r>
          </a:p>
          <a:p>
            <a:pPr marL="742950" lvl="1" indent="-285750" algn="just">
              <a:buFont typeface="Arial" panose="020B0604020202020204" pitchFamily="34" charset="0"/>
              <a:buChar char="•"/>
            </a:pPr>
            <a:r>
              <a:rPr lang="en-US" dirty="0" smtClean="0"/>
              <a:t>Repeated up to 50 Hz.</a:t>
            </a:r>
            <a:endParaRPr lang="en-US" b="1" u="sng" dirty="0" smtClean="0"/>
          </a:p>
          <a:p>
            <a:pPr marL="285750" indent="-285750" algn="just">
              <a:buFont typeface="Arial" panose="020B0604020202020204" pitchFamily="34" charset="0"/>
              <a:buChar char="•"/>
            </a:pPr>
            <a:r>
              <a:rPr lang="en-US" dirty="0" smtClean="0"/>
              <a:t>Peak current : 740 amps for 70 MeV deflection.</a:t>
            </a:r>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endParaRPr lang="en-US" b="1" dirty="0"/>
          </a:p>
          <a:p>
            <a:endParaRPr lang="en-US" b="1" dirty="0" smtClean="0"/>
          </a:p>
          <a:p>
            <a:endParaRPr lang="en-US" sz="500" b="1"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9689" y="1117600"/>
            <a:ext cx="4324498"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Objet 2"/>
          <p:cNvGraphicFramePr>
            <a:graphicFrameLocks noChangeAspect="1"/>
          </p:cNvGraphicFramePr>
          <p:nvPr>
            <p:extLst>
              <p:ext uri="{D42A27DB-BD31-4B8C-83A1-F6EECF244321}">
                <p14:modId xmlns:p14="http://schemas.microsoft.com/office/powerpoint/2010/main" val="3391491604"/>
              </p:ext>
            </p:extLst>
          </p:nvPr>
        </p:nvGraphicFramePr>
        <p:xfrm>
          <a:off x="2387600" y="1054100"/>
          <a:ext cx="7366000" cy="4889500"/>
        </p:xfrm>
        <a:graphic>
          <a:graphicData uri="http://schemas.openxmlformats.org/presentationml/2006/ole">
            <mc:AlternateContent xmlns:mc="http://schemas.openxmlformats.org/markup-compatibility/2006">
              <mc:Choice xmlns:v="urn:schemas-microsoft-com:vml" Requires="v">
                <p:oleObj spid="_x0000_s25893" name="Visio" r:id="rId4" imgW="6896862" imgH="4372546" progId="Visio.Drawing.11">
                  <p:embed/>
                </p:oleObj>
              </mc:Choice>
              <mc:Fallback>
                <p:oleObj name="Visio" r:id="rId4" imgW="6896862" imgH="4372546" progId="Visio.Drawing.11">
                  <p:embed/>
                  <p:pic>
                    <p:nvPicPr>
                      <p:cNvPr id="0" name="Obje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7600" y="1054100"/>
                        <a:ext cx="7366000" cy="4889500"/>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75097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fade">
                                      <p:cBhvr>
                                        <p:cTn id="7" dur="500"/>
                                        <p:tgtEl>
                                          <p:spTgt spid="25603"/>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fade">
                                      <p:cBhvr>
                                        <p:cTn id="40" dur="500"/>
                                        <p:tgtEl>
                                          <p:spTgt spid="2">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Effect transition="in" filter="fade">
                                      <p:cBhvr>
                                        <p:cTn id="45" dur="500"/>
                                        <p:tgtEl>
                                          <p:spTgt spid="2">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xEl>
                                              <p:pRg st="8" end="8"/>
                                            </p:txEl>
                                          </p:spTgt>
                                        </p:tgtEl>
                                        <p:attrNameLst>
                                          <p:attrName>style.visibility</p:attrName>
                                        </p:attrNameLst>
                                      </p:cBhvr>
                                      <p:to>
                                        <p:strVal val="visible"/>
                                      </p:to>
                                    </p:set>
                                    <p:animEffect transition="in" filter="fade">
                                      <p:cBhvr>
                                        <p:cTn id="50" dur="500"/>
                                        <p:tgtEl>
                                          <p:spTgt spid="2">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Effect transition="in" filter="fade">
                                      <p:cBhvr>
                                        <p:cTn id="55" dur="500"/>
                                        <p:tgtEl>
                                          <p:spTgt spid="2">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
                                            <p:txEl>
                                              <p:pRg st="10" end="10"/>
                                            </p:txEl>
                                          </p:spTgt>
                                        </p:tgtEl>
                                        <p:attrNameLst>
                                          <p:attrName>style.visibility</p:attrName>
                                        </p:attrNameLst>
                                      </p:cBhvr>
                                      <p:to>
                                        <p:strVal val="visible"/>
                                      </p:to>
                                    </p:set>
                                    <p:animEffect transition="in" filter="fade">
                                      <p:cBhvr>
                                        <p:cTn id="60" dur="500"/>
                                        <p:tgtEl>
                                          <p:spTgt spid="2">
                                            <p:txEl>
                                              <p:pRg st="10" end="1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
                                            <p:txEl>
                                              <p:pRg st="11" end="11"/>
                                            </p:txEl>
                                          </p:spTgt>
                                        </p:tgtEl>
                                        <p:attrNameLst>
                                          <p:attrName>style.visibility</p:attrName>
                                        </p:attrNameLst>
                                      </p:cBhvr>
                                      <p:to>
                                        <p:strVal val="visible"/>
                                      </p:to>
                                    </p:set>
                                    <p:animEffect transition="in" filter="fade">
                                      <p:cBhvr>
                                        <p:cTn id="65" dur="500"/>
                                        <p:tgtEl>
                                          <p:spTgt spid="2">
                                            <p:txEl>
                                              <p:pRg st="11" end="1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
                                            <p:txEl>
                                              <p:pRg st="12" end="12"/>
                                            </p:txEl>
                                          </p:spTgt>
                                        </p:tgtEl>
                                        <p:attrNameLst>
                                          <p:attrName>style.visibility</p:attrName>
                                        </p:attrNameLst>
                                      </p:cBhvr>
                                      <p:to>
                                        <p:strVal val="visible"/>
                                      </p:to>
                                    </p:set>
                                    <p:animEffect transition="in" filter="fade">
                                      <p:cBhvr>
                                        <p:cTn id="70"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615719" y="226504"/>
            <a:ext cx="8597900" cy="698500"/>
          </a:xfrm>
        </p:spPr>
        <p:txBody>
          <a:bodyPr>
            <a:normAutofit/>
          </a:bodyPr>
          <a:lstStyle/>
          <a:p>
            <a:pPr algn="ctr" eaLnBrk="1" hangingPunct="1"/>
            <a:r>
              <a:rPr lang="en-US" altLang="fr-FR" sz="2800" dirty="0" smtClean="0"/>
              <a:t>Designing </a:t>
            </a:r>
            <a:r>
              <a:rPr lang="en-US" altLang="fr-FR" sz="2800" dirty="0"/>
              <a:t>p</a:t>
            </a:r>
            <a:r>
              <a:rPr lang="en-US" altLang="fr-FR" sz="2800" dirty="0" smtClean="0"/>
              <a:t>ulsed systems.</a:t>
            </a:r>
            <a:endParaRPr lang="en-US" altLang="fr-FR" sz="2800" dirty="0"/>
          </a:p>
        </p:txBody>
      </p:sp>
      <p:sp>
        <p:nvSpPr>
          <p:cNvPr id="5124"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FF6F00"/>
              </a:buClr>
              <a:buSzPct val="80000"/>
              <a:buFont typeface="Wingdings 3" pitchFamily="18" charset="2"/>
              <a:buChar char=""/>
              <a:defRPr>
                <a:solidFill>
                  <a:schemeClr val="tx1"/>
                </a:solidFill>
                <a:latin typeface="Trebuchet MS" pitchFamily="34" charset="0"/>
                <a:ea typeface="MS PGothic" pitchFamily="34" charset="-128"/>
              </a:defRPr>
            </a:lvl1pPr>
            <a:lvl2pPr marL="742950" indent="-285750">
              <a:spcBef>
                <a:spcPts val="1000"/>
              </a:spcBef>
              <a:buClr>
                <a:srgbClr val="FF6F00"/>
              </a:buClr>
              <a:buSzPct val="80000"/>
              <a:buFont typeface="Wingdings" pitchFamily="2" charset="2"/>
              <a:buChar char="Ø"/>
              <a:defRPr sz="1600">
                <a:solidFill>
                  <a:schemeClr val="tx1"/>
                </a:solidFill>
                <a:latin typeface="Trebuchet MS" pitchFamily="34" charset="0"/>
                <a:ea typeface="MS PGothic" pitchFamily="34" charset="-128"/>
              </a:defRPr>
            </a:lvl2pPr>
            <a:lvl3pPr marL="1143000" indent="-228600">
              <a:spcBef>
                <a:spcPts val="1000"/>
              </a:spcBef>
              <a:buClr>
                <a:srgbClr val="FF6F00"/>
              </a:buClr>
              <a:buSzPct val="80000"/>
              <a:buFont typeface="Wingdings 3" pitchFamily="18" charset="2"/>
              <a:buChar char=""/>
              <a:defRPr sz="1400">
                <a:solidFill>
                  <a:schemeClr val="tx1"/>
                </a:solidFill>
                <a:latin typeface="Trebuchet MS" pitchFamily="34" charset="0"/>
                <a:ea typeface="MS PGothic" pitchFamily="34" charset="-128"/>
              </a:defRPr>
            </a:lvl3pPr>
            <a:lvl4pPr marL="1600200" indent="-228600">
              <a:spcBef>
                <a:spcPts val="1000"/>
              </a:spcBef>
              <a:buClr>
                <a:srgbClr val="FF6F00"/>
              </a:buClr>
              <a:buSzPct val="80000"/>
              <a:buFont typeface="Wingdings" pitchFamily="2" charset="2"/>
              <a:buChar char="Ø"/>
              <a:defRPr sz="1200">
                <a:solidFill>
                  <a:schemeClr val="tx1"/>
                </a:solidFill>
                <a:latin typeface="Trebuchet MS" pitchFamily="34" charset="0"/>
                <a:ea typeface="MS PGothic" pitchFamily="34" charset="-128"/>
              </a:defRPr>
            </a:lvl4pPr>
            <a:lvl5pPr marL="2057400" indent="-228600">
              <a:spcBef>
                <a:spcPts val="1000"/>
              </a:spcBef>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5pPr>
            <a:lvl6pPr marL="25146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6pPr>
            <a:lvl7pPr marL="29718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7pPr>
            <a:lvl8pPr marL="34290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8pPr>
            <a:lvl9pPr marL="38862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9pPr>
          </a:lstStyle>
          <a:p>
            <a:pPr>
              <a:spcBef>
                <a:spcPct val="0"/>
              </a:spcBef>
              <a:buClrTx/>
              <a:buSzTx/>
              <a:buFontTx/>
              <a:buNone/>
            </a:pPr>
            <a:fld id="{FD3CA39A-6A77-4508-8E2D-10D9B62AD349}" type="slidenum">
              <a:rPr lang="en-US" altLang="fr-FR" smtClean="0">
                <a:solidFill>
                  <a:srgbClr val="FF6F00"/>
                </a:solidFill>
              </a:rPr>
              <a:pPr>
                <a:spcBef>
                  <a:spcPct val="0"/>
                </a:spcBef>
                <a:buClrTx/>
                <a:buSzTx/>
                <a:buFontTx/>
                <a:buNone/>
              </a:pPr>
              <a:t>6</a:t>
            </a:fld>
            <a:endParaRPr lang="en-US" altLang="fr-FR" smtClean="0">
              <a:solidFill>
                <a:srgbClr val="FF6F00"/>
              </a:solidFill>
            </a:endParaRPr>
          </a:p>
        </p:txBody>
      </p:sp>
      <p:sp>
        <p:nvSpPr>
          <p:cNvPr id="7" name="ZoneTexte 6"/>
          <p:cNvSpPr txBox="1"/>
          <p:nvPr/>
        </p:nvSpPr>
        <p:spPr>
          <a:xfrm>
            <a:off x="538023" y="771117"/>
            <a:ext cx="4900752" cy="5553484"/>
          </a:xfrm>
          <a:prstGeom prst="rect">
            <a:avLst/>
          </a:prstGeom>
          <a:solidFill>
            <a:schemeClr val="accent3">
              <a:lumMod val="40000"/>
              <a:lumOff val="60000"/>
            </a:schemeClr>
          </a:solidFill>
          <a:ln>
            <a:solidFill>
              <a:srgbClr val="00B050"/>
            </a:solidFill>
          </a:ln>
        </p:spPr>
        <p:txBody>
          <a:bodyPr wrap="square" rtlCol="0">
            <a:noAutofit/>
          </a:bodyPr>
          <a:lstStyle/>
          <a:p>
            <a:pPr algn="ctr"/>
            <a:r>
              <a:rPr lang="en-US" sz="1300" b="1" i="1" dirty="0" smtClean="0"/>
              <a:t>DESIGNING IT</a:t>
            </a:r>
          </a:p>
          <a:p>
            <a:pPr marL="285750" indent="-285750" algn="just">
              <a:buFont typeface="Arial" panose="020B0604020202020204" pitchFamily="34" charset="0"/>
              <a:buChar char="•"/>
            </a:pPr>
            <a:endParaRPr lang="en-US" sz="500" b="1" dirty="0" smtClean="0"/>
          </a:p>
          <a:p>
            <a:pPr marL="285750" indent="-285750" algn="just">
              <a:buFont typeface="Arial" panose="020B0604020202020204" pitchFamily="34" charset="0"/>
              <a:buChar char="•"/>
            </a:pPr>
            <a:r>
              <a:rPr lang="en-US" sz="1300" b="1" dirty="0" smtClean="0"/>
              <a:t>Accelerator physics </a:t>
            </a:r>
            <a:r>
              <a:rPr lang="en-US" sz="1300" dirty="0" smtClean="0"/>
              <a:t>: injected beam position, integrated field, defect field at center, GFR, chamber apertures…</a:t>
            </a:r>
          </a:p>
          <a:p>
            <a:pPr marL="285750" indent="-285750" algn="just">
              <a:buFont typeface="Arial" panose="020B0604020202020204" pitchFamily="34" charset="0"/>
              <a:buChar char="•"/>
            </a:pPr>
            <a:r>
              <a:rPr lang="en-US" sz="1300" b="1" dirty="0" smtClean="0"/>
              <a:t>Magnet design : </a:t>
            </a:r>
            <a:r>
              <a:rPr lang="en-US" sz="1300" dirty="0" smtClean="0"/>
              <a:t>simulation (DC &amp; Transient : Opera &amp; </a:t>
            </a:r>
            <a:r>
              <a:rPr lang="en-US" sz="1300" dirty="0" err="1" smtClean="0"/>
              <a:t>Matlab</a:t>
            </a:r>
            <a:r>
              <a:rPr lang="en-US" sz="1300" dirty="0" smtClean="0"/>
              <a:t>), effect of </a:t>
            </a:r>
            <a:r>
              <a:rPr lang="en-US" sz="1300" dirty="0" err="1" smtClean="0"/>
              <a:t>Ti</a:t>
            </a:r>
            <a:r>
              <a:rPr lang="en-US" sz="1300" dirty="0" smtClean="0"/>
              <a:t> coating on fields, inductance…</a:t>
            </a:r>
          </a:p>
          <a:p>
            <a:pPr marL="285750" indent="-285750" algn="just">
              <a:buFont typeface="Arial" panose="020B0604020202020204" pitchFamily="34" charset="0"/>
              <a:buChar char="•"/>
            </a:pPr>
            <a:r>
              <a:rPr lang="en-US" sz="1300" b="1" dirty="0" smtClean="0"/>
              <a:t>Thermal study : </a:t>
            </a:r>
            <a:r>
              <a:rPr lang="en-US" sz="1300" dirty="0" smtClean="0"/>
              <a:t>image current &amp; current in coils, mechanical stress in magnet/vacuum chamber…</a:t>
            </a:r>
          </a:p>
          <a:p>
            <a:pPr marL="285750" indent="-285750" algn="just">
              <a:buFont typeface="Arial" panose="020B0604020202020204" pitchFamily="34" charset="0"/>
              <a:buChar char="•"/>
            </a:pPr>
            <a:r>
              <a:rPr lang="en-US" sz="1300" b="1" dirty="0" smtClean="0"/>
              <a:t>Vacuum chamber design : </a:t>
            </a:r>
            <a:r>
              <a:rPr lang="en-US" sz="1300" dirty="0" smtClean="0"/>
              <a:t>aperture (H&amp;V), Synchrotron Radiation (SR) ray tracing, static and dynamic pressure simulations, outgassing of materials…</a:t>
            </a:r>
          </a:p>
          <a:p>
            <a:pPr marL="285750" indent="-285750" algn="just">
              <a:buFont typeface="Arial" panose="020B0604020202020204" pitchFamily="34" charset="0"/>
              <a:buChar char="•"/>
            </a:pPr>
            <a:r>
              <a:rPr lang="en-US" sz="1300" b="1" dirty="0" err="1" smtClean="0"/>
              <a:t>Pulser</a:t>
            </a:r>
            <a:r>
              <a:rPr lang="en-US" sz="1300" b="1" dirty="0" smtClean="0"/>
              <a:t> design : </a:t>
            </a:r>
            <a:r>
              <a:rPr lang="en-US" sz="1300" dirty="0" smtClean="0"/>
              <a:t>high voltage (HV) pulsed electronics, choice of components, stability &amp; reproducibility of the current pulse, HVPS, coaxial cable, EMC …</a:t>
            </a:r>
          </a:p>
          <a:p>
            <a:pPr marL="285750" indent="-285750" algn="just">
              <a:buFont typeface="Arial" panose="020B0604020202020204" pitchFamily="34" charset="0"/>
              <a:buChar char="•"/>
            </a:pPr>
            <a:r>
              <a:rPr lang="en-US" sz="1300" b="1" dirty="0" smtClean="0"/>
              <a:t>Mechanical design : </a:t>
            </a:r>
            <a:r>
              <a:rPr lang="en-US" sz="1300" dirty="0" smtClean="0"/>
              <a:t>magnet, </a:t>
            </a:r>
            <a:r>
              <a:rPr lang="en-US" sz="1300" dirty="0" err="1" smtClean="0"/>
              <a:t>pulser</a:t>
            </a:r>
            <a:r>
              <a:rPr lang="en-US" sz="1300" dirty="0" smtClean="0"/>
              <a:t> &amp; HV </a:t>
            </a:r>
            <a:r>
              <a:rPr lang="en-US" sz="1300" dirty="0"/>
              <a:t>insulator design</a:t>
            </a:r>
            <a:r>
              <a:rPr lang="en-US" sz="1300" dirty="0" smtClean="0"/>
              <a:t>, issues with alignment and metrology, vibration study, handling and installation …</a:t>
            </a:r>
          </a:p>
          <a:p>
            <a:pPr marL="285750" indent="-285750" algn="just">
              <a:buFont typeface="Arial" panose="020B0604020202020204" pitchFamily="34" charset="0"/>
              <a:buChar char="•"/>
            </a:pPr>
            <a:r>
              <a:rPr lang="en-US" sz="1300" b="1" dirty="0" smtClean="0"/>
              <a:t>Materials choice : </a:t>
            </a:r>
            <a:r>
              <a:rPr lang="en-US" sz="1300" dirty="0" smtClean="0"/>
              <a:t>issues with radiation, high voltage, ultra-high vacuum, availability, mechanical strength &amp; expansion, </a:t>
            </a:r>
            <a:r>
              <a:rPr lang="en-US" sz="1300" dirty="0" err="1" smtClean="0"/>
              <a:t>etc</a:t>
            </a:r>
            <a:r>
              <a:rPr lang="en-US" sz="1300" dirty="0" smtClean="0"/>
              <a:t>…</a:t>
            </a:r>
          </a:p>
          <a:p>
            <a:pPr marL="285750" indent="-285750" algn="just">
              <a:buFont typeface="Arial" panose="020B0604020202020204" pitchFamily="34" charset="0"/>
              <a:buChar char="•"/>
            </a:pPr>
            <a:r>
              <a:rPr lang="en-US" sz="1300" b="1" dirty="0" smtClean="0"/>
              <a:t>Alignment </a:t>
            </a:r>
            <a:r>
              <a:rPr lang="en-US" sz="1300" b="1" dirty="0"/>
              <a:t>and metrology : </a:t>
            </a:r>
            <a:r>
              <a:rPr lang="en-US" sz="1300" dirty="0"/>
              <a:t>measure the magnet to accurately place </a:t>
            </a:r>
            <a:r>
              <a:rPr lang="en-US" sz="1300" dirty="0" smtClean="0"/>
              <a:t>on </a:t>
            </a:r>
            <a:r>
              <a:rPr lang="en-US" sz="1300" dirty="0"/>
              <a:t>the accelerator</a:t>
            </a:r>
            <a:r>
              <a:rPr lang="en-US" sz="1300" dirty="0" smtClean="0"/>
              <a:t>.</a:t>
            </a:r>
          </a:p>
          <a:p>
            <a:pPr marL="285750" indent="-285750" algn="just">
              <a:buFont typeface="Arial" panose="020B0604020202020204" pitchFamily="34" charset="0"/>
              <a:buChar char="•"/>
            </a:pPr>
            <a:r>
              <a:rPr lang="en-US" sz="1300" b="1" dirty="0" smtClean="0"/>
              <a:t>Control system design </a:t>
            </a:r>
            <a:r>
              <a:rPr lang="en-US" sz="1300" b="1" dirty="0"/>
              <a:t>: </a:t>
            </a:r>
            <a:r>
              <a:rPr lang="en-US" sz="1300" dirty="0"/>
              <a:t>triggering, fault monitoring, interlock &amp; safety</a:t>
            </a:r>
            <a:r>
              <a:rPr lang="en-US" sz="1300" dirty="0" smtClean="0"/>
              <a:t>…</a:t>
            </a:r>
          </a:p>
          <a:p>
            <a:pPr marL="285750" indent="-285750" algn="just">
              <a:buFont typeface="Arial" panose="020B0604020202020204" pitchFamily="34" charset="0"/>
              <a:buChar char="•"/>
            </a:pPr>
            <a:r>
              <a:rPr lang="en-US" sz="1300" b="1" dirty="0" smtClean="0"/>
              <a:t>Installation and commissioning </a:t>
            </a:r>
            <a:r>
              <a:rPr lang="en-US" sz="1300" dirty="0" smtClean="0"/>
              <a:t>: when and how install it, baking, testing...</a:t>
            </a:r>
          </a:p>
          <a:p>
            <a:pPr marL="285750" indent="-285750" algn="just">
              <a:buFont typeface="Arial" panose="020B0604020202020204" pitchFamily="34" charset="0"/>
              <a:buChar char="•"/>
            </a:pPr>
            <a:r>
              <a:rPr lang="en-US" sz="1300" b="1" dirty="0" smtClean="0"/>
              <a:t>Operation :</a:t>
            </a:r>
            <a:r>
              <a:rPr lang="en-US" sz="1300" dirty="0" smtClean="0"/>
              <a:t> ease of use / maintain, reliability..</a:t>
            </a:r>
          </a:p>
          <a:p>
            <a:pPr marL="285750" indent="-285750" algn="just">
              <a:buFont typeface="Arial" panose="020B0604020202020204" pitchFamily="34" charset="0"/>
              <a:buChar char="•"/>
            </a:pPr>
            <a:r>
              <a:rPr lang="en-US" sz="1300" b="1" dirty="0" smtClean="0"/>
              <a:t>Budget :</a:t>
            </a:r>
            <a:r>
              <a:rPr lang="en-US" sz="1300" dirty="0" smtClean="0"/>
              <a:t> money doesn’t grow on trees.</a:t>
            </a:r>
          </a:p>
        </p:txBody>
      </p:sp>
      <p:sp>
        <p:nvSpPr>
          <p:cNvPr id="8" name="ZoneTexte 7"/>
          <p:cNvSpPr txBox="1"/>
          <p:nvPr/>
        </p:nvSpPr>
        <p:spPr>
          <a:xfrm>
            <a:off x="5804148" y="770707"/>
            <a:ext cx="4825752" cy="3170099"/>
          </a:xfrm>
          <a:prstGeom prst="rect">
            <a:avLst/>
          </a:prstGeom>
          <a:solidFill>
            <a:srgbClr val="FFFF8F"/>
          </a:solidFill>
          <a:ln>
            <a:solidFill>
              <a:schemeClr val="accent6">
                <a:lumMod val="75000"/>
              </a:schemeClr>
            </a:solidFill>
          </a:ln>
        </p:spPr>
        <p:txBody>
          <a:bodyPr wrap="square" rtlCol="0">
            <a:spAutoFit/>
          </a:bodyPr>
          <a:lstStyle/>
          <a:p>
            <a:pPr algn="ctr"/>
            <a:r>
              <a:rPr lang="en-US" sz="1300" b="1" i="1" dirty="0" smtClean="0"/>
              <a:t>BUILDING IT</a:t>
            </a:r>
          </a:p>
          <a:p>
            <a:pPr algn="just"/>
            <a:endParaRPr lang="en-US" sz="500" b="1" dirty="0"/>
          </a:p>
          <a:p>
            <a:pPr marL="285750" indent="-285750" algn="just">
              <a:buFont typeface="Arial" panose="020B0604020202020204" pitchFamily="34" charset="0"/>
              <a:buChar char="•"/>
            </a:pPr>
            <a:r>
              <a:rPr lang="en-US" sz="1300" b="1" dirty="0" smtClean="0"/>
              <a:t>Subcontract parts manufacturing : </a:t>
            </a:r>
            <a:r>
              <a:rPr lang="en-US" sz="1300" dirty="0" smtClean="0"/>
              <a:t>which parts? control quality?</a:t>
            </a:r>
          </a:p>
          <a:p>
            <a:pPr marL="285750" indent="-285750" algn="just">
              <a:buFont typeface="Arial" panose="020B0604020202020204" pitchFamily="34" charset="0"/>
              <a:buChar char="•"/>
            </a:pPr>
            <a:r>
              <a:rPr lang="en-US" sz="1300" b="1" dirty="0" smtClean="0"/>
              <a:t>In-house manufacture : </a:t>
            </a:r>
            <a:r>
              <a:rPr lang="en-US" sz="1300" dirty="0" smtClean="0"/>
              <a:t>who can do what ? availability, work planning…</a:t>
            </a:r>
          </a:p>
          <a:p>
            <a:pPr marL="285750" indent="-285750" algn="just">
              <a:buFont typeface="Arial" panose="020B0604020202020204" pitchFamily="34" charset="0"/>
              <a:buChar char="•"/>
            </a:pPr>
            <a:r>
              <a:rPr lang="en-US" sz="1300" b="1" dirty="0" smtClean="0"/>
              <a:t>Prototyping : </a:t>
            </a:r>
            <a:r>
              <a:rPr lang="en-US" sz="1300" dirty="0" smtClean="0"/>
              <a:t>how much ? how far do you go ? how many tests ? what parts need prototyping ?</a:t>
            </a:r>
          </a:p>
          <a:p>
            <a:pPr marL="285750" indent="-285750" algn="just">
              <a:buFont typeface="Arial" panose="020B0604020202020204" pitchFamily="34" charset="0"/>
              <a:buChar char="•"/>
            </a:pPr>
            <a:r>
              <a:rPr lang="en-US" sz="1300" b="1" dirty="0" smtClean="0"/>
              <a:t>Manufacture management : </a:t>
            </a:r>
            <a:r>
              <a:rPr lang="en-US" sz="1300" dirty="0" smtClean="0"/>
              <a:t>series/parallel work, test subsystems…</a:t>
            </a:r>
          </a:p>
          <a:p>
            <a:pPr marL="285750" indent="-285750" algn="just">
              <a:buFont typeface="Arial" panose="020B0604020202020204" pitchFamily="34" charset="0"/>
              <a:buChar char="•"/>
            </a:pPr>
            <a:r>
              <a:rPr lang="en-US" sz="1300" b="1" dirty="0" smtClean="0"/>
              <a:t>Final testing : </a:t>
            </a:r>
            <a:r>
              <a:rPr lang="en-US" sz="1300" dirty="0" smtClean="0"/>
              <a:t>magnetic measurements, electrical tests, long duration tests, debugging…</a:t>
            </a:r>
          </a:p>
          <a:p>
            <a:pPr marL="285750" indent="-285750" algn="just">
              <a:buFont typeface="Arial" panose="020B0604020202020204" pitchFamily="34" charset="0"/>
              <a:buChar char="•"/>
            </a:pPr>
            <a:r>
              <a:rPr lang="en-US" sz="1300" b="1" dirty="0" smtClean="0"/>
              <a:t>Communicate : </a:t>
            </a:r>
            <a:r>
              <a:rPr lang="en-US" sz="1300" dirty="0" smtClean="0"/>
              <a:t>reports on technical design &amp; simulations, procedures for installation-troubleshooting-operation, feedback for/from other groups, forms, various paperwork…</a:t>
            </a:r>
            <a:endParaRPr lang="en-US" sz="1300" dirty="0"/>
          </a:p>
        </p:txBody>
      </p:sp>
      <p:sp>
        <p:nvSpPr>
          <p:cNvPr id="9" name="ZoneTexte 8"/>
          <p:cNvSpPr txBox="1"/>
          <p:nvPr/>
        </p:nvSpPr>
        <p:spPr>
          <a:xfrm>
            <a:off x="5804148" y="4108610"/>
            <a:ext cx="4825752" cy="2215991"/>
          </a:xfrm>
          <a:prstGeom prst="rect">
            <a:avLst/>
          </a:prstGeom>
          <a:solidFill>
            <a:schemeClr val="accent2">
              <a:lumMod val="40000"/>
              <a:lumOff val="60000"/>
            </a:schemeClr>
          </a:solidFill>
          <a:ln>
            <a:solidFill>
              <a:schemeClr val="accent2">
                <a:lumMod val="75000"/>
              </a:schemeClr>
            </a:solidFill>
          </a:ln>
        </p:spPr>
        <p:txBody>
          <a:bodyPr wrap="square" rtlCol="0">
            <a:spAutoFit/>
          </a:bodyPr>
          <a:lstStyle/>
          <a:p>
            <a:pPr algn="ctr"/>
            <a:r>
              <a:rPr lang="en-US" sz="1600" b="1" u="sng" dirty="0" smtClean="0"/>
              <a:t>ITERATIVE WORK !</a:t>
            </a:r>
            <a:endParaRPr lang="en-US" sz="1600" b="1" u="sng" dirty="0"/>
          </a:p>
          <a:p>
            <a:pPr algn="just"/>
            <a:endParaRPr lang="en-US" sz="500" dirty="0" smtClean="0"/>
          </a:p>
          <a:p>
            <a:pPr marL="285750" indent="-285750" algn="just">
              <a:buFont typeface="Arial" panose="020B0604020202020204" pitchFamily="34" charset="0"/>
              <a:buChar char="•"/>
            </a:pPr>
            <a:r>
              <a:rPr lang="en-US" sz="1300" b="1" dirty="0" smtClean="0"/>
              <a:t>Find a solution </a:t>
            </a:r>
            <a:r>
              <a:rPr lang="en-US" sz="1300" dirty="0" smtClean="0"/>
              <a:t>that meets some physics specifications -&gt; check all the other aspects…</a:t>
            </a:r>
          </a:p>
          <a:p>
            <a:pPr marL="285750" indent="-285750" algn="just">
              <a:buFont typeface="Arial" panose="020B0604020202020204" pitchFamily="34" charset="0"/>
              <a:buChar char="•"/>
            </a:pPr>
            <a:r>
              <a:rPr lang="en-US" sz="1300" b="1" dirty="0" smtClean="0"/>
              <a:t>Check tolerance to manufacturing errors </a:t>
            </a:r>
            <a:r>
              <a:rPr lang="en-US" sz="1300" dirty="0" smtClean="0"/>
              <a:t>for components, ruggedness of design…</a:t>
            </a:r>
          </a:p>
          <a:p>
            <a:pPr marL="285750" indent="-285750" algn="just">
              <a:buFont typeface="Arial" panose="020B0604020202020204" pitchFamily="34" charset="0"/>
              <a:buChar char="•"/>
            </a:pPr>
            <a:r>
              <a:rPr lang="en-US" sz="1300" b="1" dirty="0" smtClean="0"/>
              <a:t>New matters will rise ! </a:t>
            </a:r>
            <a:r>
              <a:rPr lang="en-US" sz="1300" dirty="0" smtClean="0"/>
              <a:t>You don’t always foresee all the problems…</a:t>
            </a:r>
          </a:p>
          <a:p>
            <a:pPr marL="285750" indent="-285750" algn="just">
              <a:buFont typeface="Arial" panose="020B0604020202020204" pitchFamily="34" charset="0"/>
              <a:buChar char="•"/>
            </a:pPr>
            <a:r>
              <a:rPr lang="en-US" sz="1300" b="1" dirty="0" smtClean="0"/>
              <a:t>Until your solution works and meets all the </a:t>
            </a:r>
            <a:r>
              <a:rPr lang="en-US" sz="1300" b="1" u="sng" dirty="0" smtClean="0"/>
              <a:t>implicit and explicit </a:t>
            </a:r>
            <a:r>
              <a:rPr lang="en-US" sz="1300" b="1" dirty="0" smtClean="0"/>
              <a:t>specifications…</a:t>
            </a:r>
          </a:p>
          <a:p>
            <a:pPr marL="285750" indent="-285750" algn="just">
              <a:buFont typeface="Arial" panose="020B0604020202020204" pitchFamily="34" charset="0"/>
              <a:buChar char="•"/>
            </a:pPr>
            <a:r>
              <a:rPr lang="en-US" sz="1300" b="1" dirty="0" smtClean="0"/>
              <a:t>It can take a lot of people !</a:t>
            </a:r>
          </a:p>
        </p:txBody>
      </p:sp>
    </p:spTree>
    <p:extLst>
      <p:ext uri="{BB962C8B-B14F-4D97-AF65-F5344CB8AC3E}">
        <p14:creationId xmlns:p14="http://schemas.microsoft.com/office/powerpoint/2010/main" val="356082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fade">
                                      <p:cBhvr>
                                        <p:cTn id="37" dur="500"/>
                                        <p:tgtEl>
                                          <p:spTgt spid="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animEffect transition="in" filter="fade">
                                      <p:cBhvr>
                                        <p:cTn id="42" dur="500"/>
                                        <p:tgtEl>
                                          <p:spTgt spid="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Effect transition="in" filter="fade">
                                      <p:cBhvr>
                                        <p:cTn id="47" dur="500"/>
                                        <p:tgtEl>
                                          <p:spTgt spid="7">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11" end="11"/>
                                            </p:txEl>
                                          </p:spTgt>
                                        </p:tgtEl>
                                        <p:attrNameLst>
                                          <p:attrName>style.visibility</p:attrName>
                                        </p:attrNameLst>
                                      </p:cBhvr>
                                      <p:to>
                                        <p:strVal val="visible"/>
                                      </p:to>
                                    </p:set>
                                    <p:animEffect transition="in" filter="fade">
                                      <p:cBhvr>
                                        <p:cTn id="52" dur="500"/>
                                        <p:tgtEl>
                                          <p:spTgt spid="7">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12" end="12"/>
                                            </p:txEl>
                                          </p:spTgt>
                                        </p:tgtEl>
                                        <p:attrNameLst>
                                          <p:attrName>style.visibility</p:attrName>
                                        </p:attrNameLst>
                                      </p:cBhvr>
                                      <p:to>
                                        <p:strVal val="visible"/>
                                      </p:to>
                                    </p:set>
                                    <p:animEffect transition="in" filter="fade">
                                      <p:cBhvr>
                                        <p:cTn id="57" dur="500"/>
                                        <p:tgtEl>
                                          <p:spTgt spid="7">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xEl>
                                              <p:pRg st="13" end="13"/>
                                            </p:txEl>
                                          </p:spTgt>
                                        </p:tgtEl>
                                        <p:attrNameLst>
                                          <p:attrName>style.visibility</p:attrName>
                                        </p:attrNameLst>
                                      </p:cBhvr>
                                      <p:to>
                                        <p:strVal val="visible"/>
                                      </p:to>
                                    </p:set>
                                    <p:animEffect transition="in" filter="fade">
                                      <p:cBhvr>
                                        <p:cTn id="62" dur="500"/>
                                        <p:tgtEl>
                                          <p:spTgt spid="7">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par>
                                <p:cTn id="68" presetID="10" presetClass="entr" presetSubtype="0" fill="hold" nodeType="withEffect">
                                  <p:stCondLst>
                                    <p:cond delay="0"/>
                                  </p:stCondLst>
                                  <p:childTnLst>
                                    <p:set>
                                      <p:cBhvr>
                                        <p:cTn id="69" dur="1" fill="hold">
                                          <p:stCondLst>
                                            <p:cond delay="0"/>
                                          </p:stCondLst>
                                        </p:cTn>
                                        <p:tgtEl>
                                          <p:spTgt spid="8">
                                            <p:txEl>
                                              <p:pRg st="0" end="0"/>
                                            </p:txEl>
                                          </p:spTgt>
                                        </p:tgtEl>
                                        <p:attrNameLst>
                                          <p:attrName>style.visibility</p:attrName>
                                        </p:attrNameLst>
                                      </p:cBhvr>
                                      <p:to>
                                        <p:strVal val="visible"/>
                                      </p:to>
                                    </p:set>
                                    <p:animEffect transition="in" filter="fade">
                                      <p:cBhvr>
                                        <p:cTn id="70" dur="500"/>
                                        <p:tgtEl>
                                          <p:spTgt spid="8">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8">
                                            <p:txEl>
                                              <p:pRg st="2" end="2"/>
                                            </p:txEl>
                                          </p:spTgt>
                                        </p:tgtEl>
                                        <p:attrNameLst>
                                          <p:attrName>style.visibility</p:attrName>
                                        </p:attrNameLst>
                                      </p:cBhvr>
                                      <p:to>
                                        <p:strVal val="visible"/>
                                      </p:to>
                                    </p:set>
                                    <p:animEffect transition="in" filter="fade">
                                      <p:cBhvr>
                                        <p:cTn id="75" dur="500"/>
                                        <p:tgtEl>
                                          <p:spTgt spid="8">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8">
                                            <p:txEl>
                                              <p:pRg st="3" end="3"/>
                                            </p:txEl>
                                          </p:spTgt>
                                        </p:tgtEl>
                                        <p:attrNameLst>
                                          <p:attrName>style.visibility</p:attrName>
                                        </p:attrNameLst>
                                      </p:cBhvr>
                                      <p:to>
                                        <p:strVal val="visible"/>
                                      </p:to>
                                    </p:set>
                                    <p:animEffect transition="in" filter="fade">
                                      <p:cBhvr>
                                        <p:cTn id="80" dur="500"/>
                                        <p:tgtEl>
                                          <p:spTgt spid="8">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8">
                                            <p:txEl>
                                              <p:pRg st="4" end="4"/>
                                            </p:txEl>
                                          </p:spTgt>
                                        </p:tgtEl>
                                        <p:attrNameLst>
                                          <p:attrName>style.visibility</p:attrName>
                                        </p:attrNameLst>
                                      </p:cBhvr>
                                      <p:to>
                                        <p:strVal val="visible"/>
                                      </p:to>
                                    </p:set>
                                    <p:animEffect transition="in" filter="fade">
                                      <p:cBhvr>
                                        <p:cTn id="85" dur="500"/>
                                        <p:tgtEl>
                                          <p:spTgt spid="8">
                                            <p:txEl>
                                              <p:pRg st="4" end="4"/>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8">
                                            <p:txEl>
                                              <p:pRg st="5" end="5"/>
                                            </p:txEl>
                                          </p:spTgt>
                                        </p:tgtEl>
                                        <p:attrNameLst>
                                          <p:attrName>style.visibility</p:attrName>
                                        </p:attrNameLst>
                                      </p:cBhvr>
                                      <p:to>
                                        <p:strVal val="visible"/>
                                      </p:to>
                                    </p:set>
                                    <p:animEffect transition="in" filter="fade">
                                      <p:cBhvr>
                                        <p:cTn id="90" dur="500"/>
                                        <p:tgtEl>
                                          <p:spTgt spid="8">
                                            <p:txEl>
                                              <p:pRg st="5" end="5"/>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8">
                                            <p:txEl>
                                              <p:pRg st="6" end="6"/>
                                            </p:txEl>
                                          </p:spTgt>
                                        </p:tgtEl>
                                        <p:attrNameLst>
                                          <p:attrName>style.visibility</p:attrName>
                                        </p:attrNameLst>
                                      </p:cBhvr>
                                      <p:to>
                                        <p:strVal val="visible"/>
                                      </p:to>
                                    </p:set>
                                    <p:animEffect transition="in" filter="fade">
                                      <p:cBhvr>
                                        <p:cTn id="95" dur="500"/>
                                        <p:tgtEl>
                                          <p:spTgt spid="8">
                                            <p:txEl>
                                              <p:pRg st="6" end="6"/>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8">
                                            <p:txEl>
                                              <p:pRg st="7" end="7"/>
                                            </p:txEl>
                                          </p:spTgt>
                                        </p:tgtEl>
                                        <p:attrNameLst>
                                          <p:attrName>style.visibility</p:attrName>
                                        </p:attrNameLst>
                                      </p:cBhvr>
                                      <p:to>
                                        <p:strVal val="visible"/>
                                      </p:to>
                                    </p:set>
                                    <p:animEffect transition="in" filter="fade">
                                      <p:cBhvr>
                                        <p:cTn id="100" dur="500"/>
                                        <p:tgtEl>
                                          <p:spTgt spid="8">
                                            <p:txEl>
                                              <p:pRg st="7" end="7"/>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fade">
                                      <p:cBhvr>
                                        <p:cTn id="105" dur="500"/>
                                        <p:tgtEl>
                                          <p:spTgt spid="9"/>
                                        </p:tgtEl>
                                      </p:cBhvr>
                                    </p:animEffect>
                                  </p:childTnLst>
                                </p:cTn>
                              </p:par>
                              <p:par>
                                <p:cTn id="106" presetID="10" presetClass="entr" presetSubtype="0" fill="hold" nodeType="withEffect">
                                  <p:stCondLst>
                                    <p:cond delay="0"/>
                                  </p:stCondLst>
                                  <p:childTnLst>
                                    <p:set>
                                      <p:cBhvr>
                                        <p:cTn id="107" dur="1" fill="hold">
                                          <p:stCondLst>
                                            <p:cond delay="0"/>
                                          </p:stCondLst>
                                        </p:cTn>
                                        <p:tgtEl>
                                          <p:spTgt spid="9">
                                            <p:txEl>
                                              <p:pRg st="0" end="0"/>
                                            </p:txEl>
                                          </p:spTgt>
                                        </p:tgtEl>
                                        <p:attrNameLst>
                                          <p:attrName>style.visibility</p:attrName>
                                        </p:attrNameLst>
                                      </p:cBhvr>
                                      <p:to>
                                        <p:strVal val="visible"/>
                                      </p:to>
                                    </p:set>
                                    <p:animEffect transition="in" filter="fade">
                                      <p:cBhvr>
                                        <p:cTn id="108" dur="500"/>
                                        <p:tgtEl>
                                          <p:spTgt spid="9">
                                            <p:txEl>
                                              <p:pRg st="0" end="0"/>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9">
                                            <p:txEl>
                                              <p:pRg st="2" end="2"/>
                                            </p:txEl>
                                          </p:spTgt>
                                        </p:tgtEl>
                                        <p:attrNameLst>
                                          <p:attrName>style.visibility</p:attrName>
                                        </p:attrNameLst>
                                      </p:cBhvr>
                                      <p:to>
                                        <p:strVal val="visible"/>
                                      </p:to>
                                    </p:set>
                                    <p:animEffect transition="in" filter="fade">
                                      <p:cBhvr>
                                        <p:cTn id="113" dur="500"/>
                                        <p:tgtEl>
                                          <p:spTgt spid="9">
                                            <p:txEl>
                                              <p:pRg st="2" end="2"/>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9">
                                            <p:txEl>
                                              <p:pRg st="3" end="3"/>
                                            </p:txEl>
                                          </p:spTgt>
                                        </p:tgtEl>
                                        <p:attrNameLst>
                                          <p:attrName>style.visibility</p:attrName>
                                        </p:attrNameLst>
                                      </p:cBhvr>
                                      <p:to>
                                        <p:strVal val="visible"/>
                                      </p:to>
                                    </p:set>
                                    <p:animEffect transition="in" filter="fade">
                                      <p:cBhvr>
                                        <p:cTn id="118" dur="500"/>
                                        <p:tgtEl>
                                          <p:spTgt spid="9">
                                            <p:txEl>
                                              <p:pRg st="3" end="3"/>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9">
                                            <p:txEl>
                                              <p:pRg st="4" end="4"/>
                                            </p:txEl>
                                          </p:spTgt>
                                        </p:tgtEl>
                                        <p:attrNameLst>
                                          <p:attrName>style.visibility</p:attrName>
                                        </p:attrNameLst>
                                      </p:cBhvr>
                                      <p:to>
                                        <p:strVal val="visible"/>
                                      </p:to>
                                    </p:set>
                                    <p:animEffect transition="in" filter="fade">
                                      <p:cBhvr>
                                        <p:cTn id="123" dur="500"/>
                                        <p:tgtEl>
                                          <p:spTgt spid="9">
                                            <p:txEl>
                                              <p:pRg st="4" end="4"/>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9">
                                            <p:txEl>
                                              <p:pRg st="6" end="6"/>
                                            </p:txEl>
                                          </p:spTgt>
                                        </p:tgtEl>
                                        <p:attrNameLst>
                                          <p:attrName>style.visibility</p:attrName>
                                        </p:attrNameLst>
                                      </p:cBhvr>
                                      <p:to>
                                        <p:strVal val="visible"/>
                                      </p:to>
                                    </p:set>
                                    <p:animEffect transition="in" filter="fade">
                                      <p:cBhvr>
                                        <p:cTn id="13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615719" y="226504"/>
            <a:ext cx="8597900" cy="698500"/>
          </a:xfrm>
        </p:spPr>
        <p:txBody>
          <a:bodyPr>
            <a:normAutofit/>
          </a:bodyPr>
          <a:lstStyle/>
          <a:p>
            <a:pPr algn="ctr" eaLnBrk="1" hangingPunct="1"/>
            <a:r>
              <a:rPr lang="en-US" altLang="fr-FR" sz="2800" dirty="0" smtClean="0"/>
              <a:t>Pulsed system work distribution.</a:t>
            </a:r>
            <a:endParaRPr lang="en-US" altLang="fr-FR" sz="2800" dirty="0"/>
          </a:p>
        </p:txBody>
      </p:sp>
      <p:sp>
        <p:nvSpPr>
          <p:cNvPr id="5124"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FF6F00"/>
              </a:buClr>
              <a:buSzPct val="80000"/>
              <a:buFont typeface="Wingdings 3" pitchFamily="18" charset="2"/>
              <a:buChar char=""/>
              <a:defRPr>
                <a:solidFill>
                  <a:schemeClr val="tx1"/>
                </a:solidFill>
                <a:latin typeface="Trebuchet MS" pitchFamily="34" charset="0"/>
                <a:ea typeface="MS PGothic" pitchFamily="34" charset="-128"/>
              </a:defRPr>
            </a:lvl1pPr>
            <a:lvl2pPr marL="742950" indent="-285750">
              <a:spcBef>
                <a:spcPts val="1000"/>
              </a:spcBef>
              <a:buClr>
                <a:srgbClr val="FF6F00"/>
              </a:buClr>
              <a:buSzPct val="80000"/>
              <a:buFont typeface="Wingdings" pitchFamily="2" charset="2"/>
              <a:buChar char="Ø"/>
              <a:defRPr sz="1600">
                <a:solidFill>
                  <a:schemeClr val="tx1"/>
                </a:solidFill>
                <a:latin typeface="Trebuchet MS" pitchFamily="34" charset="0"/>
                <a:ea typeface="MS PGothic" pitchFamily="34" charset="-128"/>
              </a:defRPr>
            </a:lvl2pPr>
            <a:lvl3pPr marL="1143000" indent="-228600">
              <a:spcBef>
                <a:spcPts val="1000"/>
              </a:spcBef>
              <a:buClr>
                <a:srgbClr val="FF6F00"/>
              </a:buClr>
              <a:buSzPct val="80000"/>
              <a:buFont typeface="Wingdings 3" pitchFamily="18" charset="2"/>
              <a:buChar char=""/>
              <a:defRPr sz="1400">
                <a:solidFill>
                  <a:schemeClr val="tx1"/>
                </a:solidFill>
                <a:latin typeface="Trebuchet MS" pitchFamily="34" charset="0"/>
                <a:ea typeface="MS PGothic" pitchFamily="34" charset="-128"/>
              </a:defRPr>
            </a:lvl3pPr>
            <a:lvl4pPr marL="1600200" indent="-228600">
              <a:spcBef>
                <a:spcPts val="1000"/>
              </a:spcBef>
              <a:buClr>
                <a:srgbClr val="FF6F00"/>
              </a:buClr>
              <a:buSzPct val="80000"/>
              <a:buFont typeface="Wingdings" pitchFamily="2" charset="2"/>
              <a:buChar char="Ø"/>
              <a:defRPr sz="1200">
                <a:solidFill>
                  <a:schemeClr val="tx1"/>
                </a:solidFill>
                <a:latin typeface="Trebuchet MS" pitchFamily="34" charset="0"/>
                <a:ea typeface="MS PGothic" pitchFamily="34" charset="-128"/>
              </a:defRPr>
            </a:lvl4pPr>
            <a:lvl5pPr marL="2057400" indent="-228600">
              <a:spcBef>
                <a:spcPts val="1000"/>
              </a:spcBef>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5pPr>
            <a:lvl6pPr marL="25146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6pPr>
            <a:lvl7pPr marL="29718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7pPr>
            <a:lvl8pPr marL="34290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8pPr>
            <a:lvl9pPr marL="38862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9pPr>
          </a:lstStyle>
          <a:p>
            <a:pPr>
              <a:spcBef>
                <a:spcPct val="0"/>
              </a:spcBef>
              <a:buClrTx/>
              <a:buSzTx/>
              <a:buFontTx/>
              <a:buNone/>
            </a:pPr>
            <a:fld id="{FD3CA39A-6A77-4508-8E2D-10D9B62AD349}" type="slidenum">
              <a:rPr lang="en-US" altLang="fr-FR" smtClean="0">
                <a:solidFill>
                  <a:srgbClr val="FF6F00"/>
                </a:solidFill>
              </a:rPr>
              <a:pPr>
                <a:spcBef>
                  <a:spcPct val="0"/>
                </a:spcBef>
                <a:buClrTx/>
                <a:buSzTx/>
                <a:buFontTx/>
                <a:buNone/>
              </a:pPr>
              <a:t>7</a:t>
            </a:fld>
            <a:endParaRPr lang="en-US" altLang="fr-FR" smtClean="0">
              <a:solidFill>
                <a:srgbClr val="FF6F00"/>
              </a:solidFill>
            </a:endParaRPr>
          </a:p>
        </p:txBody>
      </p:sp>
      <p:sp>
        <p:nvSpPr>
          <p:cNvPr id="2" name="ZoneTexte 1"/>
          <p:cNvSpPr txBox="1"/>
          <p:nvPr/>
        </p:nvSpPr>
        <p:spPr>
          <a:xfrm>
            <a:off x="295273" y="790574"/>
            <a:ext cx="9096375" cy="7017306"/>
          </a:xfrm>
          <a:prstGeom prst="rect">
            <a:avLst/>
          </a:prstGeom>
          <a:noFill/>
        </p:spPr>
        <p:txBody>
          <a:bodyPr wrap="square" rtlCol="0">
            <a:spAutoFit/>
          </a:bodyPr>
          <a:lstStyle/>
          <a:p>
            <a:pPr marL="285750" indent="-285750" algn="just">
              <a:buFont typeface="Arial" panose="020B0604020202020204" pitchFamily="34" charset="0"/>
              <a:buChar char="•"/>
            </a:pPr>
            <a:r>
              <a:rPr lang="en-US" b="1" dirty="0" smtClean="0"/>
              <a:t>Preliminary design &amp; feasibility done by SOLEIL</a:t>
            </a:r>
            <a:r>
              <a:rPr lang="en-US" dirty="0" smtClean="0"/>
              <a:t>: calculate main characteristics of magnets &amp; pulsers, compare different solutions for kickers (in/out vacuum, </a:t>
            </a:r>
            <a:r>
              <a:rPr lang="en-US" dirty="0" err="1" smtClean="0"/>
              <a:t>stripline</a:t>
            </a:r>
            <a:r>
              <a:rPr lang="en-US" dirty="0" smtClean="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SOLEIL wrote specifications and preliminary design for :</a:t>
            </a:r>
          </a:p>
          <a:p>
            <a:pPr marL="285750" indent="-285750" algn="just">
              <a:buFont typeface="Arial" panose="020B0604020202020204" pitchFamily="34" charset="0"/>
              <a:buChar char="•"/>
            </a:pPr>
            <a:endParaRPr lang="en-US" dirty="0"/>
          </a:p>
          <a:p>
            <a:pPr marL="742950" lvl="1" indent="-285750" algn="just">
              <a:buFont typeface="Wingdings" panose="05000000000000000000" pitchFamily="2" charset="2"/>
              <a:buChar char="§"/>
            </a:pPr>
            <a:r>
              <a:rPr lang="en-US" b="1" dirty="0" smtClean="0"/>
              <a:t>Eddy current septum magnet</a:t>
            </a:r>
            <a:r>
              <a:rPr lang="en-US" dirty="0" smtClean="0"/>
              <a:t>: magnetic, electric &amp; ultrahigh vacuum performances, materials, mechanical &amp; alignment specifications.</a:t>
            </a:r>
          </a:p>
          <a:p>
            <a:pPr marL="742950" lvl="1" indent="-285750" algn="just">
              <a:buFont typeface="Wingdings" panose="05000000000000000000" pitchFamily="2" charset="2"/>
              <a:buChar char="§"/>
            </a:pPr>
            <a:endParaRPr lang="en-US" dirty="0"/>
          </a:p>
          <a:p>
            <a:pPr marL="742950" lvl="1" indent="-285750" algn="just">
              <a:buFont typeface="Wingdings" panose="05000000000000000000" pitchFamily="2" charset="2"/>
              <a:buChar char="§"/>
            </a:pPr>
            <a:r>
              <a:rPr lang="en-US" b="1" dirty="0" smtClean="0"/>
              <a:t>Eddy current septum magnet pulser: </a:t>
            </a:r>
            <a:r>
              <a:rPr lang="en-US" dirty="0" smtClean="0"/>
              <a:t>required</a:t>
            </a:r>
            <a:r>
              <a:rPr lang="en-US" b="1" dirty="0" smtClean="0"/>
              <a:t> </a:t>
            </a:r>
            <a:r>
              <a:rPr lang="en-US" dirty="0" smtClean="0"/>
              <a:t>peak current &amp; semi-conductor selection, high voltage charging power supply, reproducibility, EMC, triggering &amp; control system, coaxial transmission </a:t>
            </a:r>
            <a:r>
              <a:rPr lang="en-US" dirty="0" err="1" smtClean="0"/>
              <a:t>etc</a:t>
            </a:r>
            <a:r>
              <a:rPr lang="en-US" dirty="0" smtClean="0"/>
              <a:t>…</a:t>
            </a:r>
          </a:p>
          <a:p>
            <a:pPr marL="742950" lvl="1" indent="-285750" algn="just">
              <a:buFont typeface="Wingdings" panose="05000000000000000000" pitchFamily="2" charset="2"/>
              <a:buChar char="§"/>
            </a:pPr>
            <a:endParaRPr lang="en-US" dirty="0"/>
          </a:p>
          <a:p>
            <a:pPr marL="742950" lvl="1" indent="-285750" algn="just">
              <a:buFont typeface="Wingdings" panose="05000000000000000000" pitchFamily="2" charset="2"/>
              <a:buChar char="§"/>
            </a:pPr>
            <a:r>
              <a:rPr lang="en-US" b="1" dirty="0" smtClean="0"/>
              <a:t>Fast kicker magnet</a:t>
            </a:r>
            <a:r>
              <a:rPr lang="en-US" dirty="0" smtClean="0"/>
              <a:t>: magnetic &amp; electric performances, vacuum chamber specifications, titanium coating thickness, mechanical &amp; alignment specifications.</a:t>
            </a:r>
          </a:p>
          <a:p>
            <a:pPr marL="742950" lvl="1" indent="-285750" algn="just">
              <a:buFont typeface="Wingdings" panose="05000000000000000000" pitchFamily="2" charset="2"/>
              <a:buChar char="§"/>
            </a:pPr>
            <a:endParaRPr lang="en-US" dirty="0"/>
          </a:p>
          <a:p>
            <a:pPr marL="742950" lvl="1" indent="-285750" algn="just">
              <a:buFont typeface="Wingdings" panose="05000000000000000000" pitchFamily="2" charset="2"/>
              <a:buChar char="§"/>
            </a:pPr>
            <a:r>
              <a:rPr lang="en-US" b="1" dirty="0" smtClean="0"/>
              <a:t>Fast kicker magnet pulser</a:t>
            </a:r>
            <a:r>
              <a:rPr lang="en-US" dirty="0" smtClean="0"/>
              <a:t>: required</a:t>
            </a:r>
            <a:r>
              <a:rPr lang="en-US" b="1" dirty="0" smtClean="0"/>
              <a:t> </a:t>
            </a:r>
            <a:r>
              <a:rPr lang="en-US" dirty="0" smtClean="0"/>
              <a:t>peak current &amp; semi-conductor selection, high voltage charging power supply, reproducibility, EMC, triggering &amp; control system, coaxial transmission </a:t>
            </a:r>
            <a:r>
              <a:rPr lang="en-US" dirty="0" err="1" smtClean="0"/>
              <a:t>etc</a:t>
            </a:r>
            <a:r>
              <a:rPr lang="en-US" dirty="0" smtClean="0"/>
              <a:t>…</a:t>
            </a:r>
          </a:p>
          <a:p>
            <a:pPr marL="742950" lvl="1" indent="-285750" algn="just">
              <a:buFont typeface="Wingdings" panose="05000000000000000000" pitchFamily="2" charset="2"/>
              <a:buChar char="§"/>
            </a:pPr>
            <a:endParaRPr lang="en-US" dirty="0" smtClean="0"/>
          </a:p>
          <a:p>
            <a:pPr marL="742950" lvl="1" indent="-285750" algn="just">
              <a:buFont typeface="Wingdings" panose="05000000000000000000" pitchFamily="2" charset="2"/>
              <a:buChar char="§"/>
            </a:pPr>
            <a:endParaRPr lang="en-US" dirty="0"/>
          </a:p>
          <a:p>
            <a:pPr marL="742950" lvl="1" indent="-285750" algn="just">
              <a:buFont typeface="Wingdings" panose="05000000000000000000" pitchFamily="2" charset="2"/>
              <a:buChar char="§"/>
            </a:pPr>
            <a:endParaRPr lang="en-US" dirty="0" smtClean="0"/>
          </a:p>
          <a:p>
            <a:pPr marL="742950" lvl="1" indent="-285750" algn="just">
              <a:buFont typeface="Wingdings" panose="05000000000000000000" pitchFamily="2" charset="2"/>
              <a:buChar char="§"/>
            </a:pPr>
            <a:endParaRPr lang="en-US" dirty="0" smtClean="0"/>
          </a:p>
          <a:p>
            <a:pPr marL="742950" lvl="1" indent="-285750" algn="just">
              <a:buFont typeface="Wingdings" panose="05000000000000000000" pitchFamily="2" charset="2"/>
              <a:buChar char="§"/>
            </a:pPr>
            <a:endParaRPr lang="en-US" dirty="0"/>
          </a:p>
        </p:txBody>
      </p:sp>
    </p:spTree>
    <p:extLst>
      <p:ext uri="{BB962C8B-B14F-4D97-AF65-F5344CB8AC3E}">
        <p14:creationId xmlns:p14="http://schemas.microsoft.com/office/powerpoint/2010/main" val="298722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615719" y="226504"/>
            <a:ext cx="8597900" cy="698500"/>
          </a:xfrm>
        </p:spPr>
        <p:txBody>
          <a:bodyPr>
            <a:normAutofit/>
          </a:bodyPr>
          <a:lstStyle/>
          <a:p>
            <a:pPr algn="ctr" eaLnBrk="1" hangingPunct="1"/>
            <a:r>
              <a:rPr lang="en-US" altLang="fr-FR" sz="2800" dirty="0" smtClean="0"/>
              <a:t>Pulsed system work distribution.</a:t>
            </a:r>
            <a:endParaRPr lang="en-US" altLang="fr-FR" sz="2800" dirty="0"/>
          </a:p>
        </p:txBody>
      </p:sp>
      <p:sp>
        <p:nvSpPr>
          <p:cNvPr id="5124"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FF6F00"/>
              </a:buClr>
              <a:buSzPct val="80000"/>
              <a:buFont typeface="Wingdings 3" pitchFamily="18" charset="2"/>
              <a:buChar char=""/>
              <a:defRPr>
                <a:solidFill>
                  <a:schemeClr val="tx1"/>
                </a:solidFill>
                <a:latin typeface="Trebuchet MS" pitchFamily="34" charset="0"/>
                <a:ea typeface="MS PGothic" pitchFamily="34" charset="-128"/>
              </a:defRPr>
            </a:lvl1pPr>
            <a:lvl2pPr marL="742950" indent="-285750">
              <a:spcBef>
                <a:spcPts val="1000"/>
              </a:spcBef>
              <a:buClr>
                <a:srgbClr val="FF6F00"/>
              </a:buClr>
              <a:buSzPct val="80000"/>
              <a:buFont typeface="Wingdings" pitchFamily="2" charset="2"/>
              <a:buChar char="Ø"/>
              <a:defRPr sz="1600">
                <a:solidFill>
                  <a:schemeClr val="tx1"/>
                </a:solidFill>
                <a:latin typeface="Trebuchet MS" pitchFamily="34" charset="0"/>
                <a:ea typeface="MS PGothic" pitchFamily="34" charset="-128"/>
              </a:defRPr>
            </a:lvl2pPr>
            <a:lvl3pPr marL="1143000" indent="-228600">
              <a:spcBef>
                <a:spcPts val="1000"/>
              </a:spcBef>
              <a:buClr>
                <a:srgbClr val="FF6F00"/>
              </a:buClr>
              <a:buSzPct val="80000"/>
              <a:buFont typeface="Wingdings 3" pitchFamily="18" charset="2"/>
              <a:buChar char=""/>
              <a:defRPr sz="1400">
                <a:solidFill>
                  <a:schemeClr val="tx1"/>
                </a:solidFill>
                <a:latin typeface="Trebuchet MS" pitchFamily="34" charset="0"/>
                <a:ea typeface="MS PGothic" pitchFamily="34" charset="-128"/>
              </a:defRPr>
            </a:lvl3pPr>
            <a:lvl4pPr marL="1600200" indent="-228600">
              <a:spcBef>
                <a:spcPts val="1000"/>
              </a:spcBef>
              <a:buClr>
                <a:srgbClr val="FF6F00"/>
              </a:buClr>
              <a:buSzPct val="80000"/>
              <a:buFont typeface="Wingdings" pitchFamily="2" charset="2"/>
              <a:buChar char="Ø"/>
              <a:defRPr sz="1200">
                <a:solidFill>
                  <a:schemeClr val="tx1"/>
                </a:solidFill>
                <a:latin typeface="Trebuchet MS" pitchFamily="34" charset="0"/>
                <a:ea typeface="MS PGothic" pitchFamily="34" charset="-128"/>
              </a:defRPr>
            </a:lvl4pPr>
            <a:lvl5pPr marL="2057400" indent="-228600">
              <a:spcBef>
                <a:spcPts val="1000"/>
              </a:spcBef>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5pPr>
            <a:lvl6pPr marL="25146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6pPr>
            <a:lvl7pPr marL="29718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7pPr>
            <a:lvl8pPr marL="34290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8pPr>
            <a:lvl9pPr marL="38862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9pPr>
          </a:lstStyle>
          <a:p>
            <a:pPr>
              <a:spcBef>
                <a:spcPct val="0"/>
              </a:spcBef>
              <a:buClrTx/>
              <a:buSzTx/>
              <a:buFontTx/>
              <a:buNone/>
            </a:pPr>
            <a:fld id="{FD3CA39A-6A77-4508-8E2D-10D9B62AD349}" type="slidenum">
              <a:rPr lang="en-US" altLang="fr-FR" smtClean="0">
                <a:solidFill>
                  <a:srgbClr val="FF6F00"/>
                </a:solidFill>
              </a:rPr>
              <a:pPr>
                <a:spcBef>
                  <a:spcPct val="0"/>
                </a:spcBef>
                <a:buClrTx/>
                <a:buSzTx/>
                <a:buFontTx/>
                <a:buNone/>
              </a:pPr>
              <a:t>8</a:t>
            </a:fld>
            <a:endParaRPr lang="en-US" altLang="fr-FR" smtClean="0">
              <a:solidFill>
                <a:srgbClr val="FF6F00"/>
              </a:solidFill>
            </a:endParaRPr>
          </a:p>
        </p:txBody>
      </p:sp>
      <p:sp>
        <p:nvSpPr>
          <p:cNvPr id="2" name="ZoneTexte 1"/>
          <p:cNvSpPr txBox="1"/>
          <p:nvPr/>
        </p:nvSpPr>
        <p:spPr>
          <a:xfrm>
            <a:off x="295273" y="790574"/>
            <a:ext cx="9096375" cy="6186309"/>
          </a:xfrm>
          <a:prstGeom prst="rect">
            <a:avLst/>
          </a:prstGeom>
          <a:noFill/>
        </p:spPr>
        <p:txBody>
          <a:bodyPr wrap="square" rtlCol="0">
            <a:spAutoFit/>
          </a:bodyPr>
          <a:lstStyle/>
          <a:p>
            <a:pPr marL="285750" indent="-285750" algn="just">
              <a:buFont typeface="Arial" panose="020B0604020202020204" pitchFamily="34" charset="0"/>
              <a:buChar char="•"/>
            </a:pPr>
            <a:r>
              <a:rPr lang="en-US" b="1" dirty="0" smtClean="0"/>
              <a:t>SigmaPhi (Vannes, France) was subcontracted the following tasks:</a:t>
            </a:r>
            <a:endParaRPr lang="en-US" dirty="0" smtClean="0"/>
          </a:p>
          <a:p>
            <a:pPr algn="just"/>
            <a:endParaRPr lang="en-US" dirty="0"/>
          </a:p>
          <a:p>
            <a:pPr marL="742950" lvl="1" indent="-285750" algn="just">
              <a:buFont typeface="Wingdings" panose="05000000000000000000" pitchFamily="2" charset="2"/>
              <a:buChar char="§"/>
            </a:pPr>
            <a:r>
              <a:rPr lang="en-US" b="1" dirty="0" smtClean="0"/>
              <a:t>Eddy current septum magnet</a:t>
            </a:r>
            <a:r>
              <a:rPr lang="en-US" dirty="0" smtClean="0"/>
              <a:t>: complete design and manufacture following SOLEIL specifications.</a:t>
            </a:r>
          </a:p>
          <a:p>
            <a:pPr marL="742950" lvl="1" indent="-285750" algn="just">
              <a:buFont typeface="Wingdings" panose="05000000000000000000" pitchFamily="2" charset="2"/>
              <a:buChar char="§"/>
            </a:pPr>
            <a:endParaRPr lang="en-US" dirty="0"/>
          </a:p>
          <a:p>
            <a:pPr marL="742950" lvl="1" indent="-285750" algn="just">
              <a:buFont typeface="Wingdings" panose="05000000000000000000" pitchFamily="2" charset="2"/>
              <a:buChar char="§"/>
            </a:pPr>
            <a:r>
              <a:rPr lang="en-US" b="1" dirty="0" smtClean="0"/>
              <a:t>Eddy current septum magnet pulser: </a:t>
            </a:r>
            <a:r>
              <a:rPr lang="en-US" dirty="0" smtClean="0"/>
              <a:t>complete design and manufacture following SOLEIL specifications.</a:t>
            </a:r>
          </a:p>
          <a:p>
            <a:pPr marL="742950" lvl="1" indent="-285750" algn="just">
              <a:buFont typeface="Wingdings" panose="05000000000000000000" pitchFamily="2" charset="2"/>
              <a:buChar char="§"/>
            </a:pPr>
            <a:endParaRPr lang="en-US" dirty="0"/>
          </a:p>
          <a:p>
            <a:pPr marL="742950" lvl="1" indent="-285750" algn="just">
              <a:buFont typeface="Wingdings" panose="05000000000000000000" pitchFamily="2" charset="2"/>
              <a:buChar char="§"/>
            </a:pPr>
            <a:r>
              <a:rPr lang="en-US" b="1" dirty="0" smtClean="0"/>
              <a:t>Fast kicker magnet</a:t>
            </a:r>
            <a:r>
              <a:rPr lang="en-US" dirty="0" smtClean="0"/>
              <a:t>: complete design and manufacture following SOLEIL specifications.</a:t>
            </a:r>
          </a:p>
          <a:p>
            <a:pPr marL="742950" lvl="1" indent="-285750" algn="just">
              <a:buFont typeface="Wingdings" panose="05000000000000000000" pitchFamily="2" charset="2"/>
              <a:buChar char="§"/>
            </a:pPr>
            <a:endParaRPr lang="en-US" dirty="0"/>
          </a:p>
          <a:p>
            <a:pPr marL="285750" lvl="1" indent="-285750" algn="just">
              <a:buFont typeface="Arial" panose="020B0604020202020204" pitchFamily="34" charset="0"/>
              <a:buChar char="•"/>
            </a:pPr>
            <a:r>
              <a:rPr lang="en-US" b="1" dirty="0" smtClean="0"/>
              <a:t>SOLEIL pulsed magnet team would keep:</a:t>
            </a:r>
            <a:endParaRPr lang="en-US" dirty="0" smtClean="0"/>
          </a:p>
          <a:p>
            <a:pPr marL="742950" lvl="1" indent="-285750" algn="just">
              <a:buFont typeface="Wingdings" panose="05000000000000000000" pitchFamily="2" charset="2"/>
              <a:buChar char="§"/>
            </a:pPr>
            <a:endParaRPr lang="en-US" dirty="0"/>
          </a:p>
          <a:p>
            <a:pPr marL="742950" lvl="1" indent="-285750" algn="just">
              <a:buFont typeface="Wingdings" panose="05000000000000000000" pitchFamily="2" charset="2"/>
              <a:buChar char="§"/>
            </a:pPr>
            <a:r>
              <a:rPr lang="en-US" b="1" dirty="0" smtClean="0"/>
              <a:t>Fast kicker magnet pulser</a:t>
            </a:r>
            <a:r>
              <a:rPr lang="en-US" dirty="0" smtClean="0"/>
              <a:t>: this very challenging aspect remained to be done by SOLEIL.</a:t>
            </a:r>
          </a:p>
          <a:p>
            <a:pPr marL="742950" lvl="1" indent="-285750" algn="just">
              <a:buFont typeface="Wingdings" panose="05000000000000000000" pitchFamily="2" charset="2"/>
              <a:buChar char="§"/>
            </a:pPr>
            <a:endParaRPr lang="en-US" dirty="0"/>
          </a:p>
          <a:p>
            <a:pPr marL="742950" lvl="1" indent="-285750" algn="just">
              <a:buFont typeface="Wingdings" panose="05000000000000000000" pitchFamily="2" charset="2"/>
              <a:buChar char="§"/>
            </a:pPr>
            <a:r>
              <a:rPr lang="en-US" dirty="0" smtClean="0"/>
              <a:t>SOLEIL would also provide LAL the specifications for the control system (PLC &amp; triggering).</a:t>
            </a:r>
          </a:p>
          <a:p>
            <a:pPr marL="742950" lvl="1" indent="-285750" algn="just">
              <a:buFont typeface="Wingdings" panose="05000000000000000000" pitchFamily="2" charset="2"/>
              <a:buChar char="§"/>
            </a:pPr>
            <a:endParaRPr lang="en-US" dirty="0"/>
          </a:p>
          <a:p>
            <a:pPr marL="742950" lvl="1" indent="-285750" algn="just">
              <a:buFont typeface="Wingdings" panose="05000000000000000000" pitchFamily="2" charset="2"/>
              <a:buChar char="§"/>
            </a:pPr>
            <a:endParaRPr lang="en-US" dirty="0" smtClean="0"/>
          </a:p>
          <a:p>
            <a:pPr marL="742950" lvl="1" indent="-285750" algn="just">
              <a:buFont typeface="Wingdings" panose="05000000000000000000" pitchFamily="2" charset="2"/>
              <a:buChar char="§"/>
            </a:pPr>
            <a:endParaRPr lang="en-US" dirty="0" smtClean="0"/>
          </a:p>
          <a:p>
            <a:pPr marL="742950" lvl="1" indent="-285750" algn="just">
              <a:buFont typeface="Wingdings" panose="05000000000000000000" pitchFamily="2" charset="2"/>
              <a:buChar char="§"/>
            </a:pPr>
            <a:endParaRPr lang="en-US" dirty="0"/>
          </a:p>
        </p:txBody>
      </p:sp>
    </p:spTree>
    <p:extLst>
      <p:ext uri="{BB962C8B-B14F-4D97-AF65-F5344CB8AC3E}">
        <p14:creationId xmlns:p14="http://schemas.microsoft.com/office/powerpoint/2010/main" val="424005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fade">
                                      <p:cBhvr>
                                        <p:cTn id="3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615719" y="226504"/>
            <a:ext cx="8597900" cy="698500"/>
          </a:xfrm>
        </p:spPr>
        <p:txBody>
          <a:bodyPr>
            <a:normAutofit/>
          </a:bodyPr>
          <a:lstStyle/>
          <a:p>
            <a:pPr algn="ctr" eaLnBrk="1" hangingPunct="1"/>
            <a:r>
              <a:rPr lang="en-US" altLang="fr-FR" sz="2800" dirty="0" smtClean="0"/>
              <a:t>Eddy current septum magnet &amp; pulser challenges</a:t>
            </a:r>
            <a:endParaRPr lang="en-US" altLang="fr-FR" sz="2800" dirty="0"/>
          </a:p>
        </p:txBody>
      </p:sp>
      <p:sp>
        <p:nvSpPr>
          <p:cNvPr id="5124"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FF6F00"/>
              </a:buClr>
              <a:buSzPct val="80000"/>
              <a:buFont typeface="Wingdings 3" pitchFamily="18" charset="2"/>
              <a:buChar char=""/>
              <a:defRPr>
                <a:solidFill>
                  <a:schemeClr val="tx1"/>
                </a:solidFill>
                <a:latin typeface="Trebuchet MS" pitchFamily="34" charset="0"/>
                <a:ea typeface="MS PGothic" pitchFamily="34" charset="-128"/>
              </a:defRPr>
            </a:lvl1pPr>
            <a:lvl2pPr marL="742950" indent="-285750">
              <a:spcBef>
                <a:spcPts val="1000"/>
              </a:spcBef>
              <a:buClr>
                <a:srgbClr val="FF6F00"/>
              </a:buClr>
              <a:buSzPct val="80000"/>
              <a:buFont typeface="Wingdings" pitchFamily="2" charset="2"/>
              <a:buChar char="Ø"/>
              <a:defRPr sz="1600">
                <a:solidFill>
                  <a:schemeClr val="tx1"/>
                </a:solidFill>
                <a:latin typeface="Trebuchet MS" pitchFamily="34" charset="0"/>
                <a:ea typeface="MS PGothic" pitchFamily="34" charset="-128"/>
              </a:defRPr>
            </a:lvl2pPr>
            <a:lvl3pPr marL="1143000" indent="-228600">
              <a:spcBef>
                <a:spcPts val="1000"/>
              </a:spcBef>
              <a:buClr>
                <a:srgbClr val="FF6F00"/>
              </a:buClr>
              <a:buSzPct val="80000"/>
              <a:buFont typeface="Wingdings 3" pitchFamily="18" charset="2"/>
              <a:buChar char=""/>
              <a:defRPr sz="1400">
                <a:solidFill>
                  <a:schemeClr val="tx1"/>
                </a:solidFill>
                <a:latin typeface="Trebuchet MS" pitchFamily="34" charset="0"/>
                <a:ea typeface="MS PGothic" pitchFamily="34" charset="-128"/>
              </a:defRPr>
            </a:lvl3pPr>
            <a:lvl4pPr marL="1600200" indent="-228600">
              <a:spcBef>
                <a:spcPts val="1000"/>
              </a:spcBef>
              <a:buClr>
                <a:srgbClr val="FF6F00"/>
              </a:buClr>
              <a:buSzPct val="80000"/>
              <a:buFont typeface="Wingdings" pitchFamily="2" charset="2"/>
              <a:buChar char="Ø"/>
              <a:defRPr sz="1200">
                <a:solidFill>
                  <a:schemeClr val="tx1"/>
                </a:solidFill>
                <a:latin typeface="Trebuchet MS" pitchFamily="34" charset="0"/>
                <a:ea typeface="MS PGothic" pitchFamily="34" charset="-128"/>
              </a:defRPr>
            </a:lvl4pPr>
            <a:lvl5pPr marL="2057400" indent="-228600">
              <a:spcBef>
                <a:spcPts val="1000"/>
              </a:spcBef>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5pPr>
            <a:lvl6pPr marL="25146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6pPr>
            <a:lvl7pPr marL="29718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7pPr>
            <a:lvl8pPr marL="34290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8pPr>
            <a:lvl9pPr marL="3886200" indent="-228600" eaLnBrk="0" fontAlgn="base" hangingPunct="0">
              <a:spcBef>
                <a:spcPts val="1000"/>
              </a:spcBef>
              <a:spcAft>
                <a:spcPct val="0"/>
              </a:spcAft>
              <a:buClr>
                <a:srgbClr val="FF6F00"/>
              </a:buClr>
              <a:buSzPct val="80000"/>
              <a:buFont typeface="Trebuchet MS" pitchFamily="34" charset="0"/>
              <a:buChar char="—"/>
              <a:defRPr sz="1200">
                <a:solidFill>
                  <a:schemeClr val="tx1"/>
                </a:solidFill>
                <a:latin typeface="Trebuchet MS" pitchFamily="34" charset="0"/>
                <a:ea typeface="MS PGothic" pitchFamily="34" charset="-128"/>
              </a:defRPr>
            </a:lvl9pPr>
          </a:lstStyle>
          <a:p>
            <a:pPr>
              <a:spcBef>
                <a:spcPct val="0"/>
              </a:spcBef>
              <a:buClrTx/>
              <a:buSzTx/>
              <a:buFontTx/>
              <a:buNone/>
            </a:pPr>
            <a:fld id="{FD3CA39A-6A77-4508-8E2D-10D9B62AD349}" type="slidenum">
              <a:rPr lang="en-US" altLang="fr-FR" smtClean="0">
                <a:solidFill>
                  <a:srgbClr val="FF6F00"/>
                </a:solidFill>
              </a:rPr>
              <a:pPr>
                <a:spcBef>
                  <a:spcPct val="0"/>
                </a:spcBef>
                <a:buClrTx/>
                <a:buSzTx/>
                <a:buFontTx/>
                <a:buNone/>
              </a:pPr>
              <a:t>9</a:t>
            </a:fld>
            <a:endParaRPr lang="en-US" altLang="fr-FR" smtClean="0">
              <a:solidFill>
                <a:srgbClr val="FF6F00"/>
              </a:solidFill>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0513" y="790574"/>
            <a:ext cx="4030059"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355" y="4238305"/>
            <a:ext cx="4094217" cy="1752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133351" y="914399"/>
            <a:ext cx="7486650" cy="6093976"/>
          </a:xfrm>
          <a:prstGeom prst="rect">
            <a:avLst/>
          </a:prstGeom>
          <a:noFill/>
        </p:spPr>
        <p:txBody>
          <a:bodyPr wrap="square" rtlCol="0">
            <a:spAutoFit/>
          </a:bodyPr>
          <a:lstStyle/>
          <a:p>
            <a:pPr marL="742950" lvl="1" indent="-285750" algn="just">
              <a:buFont typeface="Wingdings" panose="05000000000000000000" pitchFamily="2" charset="2"/>
              <a:buChar char="§"/>
            </a:pPr>
            <a:r>
              <a:rPr lang="en-US" b="1" dirty="0" smtClean="0"/>
              <a:t>Vacuum design</a:t>
            </a:r>
            <a:r>
              <a:rPr lang="en-US" dirty="0" smtClean="0"/>
              <a:t>: smaller magnet than usual with reduced </a:t>
            </a:r>
            <a:r>
              <a:rPr lang="en-US" dirty="0" err="1" smtClean="0"/>
              <a:t>conductances</a:t>
            </a:r>
            <a:r>
              <a:rPr lang="en-US" dirty="0" smtClean="0"/>
              <a:t> so work was done to achieve good vacuum performance.</a:t>
            </a:r>
          </a:p>
          <a:p>
            <a:pPr marL="742950" lvl="1" indent="-285750" algn="just">
              <a:buFont typeface="Wingdings" panose="05000000000000000000" pitchFamily="2" charset="2"/>
              <a:buChar char="§"/>
            </a:pPr>
            <a:endParaRPr lang="en-US" sz="1000" dirty="0"/>
          </a:p>
          <a:p>
            <a:pPr marL="742950" lvl="1" indent="-285750" algn="just">
              <a:buFont typeface="Wingdings" panose="05000000000000000000" pitchFamily="2" charset="2"/>
              <a:buChar char="§"/>
            </a:pPr>
            <a:r>
              <a:rPr lang="en-US" b="1" dirty="0" smtClean="0"/>
              <a:t>Pulsed magnetic design</a:t>
            </a:r>
            <a:r>
              <a:rPr lang="en-US" dirty="0" smtClean="0"/>
              <a:t>: achieve required deflections with minimal perturbation on stored beam. </a:t>
            </a:r>
            <a:r>
              <a:rPr lang="en-US" i="1" dirty="0" smtClean="0"/>
              <a:t>Main issue was </a:t>
            </a:r>
            <a:r>
              <a:rPr lang="en-US" i="1" dirty="0" err="1" smtClean="0"/>
              <a:t>Bz</a:t>
            </a:r>
            <a:r>
              <a:rPr lang="en-US" i="1" dirty="0" smtClean="0"/>
              <a:t> homogeneity in gap and leakage field near stored beam pipe apertures.</a:t>
            </a:r>
          </a:p>
          <a:p>
            <a:pPr marL="742950" lvl="1" indent="-285750" algn="just">
              <a:buFont typeface="Wingdings" panose="05000000000000000000" pitchFamily="2" charset="2"/>
              <a:buChar char="§"/>
            </a:pPr>
            <a:endParaRPr lang="en-US" sz="1000" dirty="0"/>
          </a:p>
          <a:p>
            <a:pPr marL="742950" lvl="1" indent="-285750" algn="just">
              <a:buFont typeface="Wingdings" panose="05000000000000000000" pitchFamily="2" charset="2"/>
              <a:buChar char="§"/>
            </a:pPr>
            <a:r>
              <a:rPr lang="en-US" b="1" dirty="0" smtClean="0"/>
              <a:t>Mechanical design</a:t>
            </a:r>
            <a:r>
              <a:rPr lang="en-US" dirty="0" smtClean="0"/>
              <a:t>: ensure the magnet correctly fits in the 3D model of the hole machine, with all the fixtures on the vacuum vessel. Work on the mechanical tolerances to get quality magnet &amp; septum that can be aligned.</a:t>
            </a:r>
          </a:p>
          <a:p>
            <a:pPr marL="742950" lvl="1" indent="-285750" algn="just">
              <a:buFont typeface="Wingdings" panose="05000000000000000000" pitchFamily="2" charset="2"/>
              <a:buChar char="§"/>
            </a:pPr>
            <a:endParaRPr lang="en-US" sz="1000" dirty="0"/>
          </a:p>
          <a:p>
            <a:pPr marL="742950" lvl="1" indent="-285750" algn="just">
              <a:buFont typeface="Wingdings" panose="05000000000000000000" pitchFamily="2" charset="2"/>
              <a:buChar char="§"/>
            </a:pPr>
            <a:r>
              <a:rPr lang="en-US" b="1" dirty="0" smtClean="0"/>
              <a:t>Thermal design: </a:t>
            </a:r>
            <a:r>
              <a:rPr lang="en-US" dirty="0" smtClean="0"/>
              <a:t>given repetition rate (50Hz) &amp; beam current induced heating, thermal dissipation had to be checked, especially in the yoke.</a:t>
            </a:r>
          </a:p>
          <a:p>
            <a:pPr marL="742950" lvl="1" indent="-285750" algn="just">
              <a:buFont typeface="Wingdings" panose="05000000000000000000" pitchFamily="2" charset="2"/>
              <a:buChar char="§"/>
            </a:pPr>
            <a:endParaRPr lang="en-US" sz="1000" dirty="0"/>
          </a:p>
          <a:p>
            <a:pPr marL="742950" lvl="1" indent="-285750" algn="just">
              <a:buFont typeface="Wingdings" panose="05000000000000000000" pitchFamily="2" charset="2"/>
              <a:buChar char="§"/>
            </a:pPr>
            <a:r>
              <a:rPr lang="en-US" b="1" dirty="0" smtClean="0"/>
              <a:t>Material choice and part design</a:t>
            </a:r>
            <a:r>
              <a:rPr lang="en-US" dirty="0" smtClean="0"/>
              <a:t>: some parts were redesigned and/or had the material changed to accommodate for easiness of manufacture and improved reliability.</a:t>
            </a:r>
          </a:p>
          <a:p>
            <a:pPr marL="742950" lvl="1" indent="-285750" algn="just">
              <a:buFont typeface="Wingdings" panose="05000000000000000000" pitchFamily="2" charset="2"/>
              <a:buChar char="§"/>
            </a:pPr>
            <a:endParaRPr lang="en-US" dirty="0" smtClean="0"/>
          </a:p>
          <a:p>
            <a:pPr marL="742950" lvl="1" indent="-285750" algn="just">
              <a:buFont typeface="Wingdings" panose="05000000000000000000" pitchFamily="2" charset="2"/>
              <a:buChar char="§"/>
            </a:pPr>
            <a:endParaRPr lang="en-US" dirty="0"/>
          </a:p>
        </p:txBody>
      </p:sp>
    </p:spTree>
    <p:extLst>
      <p:ext uri="{BB962C8B-B14F-4D97-AF65-F5344CB8AC3E}">
        <p14:creationId xmlns:p14="http://schemas.microsoft.com/office/powerpoint/2010/main" val="299713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500"/>
                                        <p:tgtEl>
                                          <p:spTgt spid="26626"/>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fade">
                                      <p:cBhvr>
                                        <p:cTn id="30" dur="500"/>
                                        <p:tgtEl>
                                          <p:spTgt spid="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fade">
                                      <p:cBhvr>
                                        <p:cTn id="35"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omX-3">
  <a:themeElements>
    <a:clrScheme name="Personnalisée 3">
      <a:dk1>
        <a:sysClr val="windowText" lastClr="000000"/>
      </a:dk1>
      <a:lt1>
        <a:sysClr val="window" lastClr="FFFFFF"/>
      </a:lt1>
      <a:dk2>
        <a:srgbClr val="2C3C43"/>
      </a:dk2>
      <a:lt2>
        <a:srgbClr val="EBEBEB"/>
      </a:lt2>
      <a:accent1>
        <a:srgbClr val="FF8000"/>
      </a:accent1>
      <a:accent2>
        <a:srgbClr val="996633"/>
      </a:accent2>
      <a:accent3>
        <a:srgbClr val="E6B91E"/>
      </a:accent3>
      <a:accent4>
        <a:srgbClr val="E76618"/>
      </a:accent4>
      <a:accent5>
        <a:srgbClr val="C42F1A"/>
      </a:accent5>
      <a:accent6>
        <a:srgbClr val="918655"/>
      </a:accent6>
      <a:hlink>
        <a:srgbClr val="996633"/>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SalesStrategy_FacetGreenTheme_16x9_TP103418064" id="{4089F4F0-B72F-46AE-8EAE-5C15EE2FFB85}" vid="{57759912-BBD4-45F2-87A9-58135155D95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Trek</Template>
  <TotalTime>6982</TotalTime>
  <Words>2096</Words>
  <Application>Microsoft Office PowerPoint</Application>
  <PresentationFormat>Personnalisé</PresentationFormat>
  <Paragraphs>230</Paragraphs>
  <Slides>17</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17</vt:i4>
      </vt:variant>
    </vt:vector>
  </HeadingPairs>
  <TitlesOfParts>
    <vt:vector size="19" baseType="lpstr">
      <vt:lpstr>ThomX-3</vt:lpstr>
      <vt:lpstr>Visio</vt:lpstr>
      <vt:lpstr>Pulsed magnets for ThomX</vt:lpstr>
      <vt:lpstr>Outline</vt:lpstr>
      <vt:lpstr>ThomX machine storage ring and beam injection/extraction requirements. </vt:lpstr>
      <vt:lpstr>Pulsed magnets main characteristics for ThomX &amp; injection/extraction scheme.</vt:lpstr>
      <vt:lpstr>Pulsed magnets main characteristics for ThomX &amp; injection/extraction scheme.</vt:lpstr>
      <vt:lpstr>Designing pulsed systems.</vt:lpstr>
      <vt:lpstr>Pulsed system work distribution.</vt:lpstr>
      <vt:lpstr>Pulsed system work distribution.</vt:lpstr>
      <vt:lpstr>Eddy current septum magnet &amp; pulser challenges</vt:lpstr>
      <vt:lpstr>Eddy current septum magnet &amp; pulser challenges</vt:lpstr>
      <vt:lpstr>Fast kicker magnet &amp; pulser challenges</vt:lpstr>
      <vt:lpstr>Fast kicker magnet &amp; pulser challenges</vt:lpstr>
      <vt:lpstr>Fast kicker magnet &amp; pulser challenges</vt:lpstr>
      <vt:lpstr>Fast kicker magnet &amp; pulser challenges</vt:lpstr>
      <vt:lpstr>Fast kicker vacuum chamber challenges</vt:lpstr>
      <vt:lpstr>Current status of pulsed system design and manufacture</vt:lpstr>
      <vt:lpstr>Conclusion</vt:lpstr>
    </vt:vector>
  </TitlesOfParts>
  <Company>LAL - CNRS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présentation</dc:title>
  <dc:creator>agnes vermes</dc:creator>
  <cp:lastModifiedBy>ALEXANDRE Patrick</cp:lastModifiedBy>
  <cp:revision>281</cp:revision>
  <dcterms:created xsi:type="dcterms:W3CDTF">2014-12-08T15:13:57Z</dcterms:created>
  <dcterms:modified xsi:type="dcterms:W3CDTF">2018-06-20T20:54:12Z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TC034180659991</vt:lpwstr>
  </property>
</Properties>
</file>