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9" r:id="rId2"/>
    <p:sldId id="264" r:id="rId3"/>
    <p:sldId id="263" r:id="rId4"/>
    <p:sldId id="265" r:id="rId5"/>
    <p:sldId id="266" r:id="rId6"/>
    <p:sldId id="309" r:id="rId7"/>
    <p:sldId id="305" r:id="rId8"/>
    <p:sldId id="274" r:id="rId9"/>
    <p:sldId id="275" r:id="rId10"/>
    <p:sldId id="306" r:id="rId11"/>
    <p:sldId id="278" r:id="rId12"/>
    <p:sldId id="307" r:id="rId13"/>
    <p:sldId id="281" r:id="rId14"/>
    <p:sldId id="290" r:id="rId15"/>
    <p:sldId id="304" r:id="rId16"/>
    <p:sldId id="287" r:id="rId17"/>
    <p:sldId id="291" r:id="rId18"/>
    <p:sldId id="294" r:id="rId19"/>
    <p:sldId id="315" r:id="rId20"/>
    <p:sldId id="297" r:id="rId21"/>
    <p:sldId id="302" r:id="rId22"/>
    <p:sldId id="289" r:id="rId23"/>
    <p:sldId id="303" r:id="rId24"/>
    <p:sldId id="295" r:id="rId25"/>
    <p:sldId id="299" r:id="rId26"/>
    <p:sldId id="288" r:id="rId27"/>
    <p:sldId id="301" r:id="rId28"/>
    <p:sldId id="293" r:id="rId29"/>
    <p:sldId id="298" r:id="rId30"/>
    <p:sldId id="308" r:id="rId31"/>
    <p:sldId id="285" r:id="rId32"/>
    <p:sldId id="268" r:id="rId33"/>
    <p:sldId id="272" r:id="rId34"/>
    <p:sldId id="273" r:id="rId35"/>
    <p:sldId id="280" r:id="rId36"/>
    <p:sldId id="292" r:id="rId37"/>
    <p:sldId id="310" r:id="rId38"/>
    <p:sldId id="311" r:id="rId39"/>
    <p:sldId id="312" r:id="rId40"/>
    <p:sldId id="313" r:id="rId41"/>
    <p:sldId id="31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7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364DD-FD46-4101-8E51-6F0D51B1E126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2D18D-AECE-4B36-8FBB-6401DA85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20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0944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9974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1453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057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658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134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0702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118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479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2664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703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3082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7396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945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513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965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080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B79C-2CE7-499D-B4D7-1741AAA85E8C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386A-B953-4D58-9905-280615BB4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5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B79C-2CE7-499D-B4D7-1741AAA85E8C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386A-B953-4D58-9905-280615BB4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4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B79C-2CE7-499D-B4D7-1741AAA85E8C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386A-B953-4D58-9905-280615BB4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85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B79C-2CE7-499D-B4D7-1741AAA85E8C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386A-B953-4D58-9905-280615BB4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98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B79C-2CE7-499D-B4D7-1741AAA85E8C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386A-B953-4D58-9905-280615BB4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26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B79C-2CE7-499D-B4D7-1741AAA85E8C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386A-B953-4D58-9905-280615BB4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14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B79C-2CE7-499D-B4D7-1741AAA85E8C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386A-B953-4D58-9905-280615BB4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9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B79C-2CE7-499D-B4D7-1741AAA85E8C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386A-B953-4D58-9905-280615BB4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6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B79C-2CE7-499D-B4D7-1741AAA85E8C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386A-B953-4D58-9905-280615BB4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56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B79C-2CE7-499D-B4D7-1741AAA85E8C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386A-B953-4D58-9905-280615BB4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0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B79C-2CE7-499D-B4D7-1741AAA85E8C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B386A-B953-4D58-9905-280615BB4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44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0B79C-2CE7-499D-B4D7-1741AAA85E8C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B386A-B953-4D58-9905-280615BB4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5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g"/><Relationship Id="rId7" Type="http://schemas.openxmlformats.org/officeDocument/2006/relationships/image" Target="../media/image3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1.png"/><Relationship Id="rId7" Type="http://schemas.openxmlformats.org/officeDocument/2006/relationships/image" Target="../media/image37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0.png"/><Relationship Id="rId5" Type="http://schemas.openxmlformats.org/officeDocument/2006/relationships/image" Target="../media/image351.png"/><Relationship Id="rId4" Type="http://schemas.openxmlformats.org/officeDocument/2006/relationships/image" Target="../media/image3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0.png"/><Relationship Id="rId11" Type="http://schemas.openxmlformats.org/officeDocument/2006/relationships/image" Target="../media/image41.png"/><Relationship Id="rId5" Type="http://schemas.openxmlformats.org/officeDocument/2006/relationships/image" Target="../media/image351.png"/><Relationship Id="rId10" Type="http://schemas.openxmlformats.org/officeDocument/2006/relationships/image" Target="../media/image40.png"/><Relationship Id="rId4" Type="http://schemas.openxmlformats.org/officeDocument/2006/relationships/image" Target="../media/image341.pn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340.png"/><Relationship Id="rId7" Type="http://schemas.openxmlformats.org/officeDocument/2006/relationships/image" Target="../media/image390.png"/><Relationship Id="rId12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0.png"/><Relationship Id="rId11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20.png"/><Relationship Id="rId4" Type="http://schemas.openxmlformats.org/officeDocument/2006/relationships/image" Target="../media/image350.png"/><Relationship Id="rId9" Type="http://schemas.openxmlformats.org/officeDocument/2006/relationships/image" Target="../media/image4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0.png"/><Relationship Id="rId4" Type="http://schemas.openxmlformats.org/officeDocument/2006/relationships/image" Target="../media/image4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240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59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4" Type="http://schemas.openxmlformats.org/officeDocument/2006/relationships/image" Target="../media/image47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8845" y="1816745"/>
            <a:ext cx="11428491" cy="1525053"/>
          </a:xfrm>
        </p:spPr>
        <p:txBody>
          <a:bodyPr>
            <a:normAutofit/>
          </a:bodyPr>
          <a:lstStyle/>
          <a:p>
            <a:r>
              <a:rPr lang="fr-FR" sz="4800" b="1" dirty="0"/>
              <a:t>Ring </a:t>
            </a:r>
            <a:r>
              <a:rPr lang="fr-FR" sz="4800" b="1" dirty="0" err="1"/>
              <a:t>Beam</a:t>
            </a:r>
            <a:r>
              <a:rPr lang="fr-FR" sz="4800" b="1" dirty="0"/>
              <a:t> Dynamics</a:t>
            </a:r>
            <a:endParaRPr lang="en-US" sz="4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z="1400" smtClean="0">
                <a:ln>
                  <a:solidFill>
                    <a:schemeClr val="tx1"/>
                  </a:solidFill>
                </a:ln>
              </a:rPr>
              <a:t>1</a:t>
            </a:fld>
            <a:endParaRPr lang="fr-FR" sz="1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Alexis Gamelin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880" y="134633"/>
            <a:ext cx="2546120" cy="146891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72" y="4126131"/>
            <a:ext cx="2107228" cy="225577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8" y="4892869"/>
            <a:ext cx="2276496" cy="126507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38" y="66601"/>
            <a:ext cx="5784053" cy="12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83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8845" y="1816745"/>
            <a:ext cx="11428491" cy="1525053"/>
          </a:xfrm>
        </p:spPr>
        <p:txBody>
          <a:bodyPr>
            <a:normAutofit/>
          </a:bodyPr>
          <a:lstStyle/>
          <a:p>
            <a:r>
              <a:rPr lang="fr-FR" sz="4800" b="1" dirty="0" err="1"/>
              <a:t>Coherent</a:t>
            </a:r>
            <a:r>
              <a:rPr lang="fr-FR" sz="4800" b="1" dirty="0"/>
              <a:t> Synchrotron Radiation (CSR)</a:t>
            </a:r>
            <a:endParaRPr lang="en-GB" sz="4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z="1400" smtClean="0">
                <a:ln>
                  <a:solidFill>
                    <a:schemeClr val="tx1"/>
                  </a:solidFill>
                </a:ln>
              </a:rPr>
              <a:t>10</a:t>
            </a:fld>
            <a:endParaRPr lang="fr-FR" sz="1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Alexis Gamelin</a:t>
            </a:r>
          </a:p>
        </p:txBody>
      </p:sp>
    </p:spTree>
    <p:extLst>
      <p:ext uri="{BB962C8B-B14F-4D97-AF65-F5344CB8AC3E}">
        <p14:creationId xmlns:p14="http://schemas.microsoft.com/office/powerpoint/2010/main" val="1649610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15" y="1894683"/>
            <a:ext cx="11221995" cy="453083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11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303" y="670612"/>
            <a:ext cx="5219700" cy="173355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01361" y="1085143"/>
            <a:ext cx="6474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CSR </a:t>
            </a:r>
            <a:r>
              <a:rPr lang="fr-FR" dirty="0" err="1"/>
              <a:t>impedance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simulated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a </a:t>
            </a:r>
            <a:r>
              <a:rPr lang="fr-FR" dirty="0" err="1"/>
              <a:t>rectangular</a:t>
            </a:r>
            <a:r>
              <a:rPr lang="fr-FR" dirty="0"/>
              <a:t> </a:t>
            </a:r>
            <a:r>
              <a:rPr lang="fr-FR" dirty="0" err="1"/>
              <a:t>chamber</a:t>
            </a:r>
            <a:r>
              <a:rPr lang="fr-FR" dirty="0"/>
              <a:t> model (CSRZ, D. Zhou)</a:t>
            </a:r>
            <a:endParaRPr lang="en-US" dirty="0"/>
          </a:p>
        </p:txBody>
      </p:sp>
      <p:cxnSp>
        <p:nvCxnSpPr>
          <p:cNvPr id="24" name="Connecteur droit avec flèche 23"/>
          <p:cNvCxnSpPr/>
          <p:nvPr/>
        </p:nvCxnSpPr>
        <p:spPr>
          <a:xfrm flipH="1">
            <a:off x="4431957" y="2707215"/>
            <a:ext cx="205946" cy="7172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4983892" y="2707215"/>
            <a:ext cx="168876" cy="5730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5404022" y="2707215"/>
            <a:ext cx="444844" cy="3630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3591698" y="2337883"/>
            <a:ext cx="271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Resonances inside dipoles</a:t>
            </a:r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10276705" y="2697691"/>
            <a:ext cx="65902" cy="71669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10738024" y="4269915"/>
            <a:ext cx="28832" cy="29645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5875124" y="3813133"/>
            <a:ext cx="3617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Transient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> in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dipoles</a:t>
            </a:r>
            <a:endParaRPr lang="en-US" dirty="0"/>
          </a:p>
        </p:txBody>
      </p:sp>
      <p:cxnSp>
        <p:nvCxnSpPr>
          <p:cNvPr id="32" name="Connecteur droit avec flèche 31"/>
          <p:cNvCxnSpPr/>
          <p:nvPr/>
        </p:nvCxnSpPr>
        <p:spPr>
          <a:xfrm flipV="1">
            <a:off x="9325232" y="3077213"/>
            <a:ext cx="942207" cy="7685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9407611" y="4087433"/>
            <a:ext cx="1242887" cy="2775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re 3"/>
          <p:cNvSpPr txBox="1">
            <a:spLocks/>
          </p:cNvSpPr>
          <p:nvPr/>
        </p:nvSpPr>
        <p:spPr>
          <a:xfrm>
            <a:off x="243373" y="-220584"/>
            <a:ext cx="11878962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err="1"/>
              <a:t>Coherent</a:t>
            </a:r>
            <a:r>
              <a:rPr lang="fr-FR" sz="4000" dirty="0"/>
              <a:t> Synchrotron Radiation</a:t>
            </a:r>
            <a:endParaRPr lang="en-GB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11262056" y="5281435"/>
                <a:ext cx="710707" cy="4744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2056" y="5281435"/>
                <a:ext cx="710707" cy="47442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2252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8845" y="1816745"/>
            <a:ext cx="11428491" cy="1525053"/>
          </a:xfrm>
        </p:spPr>
        <p:txBody>
          <a:bodyPr>
            <a:normAutofit/>
          </a:bodyPr>
          <a:lstStyle/>
          <a:p>
            <a:r>
              <a:rPr lang="fr-FR" sz="4800" b="1" dirty="0" err="1"/>
              <a:t>Beam</a:t>
            </a:r>
            <a:r>
              <a:rPr lang="fr-FR" sz="4800" b="1" dirty="0"/>
              <a:t> </a:t>
            </a:r>
            <a:r>
              <a:rPr lang="fr-FR" sz="4800" b="1" dirty="0" err="1"/>
              <a:t>dynamics</a:t>
            </a:r>
            <a:r>
              <a:rPr lang="fr-FR" sz="4800" b="1" dirty="0"/>
              <a:t> and 6D </a:t>
            </a:r>
            <a:r>
              <a:rPr lang="fr-FR" sz="4800" b="1" dirty="0" err="1"/>
              <a:t>tracking</a:t>
            </a:r>
            <a:endParaRPr lang="en-GB" sz="4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z="1400" smtClean="0">
                <a:ln>
                  <a:solidFill>
                    <a:schemeClr val="tx1"/>
                  </a:solidFill>
                </a:ln>
              </a:rPr>
              <a:t>12</a:t>
            </a:fld>
            <a:endParaRPr lang="fr-FR" sz="1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Alexis Gamelin</a:t>
            </a:r>
          </a:p>
        </p:txBody>
      </p:sp>
    </p:spTree>
    <p:extLst>
      <p:ext uri="{BB962C8B-B14F-4D97-AF65-F5344CB8AC3E}">
        <p14:creationId xmlns:p14="http://schemas.microsoft.com/office/powerpoint/2010/main" val="346519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13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Why should we care: impact on beam dynamics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50" y="750906"/>
            <a:ext cx="10473639" cy="5601287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477" y="1683154"/>
            <a:ext cx="3942576" cy="672993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8490635" y="2656333"/>
            <a:ext cx="276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Total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loss</a:t>
            </a:r>
            <a:r>
              <a:rPr lang="fr-FR" dirty="0"/>
              <a:t> per </a:t>
            </a:r>
            <a:r>
              <a:rPr lang="fr-FR" dirty="0" err="1"/>
              <a:t>bunch</a:t>
            </a:r>
            <a:endParaRPr lang="en-US" dirty="0"/>
          </a:p>
        </p:txBody>
      </p:sp>
      <p:cxnSp>
        <p:nvCxnSpPr>
          <p:cNvPr id="36" name="Connecteur droit avec flèche 35"/>
          <p:cNvCxnSpPr/>
          <p:nvPr/>
        </p:nvCxnSpPr>
        <p:spPr>
          <a:xfrm flipH="1" flipV="1">
            <a:off x="8410589" y="2187431"/>
            <a:ext cx="239141" cy="4689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694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14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2" name="o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0561" y="788937"/>
            <a:ext cx="10862963" cy="5636577"/>
          </a:xfrm>
          <a:prstGeom prst="rect">
            <a:avLst/>
          </a:prstGeom>
        </p:spPr>
      </p:pic>
      <p:sp>
        <p:nvSpPr>
          <p:cNvPr id="11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Start to end simulations: First </a:t>
            </a:r>
            <a:r>
              <a:rPr lang="fr-FR" sz="4000" dirty="0" err="1"/>
              <a:t>turns</a:t>
            </a:r>
            <a:r>
              <a:rPr lang="fr-FR" sz="4000" dirty="0"/>
              <a:t> </a:t>
            </a:r>
            <a:r>
              <a:rPr lang="fr-FR" sz="4000" dirty="0" err="1"/>
              <a:t>at</a:t>
            </a:r>
            <a:r>
              <a:rPr lang="fr-FR" sz="4000" dirty="0"/>
              <a:t> 100 </a:t>
            </a:r>
            <a:r>
              <a:rPr lang="fr-FR" sz="4000" dirty="0" err="1"/>
              <a:t>pC</a:t>
            </a:r>
            <a:endParaRPr lang="en-US" sz="4000" dirty="0"/>
          </a:p>
        </p:txBody>
      </p:sp>
      <p:sp>
        <p:nvSpPr>
          <p:cNvPr id="3" name="ZoneTexte 2"/>
          <p:cNvSpPr txBox="1"/>
          <p:nvPr/>
        </p:nvSpPr>
        <p:spPr>
          <a:xfrm>
            <a:off x="443345" y="1108364"/>
            <a:ext cx="20966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 6D non </a:t>
            </a:r>
            <a:r>
              <a:rPr lang="fr-FR" dirty="0" err="1"/>
              <a:t>linear</a:t>
            </a:r>
            <a:r>
              <a:rPr lang="fr-FR" dirty="0"/>
              <a:t> </a:t>
            </a:r>
            <a:r>
              <a:rPr lang="fr-FR" dirty="0" err="1"/>
              <a:t>tracking</a:t>
            </a:r>
            <a:r>
              <a:rPr lang="fr-FR" dirty="0"/>
              <a:t> </a:t>
            </a:r>
            <a:r>
              <a:rPr lang="fr-FR" dirty="0" err="1"/>
              <a:t>element</a:t>
            </a:r>
            <a:r>
              <a:rPr lang="fr-FR" dirty="0"/>
              <a:t> by </a:t>
            </a:r>
            <a:r>
              <a:rPr lang="fr-FR" dirty="0" err="1"/>
              <a:t>element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the </a:t>
            </a:r>
            <a:r>
              <a:rPr lang="fr-FR" dirty="0" err="1"/>
              <a:t>lattice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Injected</a:t>
            </a:r>
            <a:r>
              <a:rPr lang="fr-FR" dirty="0"/>
              <a:t> </a:t>
            </a:r>
            <a:r>
              <a:rPr lang="fr-FR" dirty="0" err="1"/>
              <a:t>bunch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Linac</a:t>
            </a:r>
            <a:r>
              <a:rPr lang="fr-FR" dirty="0"/>
              <a:t> + TL simulations </a:t>
            </a:r>
            <a:r>
              <a:rPr lang="fr-FR" dirty="0" err="1"/>
              <a:t>with</a:t>
            </a:r>
            <a:r>
              <a:rPr lang="fr-FR" dirty="0"/>
              <a:t> collective </a:t>
            </a:r>
            <a:r>
              <a:rPr lang="fr-FR" dirty="0" err="1"/>
              <a:t>effects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6751781" y="5968956"/>
            <a:ext cx="333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Longitudinal </a:t>
            </a:r>
            <a:r>
              <a:rPr lang="fr-FR" dirty="0" err="1"/>
              <a:t>postion</a:t>
            </a:r>
            <a:r>
              <a:rPr lang="fr-FR" dirty="0"/>
              <a:t> S (m)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1866618" y="828643"/>
                <a:ext cx="33343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618" y="828643"/>
                <a:ext cx="3334327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228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15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2" name="o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0561" y="788937"/>
            <a:ext cx="10862963" cy="5636577"/>
          </a:xfrm>
          <a:prstGeom prst="rect">
            <a:avLst/>
          </a:prstGeom>
        </p:spPr>
      </p:pic>
      <p:sp>
        <p:nvSpPr>
          <p:cNvPr id="11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Start to end simulations: First </a:t>
            </a:r>
            <a:r>
              <a:rPr lang="fr-FR" sz="4000" dirty="0" err="1"/>
              <a:t>turns</a:t>
            </a:r>
            <a:r>
              <a:rPr lang="fr-FR" sz="4000" dirty="0"/>
              <a:t> </a:t>
            </a:r>
            <a:r>
              <a:rPr lang="fr-FR" sz="4000" dirty="0" err="1"/>
              <a:t>at</a:t>
            </a:r>
            <a:r>
              <a:rPr lang="fr-FR" sz="4000" dirty="0"/>
              <a:t> 100 </a:t>
            </a:r>
            <a:r>
              <a:rPr lang="fr-FR" sz="4000" dirty="0" err="1"/>
              <a:t>pC</a:t>
            </a:r>
            <a:endParaRPr lang="en-US" sz="4000" dirty="0"/>
          </a:p>
        </p:txBody>
      </p:sp>
      <p:sp>
        <p:nvSpPr>
          <p:cNvPr id="3" name="ZoneTexte 2"/>
          <p:cNvSpPr txBox="1"/>
          <p:nvPr/>
        </p:nvSpPr>
        <p:spPr>
          <a:xfrm>
            <a:off x="443345" y="1108364"/>
            <a:ext cx="20966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 6D non </a:t>
            </a:r>
            <a:r>
              <a:rPr lang="fr-FR" dirty="0" err="1"/>
              <a:t>linear</a:t>
            </a:r>
            <a:r>
              <a:rPr lang="fr-FR" dirty="0"/>
              <a:t> </a:t>
            </a:r>
            <a:r>
              <a:rPr lang="fr-FR" dirty="0" err="1"/>
              <a:t>tracking</a:t>
            </a:r>
            <a:r>
              <a:rPr lang="fr-FR" dirty="0"/>
              <a:t> </a:t>
            </a:r>
            <a:r>
              <a:rPr lang="fr-FR" dirty="0" err="1"/>
              <a:t>element</a:t>
            </a:r>
            <a:r>
              <a:rPr lang="fr-FR" dirty="0"/>
              <a:t> by </a:t>
            </a:r>
            <a:r>
              <a:rPr lang="fr-FR" dirty="0" err="1"/>
              <a:t>element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the </a:t>
            </a:r>
            <a:r>
              <a:rPr lang="fr-FR" dirty="0" err="1"/>
              <a:t>lattice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Injected</a:t>
            </a:r>
            <a:r>
              <a:rPr lang="fr-FR" dirty="0"/>
              <a:t> </a:t>
            </a:r>
            <a:r>
              <a:rPr lang="fr-FR" dirty="0" err="1"/>
              <a:t>bunch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Linac</a:t>
            </a:r>
            <a:r>
              <a:rPr lang="fr-FR" dirty="0"/>
              <a:t> + TL simulations </a:t>
            </a:r>
            <a:r>
              <a:rPr lang="fr-FR" dirty="0" err="1"/>
              <a:t>with</a:t>
            </a:r>
            <a:r>
              <a:rPr lang="fr-FR" dirty="0"/>
              <a:t> collective </a:t>
            </a:r>
            <a:r>
              <a:rPr lang="fr-FR" dirty="0" err="1"/>
              <a:t>effects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6751781" y="5968956"/>
            <a:ext cx="333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Longitudinal </a:t>
            </a:r>
            <a:r>
              <a:rPr lang="fr-FR" dirty="0" err="1"/>
              <a:t>postion</a:t>
            </a:r>
            <a:r>
              <a:rPr lang="fr-FR" dirty="0"/>
              <a:t> S (m)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1866618" y="828643"/>
                <a:ext cx="33343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618" y="828643"/>
                <a:ext cx="3334327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402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16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First </a:t>
            </a:r>
            <a:r>
              <a:rPr lang="fr-FR" sz="4000" dirty="0" err="1"/>
              <a:t>turns</a:t>
            </a:r>
            <a:r>
              <a:rPr lang="fr-FR" sz="4000" dirty="0"/>
              <a:t> </a:t>
            </a:r>
            <a:r>
              <a:rPr lang="fr-FR" sz="4000" dirty="0" err="1"/>
              <a:t>at</a:t>
            </a:r>
            <a:r>
              <a:rPr lang="fr-FR" sz="4000" dirty="0"/>
              <a:t> 100 </a:t>
            </a:r>
            <a:r>
              <a:rPr lang="fr-FR" sz="4000" dirty="0" err="1"/>
              <a:t>pC</a:t>
            </a:r>
            <a:endParaRPr lang="en-US" sz="4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711" y="838132"/>
            <a:ext cx="6683599" cy="542798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89529" y="1062183"/>
            <a:ext cx="258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the </a:t>
            </a:r>
            <a:r>
              <a:rPr lang="fr-FR" dirty="0" err="1"/>
              <a:t>streak</a:t>
            </a:r>
            <a:r>
              <a:rPr lang="fr-FR" dirty="0"/>
              <a:t> camera: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8994292" y="6056182"/>
            <a:ext cx="66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head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2807676" y="6056182"/>
            <a:ext cx="66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328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17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First </a:t>
            </a:r>
            <a:r>
              <a:rPr lang="fr-FR" sz="4000" dirty="0" err="1"/>
              <a:t>turns</a:t>
            </a:r>
            <a:r>
              <a:rPr lang="fr-FR" sz="4000" dirty="0"/>
              <a:t> </a:t>
            </a:r>
            <a:r>
              <a:rPr lang="fr-FR" sz="4000" dirty="0" err="1"/>
              <a:t>at</a:t>
            </a:r>
            <a:r>
              <a:rPr lang="fr-FR" sz="4000" dirty="0"/>
              <a:t> 100 </a:t>
            </a:r>
            <a:r>
              <a:rPr lang="fr-FR" sz="4000" dirty="0" err="1"/>
              <a:t>pC</a:t>
            </a:r>
            <a:endParaRPr lang="en-US" sz="4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8" y="1025237"/>
            <a:ext cx="5747197" cy="464581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025236"/>
            <a:ext cx="5883875" cy="47125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5112227" y="840570"/>
                <a:ext cx="15656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×10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/>
                  <a:t> (MV)</a:t>
                </a: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227" y="840570"/>
                <a:ext cx="1565664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313038" y="5527636"/>
            <a:ext cx="66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tail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6203092" y="5597186"/>
            <a:ext cx="66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tail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5205565" y="5597186"/>
            <a:ext cx="66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head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11127892" y="5607243"/>
            <a:ext cx="66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head</a:t>
            </a:r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11397982" y="786414"/>
            <a:ext cx="1565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(MV)</a:t>
            </a:r>
          </a:p>
        </p:txBody>
      </p:sp>
    </p:spTree>
    <p:extLst>
      <p:ext uri="{BB962C8B-B14F-4D97-AF65-F5344CB8AC3E}">
        <p14:creationId xmlns:p14="http://schemas.microsoft.com/office/powerpoint/2010/main" val="4158292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18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err="1"/>
              <a:t>After</a:t>
            </a:r>
            <a:r>
              <a:rPr lang="fr-FR" sz="4000" dirty="0"/>
              <a:t> 20 000 </a:t>
            </a:r>
            <a:r>
              <a:rPr lang="fr-FR" sz="4000" dirty="0" err="1"/>
              <a:t>turns</a:t>
            </a:r>
            <a:r>
              <a:rPr lang="fr-FR" sz="4000" dirty="0"/>
              <a:t> </a:t>
            </a:r>
            <a:r>
              <a:rPr lang="fr-FR" sz="4000" dirty="0" err="1"/>
              <a:t>at</a:t>
            </a:r>
            <a:r>
              <a:rPr lang="fr-FR" sz="4000" dirty="0"/>
              <a:t> 100 </a:t>
            </a:r>
            <a:r>
              <a:rPr lang="fr-FR" sz="4000" dirty="0" err="1"/>
              <a:t>pC</a:t>
            </a:r>
            <a:endParaRPr lang="en-US" sz="4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"/>
          <a:stretch/>
        </p:blipFill>
        <p:spPr>
          <a:xfrm>
            <a:off x="588701" y="795594"/>
            <a:ext cx="6005992" cy="53045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189" y="1289002"/>
            <a:ext cx="5522811" cy="427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69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19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CustomShape 2"/>
          <p:cNvSpPr/>
          <p:nvPr/>
        </p:nvSpPr>
        <p:spPr>
          <a:xfrm>
            <a:off x="867420" y="4559055"/>
            <a:ext cx="7325604" cy="111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Dynamic apertures reduction including :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</a:t>
            </a:r>
            <a:r>
              <a:rPr lang="en-US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Systematic</a:t>
            </a:r>
            <a:r>
              <a:rPr lang="fr-FR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fr-FR" sz="180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Multipole</a:t>
            </a:r>
            <a:r>
              <a:rPr lang="fr-FR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fr-FR" sz="180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fields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</a:t>
            </a:r>
            <a:r>
              <a:rPr lang="fr-FR" sz="180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Misalignement</a:t>
            </a:r>
            <a:r>
              <a:rPr lang="fr-FR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fr-FR" sz="180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errors</a:t>
            </a:r>
            <a:r>
              <a:rPr lang="fr-FR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+ </a:t>
            </a:r>
            <a:r>
              <a:rPr lang="en-US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orbit</a:t>
            </a:r>
            <a:r>
              <a:rPr lang="fr-FR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correction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Gradient </a:t>
            </a:r>
            <a:r>
              <a:rPr lang="fr-FR" sz="180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errors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Dynamic apertures are still at the level of the v</a:t>
            </a:r>
            <a:r>
              <a:rPr lang="fr-FR" sz="180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acuum</a:t>
            </a:r>
            <a:r>
              <a:rPr lang="fr-FR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pipe </a:t>
            </a:r>
            <a:r>
              <a:rPr lang="en-US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limit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" name="Picture 17"/>
          <p:cNvPicPr/>
          <p:nvPr/>
        </p:nvPicPr>
        <p:blipFill>
          <a:blip r:embed="rId2"/>
          <a:stretch/>
        </p:blipFill>
        <p:spPr>
          <a:xfrm>
            <a:off x="697029" y="1715055"/>
            <a:ext cx="3600000" cy="2844000"/>
          </a:xfrm>
          <a:prstGeom prst="rect">
            <a:avLst/>
          </a:prstGeom>
          <a:ln>
            <a:noFill/>
          </a:ln>
        </p:spPr>
      </p:pic>
      <p:pic>
        <p:nvPicPr>
          <p:cNvPr id="14" name="Picture 14"/>
          <p:cNvPicPr/>
          <p:nvPr/>
        </p:nvPicPr>
        <p:blipFill>
          <a:blip r:embed="rId3"/>
          <a:stretch/>
        </p:blipFill>
        <p:spPr>
          <a:xfrm>
            <a:off x="8379875" y="260757"/>
            <a:ext cx="3600000" cy="2952000"/>
          </a:xfrm>
          <a:prstGeom prst="rect">
            <a:avLst/>
          </a:prstGeom>
          <a:ln>
            <a:noFill/>
          </a:ln>
        </p:spPr>
      </p:pic>
      <p:pic>
        <p:nvPicPr>
          <p:cNvPr id="17" name="Picture 13"/>
          <p:cNvPicPr/>
          <p:nvPr/>
        </p:nvPicPr>
        <p:blipFill>
          <a:blip r:embed="rId4"/>
          <a:stretch/>
        </p:blipFill>
        <p:spPr>
          <a:xfrm>
            <a:off x="8379875" y="3299983"/>
            <a:ext cx="3600000" cy="2883600"/>
          </a:xfrm>
          <a:prstGeom prst="rect">
            <a:avLst/>
          </a:prstGeom>
          <a:ln>
            <a:noFill/>
          </a:ln>
        </p:spPr>
      </p:pic>
      <p:sp>
        <p:nvSpPr>
          <p:cNvPr id="18" name="CustomShape 3"/>
          <p:cNvSpPr/>
          <p:nvPr/>
        </p:nvSpPr>
        <p:spPr>
          <a:xfrm>
            <a:off x="938058" y="1005942"/>
            <a:ext cx="5375880" cy="515880"/>
          </a:xfrm>
          <a:prstGeom prst="rect">
            <a:avLst/>
          </a:prstGeom>
          <a:ln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400" b="1" strike="noStrike" spc="-1" dirty="0">
                <a:solidFill>
                  <a:srgbClr val="4D331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ＭＳ Ｐゴシック"/>
              </a:rPr>
              <a:t>Alignement </a:t>
            </a:r>
            <a:r>
              <a:rPr lang="fr-FR" sz="1400" b="1" strike="noStrike" spc="-1" dirty="0" err="1">
                <a:solidFill>
                  <a:srgbClr val="4D331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ＭＳ Ｐゴシック"/>
              </a:rPr>
              <a:t>errors</a:t>
            </a:r>
            <a:r>
              <a:rPr lang="fr-FR" sz="1400" b="1" strike="noStrike" spc="-1" dirty="0">
                <a:solidFill>
                  <a:srgbClr val="4D331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ＭＳ Ｐゴシック"/>
              </a:rPr>
              <a:t>:  30μm  -  200μrad   </a:t>
            </a:r>
            <a:r>
              <a:rPr lang="fr-FR" sz="1400" b="1" strike="noStrike" spc="-1" dirty="0" err="1">
                <a:solidFill>
                  <a:srgbClr val="4D331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ＭＳ Ｐゴシック"/>
              </a:rPr>
              <a:t>rms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1" strike="noStrike" spc="-1" dirty="0">
                <a:solidFill>
                  <a:srgbClr val="4D331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ＭＳ Ｐゴシック"/>
              </a:rPr>
              <a:t>Gradient </a:t>
            </a:r>
            <a:r>
              <a:rPr lang="fr-FR" sz="1400" b="1" strike="noStrike" spc="-1" dirty="0" err="1">
                <a:solidFill>
                  <a:srgbClr val="4D331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ＭＳ Ｐゴシック"/>
              </a:rPr>
              <a:t>errors</a:t>
            </a:r>
            <a:r>
              <a:rPr lang="fr-FR" sz="1400" b="1" strike="noStrike" spc="-1" dirty="0">
                <a:solidFill>
                  <a:srgbClr val="4D331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ＭＳ Ｐゴシック"/>
              </a:rPr>
              <a:t>:  1e-3  </a:t>
            </a:r>
            <a:r>
              <a:rPr lang="fr-FR" sz="1400" b="1" strike="noStrike" spc="-1" dirty="0" err="1">
                <a:solidFill>
                  <a:srgbClr val="4D3319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ＭＳ Ｐゴシック"/>
              </a:rPr>
              <a:t>rms</a:t>
            </a:r>
            <a:endParaRPr lang="fr-F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Titre 3"/>
          <p:cNvSpPr txBox="1">
            <a:spLocks/>
          </p:cNvSpPr>
          <p:nvPr/>
        </p:nvSpPr>
        <p:spPr>
          <a:xfrm>
            <a:off x="214184" y="-252093"/>
            <a:ext cx="10014904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DA impact of all error sources</a:t>
            </a:r>
          </a:p>
        </p:txBody>
      </p:sp>
    </p:spTree>
    <p:extLst>
      <p:ext uri="{BB962C8B-B14F-4D97-AF65-F5344CB8AC3E}">
        <p14:creationId xmlns:p14="http://schemas.microsoft.com/office/powerpoint/2010/main" val="1128557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/>
              <a:t>ThomX</a:t>
            </a:r>
            <a:r>
              <a:rPr lang="en-US" sz="4000" dirty="0"/>
              <a:t> storage ring</a:t>
            </a: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063" y="1031301"/>
            <a:ext cx="6765700" cy="4556699"/>
          </a:xfrm>
          <a:prstGeom prst="rect">
            <a:avLst/>
          </a:prstGeom>
        </p:spPr>
      </p:pic>
      <p:sp>
        <p:nvSpPr>
          <p:cNvPr id="51" name="ZoneTexte 50"/>
          <p:cNvSpPr txBox="1"/>
          <p:nvPr/>
        </p:nvSpPr>
        <p:spPr>
          <a:xfrm>
            <a:off x="5407266" y="800331"/>
            <a:ext cx="137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Fast</a:t>
            </a:r>
            <a:r>
              <a:rPr lang="fr-FR" dirty="0"/>
              <a:t> kickers</a:t>
            </a:r>
            <a:endParaRPr lang="en-US" dirty="0"/>
          </a:p>
        </p:txBody>
      </p:sp>
      <p:cxnSp>
        <p:nvCxnSpPr>
          <p:cNvPr id="53" name="Straight Arrow Connector 39">
            <a:extLst>
              <a:ext uri="{FF2B5EF4-FFF2-40B4-BE49-F238E27FC236}">
                <a16:creationId xmlns:a16="http://schemas.microsoft.com/office/drawing/2014/main" id="{0735315A-0F83-452D-B2B0-B0A82B8B9213}"/>
              </a:ext>
            </a:extLst>
          </p:cNvPr>
          <p:cNvCxnSpPr>
            <a:cxnSpLocks/>
          </p:cNvCxnSpPr>
          <p:nvPr/>
        </p:nvCxnSpPr>
        <p:spPr>
          <a:xfrm flipH="1">
            <a:off x="5454747" y="3744118"/>
            <a:ext cx="773788" cy="2446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6207759" y="3472474"/>
            <a:ext cx="224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Interaction point (IP)</a:t>
            </a:r>
            <a:endParaRPr lang="en-US" dirty="0"/>
          </a:p>
        </p:txBody>
      </p:sp>
      <p:sp>
        <p:nvSpPr>
          <p:cNvPr id="58" name="ZoneTexte 57"/>
          <p:cNvSpPr txBox="1"/>
          <p:nvPr/>
        </p:nvSpPr>
        <p:spPr>
          <a:xfrm>
            <a:off x="387927" y="1297776"/>
            <a:ext cx="46221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single bunch of 1nC is injected into the ring every 20 </a:t>
            </a:r>
            <a:r>
              <a:rPr lang="en-US" dirty="0" err="1"/>
              <a:t>ms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50 MeV, the beam is very sensible to collective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storage time is short compared to the damping times: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bunches are injected from the TL without longitudinal matching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/>
              <p:cNvSpPr txBox="1"/>
              <p:nvPr/>
            </p:nvSpPr>
            <p:spPr>
              <a:xfrm>
                <a:off x="3328092" y="3385846"/>
                <a:ext cx="1011944" cy="5759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=1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fr-FR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=0,5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ZoneTexte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092" y="3385846"/>
                <a:ext cx="1011944" cy="575927"/>
              </a:xfrm>
              <a:prstGeom prst="rect">
                <a:avLst/>
              </a:prstGeom>
              <a:blipFill rotWithShape="0">
                <a:blip r:embed="rId4"/>
                <a:stretch>
                  <a:fillRect l="-3012" r="-3012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59"/>
              <p:cNvSpPr txBox="1"/>
              <p:nvPr/>
            </p:nvSpPr>
            <p:spPr>
              <a:xfrm>
                <a:off x="1769022" y="5354487"/>
                <a:ext cx="2753318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𝑟𝑒𝑣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𝑞𝑉</m:t>
                              </m:r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h𝐸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den>
                              </m:f>
                            </m:e>
                          </m:d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0" name="ZoneTexte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022" y="5354487"/>
                <a:ext cx="2753318" cy="818366"/>
              </a:xfrm>
              <a:prstGeom prst="rect">
                <a:avLst/>
              </a:prstGeom>
              <a:blipFill rotWithShape="0">
                <a:blip r:embed="rId5"/>
                <a:stretch>
                  <a:fillRect b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Arrow Connector 39">
            <a:extLst>
              <a:ext uri="{FF2B5EF4-FFF2-40B4-BE49-F238E27FC236}">
                <a16:creationId xmlns:a16="http://schemas.microsoft.com/office/drawing/2014/main" id="{0735315A-0F83-452D-B2B0-B0A82B8B9213}"/>
              </a:ext>
            </a:extLst>
          </p:cNvPr>
          <p:cNvCxnSpPr>
            <a:cxnSpLocks/>
          </p:cNvCxnSpPr>
          <p:nvPr/>
        </p:nvCxnSpPr>
        <p:spPr>
          <a:xfrm>
            <a:off x="5841641" y="1225968"/>
            <a:ext cx="3226" cy="11085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39">
            <a:extLst>
              <a:ext uri="{FF2B5EF4-FFF2-40B4-BE49-F238E27FC236}">
                <a16:creationId xmlns:a16="http://schemas.microsoft.com/office/drawing/2014/main" id="{0735315A-0F83-452D-B2B0-B0A82B8B9213}"/>
              </a:ext>
            </a:extLst>
          </p:cNvPr>
          <p:cNvCxnSpPr>
            <a:cxnSpLocks/>
          </p:cNvCxnSpPr>
          <p:nvPr/>
        </p:nvCxnSpPr>
        <p:spPr>
          <a:xfrm>
            <a:off x="6673180" y="978549"/>
            <a:ext cx="1803873" cy="4220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>
            <a:off x="6160417" y="1258944"/>
            <a:ext cx="137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Septum</a:t>
            </a:r>
            <a:endParaRPr lang="en-US" dirty="0"/>
          </a:p>
        </p:txBody>
      </p:sp>
      <p:cxnSp>
        <p:nvCxnSpPr>
          <p:cNvPr id="66" name="Straight Arrow Connector 39">
            <a:extLst>
              <a:ext uri="{FF2B5EF4-FFF2-40B4-BE49-F238E27FC236}">
                <a16:creationId xmlns:a16="http://schemas.microsoft.com/office/drawing/2014/main" id="{0735315A-0F83-452D-B2B0-B0A82B8B9213}"/>
              </a:ext>
            </a:extLst>
          </p:cNvPr>
          <p:cNvCxnSpPr>
            <a:cxnSpLocks/>
          </p:cNvCxnSpPr>
          <p:nvPr/>
        </p:nvCxnSpPr>
        <p:spPr>
          <a:xfrm>
            <a:off x="6566695" y="1604533"/>
            <a:ext cx="310233" cy="2980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ZoneTexte 67"/>
          <p:cNvSpPr txBox="1"/>
          <p:nvPr/>
        </p:nvSpPr>
        <p:spPr>
          <a:xfrm>
            <a:off x="10490900" y="5172639"/>
            <a:ext cx="1377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500 MHz RF </a:t>
            </a:r>
            <a:r>
              <a:rPr lang="fr-FR" dirty="0" err="1"/>
              <a:t>Cavity</a:t>
            </a:r>
            <a:endParaRPr lang="en-US" dirty="0"/>
          </a:p>
        </p:txBody>
      </p:sp>
      <p:cxnSp>
        <p:nvCxnSpPr>
          <p:cNvPr id="69" name="Straight Arrow Connector 39">
            <a:extLst>
              <a:ext uri="{FF2B5EF4-FFF2-40B4-BE49-F238E27FC236}">
                <a16:creationId xmlns:a16="http://schemas.microsoft.com/office/drawing/2014/main" id="{0735315A-0F83-452D-B2B0-B0A82B8B9213}"/>
              </a:ext>
            </a:extLst>
          </p:cNvPr>
          <p:cNvCxnSpPr>
            <a:cxnSpLocks/>
          </p:cNvCxnSpPr>
          <p:nvPr/>
        </p:nvCxnSpPr>
        <p:spPr>
          <a:xfrm flipH="1" flipV="1">
            <a:off x="9412529" y="4111145"/>
            <a:ext cx="1078371" cy="12294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39">
            <a:extLst>
              <a:ext uri="{FF2B5EF4-FFF2-40B4-BE49-F238E27FC236}">
                <a16:creationId xmlns:a16="http://schemas.microsoft.com/office/drawing/2014/main" id="{0735315A-0F83-452D-B2B0-B0A82B8B9213}"/>
              </a:ext>
            </a:extLst>
          </p:cNvPr>
          <p:cNvCxnSpPr>
            <a:cxnSpLocks/>
          </p:cNvCxnSpPr>
          <p:nvPr/>
        </p:nvCxnSpPr>
        <p:spPr>
          <a:xfrm flipH="1" flipV="1">
            <a:off x="10684019" y="3251749"/>
            <a:ext cx="548361" cy="7754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72"/>
          <p:cNvSpPr txBox="1"/>
          <p:nvPr/>
        </p:nvSpPr>
        <p:spPr>
          <a:xfrm>
            <a:off x="10684019" y="3934985"/>
            <a:ext cx="1377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Transverse feedback</a:t>
            </a:r>
            <a:endParaRPr lang="en-US" dirty="0"/>
          </a:p>
        </p:txBody>
      </p:sp>
      <p:sp>
        <p:nvSpPr>
          <p:cNvPr id="74" name="Virage 73"/>
          <p:cNvSpPr/>
          <p:nvPr/>
        </p:nvSpPr>
        <p:spPr>
          <a:xfrm rot="10800000" flipH="1">
            <a:off x="1387632" y="3609975"/>
            <a:ext cx="785247" cy="788731"/>
          </a:xfrm>
          <a:prstGeom prst="bentArrow">
            <a:avLst>
              <a:gd name="adj1" fmla="val 25000"/>
              <a:gd name="adj2" fmla="val 25762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2312263" y="4048166"/>
            <a:ext cx="228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 </a:t>
            </a:r>
            <a:r>
              <a:rPr lang="fr-FR" dirty="0" err="1"/>
              <a:t>damping</a:t>
            </a:r>
            <a:r>
              <a:rPr lang="fr-FR" dirty="0"/>
              <a:t>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617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20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err="1"/>
              <a:t>After</a:t>
            </a:r>
            <a:r>
              <a:rPr lang="fr-FR" sz="4000" dirty="0"/>
              <a:t> 20 000 </a:t>
            </a:r>
            <a:r>
              <a:rPr lang="fr-FR" sz="4000" dirty="0" err="1"/>
              <a:t>turns</a:t>
            </a:r>
            <a:r>
              <a:rPr lang="fr-FR" sz="4000" dirty="0"/>
              <a:t> </a:t>
            </a:r>
            <a:r>
              <a:rPr lang="fr-FR" sz="4000" dirty="0" err="1"/>
              <a:t>at</a:t>
            </a:r>
            <a:r>
              <a:rPr lang="fr-FR" sz="4000" dirty="0"/>
              <a:t> 100 </a:t>
            </a:r>
            <a:r>
              <a:rPr lang="fr-FR" sz="4000" dirty="0" err="1"/>
              <a:t>pC</a:t>
            </a:r>
            <a:endParaRPr lang="en-US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0" b="-1"/>
          <a:stretch/>
        </p:blipFill>
        <p:spPr>
          <a:xfrm>
            <a:off x="6608177" y="1136073"/>
            <a:ext cx="5454514" cy="49321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"/>
          <a:stretch/>
        </p:blipFill>
        <p:spPr>
          <a:xfrm>
            <a:off x="277185" y="1154544"/>
            <a:ext cx="6267991" cy="499817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841431" y="5329382"/>
            <a:ext cx="114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 =1,2 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4331855" y="2122746"/>
                <a:ext cx="21124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dirty="0"/>
                  <a:t>55ps =16,5 mm</a:t>
                </a: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855" y="2122746"/>
                <a:ext cx="2112493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r="-231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/>
          <p:cNvSpPr txBox="1"/>
          <p:nvPr/>
        </p:nvSpPr>
        <p:spPr>
          <a:xfrm>
            <a:off x="11156958" y="5310909"/>
            <a:ext cx="114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 =1,2 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10049165" y="2547436"/>
                <a:ext cx="26990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≈350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9165" y="2547436"/>
                <a:ext cx="2699002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10049165" y="4713298"/>
                <a:ext cx="2699002" cy="3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≈180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9165" y="4713298"/>
                <a:ext cx="2699002" cy="391261"/>
              </a:xfrm>
              <a:prstGeom prst="rect">
                <a:avLst/>
              </a:prstGeom>
              <a:blipFill rotWithShape="0">
                <a:blip r:embed="rId6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0387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21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err="1"/>
              <a:t>After</a:t>
            </a:r>
            <a:r>
              <a:rPr lang="fr-FR" sz="4000" dirty="0"/>
              <a:t> 20 000 </a:t>
            </a:r>
            <a:r>
              <a:rPr lang="fr-FR" sz="4000" dirty="0" err="1"/>
              <a:t>turns</a:t>
            </a:r>
            <a:r>
              <a:rPr lang="fr-FR" sz="4000" dirty="0"/>
              <a:t> </a:t>
            </a:r>
            <a:r>
              <a:rPr lang="fr-FR" sz="4000" dirty="0" err="1"/>
              <a:t>at</a:t>
            </a:r>
            <a:r>
              <a:rPr lang="fr-FR" sz="4000" dirty="0"/>
              <a:t> 100 </a:t>
            </a:r>
            <a:r>
              <a:rPr lang="fr-FR" sz="4000" dirty="0" err="1"/>
              <a:t>pC</a:t>
            </a:r>
            <a:endParaRPr lang="en-US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0" b="-1"/>
          <a:stretch/>
        </p:blipFill>
        <p:spPr>
          <a:xfrm>
            <a:off x="6608177" y="1136073"/>
            <a:ext cx="5454514" cy="49321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"/>
          <a:stretch/>
        </p:blipFill>
        <p:spPr>
          <a:xfrm>
            <a:off x="277185" y="1154544"/>
            <a:ext cx="6267991" cy="499817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841431" y="5329382"/>
            <a:ext cx="114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 =1,2 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4331855" y="2122746"/>
                <a:ext cx="21124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dirty="0"/>
                  <a:t>55ps =16,5 mm</a:t>
                </a: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855" y="2122746"/>
                <a:ext cx="2112493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r="-231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/>
          <p:cNvSpPr txBox="1"/>
          <p:nvPr/>
        </p:nvSpPr>
        <p:spPr>
          <a:xfrm>
            <a:off x="11156958" y="5310909"/>
            <a:ext cx="114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 =1,2 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10049165" y="2547436"/>
                <a:ext cx="26990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≈350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9165" y="2547436"/>
                <a:ext cx="2699002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10049165" y="4713298"/>
                <a:ext cx="2699002" cy="3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≈180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9165" y="4713298"/>
                <a:ext cx="2699002" cy="391261"/>
              </a:xfrm>
              <a:prstGeom prst="rect">
                <a:avLst/>
              </a:prstGeom>
              <a:blipFill rotWithShape="0">
                <a:blip r:embed="rId6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/>
          <p:cNvSpPr txBox="1"/>
          <p:nvPr/>
        </p:nvSpPr>
        <p:spPr>
          <a:xfrm>
            <a:off x="7564581" y="3925454"/>
            <a:ext cx="1355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At</a:t>
            </a:r>
            <a:r>
              <a:rPr lang="fr-FR" dirty="0"/>
              <a:t> the IP: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7985933" y="3913418"/>
                <a:ext cx="26990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≈65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933" y="3913418"/>
                <a:ext cx="2699002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7985933" y="4221893"/>
                <a:ext cx="2699002" cy="3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≈25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933" y="4221893"/>
                <a:ext cx="2699002" cy="391261"/>
              </a:xfrm>
              <a:prstGeom prst="rect">
                <a:avLst/>
              </a:prstGeom>
              <a:blipFill rotWithShape="0">
                <a:blip r:embed="rId8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7217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22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First </a:t>
            </a:r>
            <a:r>
              <a:rPr lang="fr-FR" sz="4000" dirty="0" err="1"/>
              <a:t>turns</a:t>
            </a:r>
            <a:r>
              <a:rPr lang="fr-FR" sz="4000" dirty="0"/>
              <a:t> </a:t>
            </a:r>
            <a:r>
              <a:rPr lang="fr-FR" sz="4000" dirty="0" err="1"/>
              <a:t>at</a:t>
            </a:r>
            <a:r>
              <a:rPr lang="fr-FR" sz="4000" dirty="0"/>
              <a:t> 1nC</a:t>
            </a:r>
            <a:endParaRPr lang="en-US" sz="4000" dirty="0"/>
          </a:p>
        </p:txBody>
      </p:sp>
      <p:pic>
        <p:nvPicPr>
          <p:cNvPr id="2" name="l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199" y="732434"/>
            <a:ext cx="10913129" cy="566260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698836" y="6003741"/>
            <a:ext cx="333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Longitudinal </a:t>
            </a:r>
            <a:r>
              <a:rPr lang="fr-FR" dirty="0" err="1"/>
              <a:t>postion</a:t>
            </a:r>
            <a:r>
              <a:rPr lang="fr-FR" dirty="0"/>
              <a:t> S (m)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841382" y="701961"/>
                <a:ext cx="33343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382" y="701961"/>
                <a:ext cx="3334327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960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23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First </a:t>
            </a:r>
            <a:r>
              <a:rPr lang="fr-FR" sz="4000" dirty="0" err="1"/>
              <a:t>turns</a:t>
            </a:r>
            <a:r>
              <a:rPr lang="fr-FR" sz="4000" dirty="0"/>
              <a:t> </a:t>
            </a:r>
            <a:r>
              <a:rPr lang="fr-FR" sz="4000" dirty="0" err="1"/>
              <a:t>at</a:t>
            </a:r>
            <a:r>
              <a:rPr lang="fr-FR" sz="4000" dirty="0"/>
              <a:t> 1nC</a:t>
            </a:r>
            <a:endParaRPr lang="en-US" sz="4000" dirty="0"/>
          </a:p>
        </p:txBody>
      </p:sp>
      <p:pic>
        <p:nvPicPr>
          <p:cNvPr id="2" name="l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199" y="732434"/>
            <a:ext cx="10913129" cy="566260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698836" y="6003741"/>
            <a:ext cx="333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Longitudinal </a:t>
            </a:r>
            <a:r>
              <a:rPr lang="fr-FR" dirty="0" err="1"/>
              <a:t>postion</a:t>
            </a:r>
            <a:r>
              <a:rPr lang="fr-FR" dirty="0"/>
              <a:t> S (m)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841382" y="701961"/>
                <a:ext cx="33343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382" y="701961"/>
                <a:ext cx="3334327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260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24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First </a:t>
            </a:r>
            <a:r>
              <a:rPr lang="fr-FR" sz="4000" dirty="0" err="1"/>
              <a:t>turns</a:t>
            </a:r>
            <a:r>
              <a:rPr lang="fr-FR" sz="4000" dirty="0"/>
              <a:t> </a:t>
            </a:r>
            <a:r>
              <a:rPr lang="fr-FR" sz="4000" dirty="0" err="1"/>
              <a:t>at</a:t>
            </a:r>
            <a:r>
              <a:rPr lang="fr-FR" sz="4000" dirty="0"/>
              <a:t> 1nC</a:t>
            </a:r>
            <a:endParaRPr lang="en-US" sz="4000" dirty="0"/>
          </a:p>
        </p:txBody>
      </p:sp>
      <p:sp>
        <p:nvSpPr>
          <p:cNvPr id="3" name="ZoneTexte 2"/>
          <p:cNvSpPr txBox="1"/>
          <p:nvPr/>
        </p:nvSpPr>
        <p:spPr>
          <a:xfrm>
            <a:off x="683491" y="1707537"/>
            <a:ext cx="342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Possible mitigations: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683490" y="2171924"/>
                <a:ext cx="10603345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Optimise </a:t>
                </a:r>
                <a:r>
                  <a:rPr lang="fr-FR" dirty="0" err="1"/>
                  <a:t>Linac</a:t>
                </a:r>
                <a:r>
                  <a:rPr lang="fr-FR" dirty="0"/>
                  <a:t> + TL to </a:t>
                </a:r>
                <a:r>
                  <a:rPr lang="fr-FR" dirty="0" err="1"/>
                  <a:t>inject</a:t>
                </a:r>
                <a:r>
                  <a:rPr lang="fr-FR" dirty="0"/>
                  <a:t> a « </a:t>
                </a:r>
                <a:r>
                  <a:rPr lang="fr-FR" dirty="0" err="1"/>
                  <a:t>better</a:t>
                </a:r>
                <a:r>
                  <a:rPr lang="fr-FR" dirty="0"/>
                  <a:t> » </a:t>
                </a:r>
                <a:r>
                  <a:rPr lang="fr-FR" dirty="0" err="1"/>
                  <a:t>beam</a:t>
                </a: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Tweak the lattice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err="1"/>
                  <a:t>Increase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𝑅𝐹</m:t>
                        </m:r>
                      </m:sub>
                    </m:sSub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490" y="2171924"/>
                <a:ext cx="10603345" cy="3693319"/>
              </a:xfrm>
              <a:prstGeom prst="rect">
                <a:avLst/>
              </a:prstGeom>
              <a:blipFill rotWithShape="0">
                <a:blip r:embed="rId2"/>
                <a:stretch>
                  <a:fillRect l="-345" t="-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/>
          <p:cNvSpPr txBox="1"/>
          <p:nvPr/>
        </p:nvSpPr>
        <p:spPr>
          <a:xfrm>
            <a:off x="683491" y="1016000"/>
            <a:ext cx="2410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happend</a:t>
            </a:r>
            <a:r>
              <a:rPr lang="fr-FR" dirty="0"/>
              <a:t> ?</a:t>
            </a:r>
            <a:endParaRPr lang="en-US" dirty="0"/>
          </a:p>
        </p:txBody>
      </p:sp>
      <p:sp>
        <p:nvSpPr>
          <p:cNvPr id="6" name="Flèche droite 5"/>
          <p:cNvSpPr/>
          <p:nvPr/>
        </p:nvSpPr>
        <p:spPr>
          <a:xfrm>
            <a:off x="2464861" y="996765"/>
            <a:ext cx="1126836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3718008" y="996765"/>
                <a:ext cx="8473991" cy="658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Very </a:t>
                </a:r>
                <a:r>
                  <a:rPr lang="fr-FR" dirty="0" err="1"/>
                  <a:t>strong</a:t>
                </a:r>
                <a:r>
                  <a:rPr lang="fr-FR" dirty="0"/>
                  <a:t> CSR leads part of the </a:t>
                </a:r>
                <a:r>
                  <a:rPr lang="fr-FR" dirty="0" err="1"/>
                  <a:t>beam</a:t>
                </a:r>
                <a:r>
                  <a:rPr lang="fr-FR" dirty="0"/>
                  <a:t> </a:t>
                </a:r>
                <a:r>
                  <a:rPr lang="fr-FR" dirty="0" err="1"/>
                  <a:t>outside</a:t>
                </a:r>
                <a:r>
                  <a:rPr lang="fr-FR" dirty="0"/>
                  <a:t> of </a:t>
                </a:r>
                <a:r>
                  <a:rPr lang="fr-FR" dirty="0" err="1"/>
                  <a:t>momentum</a:t>
                </a:r>
                <a:r>
                  <a:rPr lang="fr-FR" dirty="0"/>
                  <a:t> </a:t>
                </a:r>
                <a:r>
                  <a:rPr lang="fr-FR" dirty="0" err="1"/>
                  <a:t>acceptance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𝑅𝐹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2%</m:t>
                    </m:r>
                  </m:oMath>
                </a14:m>
                <a:endParaRPr lang="fr-FR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008" y="996765"/>
                <a:ext cx="8473991" cy="658514"/>
              </a:xfrm>
              <a:prstGeom prst="rect">
                <a:avLst/>
              </a:prstGeom>
              <a:blipFill rotWithShape="0">
                <a:blip r:embed="rId3"/>
                <a:stretch>
                  <a:fillRect l="-647" t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2618454" y="4460851"/>
                <a:ext cx="1755672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454" y="4460851"/>
                <a:ext cx="1755672" cy="51860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Virage 7"/>
          <p:cNvSpPr/>
          <p:nvPr/>
        </p:nvSpPr>
        <p:spPr>
          <a:xfrm rot="10800000" flipH="1">
            <a:off x="1476070" y="2605697"/>
            <a:ext cx="952594" cy="868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2535381" y="3048918"/>
                <a:ext cx="92207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at injection (in fact decrease the longitudinal coherence, RMS is not very relevant)</a:t>
                </a: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381" y="3048918"/>
                <a:ext cx="9220760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59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Virage 16"/>
          <p:cNvSpPr/>
          <p:nvPr/>
        </p:nvSpPr>
        <p:spPr>
          <a:xfrm rot="10800000" flipH="1">
            <a:off x="1512267" y="4034000"/>
            <a:ext cx="952594" cy="868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flipH="1" flipV="1">
            <a:off x="3286378" y="4941048"/>
            <a:ext cx="305319" cy="4337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3718009" y="4065514"/>
            <a:ext cx="253629" cy="5516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3315855" y="5152437"/>
                <a:ext cx="1376218" cy="40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ad>
                            <m:radPr>
                              <m:degHide m:val="on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rad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855" y="5152437"/>
                <a:ext cx="1376218" cy="40197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/>
              <p:cNvSpPr txBox="1"/>
              <p:nvPr/>
            </p:nvSpPr>
            <p:spPr>
              <a:xfrm>
                <a:off x="3551257" y="3711967"/>
                <a:ext cx="1767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dirty="0"/>
                  <a:t> filamentation</a:t>
                </a:r>
              </a:p>
            </p:txBody>
          </p:sp>
        </mc:Choice>
        <mc:Fallback xmlns="">
          <p:sp>
            <p:nvSpPr>
              <p:cNvPr id="29" name="ZoneText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1257" y="3711967"/>
                <a:ext cx="1767890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2669632" y="5809965"/>
                <a:ext cx="1111715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632" y="5809965"/>
                <a:ext cx="1111715" cy="335413"/>
              </a:xfrm>
              <a:prstGeom prst="rect">
                <a:avLst/>
              </a:prstGeom>
              <a:blipFill rotWithShape="0">
                <a:blip r:embed="rId8"/>
                <a:stretch>
                  <a:fillRect l="-4945" r="-549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Virage 26"/>
          <p:cNvSpPr/>
          <p:nvPr/>
        </p:nvSpPr>
        <p:spPr>
          <a:xfrm rot="10800000" flipH="1">
            <a:off x="1528746" y="5344854"/>
            <a:ext cx="952594" cy="868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991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25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First </a:t>
            </a:r>
            <a:r>
              <a:rPr lang="fr-FR" sz="4000" dirty="0" err="1"/>
              <a:t>turns</a:t>
            </a:r>
            <a:r>
              <a:rPr lang="fr-FR" sz="4000" dirty="0"/>
              <a:t> </a:t>
            </a:r>
            <a:r>
              <a:rPr lang="fr-FR" sz="4000" dirty="0" err="1"/>
              <a:t>at</a:t>
            </a:r>
            <a:r>
              <a:rPr lang="fr-FR" sz="4000" dirty="0"/>
              <a:t> 1nC</a:t>
            </a:r>
            <a:endParaRPr lang="en-US" sz="4000" dirty="0"/>
          </a:p>
        </p:txBody>
      </p:sp>
      <p:sp>
        <p:nvSpPr>
          <p:cNvPr id="3" name="ZoneTexte 2"/>
          <p:cNvSpPr txBox="1"/>
          <p:nvPr/>
        </p:nvSpPr>
        <p:spPr>
          <a:xfrm>
            <a:off x="683491" y="1707537"/>
            <a:ext cx="342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Possible mitigations: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683490" y="2171924"/>
                <a:ext cx="10603345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Optimise </a:t>
                </a:r>
                <a:r>
                  <a:rPr lang="fr-FR" dirty="0" err="1"/>
                  <a:t>Linac</a:t>
                </a:r>
                <a:r>
                  <a:rPr lang="fr-FR" dirty="0"/>
                  <a:t> + TL to </a:t>
                </a:r>
                <a:r>
                  <a:rPr lang="fr-FR" dirty="0" err="1"/>
                  <a:t>inject</a:t>
                </a:r>
                <a:r>
                  <a:rPr lang="fr-FR" dirty="0"/>
                  <a:t> a « </a:t>
                </a:r>
                <a:r>
                  <a:rPr lang="fr-FR" dirty="0" err="1"/>
                  <a:t>better</a:t>
                </a:r>
                <a:r>
                  <a:rPr lang="fr-FR" dirty="0"/>
                  <a:t> » </a:t>
                </a:r>
                <a:r>
                  <a:rPr lang="fr-FR" dirty="0" err="1"/>
                  <a:t>beam</a:t>
                </a: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Tweak the lattice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err="1"/>
                  <a:t>Increase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𝑅𝐹</m:t>
                        </m:r>
                      </m:sub>
                    </m:sSub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490" y="2171924"/>
                <a:ext cx="10603345" cy="3693319"/>
              </a:xfrm>
              <a:prstGeom prst="rect">
                <a:avLst/>
              </a:prstGeom>
              <a:blipFill rotWithShape="0">
                <a:blip r:embed="rId2"/>
                <a:stretch>
                  <a:fillRect l="-345" t="-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/>
          <p:cNvSpPr txBox="1"/>
          <p:nvPr/>
        </p:nvSpPr>
        <p:spPr>
          <a:xfrm>
            <a:off x="683491" y="1016000"/>
            <a:ext cx="2410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happend</a:t>
            </a:r>
            <a:r>
              <a:rPr lang="fr-FR" dirty="0"/>
              <a:t> ?</a:t>
            </a:r>
            <a:endParaRPr lang="en-US" dirty="0"/>
          </a:p>
        </p:txBody>
      </p:sp>
      <p:sp>
        <p:nvSpPr>
          <p:cNvPr id="6" name="Flèche droite 5"/>
          <p:cNvSpPr/>
          <p:nvPr/>
        </p:nvSpPr>
        <p:spPr>
          <a:xfrm>
            <a:off x="2464861" y="996765"/>
            <a:ext cx="1126836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3718008" y="996765"/>
                <a:ext cx="8473991" cy="658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Very </a:t>
                </a:r>
                <a:r>
                  <a:rPr lang="fr-FR" dirty="0" err="1"/>
                  <a:t>strong</a:t>
                </a:r>
                <a:r>
                  <a:rPr lang="fr-FR" dirty="0"/>
                  <a:t> CSR leads part of the </a:t>
                </a:r>
                <a:r>
                  <a:rPr lang="fr-FR" dirty="0" err="1"/>
                  <a:t>beam</a:t>
                </a:r>
                <a:r>
                  <a:rPr lang="fr-FR" dirty="0"/>
                  <a:t> </a:t>
                </a:r>
                <a:r>
                  <a:rPr lang="fr-FR" dirty="0" err="1"/>
                  <a:t>outside</a:t>
                </a:r>
                <a:r>
                  <a:rPr lang="fr-FR" dirty="0"/>
                  <a:t> of </a:t>
                </a:r>
                <a:r>
                  <a:rPr lang="fr-FR" dirty="0" err="1"/>
                  <a:t>momentum</a:t>
                </a:r>
                <a:r>
                  <a:rPr lang="fr-FR" dirty="0"/>
                  <a:t> </a:t>
                </a:r>
                <a:r>
                  <a:rPr lang="fr-FR" dirty="0" err="1"/>
                  <a:t>acceptance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𝑅𝐹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2%</m:t>
                    </m:r>
                  </m:oMath>
                </a14:m>
                <a:endParaRPr lang="fr-FR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008" y="996765"/>
                <a:ext cx="8473991" cy="658514"/>
              </a:xfrm>
              <a:prstGeom prst="rect">
                <a:avLst/>
              </a:prstGeom>
              <a:blipFill rotWithShape="0">
                <a:blip r:embed="rId3"/>
                <a:stretch>
                  <a:fillRect l="-647" t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2618454" y="4460851"/>
                <a:ext cx="1755672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454" y="4460851"/>
                <a:ext cx="1755672" cy="51860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Virage 7"/>
          <p:cNvSpPr/>
          <p:nvPr/>
        </p:nvSpPr>
        <p:spPr>
          <a:xfrm rot="10800000" flipH="1">
            <a:off x="1476070" y="2605697"/>
            <a:ext cx="952594" cy="868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2535381" y="3048918"/>
                <a:ext cx="92207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at injection (in fact decrease the longitudinal coherence, RMS is not very relevant)</a:t>
                </a: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381" y="3048918"/>
                <a:ext cx="9220760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59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Virage 16"/>
          <p:cNvSpPr/>
          <p:nvPr/>
        </p:nvSpPr>
        <p:spPr>
          <a:xfrm rot="10800000" flipH="1">
            <a:off x="1512267" y="4034000"/>
            <a:ext cx="952594" cy="868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flipH="1" flipV="1">
            <a:off x="3286378" y="4941048"/>
            <a:ext cx="305319" cy="4337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3718009" y="4065514"/>
            <a:ext cx="253629" cy="5516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3315855" y="5152437"/>
                <a:ext cx="1376218" cy="40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ad>
                            <m:radPr>
                              <m:degHide m:val="on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rad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855" y="5152437"/>
                <a:ext cx="1376218" cy="40197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/>
              <p:cNvSpPr txBox="1"/>
              <p:nvPr/>
            </p:nvSpPr>
            <p:spPr>
              <a:xfrm>
                <a:off x="3551257" y="3711967"/>
                <a:ext cx="17678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dirty="0"/>
                  <a:t> filamentation</a:t>
                </a:r>
              </a:p>
            </p:txBody>
          </p:sp>
        </mc:Choice>
        <mc:Fallback xmlns="">
          <p:sp>
            <p:nvSpPr>
              <p:cNvPr id="29" name="ZoneText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1257" y="3711967"/>
                <a:ext cx="1767890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2669632" y="5809965"/>
                <a:ext cx="1111715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632" y="5809965"/>
                <a:ext cx="1111715" cy="335413"/>
              </a:xfrm>
              <a:prstGeom prst="rect">
                <a:avLst/>
              </a:prstGeom>
              <a:blipFill rotWithShape="0">
                <a:blip r:embed="rId8"/>
                <a:stretch>
                  <a:fillRect l="-4945" r="-549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6452532" y="4607572"/>
                <a:ext cx="1376218" cy="613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532" y="4607572"/>
                <a:ext cx="1376218" cy="61343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Virage 26"/>
          <p:cNvSpPr/>
          <p:nvPr/>
        </p:nvSpPr>
        <p:spPr>
          <a:xfrm rot="10800000" flipH="1">
            <a:off x="1528746" y="5344854"/>
            <a:ext cx="952594" cy="868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5223351" y="5684461"/>
                <a:ext cx="725508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(phase space rotation speed) so that the particles do not feel the same wake for too long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351" y="5684461"/>
                <a:ext cx="7255080" cy="646331"/>
              </a:xfrm>
              <a:prstGeom prst="rect">
                <a:avLst/>
              </a:prstGeom>
              <a:blipFill rotWithShape="0">
                <a:blip r:embed="rId10"/>
                <a:stretch>
                  <a:fillRect l="-756" t="-4673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/>
              <p:cNvSpPr txBox="1"/>
              <p:nvPr/>
            </p:nvSpPr>
            <p:spPr>
              <a:xfrm>
                <a:off x="6452532" y="3451290"/>
                <a:ext cx="1724370" cy="611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fr-FR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ZoneText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532" y="3451290"/>
                <a:ext cx="1724370" cy="61196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Flèche droite 34"/>
          <p:cNvSpPr/>
          <p:nvPr/>
        </p:nvSpPr>
        <p:spPr>
          <a:xfrm>
            <a:off x="3969638" y="5817559"/>
            <a:ext cx="1125799" cy="4060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èche droite 36"/>
          <p:cNvSpPr/>
          <p:nvPr/>
        </p:nvSpPr>
        <p:spPr>
          <a:xfrm rot="20074832">
            <a:off x="4368149" y="3996740"/>
            <a:ext cx="2257417" cy="4060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èche droite 38"/>
          <p:cNvSpPr/>
          <p:nvPr/>
        </p:nvSpPr>
        <p:spPr>
          <a:xfrm rot="267683">
            <a:off x="4453456" y="4646462"/>
            <a:ext cx="2166951" cy="4060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>
              <a:xfrm>
                <a:off x="8917057" y="3513977"/>
                <a:ext cx="3198555" cy="935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𝑅𝐹</m:t>
                        </m:r>
                      </m:sub>
                    </m:sSub>
                  </m:oMath>
                </a14:m>
                <a:r>
                  <a:rPr lang="en-US" dirty="0"/>
                  <a:t> not to loose the particles feeling the wake in the first turns</a:t>
                </a:r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7057" y="3513977"/>
                <a:ext cx="3198555" cy="935513"/>
              </a:xfrm>
              <a:prstGeom prst="rect">
                <a:avLst/>
              </a:prstGeom>
              <a:blipFill rotWithShape="0">
                <a:blip r:embed="rId12"/>
                <a:stretch>
                  <a:fillRect l="-1718" t="-2597" r="-133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ZoneTexte 40"/>
          <p:cNvSpPr txBox="1"/>
          <p:nvPr/>
        </p:nvSpPr>
        <p:spPr>
          <a:xfrm>
            <a:off x="8554041" y="4729625"/>
            <a:ext cx="3809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Decrease the longitudinal coherence</a:t>
            </a:r>
          </a:p>
        </p:txBody>
      </p:sp>
      <p:sp>
        <p:nvSpPr>
          <p:cNvPr id="43" name="Flèche droite 42"/>
          <p:cNvSpPr/>
          <p:nvPr/>
        </p:nvSpPr>
        <p:spPr>
          <a:xfrm>
            <a:off x="7700246" y="4720153"/>
            <a:ext cx="779376" cy="4060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èche droite 43"/>
          <p:cNvSpPr/>
          <p:nvPr/>
        </p:nvSpPr>
        <p:spPr>
          <a:xfrm>
            <a:off x="8089132" y="3543067"/>
            <a:ext cx="779376" cy="4060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61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1" y="1602549"/>
            <a:ext cx="6233403" cy="49300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26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Alternative </a:t>
            </a:r>
            <a:r>
              <a:rPr lang="fr-FR" sz="4000" dirty="0" err="1"/>
              <a:t>optics</a:t>
            </a:r>
            <a:endParaRPr lang="en-US" sz="4000" dirty="0"/>
          </a:p>
        </p:txBody>
      </p:sp>
      <p:sp>
        <p:nvSpPr>
          <p:cNvPr id="2" name="ZoneTexte 1"/>
          <p:cNvSpPr txBox="1"/>
          <p:nvPr/>
        </p:nvSpPr>
        <p:spPr>
          <a:xfrm>
            <a:off x="720436" y="1032658"/>
            <a:ext cx="5375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 the nominal </a:t>
            </a:r>
            <a:r>
              <a:rPr lang="fr-FR" dirty="0" err="1"/>
              <a:t>optics</a:t>
            </a:r>
            <a:r>
              <a:rPr lang="fr-FR" dirty="0"/>
              <a:t>,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3807048" y="922087"/>
                <a:ext cx="19211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=0,0143 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=0,3691</m:t>
                    </m:r>
                  </m:oMath>
                </a14:m>
                <a:endParaRPr lang="fr-FR" b="0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7048" y="922087"/>
                <a:ext cx="1921164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222" t="-1887" b="-10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2443612" y="2003667"/>
                <a:ext cx="19211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=0,0176 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=0,3197</m:t>
                    </m:r>
                  </m:oMath>
                </a14:m>
                <a:endParaRPr lang="fr-FR" b="0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612" y="2003667"/>
                <a:ext cx="1921164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2222" t="-2830" b="-10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1422" y="1756037"/>
            <a:ext cx="5686391" cy="46663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8534993" y="2003668"/>
                <a:ext cx="19211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=0,0205 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=0,2885</m:t>
                    </m:r>
                  </m:oMath>
                </a14:m>
                <a:endParaRPr lang="fr-FR" b="0" dirty="0"/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993" y="2003668"/>
                <a:ext cx="1921164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905" t="-2830" b="-10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9236675" y="1089693"/>
                <a:ext cx="2635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𝑅𝐹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=500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𝑘𝑉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=38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6675" y="1089693"/>
                <a:ext cx="2635529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693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6096000" y="1089694"/>
                <a:ext cx="26355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𝑅𝐹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=300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𝑘𝑉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=49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089694"/>
                <a:ext cx="2635530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69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2249798" y="2712057"/>
                <a:ext cx="2635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𝑅𝐹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=500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𝑘𝑉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=34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798" y="2712057"/>
                <a:ext cx="2635529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69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>
              <a:xfrm>
                <a:off x="8211613" y="2762344"/>
                <a:ext cx="2635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𝑅𝐹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=500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𝑘𝑉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=31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613" y="2762344"/>
                <a:ext cx="2635529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694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470893" y="140798"/>
                <a:ext cx="2834815" cy="4274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synchrotron period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93" y="140798"/>
                <a:ext cx="2834815" cy="427425"/>
              </a:xfrm>
              <a:prstGeom prst="rect">
                <a:avLst/>
              </a:prstGeom>
              <a:blipFill rotWithShape="0">
                <a:blip r:embed="rId11"/>
                <a:stretch>
                  <a:fillRect l="-2796" t="-4286" r="-1075" b="-1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9096860" y="216010"/>
                <a:ext cx="29151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revolution period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dirty="0"/>
                  <a:t> 60 ns</a:t>
                </a:r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860" y="216010"/>
                <a:ext cx="2915157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2720" t="-28261" r="-4184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9212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56" y="1497045"/>
            <a:ext cx="6010275" cy="48672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699" y="1568418"/>
            <a:ext cx="5711426" cy="46661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27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Alternative </a:t>
            </a:r>
            <a:r>
              <a:rPr lang="fr-FR" sz="4000" dirty="0" err="1"/>
              <a:t>optics</a:t>
            </a:r>
            <a:endParaRPr lang="en-US" sz="4000" dirty="0"/>
          </a:p>
        </p:txBody>
      </p:sp>
      <p:sp>
        <p:nvSpPr>
          <p:cNvPr id="2" name="ZoneTexte 1"/>
          <p:cNvSpPr txBox="1"/>
          <p:nvPr/>
        </p:nvSpPr>
        <p:spPr>
          <a:xfrm>
            <a:off x="720436" y="1032658"/>
            <a:ext cx="5375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 the nominal </a:t>
            </a:r>
            <a:r>
              <a:rPr lang="fr-FR" dirty="0" err="1"/>
              <a:t>optics</a:t>
            </a:r>
            <a:r>
              <a:rPr lang="fr-FR" dirty="0"/>
              <a:t>,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3807048" y="922087"/>
                <a:ext cx="19211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=0,0143 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=0,3691</m:t>
                    </m:r>
                  </m:oMath>
                </a14:m>
                <a:endParaRPr lang="fr-FR" b="0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7048" y="922087"/>
                <a:ext cx="1921164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2222" t="-1887" b="-10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>
                <a:off x="4369535" y="5116321"/>
                <a:ext cx="19211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=0,0176 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=0,3197</m:t>
                    </m:r>
                  </m:oMath>
                </a14:m>
                <a:endParaRPr lang="fr-FR" b="0" dirty="0"/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9535" y="5116321"/>
                <a:ext cx="1921164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222" t="-1887" b="-10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10151357" y="4931596"/>
                <a:ext cx="19211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=0,0205 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=0,2885</m:t>
                    </m:r>
                  </m:oMath>
                </a14:m>
                <a:endParaRPr lang="fr-FR" b="0" dirty="0"/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1357" y="4931596"/>
                <a:ext cx="1921164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905" t="-2830" b="-10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0535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84" y="36865"/>
            <a:ext cx="11977816" cy="638864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28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1730694" y="2031999"/>
                <a:ext cx="16393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=500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694" y="2031999"/>
                <a:ext cx="1639330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4187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84" y="36865"/>
            <a:ext cx="11977816" cy="638864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29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1730694" y="2031999"/>
                <a:ext cx="16393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=500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694" y="2031999"/>
                <a:ext cx="1639330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cteur droit avec flèche 8"/>
          <p:cNvCxnSpPr/>
          <p:nvPr/>
        </p:nvCxnSpPr>
        <p:spPr>
          <a:xfrm>
            <a:off x="8931563" y="1909433"/>
            <a:ext cx="9237" cy="98379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11979875" y="946605"/>
            <a:ext cx="0" cy="145472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5273964" y="3694545"/>
                <a:ext cx="6326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Gain thanks to the increase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 and decrease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3964" y="3694545"/>
                <a:ext cx="6326909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771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Virage 13"/>
          <p:cNvSpPr/>
          <p:nvPr/>
        </p:nvSpPr>
        <p:spPr>
          <a:xfrm rot="10800000" flipH="1">
            <a:off x="6203092" y="4100742"/>
            <a:ext cx="952594" cy="868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369870" y="4292009"/>
                <a:ext cx="988027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9870" y="4292009"/>
                <a:ext cx="988027" cy="38151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619168" y="4696629"/>
                <a:ext cx="4894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168" y="4696629"/>
                <a:ext cx="489429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638275" y="5028650"/>
                <a:ext cx="4512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275" y="5028650"/>
                <a:ext cx="45121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2917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3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Nominal optics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675" y="869733"/>
            <a:ext cx="7823200" cy="523038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13038" y="1920096"/>
            <a:ext cx="36026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Four-fold symmetry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the DBA lattice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Transformation of two of the </a:t>
            </a:r>
            <a:r>
              <a:rPr lang="en-US" dirty="0" err="1"/>
              <a:t>achromat</a:t>
            </a:r>
            <a:r>
              <a:rPr lang="en-US" dirty="0"/>
              <a:t> lines to minimize the beam size at IP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Lattice designed to be versatile </a:t>
            </a:r>
          </a:p>
        </p:txBody>
      </p:sp>
      <p:sp>
        <p:nvSpPr>
          <p:cNvPr id="16" name="Virage 15"/>
          <p:cNvSpPr/>
          <p:nvPr/>
        </p:nvSpPr>
        <p:spPr>
          <a:xfrm rot="10800000" flipH="1">
            <a:off x="1007559" y="4600474"/>
            <a:ext cx="785247" cy="788731"/>
          </a:xfrm>
          <a:prstGeom prst="bentArrow">
            <a:avLst>
              <a:gd name="adj1" fmla="val 25000"/>
              <a:gd name="adj2" fmla="val 25762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92807" y="4751279"/>
            <a:ext cx="2122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Possibility to change momentum compaction</a:t>
            </a:r>
          </a:p>
        </p:txBody>
      </p:sp>
    </p:spTree>
    <p:extLst>
      <p:ext uri="{BB962C8B-B14F-4D97-AF65-F5344CB8AC3E}">
        <p14:creationId xmlns:p14="http://schemas.microsoft.com/office/powerpoint/2010/main" val="2424961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8845" y="1816745"/>
            <a:ext cx="11428491" cy="1525053"/>
          </a:xfrm>
        </p:spPr>
        <p:txBody>
          <a:bodyPr>
            <a:normAutofit/>
          </a:bodyPr>
          <a:lstStyle/>
          <a:p>
            <a:r>
              <a:rPr lang="fr-FR" sz="4800" b="1" dirty="0"/>
              <a:t>Ion Cloud</a:t>
            </a:r>
            <a:endParaRPr lang="en-GB" sz="4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z="1400" smtClean="0">
                <a:ln>
                  <a:solidFill>
                    <a:schemeClr val="tx1"/>
                  </a:solidFill>
                </a:ln>
              </a:rPr>
              <a:t>30</a:t>
            </a:fld>
            <a:endParaRPr lang="fr-FR" sz="1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Alexis Gamelin</a:t>
            </a:r>
          </a:p>
        </p:txBody>
      </p:sp>
    </p:spTree>
    <p:extLst>
      <p:ext uri="{BB962C8B-B14F-4D97-AF65-F5344CB8AC3E}">
        <p14:creationId xmlns:p14="http://schemas.microsoft.com/office/powerpoint/2010/main" val="2809795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31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Ion Cloud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/>
              <p:cNvSpPr txBox="1"/>
              <p:nvPr/>
            </p:nvSpPr>
            <p:spPr>
              <a:xfrm>
                <a:off x="580303" y="948650"/>
                <a:ext cx="10945216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The residual gas can be ionized by collisions with the beam. The resulting ions can be trapped in the negative beam potential of the electron beam</a:t>
                </a:r>
              </a:p>
              <a:p>
                <a:endParaRPr lang="fr-FR" dirty="0"/>
              </a:p>
              <a:p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The ion cloud effect on the electron beam is characterized by the neutralization factor: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fr-FR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fr-FR" dirty="0"/>
              </a:p>
              <a:p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We use mitigations to clear the ions and prevent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from going up: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fr-FR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fr-FR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fr-FR" dirty="0"/>
              </a:p>
              <a:p>
                <a:endParaRPr lang="fr-FR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Simulation of the ion dynamics within the electron beam potential to make sure that the mitigations are </a:t>
                </a:r>
                <a:r>
                  <a:rPr lang="en-US" dirty="0" err="1"/>
                  <a:t>effectiv</a:t>
                </a:r>
                <a:r>
                  <a:rPr lang="fr-FR" dirty="0"/>
                  <a:t>e (multi-ionisation and </a:t>
                </a:r>
                <a:r>
                  <a:rPr lang="fr-FR" dirty="0" err="1"/>
                  <a:t>effect</a:t>
                </a:r>
                <a:r>
                  <a:rPr lang="fr-FR" dirty="0"/>
                  <a:t> of </a:t>
                </a:r>
                <a:r>
                  <a:rPr lang="fr-FR" dirty="0" err="1"/>
                  <a:t>magnetic</a:t>
                </a:r>
                <a:r>
                  <a:rPr lang="fr-FR" dirty="0"/>
                  <a:t> </a:t>
                </a:r>
                <a:r>
                  <a:rPr lang="fr-FR" dirty="0" err="1"/>
                  <a:t>fields</a:t>
                </a:r>
                <a:r>
                  <a:rPr lang="fr-FR" dirty="0"/>
                  <a:t> </a:t>
                </a:r>
                <a:r>
                  <a:rPr lang="fr-FR" dirty="0" err="1"/>
                  <a:t>taken</a:t>
                </a:r>
                <a:r>
                  <a:rPr lang="fr-FR" dirty="0"/>
                  <a:t> </a:t>
                </a:r>
                <a:r>
                  <a:rPr lang="fr-FR" dirty="0" err="1"/>
                  <a:t>into</a:t>
                </a:r>
                <a:r>
                  <a:rPr lang="fr-FR" dirty="0"/>
                  <a:t> </a:t>
                </a:r>
                <a:r>
                  <a:rPr lang="fr-FR" dirty="0" err="1"/>
                  <a:t>account</a:t>
                </a:r>
                <a:r>
                  <a:rPr lang="fr-FR" dirty="0"/>
                  <a:t>)</a:t>
                </a:r>
                <a:endParaRPr lang="en-US" dirty="0"/>
              </a:p>
              <a:p>
                <a:endParaRPr lang="en-US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5" name="ZoneTexte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03" y="948650"/>
                <a:ext cx="10945216" cy="5078313"/>
              </a:xfrm>
              <a:prstGeom prst="rect">
                <a:avLst/>
              </a:prstGeom>
              <a:blipFill rotWithShape="0">
                <a:blip r:embed="rId3"/>
                <a:stretch>
                  <a:fillRect l="-334" t="-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/>
              <p:cNvSpPr txBox="1"/>
              <p:nvPr/>
            </p:nvSpPr>
            <p:spPr>
              <a:xfrm>
                <a:off x="1304841" y="2631725"/>
                <a:ext cx="102971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Tune shift, tune spread, halo increase and </a:t>
                </a:r>
                <a:r>
                  <a:rPr lang="en-US" dirty="0" err="1"/>
                  <a:t>emittance</a:t>
                </a:r>
                <a:r>
                  <a:rPr lang="en-US" dirty="0"/>
                  <a:t> blow-up proportional to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Coupled electron/ion instability for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≥~ 0,1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ZoneTexte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41" y="2631725"/>
                <a:ext cx="10297144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355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095481" y="1925156"/>
                <a:ext cx="1645514" cy="6135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𝑖𝑜𝑛𝑠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𝑒𝑙𝑒𝑐𝑡𝑟𝑜𝑛𝑠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481" y="1925156"/>
                <a:ext cx="1645514" cy="61350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1304841" y="3959442"/>
                <a:ext cx="1029714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Gap of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in between each bunch injection/extraction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DC clearing electrodes (Soleil BPM design)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41" y="3959442"/>
                <a:ext cx="10297144" cy="923330"/>
              </a:xfrm>
              <a:prstGeom prst="rect">
                <a:avLst/>
              </a:prstGeom>
              <a:blipFill rotWithShape="0">
                <a:blip r:embed="rId6"/>
                <a:stretch>
                  <a:fillRect l="-355" t="-3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ZoneTexte 39"/>
          <p:cNvSpPr txBox="1"/>
          <p:nvPr/>
        </p:nvSpPr>
        <p:spPr>
          <a:xfrm>
            <a:off x="1880287" y="6520569"/>
            <a:ext cx="1068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PRAB </a:t>
            </a:r>
            <a:r>
              <a:rPr lang="fr-FR" dirty="0" err="1"/>
              <a:t>paper</a:t>
            </a:r>
            <a:r>
              <a:rPr lang="fr-FR" dirty="0"/>
              <a:t> </a:t>
            </a:r>
            <a:r>
              <a:rPr lang="fr-FR" dirty="0" err="1"/>
              <a:t>recently</a:t>
            </a:r>
            <a:r>
              <a:rPr lang="fr-FR" dirty="0"/>
              <a:t> </a:t>
            </a:r>
            <a:r>
              <a:rPr lang="fr-FR" dirty="0" err="1"/>
              <a:t>published</a:t>
            </a:r>
            <a:r>
              <a:rPr lang="fr-FR" dirty="0"/>
              <a:t> on the </a:t>
            </a:r>
            <a:r>
              <a:rPr lang="fr-FR" dirty="0" err="1"/>
              <a:t>subject</a:t>
            </a:r>
            <a:r>
              <a:rPr lang="fr-FR" dirty="0"/>
              <a:t>: </a:t>
            </a:r>
            <a:r>
              <a:rPr lang="en-US" dirty="0"/>
              <a:t>https://doi.org/10.1103/PhysRevAccelBeams.21.054401</a:t>
            </a:r>
          </a:p>
        </p:txBody>
      </p:sp>
    </p:spTree>
    <p:extLst>
      <p:ext uri="{BB962C8B-B14F-4D97-AF65-F5344CB8AC3E}">
        <p14:creationId xmlns:p14="http://schemas.microsoft.com/office/powerpoint/2010/main" val="3075177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12" y="244084"/>
            <a:ext cx="11811152" cy="6130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32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2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pic>
        <p:nvPicPr>
          <p:cNvPr id="10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614" y="6202386"/>
            <a:ext cx="435036" cy="186444"/>
          </a:xfrm>
          <a:prstGeom prst="rect">
            <a:avLst/>
          </a:prstGeom>
        </p:spPr>
      </p:pic>
      <p:sp>
        <p:nvSpPr>
          <p:cNvPr id="11" name="ZoneTexte 43"/>
          <p:cNvSpPr txBox="1"/>
          <p:nvPr/>
        </p:nvSpPr>
        <p:spPr>
          <a:xfrm>
            <a:off x="767408" y="6070019"/>
            <a:ext cx="1075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Dipole = 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199456" y="44029"/>
            <a:ext cx="1036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Evolution of the longitudinal distribution of CO</a:t>
            </a:r>
            <a:r>
              <a:rPr lang="fr-FR" sz="2000" baseline="30000" dirty="0"/>
              <a:t>+</a:t>
            </a:r>
            <a:r>
              <a:rPr lang="en-US" sz="2000" dirty="0"/>
              <a:t> during 100 000 during beam-ion interaction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919536" y="6525360"/>
            <a:ext cx="950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NUAGE simulation, number of macro ions at start : 100 000</a:t>
            </a:r>
          </a:p>
        </p:txBody>
      </p:sp>
    </p:spTree>
    <p:extLst>
      <p:ext uri="{BB962C8B-B14F-4D97-AF65-F5344CB8AC3E}">
        <p14:creationId xmlns:p14="http://schemas.microsoft.com/office/powerpoint/2010/main" val="8040909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4" y="183059"/>
            <a:ext cx="11905808" cy="61949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33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2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pic>
        <p:nvPicPr>
          <p:cNvPr id="10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614" y="6202386"/>
            <a:ext cx="435036" cy="186444"/>
          </a:xfrm>
          <a:prstGeom prst="rect">
            <a:avLst/>
          </a:prstGeom>
        </p:spPr>
      </p:pic>
      <p:sp>
        <p:nvSpPr>
          <p:cNvPr id="11" name="ZoneTexte 43"/>
          <p:cNvSpPr txBox="1"/>
          <p:nvPr/>
        </p:nvSpPr>
        <p:spPr>
          <a:xfrm>
            <a:off x="767408" y="6070019"/>
            <a:ext cx="1075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Dipole =  </a:t>
            </a:r>
          </a:p>
        </p:txBody>
      </p:sp>
      <p:sp>
        <p:nvSpPr>
          <p:cNvPr id="12" name="Étoile à 5 branches 42"/>
          <p:cNvSpPr/>
          <p:nvPr/>
        </p:nvSpPr>
        <p:spPr>
          <a:xfrm>
            <a:off x="1343472" y="4437112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Étoile à 5 branches 42"/>
          <p:cNvSpPr/>
          <p:nvPr/>
        </p:nvSpPr>
        <p:spPr>
          <a:xfrm>
            <a:off x="4101901" y="4437112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Étoile à 5 branches 42"/>
          <p:cNvSpPr/>
          <p:nvPr/>
        </p:nvSpPr>
        <p:spPr>
          <a:xfrm>
            <a:off x="5735960" y="4437112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Étoile à 5 branches 42"/>
          <p:cNvSpPr/>
          <p:nvPr/>
        </p:nvSpPr>
        <p:spPr>
          <a:xfrm>
            <a:off x="7342261" y="4437112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Étoile à 5 branches 42"/>
          <p:cNvSpPr/>
          <p:nvPr/>
        </p:nvSpPr>
        <p:spPr>
          <a:xfrm>
            <a:off x="10128448" y="4437958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Étoile à 5 branches 42"/>
          <p:cNvSpPr/>
          <p:nvPr/>
        </p:nvSpPr>
        <p:spPr>
          <a:xfrm>
            <a:off x="11406690" y="6044224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3"/>
          <p:cNvSpPr txBox="1"/>
          <p:nvPr/>
        </p:nvSpPr>
        <p:spPr>
          <a:xfrm>
            <a:off x="9236675" y="6075543"/>
            <a:ext cx="2443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Clearing electrode = 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919536" y="6525360"/>
            <a:ext cx="950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NUAGE simulation, number of macro ions at start : 100 000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199456" y="44029"/>
            <a:ext cx="1036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Evolution of the longitudinal distribution of CO</a:t>
            </a:r>
            <a:r>
              <a:rPr lang="fr-FR" sz="2000" baseline="30000" dirty="0"/>
              <a:t>+</a:t>
            </a:r>
            <a:r>
              <a:rPr lang="en-US" sz="2000" dirty="0"/>
              <a:t> using clearing electrodes</a:t>
            </a:r>
          </a:p>
        </p:txBody>
      </p:sp>
    </p:spTree>
    <p:extLst>
      <p:ext uri="{BB962C8B-B14F-4D97-AF65-F5344CB8AC3E}">
        <p14:creationId xmlns:p14="http://schemas.microsoft.com/office/powerpoint/2010/main" val="3727061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4" y="183059"/>
            <a:ext cx="11905808" cy="61949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34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2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pic>
        <p:nvPicPr>
          <p:cNvPr id="10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614" y="6202386"/>
            <a:ext cx="435036" cy="186444"/>
          </a:xfrm>
          <a:prstGeom prst="rect">
            <a:avLst/>
          </a:prstGeom>
        </p:spPr>
      </p:pic>
      <p:sp>
        <p:nvSpPr>
          <p:cNvPr id="11" name="ZoneTexte 43"/>
          <p:cNvSpPr txBox="1"/>
          <p:nvPr/>
        </p:nvSpPr>
        <p:spPr>
          <a:xfrm>
            <a:off x="767408" y="6070019"/>
            <a:ext cx="1075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Dipole =  </a:t>
            </a:r>
          </a:p>
        </p:txBody>
      </p:sp>
      <p:sp>
        <p:nvSpPr>
          <p:cNvPr id="12" name="Étoile à 5 branches 42"/>
          <p:cNvSpPr/>
          <p:nvPr/>
        </p:nvSpPr>
        <p:spPr>
          <a:xfrm>
            <a:off x="1343472" y="4437112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Étoile à 5 branches 42"/>
          <p:cNvSpPr/>
          <p:nvPr/>
        </p:nvSpPr>
        <p:spPr>
          <a:xfrm>
            <a:off x="4101901" y="4437112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Étoile à 5 branches 42"/>
          <p:cNvSpPr/>
          <p:nvPr/>
        </p:nvSpPr>
        <p:spPr>
          <a:xfrm>
            <a:off x="5735960" y="4437112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Étoile à 5 branches 42"/>
          <p:cNvSpPr/>
          <p:nvPr/>
        </p:nvSpPr>
        <p:spPr>
          <a:xfrm>
            <a:off x="7342261" y="4437112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Étoile à 5 branches 42"/>
          <p:cNvSpPr/>
          <p:nvPr/>
        </p:nvSpPr>
        <p:spPr>
          <a:xfrm>
            <a:off x="10128448" y="4437958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Étoile à 5 branches 42"/>
          <p:cNvSpPr/>
          <p:nvPr/>
        </p:nvSpPr>
        <p:spPr>
          <a:xfrm>
            <a:off x="11406690" y="6044224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3"/>
          <p:cNvSpPr txBox="1"/>
          <p:nvPr/>
        </p:nvSpPr>
        <p:spPr>
          <a:xfrm>
            <a:off x="9236675" y="6075543"/>
            <a:ext cx="2443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Clearing electrode = 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919536" y="6525360"/>
            <a:ext cx="950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NUAGE simulation, number of macro ions at start : 100 000</a:t>
            </a:r>
          </a:p>
        </p:txBody>
      </p:sp>
      <p:cxnSp>
        <p:nvCxnSpPr>
          <p:cNvPr id="20" name="Connecteur droit 19"/>
          <p:cNvCxnSpPr/>
          <p:nvPr/>
        </p:nvCxnSpPr>
        <p:spPr>
          <a:xfrm>
            <a:off x="3143672" y="719797"/>
            <a:ext cx="0" cy="4878637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5519936" y="692696"/>
            <a:ext cx="0" cy="4878637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6384032" y="692696"/>
            <a:ext cx="0" cy="4878637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8760296" y="719797"/>
            <a:ext cx="0" cy="4878637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199456" y="44029"/>
            <a:ext cx="1036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Evolution of the longitudinal distribution of CO</a:t>
            </a:r>
            <a:r>
              <a:rPr lang="fr-FR" sz="2000" baseline="30000" dirty="0"/>
              <a:t>+</a:t>
            </a:r>
            <a:r>
              <a:rPr lang="en-US" sz="2000" dirty="0"/>
              <a:t> using clearing electrodes</a:t>
            </a:r>
          </a:p>
        </p:txBody>
      </p:sp>
    </p:spTree>
    <p:extLst>
      <p:ext uri="{BB962C8B-B14F-4D97-AF65-F5344CB8AC3E}">
        <p14:creationId xmlns:p14="http://schemas.microsoft.com/office/powerpoint/2010/main" val="4794523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35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2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335" y="1492710"/>
            <a:ext cx="8483806" cy="419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itre 3"/>
              <p:cNvSpPr txBox="1">
                <a:spLocks/>
              </p:cNvSpPr>
              <p:nvPr/>
            </p:nvSpPr>
            <p:spPr>
              <a:xfrm>
                <a:off x="214184" y="-252093"/>
                <a:ext cx="11977816" cy="100299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4000" dirty="0"/>
                  <a:t>Ion Cloud with a clearing gap of </a:t>
                </a:r>
                <a14:m>
                  <m:oMath xmlns:m="http://schemas.openxmlformats.org/officeDocument/2006/math">
                    <m:r>
                      <a:rPr lang="fr-FR" sz="4000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fr-FR" sz="40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fr-FR" sz="40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27" name="Titr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84" y="-252093"/>
                <a:ext cx="11977816" cy="1002999"/>
              </a:xfrm>
              <a:prstGeom prst="rect">
                <a:avLst/>
              </a:prstGeom>
              <a:blipFill rotWithShape="0">
                <a:blip r:embed="rId4"/>
                <a:stretch>
                  <a:fillRect b="-26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ZoneTexte 27"/>
          <p:cNvSpPr txBox="1"/>
          <p:nvPr/>
        </p:nvSpPr>
        <p:spPr>
          <a:xfrm>
            <a:off x="1880287" y="6520569"/>
            <a:ext cx="1068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PRAB </a:t>
            </a:r>
            <a:r>
              <a:rPr lang="fr-FR" dirty="0" err="1"/>
              <a:t>paper</a:t>
            </a:r>
            <a:r>
              <a:rPr lang="fr-FR" dirty="0"/>
              <a:t> </a:t>
            </a:r>
            <a:r>
              <a:rPr lang="fr-FR" dirty="0" err="1"/>
              <a:t>recently</a:t>
            </a:r>
            <a:r>
              <a:rPr lang="fr-FR" dirty="0"/>
              <a:t> </a:t>
            </a:r>
            <a:r>
              <a:rPr lang="fr-FR" dirty="0" err="1"/>
              <a:t>published</a:t>
            </a:r>
            <a:r>
              <a:rPr lang="fr-FR" dirty="0"/>
              <a:t> on the </a:t>
            </a:r>
            <a:r>
              <a:rPr lang="fr-FR" dirty="0" err="1"/>
              <a:t>subject</a:t>
            </a:r>
            <a:r>
              <a:rPr lang="fr-FR" dirty="0"/>
              <a:t>: </a:t>
            </a:r>
            <a:r>
              <a:rPr lang="en-US" dirty="0"/>
              <a:t>https://doi.org/10.1103/PhysRevAccelBeams.21.054401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/>
              <p:cNvSpPr txBox="1"/>
              <p:nvPr/>
            </p:nvSpPr>
            <p:spPr>
              <a:xfrm>
                <a:off x="448144" y="892545"/>
                <a:ext cx="244827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Initial residual vacuum: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fr-FR" dirty="0"/>
                        <m:t> 3 10</m:t>
                      </m:r>
                      <m:r>
                        <m:rPr>
                          <m:nor/>
                        </m:rPr>
                        <a:rPr lang="fr-FR" baseline="30000" dirty="0"/>
                        <m:t>−10</m:t>
                      </m:r>
                      <m:r>
                        <m:rPr>
                          <m:nor/>
                        </m:rPr>
                        <a:rPr lang="fr-FR" dirty="0"/>
                        <m:t> </m:t>
                      </m:r>
                      <m:r>
                        <m:rPr>
                          <m:nor/>
                        </m:rPr>
                        <a:rPr lang="fr-FR" dirty="0"/>
                        <m:t>mbar</m:t>
                      </m:r>
                    </m:oMath>
                  </m:oMathPara>
                </a14:m>
                <a:endParaRPr lang="fr-FR" b="0" dirty="0"/>
              </a:p>
              <a:p>
                <a:pPr algn="ctr"/>
                <a:r>
                  <a:rPr lang="fr-FR" b="0" dirty="0"/>
                  <a:t>90 % H</a:t>
                </a:r>
                <a:r>
                  <a:rPr lang="fr-FR" b="0" baseline="-25000" dirty="0"/>
                  <a:t>2</a:t>
                </a:r>
              </a:p>
              <a:p>
                <a:pPr algn="ctr"/>
                <a:r>
                  <a:rPr lang="fr-FR" dirty="0"/>
                  <a:t>10 % CO</a:t>
                </a:r>
                <a:endParaRPr lang="fr-FR" b="0" dirty="0"/>
              </a:p>
            </p:txBody>
          </p:sp>
        </mc:Choice>
        <mc:Fallback xmlns="">
          <p:sp>
            <p:nvSpPr>
              <p:cNvPr id="29" name="ZoneText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44" y="892545"/>
                <a:ext cx="2448272" cy="1200329"/>
              </a:xfrm>
              <a:prstGeom prst="rect">
                <a:avLst/>
              </a:prstGeom>
              <a:blipFill rotWithShape="0">
                <a:blip r:embed="rId5"/>
                <a:stretch>
                  <a:fillRect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>
                <a:off x="1013922" y="2554216"/>
                <a:ext cx="1572674" cy="5609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𝑛𝑜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𝑐𝑙𝑒𝑎𝑟𝑖𝑛𝑔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𝑐𝑙𝑒𝑎𝑟𝑖𝑛𝑔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≈6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922" y="2554216"/>
                <a:ext cx="1572674" cy="56092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529019" y="4476683"/>
                <a:ext cx="2221955" cy="3032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19" y="4476683"/>
                <a:ext cx="2221955" cy="303288"/>
              </a:xfrm>
              <a:prstGeom prst="rect">
                <a:avLst/>
              </a:prstGeom>
              <a:blipFill rotWithShape="0">
                <a:blip r:embed="rId7"/>
                <a:stretch>
                  <a:fillRect l="-2198" t="-2000" r="-549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/>
              <p:cNvSpPr txBox="1"/>
              <p:nvPr/>
            </p:nvSpPr>
            <p:spPr>
              <a:xfrm>
                <a:off x="529019" y="5500688"/>
                <a:ext cx="2617896" cy="3032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≈8×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ZoneText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19" y="5500688"/>
                <a:ext cx="2617896" cy="303288"/>
              </a:xfrm>
              <a:prstGeom prst="rect">
                <a:avLst/>
              </a:prstGeom>
              <a:blipFill rotWithShape="0">
                <a:blip r:embed="rId8"/>
                <a:stretch>
                  <a:fillRect l="-1865" t="-2000" r="-46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/>
          <p:cNvSpPr txBox="1"/>
          <p:nvPr/>
        </p:nvSpPr>
        <p:spPr>
          <a:xfrm>
            <a:off x="529019" y="4029864"/>
            <a:ext cx="3062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With</a:t>
            </a:r>
            <a:r>
              <a:rPr lang="fr-FR" dirty="0"/>
              <a:t> clearing </a:t>
            </a:r>
            <a:r>
              <a:rPr lang="fr-FR" dirty="0" err="1"/>
              <a:t>electrodes</a:t>
            </a:r>
            <a:r>
              <a:rPr lang="fr-FR" dirty="0"/>
              <a:t>:</a:t>
            </a:r>
            <a:endParaRPr lang="en-US" dirty="0"/>
          </a:p>
        </p:txBody>
      </p:sp>
      <p:sp>
        <p:nvSpPr>
          <p:cNvPr id="32" name="ZoneTexte 31"/>
          <p:cNvSpPr txBox="1"/>
          <p:nvPr/>
        </p:nvSpPr>
        <p:spPr>
          <a:xfrm>
            <a:off x="529019" y="5131355"/>
            <a:ext cx="2857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Without</a:t>
            </a:r>
            <a:r>
              <a:rPr lang="fr-FR" dirty="0"/>
              <a:t> clearing </a:t>
            </a:r>
            <a:r>
              <a:rPr lang="fr-FR" dirty="0" err="1"/>
              <a:t>electrodes</a:t>
            </a:r>
            <a:r>
              <a:rPr lang="fr-FR" dirty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347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36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Conclusion</a:t>
            </a:r>
            <a:endParaRPr lang="en-US" sz="4000" dirty="0"/>
          </a:p>
        </p:txBody>
      </p:sp>
      <p:sp>
        <p:nvSpPr>
          <p:cNvPr id="7" name="ZoneTexte 6"/>
          <p:cNvSpPr txBox="1"/>
          <p:nvPr/>
        </p:nvSpPr>
        <p:spPr>
          <a:xfrm>
            <a:off x="691140" y="1465887"/>
            <a:ext cx="109452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No problem expected at low charge (100pC)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Injection </a:t>
            </a:r>
            <a:r>
              <a:rPr lang="en-US" dirty="0"/>
              <a:t>and storage at 1 </a:t>
            </a:r>
            <a:r>
              <a:rPr lang="en-US" dirty="0" err="1"/>
              <a:t>nC</a:t>
            </a:r>
            <a:r>
              <a:rPr lang="en-US" dirty="0"/>
              <a:t> will be very difficult. We are investigating: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fr-FR" dirty="0"/>
          </a:p>
          <a:p>
            <a:endParaRPr lang="fr-FR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Ion effects should be well controlled by mitigations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/>
              <a:t>Still</a:t>
            </a:r>
            <a:r>
              <a:rPr lang="fr-FR" dirty="0"/>
              <a:t> to do </a:t>
            </a:r>
            <a:r>
              <a:rPr lang="fr-FR" dirty="0" err="1"/>
              <a:t>among</a:t>
            </a:r>
            <a:r>
              <a:rPr lang="fr-FR" dirty="0"/>
              <a:t>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things</a:t>
            </a:r>
            <a:r>
              <a:rPr lang="fr-FR" dirty="0"/>
              <a:t>:</a:t>
            </a:r>
          </a:p>
          <a:p>
            <a:endParaRPr lang="en-US" dirty="0"/>
          </a:p>
          <a:p>
            <a:endParaRPr lang="fr-FR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endParaRPr lang="en-US" dirty="0"/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240186" y="5064202"/>
            <a:ext cx="10297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Add</a:t>
            </a:r>
            <a:r>
              <a:rPr lang="fr-FR" dirty="0"/>
              <a:t> the </a:t>
            </a:r>
            <a:r>
              <a:rPr lang="fr-FR" dirty="0" err="1"/>
              <a:t>measured</a:t>
            </a:r>
            <a:r>
              <a:rPr lang="fr-FR" dirty="0"/>
              <a:t> </a:t>
            </a:r>
            <a:r>
              <a:rPr lang="fr-FR" dirty="0" err="1"/>
              <a:t>multipole</a:t>
            </a:r>
            <a:r>
              <a:rPr lang="fr-FR" dirty="0"/>
              <a:t> components to the collective </a:t>
            </a:r>
            <a:r>
              <a:rPr lang="fr-FR" dirty="0" err="1"/>
              <a:t>effect</a:t>
            </a:r>
            <a:r>
              <a:rPr lang="fr-FR" dirty="0"/>
              <a:t> </a:t>
            </a:r>
            <a:r>
              <a:rPr lang="fr-FR" dirty="0" err="1"/>
              <a:t>tracking</a:t>
            </a:r>
            <a:r>
              <a:rPr lang="fr-FR" dirty="0"/>
              <a:t> to </a:t>
            </a:r>
            <a:r>
              <a:rPr lang="fr-FR" dirty="0" err="1"/>
              <a:t>estimate</a:t>
            </a:r>
            <a:r>
              <a:rPr lang="fr-FR" dirty="0"/>
              <a:t> the </a:t>
            </a:r>
            <a:r>
              <a:rPr lang="fr-FR" dirty="0" err="1"/>
              <a:t>losses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Transverse </a:t>
            </a:r>
            <a:r>
              <a:rPr lang="fr-FR" dirty="0" err="1"/>
              <a:t>impedance</a:t>
            </a:r>
            <a:r>
              <a:rPr lang="fr-FR" dirty="0"/>
              <a:t> model to </a:t>
            </a:r>
            <a:r>
              <a:rPr lang="fr-FR" dirty="0" err="1"/>
              <a:t>invertigate</a:t>
            </a:r>
            <a:r>
              <a:rPr lang="fr-FR" dirty="0"/>
              <a:t> the </a:t>
            </a:r>
            <a:r>
              <a:rPr lang="fr-FR" dirty="0" err="1"/>
              <a:t>possibility</a:t>
            </a:r>
            <a:r>
              <a:rPr lang="fr-FR" dirty="0"/>
              <a:t> of TMCI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1240186" y="2612593"/>
            <a:ext cx="10297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Optimisation of the </a:t>
            </a:r>
            <a:r>
              <a:rPr lang="fr-FR" dirty="0" err="1"/>
              <a:t>injected</a:t>
            </a:r>
            <a:r>
              <a:rPr lang="fr-FR" dirty="0"/>
              <a:t> </a:t>
            </a:r>
            <a:r>
              <a:rPr lang="fr-FR" dirty="0" err="1"/>
              <a:t>bunch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start</a:t>
            </a:r>
            <a:r>
              <a:rPr lang="fr-FR" dirty="0"/>
              <a:t> to end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Alternative </a:t>
            </a:r>
            <a:r>
              <a:rPr lang="fr-FR" dirty="0" err="1"/>
              <a:t>optics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RF manipulation (RF phase, RF voltage) </a:t>
            </a:r>
            <a:r>
              <a:rPr lang="fr-FR" dirty="0" err="1"/>
              <a:t>during</a:t>
            </a:r>
            <a:r>
              <a:rPr lang="fr-FR" dirty="0"/>
              <a:t> injection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Possibility</a:t>
            </a:r>
            <a:r>
              <a:rPr lang="fr-FR" dirty="0"/>
              <a:t> to </a:t>
            </a:r>
            <a:r>
              <a:rPr lang="fr-FR" dirty="0" err="1"/>
              <a:t>inject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bunches</a:t>
            </a:r>
            <a:r>
              <a:rPr lang="fr-FR" dirty="0"/>
              <a:t> of 500pC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860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15" y="828021"/>
            <a:ext cx="10880913" cy="602998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40146" y="304800"/>
            <a:ext cx="11656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Modélisation du CSR</a:t>
            </a:r>
            <a:endParaRPr lang="en-US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8072582" y="1487055"/>
            <a:ext cx="29186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Nbin</a:t>
            </a:r>
            <a:r>
              <a:rPr lang="fr-FR" dirty="0"/>
              <a:t> = 400</a:t>
            </a:r>
          </a:p>
          <a:p>
            <a:r>
              <a:rPr lang="fr-FR" dirty="0" err="1"/>
              <a:t>Nrms</a:t>
            </a:r>
            <a:r>
              <a:rPr lang="fr-FR" dirty="0"/>
              <a:t> = 8</a:t>
            </a:r>
          </a:p>
          <a:p>
            <a:r>
              <a:rPr lang="fr-FR" dirty="0" err="1"/>
              <a:t>Np</a:t>
            </a:r>
            <a:r>
              <a:rPr lang="fr-FR" dirty="0"/>
              <a:t> = 10^6</a:t>
            </a:r>
          </a:p>
          <a:p>
            <a:r>
              <a:rPr lang="fr-FR" dirty="0"/>
              <a:t>Wind = 5</a:t>
            </a:r>
          </a:p>
          <a:p>
            <a:endParaRPr lang="fr-F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2610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51" y="828020"/>
            <a:ext cx="10974877" cy="602395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40146" y="304800"/>
            <a:ext cx="11656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Modélisation du CSR</a:t>
            </a:r>
            <a:endParaRPr lang="en-US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8081818" y="1524001"/>
            <a:ext cx="29186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Nbin</a:t>
            </a:r>
            <a:r>
              <a:rPr lang="fr-FR" dirty="0"/>
              <a:t> = 400</a:t>
            </a:r>
          </a:p>
          <a:p>
            <a:r>
              <a:rPr lang="fr-FR" dirty="0" err="1"/>
              <a:t>Nrms</a:t>
            </a:r>
            <a:r>
              <a:rPr lang="fr-FR" dirty="0"/>
              <a:t> = 8</a:t>
            </a:r>
          </a:p>
          <a:p>
            <a:r>
              <a:rPr lang="fr-FR" dirty="0" err="1"/>
              <a:t>Np</a:t>
            </a:r>
            <a:r>
              <a:rPr lang="fr-FR" dirty="0"/>
              <a:t> = 10^6</a:t>
            </a:r>
          </a:p>
          <a:p>
            <a:r>
              <a:rPr lang="fr-FR" dirty="0"/>
              <a:t>Wind = 5</a:t>
            </a:r>
          </a:p>
          <a:p>
            <a:endParaRPr lang="fr-F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6727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73" y="712715"/>
            <a:ext cx="10701391" cy="614528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40146" y="304800"/>
            <a:ext cx="11656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Modélisation du profil longitudinal</a:t>
            </a:r>
            <a:endParaRPr lang="en-US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9273309" y="1594638"/>
            <a:ext cx="29186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Nbin</a:t>
            </a:r>
            <a:r>
              <a:rPr lang="fr-FR" dirty="0"/>
              <a:t> = 400</a:t>
            </a:r>
          </a:p>
          <a:p>
            <a:r>
              <a:rPr lang="fr-FR" dirty="0" err="1"/>
              <a:t>Nrms</a:t>
            </a:r>
            <a:r>
              <a:rPr lang="fr-FR" dirty="0"/>
              <a:t> = 8</a:t>
            </a:r>
          </a:p>
          <a:p>
            <a:r>
              <a:rPr lang="fr-FR" dirty="0" err="1"/>
              <a:t>Np</a:t>
            </a:r>
            <a:r>
              <a:rPr lang="fr-FR" dirty="0"/>
              <a:t> = 10^6</a:t>
            </a:r>
          </a:p>
          <a:p>
            <a:r>
              <a:rPr lang="fr-FR" dirty="0"/>
              <a:t>Wind = 5</a:t>
            </a:r>
          </a:p>
          <a:p>
            <a:endParaRPr lang="fr-F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311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4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Collective effects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13038" y="4275916"/>
            <a:ext cx="511760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Coherent</a:t>
            </a:r>
            <a:r>
              <a:rPr lang="fr-FR" dirty="0"/>
              <a:t> Synchrotron Radiation (CSR)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78879" y="3149410"/>
            <a:ext cx="1573212" cy="819150"/>
            <a:chOff x="603" y="1596"/>
            <a:chExt cx="991" cy="516"/>
          </a:xfrm>
        </p:grpSpPr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603" y="1747"/>
              <a:ext cx="991" cy="365"/>
              <a:chOff x="1440" y="1056"/>
              <a:chExt cx="1776" cy="720"/>
            </a:xfrm>
          </p:grpSpPr>
          <p:sp>
            <p:nvSpPr>
              <p:cNvPr id="20" name="Oval 13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1776" cy="52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" name="Oval 14"/>
              <p:cNvSpPr>
                <a:spLocks noChangeArrowheads="1"/>
              </p:cNvSpPr>
              <p:nvPr/>
            </p:nvSpPr>
            <p:spPr bwMode="auto">
              <a:xfrm>
                <a:off x="1968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2064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auto">
              <a:xfrm>
                <a:off x="206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1968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auto">
              <a:xfrm>
                <a:off x="1920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auto">
              <a:xfrm>
                <a:off x="192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auto">
              <a:xfrm>
                <a:off x="1968" y="120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auto">
              <a:xfrm>
                <a:off x="216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auto">
              <a:xfrm>
                <a:off x="235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0" name="Oval 23"/>
              <p:cNvSpPr>
                <a:spLocks noChangeArrowheads="1"/>
              </p:cNvSpPr>
              <p:nvPr/>
            </p:nvSpPr>
            <p:spPr bwMode="auto">
              <a:xfrm>
                <a:off x="2256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" name="Oval 24"/>
              <p:cNvSpPr>
                <a:spLocks noChangeArrowheads="1"/>
              </p:cNvSpPr>
              <p:nvPr/>
            </p:nvSpPr>
            <p:spPr bwMode="auto">
              <a:xfrm>
                <a:off x="2304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" name="Oval 25"/>
              <p:cNvSpPr>
                <a:spLocks noChangeArrowheads="1"/>
              </p:cNvSpPr>
              <p:nvPr/>
            </p:nvSpPr>
            <p:spPr bwMode="auto">
              <a:xfrm>
                <a:off x="2208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3" name="Oval 26"/>
              <p:cNvSpPr>
                <a:spLocks noChangeArrowheads="1"/>
              </p:cNvSpPr>
              <p:nvPr/>
            </p:nvSpPr>
            <p:spPr bwMode="auto">
              <a:xfrm>
                <a:off x="2112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4" name="Oval 27"/>
              <p:cNvSpPr>
                <a:spLocks noChangeArrowheads="1"/>
              </p:cNvSpPr>
              <p:nvPr/>
            </p:nvSpPr>
            <p:spPr bwMode="auto">
              <a:xfrm>
                <a:off x="2208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5" name="Oval 28"/>
              <p:cNvSpPr>
                <a:spLocks noChangeArrowheads="1"/>
              </p:cNvSpPr>
              <p:nvPr/>
            </p:nvSpPr>
            <p:spPr bwMode="auto">
              <a:xfrm>
                <a:off x="2160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6" name="Oval 29"/>
              <p:cNvSpPr>
                <a:spLocks noChangeArrowheads="1"/>
              </p:cNvSpPr>
              <p:nvPr/>
            </p:nvSpPr>
            <p:spPr bwMode="auto">
              <a:xfrm>
                <a:off x="211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7" name="Oval 30"/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8" name="Oval 31"/>
              <p:cNvSpPr>
                <a:spLocks noChangeArrowheads="1"/>
              </p:cNvSpPr>
              <p:nvPr/>
            </p:nvSpPr>
            <p:spPr bwMode="auto">
              <a:xfrm>
                <a:off x="2448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" name="Oval 32"/>
              <p:cNvSpPr>
                <a:spLocks noChangeArrowheads="1"/>
              </p:cNvSpPr>
              <p:nvPr/>
            </p:nvSpPr>
            <p:spPr bwMode="auto">
              <a:xfrm>
                <a:off x="2544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" name="Oval 33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" name="Oval 34"/>
              <p:cNvSpPr>
                <a:spLocks noChangeArrowheads="1"/>
              </p:cNvSpPr>
              <p:nvPr/>
            </p:nvSpPr>
            <p:spPr bwMode="auto">
              <a:xfrm>
                <a:off x="225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2" name="Oval 35"/>
              <p:cNvSpPr>
                <a:spLocks noChangeArrowheads="1"/>
              </p:cNvSpPr>
              <p:nvPr/>
            </p:nvSpPr>
            <p:spPr bwMode="auto">
              <a:xfrm>
                <a:off x="240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" name="Oval 36"/>
              <p:cNvSpPr>
                <a:spLocks noChangeArrowheads="1"/>
              </p:cNvSpPr>
              <p:nvPr/>
            </p:nvSpPr>
            <p:spPr bwMode="auto">
              <a:xfrm>
                <a:off x="264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" name="Oval 37"/>
              <p:cNvSpPr>
                <a:spLocks noChangeArrowheads="1"/>
              </p:cNvSpPr>
              <p:nvPr/>
            </p:nvSpPr>
            <p:spPr bwMode="auto">
              <a:xfrm>
                <a:off x="2640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5" name="Oval 38"/>
              <p:cNvSpPr>
                <a:spLocks noChangeArrowheads="1"/>
              </p:cNvSpPr>
              <p:nvPr/>
            </p:nvSpPr>
            <p:spPr bwMode="auto">
              <a:xfrm>
                <a:off x="2544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6" name="Oval 39"/>
              <p:cNvSpPr>
                <a:spLocks noChangeArrowheads="1"/>
              </p:cNvSpPr>
              <p:nvPr/>
            </p:nvSpPr>
            <p:spPr bwMode="auto">
              <a:xfrm>
                <a:off x="254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7" name="Oval 40"/>
              <p:cNvSpPr>
                <a:spLocks noChangeArrowheads="1"/>
              </p:cNvSpPr>
              <p:nvPr/>
            </p:nvSpPr>
            <p:spPr bwMode="auto">
              <a:xfrm>
                <a:off x="2592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8" name="Oval 41"/>
              <p:cNvSpPr>
                <a:spLocks noChangeArrowheads="1"/>
              </p:cNvSpPr>
              <p:nvPr/>
            </p:nvSpPr>
            <p:spPr bwMode="auto">
              <a:xfrm>
                <a:off x="264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9" name="Oval 42"/>
              <p:cNvSpPr>
                <a:spLocks noChangeArrowheads="1"/>
              </p:cNvSpPr>
              <p:nvPr/>
            </p:nvSpPr>
            <p:spPr bwMode="auto">
              <a:xfrm>
                <a:off x="268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0" name="Oval 43"/>
              <p:cNvSpPr>
                <a:spLocks noChangeArrowheads="1"/>
              </p:cNvSpPr>
              <p:nvPr/>
            </p:nvSpPr>
            <p:spPr bwMode="auto">
              <a:xfrm>
                <a:off x="283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" name="Oval 44"/>
              <p:cNvSpPr>
                <a:spLocks noChangeArrowheads="1"/>
              </p:cNvSpPr>
              <p:nvPr/>
            </p:nvSpPr>
            <p:spPr bwMode="auto">
              <a:xfrm>
                <a:off x="2976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" name="Oval 45"/>
              <p:cNvSpPr>
                <a:spLocks noChangeArrowheads="1"/>
              </p:cNvSpPr>
              <p:nvPr/>
            </p:nvSpPr>
            <p:spPr bwMode="auto">
              <a:xfrm>
                <a:off x="3072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3" name="Oval 46"/>
              <p:cNvSpPr>
                <a:spLocks noChangeArrowheads="1"/>
              </p:cNvSpPr>
              <p:nvPr/>
            </p:nvSpPr>
            <p:spPr bwMode="auto">
              <a:xfrm>
                <a:off x="3024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4" name="Oval 47"/>
              <p:cNvSpPr>
                <a:spLocks noChangeArrowheads="1"/>
              </p:cNvSpPr>
              <p:nvPr/>
            </p:nvSpPr>
            <p:spPr bwMode="auto">
              <a:xfrm>
                <a:off x="2928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5" name="Oval 48"/>
              <p:cNvSpPr>
                <a:spLocks noChangeArrowheads="1"/>
              </p:cNvSpPr>
              <p:nvPr/>
            </p:nvSpPr>
            <p:spPr bwMode="auto">
              <a:xfrm>
                <a:off x="2784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6" name="Oval 49"/>
              <p:cNvSpPr>
                <a:spLocks noChangeArrowheads="1"/>
              </p:cNvSpPr>
              <p:nvPr/>
            </p:nvSpPr>
            <p:spPr bwMode="auto">
              <a:xfrm>
                <a:off x="2640" y="115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" name="Oval 50"/>
              <p:cNvSpPr>
                <a:spLocks noChangeArrowheads="1"/>
              </p:cNvSpPr>
              <p:nvPr/>
            </p:nvSpPr>
            <p:spPr bwMode="auto">
              <a:xfrm>
                <a:off x="2544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8" name="Oval 51"/>
              <p:cNvSpPr>
                <a:spLocks noChangeArrowheads="1"/>
              </p:cNvSpPr>
              <p:nvPr/>
            </p:nvSpPr>
            <p:spPr bwMode="auto">
              <a:xfrm>
                <a:off x="2496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9" name="Oval 52"/>
              <p:cNvSpPr>
                <a:spLocks noChangeArrowheads="1"/>
              </p:cNvSpPr>
              <p:nvPr/>
            </p:nvSpPr>
            <p:spPr bwMode="auto">
              <a:xfrm>
                <a:off x="2448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0" name="Oval 53"/>
              <p:cNvSpPr>
                <a:spLocks noChangeArrowheads="1"/>
              </p:cNvSpPr>
              <p:nvPr/>
            </p:nvSpPr>
            <p:spPr bwMode="auto">
              <a:xfrm>
                <a:off x="2400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1" name="Oval 54"/>
              <p:cNvSpPr>
                <a:spLocks noChangeArrowheads="1"/>
              </p:cNvSpPr>
              <p:nvPr/>
            </p:nvSpPr>
            <p:spPr bwMode="auto">
              <a:xfrm>
                <a:off x="2400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2" name="Oval 55"/>
              <p:cNvSpPr>
                <a:spLocks noChangeArrowheads="1"/>
              </p:cNvSpPr>
              <p:nvPr/>
            </p:nvSpPr>
            <p:spPr bwMode="auto">
              <a:xfrm>
                <a:off x="2544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3" name="Oval 56"/>
              <p:cNvSpPr>
                <a:spLocks noChangeArrowheads="1"/>
              </p:cNvSpPr>
              <p:nvPr/>
            </p:nvSpPr>
            <p:spPr bwMode="auto">
              <a:xfrm>
                <a:off x="2688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4" name="Oval 57"/>
              <p:cNvSpPr>
                <a:spLocks noChangeArrowheads="1"/>
              </p:cNvSpPr>
              <p:nvPr/>
            </p:nvSpPr>
            <p:spPr bwMode="auto">
              <a:xfrm>
                <a:off x="2736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5" name="Oval 58"/>
              <p:cNvSpPr>
                <a:spLocks noChangeArrowheads="1"/>
              </p:cNvSpPr>
              <p:nvPr/>
            </p:nvSpPr>
            <p:spPr bwMode="auto">
              <a:xfrm>
                <a:off x="2400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" name="Oval 59"/>
              <p:cNvSpPr>
                <a:spLocks noChangeArrowheads="1"/>
              </p:cNvSpPr>
              <p:nvPr/>
            </p:nvSpPr>
            <p:spPr bwMode="auto">
              <a:xfrm>
                <a:off x="2112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7" name="Oval 60"/>
              <p:cNvSpPr>
                <a:spLocks noChangeArrowheads="1"/>
              </p:cNvSpPr>
              <p:nvPr/>
            </p:nvSpPr>
            <p:spPr bwMode="auto">
              <a:xfrm>
                <a:off x="1968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Oval 61"/>
              <p:cNvSpPr>
                <a:spLocks noChangeArrowheads="1"/>
              </p:cNvSpPr>
              <p:nvPr/>
            </p:nvSpPr>
            <p:spPr bwMode="auto">
              <a:xfrm>
                <a:off x="177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Oval 62"/>
              <p:cNvSpPr>
                <a:spLocks noChangeArrowheads="1"/>
              </p:cNvSpPr>
              <p:nvPr/>
            </p:nvSpPr>
            <p:spPr bwMode="auto">
              <a:xfrm>
                <a:off x="168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63"/>
              <p:cNvSpPr>
                <a:spLocks noChangeArrowheads="1"/>
              </p:cNvSpPr>
              <p:nvPr/>
            </p:nvSpPr>
            <p:spPr bwMode="auto">
              <a:xfrm>
                <a:off x="158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Oval 64"/>
              <p:cNvSpPr>
                <a:spLocks noChangeArrowheads="1"/>
              </p:cNvSpPr>
              <p:nvPr/>
            </p:nvSpPr>
            <p:spPr bwMode="auto">
              <a:xfrm>
                <a:off x="172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Oval 65"/>
              <p:cNvSpPr>
                <a:spLocks noChangeArrowheads="1"/>
              </p:cNvSpPr>
              <p:nvPr/>
            </p:nvSpPr>
            <p:spPr bwMode="auto">
              <a:xfrm>
                <a:off x="1872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3" name="Oval 66"/>
              <p:cNvSpPr>
                <a:spLocks noChangeArrowheads="1"/>
              </p:cNvSpPr>
              <p:nvPr/>
            </p:nvSpPr>
            <p:spPr bwMode="auto">
              <a:xfrm>
                <a:off x="2016" y="168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4" name="Oval 67"/>
              <p:cNvSpPr>
                <a:spLocks noChangeArrowheads="1"/>
              </p:cNvSpPr>
              <p:nvPr/>
            </p:nvSpPr>
            <p:spPr bwMode="auto">
              <a:xfrm>
                <a:off x="2160" y="172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5" name="Oval 68"/>
              <p:cNvSpPr>
                <a:spLocks noChangeArrowheads="1"/>
              </p:cNvSpPr>
              <p:nvPr/>
            </p:nvSpPr>
            <p:spPr bwMode="auto">
              <a:xfrm>
                <a:off x="2304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6" name="Oval 69"/>
              <p:cNvSpPr>
                <a:spLocks noChangeArrowheads="1"/>
              </p:cNvSpPr>
              <p:nvPr/>
            </p:nvSpPr>
            <p:spPr bwMode="auto">
              <a:xfrm>
                <a:off x="2448" y="115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7" name="Oval 70"/>
              <p:cNvSpPr>
                <a:spLocks noChangeArrowheads="1"/>
              </p:cNvSpPr>
              <p:nvPr/>
            </p:nvSpPr>
            <p:spPr bwMode="auto">
              <a:xfrm>
                <a:off x="2256" y="105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" name="Oval 71"/>
              <p:cNvSpPr>
                <a:spLocks noChangeArrowheads="1"/>
              </p:cNvSpPr>
              <p:nvPr/>
            </p:nvSpPr>
            <p:spPr bwMode="auto">
              <a:xfrm>
                <a:off x="2016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9" name="Oval 72"/>
              <p:cNvSpPr>
                <a:spLocks noChangeArrowheads="1"/>
              </p:cNvSpPr>
              <p:nvPr/>
            </p:nvSpPr>
            <p:spPr bwMode="auto">
              <a:xfrm>
                <a:off x="1680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0" name="Oval 73"/>
              <p:cNvSpPr>
                <a:spLocks noChangeArrowheads="1"/>
              </p:cNvSpPr>
              <p:nvPr/>
            </p:nvSpPr>
            <p:spPr bwMode="auto">
              <a:xfrm>
                <a:off x="1872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1" name="Oval 74"/>
              <p:cNvSpPr>
                <a:spLocks noChangeArrowheads="1"/>
              </p:cNvSpPr>
              <p:nvPr/>
            </p:nvSpPr>
            <p:spPr bwMode="auto">
              <a:xfrm>
                <a:off x="1872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" name="Oval 75"/>
              <p:cNvSpPr>
                <a:spLocks noChangeArrowheads="1"/>
              </p:cNvSpPr>
              <p:nvPr/>
            </p:nvSpPr>
            <p:spPr bwMode="auto">
              <a:xfrm>
                <a:off x="2064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3" name="Oval 76"/>
              <p:cNvSpPr>
                <a:spLocks noChangeArrowheads="1"/>
              </p:cNvSpPr>
              <p:nvPr/>
            </p:nvSpPr>
            <p:spPr bwMode="auto">
              <a:xfrm>
                <a:off x="1728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4" name="Oval 77"/>
              <p:cNvSpPr>
                <a:spLocks noChangeArrowheads="1"/>
              </p:cNvSpPr>
              <p:nvPr/>
            </p:nvSpPr>
            <p:spPr bwMode="auto">
              <a:xfrm>
                <a:off x="2880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5" name="Oval 78"/>
              <p:cNvSpPr>
                <a:spLocks noChangeArrowheads="1"/>
              </p:cNvSpPr>
              <p:nvPr/>
            </p:nvSpPr>
            <p:spPr bwMode="auto">
              <a:xfrm>
                <a:off x="2304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6" name="Oval 79"/>
              <p:cNvSpPr>
                <a:spLocks noChangeArrowheads="1"/>
              </p:cNvSpPr>
              <p:nvPr/>
            </p:nvSpPr>
            <p:spPr bwMode="auto">
              <a:xfrm>
                <a:off x="2112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7" name="Oval 80"/>
              <p:cNvSpPr>
                <a:spLocks noChangeArrowheads="1"/>
              </p:cNvSpPr>
              <p:nvPr/>
            </p:nvSpPr>
            <p:spPr bwMode="auto">
              <a:xfrm>
                <a:off x="2160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8" name="Oval 81"/>
              <p:cNvSpPr>
                <a:spLocks noChangeArrowheads="1"/>
              </p:cNvSpPr>
              <p:nvPr/>
            </p:nvSpPr>
            <p:spPr bwMode="auto">
              <a:xfrm>
                <a:off x="2304" y="125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9" name="Oval 82"/>
              <p:cNvSpPr>
                <a:spLocks noChangeArrowheads="1"/>
              </p:cNvSpPr>
              <p:nvPr/>
            </p:nvSpPr>
            <p:spPr bwMode="auto">
              <a:xfrm>
                <a:off x="2448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0" name="Oval 83"/>
              <p:cNvSpPr>
                <a:spLocks noChangeArrowheads="1"/>
              </p:cNvSpPr>
              <p:nvPr/>
            </p:nvSpPr>
            <p:spPr bwMode="auto">
              <a:xfrm>
                <a:off x="273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1" name="Oval 84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2" name="Oval 85"/>
              <p:cNvSpPr>
                <a:spLocks noChangeArrowheads="1"/>
              </p:cNvSpPr>
              <p:nvPr/>
            </p:nvSpPr>
            <p:spPr bwMode="auto">
              <a:xfrm>
                <a:off x="1632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3" name="Oval 86"/>
              <p:cNvSpPr>
                <a:spLocks noChangeArrowheads="1"/>
              </p:cNvSpPr>
              <p:nvPr/>
            </p:nvSpPr>
            <p:spPr bwMode="auto">
              <a:xfrm>
                <a:off x="2496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4" name="Line 87"/>
            <p:cNvSpPr>
              <a:spLocks noChangeShapeType="1"/>
            </p:cNvSpPr>
            <p:nvPr/>
          </p:nvSpPr>
          <p:spPr bwMode="auto">
            <a:xfrm flipH="1" flipV="1">
              <a:off x="1121" y="1652"/>
              <a:ext cx="2" cy="13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Line 88"/>
            <p:cNvSpPr>
              <a:spLocks noChangeShapeType="1"/>
            </p:cNvSpPr>
            <p:nvPr/>
          </p:nvSpPr>
          <p:spPr bwMode="auto">
            <a:xfrm>
              <a:off x="1126" y="1809"/>
              <a:ext cx="1" cy="127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 Box 89"/>
            <p:cNvSpPr txBox="1">
              <a:spLocks noChangeArrowheads="1"/>
            </p:cNvSpPr>
            <p:nvPr/>
          </p:nvSpPr>
          <p:spPr bwMode="auto">
            <a:xfrm>
              <a:off x="1113" y="1596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i="1">
                  <a:solidFill>
                    <a:srgbClr val="CC0000"/>
                  </a:solidFill>
                  <a:latin typeface="Times New Roman" charset="0"/>
                </a:rPr>
                <a:t>F</a:t>
              </a:r>
              <a:r>
                <a:rPr lang="en-US" sz="1200" i="1" baseline="-25000">
                  <a:solidFill>
                    <a:srgbClr val="CC0000"/>
                  </a:solidFill>
                  <a:latin typeface="Times New Roman" charset="0"/>
                </a:rPr>
                <a:t>E</a:t>
              </a:r>
              <a:endParaRPr lang="en-US" sz="1200" i="1">
                <a:solidFill>
                  <a:srgbClr val="CC0000"/>
                </a:solidFill>
                <a:latin typeface="Times New Roman" charset="0"/>
              </a:endParaRPr>
            </a:p>
          </p:txBody>
        </p:sp>
        <p:sp>
          <p:nvSpPr>
            <p:cNvPr id="18" name="Text Box 90"/>
            <p:cNvSpPr txBox="1">
              <a:spLocks noChangeArrowheads="1"/>
            </p:cNvSpPr>
            <p:nvPr/>
          </p:nvSpPr>
          <p:spPr bwMode="auto">
            <a:xfrm>
              <a:off x="1095" y="1837"/>
              <a:ext cx="31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i="1" dirty="0">
                  <a:solidFill>
                    <a:schemeClr val="accent2"/>
                  </a:solidFill>
                  <a:latin typeface="Times New Roman" charset="0"/>
                </a:rPr>
                <a:t>F</a:t>
              </a:r>
              <a:r>
                <a:rPr lang="en-US" sz="1200" i="1" baseline="-25000" dirty="0">
                  <a:solidFill>
                    <a:schemeClr val="accent2"/>
                  </a:solidFill>
                  <a:latin typeface="Times New Roman" charset="0"/>
                </a:rPr>
                <a:t>M</a:t>
              </a:r>
              <a:endParaRPr lang="en-US" sz="1200" i="1" dirty="0">
                <a:solidFill>
                  <a:schemeClr val="accent2"/>
                </a:solidFill>
                <a:latin typeface="Times New Roman" charset="0"/>
              </a:endParaRPr>
            </a:p>
          </p:txBody>
        </p:sp>
        <p:sp>
          <p:nvSpPr>
            <p:cNvPr id="19" name="Oval 91"/>
            <p:cNvSpPr>
              <a:spLocks noChangeArrowheads="1"/>
            </p:cNvSpPr>
            <p:nvPr/>
          </p:nvSpPr>
          <p:spPr bwMode="auto">
            <a:xfrm>
              <a:off x="1111" y="1796"/>
              <a:ext cx="27" cy="2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 baseline="-25000"/>
            </a:p>
          </p:txBody>
        </p:sp>
      </p:grpSp>
      <p:sp>
        <p:nvSpPr>
          <p:cNvPr id="94" name="Text Box 92"/>
          <p:cNvSpPr txBox="1">
            <a:spLocks noChangeArrowheads="1"/>
          </p:cNvSpPr>
          <p:nvPr/>
        </p:nvSpPr>
        <p:spPr bwMode="auto">
          <a:xfrm>
            <a:off x="291777" y="2753636"/>
            <a:ext cx="552291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Space</a:t>
            </a:r>
            <a:r>
              <a:rPr lang="fr-FR" dirty="0"/>
              <a:t> charge</a:t>
            </a:r>
          </a:p>
        </p:txBody>
      </p:sp>
      <p:sp>
        <p:nvSpPr>
          <p:cNvPr id="95" name="Text Box 95"/>
          <p:cNvSpPr txBox="1">
            <a:spLocks noChangeArrowheads="1"/>
          </p:cNvSpPr>
          <p:nvPr/>
        </p:nvSpPr>
        <p:spPr bwMode="auto">
          <a:xfrm>
            <a:off x="270517" y="1131187"/>
            <a:ext cx="587491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Impedance</a:t>
            </a:r>
            <a:r>
              <a:rPr lang="fr-FR" dirty="0"/>
              <a:t>/Wakefield (</a:t>
            </a:r>
            <a:r>
              <a:rPr lang="fr-FR" dirty="0" err="1"/>
              <a:t>Geometric</a:t>
            </a:r>
            <a:r>
              <a:rPr lang="fr-FR" dirty="0"/>
              <a:t> and RW)</a:t>
            </a:r>
          </a:p>
        </p:txBody>
      </p:sp>
      <p:pic>
        <p:nvPicPr>
          <p:cNvPr id="96" name="Picture 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83" y="1512091"/>
            <a:ext cx="1946275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7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8" y="4749532"/>
            <a:ext cx="2173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78" y="5507828"/>
            <a:ext cx="1592263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" name="Picture 5" descr="Imag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077" y="1632574"/>
            <a:ext cx="41767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ext Box 95"/>
          <p:cNvSpPr txBox="1">
            <a:spLocks noChangeArrowheads="1"/>
          </p:cNvSpPr>
          <p:nvPr/>
        </p:nvSpPr>
        <p:spPr bwMode="auto">
          <a:xfrm>
            <a:off x="6529429" y="1206499"/>
            <a:ext cx="552291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/>
              <a:t>Intra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Scattering</a:t>
            </a:r>
            <a:r>
              <a:rPr lang="fr-FR" dirty="0"/>
              <a:t> (IBS) / </a:t>
            </a:r>
            <a:r>
              <a:rPr lang="fr-FR" dirty="0" err="1"/>
              <a:t>Touschek</a:t>
            </a:r>
            <a:endParaRPr lang="fr-FR" dirty="0"/>
          </a:p>
        </p:txBody>
      </p:sp>
      <p:sp>
        <p:nvSpPr>
          <p:cNvPr id="101" name="Text Box 92"/>
          <p:cNvSpPr txBox="1">
            <a:spLocks noChangeArrowheads="1"/>
          </p:cNvSpPr>
          <p:nvPr/>
        </p:nvSpPr>
        <p:spPr bwMode="auto">
          <a:xfrm>
            <a:off x="6591728" y="2596929"/>
            <a:ext cx="552291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/>
              <a:t>Compton </a:t>
            </a:r>
            <a:r>
              <a:rPr lang="fr-FR" dirty="0" err="1"/>
              <a:t>backscattering</a:t>
            </a:r>
            <a:endParaRPr lang="fr-FR" dirty="0"/>
          </a:p>
        </p:txBody>
      </p:sp>
      <p:grpSp>
        <p:nvGrpSpPr>
          <p:cNvPr id="102" name="Groupe 101"/>
          <p:cNvGrpSpPr/>
          <p:nvPr/>
        </p:nvGrpSpPr>
        <p:grpSpPr>
          <a:xfrm>
            <a:off x="9201121" y="2971511"/>
            <a:ext cx="2703169" cy="1416376"/>
            <a:chOff x="7653702" y="2782697"/>
            <a:chExt cx="3679825" cy="1619250"/>
          </a:xfrm>
        </p:grpSpPr>
        <p:sp>
          <p:nvSpPr>
            <p:cNvPr id="103" name="Oval 27"/>
            <p:cNvSpPr>
              <a:spLocks noChangeArrowheads="1"/>
            </p:cNvSpPr>
            <p:nvPr/>
          </p:nvSpPr>
          <p:spPr bwMode="auto">
            <a:xfrm>
              <a:off x="7987077" y="3363722"/>
              <a:ext cx="184150" cy="1793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fr-FR">
                <a:latin typeface="Arial Narrow" charset="0"/>
              </a:endParaRPr>
            </a:p>
          </p:txBody>
        </p:sp>
        <p:sp>
          <p:nvSpPr>
            <p:cNvPr id="104" name="Text Box 30"/>
            <p:cNvSpPr txBox="1">
              <a:spLocks noChangeArrowheads="1"/>
            </p:cNvSpPr>
            <p:nvPr/>
          </p:nvSpPr>
          <p:spPr bwMode="auto">
            <a:xfrm>
              <a:off x="7653702" y="3100197"/>
              <a:ext cx="3619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>
                  <a:latin typeface="Arial Narrow" charset="0"/>
                </a:rPr>
                <a:t>e</a:t>
              </a:r>
              <a:r>
                <a:rPr lang="fr-FR" baseline="30000" dirty="0">
                  <a:latin typeface="Arial Narrow" charset="0"/>
                </a:rPr>
                <a:t>-</a:t>
              </a:r>
            </a:p>
          </p:txBody>
        </p:sp>
        <p:sp>
          <p:nvSpPr>
            <p:cNvPr id="105" name="Line 31"/>
            <p:cNvSpPr>
              <a:spLocks noChangeShapeType="1"/>
            </p:cNvSpPr>
            <p:nvPr/>
          </p:nvSpPr>
          <p:spPr bwMode="auto">
            <a:xfrm>
              <a:off x="8122015" y="3447860"/>
              <a:ext cx="955675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06" name="Text Box 32"/>
            <p:cNvSpPr txBox="1">
              <a:spLocks noChangeArrowheads="1"/>
            </p:cNvSpPr>
            <p:nvPr/>
          </p:nvSpPr>
          <p:spPr bwMode="auto">
            <a:xfrm>
              <a:off x="10450877" y="3016060"/>
              <a:ext cx="8826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>
                  <a:latin typeface="Arial Narrow" charset="0"/>
                </a:rPr>
                <a:t>photon</a:t>
              </a:r>
              <a:endParaRPr lang="fr-FR" baseline="30000">
                <a:latin typeface="Arial Narrow" charset="0"/>
              </a:endParaRPr>
            </a:p>
          </p:txBody>
        </p:sp>
        <p:sp>
          <p:nvSpPr>
            <p:cNvPr id="107" name="Freeform 33"/>
            <p:cNvSpPr>
              <a:spLocks/>
            </p:cNvSpPr>
            <p:nvPr/>
          </p:nvSpPr>
          <p:spPr bwMode="auto">
            <a:xfrm flipH="1">
              <a:off x="9482502" y="3235135"/>
              <a:ext cx="1073150" cy="265112"/>
            </a:xfrm>
            <a:custGeom>
              <a:avLst/>
              <a:gdLst>
                <a:gd name="T0" fmla="*/ 0 w 569"/>
                <a:gd name="T1" fmla="*/ 159 h 167"/>
                <a:gd name="T2" fmla="*/ 56 w 569"/>
                <a:gd name="T3" fmla="*/ 21 h 167"/>
                <a:gd name="T4" fmla="*/ 125 w 569"/>
                <a:gd name="T5" fmla="*/ 165 h 167"/>
                <a:gd name="T6" fmla="*/ 169 w 569"/>
                <a:gd name="T7" fmla="*/ 27 h 167"/>
                <a:gd name="T8" fmla="*/ 225 w 569"/>
                <a:gd name="T9" fmla="*/ 152 h 167"/>
                <a:gd name="T10" fmla="*/ 263 w 569"/>
                <a:gd name="T11" fmla="*/ 2 h 167"/>
                <a:gd name="T12" fmla="*/ 313 w 569"/>
                <a:gd name="T13" fmla="*/ 165 h 167"/>
                <a:gd name="T14" fmla="*/ 375 w 569"/>
                <a:gd name="T15" fmla="*/ 15 h 167"/>
                <a:gd name="T16" fmla="*/ 400 w 569"/>
                <a:gd name="T17" fmla="*/ 159 h 167"/>
                <a:gd name="T18" fmla="*/ 450 w 569"/>
                <a:gd name="T19" fmla="*/ 33 h 167"/>
                <a:gd name="T20" fmla="*/ 501 w 569"/>
                <a:gd name="T21" fmla="*/ 159 h 167"/>
                <a:gd name="T22" fmla="*/ 538 w 569"/>
                <a:gd name="T23" fmla="*/ 21 h 167"/>
                <a:gd name="T24" fmla="*/ 569 w 569"/>
                <a:gd name="T25" fmla="*/ 127 h 1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9"/>
                <a:gd name="T40" fmla="*/ 0 h 167"/>
                <a:gd name="T41" fmla="*/ 569 w 569"/>
                <a:gd name="T42" fmla="*/ 167 h 1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9" h="167">
                  <a:moveTo>
                    <a:pt x="0" y="159"/>
                  </a:moveTo>
                  <a:cubicBezTo>
                    <a:pt x="17" y="89"/>
                    <a:pt x="35" y="20"/>
                    <a:pt x="56" y="21"/>
                  </a:cubicBezTo>
                  <a:cubicBezTo>
                    <a:pt x="77" y="22"/>
                    <a:pt x="106" y="164"/>
                    <a:pt x="125" y="165"/>
                  </a:cubicBezTo>
                  <a:cubicBezTo>
                    <a:pt x="144" y="166"/>
                    <a:pt x="152" y="29"/>
                    <a:pt x="169" y="27"/>
                  </a:cubicBezTo>
                  <a:cubicBezTo>
                    <a:pt x="186" y="25"/>
                    <a:pt x="209" y="156"/>
                    <a:pt x="225" y="152"/>
                  </a:cubicBezTo>
                  <a:cubicBezTo>
                    <a:pt x="241" y="148"/>
                    <a:pt x="248" y="0"/>
                    <a:pt x="263" y="2"/>
                  </a:cubicBezTo>
                  <a:cubicBezTo>
                    <a:pt x="278" y="4"/>
                    <a:pt x="295" y="163"/>
                    <a:pt x="313" y="165"/>
                  </a:cubicBezTo>
                  <a:cubicBezTo>
                    <a:pt x="331" y="167"/>
                    <a:pt x="361" y="16"/>
                    <a:pt x="375" y="15"/>
                  </a:cubicBezTo>
                  <a:cubicBezTo>
                    <a:pt x="389" y="14"/>
                    <a:pt x="388" y="156"/>
                    <a:pt x="400" y="159"/>
                  </a:cubicBezTo>
                  <a:cubicBezTo>
                    <a:pt x="412" y="162"/>
                    <a:pt x="433" y="33"/>
                    <a:pt x="450" y="33"/>
                  </a:cubicBezTo>
                  <a:cubicBezTo>
                    <a:pt x="467" y="33"/>
                    <a:pt x="486" y="161"/>
                    <a:pt x="501" y="159"/>
                  </a:cubicBezTo>
                  <a:cubicBezTo>
                    <a:pt x="516" y="157"/>
                    <a:pt x="527" y="26"/>
                    <a:pt x="538" y="21"/>
                  </a:cubicBezTo>
                  <a:cubicBezTo>
                    <a:pt x="549" y="16"/>
                    <a:pt x="559" y="71"/>
                    <a:pt x="569" y="12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08" name="Line 34"/>
            <p:cNvSpPr>
              <a:spLocks noChangeShapeType="1"/>
            </p:cNvSpPr>
            <p:nvPr/>
          </p:nvSpPr>
          <p:spPr bwMode="auto">
            <a:xfrm flipH="1">
              <a:off x="9325340" y="3417697"/>
              <a:ext cx="1476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09" name="Text Box 35"/>
            <p:cNvSpPr txBox="1">
              <a:spLocks noChangeArrowheads="1"/>
            </p:cNvSpPr>
            <p:nvPr/>
          </p:nvSpPr>
          <p:spPr bwMode="auto">
            <a:xfrm>
              <a:off x="8349027" y="2900172"/>
              <a:ext cx="3365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>
                  <a:latin typeface="Arial Narrow" charset="0"/>
                </a:rPr>
                <a:t>E</a:t>
              </a:r>
            </a:p>
          </p:txBody>
        </p:sp>
        <p:sp>
          <p:nvSpPr>
            <p:cNvPr id="110" name="Text Box 36"/>
            <p:cNvSpPr txBox="1">
              <a:spLocks noChangeArrowheads="1"/>
            </p:cNvSpPr>
            <p:nvPr/>
          </p:nvSpPr>
          <p:spPr bwMode="auto">
            <a:xfrm>
              <a:off x="9855565" y="2782697"/>
              <a:ext cx="43021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 err="1">
                  <a:latin typeface="Arial Narrow" charset="0"/>
                </a:rPr>
                <a:t>h</a:t>
              </a:r>
              <a:r>
                <a:rPr lang="fr-FR" dirty="0" err="1">
                  <a:latin typeface="Symbol" charset="0"/>
                </a:rPr>
                <a:t>n</a:t>
              </a:r>
              <a:endParaRPr lang="fr-FR" dirty="0">
                <a:latin typeface="Symbol" charset="0"/>
              </a:endParaRPr>
            </a:p>
          </p:txBody>
        </p:sp>
        <p:sp>
          <p:nvSpPr>
            <p:cNvPr id="111" name="Oval 37"/>
            <p:cNvSpPr>
              <a:spLocks noChangeArrowheads="1"/>
            </p:cNvSpPr>
            <p:nvPr/>
          </p:nvSpPr>
          <p:spPr bwMode="auto">
            <a:xfrm>
              <a:off x="7901352" y="4222560"/>
              <a:ext cx="184150" cy="1793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fr-FR">
                <a:latin typeface="Arial Narrow" charset="0"/>
              </a:endParaRPr>
            </a:p>
          </p:txBody>
        </p:sp>
        <p:sp>
          <p:nvSpPr>
            <p:cNvPr id="112" name="Line 38"/>
            <p:cNvSpPr>
              <a:spLocks noChangeShapeType="1"/>
            </p:cNvSpPr>
            <p:nvPr/>
          </p:nvSpPr>
          <p:spPr bwMode="auto">
            <a:xfrm>
              <a:off x="8099790" y="4327335"/>
              <a:ext cx="955675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3" name="Freeform 39"/>
            <p:cNvSpPr>
              <a:spLocks/>
            </p:cNvSpPr>
            <p:nvPr/>
          </p:nvSpPr>
          <p:spPr bwMode="auto">
            <a:xfrm>
              <a:off x="9539652" y="4114610"/>
              <a:ext cx="993775" cy="265112"/>
            </a:xfrm>
            <a:custGeom>
              <a:avLst/>
              <a:gdLst>
                <a:gd name="T0" fmla="*/ 0 w 569"/>
                <a:gd name="T1" fmla="*/ 159 h 167"/>
                <a:gd name="T2" fmla="*/ 56 w 569"/>
                <a:gd name="T3" fmla="*/ 21 h 167"/>
                <a:gd name="T4" fmla="*/ 125 w 569"/>
                <a:gd name="T5" fmla="*/ 165 h 167"/>
                <a:gd name="T6" fmla="*/ 169 w 569"/>
                <a:gd name="T7" fmla="*/ 27 h 167"/>
                <a:gd name="T8" fmla="*/ 225 w 569"/>
                <a:gd name="T9" fmla="*/ 152 h 167"/>
                <a:gd name="T10" fmla="*/ 263 w 569"/>
                <a:gd name="T11" fmla="*/ 2 h 167"/>
                <a:gd name="T12" fmla="*/ 313 w 569"/>
                <a:gd name="T13" fmla="*/ 165 h 167"/>
                <a:gd name="T14" fmla="*/ 375 w 569"/>
                <a:gd name="T15" fmla="*/ 15 h 167"/>
                <a:gd name="T16" fmla="*/ 400 w 569"/>
                <a:gd name="T17" fmla="*/ 159 h 167"/>
                <a:gd name="T18" fmla="*/ 450 w 569"/>
                <a:gd name="T19" fmla="*/ 33 h 167"/>
                <a:gd name="T20" fmla="*/ 501 w 569"/>
                <a:gd name="T21" fmla="*/ 159 h 167"/>
                <a:gd name="T22" fmla="*/ 538 w 569"/>
                <a:gd name="T23" fmla="*/ 21 h 167"/>
                <a:gd name="T24" fmla="*/ 569 w 569"/>
                <a:gd name="T25" fmla="*/ 127 h 1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9"/>
                <a:gd name="T40" fmla="*/ 0 h 167"/>
                <a:gd name="T41" fmla="*/ 569 w 569"/>
                <a:gd name="T42" fmla="*/ 167 h 1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9" h="167">
                  <a:moveTo>
                    <a:pt x="0" y="159"/>
                  </a:moveTo>
                  <a:cubicBezTo>
                    <a:pt x="17" y="89"/>
                    <a:pt x="35" y="20"/>
                    <a:pt x="56" y="21"/>
                  </a:cubicBezTo>
                  <a:cubicBezTo>
                    <a:pt x="77" y="22"/>
                    <a:pt x="106" y="164"/>
                    <a:pt x="125" y="165"/>
                  </a:cubicBezTo>
                  <a:cubicBezTo>
                    <a:pt x="144" y="166"/>
                    <a:pt x="152" y="29"/>
                    <a:pt x="169" y="27"/>
                  </a:cubicBezTo>
                  <a:cubicBezTo>
                    <a:pt x="186" y="25"/>
                    <a:pt x="209" y="156"/>
                    <a:pt x="225" y="152"/>
                  </a:cubicBezTo>
                  <a:cubicBezTo>
                    <a:pt x="241" y="148"/>
                    <a:pt x="248" y="0"/>
                    <a:pt x="263" y="2"/>
                  </a:cubicBezTo>
                  <a:cubicBezTo>
                    <a:pt x="278" y="4"/>
                    <a:pt x="295" y="163"/>
                    <a:pt x="313" y="165"/>
                  </a:cubicBezTo>
                  <a:cubicBezTo>
                    <a:pt x="331" y="167"/>
                    <a:pt x="361" y="16"/>
                    <a:pt x="375" y="15"/>
                  </a:cubicBezTo>
                  <a:cubicBezTo>
                    <a:pt x="389" y="14"/>
                    <a:pt x="388" y="156"/>
                    <a:pt x="400" y="159"/>
                  </a:cubicBezTo>
                  <a:cubicBezTo>
                    <a:pt x="412" y="162"/>
                    <a:pt x="433" y="33"/>
                    <a:pt x="450" y="33"/>
                  </a:cubicBezTo>
                  <a:cubicBezTo>
                    <a:pt x="467" y="33"/>
                    <a:pt x="486" y="161"/>
                    <a:pt x="501" y="159"/>
                  </a:cubicBezTo>
                  <a:cubicBezTo>
                    <a:pt x="516" y="157"/>
                    <a:pt x="527" y="26"/>
                    <a:pt x="538" y="21"/>
                  </a:cubicBezTo>
                  <a:cubicBezTo>
                    <a:pt x="549" y="16"/>
                    <a:pt x="559" y="71"/>
                    <a:pt x="569" y="12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4" name="Line 40"/>
            <p:cNvSpPr>
              <a:spLocks noChangeShapeType="1"/>
            </p:cNvSpPr>
            <p:nvPr/>
          </p:nvSpPr>
          <p:spPr bwMode="auto">
            <a:xfrm>
              <a:off x="10523902" y="4306697"/>
              <a:ext cx="2190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5" name="Text Box 41"/>
            <p:cNvSpPr txBox="1">
              <a:spLocks noChangeArrowheads="1"/>
            </p:cNvSpPr>
            <p:nvPr/>
          </p:nvSpPr>
          <p:spPr bwMode="auto">
            <a:xfrm>
              <a:off x="8236315" y="3855847"/>
              <a:ext cx="6365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>
                  <a:latin typeface="Arial Narrow" charset="0"/>
                </a:rPr>
                <a:t>E-</a:t>
              </a:r>
              <a:r>
                <a:rPr lang="fr-FR" dirty="0">
                  <a:latin typeface="Symbol" charset="0"/>
                </a:rPr>
                <a:t>D</a:t>
              </a:r>
              <a:r>
                <a:rPr lang="fr-FR" dirty="0">
                  <a:latin typeface="Arial Narrow" charset="0"/>
                </a:rPr>
                <a:t>E</a:t>
              </a:r>
            </a:p>
          </p:txBody>
        </p:sp>
        <p:sp>
          <p:nvSpPr>
            <p:cNvPr id="116" name="Text Box 42"/>
            <p:cNvSpPr txBox="1">
              <a:spLocks noChangeArrowheads="1"/>
            </p:cNvSpPr>
            <p:nvPr/>
          </p:nvSpPr>
          <p:spPr bwMode="auto">
            <a:xfrm>
              <a:off x="9833340" y="3662172"/>
              <a:ext cx="4587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 err="1">
                  <a:latin typeface="Arial Narrow" charset="0"/>
                </a:rPr>
                <a:t>h</a:t>
              </a:r>
              <a:r>
                <a:rPr lang="fr-FR" dirty="0" err="1">
                  <a:latin typeface="Symbol" charset="0"/>
                </a:rPr>
                <a:t>n</a:t>
              </a:r>
              <a:r>
                <a:rPr lang="ja-JP" altLang="fr-FR" dirty="0"/>
                <a:t>’</a:t>
              </a:r>
              <a:endParaRPr lang="fr-FR" dirty="0"/>
            </a:p>
          </p:txBody>
        </p:sp>
      </p:grpSp>
      <p:sp>
        <p:nvSpPr>
          <p:cNvPr id="117" name="Text Box 10"/>
          <p:cNvSpPr txBox="1">
            <a:spLocks noChangeArrowheads="1"/>
          </p:cNvSpPr>
          <p:nvPr/>
        </p:nvSpPr>
        <p:spPr bwMode="auto">
          <a:xfrm>
            <a:off x="6933362" y="4707869"/>
            <a:ext cx="511760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/>
              <a:t>Ion Cloud</a:t>
            </a:r>
          </a:p>
        </p:txBody>
      </p:sp>
      <p:grpSp>
        <p:nvGrpSpPr>
          <p:cNvPr id="118" name="Groupe 117"/>
          <p:cNvGrpSpPr/>
          <p:nvPr/>
        </p:nvGrpSpPr>
        <p:grpSpPr>
          <a:xfrm>
            <a:off x="10096736" y="4936386"/>
            <a:ext cx="2037642" cy="1291746"/>
            <a:chOff x="8630358" y="4934353"/>
            <a:chExt cx="2037642" cy="1291746"/>
          </a:xfrm>
        </p:grpSpPr>
        <p:grpSp>
          <p:nvGrpSpPr>
            <p:cNvPr id="119" name="Group 11"/>
            <p:cNvGrpSpPr>
              <a:grpSpLocks/>
            </p:cNvGrpSpPr>
            <p:nvPr/>
          </p:nvGrpSpPr>
          <p:grpSpPr bwMode="auto">
            <a:xfrm>
              <a:off x="8630358" y="5207784"/>
              <a:ext cx="1573212" cy="819150"/>
              <a:chOff x="603" y="1596"/>
              <a:chExt cx="991" cy="516"/>
            </a:xfrm>
          </p:grpSpPr>
          <p:grpSp>
            <p:nvGrpSpPr>
              <p:cNvPr id="147" name="Group 12"/>
              <p:cNvGrpSpPr>
                <a:grpSpLocks/>
              </p:cNvGrpSpPr>
              <p:nvPr/>
            </p:nvGrpSpPr>
            <p:grpSpPr bwMode="auto">
              <a:xfrm>
                <a:off x="603" y="1747"/>
                <a:ext cx="991" cy="365"/>
                <a:chOff x="1440" y="1056"/>
                <a:chExt cx="1776" cy="720"/>
              </a:xfrm>
            </p:grpSpPr>
            <p:sp>
              <p:nvSpPr>
                <p:cNvPr id="151" name="Oval 13"/>
                <p:cNvSpPr>
                  <a:spLocks noChangeArrowheads="1"/>
                </p:cNvSpPr>
                <p:nvPr/>
              </p:nvSpPr>
              <p:spPr bwMode="auto">
                <a:xfrm>
                  <a:off x="1440" y="1200"/>
                  <a:ext cx="1776" cy="52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2" name="Oval 14"/>
                <p:cNvSpPr>
                  <a:spLocks noChangeArrowheads="1"/>
                </p:cNvSpPr>
                <p:nvPr/>
              </p:nvSpPr>
              <p:spPr bwMode="auto">
                <a:xfrm>
                  <a:off x="1968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3" name="Oval 15"/>
                <p:cNvSpPr>
                  <a:spLocks noChangeArrowheads="1"/>
                </p:cNvSpPr>
                <p:nvPr/>
              </p:nvSpPr>
              <p:spPr bwMode="auto">
                <a:xfrm>
                  <a:off x="2064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4" name="Oval 16"/>
                <p:cNvSpPr>
                  <a:spLocks noChangeArrowheads="1"/>
                </p:cNvSpPr>
                <p:nvPr/>
              </p:nvSpPr>
              <p:spPr bwMode="auto">
                <a:xfrm>
                  <a:off x="206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5" name="Oval 17"/>
                <p:cNvSpPr>
                  <a:spLocks noChangeArrowheads="1"/>
                </p:cNvSpPr>
                <p:nvPr/>
              </p:nvSpPr>
              <p:spPr bwMode="auto">
                <a:xfrm>
                  <a:off x="1968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6" name="Oval 18"/>
                <p:cNvSpPr>
                  <a:spLocks noChangeArrowheads="1"/>
                </p:cNvSpPr>
                <p:nvPr/>
              </p:nvSpPr>
              <p:spPr bwMode="auto">
                <a:xfrm>
                  <a:off x="1920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7" name="Oval 19"/>
                <p:cNvSpPr>
                  <a:spLocks noChangeArrowheads="1"/>
                </p:cNvSpPr>
                <p:nvPr/>
              </p:nvSpPr>
              <p:spPr bwMode="auto">
                <a:xfrm>
                  <a:off x="192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8" name="Oval 20"/>
                <p:cNvSpPr>
                  <a:spLocks noChangeArrowheads="1"/>
                </p:cNvSpPr>
                <p:nvPr/>
              </p:nvSpPr>
              <p:spPr bwMode="auto">
                <a:xfrm>
                  <a:off x="1968" y="120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9" name="Oval 21"/>
                <p:cNvSpPr>
                  <a:spLocks noChangeArrowheads="1"/>
                </p:cNvSpPr>
                <p:nvPr/>
              </p:nvSpPr>
              <p:spPr bwMode="auto">
                <a:xfrm>
                  <a:off x="216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0" name="Oval 22"/>
                <p:cNvSpPr>
                  <a:spLocks noChangeArrowheads="1"/>
                </p:cNvSpPr>
                <p:nvPr/>
              </p:nvSpPr>
              <p:spPr bwMode="auto">
                <a:xfrm>
                  <a:off x="235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1" name="Oval 23"/>
                <p:cNvSpPr>
                  <a:spLocks noChangeArrowheads="1"/>
                </p:cNvSpPr>
                <p:nvPr/>
              </p:nvSpPr>
              <p:spPr bwMode="auto">
                <a:xfrm>
                  <a:off x="2256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2" name="Oval 24"/>
                <p:cNvSpPr>
                  <a:spLocks noChangeArrowheads="1"/>
                </p:cNvSpPr>
                <p:nvPr/>
              </p:nvSpPr>
              <p:spPr bwMode="auto">
                <a:xfrm>
                  <a:off x="2304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3" name="Oval 25"/>
                <p:cNvSpPr>
                  <a:spLocks noChangeArrowheads="1"/>
                </p:cNvSpPr>
                <p:nvPr/>
              </p:nvSpPr>
              <p:spPr bwMode="auto">
                <a:xfrm>
                  <a:off x="2208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" name="Oval 26"/>
                <p:cNvSpPr>
                  <a:spLocks noChangeArrowheads="1"/>
                </p:cNvSpPr>
                <p:nvPr/>
              </p:nvSpPr>
              <p:spPr bwMode="auto">
                <a:xfrm>
                  <a:off x="2112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5" name="Oval 27"/>
                <p:cNvSpPr>
                  <a:spLocks noChangeArrowheads="1"/>
                </p:cNvSpPr>
                <p:nvPr/>
              </p:nvSpPr>
              <p:spPr bwMode="auto">
                <a:xfrm>
                  <a:off x="2208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6" name="Oval 28"/>
                <p:cNvSpPr>
                  <a:spLocks noChangeArrowheads="1"/>
                </p:cNvSpPr>
                <p:nvPr/>
              </p:nvSpPr>
              <p:spPr bwMode="auto">
                <a:xfrm>
                  <a:off x="2160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7" name="Oval 29"/>
                <p:cNvSpPr>
                  <a:spLocks noChangeArrowheads="1"/>
                </p:cNvSpPr>
                <p:nvPr/>
              </p:nvSpPr>
              <p:spPr bwMode="auto">
                <a:xfrm>
                  <a:off x="211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8" name="Oval 30"/>
                <p:cNvSpPr>
                  <a:spLocks noChangeArrowheads="1"/>
                </p:cNvSpPr>
                <p:nvPr/>
              </p:nvSpPr>
              <p:spPr bwMode="auto">
                <a:xfrm>
                  <a:off x="220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9" name="Oval 31"/>
                <p:cNvSpPr>
                  <a:spLocks noChangeArrowheads="1"/>
                </p:cNvSpPr>
                <p:nvPr/>
              </p:nvSpPr>
              <p:spPr bwMode="auto">
                <a:xfrm>
                  <a:off x="2448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0" name="Oval 32"/>
                <p:cNvSpPr>
                  <a:spLocks noChangeArrowheads="1"/>
                </p:cNvSpPr>
                <p:nvPr/>
              </p:nvSpPr>
              <p:spPr bwMode="auto">
                <a:xfrm>
                  <a:off x="2544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1" name="Oval 33"/>
                <p:cNvSpPr>
                  <a:spLocks noChangeArrowheads="1"/>
                </p:cNvSpPr>
                <p:nvPr/>
              </p:nvSpPr>
              <p:spPr bwMode="auto">
                <a:xfrm>
                  <a:off x="2352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2" name="Oval 34"/>
                <p:cNvSpPr>
                  <a:spLocks noChangeArrowheads="1"/>
                </p:cNvSpPr>
                <p:nvPr/>
              </p:nvSpPr>
              <p:spPr bwMode="auto">
                <a:xfrm>
                  <a:off x="225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3" name="Oval 35"/>
                <p:cNvSpPr>
                  <a:spLocks noChangeArrowheads="1"/>
                </p:cNvSpPr>
                <p:nvPr/>
              </p:nvSpPr>
              <p:spPr bwMode="auto">
                <a:xfrm>
                  <a:off x="240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4" name="Oval 36"/>
                <p:cNvSpPr>
                  <a:spLocks noChangeArrowheads="1"/>
                </p:cNvSpPr>
                <p:nvPr/>
              </p:nvSpPr>
              <p:spPr bwMode="auto">
                <a:xfrm>
                  <a:off x="264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5" name="Oval 37"/>
                <p:cNvSpPr>
                  <a:spLocks noChangeArrowheads="1"/>
                </p:cNvSpPr>
                <p:nvPr/>
              </p:nvSpPr>
              <p:spPr bwMode="auto">
                <a:xfrm>
                  <a:off x="2640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6" name="Oval 38"/>
                <p:cNvSpPr>
                  <a:spLocks noChangeArrowheads="1"/>
                </p:cNvSpPr>
                <p:nvPr/>
              </p:nvSpPr>
              <p:spPr bwMode="auto">
                <a:xfrm>
                  <a:off x="2544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7" name="Oval 39"/>
                <p:cNvSpPr>
                  <a:spLocks noChangeArrowheads="1"/>
                </p:cNvSpPr>
                <p:nvPr/>
              </p:nvSpPr>
              <p:spPr bwMode="auto">
                <a:xfrm>
                  <a:off x="254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8" name="Oval 40"/>
                <p:cNvSpPr>
                  <a:spLocks noChangeArrowheads="1"/>
                </p:cNvSpPr>
                <p:nvPr/>
              </p:nvSpPr>
              <p:spPr bwMode="auto">
                <a:xfrm>
                  <a:off x="2592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9" name="Oval 41"/>
                <p:cNvSpPr>
                  <a:spLocks noChangeArrowheads="1"/>
                </p:cNvSpPr>
                <p:nvPr/>
              </p:nvSpPr>
              <p:spPr bwMode="auto">
                <a:xfrm>
                  <a:off x="264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0" name="Oval 42"/>
                <p:cNvSpPr>
                  <a:spLocks noChangeArrowheads="1"/>
                </p:cNvSpPr>
                <p:nvPr/>
              </p:nvSpPr>
              <p:spPr bwMode="auto">
                <a:xfrm>
                  <a:off x="268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1" name="Oval 43"/>
                <p:cNvSpPr>
                  <a:spLocks noChangeArrowheads="1"/>
                </p:cNvSpPr>
                <p:nvPr/>
              </p:nvSpPr>
              <p:spPr bwMode="auto">
                <a:xfrm>
                  <a:off x="283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2" name="Oval 44"/>
                <p:cNvSpPr>
                  <a:spLocks noChangeArrowheads="1"/>
                </p:cNvSpPr>
                <p:nvPr/>
              </p:nvSpPr>
              <p:spPr bwMode="auto">
                <a:xfrm>
                  <a:off x="2976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3" name="Oval 45"/>
                <p:cNvSpPr>
                  <a:spLocks noChangeArrowheads="1"/>
                </p:cNvSpPr>
                <p:nvPr/>
              </p:nvSpPr>
              <p:spPr bwMode="auto">
                <a:xfrm>
                  <a:off x="3072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4" name="Oval 46"/>
                <p:cNvSpPr>
                  <a:spLocks noChangeArrowheads="1"/>
                </p:cNvSpPr>
                <p:nvPr/>
              </p:nvSpPr>
              <p:spPr bwMode="auto">
                <a:xfrm>
                  <a:off x="3024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5" name="Oval 47"/>
                <p:cNvSpPr>
                  <a:spLocks noChangeArrowheads="1"/>
                </p:cNvSpPr>
                <p:nvPr/>
              </p:nvSpPr>
              <p:spPr bwMode="auto">
                <a:xfrm>
                  <a:off x="2928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6" name="Oval 48"/>
                <p:cNvSpPr>
                  <a:spLocks noChangeArrowheads="1"/>
                </p:cNvSpPr>
                <p:nvPr/>
              </p:nvSpPr>
              <p:spPr bwMode="auto">
                <a:xfrm>
                  <a:off x="2784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7" name="Oval 49"/>
                <p:cNvSpPr>
                  <a:spLocks noChangeArrowheads="1"/>
                </p:cNvSpPr>
                <p:nvPr/>
              </p:nvSpPr>
              <p:spPr bwMode="auto">
                <a:xfrm>
                  <a:off x="2640" y="115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8" name="Oval 50"/>
                <p:cNvSpPr>
                  <a:spLocks noChangeArrowheads="1"/>
                </p:cNvSpPr>
                <p:nvPr/>
              </p:nvSpPr>
              <p:spPr bwMode="auto">
                <a:xfrm>
                  <a:off x="2544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9" name="Oval 51"/>
                <p:cNvSpPr>
                  <a:spLocks noChangeArrowheads="1"/>
                </p:cNvSpPr>
                <p:nvPr/>
              </p:nvSpPr>
              <p:spPr bwMode="auto">
                <a:xfrm>
                  <a:off x="2496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0" name="Oval 52"/>
                <p:cNvSpPr>
                  <a:spLocks noChangeArrowheads="1"/>
                </p:cNvSpPr>
                <p:nvPr/>
              </p:nvSpPr>
              <p:spPr bwMode="auto">
                <a:xfrm>
                  <a:off x="2448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1" name="Oval 53"/>
                <p:cNvSpPr>
                  <a:spLocks noChangeArrowheads="1"/>
                </p:cNvSpPr>
                <p:nvPr/>
              </p:nvSpPr>
              <p:spPr bwMode="auto">
                <a:xfrm>
                  <a:off x="2400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2" name="Oval 54"/>
                <p:cNvSpPr>
                  <a:spLocks noChangeArrowheads="1"/>
                </p:cNvSpPr>
                <p:nvPr/>
              </p:nvSpPr>
              <p:spPr bwMode="auto">
                <a:xfrm>
                  <a:off x="2400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3" name="Oval 55"/>
                <p:cNvSpPr>
                  <a:spLocks noChangeArrowheads="1"/>
                </p:cNvSpPr>
                <p:nvPr/>
              </p:nvSpPr>
              <p:spPr bwMode="auto">
                <a:xfrm>
                  <a:off x="2544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4" name="Oval 56"/>
                <p:cNvSpPr>
                  <a:spLocks noChangeArrowheads="1"/>
                </p:cNvSpPr>
                <p:nvPr/>
              </p:nvSpPr>
              <p:spPr bwMode="auto">
                <a:xfrm>
                  <a:off x="2688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5" name="Oval 57"/>
                <p:cNvSpPr>
                  <a:spLocks noChangeArrowheads="1"/>
                </p:cNvSpPr>
                <p:nvPr/>
              </p:nvSpPr>
              <p:spPr bwMode="auto">
                <a:xfrm>
                  <a:off x="2736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6" name="Oval 58"/>
                <p:cNvSpPr>
                  <a:spLocks noChangeArrowheads="1"/>
                </p:cNvSpPr>
                <p:nvPr/>
              </p:nvSpPr>
              <p:spPr bwMode="auto">
                <a:xfrm>
                  <a:off x="2400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7" name="Oval 59"/>
                <p:cNvSpPr>
                  <a:spLocks noChangeArrowheads="1"/>
                </p:cNvSpPr>
                <p:nvPr/>
              </p:nvSpPr>
              <p:spPr bwMode="auto">
                <a:xfrm>
                  <a:off x="2112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8" name="Oval 60"/>
                <p:cNvSpPr>
                  <a:spLocks noChangeArrowheads="1"/>
                </p:cNvSpPr>
                <p:nvPr/>
              </p:nvSpPr>
              <p:spPr bwMode="auto">
                <a:xfrm>
                  <a:off x="1968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9" name="Oval 61"/>
                <p:cNvSpPr>
                  <a:spLocks noChangeArrowheads="1"/>
                </p:cNvSpPr>
                <p:nvPr/>
              </p:nvSpPr>
              <p:spPr bwMode="auto">
                <a:xfrm>
                  <a:off x="177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0" name="Oval 62"/>
                <p:cNvSpPr>
                  <a:spLocks noChangeArrowheads="1"/>
                </p:cNvSpPr>
                <p:nvPr/>
              </p:nvSpPr>
              <p:spPr bwMode="auto">
                <a:xfrm>
                  <a:off x="168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1" name="Oval 63"/>
                <p:cNvSpPr>
                  <a:spLocks noChangeArrowheads="1"/>
                </p:cNvSpPr>
                <p:nvPr/>
              </p:nvSpPr>
              <p:spPr bwMode="auto">
                <a:xfrm>
                  <a:off x="158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2" name="Oval 64"/>
                <p:cNvSpPr>
                  <a:spLocks noChangeArrowheads="1"/>
                </p:cNvSpPr>
                <p:nvPr/>
              </p:nvSpPr>
              <p:spPr bwMode="auto">
                <a:xfrm>
                  <a:off x="172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3" name="Oval 65"/>
                <p:cNvSpPr>
                  <a:spLocks noChangeArrowheads="1"/>
                </p:cNvSpPr>
                <p:nvPr/>
              </p:nvSpPr>
              <p:spPr bwMode="auto">
                <a:xfrm>
                  <a:off x="1872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4" name="Oval 66"/>
                <p:cNvSpPr>
                  <a:spLocks noChangeArrowheads="1"/>
                </p:cNvSpPr>
                <p:nvPr/>
              </p:nvSpPr>
              <p:spPr bwMode="auto">
                <a:xfrm>
                  <a:off x="2016" y="168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5" name="Oval 67"/>
                <p:cNvSpPr>
                  <a:spLocks noChangeArrowheads="1"/>
                </p:cNvSpPr>
                <p:nvPr/>
              </p:nvSpPr>
              <p:spPr bwMode="auto">
                <a:xfrm>
                  <a:off x="2160" y="172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6" name="Oval 68"/>
                <p:cNvSpPr>
                  <a:spLocks noChangeArrowheads="1"/>
                </p:cNvSpPr>
                <p:nvPr/>
              </p:nvSpPr>
              <p:spPr bwMode="auto">
                <a:xfrm>
                  <a:off x="2304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7" name="Oval 69"/>
                <p:cNvSpPr>
                  <a:spLocks noChangeArrowheads="1"/>
                </p:cNvSpPr>
                <p:nvPr/>
              </p:nvSpPr>
              <p:spPr bwMode="auto">
                <a:xfrm>
                  <a:off x="2448" y="115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8" name="Oval 70"/>
                <p:cNvSpPr>
                  <a:spLocks noChangeArrowheads="1"/>
                </p:cNvSpPr>
                <p:nvPr/>
              </p:nvSpPr>
              <p:spPr bwMode="auto">
                <a:xfrm>
                  <a:off x="2256" y="105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9" name="Oval 71"/>
                <p:cNvSpPr>
                  <a:spLocks noChangeArrowheads="1"/>
                </p:cNvSpPr>
                <p:nvPr/>
              </p:nvSpPr>
              <p:spPr bwMode="auto">
                <a:xfrm>
                  <a:off x="2016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0" name="Oval 72"/>
                <p:cNvSpPr>
                  <a:spLocks noChangeArrowheads="1"/>
                </p:cNvSpPr>
                <p:nvPr/>
              </p:nvSpPr>
              <p:spPr bwMode="auto">
                <a:xfrm>
                  <a:off x="1680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1" name="Oval 73"/>
                <p:cNvSpPr>
                  <a:spLocks noChangeArrowheads="1"/>
                </p:cNvSpPr>
                <p:nvPr/>
              </p:nvSpPr>
              <p:spPr bwMode="auto">
                <a:xfrm>
                  <a:off x="1872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2" name="Oval 74"/>
                <p:cNvSpPr>
                  <a:spLocks noChangeArrowheads="1"/>
                </p:cNvSpPr>
                <p:nvPr/>
              </p:nvSpPr>
              <p:spPr bwMode="auto">
                <a:xfrm>
                  <a:off x="1872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3" name="Oval 75"/>
                <p:cNvSpPr>
                  <a:spLocks noChangeArrowheads="1"/>
                </p:cNvSpPr>
                <p:nvPr/>
              </p:nvSpPr>
              <p:spPr bwMode="auto">
                <a:xfrm>
                  <a:off x="2064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4" name="Oval 76"/>
                <p:cNvSpPr>
                  <a:spLocks noChangeArrowheads="1"/>
                </p:cNvSpPr>
                <p:nvPr/>
              </p:nvSpPr>
              <p:spPr bwMode="auto">
                <a:xfrm>
                  <a:off x="1728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5" name="Oval 77"/>
                <p:cNvSpPr>
                  <a:spLocks noChangeArrowheads="1"/>
                </p:cNvSpPr>
                <p:nvPr/>
              </p:nvSpPr>
              <p:spPr bwMode="auto">
                <a:xfrm>
                  <a:off x="2880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6" name="Oval 78"/>
                <p:cNvSpPr>
                  <a:spLocks noChangeArrowheads="1"/>
                </p:cNvSpPr>
                <p:nvPr/>
              </p:nvSpPr>
              <p:spPr bwMode="auto">
                <a:xfrm>
                  <a:off x="2304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" name="Oval 79"/>
                <p:cNvSpPr>
                  <a:spLocks noChangeArrowheads="1"/>
                </p:cNvSpPr>
                <p:nvPr/>
              </p:nvSpPr>
              <p:spPr bwMode="auto">
                <a:xfrm>
                  <a:off x="2112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" name="Oval 80"/>
                <p:cNvSpPr>
                  <a:spLocks noChangeArrowheads="1"/>
                </p:cNvSpPr>
                <p:nvPr/>
              </p:nvSpPr>
              <p:spPr bwMode="auto">
                <a:xfrm>
                  <a:off x="2160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" name="Oval 81"/>
                <p:cNvSpPr>
                  <a:spLocks noChangeArrowheads="1"/>
                </p:cNvSpPr>
                <p:nvPr/>
              </p:nvSpPr>
              <p:spPr bwMode="auto">
                <a:xfrm>
                  <a:off x="2304" y="125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" name="Oval 82"/>
                <p:cNvSpPr>
                  <a:spLocks noChangeArrowheads="1"/>
                </p:cNvSpPr>
                <p:nvPr/>
              </p:nvSpPr>
              <p:spPr bwMode="auto">
                <a:xfrm>
                  <a:off x="2448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1" name="Oval 83"/>
                <p:cNvSpPr>
                  <a:spLocks noChangeArrowheads="1"/>
                </p:cNvSpPr>
                <p:nvPr/>
              </p:nvSpPr>
              <p:spPr bwMode="auto">
                <a:xfrm>
                  <a:off x="273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" name="Oval 84"/>
                <p:cNvSpPr>
                  <a:spLocks noChangeArrowheads="1"/>
                </p:cNvSpPr>
                <p:nvPr/>
              </p:nvSpPr>
              <p:spPr bwMode="auto">
                <a:xfrm>
                  <a:off x="230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" name="Oval 85"/>
                <p:cNvSpPr>
                  <a:spLocks noChangeArrowheads="1"/>
                </p:cNvSpPr>
                <p:nvPr/>
              </p:nvSpPr>
              <p:spPr bwMode="auto">
                <a:xfrm>
                  <a:off x="1632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" name="Oval 86"/>
                <p:cNvSpPr>
                  <a:spLocks noChangeArrowheads="1"/>
                </p:cNvSpPr>
                <p:nvPr/>
              </p:nvSpPr>
              <p:spPr bwMode="auto">
                <a:xfrm>
                  <a:off x="2496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48" name="Line 87"/>
              <p:cNvSpPr>
                <a:spLocks noChangeShapeType="1"/>
              </p:cNvSpPr>
              <p:nvPr/>
            </p:nvSpPr>
            <p:spPr bwMode="auto">
              <a:xfrm flipH="1" flipV="1">
                <a:off x="1121" y="1652"/>
                <a:ext cx="2" cy="130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9" name="Text Box 89"/>
              <p:cNvSpPr txBox="1">
                <a:spLocks noChangeArrowheads="1"/>
              </p:cNvSpPr>
              <p:nvPr/>
            </p:nvSpPr>
            <p:spPr bwMode="auto">
              <a:xfrm>
                <a:off x="1113" y="1596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1200" i="1" dirty="0">
                    <a:solidFill>
                      <a:srgbClr val="CC0000"/>
                    </a:solidFill>
                    <a:latin typeface="Times New Roman" charset="0"/>
                  </a:rPr>
                  <a:t>F</a:t>
                </a:r>
                <a:r>
                  <a:rPr lang="en-US" sz="1200" i="1" baseline="-25000" dirty="0">
                    <a:solidFill>
                      <a:srgbClr val="CC0000"/>
                    </a:solidFill>
                    <a:latin typeface="Times New Roman" charset="0"/>
                  </a:rPr>
                  <a:t>E</a:t>
                </a:r>
                <a:endParaRPr lang="en-US" sz="1200" i="1" dirty="0">
                  <a:solidFill>
                    <a:srgbClr val="CC0000"/>
                  </a:solidFill>
                  <a:latin typeface="Times New Roman" charset="0"/>
                </a:endParaRPr>
              </a:p>
            </p:txBody>
          </p:sp>
          <p:sp>
            <p:nvSpPr>
              <p:cNvPr id="150" name="Oval 91"/>
              <p:cNvSpPr>
                <a:spLocks noChangeArrowheads="1"/>
              </p:cNvSpPr>
              <p:nvPr/>
            </p:nvSpPr>
            <p:spPr bwMode="auto">
              <a:xfrm>
                <a:off x="1111" y="1796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fr-FR" baseline="-25000"/>
              </a:p>
            </p:txBody>
          </p:sp>
        </p:grpSp>
        <p:sp>
          <p:nvSpPr>
            <p:cNvPr id="120" name="Oval 70"/>
            <p:cNvSpPr>
              <a:spLocks noChangeArrowheads="1"/>
            </p:cNvSpPr>
            <p:nvPr/>
          </p:nvSpPr>
          <p:spPr bwMode="auto">
            <a:xfrm>
              <a:off x="9637027" y="524804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1" name="Oval 70"/>
            <p:cNvSpPr>
              <a:spLocks noChangeArrowheads="1"/>
            </p:cNvSpPr>
            <p:nvPr/>
          </p:nvSpPr>
          <p:spPr bwMode="auto">
            <a:xfrm>
              <a:off x="9723523" y="516154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2" name="Oval 70"/>
            <p:cNvSpPr>
              <a:spLocks noChangeArrowheads="1"/>
            </p:cNvSpPr>
            <p:nvPr/>
          </p:nvSpPr>
          <p:spPr bwMode="auto">
            <a:xfrm>
              <a:off x="9739999" y="523568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" name="Oval 70"/>
            <p:cNvSpPr>
              <a:spLocks noChangeArrowheads="1"/>
            </p:cNvSpPr>
            <p:nvPr/>
          </p:nvSpPr>
          <p:spPr bwMode="auto">
            <a:xfrm>
              <a:off x="9826495" y="51491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4" name="Oval 70"/>
            <p:cNvSpPr>
              <a:spLocks noChangeArrowheads="1"/>
            </p:cNvSpPr>
            <p:nvPr/>
          </p:nvSpPr>
          <p:spPr bwMode="auto">
            <a:xfrm>
              <a:off x="9484622" y="5210971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5" name="Oval 70"/>
            <p:cNvSpPr>
              <a:spLocks noChangeArrowheads="1"/>
            </p:cNvSpPr>
            <p:nvPr/>
          </p:nvSpPr>
          <p:spPr bwMode="auto">
            <a:xfrm>
              <a:off x="9571118" y="512446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6" name="Oval 70"/>
            <p:cNvSpPr>
              <a:spLocks noChangeArrowheads="1"/>
            </p:cNvSpPr>
            <p:nvPr/>
          </p:nvSpPr>
          <p:spPr bwMode="auto">
            <a:xfrm>
              <a:off x="9587594" y="5198611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7" name="Oval 70"/>
            <p:cNvSpPr>
              <a:spLocks noChangeArrowheads="1"/>
            </p:cNvSpPr>
            <p:nvPr/>
          </p:nvSpPr>
          <p:spPr bwMode="auto">
            <a:xfrm>
              <a:off x="9674090" y="511210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" name="Oval 70"/>
            <p:cNvSpPr>
              <a:spLocks noChangeArrowheads="1"/>
            </p:cNvSpPr>
            <p:nvPr/>
          </p:nvSpPr>
          <p:spPr bwMode="auto">
            <a:xfrm>
              <a:off x="9865475" y="5457568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9" name="Oval 70"/>
            <p:cNvSpPr>
              <a:spLocks noChangeArrowheads="1"/>
            </p:cNvSpPr>
            <p:nvPr/>
          </p:nvSpPr>
          <p:spPr bwMode="auto">
            <a:xfrm>
              <a:off x="9236675" y="540404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0" name="Oval 70"/>
            <p:cNvSpPr>
              <a:spLocks noChangeArrowheads="1"/>
            </p:cNvSpPr>
            <p:nvPr/>
          </p:nvSpPr>
          <p:spPr bwMode="auto">
            <a:xfrm>
              <a:off x="9355607" y="520622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1" name="Oval 70"/>
            <p:cNvSpPr>
              <a:spLocks noChangeArrowheads="1"/>
            </p:cNvSpPr>
            <p:nvPr/>
          </p:nvSpPr>
          <p:spPr bwMode="auto">
            <a:xfrm>
              <a:off x="9442103" y="5119727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2" name="Oval 70"/>
            <p:cNvSpPr>
              <a:spLocks noChangeArrowheads="1"/>
            </p:cNvSpPr>
            <p:nvPr/>
          </p:nvSpPr>
          <p:spPr bwMode="auto">
            <a:xfrm>
              <a:off x="9100230" y="518151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3" name="Oval 70"/>
            <p:cNvSpPr>
              <a:spLocks noChangeArrowheads="1"/>
            </p:cNvSpPr>
            <p:nvPr/>
          </p:nvSpPr>
          <p:spPr bwMode="auto">
            <a:xfrm>
              <a:off x="9186726" y="509501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4" name="Oval 70"/>
            <p:cNvSpPr>
              <a:spLocks noChangeArrowheads="1"/>
            </p:cNvSpPr>
            <p:nvPr/>
          </p:nvSpPr>
          <p:spPr bwMode="auto">
            <a:xfrm>
              <a:off x="9203202" y="516915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5" name="Oval 70"/>
            <p:cNvSpPr>
              <a:spLocks noChangeArrowheads="1"/>
            </p:cNvSpPr>
            <p:nvPr/>
          </p:nvSpPr>
          <p:spPr bwMode="auto">
            <a:xfrm>
              <a:off x="9289698" y="508265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6" name="Oval 70"/>
            <p:cNvSpPr>
              <a:spLocks noChangeArrowheads="1"/>
            </p:cNvSpPr>
            <p:nvPr/>
          </p:nvSpPr>
          <p:spPr bwMode="auto">
            <a:xfrm>
              <a:off x="9252630" y="533391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7" name="Oval 70"/>
            <p:cNvSpPr>
              <a:spLocks noChangeArrowheads="1"/>
            </p:cNvSpPr>
            <p:nvPr/>
          </p:nvSpPr>
          <p:spPr bwMode="auto">
            <a:xfrm>
              <a:off x="9978895" y="53015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8" name="Oval 70"/>
            <p:cNvSpPr>
              <a:spLocks noChangeArrowheads="1"/>
            </p:cNvSpPr>
            <p:nvPr/>
          </p:nvSpPr>
          <p:spPr bwMode="auto">
            <a:xfrm>
              <a:off x="10131295" y="54539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9" name="Oval 70"/>
            <p:cNvSpPr>
              <a:spLocks noChangeArrowheads="1"/>
            </p:cNvSpPr>
            <p:nvPr/>
          </p:nvSpPr>
          <p:spPr bwMode="auto">
            <a:xfrm>
              <a:off x="10017875" y="5609968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0" name="Oval 70"/>
            <p:cNvSpPr>
              <a:spLocks noChangeArrowheads="1"/>
            </p:cNvSpPr>
            <p:nvPr/>
          </p:nvSpPr>
          <p:spPr bwMode="auto">
            <a:xfrm>
              <a:off x="9672079" y="603507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1" name="Oval 70"/>
            <p:cNvSpPr>
              <a:spLocks noChangeArrowheads="1"/>
            </p:cNvSpPr>
            <p:nvPr/>
          </p:nvSpPr>
          <p:spPr bwMode="auto">
            <a:xfrm>
              <a:off x="9119329" y="612230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2" name="Oval 70"/>
            <p:cNvSpPr>
              <a:spLocks noChangeArrowheads="1"/>
            </p:cNvSpPr>
            <p:nvPr/>
          </p:nvSpPr>
          <p:spPr bwMode="auto">
            <a:xfrm>
              <a:off x="9824479" y="618747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3" name="Oval 70"/>
            <p:cNvSpPr>
              <a:spLocks noChangeArrowheads="1"/>
            </p:cNvSpPr>
            <p:nvPr/>
          </p:nvSpPr>
          <p:spPr bwMode="auto">
            <a:xfrm>
              <a:off x="9449647" y="615039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4" name="Oval 70"/>
            <p:cNvSpPr>
              <a:spLocks noChangeArrowheads="1"/>
            </p:cNvSpPr>
            <p:nvPr/>
          </p:nvSpPr>
          <p:spPr bwMode="auto">
            <a:xfrm>
              <a:off x="8983401" y="536854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5" name="Oval 70"/>
            <p:cNvSpPr>
              <a:spLocks noChangeArrowheads="1"/>
            </p:cNvSpPr>
            <p:nvPr/>
          </p:nvSpPr>
          <p:spPr bwMode="auto">
            <a:xfrm>
              <a:off x="8820142" y="524741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6" name="ZoneTexte 145"/>
            <p:cNvSpPr txBox="1"/>
            <p:nvPr/>
          </p:nvSpPr>
          <p:spPr>
            <a:xfrm>
              <a:off x="9800054" y="4934353"/>
              <a:ext cx="8679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rgbClr val="FF0000"/>
                  </a:solidFill>
                </a:rPr>
                <a:t>H</a:t>
              </a:r>
              <a:r>
                <a:rPr lang="fr-FR" sz="1100" baseline="30000" dirty="0">
                  <a:solidFill>
                    <a:srgbClr val="FF0000"/>
                  </a:solidFill>
                </a:rPr>
                <a:t>+</a:t>
              </a:r>
              <a:r>
                <a:rPr lang="fr-FR" sz="1100" dirty="0">
                  <a:solidFill>
                    <a:srgbClr val="FF0000"/>
                  </a:solidFill>
                </a:rPr>
                <a:t>/H</a:t>
              </a:r>
              <a:r>
                <a:rPr lang="fr-FR" sz="1100" baseline="-25000" dirty="0">
                  <a:solidFill>
                    <a:srgbClr val="FF0000"/>
                  </a:solidFill>
                </a:rPr>
                <a:t>2</a:t>
              </a:r>
              <a:r>
                <a:rPr lang="fr-FR" sz="1100" baseline="30000" dirty="0">
                  <a:solidFill>
                    <a:srgbClr val="FF0000"/>
                  </a:solidFill>
                </a:rPr>
                <a:t>+</a:t>
              </a:r>
              <a:r>
                <a:rPr lang="fr-FR" sz="1100" dirty="0">
                  <a:solidFill>
                    <a:srgbClr val="FF0000"/>
                  </a:solidFill>
                </a:rPr>
                <a:t>/…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59173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31" y="825568"/>
            <a:ext cx="10930804" cy="605061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993744" y="1348788"/>
            <a:ext cx="29186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Nbin</a:t>
            </a:r>
            <a:r>
              <a:rPr lang="fr-FR" dirty="0"/>
              <a:t> = 400</a:t>
            </a:r>
          </a:p>
          <a:p>
            <a:r>
              <a:rPr lang="fr-FR" dirty="0" err="1"/>
              <a:t>Nrms</a:t>
            </a:r>
            <a:r>
              <a:rPr lang="fr-FR" dirty="0"/>
              <a:t> = 8</a:t>
            </a:r>
          </a:p>
          <a:p>
            <a:r>
              <a:rPr lang="fr-FR" dirty="0" err="1"/>
              <a:t>Np</a:t>
            </a:r>
            <a:r>
              <a:rPr lang="fr-FR" dirty="0"/>
              <a:t> = 10^6</a:t>
            </a:r>
          </a:p>
          <a:p>
            <a:r>
              <a:rPr lang="fr-FR" dirty="0"/>
              <a:t>Wind = 20</a:t>
            </a:r>
          </a:p>
          <a:p>
            <a:endParaRPr lang="fr-FR" dirty="0"/>
          </a:p>
          <a:p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240146" y="304800"/>
            <a:ext cx="11656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Modélisation du profil longitudinal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200451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088" y="750683"/>
            <a:ext cx="10880148" cy="610731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947563" y="1273903"/>
            <a:ext cx="29186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Nbin</a:t>
            </a:r>
            <a:r>
              <a:rPr lang="fr-FR" dirty="0"/>
              <a:t> = 400</a:t>
            </a:r>
          </a:p>
          <a:p>
            <a:r>
              <a:rPr lang="fr-FR" dirty="0" err="1"/>
              <a:t>Nrms</a:t>
            </a:r>
            <a:r>
              <a:rPr lang="fr-FR" dirty="0"/>
              <a:t> = 8</a:t>
            </a:r>
          </a:p>
          <a:p>
            <a:r>
              <a:rPr lang="fr-FR" dirty="0" err="1"/>
              <a:t>Np</a:t>
            </a:r>
            <a:r>
              <a:rPr lang="fr-FR" dirty="0"/>
              <a:t> = 10^6</a:t>
            </a:r>
          </a:p>
          <a:p>
            <a:r>
              <a:rPr lang="fr-FR" dirty="0"/>
              <a:t>Wind = 2</a:t>
            </a:r>
          </a:p>
          <a:p>
            <a:endParaRPr lang="fr-FR" dirty="0"/>
          </a:p>
          <a:p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240146" y="304800"/>
            <a:ext cx="11656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Modélisation du profil longitudinal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4882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5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214184" y="-252093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Collective effects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13038" y="4275916"/>
            <a:ext cx="511760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Coherent</a:t>
            </a:r>
            <a:r>
              <a:rPr lang="fr-FR" dirty="0"/>
              <a:t> Synchrotron Radiation (CSR)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78879" y="3149410"/>
            <a:ext cx="1573212" cy="819150"/>
            <a:chOff x="603" y="1596"/>
            <a:chExt cx="991" cy="516"/>
          </a:xfrm>
        </p:grpSpPr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603" y="1747"/>
              <a:ext cx="991" cy="365"/>
              <a:chOff x="1440" y="1056"/>
              <a:chExt cx="1776" cy="720"/>
            </a:xfrm>
          </p:grpSpPr>
          <p:sp>
            <p:nvSpPr>
              <p:cNvPr id="20" name="Oval 13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1776" cy="52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" name="Oval 14"/>
              <p:cNvSpPr>
                <a:spLocks noChangeArrowheads="1"/>
              </p:cNvSpPr>
              <p:nvPr/>
            </p:nvSpPr>
            <p:spPr bwMode="auto">
              <a:xfrm>
                <a:off x="1968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2064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auto">
              <a:xfrm>
                <a:off x="206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1968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auto">
              <a:xfrm>
                <a:off x="1920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auto">
              <a:xfrm>
                <a:off x="192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auto">
              <a:xfrm>
                <a:off x="1968" y="120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auto">
              <a:xfrm>
                <a:off x="216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auto">
              <a:xfrm>
                <a:off x="235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0" name="Oval 23"/>
              <p:cNvSpPr>
                <a:spLocks noChangeArrowheads="1"/>
              </p:cNvSpPr>
              <p:nvPr/>
            </p:nvSpPr>
            <p:spPr bwMode="auto">
              <a:xfrm>
                <a:off x="2256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" name="Oval 24"/>
              <p:cNvSpPr>
                <a:spLocks noChangeArrowheads="1"/>
              </p:cNvSpPr>
              <p:nvPr/>
            </p:nvSpPr>
            <p:spPr bwMode="auto">
              <a:xfrm>
                <a:off x="2304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" name="Oval 25"/>
              <p:cNvSpPr>
                <a:spLocks noChangeArrowheads="1"/>
              </p:cNvSpPr>
              <p:nvPr/>
            </p:nvSpPr>
            <p:spPr bwMode="auto">
              <a:xfrm>
                <a:off x="2208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3" name="Oval 26"/>
              <p:cNvSpPr>
                <a:spLocks noChangeArrowheads="1"/>
              </p:cNvSpPr>
              <p:nvPr/>
            </p:nvSpPr>
            <p:spPr bwMode="auto">
              <a:xfrm>
                <a:off x="2112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4" name="Oval 27"/>
              <p:cNvSpPr>
                <a:spLocks noChangeArrowheads="1"/>
              </p:cNvSpPr>
              <p:nvPr/>
            </p:nvSpPr>
            <p:spPr bwMode="auto">
              <a:xfrm>
                <a:off x="2208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5" name="Oval 28"/>
              <p:cNvSpPr>
                <a:spLocks noChangeArrowheads="1"/>
              </p:cNvSpPr>
              <p:nvPr/>
            </p:nvSpPr>
            <p:spPr bwMode="auto">
              <a:xfrm>
                <a:off x="2160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6" name="Oval 29"/>
              <p:cNvSpPr>
                <a:spLocks noChangeArrowheads="1"/>
              </p:cNvSpPr>
              <p:nvPr/>
            </p:nvSpPr>
            <p:spPr bwMode="auto">
              <a:xfrm>
                <a:off x="211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7" name="Oval 30"/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8" name="Oval 31"/>
              <p:cNvSpPr>
                <a:spLocks noChangeArrowheads="1"/>
              </p:cNvSpPr>
              <p:nvPr/>
            </p:nvSpPr>
            <p:spPr bwMode="auto">
              <a:xfrm>
                <a:off x="2448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" name="Oval 32"/>
              <p:cNvSpPr>
                <a:spLocks noChangeArrowheads="1"/>
              </p:cNvSpPr>
              <p:nvPr/>
            </p:nvSpPr>
            <p:spPr bwMode="auto">
              <a:xfrm>
                <a:off x="2544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" name="Oval 33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" name="Oval 34"/>
              <p:cNvSpPr>
                <a:spLocks noChangeArrowheads="1"/>
              </p:cNvSpPr>
              <p:nvPr/>
            </p:nvSpPr>
            <p:spPr bwMode="auto">
              <a:xfrm>
                <a:off x="225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2" name="Oval 35"/>
              <p:cNvSpPr>
                <a:spLocks noChangeArrowheads="1"/>
              </p:cNvSpPr>
              <p:nvPr/>
            </p:nvSpPr>
            <p:spPr bwMode="auto">
              <a:xfrm>
                <a:off x="240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" name="Oval 36"/>
              <p:cNvSpPr>
                <a:spLocks noChangeArrowheads="1"/>
              </p:cNvSpPr>
              <p:nvPr/>
            </p:nvSpPr>
            <p:spPr bwMode="auto">
              <a:xfrm>
                <a:off x="264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" name="Oval 37"/>
              <p:cNvSpPr>
                <a:spLocks noChangeArrowheads="1"/>
              </p:cNvSpPr>
              <p:nvPr/>
            </p:nvSpPr>
            <p:spPr bwMode="auto">
              <a:xfrm>
                <a:off x="2640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5" name="Oval 38"/>
              <p:cNvSpPr>
                <a:spLocks noChangeArrowheads="1"/>
              </p:cNvSpPr>
              <p:nvPr/>
            </p:nvSpPr>
            <p:spPr bwMode="auto">
              <a:xfrm>
                <a:off x="2544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6" name="Oval 39"/>
              <p:cNvSpPr>
                <a:spLocks noChangeArrowheads="1"/>
              </p:cNvSpPr>
              <p:nvPr/>
            </p:nvSpPr>
            <p:spPr bwMode="auto">
              <a:xfrm>
                <a:off x="254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7" name="Oval 40"/>
              <p:cNvSpPr>
                <a:spLocks noChangeArrowheads="1"/>
              </p:cNvSpPr>
              <p:nvPr/>
            </p:nvSpPr>
            <p:spPr bwMode="auto">
              <a:xfrm>
                <a:off x="2592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8" name="Oval 41"/>
              <p:cNvSpPr>
                <a:spLocks noChangeArrowheads="1"/>
              </p:cNvSpPr>
              <p:nvPr/>
            </p:nvSpPr>
            <p:spPr bwMode="auto">
              <a:xfrm>
                <a:off x="264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9" name="Oval 42"/>
              <p:cNvSpPr>
                <a:spLocks noChangeArrowheads="1"/>
              </p:cNvSpPr>
              <p:nvPr/>
            </p:nvSpPr>
            <p:spPr bwMode="auto">
              <a:xfrm>
                <a:off x="268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0" name="Oval 43"/>
              <p:cNvSpPr>
                <a:spLocks noChangeArrowheads="1"/>
              </p:cNvSpPr>
              <p:nvPr/>
            </p:nvSpPr>
            <p:spPr bwMode="auto">
              <a:xfrm>
                <a:off x="283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" name="Oval 44"/>
              <p:cNvSpPr>
                <a:spLocks noChangeArrowheads="1"/>
              </p:cNvSpPr>
              <p:nvPr/>
            </p:nvSpPr>
            <p:spPr bwMode="auto">
              <a:xfrm>
                <a:off x="2976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" name="Oval 45"/>
              <p:cNvSpPr>
                <a:spLocks noChangeArrowheads="1"/>
              </p:cNvSpPr>
              <p:nvPr/>
            </p:nvSpPr>
            <p:spPr bwMode="auto">
              <a:xfrm>
                <a:off x="3072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3" name="Oval 46"/>
              <p:cNvSpPr>
                <a:spLocks noChangeArrowheads="1"/>
              </p:cNvSpPr>
              <p:nvPr/>
            </p:nvSpPr>
            <p:spPr bwMode="auto">
              <a:xfrm>
                <a:off x="3024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4" name="Oval 47"/>
              <p:cNvSpPr>
                <a:spLocks noChangeArrowheads="1"/>
              </p:cNvSpPr>
              <p:nvPr/>
            </p:nvSpPr>
            <p:spPr bwMode="auto">
              <a:xfrm>
                <a:off x="2928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5" name="Oval 48"/>
              <p:cNvSpPr>
                <a:spLocks noChangeArrowheads="1"/>
              </p:cNvSpPr>
              <p:nvPr/>
            </p:nvSpPr>
            <p:spPr bwMode="auto">
              <a:xfrm>
                <a:off x="2784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6" name="Oval 49"/>
              <p:cNvSpPr>
                <a:spLocks noChangeArrowheads="1"/>
              </p:cNvSpPr>
              <p:nvPr/>
            </p:nvSpPr>
            <p:spPr bwMode="auto">
              <a:xfrm>
                <a:off x="2640" y="115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" name="Oval 50"/>
              <p:cNvSpPr>
                <a:spLocks noChangeArrowheads="1"/>
              </p:cNvSpPr>
              <p:nvPr/>
            </p:nvSpPr>
            <p:spPr bwMode="auto">
              <a:xfrm>
                <a:off x="2544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8" name="Oval 51"/>
              <p:cNvSpPr>
                <a:spLocks noChangeArrowheads="1"/>
              </p:cNvSpPr>
              <p:nvPr/>
            </p:nvSpPr>
            <p:spPr bwMode="auto">
              <a:xfrm>
                <a:off x="2496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9" name="Oval 52"/>
              <p:cNvSpPr>
                <a:spLocks noChangeArrowheads="1"/>
              </p:cNvSpPr>
              <p:nvPr/>
            </p:nvSpPr>
            <p:spPr bwMode="auto">
              <a:xfrm>
                <a:off x="2448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0" name="Oval 53"/>
              <p:cNvSpPr>
                <a:spLocks noChangeArrowheads="1"/>
              </p:cNvSpPr>
              <p:nvPr/>
            </p:nvSpPr>
            <p:spPr bwMode="auto">
              <a:xfrm>
                <a:off x="2400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1" name="Oval 54"/>
              <p:cNvSpPr>
                <a:spLocks noChangeArrowheads="1"/>
              </p:cNvSpPr>
              <p:nvPr/>
            </p:nvSpPr>
            <p:spPr bwMode="auto">
              <a:xfrm>
                <a:off x="2400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2" name="Oval 55"/>
              <p:cNvSpPr>
                <a:spLocks noChangeArrowheads="1"/>
              </p:cNvSpPr>
              <p:nvPr/>
            </p:nvSpPr>
            <p:spPr bwMode="auto">
              <a:xfrm>
                <a:off x="2544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3" name="Oval 56"/>
              <p:cNvSpPr>
                <a:spLocks noChangeArrowheads="1"/>
              </p:cNvSpPr>
              <p:nvPr/>
            </p:nvSpPr>
            <p:spPr bwMode="auto">
              <a:xfrm>
                <a:off x="2688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4" name="Oval 57"/>
              <p:cNvSpPr>
                <a:spLocks noChangeArrowheads="1"/>
              </p:cNvSpPr>
              <p:nvPr/>
            </p:nvSpPr>
            <p:spPr bwMode="auto">
              <a:xfrm>
                <a:off x="2736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5" name="Oval 58"/>
              <p:cNvSpPr>
                <a:spLocks noChangeArrowheads="1"/>
              </p:cNvSpPr>
              <p:nvPr/>
            </p:nvSpPr>
            <p:spPr bwMode="auto">
              <a:xfrm>
                <a:off x="2400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" name="Oval 59"/>
              <p:cNvSpPr>
                <a:spLocks noChangeArrowheads="1"/>
              </p:cNvSpPr>
              <p:nvPr/>
            </p:nvSpPr>
            <p:spPr bwMode="auto">
              <a:xfrm>
                <a:off x="2112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7" name="Oval 60"/>
              <p:cNvSpPr>
                <a:spLocks noChangeArrowheads="1"/>
              </p:cNvSpPr>
              <p:nvPr/>
            </p:nvSpPr>
            <p:spPr bwMode="auto">
              <a:xfrm>
                <a:off x="1968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Oval 61"/>
              <p:cNvSpPr>
                <a:spLocks noChangeArrowheads="1"/>
              </p:cNvSpPr>
              <p:nvPr/>
            </p:nvSpPr>
            <p:spPr bwMode="auto">
              <a:xfrm>
                <a:off x="177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Oval 62"/>
              <p:cNvSpPr>
                <a:spLocks noChangeArrowheads="1"/>
              </p:cNvSpPr>
              <p:nvPr/>
            </p:nvSpPr>
            <p:spPr bwMode="auto">
              <a:xfrm>
                <a:off x="168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63"/>
              <p:cNvSpPr>
                <a:spLocks noChangeArrowheads="1"/>
              </p:cNvSpPr>
              <p:nvPr/>
            </p:nvSpPr>
            <p:spPr bwMode="auto">
              <a:xfrm>
                <a:off x="158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Oval 64"/>
              <p:cNvSpPr>
                <a:spLocks noChangeArrowheads="1"/>
              </p:cNvSpPr>
              <p:nvPr/>
            </p:nvSpPr>
            <p:spPr bwMode="auto">
              <a:xfrm>
                <a:off x="172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Oval 65"/>
              <p:cNvSpPr>
                <a:spLocks noChangeArrowheads="1"/>
              </p:cNvSpPr>
              <p:nvPr/>
            </p:nvSpPr>
            <p:spPr bwMode="auto">
              <a:xfrm>
                <a:off x="1872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3" name="Oval 66"/>
              <p:cNvSpPr>
                <a:spLocks noChangeArrowheads="1"/>
              </p:cNvSpPr>
              <p:nvPr/>
            </p:nvSpPr>
            <p:spPr bwMode="auto">
              <a:xfrm>
                <a:off x="2016" y="168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4" name="Oval 67"/>
              <p:cNvSpPr>
                <a:spLocks noChangeArrowheads="1"/>
              </p:cNvSpPr>
              <p:nvPr/>
            </p:nvSpPr>
            <p:spPr bwMode="auto">
              <a:xfrm>
                <a:off x="2160" y="172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5" name="Oval 68"/>
              <p:cNvSpPr>
                <a:spLocks noChangeArrowheads="1"/>
              </p:cNvSpPr>
              <p:nvPr/>
            </p:nvSpPr>
            <p:spPr bwMode="auto">
              <a:xfrm>
                <a:off x="2304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6" name="Oval 69"/>
              <p:cNvSpPr>
                <a:spLocks noChangeArrowheads="1"/>
              </p:cNvSpPr>
              <p:nvPr/>
            </p:nvSpPr>
            <p:spPr bwMode="auto">
              <a:xfrm>
                <a:off x="2448" y="115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7" name="Oval 70"/>
              <p:cNvSpPr>
                <a:spLocks noChangeArrowheads="1"/>
              </p:cNvSpPr>
              <p:nvPr/>
            </p:nvSpPr>
            <p:spPr bwMode="auto">
              <a:xfrm>
                <a:off x="2256" y="105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" name="Oval 71"/>
              <p:cNvSpPr>
                <a:spLocks noChangeArrowheads="1"/>
              </p:cNvSpPr>
              <p:nvPr/>
            </p:nvSpPr>
            <p:spPr bwMode="auto">
              <a:xfrm>
                <a:off x="2016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9" name="Oval 72"/>
              <p:cNvSpPr>
                <a:spLocks noChangeArrowheads="1"/>
              </p:cNvSpPr>
              <p:nvPr/>
            </p:nvSpPr>
            <p:spPr bwMode="auto">
              <a:xfrm>
                <a:off x="1680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0" name="Oval 73"/>
              <p:cNvSpPr>
                <a:spLocks noChangeArrowheads="1"/>
              </p:cNvSpPr>
              <p:nvPr/>
            </p:nvSpPr>
            <p:spPr bwMode="auto">
              <a:xfrm>
                <a:off x="1872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1" name="Oval 74"/>
              <p:cNvSpPr>
                <a:spLocks noChangeArrowheads="1"/>
              </p:cNvSpPr>
              <p:nvPr/>
            </p:nvSpPr>
            <p:spPr bwMode="auto">
              <a:xfrm>
                <a:off x="1872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" name="Oval 75"/>
              <p:cNvSpPr>
                <a:spLocks noChangeArrowheads="1"/>
              </p:cNvSpPr>
              <p:nvPr/>
            </p:nvSpPr>
            <p:spPr bwMode="auto">
              <a:xfrm>
                <a:off x="2064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3" name="Oval 76"/>
              <p:cNvSpPr>
                <a:spLocks noChangeArrowheads="1"/>
              </p:cNvSpPr>
              <p:nvPr/>
            </p:nvSpPr>
            <p:spPr bwMode="auto">
              <a:xfrm>
                <a:off x="1728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4" name="Oval 77"/>
              <p:cNvSpPr>
                <a:spLocks noChangeArrowheads="1"/>
              </p:cNvSpPr>
              <p:nvPr/>
            </p:nvSpPr>
            <p:spPr bwMode="auto">
              <a:xfrm>
                <a:off x="2880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5" name="Oval 78"/>
              <p:cNvSpPr>
                <a:spLocks noChangeArrowheads="1"/>
              </p:cNvSpPr>
              <p:nvPr/>
            </p:nvSpPr>
            <p:spPr bwMode="auto">
              <a:xfrm>
                <a:off x="2304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6" name="Oval 79"/>
              <p:cNvSpPr>
                <a:spLocks noChangeArrowheads="1"/>
              </p:cNvSpPr>
              <p:nvPr/>
            </p:nvSpPr>
            <p:spPr bwMode="auto">
              <a:xfrm>
                <a:off x="2112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7" name="Oval 80"/>
              <p:cNvSpPr>
                <a:spLocks noChangeArrowheads="1"/>
              </p:cNvSpPr>
              <p:nvPr/>
            </p:nvSpPr>
            <p:spPr bwMode="auto">
              <a:xfrm>
                <a:off x="2160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8" name="Oval 81"/>
              <p:cNvSpPr>
                <a:spLocks noChangeArrowheads="1"/>
              </p:cNvSpPr>
              <p:nvPr/>
            </p:nvSpPr>
            <p:spPr bwMode="auto">
              <a:xfrm>
                <a:off x="2304" y="125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9" name="Oval 82"/>
              <p:cNvSpPr>
                <a:spLocks noChangeArrowheads="1"/>
              </p:cNvSpPr>
              <p:nvPr/>
            </p:nvSpPr>
            <p:spPr bwMode="auto">
              <a:xfrm>
                <a:off x="2448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0" name="Oval 83"/>
              <p:cNvSpPr>
                <a:spLocks noChangeArrowheads="1"/>
              </p:cNvSpPr>
              <p:nvPr/>
            </p:nvSpPr>
            <p:spPr bwMode="auto">
              <a:xfrm>
                <a:off x="273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1" name="Oval 84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2" name="Oval 85"/>
              <p:cNvSpPr>
                <a:spLocks noChangeArrowheads="1"/>
              </p:cNvSpPr>
              <p:nvPr/>
            </p:nvSpPr>
            <p:spPr bwMode="auto">
              <a:xfrm>
                <a:off x="1632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3" name="Oval 86"/>
              <p:cNvSpPr>
                <a:spLocks noChangeArrowheads="1"/>
              </p:cNvSpPr>
              <p:nvPr/>
            </p:nvSpPr>
            <p:spPr bwMode="auto">
              <a:xfrm>
                <a:off x="2496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4" name="Line 87"/>
            <p:cNvSpPr>
              <a:spLocks noChangeShapeType="1"/>
            </p:cNvSpPr>
            <p:nvPr/>
          </p:nvSpPr>
          <p:spPr bwMode="auto">
            <a:xfrm flipH="1" flipV="1">
              <a:off x="1121" y="1652"/>
              <a:ext cx="2" cy="13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Line 88"/>
            <p:cNvSpPr>
              <a:spLocks noChangeShapeType="1"/>
            </p:cNvSpPr>
            <p:nvPr/>
          </p:nvSpPr>
          <p:spPr bwMode="auto">
            <a:xfrm>
              <a:off x="1126" y="1809"/>
              <a:ext cx="1" cy="127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 Box 89"/>
            <p:cNvSpPr txBox="1">
              <a:spLocks noChangeArrowheads="1"/>
            </p:cNvSpPr>
            <p:nvPr/>
          </p:nvSpPr>
          <p:spPr bwMode="auto">
            <a:xfrm>
              <a:off x="1113" y="1596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i="1">
                  <a:solidFill>
                    <a:srgbClr val="CC0000"/>
                  </a:solidFill>
                  <a:latin typeface="Times New Roman" charset="0"/>
                </a:rPr>
                <a:t>F</a:t>
              </a:r>
              <a:r>
                <a:rPr lang="en-US" sz="1200" i="1" baseline="-25000">
                  <a:solidFill>
                    <a:srgbClr val="CC0000"/>
                  </a:solidFill>
                  <a:latin typeface="Times New Roman" charset="0"/>
                </a:rPr>
                <a:t>E</a:t>
              </a:r>
              <a:endParaRPr lang="en-US" sz="1200" i="1">
                <a:solidFill>
                  <a:srgbClr val="CC0000"/>
                </a:solidFill>
                <a:latin typeface="Times New Roman" charset="0"/>
              </a:endParaRPr>
            </a:p>
          </p:txBody>
        </p:sp>
        <p:sp>
          <p:nvSpPr>
            <p:cNvPr id="18" name="Text Box 90"/>
            <p:cNvSpPr txBox="1">
              <a:spLocks noChangeArrowheads="1"/>
            </p:cNvSpPr>
            <p:nvPr/>
          </p:nvSpPr>
          <p:spPr bwMode="auto">
            <a:xfrm>
              <a:off x="1095" y="1837"/>
              <a:ext cx="31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i="1" dirty="0">
                  <a:solidFill>
                    <a:schemeClr val="accent2"/>
                  </a:solidFill>
                  <a:latin typeface="Times New Roman" charset="0"/>
                </a:rPr>
                <a:t>F</a:t>
              </a:r>
              <a:r>
                <a:rPr lang="en-US" sz="1200" i="1" baseline="-25000" dirty="0">
                  <a:solidFill>
                    <a:schemeClr val="accent2"/>
                  </a:solidFill>
                  <a:latin typeface="Times New Roman" charset="0"/>
                </a:rPr>
                <a:t>M</a:t>
              </a:r>
              <a:endParaRPr lang="en-US" sz="1200" i="1" dirty="0">
                <a:solidFill>
                  <a:schemeClr val="accent2"/>
                </a:solidFill>
                <a:latin typeface="Times New Roman" charset="0"/>
              </a:endParaRPr>
            </a:p>
          </p:txBody>
        </p:sp>
        <p:sp>
          <p:nvSpPr>
            <p:cNvPr id="19" name="Oval 91"/>
            <p:cNvSpPr>
              <a:spLocks noChangeArrowheads="1"/>
            </p:cNvSpPr>
            <p:nvPr/>
          </p:nvSpPr>
          <p:spPr bwMode="auto">
            <a:xfrm>
              <a:off x="1111" y="1796"/>
              <a:ext cx="27" cy="2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 baseline="-25000"/>
            </a:p>
          </p:txBody>
        </p:sp>
      </p:grpSp>
      <p:sp>
        <p:nvSpPr>
          <p:cNvPr id="94" name="Text Box 92"/>
          <p:cNvSpPr txBox="1">
            <a:spLocks noChangeArrowheads="1"/>
          </p:cNvSpPr>
          <p:nvPr/>
        </p:nvSpPr>
        <p:spPr bwMode="auto">
          <a:xfrm>
            <a:off x="291777" y="2753636"/>
            <a:ext cx="552291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Space</a:t>
            </a:r>
            <a:r>
              <a:rPr lang="fr-FR" dirty="0"/>
              <a:t> charge</a:t>
            </a:r>
          </a:p>
        </p:txBody>
      </p:sp>
      <p:sp>
        <p:nvSpPr>
          <p:cNvPr id="95" name="Text Box 95"/>
          <p:cNvSpPr txBox="1">
            <a:spLocks noChangeArrowheads="1"/>
          </p:cNvSpPr>
          <p:nvPr/>
        </p:nvSpPr>
        <p:spPr bwMode="auto">
          <a:xfrm>
            <a:off x="270517" y="1131187"/>
            <a:ext cx="587491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Impedance</a:t>
            </a:r>
            <a:r>
              <a:rPr lang="fr-FR" dirty="0"/>
              <a:t>/Wakefield (</a:t>
            </a:r>
            <a:r>
              <a:rPr lang="fr-FR" dirty="0" err="1"/>
              <a:t>Geometric</a:t>
            </a:r>
            <a:r>
              <a:rPr lang="fr-FR" dirty="0"/>
              <a:t> and RW)</a:t>
            </a:r>
          </a:p>
        </p:txBody>
      </p:sp>
      <p:pic>
        <p:nvPicPr>
          <p:cNvPr id="96" name="Picture 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83" y="1512091"/>
            <a:ext cx="1946275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7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8" y="4749532"/>
            <a:ext cx="2173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78" y="5507828"/>
            <a:ext cx="1592263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" name="Picture 5" descr="Imag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077" y="1632574"/>
            <a:ext cx="41767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ext Box 95"/>
          <p:cNvSpPr txBox="1">
            <a:spLocks noChangeArrowheads="1"/>
          </p:cNvSpPr>
          <p:nvPr/>
        </p:nvSpPr>
        <p:spPr bwMode="auto">
          <a:xfrm>
            <a:off x="6529429" y="1206499"/>
            <a:ext cx="552291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/>
              <a:t>Intra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Scattering</a:t>
            </a:r>
            <a:r>
              <a:rPr lang="fr-FR" dirty="0"/>
              <a:t> (IBS) / </a:t>
            </a:r>
            <a:r>
              <a:rPr lang="fr-FR" dirty="0" err="1"/>
              <a:t>Touschek</a:t>
            </a:r>
            <a:endParaRPr lang="fr-FR" dirty="0"/>
          </a:p>
        </p:txBody>
      </p:sp>
      <p:sp>
        <p:nvSpPr>
          <p:cNvPr id="101" name="Text Box 92"/>
          <p:cNvSpPr txBox="1">
            <a:spLocks noChangeArrowheads="1"/>
          </p:cNvSpPr>
          <p:nvPr/>
        </p:nvSpPr>
        <p:spPr bwMode="auto">
          <a:xfrm>
            <a:off x="6591728" y="2596929"/>
            <a:ext cx="552291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/>
              <a:t>Compton </a:t>
            </a:r>
            <a:r>
              <a:rPr lang="fr-FR" dirty="0" err="1"/>
              <a:t>backscattering</a:t>
            </a:r>
            <a:endParaRPr lang="fr-FR" dirty="0"/>
          </a:p>
        </p:txBody>
      </p:sp>
      <p:grpSp>
        <p:nvGrpSpPr>
          <p:cNvPr id="102" name="Groupe 101"/>
          <p:cNvGrpSpPr/>
          <p:nvPr/>
        </p:nvGrpSpPr>
        <p:grpSpPr>
          <a:xfrm>
            <a:off x="9201121" y="2971511"/>
            <a:ext cx="2703169" cy="1416376"/>
            <a:chOff x="7653702" y="2782697"/>
            <a:chExt cx="3679825" cy="1619250"/>
          </a:xfrm>
        </p:grpSpPr>
        <p:sp>
          <p:nvSpPr>
            <p:cNvPr id="103" name="Oval 27"/>
            <p:cNvSpPr>
              <a:spLocks noChangeArrowheads="1"/>
            </p:cNvSpPr>
            <p:nvPr/>
          </p:nvSpPr>
          <p:spPr bwMode="auto">
            <a:xfrm>
              <a:off x="7987077" y="3363722"/>
              <a:ext cx="184150" cy="1793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fr-FR">
                <a:latin typeface="Arial Narrow" charset="0"/>
              </a:endParaRPr>
            </a:p>
          </p:txBody>
        </p:sp>
        <p:sp>
          <p:nvSpPr>
            <p:cNvPr id="104" name="Text Box 30"/>
            <p:cNvSpPr txBox="1">
              <a:spLocks noChangeArrowheads="1"/>
            </p:cNvSpPr>
            <p:nvPr/>
          </p:nvSpPr>
          <p:spPr bwMode="auto">
            <a:xfrm>
              <a:off x="7653702" y="3100197"/>
              <a:ext cx="3619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>
                  <a:latin typeface="Arial Narrow" charset="0"/>
                </a:rPr>
                <a:t>e</a:t>
              </a:r>
              <a:r>
                <a:rPr lang="fr-FR" baseline="30000" dirty="0">
                  <a:latin typeface="Arial Narrow" charset="0"/>
                </a:rPr>
                <a:t>-</a:t>
              </a:r>
            </a:p>
          </p:txBody>
        </p:sp>
        <p:sp>
          <p:nvSpPr>
            <p:cNvPr id="105" name="Line 31"/>
            <p:cNvSpPr>
              <a:spLocks noChangeShapeType="1"/>
            </p:cNvSpPr>
            <p:nvPr/>
          </p:nvSpPr>
          <p:spPr bwMode="auto">
            <a:xfrm>
              <a:off x="8122015" y="3447860"/>
              <a:ext cx="955675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06" name="Text Box 32"/>
            <p:cNvSpPr txBox="1">
              <a:spLocks noChangeArrowheads="1"/>
            </p:cNvSpPr>
            <p:nvPr/>
          </p:nvSpPr>
          <p:spPr bwMode="auto">
            <a:xfrm>
              <a:off x="10450877" y="3016060"/>
              <a:ext cx="8826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>
                  <a:latin typeface="Arial Narrow" charset="0"/>
                </a:rPr>
                <a:t>photon</a:t>
              </a:r>
              <a:endParaRPr lang="fr-FR" baseline="30000">
                <a:latin typeface="Arial Narrow" charset="0"/>
              </a:endParaRPr>
            </a:p>
          </p:txBody>
        </p:sp>
        <p:sp>
          <p:nvSpPr>
            <p:cNvPr id="107" name="Freeform 33"/>
            <p:cNvSpPr>
              <a:spLocks/>
            </p:cNvSpPr>
            <p:nvPr/>
          </p:nvSpPr>
          <p:spPr bwMode="auto">
            <a:xfrm flipH="1">
              <a:off x="9482502" y="3235135"/>
              <a:ext cx="1073150" cy="265112"/>
            </a:xfrm>
            <a:custGeom>
              <a:avLst/>
              <a:gdLst>
                <a:gd name="T0" fmla="*/ 0 w 569"/>
                <a:gd name="T1" fmla="*/ 159 h 167"/>
                <a:gd name="T2" fmla="*/ 56 w 569"/>
                <a:gd name="T3" fmla="*/ 21 h 167"/>
                <a:gd name="T4" fmla="*/ 125 w 569"/>
                <a:gd name="T5" fmla="*/ 165 h 167"/>
                <a:gd name="T6" fmla="*/ 169 w 569"/>
                <a:gd name="T7" fmla="*/ 27 h 167"/>
                <a:gd name="T8" fmla="*/ 225 w 569"/>
                <a:gd name="T9" fmla="*/ 152 h 167"/>
                <a:gd name="T10" fmla="*/ 263 w 569"/>
                <a:gd name="T11" fmla="*/ 2 h 167"/>
                <a:gd name="T12" fmla="*/ 313 w 569"/>
                <a:gd name="T13" fmla="*/ 165 h 167"/>
                <a:gd name="T14" fmla="*/ 375 w 569"/>
                <a:gd name="T15" fmla="*/ 15 h 167"/>
                <a:gd name="T16" fmla="*/ 400 w 569"/>
                <a:gd name="T17" fmla="*/ 159 h 167"/>
                <a:gd name="T18" fmla="*/ 450 w 569"/>
                <a:gd name="T19" fmla="*/ 33 h 167"/>
                <a:gd name="T20" fmla="*/ 501 w 569"/>
                <a:gd name="T21" fmla="*/ 159 h 167"/>
                <a:gd name="T22" fmla="*/ 538 w 569"/>
                <a:gd name="T23" fmla="*/ 21 h 167"/>
                <a:gd name="T24" fmla="*/ 569 w 569"/>
                <a:gd name="T25" fmla="*/ 127 h 1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9"/>
                <a:gd name="T40" fmla="*/ 0 h 167"/>
                <a:gd name="T41" fmla="*/ 569 w 569"/>
                <a:gd name="T42" fmla="*/ 167 h 1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9" h="167">
                  <a:moveTo>
                    <a:pt x="0" y="159"/>
                  </a:moveTo>
                  <a:cubicBezTo>
                    <a:pt x="17" y="89"/>
                    <a:pt x="35" y="20"/>
                    <a:pt x="56" y="21"/>
                  </a:cubicBezTo>
                  <a:cubicBezTo>
                    <a:pt x="77" y="22"/>
                    <a:pt x="106" y="164"/>
                    <a:pt x="125" y="165"/>
                  </a:cubicBezTo>
                  <a:cubicBezTo>
                    <a:pt x="144" y="166"/>
                    <a:pt x="152" y="29"/>
                    <a:pt x="169" y="27"/>
                  </a:cubicBezTo>
                  <a:cubicBezTo>
                    <a:pt x="186" y="25"/>
                    <a:pt x="209" y="156"/>
                    <a:pt x="225" y="152"/>
                  </a:cubicBezTo>
                  <a:cubicBezTo>
                    <a:pt x="241" y="148"/>
                    <a:pt x="248" y="0"/>
                    <a:pt x="263" y="2"/>
                  </a:cubicBezTo>
                  <a:cubicBezTo>
                    <a:pt x="278" y="4"/>
                    <a:pt x="295" y="163"/>
                    <a:pt x="313" y="165"/>
                  </a:cubicBezTo>
                  <a:cubicBezTo>
                    <a:pt x="331" y="167"/>
                    <a:pt x="361" y="16"/>
                    <a:pt x="375" y="15"/>
                  </a:cubicBezTo>
                  <a:cubicBezTo>
                    <a:pt x="389" y="14"/>
                    <a:pt x="388" y="156"/>
                    <a:pt x="400" y="159"/>
                  </a:cubicBezTo>
                  <a:cubicBezTo>
                    <a:pt x="412" y="162"/>
                    <a:pt x="433" y="33"/>
                    <a:pt x="450" y="33"/>
                  </a:cubicBezTo>
                  <a:cubicBezTo>
                    <a:pt x="467" y="33"/>
                    <a:pt x="486" y="161"/>
                    <a:pt x="501" y="159"/>
                  </a:cubicBezTo>
                  <a:cubicBezTo>
                    <a:pt x="516" y="157"/>
                    <a:pt x="527" y="26"/>
                    <a:pt x="538" y="21"/>
                  </a:cubicBezTo>
                  <a:cubicBezTo>
                    <a:pt x="549" y="16"/>
                    <a:pt x="559" y="71"/>
                    <a:pt x="569" y="12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08" name="Line 34"/>
            <p:cNvSpPr>
              <a:spLocks noChangeShapeType="1"/>
            </p:cNvSpPr>
            <p:nvPr/>
          </p:nvSpPr>
          <p:spPr bwMode="auto">
            <a:xfrm flipH="1">
              <a:off x="9325340" y="3417697"/>
              <a:ext cx="1476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09" name="Text Box 35"/>
            <p:cNvSpPr txBox="1">
              <a:spLocks noChangeArrowheads="1"/>
            </p:cNvSpPr>
            <p:nvPr/>
          </p:nvSpPr>
          <p:spPr bwMode="auto">
            <a:xfrm>
              <a:off x="8349027" y="2900172"/>
              <a:ext cx="3365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>
                  <a:latin typeface="Arial Narrow" charset="0"/>
                </a:rPr>
                <a:t>E</a:t>
              </a:r>
            </a:p>
          </p:txBody>
        </p:sp>
        <p:sp>
          <p:nvSpPr>
            <p:cNvPr id="110" name="Text Box 36"/>
            <p:cNvSpPr txBox="1">
              <a:spLocks noChangeArrowheads="1"/>
            </p:cNvSpPr>
            <p:nvPr/>
          </p:nvSpPr>
          <p:spPr bwMode="auto">
            <a:xfrm>
              <a:off x="9855565" y="2782697"/>
              <a:ext cx="43021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 err="1">
                  <a:latin typeface="Arial Narrow" charset="0"/>
                </a:rPr>
                <a:t>h</a:t>
              </a:r>
              <a:r>
                <a:rPr lang="fr-FR" dirty="0" err="1">
                  <a:latin typeface="Symbol" charset="0"/>
                </a:rPr>
                <a:t>n</a:t>
              </a:r>
              <a:endParaRPr lang="fr-FR" dirty="0">
                <a:latin typeface="Symbol" charset="0"/>
              </a:endParaRPr>
            </a:p>
          </p:txBody>
        </p:sp>
        <p:sp>
          <p:nvSpPr>
            <p:cNvPr id="111" name="Oval 37"/>
            <p:cNvSpPr>
              <a:spLocks noChangeArrowheads="1"/>
            </p:cNvSpPr>
            <p:nvPr/>
          </p:nvSpPr>
          <p:spPr bwMode="auto">
            <a:xfrm>
              <a:off x="7901352" y="4222560"/>
              <a:ext cx="184150" cy="1793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fr-FR">
                <a:latin typeface="Arial Narrow" charset="0"/>
              </a:endParaRPr>
            </a:p>
          </p:txBody>
        </p:sp>
        <p:sp>
          <p:nvSpPr>
            <p:cNvPr id="112" name="Line 38"/>
            <p:cNvSpPr>
              <a:spLocks noChangeShapeType="1"/>
            </p:cNvSpPr>
            <p:nvPr/>
          </p:nvSpPr>
          <p:spPr bwMode="auto">
            <a:xfrm>
              <a:off x="8099790" y="4327335"/>
              <a:ext cx="955675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3" name="Freeform 39"/>
            <p:cNvSpPr>
              <a:spLocks/>
            </p:cNvSpPr>
            <p:nvPr/>
          </p:nvSpPr>
          <p:spPr bwMode="auto">
            <a:xfrm>
              <a:off x="9539652" y="4114610"/>
              <a:ext cx="993775" cy="265112"/>
            </a:xfrm>
            <a:custGeom>
              <a:avLst/>
              <a:gdLst>
                <a:gd name="T0" fmla="*/ 0 w 569"/>
                <a:gd name="T1" fmla="*/ 159 h 167"/>
                <a:gd name="T2" fmla="*/ 56 w 569"/>
                <a:gd name="T3" fmla="*/ 21 h 167"/>
                <a:gd name="T4" fmla="*/ 125 w 569"/>
                <a:gd name="T5" fmla="*/ 165 h 167"/>
                <a:gd name="T6" fmla="*/ 169 w 569"/>
                <a:gd name="T7" fmla="*/ 27 h 167"/>
                <a:gd name="T8" fmla="*/ 225 w 569"/>
                <a:gd name="T9" fmla="*/ 152 h 167"/>
                <a:gd name="T10" fmla="*/ 263 w 569"/>
                <a:gd name="T11" fmla="*/ 2 h 167"/>
                <a:gd name="T12" fmla="*/ 313 w 569"/>
                <a:gd name="T13" fmla="*/ 165 h 167"/>
                <a:gd name="T14" fmla="*/ 375 w 569"/>
                <a:gd name="T15" fmla="*/ 15 h 167"/>
                <a:gd name="T16" fmla="*/ 400 w 569"/>
                <a:gd name="T17" fmla="*/ 159 h 167"/>
                <a:gd name="T18" fmla="*/ 450 w 569"/>
                <a:gd name="T19" fmla="*/ 33 h 167"/>
                <a:gd name="T20" fmla="*/ 501 w 569"/>
                <a:gd name="T21" fmla="*/ 159 h 167"/>
                <a:gd name="T22" fmla="*/ 538 w 569"/>
                <a:gd name="T23" fmla="*/ 21 h 167"/>
                <a:gd name="T24" fmla="*/ 569 w 569"/>
                <a:gd name="T25" fmla="*/ 127 h 1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9"/>
                <a:gd name="T40" fmla="*/ 0 h 167"/>
                <a:gd name="T41" fmla="*/ 569 w 569"/>
                <a:gd name="T42" fmla="*/ 167 h 1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9" h="167">
                  <a:moveTo>
                    <a:pt x="0" y="159"/>
                  </a:moveTo>
                  <a:cubicBezTo>
                    <a:pt x="17" y="89"/>
                    <a:pt x="35" y="20"/>
                    <a:pt x="56" y="21"/>
                  </a:cubicBezTo>
                  <a:cubicBezTo>
                    <a:pt x="77" y="22"/>
                    <a:pt x="106" y="164"/>
                    <a:pt x="125" y="165"/>
                  </a:cubicBezTo>
                  <a:cubicBezTo>
                    <a:pt x="144" y="166"/>
                    <a:pt x="152" y="29"/>
                    <a:pt x="169" y="27"/>
                  </a:cubicBezTo>
                  <a:cubicBezTo>
                    <a:pt x="186" y="25"/>
                    <a:pt x="209" y="156"/>
                    <a:pt x="225" y="152"/>
                  </a:cubicBezTo>
                  <a:cubicBezTo>
                    <a:pt x="241" y="148"/>
                    <a:pt x="248" y="0"/>
                    <a:pt x="263" y="2"/>
                  </a:cubicBezTo>
                  <a:cubicBezTo>
                    <a:pt x="278" y="4"/>
                    <a:pt x="295" y="163"/>
                    <a:pt x="313" y="165"/>
                  </a:cubicBezTo>
                  <a:cubicBezTo>
                    <a:pt x="331" y="167"/>
                    <a:pt x="361" y="16"/>
                    <a:pt x="375" y="15"/>
                  </a:cubicBezTo>
                  <a:cubicBezTo>
                    <a:pt x="389" y="14"/>
                    <a:pt x="388" y="156"/>
                    <a:pt x="400" y="159"/>
                  </a:cubicBezTo>
                  <a:cubicBezTo>
                    <a:pt x="412" y="162"/>
                    <a:pt x="433" y="33"/>
                    <a:pt x="450" y="33"/>
                  </a:cubicBezTo>
                  <a:cubicBezTo>
                    <a:pt x="467" y="33"/>
                    <a:pt x="486" y="161"/>
                    <a:pt x="501" y="159"/>
                  </a:cubicBezTo>
                  <a:cubicBezTo>
                    <a:pt x="516" y="157"/>
                    <a:pt x="527" y="26"/>
                    <a:pt x="538" y="21"/>
                  </a:cubicBezTo>
                  <a:cubicBezTo>
                    <a:pt x="549" y="16"/>
                    <a:pt x="559" y="71"/>
                    <a:pt x="569" y="12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4" name="Line 40"/>
            <p:cNvSpPr>
              <a:spLocks noChangeShapeType="1"/>
            </p:cNvSpPr>
            <p:nvPr/>
          </p:nvSpPr>
          <p:spPr bwMode="auto">
            <a:xfrm>
              <a:off x="10523902" y="4306697"/>
              <a:ext cx="2190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5" name="Text Box 41"/>
            <p:cNvSpPr txBox="1">
              <a:spLocks noChangeArrowheads="1"/>
            </p:cNvSpPr>
            <p:nvPr/>
          </p:nvSpPr>
          <p:spPr bwMode="auto">
            <a:xfrm>
              <a:off x="8236315" y="3855847"/>
              <a:ext cx="6365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>
                  <a:latin typeface="Arial Narrow" charset="0"/>
                </a:rPr>
                <a:t>E-</a:t>
              </a:r>
              <a:r>
                <a:rPr lang="fr-FR" dirty="0">
                  <a:latin typeface="Symbol" charset="0"/>
                </a:rPr>
                <a:t>D</a:t>
              </a:r>
              <a:r>
                <a:rPr lang="fr-FR" dirty="0">
                  <a:latin typeface="Arial Narrow" charset="0"/>
                </a:rPr>
                <a:t>E</a:t>
              </a:r>
            </a:p>
          </p:txBody>
        </p:sp>
        <p:sp>
          <p:nvSpPr>
            <p:cNvPr id="116" name="Text Box 42"/>
            <p:cNvSpPr txBox="1">
              <a:spLocks noChangeArrowheads="1"/>
            </p:cNvSpPr>
            <p:nvPr/>
          </p:nvSpPr>
          <p:spPr bwMode="auto">
            <a:xfrm>
              <a:off x="9833340" y="3662172"/>
              <a:ext cx="4587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 err="1">
                  <a:latin typeface="Arial Narrow" charset="0"/>
                </a:rPr>
                <a:t>h</a:t>
              </a:r>
              <a:r>
                <a:rPr lang="fr-FR" dirty="0" err="1">
                  <a:latin typeface="Symbol" charset="0"/>
                </a:rPr>
                <a:t>n</a:t>
              </a:r>
              <a:r>
                <a:rPr lang="ja-JP" altLang="fr-FR" dirty="0"/>
                <a:t>’</a:t>
              </a:r>
              <a:endParaRPr lang="fr-FR" dirty="0"/>
            </a:p>
          </p:txBody>
        </p:sp>
      </p:grpSp>
      <p:sp>
        <p:nvSpPr>
          <p:cNvPr id="117" name="Text Box 10"/>
          <p:cNvSpPr txBox="1">
            <a:spLocks noChangeArrowheads="1"/>
          </p:cNvSpPr>
          <p:nvPr/>
        </p:nvSpPr>
        <p:spPr bwMode="auto">
          <a:xfrm>
            <a:off x="6933362" y="4707869"/>
            <a:ext cx="511760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/>
              <a:t>Ion Cloud</a:t>
            </a:r>
          </a:p>
        </p:txBody>
      </p:sp>
      <p:grpSp>
        <p:nvGrpSpPr>
          <p:cNvPr id="118" name="Groupe 117"/>
          <p:cNvGrpSpPr/>
          <p:nvPr/>
        </p:nvGrpSpPr>
        <p:grpSpPr>
          <a:xfrm>
            <a:off x="10096736" y="4936386"/>
            <a:ext cx="2037642" cy="1291746"/>
            <a:chOff x="8630358" y="4934353"/>
            <a:chExt cx="2037642" cy="1291746"/>
          </a:xfrm>
        </p:grpSpPr>
        <p:grpSp>
          <p:nvGrpSpPr>
            <p:cNvPr id="119" name="Group 11"/>
            <p:cNvGrpSpPr>
              <a:grpSpLocks/>
            </p:cNvGrpSpPr>
            <p:nvPr/>
          </p:nvGrpSpPr>
          <p:grpSpPr bwMode="auto">
            <a:xfrm>
              <a:off x="8630358" y="5207784"/>
              <a:ext cx="1573212" cy="819150"/>
              <a:chOff x="603" y="1596"/>
              <a:chExt cx="991" cy="516"/>
            </a:xfrm>
          </p:grpSpPr>
          <p:grpSp>
            <p:nvGrpSpPr>
              <p:cNvPr id="147" name="Group 12"/>
              <p:cNvGrpSpPr>
                <a:grpSpLocks/>
              </p:cNvGrpSpPr>
              <p:nvPr/>
            </p:nvGrpSpPr>
            <p:grpSpPr bwMode="auto">
              <a:xfrm>
                <a:off x="603" y="1747"/>
                <a:ext cx="991" cy="365"/>
                <a:chOff x="1440" y="1056"/>
                <a:chExt cx="1776" cy="720"/>
              </a:xfrm>
            </p:grpSpPr>
            <p:sp>
              <p:nvSpPr>
                <p:cNvPr id="151" name="Oval 13"/>
                <p:cNvSpPr>
                  <a:spLocks noChangeArrowheads="1"/>
                </p:cNvSpPr>
                <p:nvPr/>
              </p:nvSpPr>
              <p:spPr bwMode="auto">
                <a:xfrm>
                  <a:off x="1440" y="1200"/>
                  <a:ext cx="1776" cy="52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2" name="Oval 14"/>
                <p:cNvSpPr>
                  <a:spLocks noChangeArrowheads="1"/>
                </p:cNvSpPr>
                <p:nvPr/>
              </p:nvSpPr>
              <p:spPr bwMode="auto">
                <a:xfrm>
                  <a:off x="1968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3" name="Oval 15"/>
                <p:cNvSpPr>
                  <a:spLocks noChangeArrowheads="1"/>
                </p:cNvSpPr>
                <p:nvPr/>
              </p:nvSpPr>
              <p:spPr bwMode="auto">
                <a:xfrm>
                  <a:off x="2064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4" name="Oval 16"/>
                <p:cNvSpPr>
                  <a:spLocks noChangeArrowheads="1"/>
                </p:cNvSpPr>
                <p:nvPr/>
              </p:nvSpPr>
              <p:spPr bwMode="auto">
                <a:xfrm>
                  <a:off x="206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5" name="Oval 17"/>
                <p:cNvSpPr>
                  <a:spLocks noChangeArrowheads="1"/>
                </p:cNvSpPr>
                <p:nvPr/>
              </p:nvSpPr>
              <p:spPr bwMode="auto">
                <a:xfrm>
                  <a:off x="1968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6" name="Oval 18"/>
                <p:cNvSpPr>
                  <a:spLocks noChangeArrowheads="1"/>
                </p:cNvSpPr>
                <p:nvPr/>
              </p:nvSpPr>
              <p:spPr bwMode="auto">
                <a:xfrm>
                  <a:off x="1920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7" name="Oval 19"/>
                <p:cNvSpPr>
                  <a:spLocks noChangeArrowheads="1"/>
                </p:cNvSpPr>
                <p:nvPr/>
              </p:nvSpPr>
              <p:spPr bwMode="auto">
                <a:xfrm>
                  <a:off x="192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8" name="Oval 20"/>
                <p:cNvSpPr>
                  <a:spLocks noChangeArrowheads="1"/>
                </p:cNvSpPr>
                <p:nvPr/>
              </p:nvSpPr>
              <p:spPr bwMode="auto">
                <a:xfrm>
                  <a:off x="1968" y="120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9" name="Oval 21"/>
                <p:cNvSpPr>
                  <a:spLocks noChangeArrowheads="1"/>
                </p:cNvSpPr>
                <p:nvPr/>
              </p:nvSpPr>
              <p:spPr bwMode="auto">
                <a:xfrm>
                  <a:off x="216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0" name="Oval 22"/>
                <p:cNvSpPr>
                  <a:spLocks noChangeArrowheads="1"/>
                </p:cNvSpPr>
                <p:nvPr/>
              </p:nvSpPr>
              <p:spPr bwMode="auto">
                <a:xfrm>
                  <a:off x="235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1" name="Oval 23"/>
                <p:cNvSpPr>
                  <a:spLocks noChangeArrowheads="1"/>
                </p:cNvSpPr>
                <p:nvPr/>
              </p:nvSpPr>
              <p:spPr bwMode="auto">
                <a:xfrm>
                  <a:off x="2256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2" name="Oval 24"/>
                <p:cNvSpPr>
                  <a:spLocks noChangeArrowheads="1"/>
                </p:cNvSpPr>
                <p:nvPr/>
              </p:nvSpPr>
              <p:spPr bwMode="auto">
                <a:xfrm>
                  <a:off x="2304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3" name="Oval 25"/>
                <p:cNvSpPr>
                  <a:spLocks noChangeArrowheads="1"/>
                </p:cNvSpPr>
                <p:nvPr/>
              </p:nvSpPr>
              <p:spPr bwMode="auto">
                <a:xfrm>
                  <a:off x="2208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" name="Oval 26"/>
                <p:cNvSpPr>
                  <a:spLocks noChangeArrowheads="1"/>
                </p:cNvSpPr>
                <p:nvPr/>
              </p:nvSpPr>
              <p:spPr bwMode="auto">
                <a:xfrm>
                  <a:off x="2112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5" name="Oval 27"/>
                <p:cNvSpPr>
                  <a:spLocks noChangeArrowheads="1"/>
                </p:cNvSpPr>
                <p:nvPr/>
              </p:nvSpPr>
              <p:spPr bwMode="auto">
                <a:xfrm>
                  <a:off x="2208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6" name="Oval 28"/>
                <p:cNvSpPr>
                  <a:spLocks noChangeArrowheads="1"/>
                </p:cNvSpPr>
                <p:nvPr/>
              </p:nvSpPr>
              <p:spPr bwMode="auto">
                <a:xfrm>
                  <a:off x="2160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7" name="Oval 29"/>
                <p:cNvSpPr>
                  <a:spLocks noChangeArrowheads="1"/>
                </p:cNvSpPr>
                <p:nvPr/>
              </p:nvSpPr>
              <p:spPr bwMode="auto">
                <a:xfrm>
                  <a:off x="211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8" name="Oval 30"/>
                <p:cNvSpPr>
                  <a:spLocks noChangeArrowheads="1"/>
                </p:cNvSpPr>
                <p:nvPr/>
              </p:nvSpPr>
              <p:spPr bwMode="auto">
                <a:xfrm>
                  <a:off x="220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9" name="Oval 31"/>
                <p:cNvSpPr>
                  <a:spLocks noChangeArrowheads="1"/>
                </p:cNvSpPr>
                <p:nvPr/>
              </p:nvSpPr>
              <p:spPr bwMode="auto">
                <a:xfrm>
                  <a:off x="2448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0" name="Oval 32"/>
                <p:cNvSpPr>
                  <a:spLocks noChangeArrowheads="1"/>
                </p:cNvSpPr>
                <p:nvPr/>
              </p:nvSpPr>
              <p:spPr bwMode="auto">
                <a:xfrm>
                  <a:off x="2544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1" name="Oval 33"/>
                <p:cNvSpPr>
                  <a:spLocks noChangeArrowheads="1"/>
                </p:cNvSpPr>
                <p:nvPr/>
              </p:nvSpPr>
              <p:spPr bwMode="auto">
                <a:xfrm>
                  <a:off x="2352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2" name="Oval 34"/>
                <p:cNvSpPr>
                  <a:spLocks noChangeArrowheads="1"/>
                </p:cNvSpPr>
                <p:nvPr/>
              </p:nvSpPr>
              <p:spPr bwMode="auto">
                <a:xfrm>
                  <a:off x="225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3" name="Oval 35"/>
                <p:cNvSpPr>
                  <a:spLocks noChangeArrowheads="1"/>
                </p:cNvSpPr>
                <p:nvPr/>
              </p:nvSpPr>
              <p:spPr bwMode="auto">
                <a:xfrm>
                  <a:off x="240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4" name="Oval 36"/>
                <p:cNvSpPr>
                  <a:spLocks noChangeArrowheads="1"/>
                </p:cNvSpPr>
                <p:nvPr/>
              </p:nvSpPr>
              <p:spPr bwMode="auto">
                <a:xfrm>
                  <a:off x="264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5" name="Oval 37"/>
                <p:cNvSpPr>
                  <a:spLocks noChangeArrowheads="1"/>
                </p:cNvSpPr>
                <p:nvPr/>
              </p:nvSpPr>
              <p:spPr bwMode="auto">
                <a:xfrm>
                  <a:off x="2640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6" name="Oval 38"/>
                <p:cNvSpPr>
                  <a:spLocks noChangeArrowheads="1"/>
                </p:cNvSpPr>
                <p:nvPr/>
              </p:nvSpPr>
              <p:spPr bwMode="auto">
                <a:xfrm>
                  <a:off x="2544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7" name="Oval 39"/>
                <p:cNvSpPr>
                  <a:spLocks noChangeArrowheads="1"/>
                </p:cNvSpPr>
                <p:nvPr/>
              </p:nvSpPr>
              <p:spPr bwMode="auto">
                <a:xfrm>
                  <a:off x="254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8" name="Oval 40"/>
                <p:cNvSpPr>
                  <a:spLocks noChangeArrowheads="1"/>
                </p:cNvSpPr>
                <p:nvPr/>
              </p:nvSpPr>
              <p:spPr bwMode="auto">
                <a:xfrm>
                  <a:off x="2592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9" name="Oval 41"/>
                <p:cNvSpPr>
                  <a:spLocks noChangeArrowheads="1"/>
                </p:cNvSpPr>
                <p:nvPr/>
              </p:nvSpPr>
              <p:spPr bwMode="auto">
                <a:xfrm>
                  <a:off x="264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0" name="Oval 42"/>
                <p:cNvSpPr>
                  <a:spLocks noChangeArrowheads="1"/>
                </p:cNvSpPr>
                <p:nvPr/>
              </p:nvSpPr>
              <p:spPr bwMode="auto">
                <a:xfrm>
                  <a:off x="268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1" name="Oval 43"/>
                <p:cNvSpPr>
                  <a:spLocks noChangeArrowheads="1"/>
                </p:cNvSpPr>
                <p:nvPr/>
              </p:nvSpPr>
              <p:spPr bwMode="auto">
                <a:xfrm>
                  <a:off x="283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2" name="Oval 44"/>
                <p:cNvSpPr>
                  <a:spLocks noChangeArrowheads="1"/>
                </p:cNvSpPr>
                <p:nvPr/>
              </p:nvSpPr>
              <p:spPr bwMode="auto">
                <a:xfrm>
                  <a:off x="2976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3" name="Oval 45"/>
                <p:cNvSpPr>
                  <a:spLocks noChangeArrowheads="1"/>
                </p:cNvSpPr>
                <p:nvPr/>
              </p:nvSpPr>
              <p:spPr bwMode="auto">
                <a:xfrm>
                  <a:off x="3072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4" name="Oval 46"/>
                <p:cNvSpPr>
                  <a:spLocks noChangeArrowheads="1"/>
                </p:cNvSpPr>
                <p:nvPr/>
              </p:nvSpPr>
              <p:spPr bwMode="auto">
                <a:xfrm>
                  <a:off x="3024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5" name="Oval 47"/>
                <p:cNvSpPr>
                  <a:spLocks noChangeArrowheads="1"/>
                </p:cNvSpPr>
                <p:nvPr/>
              </p:nvSpPr>
              <p:spPr bwMode="auto">
                <a:xfrm>
                  <a:off x="2928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6" name="Oval 48"/>
                <p:cNvSpPr>
                  <a:spLocks noChangeArrowheads="1"/>
                </p:cNvSpPr>
                <p:nvPr/>
              </p:nvSpPr>
              <p:spPr bwMode="auto">
                <a:xfrm>
                  <a:off x="2784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7" name="Oval 49"/>
                <p:cNvSpPr>
                  <a:spLocks noChangeArrowheads="1"/>
                </p:cNvSpPr>
                <p:nvPr/>
              </p:nvSpPr>
              <p:spPr bwMode="auto">
                <a:xfrm>
                  <a:off x="2640" y="115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8" name="Oval 50"/>
                <p:cNvSpPr>
                  <a:spLocks noChangeArrowheads="1"/>
                </p:cNvSpPr>
                <p:nvPr/>
              </p:nvSpPr>
              <p:spPr bwMode="auto">
                <a:xfrm>
                  <a:off x="2544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9" name="Oval 51"/>
                <p:cNvSpPr>
                  <a:spLocks noChangeArrowheads="1"/>
                </p:cNvSpPr>
                <p:nvPr/>
              </p:nvSpPr>
              <p:spPr bwMode="auto">
                <a:xfrm>
                  <a:off x="2496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0" name="Oval 52"/>
                <p:cNvSpPr>
                  <a:spLocks noChangeArrowheads="1"/>
                </p:cNvSpPr>
                <p:nvPr/>
              </p:nvSpPr>
              <p:spPr bwMode="auto">
                <a:xfrm>
                  <a:off x="2448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1" name="Oval 53"/>
                <p:cNvSpPr>
                  <a:spLocks noChangeArrowheads="1"/>
                </p:cNvSpPr>
                <p:nvPr/>
              </p:nvSpPr>
              <p:spPr bwMode="auto">
                <a:xfrm>
                  <a:off x="2400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2" name="Oval 54"/>
                <p:cNvSpPr>
                  <a:spLocks noChangeArrowheads="1"/>
                </p:cNvSpPr>
                <p:nvPr/>
              </p:nvSpPr>
              <p:spPr bwMode="auto">
                <a:xfrm>
                  <a:off x="2400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3" name="Oval 55"/>
                <p:cNvSpPr>
                  <a:spLocks noChangeArrowheads="1"/>
                </p:cNvSpPr>
                <p:nvPr/>
              </p:nvSpPr>
              <p:spPr bwMode="auto">
                <a:xfrm>
                  <a:off x="2544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4" name="Oval 56"/>
                <p:cNvSpPr>
                  <a:spLocks noChangeArrowheads="1"/>
                </p:cNvSpPr>
                <p:nvPr/>
              </p:nvSpPr>
              <p:spPr bwMode="auto">
                <a:xfrm>
                  <a:off x="2688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5" name="Oval 57"/>
                <p:cNvSpPr>
                  <a:spLocks noChangeArrowheads="1"/>
                </p:cNvSpPr>
                <p:nvPr/>
              </p:nvSpPr>
              <p:spPr bwMode="auto">
                <a:xfrm>
                  <a:off x="2736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6" name="Oval 58"/>
                <p:cNvSpPr>
                  <a:spLocks noChangeArrowheads="1"/>
                </p:cNvSpPr>
                <p:nvPr/>
              </p:nvSpPr>
              <p:spPr bwMode="auto">
                <a:xfrm>
                  <a:off x="2400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7" name="Oval 59"/>
                <p:cNvSpPr>
                  <a:spLocks noChangeArrowheads="1"/>
                </p:cNvSpPr>
                <p:nvPr/>
              </p:nvSpPr>
              <p:spPr bwMode="auto">
                <a:xfrm>
                  <a:off x="2112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8" name="Oval 60"/>
                <p:cNvSpPr>
                  <a:spLocks noChangeArrowheads="1"/>
                </p:cNvSpPr>
                <p:nvPr/>
              </p:nvSpPr>
              <p:spPr bwMode="auto">
                <a:xfrm>
                  <a:off x="1968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9" name="Oval 61"/>
                <p:cNvSpPr>
                  <a:spLocks noChangeArrowheads="1"/>
                </p:cNvSpPr>
                <p:nvPr/>
              </p:nvSpPr>
              <p:spPr bwMode="auto">
                <a:xfrm>
                  <a:off x="177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0" name="Oval 62"/>
                <p:cNvSpPr>
                  <a:spLocks noChangeArrowheads="1"/>
                </p:cNvSpPr>
                <p:nvPr/>
              </p:nvSpPr>
              <p:spPr bwMode="auto">
                <a:xfrm>
                  <a:off x="168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1" name="Oval 63"/>
                <p:cNvSpPr>
                  <a:spLocks noChangeArrowheads="1"/>
                </p:cNvSpPr>
                <p:nvPr/>
              </p:nvSpPr>
              <p:spPr bwMode="auto">
                <a:xfrm>
                  <a:off x="158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2" name="Oval 64"/>
                <p:cNvSpPr>
                  <a:spLocks noChangeArrowheads="1"/>
                </p:cNvSpPr>
                <p:nvPr/>
              </p:nvSpPr>
              <p:spPr bwMode="auto">
                <a:xfrm>
                  <a:off x="172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3" name="Oval 65"/>
                <p:cNvSpPr>
                  <a:spLocks noChangeArrowheads="1"/>
                </p:cNvSpPr>
                <p:nvPr/>
              </p:nvSpPr>
              <p:spPr bwMode="auto">
                <a:xfrm>
                  <a:off x="1872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4" name="Oval 66"/>
                <p:cNvSpPr>
                  <a:spLocks noChangeArrowheads="1"/>
                </p:cNvSpPr>
                <p:nvPr/>
              </p:nvSpPr>
              <p:spPr bwMode="auto">
                <a:xfrm>
                  <a:off x="2016" y="168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5" name="Oval 67"/>
                <p:cNvSpPr>
                  <a:spLocks noChangeArrowheads="1"/>
                </p:cNvSpPr>
                <p:nvPr/>
              </p:nvSpPr>
              <p:spPr bwMode="auto">
                <a:xfrm>
                  <a:off x="2160" y="172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6" name="Oval 68"/>
                <p:cNvSpPr>
                  <a:spLocks noChangeArrowheads="1"/>
                </p:cNvSpPr>
                <p:nvPr/>
              </p:nvSpPr>
              <p:spPr bwMode="auto">
                <a:xfrm>
                  <a:off x="2304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7" name="Oval 69"/>
                <p:cNvSpPr>
                  <a:spLocks noChangeArrowheads="1"/>
                </p:cNvSpPr>
                <p:nvPr/>
              </p:nvSpPr>
              <p:spPr bwMode="auto">
                <a:xfrm>
                  <a:off x="2448" y="115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8" name="Oval 70"/>
                <p:cNvSpPr>
                  <a:spLocks noChangeArrowheads="1"/>
                </p:cNvSpPr>
                <p:nvPr/>
              </p:nvSpPr>
              <p:spPr bwMode="auto">
                <a:xfrm>
                  <a:off x="2256" y="105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9" name="Oval 71"/>
                <p:cNvSpPr>
                  <a:spLocks noChangeArrowheads="1"/>
                </p:cNvSpPr>
                <p:nvPr/>
              </p:nvSpPr>
              <p:spPr bwMode="auto">
                <a:xfrm>
                  <a:off x="2016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0" name="Oval 72"/>
                <p:cNvSpPr>
                  <a:spLocks noChangeArrowheads="1"/>
                </p:cNvSpPr>
                <p:nvPr/>
              </p:nvSpPr>
              <p:spPr bwMode="auto">
                <a:xfrm>
                  <a:off x="1680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1" name="Oval 73"/>
                <p:cNvSpPr>
                  <a:spLocks noChangeArrowheads="1"/>
                </p:cNvSpPr>
                <p:nvPr/>
              </p:nvSpPr>
              <p:spPr bwMode="auto">
                <a:xfrm>
                  <a:off x="1872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2" name="Oval 74"/>
                <p:cNvSpPr>
                  <a:spLocks noChangeArrowheads="1"/>
                </p:cNvSpPr>
                <p:nvPr/>
              </p:nvSpPr>
              <p:spPr bwMode="auto">
                <a:xfrm>
                  <a:off x="1872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3" name="Oval 75"/>
                <p:cNvSpPr>
                  <a:spLocks noChangeArrowheads="1"/>
                </p:cNvSpPr>
                <p:nvPr/>
              </p:nvSpPr>
              <p:spPr bwMode="auto">
                <a:xfrm>
                  <a:off x="2064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4" name="Oval 76"/>
                <p:cNvSpPr>
                  <a:spLocks noChangeArrowheads="1"/>
                </p:cNvSpPr>
                <p:nvPr/>
              </p:nvSpPr>
              <p:spPr bwMode="auto">
                <a:xfrm>
                  <a:off x="1728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5" name="Oval 77"/>
                <p:cNvSpPr>
                  <a:spLocks noChangeArrowheads="1"/>
                </p:cNvSpPr>
                <p:nvPr/>
              </p:nvSpPr>
              <p:spPr bwMode="auto">
                <a:xfrm>
                  <a:off x="2880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6" name="Oval 78"/>
                <p:cNvSpPr>
                  <a:spLocks noChangeArrowheads="1"/>
                </p:cNvSpPr>
                <p:nvPr/>
              </p:nvSpPr>
              <p:spPr bwMode="auto">
                <a:xfrm>
                  <a:off x="2304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" name="Oval 79"/>
                <p:cNvSpPr>
                  <a:spLocks noChangeArrowheads="1"/>
                </p:cNvSpPr>
                <p:nvPr/>
              </p:nvSpPr>
              <p:spPr bwMode="auto">
                <a:xfrm>
                  <a:off x="2112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" name="Oval 80"/>
                <p:cNvSpPr>
                  <a:spLocks noChangeArrowheads="1"/>
                </p:cNvSpPr>
                <p:nvPr/>
              </p:nvSpPr>
              <p:spPr bwMode="auto">
                <a:xfrm>
                  <a:off x="2160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" name="Oval 81"/>
                <p:cNvSpPr>
                  <a:spLocks noChangeArrowheads="1"/>
                </p:cNvSpPr>
                <p:nvPr/>
              </p:nvSpPr>
              <p:spPr bwMode="auto">
                <a:xfrm>
                  <a:off x="2304" y="125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" name="Oval 82"/>
                <p:cNvSpPr>
                  <a:spLocks noChangeArrowheads="1"/>
                </p:cNvSpPr>
                <p:nvPr/>
              </p:nvSpPr>
              <p:spPr bwMode="auto">
                <a:xfrm>
                  <a:off x="2448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1" name="Oval 83"/>
                <p:cNvSpPr>
                  <a:spLocks noChangeArrowheads="1"/>
                </p:cNvSpPr>
                <p:nvPr/>
              </p:nvSpPr>
              <p:spPr bwMode="auto">
                <a:xfrm>
                  <a:off x="273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" name="Oval 84"/>
                <p:cNvSpPr>
                  <a:spLocks noChangeArrowheads="1"/>
                </p:cNvSpPr>
                <p:nvPr/>
              </p:nvSpPr>
              <p:spPr bwMode="auto">
                <a:xfrm>
                  <a:off x="230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" name="Oval 85"/>
                <p:cNvSpPr>
                  <a:spLocks noChangeArrowheads="1"/>
                </p:cNvSpPr>
                <p:nvPr/>
              </p:nvSpPr>
              <p:spPr bwMode="auto">
                <a:xfrm>
                  <a:off x="1632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" name="Oval 86"/>
                <p:cNvSpPr>
                  <a:spLocks noChangeArrowheads="1"/>
                </p:cNvSpPr>
                <p:nvPr/>
              </p:nvSpPr>
              <p:spPr bwMode="auto">
                <a:xfrm>
                  <a:off x="2496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48" name="Line 87"/>
              <p:cNvSpPr>
                <a:spLocks noChangeShapeType="1"/>
              </p:cNvSpPr>
              <p:nvPr/>
            </p:nvSpPr>
            <p:spPr bwMode="auto">
              <a:xfrm flipH="1" flipV="1">
                <a:off x="1121" y="1652"/>
                <a:ext cx="2" cy="130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9" name="Text Box 89"/>
              <p:cNvSpPr txBox="1">
                <a:spLocks noChangeArrowheads="1"/>
              </p:cNvSpPr>
              <p:nvPr/>
            </p:nvSpPr>
            <p:spPr bwMode="auto">
              <a:xfrm>
                <a:off x="1113" y="1596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1200" i="1" dirty="0">
                    <a:solidFill>
                      <a:srgbClr val="CC0000"/>
                    </a:solidFill>
                    <a:latin typeface="Times New Roman" charset="0"/>
                  </a:rPr>
                  <a:t>F</a:t>
                </a:r>
                <a:r>
                  <a:rPr lang="en-US" sz="1200" i="1" baseline="-25000" dirty="0">
                    <a:solidFill>
                      <a:srgbClr val="CC0000"/>
                    </a:solidFill>
                    <a:latin typeface="Times New Roman" charset="0"/>
                  </a:rPr>
                  <a:t>E</a:t>
                </a:r>
                <a:endParaRPr lang="en-US" sz="1200" i="1" dirty="0">
                  <a:solidFill>
                    <a:srgbClr val="CC0000"/>
                  </a:solidFill>
                  <a:latin typeface="Times New Roman" charset="0"/>
                </a:endParaRPr>
              </a:p>
            </p:txBody>
          </p:sp>
          <p:sp>
            <p:nvSpPr>
              <p:cNvPr id="150" name="Oval 91"/>
              <p:cNvSpPr>
                <a:spLocks noChangeArrowheads="1"/>
              </p:cNvSpPr>
              <p:nvPr/>
            </p:nvSpPr>
            <p:spPr bwMode="auto">
              <a:xfrm>
                <a:off x="1111" y="1796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fr-FR" baseline="-25000"/>
              </a:p>
            </p:txBody>
          </p:sp>
        </p:grpSp>
        <p:sp>
          <p:nvSpPr>
            <p:cNvPr id="120" name="Oval 70"/>
            <p:cNvSpPr>
              <a:spLocks noChangeArrowheads="1"/>
            </p:cNvSpPr>
            <p:nvPr/>
          </p:nvSpPr>
          <p:spPr bwMode="auto">
            <a:xfrm>
              <a:off x="9637027" y="524804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1" name="Oval 70"/>
            <p:cNvSpPr>
              <a:spLocks noChangeArrowheads="1"/>
            </p:cNvSpPr>
            <p:nvPr/>
          </p:nvSpPr>
          <p:spPr bwMode="auto">
            <a:xfrm>
              <a:off x="9723523" y="516154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2" name="Oval 70"/>
            <p:cNvSpPr>
              <a:spLocks noChangeArrowheads="1"/>
            </p:cNvSpPr>
            <p:nvPr/>
          </p:nvSpPr>
          <p:spPr bwMode="auto">
            <a:xfrm>
              <a:off x="9739999" y="523568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" name="Oval 70"/>
            <p:cNvSpPr>
              <a:spLocks noChangeArrowheads="1"/>
            </p:cNvSpPr>
            <p:nvPr/>
          </p:nvSpPr>
          <p:spPr bwMode="auto">
            <a:xfrm>
              <a:off x="9826495" y="51491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4" name="Oval 70"/>
            <p:cNvSpPr>
              <a:spLocks noChangeArrowheads="1"/>
            </p:cNvSpPr>
            <p:nvPr/>
          </p:nvSpPr>
          <p:spPr bwMode="auto">
            <a:xfrm>
              <a:off x="9484622" y="5210971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5" name="Oval 70"/>
            <p:cNvSpPr>
              <a:spLocks noChangeArrowheads="1"/>
            </p:cNvSpPr>
            <p:nvPr/>
          </p:nvSpPr>
          <p:spPr bwMode="auto">
            <a:xfrm>
              <a:off x="9571118" y="512446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6" name="Oval 70"/>
            <p:cNvSpPr>
              <a:spLocks noChangeArrowheads="1"/>
            </p:cNvSpPr>
            <p:nvPr/>
          </p:nvSpPr>
          <p:spPr bwMode="auto">
            <a:xfrm>
              <a:off x="9587594" y="5198611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7" name="Oval 70"/>
            <p:cNvSpPr>
              <a:spLocks noChangeArrowheads="1"/>
            </p:cNvSpPr>
            <p:nvPr/>
          </p:nvSpPr>
          <p:spPr bwMode="auto">
            <a:xfrm>
              <a:off x="9674090" y="511210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" name="Oval 70"/>
            <p:cNvSpPr>
              <a:spLocks noChangeArrowheads="1"/>
            </p:cNvSpPr>
            <p:nvPr/>
          </p:nvSpPr>
          <p:spPr bwMode="auto">
            <a:xfrm>
              <a:off x="9865475" y="5457568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9" name="Oval 70"/>
            <p:cNvSpPr>
              <a:spLocks noChangeArrowheads="1"/>
            </p:cNvSpPr>
            <p:nvPr/>
          </p:nvSpPr>
          <p:spPr bwMode="auto">
            <a:xfrm>
              <a:off x="9236675" y="540404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0" name="Oval 70"/>
            <p:cNvSpPr>
              <a:spLocks noChangeArrowheads="1"/>
            </p:cNvSpPr>
            <p:nvPr/>
          </p:nvSpPr>
          <p:spPr bwMode="auto">
            <a:xfrm>
              <a:off x="9355607" y="520622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1" name="Oval 70"/>
            <p:cNvSpPr>
              <a:spLocks noChangeArrowheads="1"/>
            </p:cNvSpPr>
            <p:nvPr/>
          </p:nvSpPr>
          <p:spPr bwMode="auto">
            <a:xfrm>
              <a:off x="9442103" y="5119727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2" name="Oval 70"/>
            <p:cNvSpPr>
              <a:spLocks noChangeArrowheads="1"/>
            </p:cNvSpPr>
            <p:nvPr/>
          </p:nvSpPr>
          <p:spPr bwMode="auto">
            <a:xfrm>
              <a:off x="9100230" y="518151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3" name="Oval 70"/>
            <p:cNvSpPr>
              <a:spLocks noChangeArrowheads="1"/>
            </p:cNvSpPr>
            <p:nvPr/>
          </p:nvSpPr>
          <p:spPr bwMode="auto">
            <a:xfrm>
              <a:off x="9186726" y="509501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4" name="Oval 70"/>
            <p:cNvSpPr>
              <a:spLocks noChangeArrowheads="1"/>
            </p:cNvSpPr>
            <p:nvPr/>
          </p:nvSpPr>
          <p:spPr bwMode="auto">
            <a:xfrm>
              <a:off x="9203202" y="516915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5" name="Oval 70"/>
            <p:cNvSpPr>
              <a:spLocks noChangeArrowheads="1"/>
            </p:cNvSpPr>
            <p:nvPr/>
          </p:nvSpPr>
          <p:spPr bwMode="auto">
            <a:xfrm>
              <a:off x="9289698" y="508265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6" name="Oval 70"/>
            <p:cNvSpPr>
              <a:spLocks noChangeArrowheads="1"/>
            </p:cNvSpPr>
            <p:nvPr/>
          </p:nvSpPr>
          <p:spPr bwMode="auto">
            <a:xfrm>
              <a:off x="9252630" y="533391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7" name="Oval 70"/>
            <p:cNvSpPr>
              <a:spLocks noChangeArrowheads="1"/>
            </p:cNvSpPr>
            <p:nvPr/>
          </p:nvSpPr>
          <p:spPr bwMode="auto">
            <a:xfrm>
              <a:off x="9978895" y="53015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8" name="Oval 70"/>
            <p:cNvSpPr>
              <a:spLocks noChangeArrowheads="1"/>
            </p:cNvSpPr>
            <p:nvPr/>
          </p:nvSpPr>
          <p:spPr bwMode="auto">
            <a:xfrm>
              <a:off x="10131295" y="54539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9" name="Oval 70"/>
            <p:cNvSpPr>
              <a:spLocks noChangeArrowheads="1"/>
            </p:cNvSpPr>
            <p:nvPr/>
          </p:nvSpPr>
          <p:spPr bwMode="auto">
            <a:xfrm>
              <a:off x="10017875" y="5609968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0" name="Oval 70"/>
            <p:cNvSpPr>
              <a:spLocks noChangeArrowheads="1"/>
            </p:cNvSpPr>
            <p:nvPr/>
          </p:nvSpPr>
          <p:spPr bwMode="auto">
            <a:xfrm>
              <a:off x="9672079" y="603507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1" name="Oval 70"/>
            <p:cNvSpPr>
              <a:spLocks noChangeArrowheads="1"/>
            </p:cNvSpPr>
            <p:nvPr/>
          </p:nvSpPr>
          <p:spPr bwMode="auto">
            <a:xfrm>
              <a:off x="9119329" y="612230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2" name="Oval 70"/>
            <p:cNvSpPr>
              <a:spLocks noChangeArrowheads="1"/>
            </p:cNvSpPr>
            <p:nvPr/>
          </p:nvSpPr>
          <p:spPr bwMode="auto">
            <a:xfrm>
              <a:off x="9824479" y="618747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3" name="Oval 70"/>
            <p:cNvSpPr>
              <a:spLocks noChangeArrowheads="1"/>
            </p:cNvSpPr>
            <p:nvPr/>
          </p:nvSpPr>
          <p:spPr bwMode="auto">
            <a:xfrm>
              <a:off x="9449647" y="615039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4" name="Oval 70"/>
            <p:cNvSpPr>
              <a:spLocks noChangeArrowheads="1"/>
            </p:cNvSpPr>
            <p:nvPr/>
          </p:nvSpPr>
          <p:spPr bwMode="auto">
            <a:xfrm>
              <a:off x="8983401" y="536854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5" name="Oval 70"/>
            <p:cNvSpPr>
              <a:spLocks noChangeArrowheads="1"/>
            </p:cNvSpPr>
            <p:nvPr/>
          </p:nvSpPr>
          <p:spPr bwMode="auto">
            <a:xfrm>
              <a:off x="8820142" y="524741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6" name="ZoneTexte 145"/>
            <p:cNvSpPr txBox="1"/>
            <p:nvPr/>
          </p:nvSpPr>
          <p:spPr>
            <a:xfrm>
              <a:off x="9800054" y="4934353"/>
              <a:ext cx="8679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rgbClr val="FF0000"/>
                  </a:solidFill>
                </a:rPr>
                <a:t>H</a:t>
              </a:r>
              <a:r>
                <a:rPr lang="fr-FR" sz="1100" baseline="30000" dirty="0">
                  <a:solidFill>
                    <a:srgbClr val="FF0000"/>
                  </a:solidFill>
                </a:rPr>
                <a:t>+</a:t>
              </a:r>
              <a:r>
                <a:rPr lang="fr-FR" sz="1100" dirty="0">
                  <a:solidFill>
                    <a:srgbClr val="FF0000"/>
                  </a:solidFill>
                </a:rPr>
                <a:t>/H</a:t>
              </a:r>
              <a:r>
                <a:rPr lang="fr-FR" sz="1100" baseline="-25000" dirty="0">
                  <a:solidFill>
                    <a:srgbClr val="FF0000"/>
                  </a:solidFill>
                </a:rPr>
                <a:t>2</a:t>
              </a:r>
              <a:r>
                <a:rPr lang="fr-FR" sz="1100" baseline="30000" dirty="0">
                  <a:solidFill>
                    <a:srgbClr val="FF0000"/>
                  </a:solidFill>
                </a:rPr>
                <a:t>+</a:t>
              </a:r>
              <a:r>
                <a:rPr lang="fr-FR" sz="1100" dirty="0">
                  <a:solidFill>
                    <a:srgbClr val="FF0000"/>
                  </a:solidFill>
                </a:rPr>
                <a:t>/…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25" name="ZoneTexte 224"/>
          <p:cNvSpPr txBox="1"/>
          <p:nvPr/>
        </p:nvSpPr>
        <p:spPr>
          <a:xfrm>
            <a:off x="4559654" y="3690360"/>
            <a:ext cx="3171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Can lead to </a:t>
            </a:r>
            <a:r>
              <a:rPr lang="fr-FR" sz="2400" b="1" dirty="0" err="1">
                <a:solidFill>
                  <a:srgbClr val="0070C0"/>
                </a:solidFill>
              </a:rPr>
              <a:t>beam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loss</a:t>
            </a:r>
            <a:r>
              <a:rPr lang="fr-FR" sz="2400" b="1" dirty="0">
                <a:solidFill>
                  <a:srgbClr val="0070C0"/>
                </a:solidFill>
              </a:rPr>
              <a:t> or </a:t>
            </a:r>
            <a:r>
              <a:rPr lang="fr-FR" sz="2400" b="1" dirty="0" err="1">
                <a:solidFill>
                  <a:srgbClr val="0070C0"/>
                </a:solidFill>
              </a:rPr>
              <a:t>instabilities</a:t>
            </a:r>
            <a:endParaRPr lang="en-US" sz="1600" b="1" dirty="0">
              <a:solidFill>
                <a:srgbClr val="0070C0"/>
              </a:solidFill>
            </a:endParaRPr>
          </a:p>
        </p:txBody>
      </p:sp>
      <p:cxnSp>
        <p:nvCxnSpPr>
          <p:cNvPr id="226" name="Connecteur droit avec flèche 225"/>
          <p:cNvCxnSpPr/>
          <p:nvPr/>
        </p:nvCxnSpPr>
        <p:spPr>
          <a:xfrm flipV="1">
            <a:off x="4346744" y="4070591"/>
            <a:ext cx="315180" cy="16038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Connecteur droit avec flèche 226"/>
          <p:cNvCxnSpPr>
            <a:stCxn id="117" idx="0"/>
          </p:cNvCxnSpPr>
          <p:nvPr/>
        </p:nvCxnSpPr>
        <p:spPr>
          <a:xfrm flipH="1" flipV="1">
            <a:off x="7774240" y="4104330"/>
            <a:ext cx="1717926" cy="60353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necteur droit avec flèche 227"/>
          <p:cNvCxnSpPr/>
          <p:nvPr/>
        </p:nvCxnSpPr>
        <p:spPr>
          <a:xfrm>
            <a:off x="3764188" y="1483072"/>
            <a:ext cx="980330" cy="231165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Connecteur droit avec flèche 228"/>
          <p:cNvCxnSpPr/>
          <p:nvPr/>
        </p:nvCxnSpPr>
        <p:spPr>
          <a:xfrm flipH="1">
            <a:off x="7580339" y="1274093"/>
            <a:ext cx="601048" cy="15300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Connecteur droit avec flèche 229"/>
          <p:cNvCxnSpPr>
            <a:stCxn id="117" idx="0"/>
          </p:cNvCxnSpPr>
          <p:nvPr/>
        </p:nvCxnSpPr>
        <p:spPr>
          <a:xfrm flipH="1" flipV="1">
            <a:off x="7638212" y="3367264"/>
            <a:ext cx="1853954" cy="13406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Connecteur droit avec flèche 230"/>
          <p:cNvCxnSpPr/>
          <p:nvPr/>
        </p:nvCxnSpPr>
        <p:spPr>
          <a:xfrm>
            <a:off x="2040393" y="2831422"/>
            <a:ext cx="2519261" cy="1848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necteur droit avec flèche 231"/>
          <p:cNvCxnSpPr/>
          <p:nvPr/>
        </p:nvCxnSpPr>
        <p:spPr>
          <a:xfrm flipV="1">
            <a:off x="4304538" y="3208353"/>
            <a:ext cx="575222" cy="9954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necteur droit avec flèche 232"/>
          <p:cNvCxnSpPr/>
          <p:nvPr/>
        </p:nvCxnSpPr>
        <p:spPr>
          <a:xfrm>
            <a:off x="3770437" y="1483640"/>
            <a:ext cx="1016068" cy="14287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ZoneTexte 233"/>
          <p:cNvSpPr txBox="1"/>
          <p:nvPr/>
        </p:nvSpPr>
        <p:spPr>
          <a:xfrm>
            <a:off x="4223627" y="2783539"/>
            <a:ext cx="3767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FF0000"/>
                </a:solidFill>
              </a:rPr>
              <a:t>Degrade</a:t>
            </a:r>
            <a:r>
              <a:rPr lang="fr-FR" sz="2400" b="1" dirty="0">
                <a:solidFill>
                  <a:srgbClr val="FF0000"/>
                </a:solidFill>
              </a:rPr>
              <a:t> the </a:t>
            </a:r>
            <a:r>
              <a:rPr lang="fr-FR" sz="2400" b="1" dirty="0" err="1">
                <a:solidFill>
                  <a:srgbClr val="FF0000"/>
                </a:solidFill>
              </a:rPr>
              <a:t>emttiance</a:t>
            </a:r>
            <a:endParaRPr lang="fr-FR" sz="2400" b="1" dirty="0">
              <a:solidFill>
                <a:srgbClr val="FF0000"/>
              </a:solidFill>
            </a:endParaRPr>
          </a:p>
          <a:p>
            <a:pPr algn="ctr"/>
            <a:r>
              <a:rPr lang="fr-FR" sz="2400" b="1" dirty="0">
                <a:solidFill>
                  <a:srgbClr val="FF0000"/>
                </a:solidFill>
              </a:rPr>
              <a:t>and/or the e-</a:t>
            </a:r>
            <a:r>
              <a:rPr lang="fr-FR" sz="2400" b="1" dirty="0" err="1">
                <a:solidFill>
                  <a:srgbClr val="FF0000"/>
                </a:solidFill>
              </a:rPr>
              <a:t>spread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35" name="Connecteur droit avec flèche 234"/>
          <p:cNvCxnSpPr/>
          <p:nvPr/>
        </p:nvCxnSpPr>
        <p:spPr>
          <a:xfrm flipH="1">
            <a:off x="7727219" y="2659600"/>
            <a:ext cx="1786434" cy="3248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Connecteur droit avec flèche 235"/>
          <p:cNvCxnSpPr/>
          <p:nvPr/>
        </p:nvCxnSpPr>
        <p:spPr>
          <a:xfrm flipH="1">
            <a:off x="7273052" y="1264411"/>
            <a:ext cx="908334" cy="754237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ZoneTexte 236"/>
          <p:cNvSpPr txBox="1"/>
          <p:nvPr/>
        </p:nvSpPr>
        <p:spPr>
          <a:xfrm>
            <a:off x="4166177" y="2000061"/>
            <a:ext cx="3767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6">
                    <a:lumMod val="50000"/>
                  </a:schemeClr>
                </a:solidFill>
              </a:rPr>
              <a:t>Limit</a:t>
            </a: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 the </a:t>
            </a:r>
            <a:r>
              <a:rPr lang="fr-FR" sz="2400" b="1" dirty="0" err="1">
                <a:solidFill>
                  <a:schemeClr val="accent6">
                    <a:lumMod val="50000"/>
                  </a:schemeClr>
                </a:solidFill>
              </a:rPr>
              <a:t>beam</a:t>
            </a: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6">
                    <a:lumMod val="50000"/>
                  </a:schemeClr>
                </a:solidFill>
              </a:rPr>
              <a:t>lifetime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0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393613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-31901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480839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6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488668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sp>
        <p:nvSpPr>
          <p:cNvPr id="15" name="Titre 3"/>
          <p:cNvSpPr txBox="1">
            <a:spLocks/>
          </p:cNvSpPr>
          <p:nvPr/>
        </p:nvSpPr>
        <p:spPr>
          <a:xfrm>
            <a:off x="214184" y="-283994"/>
            <a:ext cx="11977816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Collective effects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13038" y="4244015"/>
            <a:ext cx="511760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Coherent</a:t>
            </a:r>
            <a:r>
              <a:rPr lang="fr-FR" dirty="0"/>
              <a:t> Synchrotron Radiation (CSR)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78879" y="3117509"/>
            <a:ext cx="1573212" cy="819150"/>
            <a:chOff x="603" y="1596"/>
            <a:chExt cx="991" cy="516"/>
          </a:xfrm>
        </p:grpSpPr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603" y="1747"/>
              <a:ext cx="991" cy="365"/>
              <a:chOff x="1440" y="1056"/>
              <a:chExt cx="1776" cy="720"/>
            </a:xfrm>
          </p:grpSpPr>
          <p:sp>
            <p:nvSpPr>
              <p:cNvPr id="20" name="Oval 13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1776" cy="52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" name="Oval 14"/>
              <p:cNvSpPr>
                <a:spLocks noChangeArrowheads="1"/>
              </p:cNvSpPr>
              <p:nvPr/>
            </p:nvSpPr>
            <p:spPr bwMode="auto">
              <a:xfrm>
                <a:off x="1968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2064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auto">
              <a:xfrm>
                <a:off x="206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1968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auto">
              <a:xfrm>
                <a:off x="1920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auto">
              <a:xfrm>
                <a:off x="192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auto">
              <a:xfrm>
                <a:off x="1968" y="120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auto">
              <a:xfrm>
                <a:off x="216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auto">
              <a:xfrm>
                <a:off x="235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0" name="Oval 23"/>
              <p:cNvSpPr>
                <a:spLocks noChangeArrowheads="1"/>
              </p:cNvSpPr>
              <p:nvPr/>
            </p:nvSpPr>
            <p:spPr bwMode="auto">
              <a:xfrm>
                <a:off x="2256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" name="Oval 24"/>
              <p:cNvSpPr>
                <a:spLocks noChangeArrowheads="1"/>
              </p:cNvSpPr>
              <p:nvPr/>
            </p:nvSpPr>
            <p:spPr bwMode="auto">
              <a:xfrm>
                <a:off x="2304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" name="Oval 25"/>
              <p:cNvSpPr>
                <a:spLocks noChangeArrowheads="1"/>
              </p:cNvSpPr>
              <p:nvPr/>
            </p:nvSpPr>
            <p:spPr bwMode="auto">
              <a:xfrm>
                <a:off x="2208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3" name="Oval 26"/>
              <p:cNvSpPr>
                <a:spLocks noChangeArrowheads="1"/>
              </p:cNvSpPr>
              <p:nvPr/>
            </p:nvSpPr>
            <p:spPr bwMode="auto">
              <a:xfrm>
                <a:off x="2112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4" name="Oval 27"/>
              <p:cNvSpPr>
                <a:spLocks noChangeArrowheads="1"/>
              </p:cNvSpPr>
              <p:nvPr/>
            </p:nvSpPr>
            <p:spPr bwMode="auto">
              <a:xfrm>
                <a:off x="2208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5" name="Oval 28"/>
              <p:cNvSpPr>
                <a:spLocks noChangeArrowheads="1"/>
              </p:cNvSpPr>
              <p:nvPr/>
            </p:nvSpPr>
            <p:spPr bwMode="auto">
              <a:xfrm>
                <a:off x="2160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6" name="Oval 29"/>
              <p:cNvSpPr>
                <a:spLocks noChangeArrowheads="1"/>
              </p:cNvSpPr>
              <p:nvPr/>
            </p:nvSpPr>
            <p:spPr bwMode="auto">
              <a:xfrm>
                <a:off x="211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7" name="Oval 30"/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8" name="Oval 31"/>
              <p:cNvSpPr>
                <a:spLocks noChangeArrowheads="1"/>
              </p:cNvSpPr>
              <p:nvPr/>
            </p:nvSpPr>
            <p:spPr bwMode="auto">
              <a:xfrm>
                <a:off x="2448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" name="Oval 32"/>
              <p:cNvSpPr>
                <a:spLocks noChangeArrowheads="1"/>
              </p:cNvSpPr>
              <p:nvPr/>
            </p:nvSpPr>
            <p:spPr bwMode="auto">
              <a:xfrm>
                <a:off x="2544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" name="Oval 33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" name="Oval 34"/>
              <p:cNvSpPr>
                <a:spLocks noChangeArrowheads="1"/>
              </p:cNvSpPr>
              <p:nvPr/>
            </p:nvSpPr>
            <p:spPr bwMode="auto">
              <a:xfrm>
                <a:off x="225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2" name="Oval 35"/>
              <p:cNvSpPr>
                <a:spLocks noChangeArrowheads="1"/>
              </p:cNvSpPr>
              <p:nvPr/>
            </p:nvSpPr>
            <p:spPr bwMode="auto">
              <a:xfrm>
                <a:off x="240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" name="Oval 36"/>
              <p:cNvSpPr>
                <a:spLocks noChangeArrowheads="1"/>
              </p:cNvSpPr>
              <p:nvPr/>
            </p:nvSpPr>
            <p:spPr bwMode="auto">
              <a:xfrm>
                <a:off x="264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" name="Oval 37"/>
              <p:cNvSpPr>
                <a:spLocks noChangeArrowheads="1"/>
              </p:cNvSpPr>
              <p:nvPr/>
            </p:nvSpPr>
            <p:spPr bwMode="auto">
              <a:xfrm>
                <a:off x="2640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5" name="Oval 38"/>
              <p:cNvSpPr>
                <a:spLocks noChangeArrowheads="1"/>
              </p:cNvSpPr>
              <p:nvPr/>
            </p:nvSpPr>
            <p:spPr bwMode="auto">
              <a:xfrm>
                <a:off x="2544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6" name="Oval 39"/>
              <p:cNvSpPr>
                <a:spLocks noChangeArrowheads="1"/>
              </p:cNvSpPr>
              <p:nvPr/>
            </p:nvSpPr>
            <p:spPr bwMode="auto">
              <a:xfrm>
                <a:off x="254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7" name="Oval 40"/>
              <p:cNvSpPr>
                <a:spLocks noChangeArrowheads="1"/>
              </p:cNvSpPr>
              <p:nvPr/>
            </p:nvSpPr>
            <p:spPr bwMode="auto">
              <a:xfrm>
                <a:off x="2592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8" name="Oval 41"/>
              <p:cNvSpPr>
                <a:spLocks noChangeArrowheads="1"/>
              </p:cNvSpPr>
              <p:nvPr/>
            </p:nvSpPr>
            <p:spPr bwMode="auto">
              <a:xfrm>
                <a:off x="264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9" name="Oval 42"/>
              <p:cNvSpPr>
                <a:spLocks noChangeArrowheads="1"/>
              </p:cNvSpPr>
              <p:nvPr/>
            </p:nvSpPr>
            <p:spPr bwMode="auto">
              <a:xfrm>
                <a:off x="268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0" name="Oval 43"/>
              <p:cNvSpPr>
                <a:spLocks noChangeArrowheads="1"/>
              </p:cNvSpPr>
              <p:nvPr/>
            </p:nvSpPr>
            <p:spPr bwMode="auto">
              <a:xfrm>
                <a:off x="283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" name="Oval 44"/>
              <p:cNvSpPr>
                <a:spLocks noChangeArrowheads="1"/>
              </p:cNvSpPr>
              <p:nvPr/>
            </p:nvSpPr>
            <p:spPr bwMode="auto">
              <a:xfrm>
                <a:off x="2976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" name="Oval 45"/>
              <p:cNvSpPr>
                <a:spLocks noChangeArrowheads="1"/>
              </p:cNvSpPr>
              <p:nvPr/>
            </p:nvSpPr>
            <p:spPr bwMode="auto">
              <a:xfrm>
                <a:off x="3072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3" name="Oval 46"/>
              <p:cNvSpPr>
                <a:spLocks noChangeArrowheads="1"/>
              </p:cNvSpPr>
              <p:nvPr/>
            </p:nvSpPr>
            <p:spPr bwMode="auto">
              <a:xfrm>
                <a:off x="3024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4" name="Oval 47"/>
              <p:cNvSpPr>
                <a:spLocks noChangeArrowheads="1"/>
              </p:cNvSpPr>
              <p:nvPr/>
            </p:nvSpPr>
            <p:spPr bwMode="auto">
              <a:xfrm>
                <a:off x="2928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5" name="Oval 48"/>
              <p:cNvSpPr>
                <a:spLocks noChangeArrowheads="1"/>
              </p:cNvSpPr>
              <p:nvPr/>
            </p:nvSpPr>
            <p:spPr bwMode="auto">
              <a:xfrm>
                <a:off x="2784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6" name="Oval 49"/>
              <p:cNvSpPr>
                <a:spLocks noChangeArrowheads="1"/>
              </p:cNvSpPr>
              <p:nvPr/>
            </p:nvSpPr>
            <p:spPr bwMode="auto">
              <a:xfrm>
                <a:off x="2640" y="115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" name="Oval 50"/>
              <p:cNvSpPr>
                <a:spLocks noChangeArrowheads="1"/>
              </p:cNvSpPr>
              <p:nvPr/>
            </p:nvSpPr>
            <p:spPr bwMode="auto">
              <a:xfrm>
                <a:off x="2544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8" name="Oval 51"/>
              <p:cNvSpPr>
                <a:spLocks noChangeArrowheads="1"/>
              </p:cNvSpPr>
              <p:nvPr/>
            </p:nvSpPr>
            <p:spPr bwMode="auto">
              <a:xfrm>
                <a:off x="2496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9" name="Oval 52"/>
              <p:cNvSpPr>
                <a:spLocks noChangeArrowheads="1"/>
              </p:cNvSpPr>
              <p:nvPr/>
            </p:nvSpPr>
            <p:spPr bwMode="auto">
              <a:xfrm>
                <a:off x="2448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0" name="Oval 53"/>
              <p:cNvSpPr>
                <a:spLocks noChangeArrowheads="1"/>
              </p:cNvSpPr>
              <p:nvPr/>
            </p:nvSpPr>
            <p:spPr bwMode="auto">
              <a:xfrm>
                <a:off x="2400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1" name="Oval 54"/>
              <p:cNvSpPr>
                <a:spLocks noChangeArrowheads="1"/>
              </p:cNvSpPr>
              <p:nvPr/>
            </p:nvSpPr>
            <p:spPr bwMode="auto">
              <a:xfrm>
                <a:off x="2400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2" name="Oval 55"/>
              <p:cNvSpPr>
                <a:spLocks noChangeArrowheads="1"/>
              </p:cNvSpPr>
              <p:nvPr/>
            </p:nvSpPr>
            <p:spPr bwMode="auto">
              <a:xfrm>
                <a:off x="2544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3" name="Oval 56"/>
              <p:cNvSpPr>
                <a:spLocks noChangeArrowheads="1"/>
              </p:cNvSpPr>
              <p:nvPr/>
            </p:nvSpPr>
            <p:spPr bwMode="auto">
              <a:xfrm>
                <a:off x="2688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4" name="Oval 57"/>
              <p:cNvSpPr>
                <a:spLocks noChangeArrowheads="1"/>
              </p:cNvSpPr>
              <p:nvPr/>
            </p:nvSpPr>
            <p:spPr bwMode="auto">
              <a:xfrm>
                <a:off x="2736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5" name="Oval 58"/>
              <p:cNvSpPr>
                <a:spLocks noChangeArrowheads="1"/>
              </p:cNvSpPr>
              <p:nvPr/>
            </p:nvSpPr>
            <p:spPr bwMode="auto">
              <a:xfrm>
                <a:off x="2400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" name="Oval 59"/>
              <p:cNvSpPr>
                <a:spLocks noChangeArrowheads="1"/>
              </p:cNvSpPr>
              <p:nvPr/>
            </p:nvSpPr>
            <p:spPr bwMode="auto">
              <a:xfrm>
                <a:off x="2112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7" name="Oval 60"/>
              <p:cNvSpPr>
                <a:spLocks noChangeArrowheads="1"/>
              </p:cNvSpPr>
              <p:nvPr/>
            </p:nvSpPr>
            <p:spPr bwMode="auto">
              <a:xfrm>
                <a:off x="1968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Oval 61"/>
              <p:cNvSpPr>
                <a:spLocks noChangeArrowheads="1"/>
              </p:cNvSpPr>
              <p:nvPr/>
            </p:nvSpPr>
            <p:spPr bwMode="auto">
              <a:xfrm>
                <a:off x="177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Oval 62"/>
              <p:cNvSpPr>
                <a:spLocks noChangeArrowheads="1"/>
              </p:cNvSpPr>
              <p:nvPr/>
            </p:nvSpPr>
            <p:spPr bwMode="auto">
              <a:xfrm>
                <a:off x="168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63"/>
              <p:cNvSpPr>
                <a:spLocks noChangeArrowheads="1"/>
              </p:cNvSpPr>
              <p:nvPr/>
            </p:nvSpPr>
            <p:spPr bwMode="auto">
              <a:xfrm>
                <a:off x="158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Oval 64"/>
              <p:cNvSpPr>
                <a:spLocks noChangeArrowheads="1"/>
              </p:cNvSpPr>
              <p:nvPr/>
            </p:nvSpPr>
            <p:spPr bwMode="auto">
              <a:xfrm>
                <a:off x="172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Oval 65"/>
              <p:cNvSpPr>
                <a:spLocks noChangeArrowheads="1"/>
              </p:cNvSpPr>
              <p:nvPr/>
            </p:nvSpPr>
            <p:spPr bwMode="auto">
              <a:xfrm>
                <a:off x="1872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3" name="Oval 66"/>
              <p:cNvSpPr>
                <a:spLocks noChangeArrowheads="1"/>
              </p:cNvSpPr>
              <p:nvPr/>
            </p:nvSpPr>
            <p:spPr bwMode="auto">
              <a:xfrm>
                <a:off x="2016" y="168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4" name="Oval 67"/>
              <p:cNvSpPr>
                <a:spLocks noChangeArrowheads="1"/>
              </p:cNvSpPr>
              <p:nvPr/>
            </p:nvSpPr>
            <p:spPr bwMode="auto">
              <a:xfrm>
                <a:off x="2160" y="172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5" name="Oval 68"/>
              <p:cNvSpPr>
                <a:spLocks noChangeArrowheads="1"/>
              </p:cNvSpPr>
              <p:nvPr/>
            </p:nvSpPr>
            <p:spPr bwMode="auto">
              <a:xfrm>
                <a:off x="2304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6" name="Oval 69"/>
              <p:cNvSpPr>
                <a:spLocks noChangeArrowheads="1"/>
              </p:cNvSpPr>
              <p:nvPr/>
            </p:nvSpPr>
            <p:spPr bwMode="auto">
              <a:xfrm>
                <a:off x="2448" y="115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7" name="Oval 70"/>
              <p:cNvSpPr>
                <a:spLocks noChangeArrowheads="1"/>
              </p:cNvSpPr>
              <p:nvPr/>
            </p:nvSpPr>
            <p:spPr bwMode="auto">
              <a:xfrm>
                <a:off x="2256" y="105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" name="Oval 71"/>
              <p:cNvSpPr>
                <a:spLocks noChangeArrowheads="1"/>
              </p:cNvSpPr>
              <p:nvPr/>
            </p:nvSpPr>
            <p:spPr bwMode="auto">
              <a:xfrm>
                <a:off x="2016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9" name="Oval 72"/>
              <p:cNvSpPr>
                <a:spLocks noChangeArrowheads="1"/>
              </p:cNvSpPr>
              <p:nvPr/>
            </p:nvSpPr>
            <p:spPr bwMode="auto">
              <a:xfrm>
                <a:off x="1680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0" name="Oval 73"/>
              <p:cNvSpPr>
                <a:spLocks noChangeArrowheads="1"/>
              </p:cNvSpPr>
              <p:nvPr/>
            </p:nvSpPr>
            <p:spPr bwMode="auto">
              <a:xfrm>
                <a:off x="1872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1" name="Oval 74"/>
              <p:cNvSpPr>
                <a:spLocks noChangeArrowheads="1"/>
              </p:cNvSpPr>
              <p:nvPr/>
            </p:nvSpPr>
            <p:spPr bwMode="auto">
              <a:xfrm>
                <a:off x="1872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" name="Oval 75"/>
              <p:cNvSpPr>
                <a:spLocks noChangeArrowheads="1"/>
              </p:cNvSpPr>
              <p:nvPr/>
            </p:nvSpPr>
            <p:spPr bwMode="auto">
              <a:xfrm>
                <a:off x="2064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3" name="Oval 76"/>
              <p:cNvSpPr>
                <a:spLocks noChangeArrowheads="1"/>
              </p:cNvSpPr>
              <p:nvPr/>
            </p:nvSpPr>
            <p:spPr bwMode="auto">
              <a:xfrm>
                <a:off x="1728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4" name="Oval 77"/>
              <p:cNvSpPr>
                <a:spLocks noChangeArrowheads="1"/>
              </p:cNvSpPr>
              <p:nvPr/>
            </p:nvSpPr>
            <p:spPr bwMode="auto">
              <a:xfrm>
                <a:off x="2880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5" name="Oval 78"/>
              <p:cNvSpPr>
                <a:spLocks noChangeArrowheads="1"/>
              </p:cNvSpPr>
              <p:nvPr/>
            </p:nvSpPr>
            <p:spPr bwMode="auto">
              <a:xfrm>
                <a:off x="2304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6" name="Oval 79"/>
              <p:cNvSpPr>
                <a:spLocks noChangeArrowheads="1"/>
              </p:cNvSpPr>
              <p:nvPr/>
            </p:nvSpPr>
            <p:spPr bwMode="auto">
              <a:xfrm>
                <a:off x="2112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7" name="Oval 80"/>
              <p:cNvSpPr>
                <a:spLocks noChangeArrowheads="1"/>
              </p:cNvSpPr>
              <p:nvPr/>
            </p:nvSpPr>
            <p:spPr bwMode="auto">
              <a:xfrm>
                <a:off x="2160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8" name="Oval 81"/>
              <p:cNvSpPr>
                <a:spLocks noChangeArrowheads="1"/>
              </p:cNvSpPr>
              <p:nvPr/>
            </p:nvSpPr>
            <p:spPr bwMode="auto">
              <a:xfrm>
                <a:off x="2304" y="125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9" name="Oval 82"/>
              <p:cNvSpPr>
                <a:spLocks noChangeArrowheads="1"/>
              </p:cNvSpPr>
              <p:nvPr/>
            </p:nvSpPr>
            <p:spPr bwMode="auto">
              <a:xfrm>
                <a:off x="2448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0" name="Oval 83"/>
              <p:cNvSpPr>
                <a:spLocks noChangeArrowheads="1"/>
              </p:cNvSpPr>
              <p:nvPr/>
            </p:nvSpPr>
            <p:spPr bwMode="auto">
              <a:xfrm>
                <a:off x="273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1" name="Oval 84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2" name="Oval 85"/>
              <p:cNvSpPr>
                <a:spLocks noChangeArrowheads="1"/>
              </p:cNvSpPr>
              <p:nvPr/>
            </p:nvSpPr>
            <p:spPr bwMode="auto">
              <a:xfrm>
                <a:off x="1632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3" name="Oval 86"/>
              <p:cNvSpPr>
                <a:spLocks noChangeArrowheads="1"/>
              </p:cNvSpPr>
              <p:nvPr/>
            </p:nvSpPr>
            <p:spPr bwMode="auto">
              <a:xfrm>
                <a:off x="2496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4" name="Line 87"/>
            <p:cNvSpPr>
              <a:spLocks noChangeShapeType="1"/>
            </p:cNvSpPr>
            <p:nvPr/>
          </p:nvSpPr>
          <p:spPr bwMode="auto">
            <a:xfrm flipH="1" flipV="1">
              <a:off x="1121" y="1652"/>
              <a:ext cx="2" cy="13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Line 88"/>
            <p:cNvSpPr>
              <a:spLocks noChangeShapeType="1"/>
            </p:cNvSpPr>
            <p:nvPr/>
          </p:nvSpPr>
          <p:spPr bwMode="auto">
            <a:xfrm>
              <a:off x="1126" y="1809"/>
              <a:ext cx="1" cy="127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 Box 89"/>
            <p:cNvSpPr txBox="1">
              <a:spLocks noChangeArrowheads="1"/>
            </p:cNvSpPr>
            <p:nvPr/>
          </p:nvSpPr>
          <p:spPr bwMode="auto">
            <a:xfrm>
              <a:off x="1113" y="1596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i="1">
                  <a:solidFill>
                    <a:srgbClr val="CC0000"/>
                  </a:solidFill>
                  <a:latin typeface="Times New Roman" charset="0"/>
                </a:rPr>
                <a:t>F</a:t>
              </a:r>
              <a:r>
                <a:rPr lang="en-US" sz="1200" i="1" baseline="-25000">
                  <a:solidFill>
                    <a:srgbClr val="CC0000"/>
                  </a:solidFill>
                  <a:latin typeface="Times New Roman" charset="0"/>
                </a:rPr>
                <a:t>E</a:t>
              </a:r>
              <a:endParaRPr lang="en-US" sz="1200" i="1">
                <a:solidFill>
                  <a:srgbClr val="CC0000"/>
                </a:solidFill>
                <a:latin typeface="Times New Roman" charset="0"/>
              </a:endParaRPr>
            </a:p>
          </p:txBody>
        </p:sp>
        <p:sp>
          <p:nvSpPr>
            <p:cNvPr id="18" name="Text Box 90"/>
            <p:cNvSpPr txBox="1">
              <a:spLocks noChangeArrowheads="1"/>
            </p:cNvSpPr>
            <p:nvPr/>
          </p:nvSpPr>
          <p:spPr bwMode="auto">
            <a:xfrm>
              <a:off x="1095" y="1837"/>
              <a:ext cx="31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i="1" dirty="0">
                  <a:solidFill>
                    <a:schemeClr val="accent2"/>
                  </a:solidFill>
                  <a:latin typeface="Times New Roman" charset="0"/>
                </a:rPr>
                <a:t>F</a:t>
              </a:r>
              <a:r>
                <a:rPr lang="en-US" sz="1200" i="1" baseline="-25000" dirty="0">
                  <a:solidFill>
                    <a:schemeClr val="accent2"/>
                  </a:solidFill>
                  <a:latin typeface="Times New Roman" charset="0"/>
                </a:rPr>
                <a:t>M</a:t>
              </a:r>
              <a:endParaRPr lang="en-US" sz="1200" i="1" dirty="0">
                <a:solidFill>
                  <a:schemeClr val="accent2"/>
                </a:solidFill>
                <a:latin typeface="Times New Roman" charset="0"/>
              </a:endParaRPr>
            </a:p>
          </p:txBody>
        </p:sp>
        <p:sp>
          <p:nvSpPr>
            <p:cNvPr id="19" name="Oval 91"/>
            <p:cNvSpPr>
              <a:spLocks noChangeArrowheads="1"/>
            </p:cNvSpPr>
            <p:nvPr/>
          </p:nvSpPr>
          <p:spPr bwMode="auto">
            <a:xfrm>
              <a:off x="1111" y="1796"/>
              <a:ext cx="27" cy="2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 baseline="-25000"/>
            </a:p>
          </p:txBody>
        </p:sp>
      </p:grpSp>
      <p:sp>
        <p:nvSpPr>
          <p:cNvPr id="94" name="Text Box 92"/>
          <p:cNvSpPr txBox="1">
            <a:spLocks noChangeArrowheads="1"/>
          </p:cNvSpPr>
          <p:nvPr/>
        </p:nvSpPr>
        <p:spPr bwMode="auto">
          <a:xfrm>
            <a:off x="291777" y="2721735"/>
            <a:ext cx="552291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Space</a:t>
            </a:r>
            <a:r>
              <a:rPr lang="fr-FR" dirty="0"/>
              <a:t> charge</a:t>
            </a:r>
          </a:p>
        </p:txBody>
      </p:sp>
      <p:sp>
        <p:nvSpPr>
          <p:cNvPr id="95" name="Text Box 95"/>
          <p:cNvSpPr txBox="1">
            <a:spLocks noChangeArrowheads="1"/>
          </p:cNvSpPr>
          <p:nvPr/>
        </p:nvSpPr>
        <p:spPr bwMode="auto">
          <a:xfrm>
            <a:off x="270517" y="1099286"/>
            <a:ext cx="587491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Impedance</a:t>
            </a:r>
            <a:r>
              <a:rPr lang="fr-FR" dirty="0"/>
              <a:t>/Wakefield (</a:t>
            </a:r>
            <a:r>
              <a:rPr lang="fr-FR" dirty="0" err="1"/>
              <a:t>Geometric</a:t>
            </a:r>
            <a:r>
              <a:rPr lang="fr-FR" dirty="0"/>
              <a:t> and RW)</a:t>
            </a:r>
          </a:p>
        </p:txBody>
      </p:sp>
      <p:pic>
        <p:nvPicPr>
          <p:cNvPr id="96" name="Picture 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83" y="1480190"/>
            <a:ext cx="1946275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7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8" y="4717631"/>
            <a:ext cx="2173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78" y="5475927"/>
            <a:ext cx="1592263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9" name="Picture 5" descr="Imag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077" y="1600673"/>
            <a:ext cx="41767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ext Box 95"/>
          <p:cNvSpPr txBox="1">
            <a:spLocks noChangeArrowheads="1"/>
          </p:cNvSpPr>
          <p:nvPr/>
        </p:nvSpPr>
        <p:spPr bwMode="auto">
          <a:xfrm>
            <a:off x="6529429" y="1174598"/>
            <a:ext cx="552291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/>
              <a:t>Intra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Scattering</a:t>
            </a:r>
            <a:r>
              <a:rPr lang="fr-FR" dirty="0"/>
              <a:t> (IBS) / </a:t>
            </a:r>
            <a:r>
              <a:rPr lang="fr-FR" dirty="0" err="1"/>
              <a:t>Touschek</a:t>
            </a:r>
            <a:endParaRPr lang="fr-FR" dirty="0"/>
          </a:p>
        </p:txBody>
      </p:sp>
      <p:sp>
        <p:nvSpPr>
          <p:cNvPr id="101" name="Text Box 92"/>
          <p:cNvSpPr txBox="1">
            <a:spLocks noChangeArrowheads="1"/>
          </p:cNvSpPr>
          <p:nvPr/>
        </p:nvSpPr>
        <p:spPr bwMode="auto">
          <a:xfrm>
            <a:off x="6591728" y="2565028"/>
            <a:ext cx="552291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/>
              <a:t>Compton </a:t>
            </a:r>
            <a:r>
              <a:rPr lang="fr-FR" dirty="0" err="1"/>
              <a:t>backscattering</a:t>
            </a:r>
            <a:endParaRPr lang="fr-FR" dirty="0"/>
          </a:p>
        </p:txBody>
      </p:sp>
      <p:grpSp>
        <p:nvGrpSpPr>
          <p:cNvPr id="102" name="Groupe 101"/>
          <p:cNvGrpSpPr/>
          <p:nvPr/>
        </p:nvGrpSpPr>
        <p:grpSpPr>
          <a:xfrm>
            <a:off x="9201121" y="2939610"/>
            <a:ext cx="2703169" cy="1416376"/>
            <a:chOff x="7653702" y="2782697"/>
            <a:chExt cx="3679825" cy="1619250"/>
          </a:xfrm>
        </p:grpSpPr>
        <p:sp>
          <p:nvSpPr>
            <p:cNvPr id="103" name="Oval 27"/>
            <p:cNvSpPr>
              <a:spLocks noChangeArrowheads="1"/>
            </p:cNvSpPr>
            <p:nvPr/>
          </p:nvSpPr>
          <p:spPr bwMode="auto">
            <a:xfrm>
              <a:off x="7987077" y="3363722"/>
              <a:ext cx="184150" cy="1793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fr-FR">
                <a:latin typeface="Arial Narrow" charset="0"/>
              </a:endParaRPr>
            </a:p>
          </p:txBody>
        </p:sp>
        <p:sp>
          <p:nvSpPr>
            <p:cNvPr id="104" name="Text Box 30"/>
            <p:cNvSpPr txBox="1">
              <a:spLocks noChangeArrowheads="1"/>
            </p:cNvSpPr>
            <p:nvPr/>
          </p:nvSpPr>
          <p:spPr bwMode="auto">
            <a:xfrm>
              <a:off x="7653702" y="3100197"/>
              <a:ext cx="3619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>
                  <a:latin typeface="Arial Narrow" charset="0"/>
                </a:rPr>
                <a:t>e</a:t>
              </a:r>
              <a:r>
                <a:rPr lang="fr-FR" baseline="30000" dirty="0">
                  <a:latin typeface="Arial Narrow" charset="0"/>
                </a:rPr>
                <a:t>-</a:t>
              </a:r>
            </a:p>
          </p:txBody>
        </p:sp>
        <p:sp>
          <p:nvSpPr>
            <p:cNvPr id="105" name="Line 31"/>
            <p:cNvSpPr>
              <a:spLocks noChangeShapeType="1"/>
            </p:cNvSpPr>
            <p:nvPr/>
          </p:nvSpPr>
          <p:spPr bwMode="auto">
            <a:xfrm>
              <a:off x="8122015" y="3447860"/>
              <a:ext cx="955675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06" name="Text Box 32"/>
            <p:cNvSpPr txBox="1">
              <a:spLocks noChangeArrowheads="1"/>
            </p:cNvSpPr>
            <p:nvPr/>
          </p:nvSpPr>
          <p:spPr bwMode="auto">
            <a:xfrm>
              <a:off x="10450877" y="3016060"/>
              <a:ext cx="8826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>
                  <a:latin typeface="Arial Narrow" charset="0"/>
                </a:rPr>
                <a:t>photon</a:t>
              </a:r>
              <a:endParaRPr lang="fr-FR" baseline="30000">
                <a:latin typeface="Arial Narrow" charset="0"/>
              </a:endParaRPr>
            </a:p>
          </p:txBody>
        </p:sp>
        <p:sp>
          <p:nvSpPr>
            <p:cNvPr id="107" name="Freeform 33"/>
            <p:cNvSpPr>
              <a:spLocks/>
            </p:cNvSpPr>
            <p:nvPr/>
          </p:nvSpPr>
          <p:spPr bwMode="auto">
            <a:xfrm flipH="1">
              <a:off x="9482502" y="3235135"/>
              <a:ext cx="1073150" cy="265112"/>
            </a:xfrm>
            <a:custGeom>
              <a:avLst/>
              <a:gdLst>
                <a:gd name="T0" fmla="*/ 0 w 569"/>
                <a:gd name="T1" fmla="*/ 159 h 167"/>
                <a:gd name="T2" fmla="*/ 56 w 569"/>
                <a:gd name="T3" fmla="*/ 21 h 167"/>
                <a:gd name="T4" fmla="*/ 125 w 569"/>
                <a:gd name="T5" fmla="*/ 165 h 167"/>
                <a:gd name="T6" fmla="*/ 169 w 569"/>
                <a:gd name="T7" fmla="*/ 27 h 167"/>
                <a:gd name="T8" fmla="*/ 225 w 569"/>
                <a:gd name="T9" fmla="*/ 152 h 167"/>
                <a:gd name="T10" fmla="*/ 263 w 569"/>
                <a:gd name="T11" fmla="*/ 2 h 167"/>
                <a:gd name="T12" fmla="*/ 313 w 569"/>
                <a:gd name="T13" fmla="*/ 165 h 167"/>
                <a:gd name="T14" fmla="*/ 375 w 569"/>
                <a:gd name="T15" fmla="*/ 15 h 167"/>
                <a:gd name="T16" fmla="*/ 400 w 569"/>
                <a:gd name="T17" fmla="*/ 159 h 167"/>
                <a:gd name="T18" fmla="*/ 450 w 569"/>
                <a:gd name="T19" fmla="*/ 33 h 167"/>
                <a:gd name="T20" fmla="*/ 501 w 569"/>
                <a:gd name="T21" fmla="*/ 159 h 167"/>
                <a:gd name="T22" fmla="*/ 538 w 569"/>
                <a:gd name="T23" fmla="*/ 21 h 167"/>
                <a:gd name="T24" fmla="*/ 569 w 569"/>
                <a:gd name="T25" fmla="*/ 127 h 1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9"/>
                <a:gd name="T40" fmla="*/ 0 h 167"/>
                <a:gd name="T41" fmla="*/ 569 w 569"/>
                <a:gd name="T42" fmla="*/ 167 h 1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9" h="167">
                  <a:moveTo>
                    <a:pt x="0" y="159"/>
                  </a:moveTo>
                  <a:cubicBezTo>
                    <a:pt x="17" y="89"/>
                    <a:pt x="35" y="20"/>
                    <a:pt x="56" y="21"/>
                  </a:cubicBezTo>
                  <a:cubicBezTo>
                    <a:pt x="77" y="22"/>
                    <a:pt x="106" y="164"/>
                    <a:pt x="125" y="165"/>
                  </a:cubicBezTo>
                  <a:cubicBezTo>
                    <a:pt x="144" y="166"/>
                    <a:pt x="152" y="29"/>
                    <a:pt x="169" y="27"/>
                  </a:cubicBezTo>
                  <a:cubicBezTo>
                    <a:pt x="186" y="25"/>
                    <a:pt x="209" y="156"/>
                    <a:pt x="225" y="152"/>
                  </a:cubicBezTo>
                  <a:cubicBezTo>
                    <a:pt x="241" y="148"/>
                    <a:pt x="248" y="0"/>
                    <a:pt x="263" y="2"/>
                  </a:cubicBezTo>
                  <a:cubicBezTo>
                    <a:pt x="278" y="4"/>
                    <a:pt x="295" y="163"/>
                    <a:pt x="313" y="165"/>
                  </a:cubicBezTo>
                  <a:cubicBezTo>
                    <a:pt x="331" y="167"/>
                    <a:pt x="361" y="16"/>
                    <a:pt x="375" y="15"/>
                  </a:cubicBezTo>
                  <a:cubicBezTo>
                    <a:pt x="389" y="14"/>
                    <a:pt x="388" y="156"/>
                    <a:pt x="400" y="159"/>
                  </a:cubicBezTo>
                  <a:cubicBezTo>
                    <a:pt x="412" y="162"/>
                    <a:pt x="433" y="33"/>
                    <a:pt x="450" y="33"/>
                  </a:cubicBezTo>
                  <a:cubicBezTo>
                    <a:pt x="467" y="33"/>
                    <a:pt x="486" y="161"/>
                    <a:pt x="501" y="159"/>
                  </a:cubicBezTo>
                  <a:cubicBezTo>
                    <a:pt x="516" y="157"/>
                    <a:pt x="527" y="26"/>
                    <a:pt x="538" y="21"/>
                  </a:cubicBezTo>
                  <a:cubicBezTo>
                    <a:pt x="549" y="16"/>
                    <a:pt x="559" y="71"/>
                    <a:pt x="569" y="12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08" name="Line 34"/>
            <p:cNvSpPr>
              <a:spLocks noChangeShapeType="1"/>
            </p:cNvSpPr>
            <p:nvPr/>
          </p:nvSpPr>
          <p:spPr bwMode="auto">
            <a:xfrm flipH="1">
              <a:off x="9325340" y="3417697"/>
              <a:ext cx="1476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09" name="Text Box 35"/>
            <p:cNvSpPr txBox="1">
              <a:spLocks noChangeArrowheads="1"/>
            </p:cNvSpPr>
            <p:nvPr/>
          </p:nvSpPr>
          <p:spPr bwMode="auto">
            <a:xfrm>
              <a:off x="8349027" y="2900172"/>
              <a:ext cx="3365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>
                  <a:latin typeface="Arial Narrow" charset="0"/>
                </a:rPr>
                <a:t>E</a:t>
              </a:r>
            </a:p>
          </p:txBody>
        </p:sp>
        <p:sp>
          <p:nvSpPr>
            <p:cNvPr id="110" name="Text Box 36"/>
            <p:cNvSpPr txBox="1">
              <a:spLocks noChangeArrowheads="1"/>
            </p:cNvSpPr>
            <p:nvPr/>
          </p:nvSpPr>
          <p:spPr bwMode="auto">
            <a:xfrm>
              <a:off x="9855565" y="2782697"/>
              <a:ext cx="43021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 err="1">
                  <a:latin typeface="Arial Narrow" charset="0"/>
                </a:rPr>
                <a:t>h</a:t>
              </a:r>
              <a:r>
                <a:rPr lang="fr-FR" dirty="0" err="1">
                  <a:latin typeface="Symbol" charset="0"/>
                </a:rPr>
                <a:t>n</a:t>
              </a:r>
              <a:endParaRPr lang="fr-FR" dirty="0">
                <a:latin typeface="Symbol" charset="0"/>
              </a:endParaRPr>
            </a:p>
          </p:txBody>
        </p:sp>
        <p:sp>
          <p:nvSpPr>
            <p:cNvPr id="111" name="Oval 37"/>
            <p:cNvSpPr>
              <a:spLocks noChangeArrowheads="1"/>
            </p:cNvSpPr>
            <p:nvPr/>
          </p:nvSpPr>
          <p:spPr bwMode="auto">
            <a:xfrm>
              <a:off x="7901352" y="4222560"/>
              <a:ext cx="184150" cy="1793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fr-FR">
                <a:latin typeface="Arial Narrow" charset="0"/>
              </a:endParaRPr>
            </a:p>
          </p:txBody>
        </p:sp>
        <p:sp>
          <p:nvSpPr>
            <p:cNvPr id="112" name="Line 38"/>
            <p:cNvSpPr>
              <a:spLocks noChangeShapeType="1"/>
            </p:cNvSpPr>
            <p:nvPr/>
          </p:nvSpPr>
          <p:spPr bwMode="auto">
            <a:xfrm>
              <a:off x="8099790" y="4327335"/>
              <a:ext cx="955675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3" name="Freeform 39"/>
            <p:cNvSpPr>
              <a:spLocks/>
            </p:cNvSpPr>
            <p:nvPr/>
          </p:nvSpPr>
          <p:spPr bwMode="auto">
            <a:xfrm>
              <a:off x="9539652" y="4114610"/>
              <a:ext cx="993775" cy="265112"/>
            </a:xfrm>
            <a:custGeom>
              <a:avLst/>
              <a:gdLst>
                <a:gd name="T0" fmla="*/ 0 w 569"/>
                <a:gd name="T1" fmla="*/ 159 h 167"/>
                <a:gd name="T2" fmla="*/ 56 w 569"/>
                <a:gd name="T3" fmla="*/ 21 h 167"/>
                <a:gd name="T4" fmla="*/ 125 w 569"/>
                <a:gd name="T5" fmla="*/ 165 h 167"/>
                <a:gd name="T6" fmla="*/ 169 w 569"/>
                <a:gd name="T7" fmla="*/ 27 h 167"/>
                <a:gd name="T8" fmla="*/ 225 w 569"/>
                <a:gd name="T9" fmla="*/ 152 h 167"/>
                <a:gd name="T10" fmla="*/ 263 w 569"/>
                <a:gd name="T11" fmla="*/ 2 h 167"/>
                <a:gd name="T12" fmla="*/ 313 w 569"/>
                <a:gd name="T13" fmla="*/ 165 h 167"/>
                <a:gd name="T14" fmla="*/ 375 w 569"/>
                <a:gd name="T15" fmla="*/ 15 h 167"/>
                <a:gd name="T16" fmla="*/ 400 w 569"/>
                <a:gd name="T17" fmla="*/ 159 h 167"/>
                <a:gd name="T18" fmla="*/ 450 w 569"/>
                <a:gd name="T19" fmla="*/ 33 h 167"/>
                <a:gd name="T20" fmla="*/ 501 w 569"/>
                <a:gd name="T21" fmla="*/ 159 h 167"/>
                <a:gd name="T22" fmla="*/ 538 w 569"/>
                <a:gd name="T23" fmla="*/ 21 h 167"/>
                <a:gd name="T24" fmla="*/ 569 w 569"/>
                <a:gd name="T25" fmla="*/ 127 h 1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9"/>
                <a:gd name="T40" fmla="*/ 0 h 167"/>
                <a:gd name="T41" fmla="*/ 569 w 569"/>
                <a:gd name="T42" fmla="*/ 167 h 1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9" h="167">
                  <a:moveTo>
                    <a:pt x="0" y="159"/>
                  </a:moveTo>
                  <a:cubicBezTo>
                    <a:pt x="17" y="89"/>
                    <a:pt x="35" y="20"/>
                    <a:pt x="56" y="21"/>
                  </a:cubicBezTo>
                  <a:cubicBezTo>
                    <a:pt x="77" y="22"/>
                    <a:pt x="106" y="164"/>
                    <a:pt x="125" y="165"/>
                  </a:cubicBezTo>
                  <a:cubicBezTo>
                    <a:pt x="144" y="166"/>
                    <a:pt x="152" y="29"/>
                    <a:pt x="169" y="27"/>
                  </a:cubicBezTo>
                  <a:cubicBezTo>
                    <a:pt x="186" y="25"/>
                    <a:pt x="209" y="156"/>
                    <a:pt x="225" y="152"/>
                  </a:cubicBezTo>
                  <a:cubicBezTo>
                    <a:pt x="241" y="148"/>
                    <a:pt x="248" y="0"/>
                    <a:pt x="263" y="2"/>
                  </a:cubicBezTo>
                  <a:cubicBezTo>
                    <a:pt x="278" y="4"/>
                    <a:pt x="295" y="163"/>
                    <a:pt x="313" y="165"/>
                  </a:cubicBezTo>
                  <a:cubicBezTo>
                    <a:pt x="331" y="167"/>
                    <a:pt x="361" y="16"/>
                    <a:pt x="375" y="15"/>
                  </a:cubicBezTo>
                  <a:cubicBezTo>
                    <a:pt x="389" y="14"/>
                    <a:pt x="388" y="156"/>
                    <a:pt x="400" y="159"/>
                  </a:cubicBezTo>
                  <a:cubicBezTo>
                    <a:pt x="412" y="162"/>
                    <a:pt x="433" y="33"/>
                    <a:pt x="450" y="33"/>
                  </a:cubicBezTo>
                  <a:cubicBezTo>
                    <a:pt x="467" y="33"/>
                    <a:pt x="486" y="161"/>
                    <a:pt x="501" y="159"/>
                  </a:cubicBezTo>
                  <a:cubicBezTo>
                    <a:pt x="516" y="157"/>
                    <a:pt x="527" y="26"/>
                    <a:pt x="538" y="21"/>
                  </a:cubicBezTo>
                  <a:cubicBezTo>
                    <a:pt x="549" y="16"/>
                    <a:pt x="559" y="71"/>
                    <a:pt x="569" y="12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4" name="Line 40"/>
            <p:cNvSpPr>
              <a:spLocks noChangeShapeType="1"/>
            </p:cNvSpPr>
            <p:nvPr/>
          </p:nvSpPr>
          <p:spPr bwMode="auto">
            <a:xfrm>
              <a:off x="10523902" y="4306697"/>
              <a:ext cx="2190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5" name="Text Box 41"/>
            <p:cNvSpPr txBox="1">
              <a:spLocks noChangeArrowheads="1"/>
            </p:cNvSpPr>
            <p:nvPr/>
          </p:nvSpPr>
          <p:spPr bwMode="auto">
            <a:xfrm>
              <a:off x="8236315" y="3855847"/>
              <a:ext cx="6365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>
                  <a:latin typeface="Arial Narrow" charset="0"/>
                </a:rPr>
                <a:t>E-</a:t>
              </a:r>
              <a:r>
                <a:rPr lang="fr-FR" dirty="0">
                  <a:latin typeface="Symbol" charset="0"/>
                </a:rPr>
                <a:t>D</a:t>
              </a:r>
              <a:r>
                <a:rPr lang="fr-FR" dirty="0">
                  <a:latin typeface="Arial Narrow" charset="0"/>
                </a:rPr>
                <a:t>E</a:t>
              </a:r>
            </a:p>
          </p:txBody>
        </p:sp>
        <p:sp>
          <p:nvSpPr>
            <p:cNvPr id="116" name="Text Box 42"/>
            <p:cNvSpPr txBox="1">
              <a:spLocks noChangeArrowheads="1"/>
            </p:cNvSpPr>
            <p:nvPr/>
          </p:nvSpPr>
          <p:spPr bwMode="auto">
            <a:xfrm>
              <a:off x="9833340" y="3662172"/>
              <a:ext cx="4587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 err="1">
                  <a:latin typeface="Arial Narrow" charset="0"/>
                </a:rPr>
                <a:t>h</a:t>
              </a:r>
              <a:r>
                <a:rPr lang="fr-FR" dirty="0" err="1">
                  <a:latin typeface="Symbol" charset="0"/>
                </a:rPr>
                <a:t>n</a:t>
              </a:r>
              <a:r>
                <a:rPr lang="ja-JP" altLang="fr-FR" dirty="0"/>
                <a:t>’</a:t>
              </a:r>
              <a:endParaRPr lang="fr-FR" dirty="0"/>
            </a:p>
          </p:txBody>
        </p:sp>
      </p:grpSp>
      <p:sp>
        <p:nvSpPr>
          <p:cNvPr id="117" name="Text Box 10"/>
          <p:cNvSpPr txBox="1">
            <a:spLocks noChangeArrowheads="1"/>
          </p:cNvSpPr>
          <p:nvPr/>
        </p:nvSpPr>
        <p:spPr bwMode="auto">
          <a:xfrm>
            <a:off x="6933362" y="4675968"/>
            <a:ext cx="511760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/>
              <a:t>Ion Cloud</a:t>
            </a:r>
          </a:p>
        </p:txBody>
      </p:sp>
      <p:grpSp>
        <p:nvGrpSpPr>
          <p:cNvPr id="118" name="Groupe 117"/>
          <p:cNvGrpSpPr/>
          <p:nvPr/>
        </p:nvGrpSpPr>
        <p:grpSpPr>
          <a:xfrm>
            <a:off x="10096736" y="4904485"/>
            <a:ext cx="2037642" cy="1291746"/>
            <a:chOff x="8630358" y="4934353"/>
            <a:chExt cx="2037642" cy="1291746"/>
          </a:xfrm>
        </p:grpSpPr>
        <p:grpSp>
          <p:nvGrpSpPr>
            <p:cNvPr id="119" name="Group 11"/>
            <p:cNvGrpSpPr>
              <a:grpSpLocks/>
            </p:cNvGrpSpPr>
            <p:nvPr/>
          </p:nvGrpSpPr>
          <p:grpSpPr bwMode="auto">
            <a:xfrm>
              <a:off x="8630358" y="5207784"/>
              <a:ext cx="1573212" cy="819150"/>
              <a:chOff x="603" y="1596"/>
              <a:chExt cx="991" cy="516"/>
            </a:xfrm>
          </p:grpSpPr>
          <p:grpSp>
            <p:nvGrpSpPr>
              <p:cNvPr id="147" name="Group 12"/>
              <p:cNvGrpSpPr>
                <a:grpSpLocks/>
              </p:cNvGrpSpPr>
              <p:nvPr/>
            </p:nvGrpSpPr>
            <p:grpSpPr bwMode="auto">
              <a:xfrm>
                <a:off x="603" y="1747"/>
                <a:ext cx="991" cy="365"/>
                <a:chOff x="1440" y="1056"/>
                <a:chExt cx="1776" cy="720"/>
              </a:xfrm>
            </p:grpSpPr>
            <p:sp>
              <p:nvSpPr>
                <p:cNvPr id="151" name="Oval 13"/>
                <p:cNvSpPr>
                  <a:spLocks noChangeArrowheads="1"/>
                </p:cNvSpPr>
                <p:nvPr/>
              </p:nvSpPr>
              <p:spPr bwMode="auto">
                <a:xfrm>
                  <a:off x="1440" y="1200"/>
                  <a:ext cx="1776" cy="52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2" name="Oval 14"/>
                <p:cNvSpPr>
                  <a:spLocks noChangeArrowheads="1"/>
                </p:cNvSpPr>
                <p:nvPr/>
              </p:nvSpPr>
              <p:spPr bwMode="auto">
                <a:xfrm>
                  <a:off x="1968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3" name="Oval 15"/>
                <p:cNvSpPr>
                  <a:spLocks noChangeArrowheads="1"/>
                </p:cNvSpPr>
                <p:nvPr/>
              </p:nvSpPr>
              <p:spPr bwMode="auto">
                <a:xfrm>
                  <a:off x="2064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4" name="Oval 16"/>
                <p:cNvSpPr>
                  <a:spLocks noChangeArrowheads="1"/>
                </p:cNvSpPr>
                <p:nvPr/>
              </p:nvSpPr>
              <p:spPr bwMode="auto">
                <a:xfrm>
                  <a:off x="206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5" name="Oval 17"/>
                <p:cNvSpPr>
                  <a:spLocks noChangeArrowheads="1"/>
                </p:cNvSpPr>
                <p:nvPr/>
              </p:nvSpPr>
              <p:spPr bwMode="auto">
                <a:xfrm>
                  <a:off x="1968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6" name="Oval 18"/>
                <p:cNvSpPr>
                  <a:spLocks noChangeArrowheads="1"/>
                </p:cNvSpPr>
                <p:nvPr/>
              </p:nvSpPr>
              <p:spPr bwMode="auto">
                <a:xfrm>
                  <a:off x="1920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7" name="Oval 19"/>
                <p:cNvSpPr>
                  <a:spLocks noChangeArrowheads="1"/>
                </p:cNvSpPr>
                <p:nvPr/>
              </p:nvSpPr>
              <p:spPr bwMode="auto">
                <a:xfrm>
                  <a:off x="192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8" name="Oval 20"/>
                <p:cNvSpPr>
                  <a:spLocks noChangeArrowheads="1"/>
                </p:cNvSpPr>
                <p:nvPr/>
              </p:nvSpPr>
              <p:spPr bwMode="auto">
                <a:xfrm>
                  <a:off x="1968" y="120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9" name="Oval 21"/>
                <p:cNvSpPr>
                  <a:spLocks noChangeArrowheads="1"/>
                </p:cNvSpPr>
                <p:nvPr/>
              </p:nvSpPr>
              <p:spPr bwMode="auto">
                <a:xfrm>
                  <a:off x="216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0" name="Oval 22"/>
                <p:cNvSpPr>
                  <a:spLocks noChangeArrowheads="1"/>
                </p:cNvSpPr>
                <p:nvPr/>
              </p:nvSpPr>
              <p:spPr bwMode="auto">
                <a:xfrm>
                  <a:off x="235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1" name="Oval 23"/>
                <p:cNvSpPr>
                  <a:spLocks noChangeArrowheads="1"/>
                </p:cNvSpPr>
                <p:nvPr/>
              </p:nvSpPr>
              <p:spPr bwMode="auto">
                <a:xfrm>
                  <a:off x="2256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2" name="Oval 24"/>
                <p:cNvSpPr>
                  <a:spLocks noChangeArrowheads="1"/>
                </p:cNvSpPr>
                <p:nvPr/>
              </p:nvSpPr>
              <p:spPr bwMode="auto">
                <a:xfrm>
                  <a:off x="2304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3" name="Oval 25"/>
                <p:cNvSpPr>
                  <a:spLocks noChangeArrowheads="1"/>
                </p:cNvSpPr>
                <p:nvPr/>
              </p:nvSpPr>
              <p:spPr bwMode="auto">
                <a:xfrm>
                  <a:off x="2208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" name="Oval 26"/>
                <p:cNvSpPr>
                  <a:spLocks noChangeArrowheads="1"/>
                </p:cNvSpPr>
                <p:nvPr/>
              </p:nvSpPr>
              <p:spPr bwMode="auto">
                <a:xfrm>
                  <a:off x="2112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5" name="Oval 27"/>
                <p:cNvSpPr>
                  <a:spLocks noChangeArrowheads="1"/>
                </p:cNvSpPr>
                <p:nvPr/>
              </p:nvSpPr>
              <p:spPr bwMode="auto">
                <a:xfrm>
                  <a:off x="2208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6" name="Oval 28"/>
                <p:cNvSpPr>
                  <a:spLocks noChangeArrowheads="1"/>
                </p:cNvSpPr>
                <p:nvPr/>
              </p:nvSpPr>
              <p:spPr bwMode="auto">
                <a:xfrm>
                  <a:off x="2160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7" name="Oval 29"/>
                <p:cNvSpPr>
                  <a:spLocks noChangeArrowheads="1"/>
                </p:cNvSpPr>
                <p:nvPr/>
              </p:nvSpPr>
              <p:spPr bwMode="auto">
                <a:xfrm>
                  <a:off x="211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8" name="Oval 30"/>
                <p:cNvSpPr>
                  <a:spLocks noChangeArrowheads="1"/>
                </p:cNvSpPr>
                <p:nvPr/>
              </p:nvSpPr>
              <p:spPr bwMode="auto">
                <a:xfrm>
                  <a:off x="220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9" name="Oval 31"/>
                <p:cNvSpPr>
                  <a:spLocks noChangeArrowheads="1"/>
                </p:cNvSpPr>
                <p:nvPr/>
              </p:nvSpPr>
              <p:spPr bwMode="auto">
                <a:xfrm>
                  <a:off x="2448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0" name="Oval 32"/>
                <p:cNvSpPr>
                  <a:spLocks noChangeArrowheads="1"/>
                </p:cNvSpPr>
                <p:nvPr/>
              </p:nvSpPr>
              <p:spPr bwMode="auto">
                <a:xfrm>
                  <a:off x="2544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1" name="Oval 33"/>
                <p:cNvSpPr>
                  <a:spLocks noChangeArrowheads="1"/>
                </p:cNvSpPr>
                <p:nvPr/>
              </p:nvSpPr>
              <p:spPr bwMode="auto">
                <a:xfrm>
                  <a:off x="2352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2" name="Oval 34"/>
                <p:cNvSpPr>
                  <a:spLocks noChangeArrowheads="1"/>
                </p:cNvSpPr>
                <p:nvPr/>
              </p:nvSpPr>
              <p:spPr bwMode="auto">
                <a:xfrm>
                  <a:off x="225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3" name="Oval 35"/>
                <p:cNvSpPr>
                  <a:spLocks noChangeArrowheads="1"/>
                </p:cNvSpPr>
                <p:nvPr/>
              </p:nvSpPr>
              <p:spPr bwMode="auto">
                <a:xfrm>
                  <a:off x="240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4" name="Oval 36"/>
                <p:cNvSpPr>
                  <a:spLocks noChangeArrowheads="1"/>
                </p:cNvSpPr>
                <p:nvPr/>
              </p:nvSpPr>
              <p:spPr bwMode="auto">
                <a:xfrm>
                  <a:off x="264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5" name="Oval 37"/>
                <p:cNvSpPr>
                  <a:spLocks noChangeArrowheads="1"/>
                </p:cNvSpPr>
                <p:nvPr/>
              </p:nvSpPr>
              <p:spPr bwMode="auto">
                <a:xfrm>
                  <a:off x="2640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6" name="Oval 38"/>
                <p:cNvSpPr>
                  <a:spLocks noChangeArrowheads="1"/>
                </p:cNvSpPr>
                <p:nvPr/>
              </p:nvSpPr>
              <p:spPr bwMode="auto">
                <a:xfrm>
                  <a:off x="2544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7" name="Oval 39"/>
                <p:cNvSpPr>
                  <a:spLocks noChangeArrowheads="1"/>
                </p:cNvSpPr>
                <p:nvPr/>
              </p:nvSpPr>
              <p:spPr bwMode="auto">
                <a:xfrm>
                  <a:off x="254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8" name="Oval 40"/>
                <p:cNvSpPr>
                  <a:spLocks noChangeArrowheads="1"/>
                </p:cNvSpPr>
                <p:nvPr/>
              </p:nvSpPr>
              <p:spPr bwMode="auto">
                <a:xfrm>
                  <a:off x="2592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79" name="Oval 41"/>
                <p:cNvSpPr>
                  <a:spLocks noChangeArrowheads="1"/>
                </p:cNvSpPr>
                <p:nvPr/>
              </p:nvSpPr>
              <p:spPr bwMode="auto">
                <a:xfrm>
                  <a:off x="264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0" name="Oval 42"/>
                <p:cNvSpPr>
                  <a:spLocks noChangeArrowheads="1"/>
                </p:cNvSpPr>
                <p:nvPr/>
              </p:nvSpPr>
              <p:spPr bwMode="auto">
                <a:xfrm>
                  <a:off x="268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1" name="Oval 43"/>
                <p:cNvSpPr>
                  <a:spLocks noChangeArrowheads="1"/>
                </p:cNvSpPr>
                <p:nvPr/>
              </p:nvSpPr>
              <p:spPr bwMode="auto">
                <a:xfrm>
                  <a:off x="283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2" name="Oval 44"/>
                <p:cNvSpPr>
                  <a:spLocks noChangeArrowheads="1"/>
                </p:cNvSpPr>
                <p:nvPr/>
              </p:nvSpPr>
              <p:spPr bwMode="auto">
                <a:xfrm>
                  <a:off x="2976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3" name="Oval 45"/>
                <p:cNvSpPr>
                  <a:spLocks noChangeArrowheads="1"/>
                </p:cNvSpPr>
                <p:nvPr/>
              </p:nvSpPr>
              <p:spPr bwMode="auto">
                <a:xfrm>
                  <a:off x="3072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4" name="Oval 46"/>
                <p:cNvSpPr>
                  <a:spLocks noChangeArrowheads="1"/>
                </p:cNvSpPr>
                <p:nvPr/>
              </p:nvSpPr>
              <p:spPr bwMode="auto">
                <a:xfrm>
                  <a:off x="3024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5" name="Oval 47"/>
                <p:cNvSpPr>
                  <a:spLocks noChangeArrowheads="1"/>
                </p:cNvSpPr>
                <p:nvPr/>
              </p:nvSpPr>
              <p:spPr bwMode="auto">
                <a:xfrm>
                  <a:off x="2928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6" name="Oval 48"/>
                <p:cNvSpPr>
                  <a:spLocks noChangeArrowheads="1"/>
                </p:cNvSpPr>
                <p:nvPr/>
              </p:nvSpPr>
              <p:spPr bwMode="auto">
                <a:xfrm>
                  <a:off x="2784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7" name="Oval 49"/>
                <p:cNvSpPr>
                  <a:spLocks noChangeArrowheads="1"/>
                </p:cNvSpPr>
                <p:nvPr/>
              </p:nvSpPr>
              <p:spPr bwMode="auto">
                <a:xfrm>
                  <a:off x="2640" y="115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8" name="Oval 50"/>
                <p:cNvSpPr>
                  <a:spLocks noChangeArrowheads="1"/>
                </p:cNvSpPr>
                <p:nvPr/>
              </p:nvSpPr>
              <p:spPr bwMode="auto">
                <a:xfrm>
                  <a:off x="2544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9" name="Oval 51"/>
                <p:cNvSpPr>
                  <a:spLocks noChangeArrowheads="1"/>
                </p:cNvSpPr>
                <p:nvPr/>
              </p:nvSpPr>
              <p:spPr bwMode="auto">
                <a:xfrm>
                  <a:off x="2496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0" name="Oval 52"/>
                <p:cNvSpPr>
                  <a:spLocks noChangeArrowheads="1"/>
                </p:cNvSpPr>
                <p:nvPr/>
              </p:nvSpPr>
              <p:spPr bwMode="auto">
                <a:xfrm>
                  <a:off x="2448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1" name="Oval 53"/>
                <p:cNvSpPr>
                  <a:spLocks noChangeArrowheads="1"/>
                </p:cNvSpPr>
                <p:nvPr/>
              </p:nvSpPr>
              <p:spPr bwMode="auto">
                <a:xfrm>
                  <a:off x="2400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2" name="Oval 54"/>
                <p:cNvSpPr>
                  <a:spLocks noChangeArrowheads="1"/>
                </p:cNvSpPr>
                <p:nvPr/>
              </p:nvSpPr>
              <p:spPr bwMode="auto">
                <a:xfrm>
                  <a:off x="2400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3" name="Oval 55"/>
                <p:cNvSpPr>
                  <a:spLocks noChangeArrowheads="1"/>
                </p:cNvSpPr>
                <p:nvPr/>
              </p:nvSpPr>
              <p:spPr bwMode="auto">
                <a:xfrm>
                  <a:off x="2544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4" name="Oval 56"/>
                <p:cNvSpPr>
                  <a:spLocks noChangeArrowheads="1"/>
                </p:cNvSpPr>
                <p:nvPr/>
              </p:nvSpPr>
              <p:spPr bwMode="auto">
                <a:xfrm>
                  <a:off x="2688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5" name="Oval 57"/>
                <p:cNvSpPr>
                  <a:spLocks noChangeArrowheads="1"/>
                </p:cNvSpPr>
                <p:nvPr/>
              </p:nvSpPr>
              <p:spPr bwMode="auto">
                <a:xfrm>
                  <a:off x="2736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6" name="Oval 58"/>
                <p:cNvSpPr>
                  <a:spLocks noChangeArrowheads="1"/>
                </p:cNvSpPr>
                <p:nvPr/>
              </p:nvSpPr>
              <p:spPr bwMode="auto">
                <a:xfrm>
                  <a:off x="2400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7" name="Oval 59"/>
                <p:cNvSpPr>
                  <a:spLocks noChangeArrowheads="1"/>
                </p:cNvSpPr>
                <p:nvPr/>
              </p:nvSpPr>
              <p:spPr bwMode="auto">
                <a:xfrm>
                  <a:off x="2112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8" name="Oval 60"/>
                <p:cNvSpPr>
                  <a:spLocks noChangeArrowheads="1"/>
                </p:cNvSpPr>
                <p:nvPr/>
              </p:nvSpPr>
              <p:spPr bwMode="auto">
                <a:xfrm>
                  <a:off x="1968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9" name="Oval 61"/>
                <p:cNvSpPr>
                  <a:spLocks noChangeArrowheads="1"/>
                </p:cNvSpPr>
                <p:nvPr/>
              </p:nvSpPr>
              <p:spPr bwMode="auto">
                <a:xfrm>
                  <a:off x="177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0" name="Oval 62"/>
                <p:cNvSpPr>
                  <a:spLocks noChangeArrowheads="1"/>
                </p:cNvSpPr>
                <p:nvPr/>
              </p:nvSpPr>
              <p:spPr bwMode="auto">
                <a:xfrm>
                  <a:off x="168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1" name="Oval 63"/>
                <p:cNvSpPr>
                  <a:spLocks noChangeArrowheads="1"/>
                </p:cNvSpPr>
                <p:nvPr/>
              </p:nvSpPr>
              <p:spPr bwMode="auto">
                <a:xfrm>
                  <a:off x="158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2" name="Oval 64"/>
                <p:cNvSpPr>
                  <a:spLocks noChangeArrowheads="1"/>
                </p:cNvSpPr>
                <p:nvPr/>
              </p:nvSpPr>
              <p:spPr bwMode="auto">
                <a:xfrm>
                  <a:off x="172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3" name="Oval 65"/>
                <p:cNvSpPr>
                  <a:spLocks noChangeArrowheads="1"/>
                </p:cNvSpPr>
                <p:nvPr/>
              </p:nvSpPr>
              <p:spPr bwMode="auto">
                <a:xfrm>
                  <a:off x="1872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4" name="Oval 66"/>
                <p:cNvSpPr>
                  <a:spLocks noChangeArrowheads="1"/>
                </p:cNvSpPr>
                <p:nvPr/>
              </p:nvSpPr>
              <p:spPr bwMode="auto">
                <a:xfrm>
                  <a:off x="2016" y="168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5" name="Oval 67"/>
                <p:cNvSpPr>
                  <a:spLocks noChangeArrowheads="1"/>
                </p:cNvSpPr>
                <p:nvPr/>
              </p:nvSpPr>
              <p:spPr bwMode="auto">
                <a:xfrm>
                  <a:off x="2160" y="172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6" name="Oval 68"/>
                <p:cNvSpPr>
                  <a:spLocks noChangeArrowheads="1"/>
                </p:cNvSpPr>
                <p:nvPr/>
              </p:nvSpPr>
              <p:spPr bwMode="auto">
                <a:xfrm>
                  <a:off x="2304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7" name="Oval 69"/>
                <p:cNvSpPr>
                  <a:spLocks noChangeArrowheads="1"/>
                </p:cNvSpPr>
                <p:nvPr/>
              </p:nvSpPr>
              <p:spPr bwMode="auto">
                <a:xfrm>
                  <a:off x="2448" y="115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8" name="Oval 70"/>
                <p:cNvSpPr>
                  <a:spLocks noChangeArrowheads="1"/>
                </p:cNvSpPr>
                <p:nvPr/>
              </p:nvSpPr>
              <p:spPr bwMode="auto">
                <a:xfrm>
                  <a:off x="2256" y="105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9" name="Oval 71"/>
                <p:cNvSpPr>
                  <a:spLocks noChangeArrowheads="1"/>
                </p:cNvSpPr>
                <p:nvPr/>
              </p:nvSpPr>
              <p:spPr bwMode="auto">
                <a:xfrm>
                  <a:off x="2016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0" name="Oval 72"/>
                <p:cNvSpPr>
                  <a:spLocks noChangeArrowheads="1"/>
                </p:cNvSpPr>
                <p:nvPr/>
              </p:nvSpPr>
              <p:spPr bwMode="auto">
                <a:xfrm>
                  <a:off x="1680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1" name="Oval 73"/>
                <p:cNvSpPr>
                  <a:spLocks noChangeArrowheads="1"/>
                </p:cNvSpPr>
                <p:nvPr/>
              </p:nvSpPr>
              <p:spPr bwMode="auto">
                <a:xfrm>
                  <a:off x="1872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2" name="Oval 74"/>
                <p:cNvSpPr>
                  <a:spLocks noChangeArrowheads="1"/>
                </p:cNvSpPr>
                <p:nvPr/>
              </p:nvSpPr>
              <p:spPr bwMode="auto">
                <a:xfrm>
                  <a:off x="1872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3" name="Oval 75"/>
                <p:cNvSpPr>
                  <a:spLocks noChangeArrowheads="1"/>
                </p:cNvSpPr>
                <p:nvPr/>
              </p:nvSpPr>
              <p:spPr bwMode="auto">
                <a:xfrm>
                  <a:off x="2064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4" name="Oval 76"/>
                <p:cNvSpPr>
                  <a:spLocks noChangeArrowheads="1"/>
                </p:cNvSpPr>
                <p:nvPr/>
              </p:nvSpPr>
              <p:spPr bwMode="auto">
                <a:xfrm>
                  <a:off x="1728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5" name="Oval 77"/>
                <p:cNvSpPr>
                  <a:spLocks noChangeArrowheads="1"/>
                </p:cNvSpPr>
                <p:nvPr/>
              </p:nvSpPr>
              <p:spPr bwMode="auto">
                <a:xfrm>
                  <a:off x="2880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6" name="Oval 78"/>
                <p:cNvSpPr>
                  <a:spLocks noChangeArrowheads="1"/>
                </p:cNvSpPr>
                <p:nvPr/>
              </p:nvSpPr>
              <p:spPr bwMode="auto">
                <a:xfrm>
                  <a:off x="2304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" name="Oval 79"/>
                <p:cNvSpPr>
                  <a:spLocks noChangeArrowheads="1"/>
                </p:cNvSpPr>
                <p:nvPr/>
              </p:nvSpPr>
              <p:spPr bwMode="auto">
                <a:xfrm>
                  <a:off x="2112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" name="Oval 80"/>
                <p:cNvSpPr>
                  <a:spLocks noChangeArrowheads="1"/>
                </p:cNvSpPr>
                <p:nvPr/>
              </p:nvSpPr>
              <p:spPr bwMode="auto">
                <a:xfrm>
                  <a:off x="2160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" name="Oval 81"/>
                <p:cNvSpPr>
                  <a:spLocks noChangeArrowheads="1"/>
                </p:cNvSpPr>
                <p:nvPr/>
              </p:nvSpPr>
              <p:spPr bwMode="auto">
                <a:xfrm>
                  <a:off x="2304" y="125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" name="Oval 82"/>
                <p:cNvSpPr>
                  <a:spLocks noChangeArrowheads="1"/>
                </p:cNvSpPr>
                <p:nvPr/>
              </p:nvSpPr>
              <p:spPr bwMode="auto">
                <a:xfrm>
                  <a:off x="2448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1" name="Oval 83"/>
                <p:cNvSpPr>
                  <a:spLocks noChangeArrowheads="1"/>
                </p:cNvSpPr>
                <p:nvPr/>
              </p:nvSpPr>
              <p:spPr bwMode="auto">
                <a:xfrm>
                  <a:off x="273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" name="Oval 84"/>
                <p:cNvSpPr>
                  <a:spLocks noChangeArrowheads="1"/>
                </p:cNvSpPr>
                <p:nvPr/>
              </p:nvSpPr>
              <p:spPr bwMode="auto">
                <a:xfrm>
                  <a:off x="230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" name="Oval 85"/>
                <p:cNvSpPr>
                  <a:spLocks noChangeArrowheads="1"/>
                </p:cNvSpPr>
                <p:nvPr/>
              </p:nvSpPr>
              <p:spPr bwMode="auto">
                <a:xfrm>
                  <a:off x="1632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" name="Oval 86"/>
                <p:cNvSpPr>
                  <a:spLocks noChangeArrowheads="1"/>
                </p:cNvSpPr>
                <p:nvPr/>
              </p:nvSpPr>
              <p:spPr bwMode="auto">
                <a:xfrm>
                  <a:off x="2496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48" name="Line 87"/>
              <p:cNvSpPr>
                <a:spLocks noChangeShapeType="1"/>
              </p:cNvSpPr>
              <p:nvPr/>
            </p:nvSpPr>
            <p:spPr bwMode="auto">
              <a:xfrm flipH="1" flipV="1">
                <a:off x="1121" y="1652"/>
                <a:ext cx="2" cy="130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9" name="Text Box 89"/>
              <p:cNvSpPr txBox="1">
                <a:spLocks noChangeArrowheads="1"/>
              </p:cNvSpPr>
              <p:nvPr/>
            </p:nvSpPr>
            <p:spPr bwMode="auto">
              <a:xfrm>
                <a:off x="1113" y="1596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1200" i="1" dirty="0">
                    <a:solidFill>
                      <a:srgbClr val="CC0000"/>
                    </a:solidFill>
                    <a:latin typeface="Times New Roman" charset="0"/>
                  </a:rPr>
                  <a:t>F</a:t>
                </a:r>
                <a:r>
                  <a:rPr lang="en-US" sz="1200" i="1" baseline="-25000" dirty="0">
                    <a:solidFill>
                      <a:srgbClr val="CC0000"/>
                    </a:solidFill>
                    <a:latin typeface="Times New Roman" charset="0"/>
                  </a:rPr>
                  <a:t>E</a:t>
                </a:r>
                <a:endParaRPr lang="en-US" sz="1200" i="1" dirty="0">
                  <a:solidFill>
                    <a:srgbClr val="CC0000"/>
                  </a:solidFill>
                  <a:latin typeface="Times New Roman" charset="0"/>
                </a:endParaRPr>
              </a:p>
            </p:txBody>
          </p:sp>
          <p:sp>
            <p:nvSpPr>
              <p:cNvPr id="150" name="Oval 91"/>
              <p:cNvSpPr>
                <a:spLocks noChangeArrowheads="1"/>
              </p:cNvSpPr>
              <p:nvPr/>
            </p:nvSpPr>
            <p:spPr bwMode="auto">
              <a:xfrm>
                <a:off x="1111" y="1796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fr-FR" baseline="-25000"/>
              </a:p>
            </p:txBody>
          </p:sp>
        </p:grpSp>
        <p:sp>
          <p:nvSpPr>
            <p:cNvPr id="120" name="Oval 70"/>
            <p:cNvSpPr>
              <a:spLocks noChangeArrowheads="1"/>
            </p:cNvSpPr>
            <p:nvPr/>
          </p:nvSpPr>
          <p:spPr bwMode="auto">
            <a:xfrm>
              <a:off x="9637027" y="524804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1" name="Oval 70"/>
            <p:cNvSpPr>
              <a:spLocks noChangeArrowheads="1"/>
            </p:cNvSpPr>
            <p:nvPr/>
          </p:nvSpPr>
          <p:spPr bwMode="auto">
            <a:xfrm>
              <a:off x="9723523" y="516154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2" name="Oval 70"/>
            <p:cNvSpPr>
              <a:spLocks noChangeArrowheads="1"/>
            </p:cNvSpPr>
            <p:nvPr/>
          </p:nvSpPr>
          <p:spPr bwMode="auto">
            <a:xfrm>
              <a:off x="9739999" y="523568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" name="Oval 70"/>
            <p:cNvSpPr>
              <a:spLocks noChangeArrowheads="1"/>
            </p:cNvSpPr>
            <p:nvPr/>
          </p:nvSpPr>
          <p:spPr bwMode="auto">
            <a:xfrm>
              <a:off x="9826495" y="51491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4" name="Oval 70"/>
            <p:cNvSpPr>
              <a:spLocks noChangeArrowheads="1"/>
            </p:cNvSpPr>
            <p:nvPr/>
          </p:nvSpPr>
          <p:spPr bwMode="auto">
            <a:xfrm>
              <a:off x="9484622" y="5210971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5" name="Oval 70"/>
            <p:cNvSpPr>
              <a:spLocks noChangeArrowheads="1"/>
            </p:cNvSpPr>
            <p:nvPr/>
          </p:nvSpPr>
          <p:spPr bwMode="auto">
            <a:xfrm>
              <a:off x="9571118" y="512446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6" name="Oval 70"/>
            <p:cNvSpPr>
              <a:spLocks noChangeArrowheads="1"/>
            </p:cNvSpPr>
            <p:nvPr/>
          </p:nvSpPr>
          <p:spPr bwMode="auto">
            <a:xfrm>
              <a:off x="9587594" y="5198611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7" name="Oval 70"/>
            <p:cNvSpPr>
              <a:spLocks noChangeArrowheads="1"/>
            </p:cNvSpPr>
            <p:nvPr/>
          </p:nvSpPr>
          <p:spPr bwMode="auto">
            <a:xfrm>
              <a:off x="9674090" y="511210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" name="Oval 70"/>
            <p:cNvSpPr>
              <a:spLocks noChangeArrowheads="1"/>
            </p:cNvSpPr>
            <p:nvPr/>
          </p:nvSpPr>
          <p:spPr bwMode="auto">
            <a:xfrm>
              <a:off x="9865475" y="5457568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9" name="Oval 70"/>
            <p:cNvSpPr>
              <a:spLocks noChangeArrowheads="1"/>
            </p:cNvSpPr>
            <p:nvPr/>
          </p:nvSpPr>
          <p:spPr bwMode="auto">
            <a:xfrm>
              <a:off x="9236675" y="540404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0" name="Oval 70"/>
            <p:cNvSpPr>
              <a:spLocks noChangeArrowheads="1"/>
            </p:cNvSpPr>
            <p:nvPr/>
          </p:nvSpPr>
          <p:spPr bwMode="auto">
            <a:xfrm>
              <a:off x="9355607" y="520622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1" name="Oval 70"/>
            <p:cNvSpPr>
              <a:spLocks noChangeArrowheads="1"/>
            </p:cNvSpPr>
            <p:nvPr/>
          </p:nvSpPr>
          <p:spPr bwMode="auto">
            <a:xfrm>
              <a:off x="9442103" y="5119727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2" name="Oval 70"/>
            <p:cNvSpPr>
              <a:spLocks noChangeArrowheads="1"/>
            </p:cNvSpPr>
            <p:nvPr/>
          </p:nvSpPr>
          <p:spPr bwMode="auto">
            <a:xfrm>
              <a:off x="9100230" y="518151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3" name="Oval 70"/>
            <p:cNvSpPr>
              <a:spLocks noChangeArrowheads="1"/>
            </p:cNvSpPr>
            <p:nvPr/>
          </p:nvSpPr>
          <p:spPr bwMode="auto">
            <a:xfrm>
              <a:off x="9186726" y="509501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4" name="Oval 70"/>
            <p:cNvSpPr>
              <a:spLocks noChangeArrowheads="1"/>
            </p:cNvSpPr>
            <p:nvPr/>
          </p:nvSpPr>
          <p:spPr bwMode="auto">
            <a:xfrm>
              <a:off x="9203202" y="516915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5" name="Oval 70"/>
            <p:cNvSpPr>
              <a:spLocks noChangeArrowheads="1"/>
            </p:cNvSpPr>
            <p:nvPr/>
          </p:nvSpPr>
          <p:spPr bwMode="auto">
            <a:xfrm>
              <a:off x="9289698" y="508265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6" name="Oval 70"/>
            <p:cNvSpPr>
              <a:spLocks noChangeArrowheads="1"/>
            </p:cNvSpPr>
            <p:nvPr/>
          </p:nvSpPr>
          <p:spPr bwMode="auto">
            <a:xfrm>
              <a:off x="9252630" y="533391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7" name="Oval 70"/>
            <p:cNvSpPr>
              <a:spLocks noChangeArrowheads="1"/>
            </p:cNvSpPr>
            <p:nvPr/>
          </p:nvSpPr>
          <p:spPr bwMode="auto">
            <a:xfrm>
              <a:off x="9978895" y="53015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8" name="Oval 70"/>
            <p:cNvSpPr>
              <a:spLocks noChangeArrowheads="1"/>
            </p:cNvSpPr>
            <p:nvPr/>
          </p:nvSpPr>
          <p:spPr bwMode="auto">
            <a:xfrm>
              <a:off x="10131295" y="54539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9" name="Oval 70"/>
            <p:cNvSpPr>
              <a:spLocks noChangeArrowheads="1"/>
            </p:cNvSpPr>
            <p:nvPr/>
          </p:nvSpPr>
          <p:spPr bwMode="auto">
            <a:xfrm>
              <a:off x="10017875" y="5609968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0" name="Oval 70"/>
            <p:cNvSpPr>
              <a:spLocks noChangeArrowheads="1"/>
            </p:cNvSpPr>
            <p:nvPr/>
          </p:nvSpPr>
          <p:spPr bwMode="auto">
            <a:xfrm>
              <a:off x="9672079" y="603507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1" name="Oval 70"/>
            <p:cNvSpPr>
              <a:spLocks noChangeArrowheads="1"/>
            </p:cNvSpPr>
            <p:nvPr/>
          </p:nvSpPr>
          <p:spPr bwMode="auto">
            <a:xfrm>
              <a:off x="9119329" y="612230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2" name="Oval 70"/>
            <p:cNvSpPr>
              <a:spLocks noChangeArrowheads="1"/>
            </p:cNvSpPr>
            <p:nvPr/>
          </p:nvSpPr>
          <p:spPr bwMode="auto">
            <a:xfrm>
              <a:off x="9824479" y="618747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3" name="Oval 70"/>
            <p:cNvSpPr>
              <a:spLocks noChangeArrowheads="1"/>
            </p:cNvSpPr>
            <p:nvPr/>
          </p:nvSpPr>
          <p:spPr bwMode="auto">
            <a:xfrm>
              <a:off x="9449647" y="615039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4" name="Oval 70"/>
            <p:cNvSpPr>
              <a:spLocks noChangeArrowheads="1"/>
            </p:cNvSpPr>
            <p:nvPr/>
          </p:nvSpPr>
          <p:spPr bwMode="auto">
            <a:xfrm>
              <a:off x="8983401" y="536854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5" name="Oval 70"/>
            <p:cNvSpPr>
              <a:spLocks noChangeArrowheads="1"/>
            </p:cNvSpPr>
            <p:nvPr/>
          </p:nvSpPr>
          <p:spPr bwMode="auto">
            <a:xfrm>
              <a:off x="8820142" y="524741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6" name="ZoneTexte 145"/>
            <p:cNvSpPr txBox="1"/>
            <p:nvPr/>
          </p:nvSpPr>
          <p:spPr>
            <a:xfrm>
              <a:off x="9800054" y="4934353"/>
              <a:ext cx="8679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rgbClr val="FF0000"/>
                  </a:solidFill>
                </a:rPr>
                <a:t>H</a:t>
              </a:r>
              <a:r>
                <a:rPr lang="fr-FR" sz="1100" baseline="30000" dirty="0">
                  <a:solidFill>
                    <a:srgbClr val="FF0000"/>
                  </a:solidFill>
                </a:rPr>
                <a:t>+</a:t>
              </a:r>
              <a:r>
                <a:rPr lang="fr-FR" sz="1100" dirty="0">
                  <a:solidFill>
                    <a:srgbClr val="FF0000"/>
                  </a:solidFill>
                </a:rPr>
                <a:t>/H</a:t>
              </a:r>
              <a:r>
                <a:rPr lang="fr-FR" sz="1100" baseline="-25000" dirty="0">
                  <a:solidFill>
                    <a:srgbClr val="FF0000"/>
                  </a:solidFill>
                </a:rPr>
                <a:t>2</a:t>
              </a:r>
              <a:r>
                <a:rPr lang="fr-FR" sz="1100" baseline="30000" dirty="0">
                  <a:solidFill>
                    <a:srgbClr val="FF0000"/>
                  </a:solidFill>
                </a:rPr>
                <a:t>+</a:t>
              </a:r>
              <a:r>
                <a:rPr lang="fr-FR" sz="1100" dirty="0">
                  <a:solidFill>
                    <a:srgbClr val="FF0000"/>
                  </a:solidFill>
                </a:rPr>
                <a:t>/…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4063934" y="2907758"/>
            <a:ext cx="4043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FF0000"/>
                </a:solidFill>
              </a:rPr>
              <a:t>Questions </a:t>
            </a:r>
            <a:r>
              <a:rPr lang="fr-FR" sz="2800" dirty="0" err="1">
                <a:solidFill>
                  <a:srgbClr val="FF0000"/>
                </a:solidFill>
              </a:rPr>
              <a:t>from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previous</a:t>
            </a:r>
            <a:r>
              <a:rPr lang="fr-FR" sz="2800" dirty="0">
                <a:solidFill>
                  <a:srgbClr val="FF0000"/>
                </a:solidFill>
              </a:rPr>
              <a:t> MAC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238" name="Connecteur droit avec flèche 237"/>
          <p:cNvCxnSpPr/>
          <p:nvPr/>
        </p:nvCxnSpPr>
        <p:spPr>
          <a:xfrm>
            <a:off x="3709361" y="1428821"/>
            <a:ext cx="1728282" cy="14870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necteur droit avec flèche 238"/>
          <p:cNvCxnSpPr/>
          <p:nvPr/>
        </p:nvCxnSpPr>
        <p:spPr>
          <a:xfrm flipV="1">
            <a:off x="4356128" y="3636949"/>
            <a:ext cx="1081515" cy="699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necteur droit avec flèche 239"/>
          <p:cNvCxnSpPr/>
          <p:nvPr/>
        </p:nvCxnSpPr>
        <p:spPr>
          <a:xfrm flipH="1" flipV="1">
            <a:off x="7290447" y="3633511"/>
            <a:ext cx="2476608" cy="14316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389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8845" y="1816745"/>
            <a:ext cx="11428491" cy="1525053"/>
          </a:xfrm>
        </p:spPr>
        <p:txBody>
          <a:bodyPr>
            <a:normAutofit/>
          </a:bodyPr>
          <a:lstStyle/>
          <a:p>
            <a:r>
              <a:rPr lang="fr-FR" sz="4800" b="1" dirty="0" err="1"/>
              <a:t>Geometric</a:t>
            </a:r>
            <a:r>
              <a:rPr lang="fr-FR" sz="4800" b="1" dirty="0"/>
              <a:t>/RW </a:t>
            </a:r>
            <a:r>
              <a:rPr lang="fr-FR" sz="4800" b="1" dirty="0" err="1"/>
              <a:t>wakefields</a:t>
            </a:r>
            <a:endParaRPr lang="en-US" sz="4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z="1400" smtClean="0">
                <a:ln>
                  <a:solidFill>
                    <a:schemeClr val="tx1"/>
                  </a:solidFill>
                </a:ln>
              </a:rPr>
              <a:t>7</a:t>
            </a:fld>
            <a:endParaRPr lang="fr-FR" sz="1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Alexis Gamelin</a:t>
            </a:r>
          </a:p>
        </p:txBody>
      </p:sp>
    </p:spTree>
    <p:extLst>
      <p:ext uri="{BB962C8B-B14F-4D97-AF65-F5344CB8AC3E}">
        <p14:creationId xmlns:p14="http://schemas.microsoft.com/office/powerpoint/2010/main" val="1805343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8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" name="Titre 3"/>
          <p:cNvSpPr txBox="1">
            <a:spLocks/>
          </p:cNvSpPr>
          <p:nvPr/>
        </p:nvSpPr>
        <p:spPr>
          <a:xfrm>
            <a:off x="243373" y="-220584"/>
            <a:ext cx="11878962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err="1"/>
              <a:t>Impedance</a:t>
            </a:r>
            <a:r>
              <a:rPr lang="fr-FR" sz="4000" dirty="0"/>
              <a:t> (</a:t>
            </a:r>
            <a:r>
              <a:rPr lang="fr-FR" sz="4000" dirty="0" err="1"/>
              <a:t>Geometric</a:t>
            </a:r>
            <a:r>
              <a:rPr lang="fr-FR" sz="4000" dirty="0"/>
              <a:t> and RW) model</a:t>
            </a:r>
            <a:endParaRPr lang="en-GB" sz="4000" dirty="0"/>
          </a:p>
        </p:txBody>
      </p:sp>
      <p:sp>
        <p:nvSpPr>
          <p:cNvPr id="7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73" y="1726101"/>
            <a:ext cx="8111409" cy="465188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19125" y="952500"/>
            <a:ext cx="11360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ThomX</a:t>
            </a:r>
            <a:r>
              <a:rPr lang="en-US" dirty="0"/>
              <a:t> longitudinal impedance model has been evaluated using simulations (CST PS), analytic models (IW2D) and checked against measurement using the coaxial wire method. Transverse impedance simulation are on the way.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au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7943175"/>
                  </p:ext>
                </p:extLst>
              </p:nvPr>
            </p:nvGraphicFramePr>
            <p:xfrm>
              <a:off x="8524876" y="1794852"/>
              <a:ext cx="3362324" cy="40249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0499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5732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6876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Element</a:t>
                          </a:r>
                          <a:r>
                            <a:rPr lang="fr-FR" dirty="0"/>
                            <a:t> type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aseline="0" dirty="0"/>
                            <a:t>% of total </a:t>
                          </a:r>
                          <a:r>
                            <a:rPr lang="fr-FR" baseline="0" dirty="0" err="1"/>
                            <a:t>loss</a:t>
                          </a:r>
                          <a:r>
                            <a:rPr lang="fr-FR" baseline="0" dirty="0"/>
                            <a:t> factor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98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Kickers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12,8</a:t>
                          </a:r>
                          <a:r>
                            <a:rPr lang="fr-FR" baseline="0" dirty="0">
                              <a:solidFill>
                                <a:schemeClr val="tx1"/>
                              </a:solidFill>
                            </a:rPr>
                            <a:t> %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98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Septum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17,9 %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82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RF </a:t>
                          </a:r>
                          <a:r>
                            <a:rPr lang="fr-FR" dirty="0" err="1"/>
                            <a:t>Cavity</a:t>
                          </a:r>
                          <a:r>
                            <a:rPr lang="fr-FR" baseline="0" dirty="0"/>
                            <a:t> + </a:t>
                          </a:r>
                          <a:r>
                            <a:rPr lang="fr-FR" baseline="0" dirty="0" err="1"/>
                            <a:t>Tapers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48,9 %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6876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Others</a:t>
                          </a:r>
                          <a:r>
                            <a:rPr lang="fr-FR" dirty="0"/>
                            <a:t> (</a:t>
                          </a:r>
                          <a:r>
                            <a:rPr lang="fr-FR" dirty="0" err="1"/>
                            <a:t>BPMs</a:t>
                          </a:r>
                          <a:r>
                            <a:rPr lang="fr-FR" dirty="0"/>
                            <a:t>, </a:t>
                          </a:r>
                          <a:r>
                            <a:rPr lang="fr-FR" dirty="0" err="1"/>
                            <a:t>Bellows</a:t>
                          </a:r>
                          <a:r>
                            <a:rPr lang="fr-FR" dirty="0"/>
                            <a:t>,</a:t>
                          </a:r>
                          <a:r>
                            <a:rPr lang="fr-FR" baseline="0" dirty="0"/>
                            <a:t> …)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20,4</a:t>
                          </a:r>
                          <a:r>
                            <a:rPr lang="fr-FR" baseline="0" dirty="0"/>
                            <a:t> %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270444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/>
                            <a:t>Total </a:t>
                          </a:r>
                          <a:r>
                            <a:rPr lang="fr-FR" dirty="0" err="1"/>
                            <a:t>loss</a:t>
                          </a:r>
                          <a:r>
                            <a:rPr lang="fr-FR" dirty="0"/>
                            <a:t> factor</a:t>
                          </a:r>
                          <a:r>
                            <a:rPr lang="fr-FR" baseline="0" dirty="0"/>
                            <a:t> for a </a:t>
                          </a:r>
                          <a:r>
                            <a:rPr lang="fr-FR" baseline="0" dirty="0" err="1"/>
                            <a:t>beam</a:t>
                          </a:r>
                          <a:r>
                            <a:rPr lang="fr-FR" baseline="0" dirty="0"/>
                            <a:t> of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fr-FR" b="0" i="1" baseline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baseline="0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b="0" i="1" baseline="0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baseline="0" dirty="0"/>
                            <a:t> = 2 mm = 6,6 </a:t>
                          </a:r>
                          <a:r>
                            <a:rPr lang="fr-FR" baseline="0" dirty="0" err="1"/>
                            <a:t>ps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6,42 V/</a:t>
                          </a:r>
                          <a:r>
                            <a:rPr lang="fr-FR" dirty="0" err="1"/>
                            <a:t>pC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au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7943175"/>
                  </p:ext>
                </p:extLst>
              </p:nvPr>
            </p:nvGraphicFramePr>
            <p:xfrm>
              <a:off x="8524876" y="1794852"/>
              <a:ext cx="3362324" cy="40249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04999"/>
                    <a:gridCol w="1457325"/>
                  </a:tblGrid>
                  <a:tr h="6876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 smtClean="0"/>
                            <a:t>Element</a:t>
                          </a:r>
                          <a:r>
                            <a:rPr lang="fr-FR" dirty="0" smtClean="0"/>
                            <a:t> type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aseline="0" dirty="0" smtClean="0"/>
                            <a:t>% of total </a:t>
                          </a:r>
                          <a:r>
                            <a:rPr lang="fr-FR" baseline="0" dirty="0" err="1" smtClean="0"/>
                            <a:t>loss</a:t>
                          </a:r>
                          <a:r>
                            <a:rPr lang="fr-FR" baseline="0" dirty="0" smtClean="0"/>
                            <a:t> factor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98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Kickers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solidFill>
                                <a:schemeClr val="tx1"/>
                              </a:solidFill>
                            </a:rPr>
                            <a:t>12,8</a:t>
                          </a:r>
                          <a:r>
                            <a:rPr lang="fr-FR" baseline="0" dirty="0" smtClean="0">
                              <a:solidFill>
                                <a:schemeClr val="tx1"/>
                              </a:solidFill>
                            </a:rPr>
                            <a:t> %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398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Septum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solidFill>
                                <a:schemeClr val="tx1"/>
                              </a:solidFill>
                            </a:rPr>
                            <a:t>17,9 %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582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RF </a:t>
                          </a:r>
                          <a:r>
                            <a:rPr lang="fr-FR" dirty="0" err="1" smtClean="0"/>
                            <a:t>Cavity</a:t>
                          </a:r>
                          <a:r>
                            <a:rPr lang="fr-FR" baseline="0" dirty="0" smtClean="0"/>
                            <a:t> </a:t>
                          </a:r>
                          <a:r>
                            <a:rPr lang="fr-FR" baseline="0" dirty="0" smtClean="0"/>
                            <a:t>+ </a:t>
                          </a:r>
                          <a:r>
                            <a:rPr lang="fr-FR" baseline="0" dirty="0" err="1" smtClean="0"/>
                            <a:t>Tapers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 smtClean="0">
                              <a:solidFill>
                                <a:schemeClr val="tx1"/>
                              </a:solidFill>
                            </a:rPr>
                            <a:t>48,9 %</a:t>
                          </a:r>
                          <a:endParaRPr lang="en-US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6876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 smtClean="0"/>
                            <a:t>Others</a:t>
                          </a:r>
                          <a:r>
                            <a:rPr lang="fr-FR" dirty="0" smtClean="0"/>
                            <a:t> (</a:t>
                          </a:r>
                          <a:r>
                            <a:rPr lang="fr-FR" dirty="0" err="1" smtClean="0"/>
                            <a:t>BPMs</a:t>
                          </a:r>
                          <a:r>
                            <a:rPr lang="fr-FR" dirty="0" smtClean="0"/>
                            <a:t>, </a:t>
                          </a:r>
                          <a:r>
                            <a:rPr lang="fr-FR" dirty="0" err="1" smtClean="0"/>
                            <a:t>Bellows</a:t>
                          </a:r>
                          <a:r>
                            <a:rPr lang="fr-FR" dirty="0" smtClean="0"/>
                            <a:t>,</a:t>
                          </a:r>
                          <a:r>
                            <a:rPr lang="fr-FR" baseline="0" dirty="0" smtClean="0"/>
                            <a:t> </a:t>
                          </a:r>
                          <a:r>
                            <a:rPr lang="fr-FR" baseline="0" dirty="0" smtClean="0"/>
                            <a:t>…)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20,4</a:t>
                          </a:r>
                          <a:r>
                            <a:rPr lang="fr-FR" baseline="0" dirty="0" smtClean="0"/>
                            <a:t> %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12704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319" t="-218660" r="-77955" b="-9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6,42 V/</a:t>
                          </a:r>
                          <a:r>
                            <a:rPr lang="fr-FR" dirty="0" err="1" smtClean="0"/>
                            <a:t>pC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04000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9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" name="Titre 3"/>
          <p:cNvSpPr txBox="1">
            <a:spLocks/>
          </p:cNvSpPr>
          <p:nvPr/>
        </p:nvSpPr>
        <p:spPr>
          <a:xfrm>
            <a:off x="243373" y="-220584"/>
            <a:ext cx="11878962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err="1"/>
              <a:t>Impedance</a:t>
            </a:r>
            <a:r>
              <a:rPr lang="fr-FR" sz="4000" dirty="0"/>
              <a:t> </a:t>
            </a:r>
            <a:r>
              <a:rPr lang="fr-FR" sz="4000" dirty="0" err="1"/>
              <a:t>measurement</a:t>
            </a:r>
            <a:r>
              <a:rPr lang="fr-FR" sz="4000" dirty="0"/>
              <a:t> </a:t>
            </a:r>
            <a:r>
              <a:rPr lang="fr-FR" sz="4000" dirty="0" err="1"/>
              <a:t>using</a:t>
            </a:r>
            <a:r>
              <a:rPr lang="fr-FR" sz="4000" dirty="0"/>
              <a:t> coaxial </a:t>
            </a:r>
            <a:r>
              <a:rPr lang="fr-FR" sz="4000" dirty="0" err="1"/>
              <a:t>wire</a:t>
            </a:r>
            <a:r>
              <a:rPr lang="fr-FR" sz="4000" dirty="0"/>
              <a:t> </a:t>
            </a:r>
            <a:r>
              <a:rPr lang="fr-FR" sz="4000" dirty="0" err="1"/>
              <a:t>method</a:t>
            </a:r>
            <a:endParaRPr lang="en-GB" sz="4000" dirty="0"/>
          </a:p>
        </p:txBody>
      </p:sp>
      <p:sp>
        <p:nvSpPr>
          <p:cNvPr id="7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Alexis Gamelin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245" y="1139711"/>
            <a:ext cx="8135090" cy="492850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99" y="1508639"/>
            <a:ext cx="3441231" cy="3840722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 flipH="1" flipV="1">
            <a:off x="1672281" y="3789405"/>
            <a:ext cx="848497" cy="15599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289734" y="5444416"/>
            <a:ext cx="246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RF </a:t>
            </a:r>
            <a:r>
              <a:rPr lang="fr-FR" dirty="0" err="1"/>
              <a:t>Fingers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71701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3296</TotalTime>
  <Words>1551</Words>
  <Application>Microsoft Office PowerPoint</Application>
  <PresentationFormat>Widescreen</PresentationFormat>
  <Paragraphs>421</Paragraphs>
  <Slides>41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ＭＳ Ｐゴシック</vt:lpstr>
      <vt:lpstr>Arial</vt:lpstr>
      <vt:lpstr>Arial Narrow</vt:lpstr>
      <vt:lpstr>Calibri</vt:lpstr>
      <vt:lpstr>Calibri Light</vt:lpstr>
      <vt:lpstr>Cambria Math</vt:lpstr>
      <vt:lpstr>DejaVu Sans</vt:lpstr>
      <vt:lpstr>Symbol</vt:lpstr>
      <vt:lpstr>Times New Roman</vt:lpstr>
      <vt:lpstr>Trebuchet MS</vt:lpstr>
      <vt:lpstr>Wingdings</vt:lpstr>
      <vt:lpstr>Thème Office</vt:lpstr>
      <vt:lpstr>Ring Beam Dynamics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Geometric/RW wakefields</vt:lpstr>
      <vt:lpstr>PowerPoint Presentation</vt:lpstr>
      <vt:lpstr>PowerPoint Presentation</vt:lpstr>
      <vt:lpstr>Coherent Synchrotron Radiation (CSR)</vt:lpstr>
      <vt:lpstr>PowerPoint Presentation</vt:lpstr>
      <vt:lpstr>Beam dynamics and 6D tracking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Ion Cloud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alexis gamelin</dc:creator>
  <cp:lastModifiedBy>Alexis</cp:lastModifiedBy>
  <cp:revision>86</cp:revision>
  <dcterms:created xsi:type="dcterms:W3CDTF">2018-06-04T10:23:25Z</dcterms:created>
  <dcterms:modified xsi:type="dcterms:W3CDTF">2018-06-20T18:15:07Z</dcterms:modified>
</cp:coreProperties>
</file>