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64" r:id="rId5"/>
    <p:sldId id="279" r:id="rId6"/>
    <p:sldId id="266" r:id="rId7"/>
    <p:sldId id="268" r:id="rId8"/>
    <p:sldId id="280" r:id="rId9"/>
    <p:sldId id="258" r:id="rId10"/>
    <p:sldId id="274" r:id="rId11"/>
    <p:sldId id="276" r:id="rId12"/>
    <p:sldId id="278" r:id="rId13"/>
    <p:sldId id="281" r:id="rId14"/>
    <p:sldId id="25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84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9291-A956-C248-AAC8-3E89F3C3B2DE}" type="datetimeFigureOut">
              <a:rPr lang="fr-FR" smtClean="0"/>
              <a:t>07/10/2018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D44EF-BBE6-4D4E-8D49-D6EEF6AFB3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41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2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BBA6-4490-B940-A48E-F557512D34BC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57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DF98-D6E8-2B44-8518-2A283C75BB2D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6423-2F87-994F-BFC1-CF3037B179C7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4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15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07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52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53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8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9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5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1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F50D-DE7A-EE4A-AD37-BCC2A3B1257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263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302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26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943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19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12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492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538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886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285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1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4D9B-380C-054F-A08D-A8379BCE0D2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56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7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290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25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67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B78-DB8C-7D44-8EB2-D7D7F76CF18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FD5C-F869-BC45-BCE5-74DF1F82B0C4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1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5B62-6722-1B4E-ABDD-A846FD12946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3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EAA9-C1A0-B343-8BFB-CD62E6A9E95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17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37C1-B094-CA4E-87E9-64C8F83729B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91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95C6-1B88-CA48-9459-86E411BB607B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4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94A45509-6E7D-8E4E-BD1E-5AA9611A8FF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5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18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405A-D4EE-4C41-93A2-0B44FF85D30A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image" Target="../media/image19.t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6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018045"/>
            <a:ext cx="7772400" cy="186815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Project </a:t>
            </a:r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25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3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Cynthia - </a:t>
            </a:r>
            <a:r>
              <a:rPr lang="fr-FR" sz="2000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Vallerand</a:t>
            </a:r>
            <a:endParaRPr lang="fr-FR" sz="20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08/10/2018</a:t>
            </a:r>
            <a:endParaRPr lang="fr-FR" sz="2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9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536057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Matrice DRASCI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90494"/>
            <a:ext cx="9144000" cy="1811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t="27201"/>
          <a:stretch>
            <a:fillRect/>
          </a:stretch>
        </p:blipFill>
        <p:spPr>
          <a:xfrm>
            <a:off x="0" y="3635365"/>
            <a:ext cx="9144000" cy="2919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741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2354"/>
          <a:stretch/>
        </p:blipFill>
        <p:spPr>
          <a:xfrm>
            <a:off x="387286" y="1157441"/>
            <a:ext cx="7783996" cy="5700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536057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Planning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6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81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Merci pour votre attention </a:t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dirty="0" smtClean="0">
                <a:solidFill>
                  <a:srgbClr val="660066"/>
                </a:solidFill>
              </a:rPr>
              <a:t>&amp;</a:t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dirty="0" smtClean="0">
                <a:solidFill>
                  <a:srgbClr val="660066"/>
                </a:solidFill>
              </a:rPr>
              <a:t>Merci à tous les acteurs projet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30647" y="49878"/>
            <a:ext cx="8536057" cy="1143000"/>
          </a:xfrm>
        </p:spPr>
        <p:txBody>
          <a:bodyPr>
            <a:normAutofit/>
          </a:bodyPr>
          <a:lstStyle/>
          <a:p>
            <a:pPr algn="r"/>
            <a:r>
              <a:rPr lang="fr-FR" sz="4000" dirty="0" smtClean="0">
                <a:solidFill>
                  <a:srgbClr val="660066"/>
                </a:solidFill>
              </a:rPr>
              <a:t>Liste des acteurs projet 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/>
          <p:nvPr/>
        </p:nvSpPr>
        <p:spPr>
          <a:xfrm>
            <a:off x="368299" y="1657728"/>
            <a:ext cx="8229601" cy="3539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4" tIns="45694" rIns="45694" bIns="45694" anchor="ctr">
            <a:spAutoFit/>
          </a:bodyPr>
          <a:lstStyle/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M. Alves, D. Auguste, P. Ausset, M. Baltazar, S. Barsuk, M. Ben Abdillah, L. Berthier, J. Bettane, S. Blivet, D. Bony, B. Borgo, C. Bourge, C. Bruni, J.-S. Bousson, L. Burmistrov, H. Bzyl,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F. Campos, C. Caspersen, J-N Cayla, V. Chambert, V. Chaumat, J-L Coacolo, P. Cornebise,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R. Corsini, O. Dalifard, V. Dangle-Marie, R. Delorme, R. Dorkel, N. Dosme, D. Douillet, R. Dupré, P. Duchesne, N. El Kamchi, M. El Khaldi, W. Farabolini, A. Faus-Golfe, V. Favaudon, C. Fouillade, V. Frois, L. Garolfi, Ph. Gauron, G. Gautier, B. Genolini, A. Gonnin, D. Grasset, X. Grave,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M. Guidal, E. Guérard, H. Guler, J. Han, S. Heinrich, M. Hoballah, J-M Horondinsky, H. Hrybok,  P. Halin, G. Hull,  D. Ichirante,  M. Imre, C. Joly, M. Jouvin, M. Juchaux, W. Kaabi, S. Kamara,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M. Krupa, R. Kunne, V. Lafarge, M. Langlet, P. Laniece, A. Latina, T. Lefebvre, C. Le Galliard,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E. Legay, B. Lelouan, P. Lepercq, J. Lesrel, D. Longieras, C. Magueur, G. Macmonagle, D. Marchand, A. Mazal, J-C Marrucho, G. Mercadier, B. Mathon, B. Mercier, E. Mistretta, H. Monard, C. Muñoz Camacho, T. Nguyen Trung, S. Niccolai, M. Omeich, A. MardamBeck, B. Mazoyer, A. Pastushenko,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Patriarca, Y. Peinaud, A. Perus, L. Petizon, G. Philippon, L. Pinot, P. Poortmanns, F. Pouzoulet,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Y. Prezado, V. Puill, B. Ramstein, E. Rouly, P. Robert, T. Saidi, V. Soskov,  A. Said,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Semsoum, A. Stocchi, C. Sylvia, S. Teulet, I. Vabre, C. Vallerand, P. Vallerand, </a:t>
            </a:r>
          </a:p>
          <a:p>
            <a:pPr algn="just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J. Van de Wiele, M.A. Verdier, P. Verelle, O. Vitez, A. Vnuchenko, E. Voutier, S. Wallon, E. Wanlin, M. Wendt, W. Wuensch, S. Wurth</a:t>
            </a:r>
          </a:p>
        </p:txBody>
      </p:sp>
      <p:sp>
        <p:nvSpPr>
          <p:cNvPr id="9" name="ZoneTexte 6"/>
          <p:cNvSpPr txBox="1"/>
          <p:nvPr/>
        </p:nvSpPr>
        <p:spPr>
          <a:xfrm>
            <a:off x="2940685" y="5698866"/>
            <a:ext cx="5884997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73 opérationnels (conception/suivi/intégration/valorisation)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8 Administratifs</a:t>
            </a:r>
          </a:p>
          <a:p>
            <a:pPr>
              <a:defRPr b="1">
                <a:solidFill>
                  <a:srgbClr val="FF0000"/>
                </a:solidFill>
              </a:defRPr>
            </a:pPr>
            <a:r>
              <a:rPr dirty="0"/>
              <a:t>24 Supports/Consultants </a:t>
            </a:r>
          </a:p>
        </p:txBody>
      </p:sp>
      <p:sp>
        <p:nvSpPr>
          <p:cNvPr id="10" name="ZoneTexte 7"/>
          <p:cNvSpPr txBox="1"/>
          <p:nvPr/>
        </p:nvSpPr>
        <p:spPr>
          <a:xfrm>
            <a:off x="927100" y="5791200"/>
            <a:ext cx="174452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t>122 acteurs dont </a:t>
            </a:r>
          </a:p>
        </p:txBody>
      </p:sp>
    </p:spTree>
    <p:extLst>
      <p:ext uri="{BB962C8B-B14F-4D97-AF65-F5344CB8AC3E}">
        <p14:creationId xmlns:p14="http://schemas.microsoft.com/office/powerpoint/2010/main" val="233945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728" y="49878"/>
            <a:ext cx="8536057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Configurations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8" descr="Prae phas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36325">
            <a:off x="2785842" y="3209074"/>
            <a:ext cx="5762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8" descr="Prae phase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92" y="3516266"/>
            <a:ext cx="32543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9" descr="Prae phase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43" y="3487691"/>
            <a:ext cx="4248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8" descr="Prae phas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992215" y="4665532"/>
            <a:ext cx="5762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400428" y="2428026"/>
            <a:ext cx="792162" cy="12059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6" tIns="45694" rIns="91386" bIns="45694"/>
          <a:lstStyle/>
          <a:p>
            <a:pPr algn="r" defTabSz="914154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2480" y="2381189"/>
            <a:ext cx="4032250" cy="115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 defTabSz="914154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Phase A: </a:t>
            </a: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RF gun at 50 Hz; 50-70 MeV, two lines:</a:t>
            </a:r>
          </a:p>
          <a:p>
            <a:pPr lvl="1" algn="just" defTabSz="914154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GB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Direct for </a:t>
            </a:r>
            <a:r>
              <a:rPr lang="en-GB" sz="1200" dirty="0" err="1" smtClean="0">
                <a:solidFill>
                  <a:srgbClr val="000000"/>
                </a:solidFill>
                <a:ea typeface="MS PGothic" charset="0"/>
                <a:cs typeface="MS PGothic" charset="0"/>
              </a:rPr>
              <a:t>ProRad</a:t>
            </a:r>
            <a:r>
              <a:rPr lang="en-GB" sz="12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 with </a:t>
            </a:r>
            <a:r>
              <a:rPr lang="en-GB" sz="120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magnetic chicane</a:t>
            </a:r>
            <a:endParaRPr lang="en-GB" sz="1200" dirty="0">
              <a:solidFill>
                <a:srgbClr val="000000"/>
              </a:solidFill>
              <a:ea typeface="MS PGothic" charset="0"/>
              <a:cs typeface="MS PGothic" charset="0"/>
            </a:endParaRPr>
          </a:p>
          <a:p>
            <a:pPr lvl="1" algn="just" defTabSz="914154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GB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Deviated</a:t>
            </a:r>
            <a:r>
              <a:rPr lang="en-GB" sz="12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: for Instrumentation and </a:t>
            </a:r>
            <a:r>
              <a:rPr lang="en-GB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radiobiology in mode “Push-Pull”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709616" y="2328019"/>
            <a:ext cx="3887788" cy="12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4" rIns="91386" bIns="45694"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154"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Phase B:</a:t>
            </a: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 </a:t>
            </a:r>
          </a:p>
          <a:p>
            <a:pPr lvl="1" defTabSz="914154"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Spectrometer for Instrumentation line</a:t>
            </a:r>
          </a:p>
          <a:p>
            <a:pPr lvl="1" defTabSz="914154"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Scanning dipole</a:t>
            </a:r>
          </a:p>
          <a:p>
            <a:pPr lvl="1" defTabSz="914154"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Complete set of channels</a:t>
            </a:r>
          </a:p>
          <a:p>
            <a:pPr lvl="1" defTabSz="914154"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Font typeface="Wingdings" charset="0"/>
              <a:buChar char="q"/>
            </a:pPr>
            <a:r>
              <a:rPr lang="en-US" sz="1200" dirty="0">
                <a:solidFill>
                  <a:srgbClr val="000000"/>
                </a:solidFill>
                <a:ea typeface="MS PGothic" charset="0"/>
                <a:cs typeface="MS PGothic" charset="0"/>
              </a:rPr>
              <a:t>140 MeV</a:t>
            </a: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341885" y="2012890"/>
            <a:ext cx="3800931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Optimized version, given constraints</a:t>
            </a:r>
            <a:endParaRPr lang="fr-FR" sz="1600" b="1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0" name="Rectángulo 2"/>
          <p:cNvSpPr>
            <a:spLocks noChangeArrowheads="1"/>
          </p:cNvSpPr>
          <p:nvPr/>
        </p:nvSpPr>
        <p:spPr bwMode="auto">
          <a:xfrm>
            <a:off x="3659262" y="5498182"/>
            <a:ext cx="695815" cy="2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ProRad</a:t>
            </a:r>
            <a:endParaRPr lang="en-US" sz="1200" b="1" dirty="0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64737" y="3503560"/>
            <a:ext cx="1094907" cy="1360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6" tIns="45694" rIns="91386" bIns="45694"/>
          <a:lstStyle/>
          <a:p>
            <a:pPr algn="r" defTabSz="914154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2" name="Rectángulo 5"/>
          <p:cNvSpPr>
            <a:spLocks noChangeArrowheads="1"/>
          </p:cNvSpPr>
          <p:nvPr/>
        </p:nvSpPr>
        <p:spPr bwMode="auto">
          <a:xfrm>
            <a:off x="1947028" y="3690876"/>
            <a:ext cx="2556751" cy="4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ctr"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Instrumentation / Radiotherapy</a:t>
            </a:r>
          </a:p>
          <a:p>
            <a:pPr algn="ctr"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(Push-Pull)</a:t>
            </a:r>
          </a:p>
        </p:txBody>
      </p:sp>
      <p:pic>
        <p:nvPicPr>
          <p:cNvPr id="23" name="Imagen 18" descr="Prae phas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8211644" y="4762456"/>
            <a:ext cx="57626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 rot="18581314">
            <a:off x="2424191" y="4437271"/>
            <a:ext cx="1094907" cy="22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6" tIns="45694" rIns="91386" bIns="45694"/>
          <a:lstStyle/>
          <a:p>
            <a:pPr algn="r" defTabSz="914154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 rot="18784924">
            <a:off x="7690348" y="4347323"/>
            <a:ext cx="792162" cy="3878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6" tIns="45694" rIns="91386" bIns="45694"/>
          <a:lstStyle/>
          <a:p>
            <a:pPr algn="r" defTabSz="914154"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8" name="Rectángulo 2"/>
          <p:cNvSpPr>
            <a:spLocks noChangeArrowheads="1"/>
          </p:cNvSpPr>
          <p:nvPr/>
        </p:nvSpPr>
        <p:spPr bwMode="auto">
          <a:xfrm>
            <a:off x="8017970" y="5516156"/>
            <a:ext cx="695815" cy="2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ProRad</a:t>
            </a:r>
            <a:endParaRPr lang="en-US" sz="1200" b="1" dirty="0">
              <a:solidFill>
                <a:srgbClr val="000000"/>
              </a:solidFill>
              <a:latin typeface="Comic Sans MS" charset="0"/>
              <a:ea typeface="MS PGothic" charset="0"/>
              <a:cs typeface="MS PGothic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542403" y="1258658"/>
            <a:ext cx="0" cy="5599342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19481" y="3280992"/>
            <a:ext cx="495304" cy="16290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ángulo 5"/>
          <p:cNvSpPr>
            <a:spLocks noChangeArrowheads="1"/>
          </p:cNvSpPr>
          <p:nvPr/>
        </p:nvSpPr>
        <p:spPr bwMode="auto">
          <a:xfrm>
            <a:off x="7412147" y="3593216"/>
            <a:ext cx="1518255" cy="4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ctr"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Instrumentation / </a:t>
            </a:r>
          </a:p>
          <a:p>
            <a:pPr algn="ctr" defTabSz="9141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Comic Sans MS" charset="0"/>
                <a:ea typeface="MS PGothic" charset="0"/>
                <a:cs typeface="MS PGothic" charset="0"/>
              </a:rPr>
              <a:t>Radiotherapy</a:t>
            </a:r>
          </a:p>
        </p:txBody>
      </p:sp>
    </p:spTree>
    <p:extLst>
      <p:ext uri="{BB962C8B-B14F-4D97-AF65-F5344CB8AC3E}">
        <p14:creationId xmlns:p14="http://schemas.microsoft.com/office/powerpoint/2010/main" val="15044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/>
          <p:cNvCxnSpPr/>
          <p:nvPr/>
        </p:nvCxnSpPr>
        <p:spPr>
          <a:xfrm flipH="1">
            <a:off x="4571997" y="2531454"/>
            <a:ext cx="1" cy="411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2"/>
          </p:cNvCxnSpPr>
          <p:nvPr/>
        </p:nvCxnSpPr>
        <p:spPr>
          <a:xfrm flipH="1">
            <a:off x="4571999" y="1755170"/>
            <a:ext cx="1" cy="411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0015" y="49878"/>
            <a:ext cx="9816850" cy="1143000"/>
          </a:xfrm>
        </p:spPr>
        <p:txBody>
          <a:bodyPr>
            <a:normAutofit/>
          </a:bodyPr>
          <a:lstStyle/>
          <a:p>
            <a:pPr algn="r"/>
            <a:r>
              <a:rPr lang="fr-FR" sz="4000" dirty="0" smtClean="0">
                <a:solidFill>
                  <a:srgbClr val="660066"/>
                </a:solidFill>
              </a:rPr>
              <a:t>Organigramme - </a:t>
            </a:r>
            <a:r>
              <a:rPr lang="fr-FR" sz="4000" dirty="0" err="1" smtClean="0">
                <a:solidFill>
                  <a:srgbClr val="660066"/>
                </a:solidFill>
              </a:rPr>
              <a:t>Commissioning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/>
          <p:nvPr/>
        </p:nvSpPr>
        <p:spPr>
          <a:xfrm>
            <a:off x="4103687" y="1358930"/>
            <a:ext cx="936626" cy="396240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</a:lvl1pPr>
          </a:lstStyle>
          <a:p>
            <a:r>
              <a:t>COPIL</a:t>
            </a:r>
          </a:p>
        </p:txBody>
      </p:sp>
      <p:sp>
        <p:nvSpPr>
          <p:cNvPr id="12" name="Rectangle 7"/>
          <p:cNvSpPr/>
          <p:nvPr/>
        </p:nvSpPr>
        <p:spPr>
          <a:xfrm>
            <a:off x="3635373" y="2038377"/>
            <a:ext cx="1873251" cy="72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dirty="0"/>
              <a:t>Chef du </a:t>
            </a:r>
            <a:r>
              <a:rPr dirty="0" smtClean="0"/>
              <a:t>projet</a:t>
            </a:r>
            <a:endParaRPr lang="fr-FR" dirty="0" smtClean="0"/>
          </a:p>
          <a:p>
            <a:pPr algn="ctr">
              <a:spcBef>
                <a:spcPts val="600"/>
              </a:spcBef>
            </a:pPr>
            <a:r>
              <a:rPr b="1" dirty="0" smtClean="0"/>
              <a:t>C</a:t>
            </a:r>
            <a:r>
              <a:rPr lang="fr-FR" b="1" dirty="0" smtClean="0"/>
              <a:t>. </a:t>
            </a:r>
            <a:r>
              <a:rPr lang="fr-FR" b="1" dirty="0" err="1" smtClean="0"/>
              <a:t>Vallerand</a:t>
            </a:r>
            <a:endParaRPr b="1" dirty="0"/>
          </a:p>
        </p:txBody>
      </p:sp>
      <p:sp>
        <p:nvSpPr>
          <p:cNvPr id="13" name="Rectangle 7"/>
          <p:cNvSpPr/>
          <p:nvPr/>
        </p:nvSpPr>
        <p:spPr>
          <a:xfrm>
            <a:off x="4067173" y="3131628"/>
            <a:ext cx="4716358" cy="127727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600"/>
              </a:spcBef>
              <a:defRPr b="1">
                <a:solidFill>
                  <a:srgbClr val="0000FF"/>
                </a:solidFill>
              </a:defRPr>
            </a:pPr>
            <a:r>
              <a:rPr dirty="0"/>
              <a:t>Comité scientifique et stratégique</a:t>
            </a:r>
          </a:p>
          <a:p>
            <a:pPr algn="ctr">
              <a:spcBef>
                <a:spcPts val="600"/>
              </a:spcBef>
            </a:pPr>
            <a:r>
              <a:rPr lang="fr-FR" dirty="0" smtClean="0"/>
              <a:t>A. Faus Golfe</a:t>
            </a:r>
            <a:r>
              <a:rPr dirty="0" smtClean="0"/>
              <a:t>(</a:t>
            </a:r>
            <a:r>
              <a:rPr dirty="0"/>
              <a:t>EB), </a:t>
            </a:r>
            <a:r>
              <a:rPr lang="fr-FR" dirty="0" smtClean="0"/>
              <a:t>B. </a:t>
            </a:r>
            <a:r>
              <a:rPr lang="fr-FR" dirty="0" err="1" smtClean="0"/>
              <a:t>Genolini</a:t>
            </a:r>
            <a:r>
              <a:rPr dirty="0" smtClean="0"/>
              <a:t>, </a:t>
            </a:r>
            <a:r>
              <a:rPr lang="fr-FR" dirty="0" smtClean="0"/>
              <a:t>C. </a:t>
            </a:r>
            <a:r>
              <a:rPr lang="fr-FR" dirty="0" err="1" smtClean="0"/>
              <a:t>Vallerand</a:t>
            </a:r>
            <a:r>
              <a:rPr lang="fr-FR" dirty="0" smtClean="0"/>
              <a:t> </a:t>
            </a:r>
            <a:r>
              <a:rPr dirty="0" smtClean="0"/>
              <a:t>(</a:t>
            </a:r>
            <a:r>
              <a:rPr dirty="0"/>
              <a:t>FI, RP), </a:t>
            </a:r>
            <a:r>
              <a:rPr lang="fr-FR" dirty="0" smtClean="0"/>
              <a:t>D. Marchand</a:t>
            </a:r>
            <a:r>
              <a:rPr dirty="0" smtClean="0"/>
              <a:t>, </a:t>
            </a:r>
            <a:r>
              <a:rPr lang="fr-FR" dirty="0" smtClean="0"/>
              <a:t>E. </a:t>
            </a:r>
            <a:r>
              <a:rPr lang="fr-FR" dirty="0" err="1" smtClean="0"/>
              <a:t>Voutier</a:t>
            </a:r>
            <a:r>
              <a:rPr dirty="0" smtClean="0"/>
              <a:t>, </a:t>
            </a:r>
            <a:r>
              <a:rPr lang="fr-FR" dirty="0" smtClean="0"/>
              <a:t>R. Delorme</a:t>
            </a:r>
            <a:r>
              <a:rPr dirty="0" smtClean="0"/>
              <a:t>, </a:t>
            </a:r>
            <a:r>
              <a:rPr lang="fr-FR" dirty="0" smtClean="0"/>
              <a:t>S. </a:t>
            </a:r>
            <a:r>
              <a:rPr lang="fr-FR" dirty="0" err="1" smtClean="0"/>
              <a:t>Barsuk</a:t>
            </a:r>
            <a:r>
              <a:rPr dirty="0" smtClean="0"/>
              <a:t>, </a:t>
            </a:r>
            <a:r>
              <a:rPr lang="fr-FR" dirty="0" smtClean="0"/>
              <a:t>V. </a:t>
            </a:r>
            <a:r>
              <a:rPr lang="fr-FR" dirty="0" err="1" smtClean="0"/>
              <a:t>Puill</a:t>
            </a:r>
            <a:r>
              <a:rPr dirty="0" smtClean="0"/>
              <a:t>, </a:t>
            </a:r>
            <a:r>
              <a:rPr lang="fr-FR" dirty="0" smtClean="0"/>
              <a:t>Y. </a:t>
            </a:r>
            <a:r>
              <a:rPr lang="fr-FR" dirty="0" err="1" smtClean="0"/>
              <a:t>Pezado</a:t>
            </a:r>
            <a:endParaRPr dirty="0"/>
          </a:p>
        </p:txBody>
      </p:sp>
      <p:sp>
        <p:nvSpPr>
          <p:cNvPr id="14" name="Rectangle 7"/>
          <p:cNvSpPr/>
          <p:nvPr/>
        </p:nvSpPr>
        <p:spPr>
          <a:xfrm>
            <a:off x="611186" y="3133215"/>
            <a:ext cx="3097214" cy="1000274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b="1">
                <a:solidFill>
                  <a:srgbClr val="008000"/>
                </a:solidFill>
              </a:defRPr>
            </a:pPr>
            <a:r>
              <a:rPr dirty="0"/>
              <a:t>Comité technique</a:t>
            </a:r>
          </a:p>
          <a:p>
            <a:pPr algn="ctr">
              <a:spcBef>
                <a:spcPts val="600"/>
              </a:spcBef>
              <a:defRPr b="1"/>
            </a:pPr>
            <a:r>
              <a:rPr dirty="0" smtClean="0"/>
              <a:t>P</a:t>
            </a:r>
            <a:r>
              <a:rPr lang="fr-FR" dirty="0" smtClean="0"/>
              <a:t>. Duchesne</a:t>
            </a:r>
            <a:r>
              <a:rPr b="0" dirty="0" smtClean="0"/>
              <a:t>, </a:t>
            </a:r>
            <a:r>
              <a:rPr lang="fr-FR" b="0" dirty="0" smtClean="0"/>
              <a:t>C. </a:t>
            </a:r>
            <a:r>
              <a:rPr lang="fr-FR" b="0" dirty="0" err="1" smtClean="0"/>
              <a:t>LeGalliard</a:t>
            </a:r>
            <a:r>
              <a:rPr b="0" dirty="0" smtClean="0"/>
              <a:t>, </a:t>
            </a:r>
            <a:r>
              <a:rPr lang="fr-FR" b="0" dirty="0" smtClean="0"/>
              <a:t>C. </a:t>
            </a:r>
            <a:r>
              <a:rPr lang="fr-FR" b="0" dirty="0" err="1" smtClean="0"/>
              <a:t>Vallerand</a:t>
            </a:r>
            <a:r>
              <a:rPr b="0" dirty="0" smtClean="0"/>
              <a:t>, </a:t>
            </a:r>
            <a:r>
              <a:rPr lang="fr-FR" b="0" dirty="0" smtClean="0"/>
              <a:t>D. Douillet</a:t>
            </a:r>
            <a:endParaRPr b="0" dirty="0"/>
          </a:p>
        </p:txBody>
      </p:sp>
      <p:sp>
        <p:nvSpPr>
          <p:cNvPr id="15" name="Rectangle 2"/>
          <p:cNvSpPr/>
          <p:nvPr/>
        </p:nvSpPr>
        <p:spPr>
          <a:xfrm>
            <a:off x="179387" y="2942715"/>
            <a:ext cx="8785226" cy="1697039"/>
          </a:xfrm>
          <a:prstGeom prst="rect">
            <a:avLst/>
          </a:prstGeom>
          <a:ln w="25400">
            <a:solidFill>
              <a:srgbClr val="000000"/>
            </a:solidFill>
            <a:prstDash val="lgDash"/>
          </a:ln>
        </p:spPr>
        <p:txBody>
          <a:bodyPr lIns="45719" rIns="45719"/>
          <a:lstStyle/>
          <a:p>
            <a:pPr algn="r"/>
            <a:endParaRPr/>
          </a:p>
        </p:txBody>
      </p:sp>
      <p:sp>
        <p:nvSpPr>
          <p:cNvPr id="16" name="Rectangle 7"/>
          <p:cNvSpPr/>
          <p:nvPr/>
        </p:nvSpPr>
        <p:spPr>
          <a:xfrm>
            <a:off x="2579686" y="5439852"/>
            <a:ext cx="1873251" cy="751841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dirty="0"/>
              <a:t>ProRad</a:t>
            </a:r>
          </a:p>
          <a:p>
            <a:pPr algn="ctr">
              <a:spcBef>
                <a:spcPts val="600"/>
              </a:spcBef>
              <a:defRPr b="1"/>
            </a:pPr>
            <a:r>
              <a:rPr dirty="0" smtClean="0"/>
              <a:t>E</a:t>
            </a:r>
            <a:r>
              <a:rPr lang="fr-FR" dirty="0" smtClean="0"/>
              <a:t>. </a:t>
            </a:r>
            <a:r>
              <a:rPr lang="fr-FR" dirty="0" err="1" smtClean="0"/>
              <a:t>Voutier</a:t>
            </a:r>
            <a:endParaRPr dirty="0"/>
          </a:p>
        </p:txBody>
      </p:sp>
      <p:sp>
        <p:nvSpPr>
          <p:cNvPr id="17" name="Rectangle 7"/>
          <p:cNvSpPr/>
          <p:nvPr/>
        </p:nvSpPr>
        <p:spPr>
          <a:xfrm>
            <a:off x="415923" y="5428740"/>
            <a:ext cx="1873251" cy="751840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dirty="0"/>
              <a:t>RadioBiologie</a:t>
            </a:r>
          </a:p>
          <a:p>
            <a:pPr algn="ctr">
              <a:spcBef>
                <a:spcPts val="600"/>
              </a:spcBef>
              <a:defRPr b="1"/>
            </a:pPr>
            <a:r>
              <a:rPr dirty="0" smtClean="0"/>
              <a:t>R</a:t>
            </a:r>
            <a:r>
              <a:rPr lang="fr-FR" dirty="0" smtClean="0"/>
              <a:t>. Delorme</a:t>
            </a:r>
            <a:endParaRPr dirty="0"/>
          </a:p>
        </p:txBody>
      </p:sp>
      <p:sp>
        <p:nvSpPr>
          <p:cNvPr id="18" name="Rectangle 7"/>
          <p:cNvSpPr/>
          <p:nvPr/>
        </p:nvSpPr>
        <p:spPr>
          <a:xfrm>
            <a:off x="4716462" y="5428740"/>
            <a:ext cx="1871662" cy="751840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dirty="0"/>
              <a:t>Instrumentation </a:t>
            </a:r>
          </a:p>
          <a:p>
            <a:pPr algn="ctr">
              <a:spcBef>
                <a:spcPts val="600"/>
              </a:spcBef>
              <a:defRPr b="1"/>
            </a:pPr>
            <a:r>
              <a:rPr dirty="0" smtClean="0"/>
              <a:t>B</a:t>
            </a:r>
            <a:r>
              <a:rPr lang="fr-FR" dirty="0" smtClean="0"/>
              <a:t>. </a:t>
            </a:r>
            <a:r>
              <a:rPr lang="fr-FR" dirty="0" err="1" smtClean="0"/>
              <a:t>Genolini</a:t>
            </a:r>
            <a:endParaRPr dirty="0"/>
          </a:p>
        </p:txBody>
      </p:sp>
      <p:sp>
        <p:nvSpPr>
          <p:cNvPr id="19" name="Rectangle 7"/>
          <p:cNvSpPr/>
          <p:nvPr/>
        </p:nvSpPr>
        <p:spPr>
          <a:xfrm>
            <a:off x="6804024" y="5428740"/>
            <a:ext cx="1871664" cy="751840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dirty="0"/>
              <a:t>Accélérateur</a:t>
            </a:r>
          </a:p>
          <a:p>
            <a:pPr algn="ctr">
              <a:spcBef>
                <a:spcPts val="600"/>
              </a:spcBef>
              <a:defRPr b="1"/>
            </a:pPr>
            <a:r>
              <a:rPr dirty="0" smtClean="0"/>
              <a:t>A</a:t>
            </a:r>
            <a:r>
              <a:rPr lang="fr-FR" dirty="0" smtClean="0"/>
              <a:t>. Faus Golfe</a:t>
            </a:r>
            <a:endParaRPr dirty="0"/>
          </a:p>
        </p:txBody>
      </p:sp>
      <p:sp>
        <p:nvSpPr>
          <p:cNvPr id="20" name="Connecteur droit avec flèche 22"/>
          <p:cNvSpPr/>
          <p:nvPr/>
        </p:nvSpPr>
        <p:spPr>
          <a:xfrm>
            <a:off x="4571998" y="4647690"/>
            <a:ext cx="1" cy="433389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Connecteur droit 23"/>
          <p:cNvSpPr/>
          <p:nvPr/>
        </p:nvSpPr>
        <p:spPr>
          <a:xfrm flipV="1">
            <a:off x="1331911" y="5081077"/>
            <a:ext cx="6408738" cy="1588"/>
          </a:xfrm>
          <a:prstGeom prst="line">
            <a:avLst/>
          </a:prstGeom>
          <a:ln w="222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Connecteur droit avec flèche 28"/>
          <p:cNvSpPr/>
          <p:nvPr/>
        </p:nvSpPr>
        <p:spPr>
          <a:xfrm>
            <a:off x="1331912" y="5087427"/>
            <a:ext cx="1" cy="352426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Connecteur droit avec flèche 29"/>
          <p:cNvSpPr/>
          <p:nvPr/>
        </p:nvSpPr>
        <p:spPr>
          <a:xfrm>
            <a:off x="3492498" y="5081077"/>
            <a:ext cx="1" cy="352426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Connecteur droit avec flèche 30"/>
          <p:cNvSpPr/>
          <p:nvPr/>
        </p:nvSpPr>
        <p:spPr>
          <a:xfrm>
            <a:off x="5651498" y="5081077"/>
            <a:ext cx="1" cy="352426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Connecteur droit avec flèche 31"/>
          <p:cNvSpPr/>
          <p:nvPr/>
        </p:nvSpPr>
        <p:spPr>
          <a:xfrm>
            <a:off x="7740649" y="5081077"/>
            <a:ext cx="1" cy="352426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Rectangle 7"/>
          <p:cNvSpPr/>
          <p:nvPr/>
        </p:nvSpPr>
        <p:spPr>
          <a:xfrm>
            <a:off x="6156323" y="2174903"/>
            <a:ext cx="1871664" cy="396241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</a:lvl1pPr>
          </a:lstStyle>
          <a:p>
            <a:r>
              <a:t>IAC</a:t>
            </a:r>
          </a:p>
        </p:txBody>
      </p:sp>
      <p:sp>
        <p:nvSpPr>
          <p:cNvPr id="27" name="Connecteur droit avec flèche 26"/>
          <p:cNvSpPr/>
          <p:nvPr/>
        </p:nvSpPr>
        <p:spPr>
          <a:xfrm flipH="1" flipV="1">
            <a:off x="5508623" y="2357464"/>
            <a:ext cx="647701" cy="1589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Connecteur droit avec flèche 26"/>
          <p:cNvSpPr/>
          <p:nvPr/>
        </p:nvSpPr>
        <p:spPr>
          <a:xfrm flipH="1">
            <a:off x="2874167" y="2332065"/>
            <a:ext cx="747229" cy="1"/>
          </a:xfrm>
          <a:prstGeom prst="line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ZoneTexte 28"/>
          <p:cNvSpPr txBox="1"/>
          <p:nvPr/>
        </p:nvSpPr>
        <p:spPr>
          <a:xfrm>
            <a:off x="2301764" y="2166488"/>
            <a:ext cx="577476" cy="396241"/>
          </a:xfrm>
          <a:prstGeom prst="rect">
            <a:avLst/>
          </a:prstGeom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MAC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0" y="6211669"/>
            <a:ext cx="29611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/>
            </a:pPr>
            <a:r>
              <a:rPr lang="fr-FR" dirty="0" smtClean="0"/>
              <a:t>COPIL : Comité de pilotage</a:t>
            </a:r>
          </a:p>
          <a:p>
            <a:pPr>
              <a:defRPr sz="1200"/>
            </a:pPr>
            <a:r>
              <a:rPr dirty="0" smtClean="0"/>
              <a:t>EB </a:t>
            </a:r>
            <a:r>
              <a:rPr dirty="0"/>
              <a:t>: Editorial Board</a:t>
            </a:r>
          </a:p>
          <a:p>
            <a:pPr>
              <a:defRPr sz="1200"/>
            </a:pPr>
            <a:r>
              <a:rPr dirty="0"/>
              <a:t>FI : </a:t>
            </a:r>
            <a:r>
              <a:rPr dirty="0" smtClean="0"/>
              <a:t>Finances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336549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200"/>
            </a:pPr>
            <a:r>
              <a:rPr lang="fr-FR" dirty="0"/>
              <a:t>RP : Recherche </a:t>
            </a:r>
            <a:r>
              <a:rPr lang="fr-FR" dirty="0" smtClean="0"/>
              <a:t>Partenaires</a:t>
            </a:r>
            <a:endParaRPr lang="en-US" dirty="0" smtClean="0"/>
          </a:p>
          <a:p>
            <a:pPr>
              <a:defRPr sz="1200"/>
            </a:pPr>
            <a:r>
              <a:rPr lang="en-US" dirty="0" smtClean="0"/>
              <a:t>IAC </a:t>
            </a:r>
            <a:r>
              <a:rPr lang="en-US" dirty="0"/>
              <a:t>: International </a:t>
            </a:r>
            <a:r>
              <a:rPr lang="en-US" dirty="0" err="1"/>
              <a:t>advisatory</a:t>
            </a:r>
            <a:r>
              <a:rPr lang="en-US" dirty="0"/>
              <a:t> Committee</a:t>
            </a:r>
          </a:p>
          <a:p>
            <a:pPr>
              <a:defRPr sz="1200"/>
            </a:pPr>
            <a:r>
              <a:rPr lang="en-US" dirty="0"/>
              <a:t>MAC : Machine </a:t>
            </a:r>
            <a:r>
              <a:rPr lang="en-US" dirty="0" err="1"/>
              <a:t>Advisatory</a:t>
            </a:r>
            <a:r>
              <a:rPr lang="en-US" dirty="0"/>
              <a:t> Committee</a:t>
            </a:r>
          </a:p>
        </p:txBody>
      </p:sp>
    </p:spTree>
    <p:extLst>
      <p:ext uri="{BB962C8B-B14F-4D97-AF65-F5344CB8AC3E}">
        <p14:creationId xmlns:p14="http://schemas.microsoft.com/office/powerpoint/2010/main" val="1701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0015" y="49878"/>
            <a:ext cx="981685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              Définition des rôles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au 2"/>
          <p:cNvGraphicFramePr/>
          <p:nvPr>
            <p:extLst>
              <p:ext uri="{D42A27DB-BD31-4B8C-83A1-F6EECF244321}">
                <p14:modId xmlns:p14="http://schemas.microsoft.com/office/powerpoint/2010/main" val="4204376219"/>
              </p:ext>
            </p:extLst>
          </p:nvPr>
        </p:nvGraphicFramePr>
        <p:xfrm>
          <a:off x="222753" y="1543114"/>
          <a:ext cx="8698494" cy="5212080"/>
        </p:xfrm>
        <a:graphic>
          <a:graphicData uri="http://schemas.openxmlformats.org/drawingml/2006/table">
            <a:tbl>
              <a:tblPr firstRow="1" bandRow="1"/>
              <a:tblGrid>
                <a:gridCol w="3413854"/>
                <a:gridCol w="5284640"/>
              </a:tblGrid>
              <a:tr h="3454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COPIL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des choix stratégiques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Chef de projet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 la gestion du projet : organisation / budget / planning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IAC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Apporte un soutien pour les choix technologiques, scientifiques, d’applications R&amp;D et utilisateurs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Comité scientifique et stratégique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des choix technologiques et scientifiques + upgrade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Comité technique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 l’infrastructure/sûreté/sécurité/Radioprotection</a:t>
                      </a:r>
                    </a:p>
                  </a:txBody>
                  <a:tcPr marL="45720" marR="45720" horzOverflow="overflow"/>
                </a:tc>
              </a:tr>
              <a:tr h="34549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Editorial board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des publications/poster/oraux de PRAE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Finances (FI)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 la recherche des sources de financements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Recherches de partenaires (RP)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Responsable de la recherche de partenaires (recherche/industriels) et de la valorisation</a:t>
                      </a:r>
                    </a:p>
                  </a:txBody>
                  <a:tcPr marL="45720" marR="45720" horzOverflow="overflow"/>
                </a:tc>
              </a:tr>
              <a:tr h="60461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MAC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Evalue la pertinence et la faisabilité des choix technologiques pour l’accélérateur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47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3383" cy="845699"/>
          </a:xfrm>
          <a:prstGeom prst="rect">
            <a:avLst/>
          </a:prstGeom>
        </p:spPr>
      </p:pic>
      <p:cxnSp>
        <p:nvCxnSpPr>
          <p:cNvPr id="49" name="Connecteur droit 48"/>
          <p:cNvCxnSpPr/>
          <p:nvPr/>
        </p:nvCxnSpPr>
        <p:spPr>
          <a:xfrm flipV="1">
            <a:off x="7740352" y="1484784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5508104" y="1772816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851920" y="1628800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2267744" y="1628800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2339752" y="1412776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843808" y="10796"/>
            <a:ext cx="2088232" cy="783193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Project Coordinator</a:t>
            </a:r>
          </a:p>
          <a:p>
            <a:pPr algn="ctr"/>
            <a:r>
              <a:rPr lang="en-US" sz="800" b="1" dirty="0" smtClean="0"/>
              <a:t>Sergey BARSUK – Cynthia VALERAND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b="1" dirty="0" smtClean="0"/>
              <a:t>Technical Coordinator</a:t>
            </a:r>
          </a:p>
          <a:p>
            <a:pPr algn="ctr"/>
            <a:r>
              <a:rPr lang="en-US" sz="800" b="1" dirty="0" smtClean="0"/>
              <a:t>Patricia DUCHESNE</a:t>
            </a:r>
            <a:endParaRPr lang="en-US" sz="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6" y="0"/>
            <a:ext cx="3146119" cy="91940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/>
              <a:t>Scientific Coordinators </a:t>
            </a:r>
            <a:endParaRPr lang="en-US" sz="800" dirty="0" smtClean="0"/>
          </a:p>
          <a:p>
            <a:pPr>
              <a:tabLst>
                <a:tab pos="361950" algn="l"/>
                <a:tab pos="1438275" algn="l"/>
              </a:tabLst>
            </a:pPr>
            <a:r>
              <a:rPr lang="en-US" sz="800" b="1" dirty="0" smtClean="0"/>
              <a:t>PA1 :	Radiotherapy	</a:t>
            </a:r>
            <a:r>
              <a:rPr lang="en-US" sz="800" dirty="0" smtClean="0"/>
              <a:t>Rachel DELORME</a:t>
            </a:r>
          </a:p>
          <a:p>
            <a:pPr>
              <a:tabLst>
                <a:tab pos="361950" algn="l"/>
                <a:tab pos="1438275" algn="l"/>
              </a:tabLst>
            </a:pPr>
            <a:r>
              <a:rPr lang="en-US" sz="800" b="1" dirty="0" smtClean="0"/>
              <a:t>PA2 :	Subatomic Physics	</a:t>
            </a:r>
            <a:r>
              <a:rPr lang="en-US" sz="800" dirty="0" smtClean="0"/>
              <a:t>Eric VOUTIER</a:t>
            </a:r>
          </a:p>
          <a:p>
            <a:pPr>
              <a:tabLst>
                <a:tab pos="361950" algn="l"/>
                <a:tab pos="1438275" algn="l"/>
              </a:tabLst>
            </a:pPr>
            <a:r>
              <a:rPr lang="en-US" sz="800" b="1" dirty="0" smtClean="0"/>
              <a:t>PA3 :	Detectors R&amp;D 	</a:t>
            </a:r>
            <a:r>
              <a:rPr lang="en-US" sz="800" dirty="0" smtClean="0"/>
              <a:t>Bernard GENOLINI</a:t>
            </a:r>
          </a:p>
          <a:p>
            <a:pPr>
              <a:tabLst>
                <a:tab pos="361950" algn="l"/>
                <a:tab pos="1438275" algn="l"/>
              </a:tabLst>
            </a:pPr>
            <a:r>
              <a:rPr lang="en-US" sz="800" b="1" dirty="0" smtClean="0"/>
              <a:t>PA4 :	Accelerators </a:t>
            </a:r>
            <a:r>
              <a:rPr lang="en-US" sz="800" b="1" dirty="0"/>
              <a:t>and  </a:t>
            </a:r>
            <a:r>
              <a:rPr lang="en-US" sz="800" b="1" dirty="0" smtClean="0"/>
              <a:t>Beam    </a:t>
            </a:r>
            <a:r>
              <a:rPr lang="en-US" sz="800" dirty="0" smtClean="0"/>
              <a:t>Angeles </a:t>
            </a:r>
            <a:r>
              <a:rPr lang="en-US" sz="800" dirty="0"/>
              <a:t>FAUS-</a:t>
            </a:r>
            <a:r>
              <a:rPr lang="en-US" sz="800" dirty="0" smtClean="0"/>
              <a:t>GOLFE</a:t>
            </a:r>
            <a:r>
              <a:rPr lang="en-US" sz="800" b="1" dirty="0" smtClean="0"/>
              <a:t>		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1691680" y="980728"/>
            <a:ext cx="6120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 flipH="1" flipV="1">
            <a:off x="3851920" y="836712"/>
            <a:ext cx="28803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44008" y="1124744"/>
            <a:ext cx="1944216" cy="783193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RADIOPROTECTION &amp; </a:t>
            </a:r>
            <a:r>
              <a:rPr lang="en-US" sz="1000" b="1" dirty="0" smtClean="0"/>
              <a:t>SECURITY &amp; SURETY</a:t>
            </a:r>
          </a:p>
          <a:p>
            <a:pPr algn="ctr"/>
            <a:r>
              <a:rPr lang="fr-FR" sz="1000" b="1" u="sng" dirty="0"/>
              <a:t>Patricia </a:t>
            </a:r>
            <a:r>
              <a:rPr lang="fr-FR" sz="1000" b="1" u="sng" dirty="0" smtClean="0"/>
              <a:t>DUCHESNE</a:t>
            </a:r>
          </a:p>
          <a:p>
            <a:pPr algn="ctr"/>
            <a:r>
              <a:rPr lang="fr-FR" sz="1000" b="1" dirty="0" smtClean="0"/>
              <a:t>Marc LANGLET</a:t>
            </a:r>
            <a:endParaRPr lang="fr-FR" sz="1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1844824"/>
            <a:ext cx="1309338" cy="91940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DIAGNOSTICS</a:t>
            </a:r>
          </a:p>
          <a:p>
            <a:pPr algn="ctr"/>
            <a:r>
              <a:rPr lang="en-US" sz="800" u="sng" dirty="0" smtClean="0"/>
              <a:t>Mohamed </a:t>
            </a:r>
            <a:r>
              <a:rPr lang="en-US" sz="800" u="sng" dirty="0" err="1" smtClean="0"/>
              <a:t>Abdillah</a:t>
            </a:r>
            <a:endParaRPr lang="en-US" sz="800" u="sng" dirty="0" smtClean="0"/>
          </a:p>
          <a:p>
            <a:pPr algn="ctr"/>
            <a:r>
              <a:rPr lang="en-US" sz="800" dirty="0" smtClean="0"/>
              <a:t>Angeles FAUS GOLFE</a:t>
            </a:r>
          </a:p>
          <a:p>
            <a:pPr algn="ctr"/>
            <a:r>
              <a:rPr lang="en-US" sz="800" dirty="0" err="1" smtClean="0"/>
              <a:t>Alexandre</a:t>
            </a:r>
            <a:r>
              <a:rPr lang="en-US" sz="800" dirty="0" smtClean="0"/>
              <a:t> GONNIN</a:t>
            </a:r>
          </a:p>
          <a:p>
            <a:pPr algn="ctr"/>
            <a:r>
              <a:rPr lang="en-US" sz="800" b="1" dirty="0" smtClean="0"/>
              <a:t>MECHANICS</a:t>
            </a:r>
          </a:p>
          <a:p>
            <a:pPr algn="ctr"/>
            <a:r>
              <a:rPr lang="en-US" sz="800" dirty="0" err="1" smtClean="0"/>
              <a:t>Sébastien</a:t>
            </a:r>
            <a:r>
              <a:rPr lang="en-US" sz="800" dirty="0" smtClean="0"/>
              <a:t> BLIVET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91680" y="4509120"/>
            <a:ext cx="1368152" cy="646986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MAGNETS</a:t>
            </a:r>
          </a:p>
          <a:p>
            <a:pPr algn="ctr"/>
            <a:r>
              <a:rPr lang="en-US" sz="800" u="sng" dirty="0" smtClean="0"/>
              <a:t>Cynthia VALLERAND</a:t>
            </a:r>
          </a:p>
          <a:p>
            <a:pPr algn="ctr"/>
            <a:r>
              <a:rPr lang="en-US" sz="800" dirty="0" smtClean="0"/>
              <a:t>Angeles FAUS GOLFE</a:t>
            </a:r>
          </a:p>
          <a:p>
            <a:pPr algn="ctr"/>
            <a:r>
              <a:rPr lang="en-US" sz="800" dirty="0" err="1" smtClean="0"/>
              <a:t>Alexandre</a:t>
            </a:r>
            <a:r>
              <a:rPr lang="en-US" sz="800" dirty="0" smtClean="0"/>
              <a:t> GONNIN</a:t>
            </a:r>
            <a:endParaRPr lang="en-US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1840" y="1124744"/>
            <a:ext cx="1429848" cy="61293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INFRASTRUCTURE</a:t>
            </a:r>
          </a:p>
          <a:p>
            <a:pPr algn="ctr"/>
            <a:r>
              <a:rPr lang="fr-FR" sz="1000" b="1" u="sng" dirty="0" smtClean="0"/>
              <a:t>Patricia DUCHESNE</a:t>
            </a:r>
          </a:p>
          <a:p>
            <a:pPr algn="ctr"/>
            <a:r>
              <a:rPr lang="fr-FR" sz="1000" b="1" dirty="0" smtClean="0"/>
              <a:t>Marc LANGLET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03848" y="1916832"/>
            <a:ext cx="1224136" cy="646986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INTEGRATION</a:t>
            </a:r>
            <a:endParaRPr lang="en-US" sz="800" u="sng" dirty="0" smtClean="0"/>
          </a:p>
          <a:p>
            <a:pPr algn="ctr"/>
            <a:r>
              <a:rPr lang="en-US" sz="800" u="sng" dirty="0" smtClean="0"/>
              <a:t>Denis DOUILLET</a:t>
            </a:r>
          </a:p>
          <a:p>
            <a:pPr algn="ctr"/>
            <a:r>
              <a:rPr lang="en-US" sz="800" dirty="0" err="1" smtClean="0"/>
              <a:t>Alexandre</a:t>
            </a:r>
            <a:r>
              <a:rPr lang="en-US" sz="800" dirty="0" smtClean="0"/>
              <a:t> GONNIN</a:t>
            </a:r>
          </a:p>
          <a:p>
            <a:pPr algn="ctr"/>
            <a:r>
              <a:rPr lang="en-US" sz="800" dirty="0" smtClean="0"/>
              <a:t>Patricia DUCHESNE</a:t>
            </a:r>
            <a:endParaRPr lang="en-US" sz="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03848" y="3429000"/>
            <a:ext cx="1224136" cy="510778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MASTER WORK</a:t>
            </a:r>
          </a:p>
          <a:p>
            <a:pPr algn="ctr"/>
            <a:r>
              <a:rPr lang="en-US" sz="800" u="sng" dirty="0" smtClean="0"/>
              <a:t>Marc LANGLET</a:t>
            </a:r>
          </a:p>
          <a:p>
            <a:pPr algn="ctr"/>
            <a:r>
              <a:rPr lang="en-US" sz="800" dirty="0" smtClean="0"/>
              <a:t>Patricia DUCHESNE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16016" y="1988840"/>
            <a:ext cx="1689100" cy="783193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RADIOPROTECTION &amp; SECURITY</a:t>
            </a:r>
          </a:p>
          <a:p>
            <a:pPr algn="ctr"/>
            <a:r>
              <a:rPr lang="en-US" sz="800" u="sng" dirty="0" smtClean="0"/>
              <a:t>Jean-Michel </a:t>
            </a:r>
            <a:r>
              <a:rPr lang="en-US" sz="800" u="sng" dirty="0" err="1" smtClean="0"/>
              <a:t>Horondinsky</a:t>
            </a:r>
            <a:endParaRPr lang="en-US" sz="800" u="sng" dirty="0" smtClean="0"/>
          </a:p>
          <a:p>
            <a:pPr algn="ctr"/>
            <a:r>
              <a:rPr lang="en-US" sz="800" u="sng" dirty="0" err="1" smtClean="0"/>
              <a:t>Noureddine</a:t>
            </a:r>
            <a:r>
              <a:rPr lang="en-US" sz="800" u="sng" dirty="0" smtClean="0"/>
              <a:t> El </a:t>
            </a:r>
            <a:r>
              <a:rPr lang="en-US" sz="800" u="sng" dirty="0" err="1" smtClean="0"/>
              <a:t>Kamchi</a:t>
            </a:r>
            <a:r>
              <a:rPr lang="en-US" sz="800" u="sng" dirty="0" smtClean="0"/>
              <a:t> </a:t>
            </a:r>
            <a:r>
              <a:rPr lang="en-US" sz="800" dirty="0" smtClean="0"/>
              <a:t>(Interlocks)</a:t>
            </a:r>
          </a:p>
          <a:p>
            <a:pPr algn="ctr"/>
            <a:r>
              <a:rPr lang="en-US" sz="800" dirty="0" smtClean="0"/>
              <a:t>Ronald KUNNE (Beam dump)</a:t>
            </a:r>
          </a:p>
          <a:p>
            <a:pPr algn="ctr"/>
            <a:r>
              <a:rPr lang="en-US" sz="800" dirty="0" err="1" smtClean="0"/>
              <a:t>Sébastien</a:t>
            </a:r>
            <a:r>
              <a:rPr lang="en-US" sz="800" dirty="0" smtClean="0"/>
              <a:t> WURTH (Beam Dump)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03848" y="2780928"/>
            <a:ext cx="1224136" cy="510778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DEFINITION OF NEEDS</a:t>
            </a:r>
            <a:endParaRPr lang="en-US" sz="800" u="sng" dirty="0" smtClean="0"/>
          </a:p>
          <a:p>
            <a:pPr algn="ctr"/>
            <a:r>
              <a:rPr lang="en-US" sz="800" u="sng" dirty="0" smtClean="0"/>
              <a:t>Marc LANGLET</a:t>
            </a:r>
          </a:p>
          <a:p>
            <a:pPr algn="ctr"/>
            <a:r>
              <a:rPr lang="en-US" sz="800" dirty="0" smtClean="0"/>
              <a:t>Patricia DUCHESNE</a:t>
            </a:r>
            <a:endParaRPr lang="en-US" sz="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948264" y="1196752"/>
            <a:ext cx="1696282" cy="27241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EXPERIMENTS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836240" y="2852936"/>
            <a:ext cx="2200256" cy="1328023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800" b="1" dirty="0" smtClean="0"/>
              <a:t> REACTION &amp; DETECTION CHAMBER</a:t>
            </a:r>
          </a:p>
          <a:p>
            <a:pPr algn="ctr"/>
            <a:r>
              <a:rPr lang="en-US" sz="800" u="sng" dirty="0"/>
              <a:t>Christine LE </a:t>
            </a:r>
            <a:r>
              <a:rPr lang="en-US" sz="800" u="sng" dirty="0" smtClean="0"/>
              <a:t>GAILLARD</a:t>
            </a:r>
          </a:p>
          <a:p>
            <a:pPr algn="ctr"/>
            <a:r>
              <a:rPr lang="en-US" sz="800" dirty="0" smtClean="0"/>
              <a:t>Eric VOUTIER</a:t>
            </a:r>
          </a:p>
          <a:p>
            <a:pPr algn="ctr"/>
            <a:endParaRPr lang="en-US" sz="800" u="sng" dirty="0"/>
          </a:p>
          <a:p>
            <a:pPr algn="ctr"/>
            <a:r>
              <a:rPr lang="en-US" sz="800" b="1" dirty="0" smtClean="0"/>
              <a:t>ENERGY MEASUREMENT</a:t>
            </a:r>
          </a:p>
          <a:p>
            <a:pPr algn="ctr"/>
            <a:r>
              <a:rPr lang="en-US" sz="800" u="sng" dirty="0" smtClean="0"/>
              <a:t>Dominique </a:t>
            </a:r>
            <a:r>
              <a:rPr lang="en-US" sz="800" u="sng" dirty="0" err="1" smtClean="0"/>
              <a:t>Marchand</a:t>
            </a:r>
            <a:endParaRPr lang="en-US" sz="800" u="sng" dirty="0" smtClean="0"/>
          </a:p>
          <a:p>
            <a:pPr algn="ctr"/>
            <a:r>
              <a:rPr lang="en-US" sz="800" dirty="0" smtClean="0"/>
              <a:t>Gilles QUEMENER</a:t>
            </a:r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804248" y="1700808"/>
            <a:ext cx="2088232" cy="1055608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PA1 </a:t>
            </a:r>
            <a:endParaRPr lang="en-US" sz="800" b="1" dirty="0"/>
          </a:p>
          <a:p>
            <a:pPr algn="ctr"/>
            <a:r>
              <a:rPr lang="en-US" sz="800" b="1" dirty="0" smtClean="0"/>
              <a:t>IRRADIATION CHAMBER</a:t>
            </a:r>
          </a:p>
          <a:p>
            <a:pPr algn="ctr"/>
            <a:r>
              <a:rPr lang="en-US" sz="800" u="sng" dirty="0" err="1" smtClean="0"/>
              <a:t>Sébastien</a:t>
            </a:r>
            <a:r>
              <a:rPr lang="en-US" sz="800" u="sng" dirty="0" smtClean="0"/>
              <a:t> BLIVET</a:t>
            </a:r>
          </a:p>
          <a:p>
            <a:pPr algn="ctr"/>
            <a:endParaRPr lang="en-US" sz="800" u="sng" dirty="0" smtClean="0"/>
          </a:p>
          <a:p>
            <a:pPr algn="ctr"/>
            <a:r>
              <a:rPr lang="en-US" sz="800" b="1" dirty="0"/>
              <a:t>SCANNING </a:t>
            </a:r>
            <a:r>
              <a:rPr lang="en-US" sz="800" b="1" dirty="0" smtClean="0"/>
              <a:t>DIPOLE</a:t>
            </a:r>
          </a:p>
          <a:p>
            <a:pPr algn="ctr"/>
            <a:r>
              <a:rPr lang="en-US" sz="800" u="sng" dirty="0"/>
              <a:t>Cynthia </a:t>
            </a:r>
            <a:r>
              <a:rPr lang="en-US" sz="800" u="sng" dirty="0" smtClean="0"/>
              <a:t>VALLERAND</a:t>
            </a:r>
            <a:endParaRPr lang="en-US" sz="800" b="1" dirty="0"/>
          </a:p>
          <a:p>
            <a:pPr algn="ctr"/>
            <a:r>
              <a:rPr lang="en-US" sz="800" dirty="0"/>
              <a:t>Samuel </a:t>
            </a:r>
            <a:r>
              <a:rPr lang="fr-FR" sz="800" dirty="0" smtClean="0"/>
              <a:t>MEYRONEINC</a:t>
            </a:r>
            <a:endParaRPr lang="en-US" sz="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876256" y="4313074"/>
            <a:ext cx="2163034" cy="783193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PA3 DETECTION</a:t>
            </a:r>
            <a:endParaRPr lang="en-US" sz="800" u="sng" dirty="0" smtClean="0"/>
          </a:p>
          <a:p>
            <a:pPr algn="ctr"/>
            <a:r>
              <a:rPr lang="en-US" sz="800" u="sng" dirty="0" smtClean="0"/>
              <a:t>Giulia HULL</a:t>
            </a:r>
          </a:p>
          <a:p>
            <a:pPr algn="ctr"/>
            <a:r>
              <a:rPr lang="en-US" sz="800" dirty="0" smtClean="0"/>
              <a:t>Leonid </a:t>
            </a:r>
            <a:r>
              <a:rPr lang="en-US" sz="800" dirty="0" err="1" smtClean="0"/>
              <a:t>Burmistrov</a:t>
            </a:r>
            <a:endParaRPr lang="en-US" sz="800" dirty="0" smtClean="0"/>
          </a:p>
          <a:p>
            <a:pPr algn="ctr"/>
            <a:r>
              <a:rPr lang="en-US" sz="800" dirty="0" smtClean="0"/>
              <a:t>Vincent CHAUMAT</a:t>
            </a:r>
          </a:p>
          <a:p>
            <a:pPr algn="ctr"/>
            <a:r>
              <a:rPr lang="en-US" sz="800" dirty="0" err="1" smtClean="0"/>
              <a:t>Véronique</a:t>
            </a:r>
            <a:r>
              <a:rPr lang="en-US" sz="800" dirty="0" smtClean="0"/>
              <a:t> PUILL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4932040" y="404664"/>
            <a:ext cx="504000" cy="7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7504" y="5157192"/>
            <a:ext cx="1368152" cy="91940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VACUUM</a:t>
            </a:r>
          </a:p>
          <a:p>
            <a:pPr algn="ctr"/>
            <a:r>
              <a:rPr lang="en-US" sz="800" u="sng" dirty="0" smtClean="0"/>
              <a:t>Bruno MERCIER</a:t>
            </a:r>
          </a:p>
          <a:p>
            <a:pPr algn="ctr"/>
            <a:r>
              <a:rPr lang="en-US" sz="800" dirty="0" smtClean="0"/>
              <a:t>Eric MISTRETTA</a:t>
            </a:r>
          </a:p>
          <a:p>
            <a:pPr algn="ctr"/>
            <a:r>
              <a:rPr lang="en-US" sz="800" dirty="0" smtClean="0"/>
              <a:t>Manuel ALVES</a:t>
            </a:r>
          </a:p>
          <a:p>
            <a:pPr algn="ctr"/>
            <a:r>
              <a:rPr lang="en-US" sz="800" dirty="0" smtClean="0"/>
              <a:t>Denis GRASSET</a:t>
            </a:r>
          </a:p>
          <a:p>
            <a:pPr algn="ctr"/>
            <a:endParaRPr lang="en-US" sz="800" u="sng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1619672" y="5693568"/>
            <a:ext cx="1440160" cy="1191816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CONTROL SYSTEM</a:t>
            </a:r>
          </a:p>
          <a:p>
            <a:pPr algn="ctr"/>
            <a:r>
              <a:rPr lang="en-US" sz="800" u="sng" dirty="0" err="1" smtClean="0"/>
              <a:t>Hayg</a:t>
            </a:r>
            <a:r>
              <a:rPr lang="en-US" sz="800" u="sng" dirty="0" smtClean="0"/>
              <a:t> GULER - IHM</a:t>
            </a:r>
          </a:p>
          <a:p>
            <a:pPr algn="ctr"/>
            <a:r>
              <a:rPr lang="en-US" sz="800" u="sng" dirty="0" smtClean="0"/>
              <a:t>Philippe GAURON – TANGO</a:t>
            </a:r>
          </a:p>
          <a:p>
            <a:pPr algn="ctr"/>
            <a:r>
              <a:rPr lang="en-US" sz="800" dirty="0" smtClean="0"/>
              <a:t>Olivier DALIFARD</a:t>
            </a:r>
          </a:p>
          <a:p>
            <a:pPr algn="ctr"/>
            <a:r>
              <a:rPr lang="en-US" sz="800" dirty="0" smtClean="0"/>
              <a:t>Jean – Claude MARRUCHO</a:t>
            </a:r>
          </a:p>
          <a:p>
            <a:pPr algn="ctr"/>
            <a:r>
              <a:rPr lang="en-US" sz="800" dirty="0" smtClean="0"/>
              <a:t>Guillaume  PHILIPPON</a:t>
            </a:r>
          </a:p>
          <a:p>
            <a:pPr algn="ctr"/>
            <a:r>
              <a:rPr lang="en-US" sz="800" dirty="0" smtClean="0"/>
              <a:t>Antoine PERUS</a:t>
            </a:r>
          </a:p>
          <a:p>
            <a:pPr algn="ctr"/>
            <a:r>
              <a:rPr lang="en-US" sz="800" u="sng" dirty="0" smtClean="0"/>
              <a:t>Eric LEGAY - NARVAL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7504" y="1845910"/>
            <a:ext cx="1336542" cy="646986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BEAM LINES</a:t>
            </a:r>
          </a:p>
          <a:p>
            <a:pPr algn="ctr"/>
            <a:r>
              <a:rPr lang="en-US" sz="800" u="sng" dirty="0" err="1" smtClean="0"/>
              <a:t>Angelès</a:t>
            </a:r>
            <a:r>
              <a:rPr lang="en-US" sz="800" u="sng" dirty="0" smtClean="0"/>
              <a:t> FAUS-GOLFE</a:t>
            </a:r>
          </a:p>
          <a:p>
            <a:pPr algn="ctr"/>
            <a:r>
              <a:rPr lang="en-US" sz="800" dirty="0" err="1" smtClean="0"/>
              <a:t>Yanliang</a:t>
            </a:r>
            <a:r>
              <a:rPr lang="en-US" sz="800" dirty="0" smtClean="0"/>
              <a:t> Han</a:t>
            </a:r>
          </a:p>
          <a:p>
            <a:pPr algn="ctr"/>
            <a:r>
              <a:rPr lang="en-US" sz="800" dirty="0" smtClean="0"/>
              <a:t>Cynthia VALLERAND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7504" y="2564904"/>
            <a:ext cx="1392630" cy="2070259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RF GUN</a:t>
            </a:r>
          </a:p>
          <a:p>
            <a:pPr algn="ctr"/>
            <a:r>
              <a:rPr lang="en-US" sz="800" u="sng" dirty="0" smtClean="0"/>
              <a:t>Pierre LEPERCQ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b="1" dirty="0" smtClean="0"/>
              <a:t>ACCELERATING SECTION</a:t>
            </a:r>
            <a:endParaRPr lang="en-US" sz="800" b="1" dirty="0"/>
          </a:p>
          <a:p>
            <a:pPr algn="ctr"/>
            <a:r>
              <a:rPr lang="en-US" sz="800" u="sng" dirty="0"/>
              <a:t>Mohamed EL </a:t>
            </a:r>
            <a:r>
              <a:rPr lang="en-US" sz="800" u="sng" dirty="0" smtClean="0"/>
              <a:t>KHALDI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b="1" dirty="0" smtClean="0"/>
              <a:t> RF SOURCE &amp; NETWORK</a:t>
            </a:r>
            <a:endParaRPr lang="en-US" sz="800" b="1" dirty="0"/>
          </a:p>
          <a:p>
            <a:pPr algn="ctr"/>
            <a:r>
              <a:rPr lang="en-US" sz="800" u="sng" dirty="0"/>
              <a:t>Maher </a:t>
            </a:r>
            <a:r>
              <a:rPr lang="en-US" sz="800" u="sng" dirty="0" smtClean="0"/>
              <a:t>OMEICH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800" b="1" dirty="0" smtClean="0"/>
              <a:t>SYNCHRONISATION</a:t>
            </a:r>
          </a:p>
          <a:p>
            <a:pPr algn="ctr"/>
            <a:r>
              <a:rPr lang="en-US" sz="800" u="sng" dirty="0" err="1" smtClean="0"/>
              <a:t>Noureddine</a:t>
            </a:r>
            <a:r>
              <a:rPr lang="en-US" sz="800" u="sng" dirty="0" smtClean="0"/>
              <a:t> EL KAMCHI</a:t>
            </a:r>
            <a:endParaRPr lang="en-US" sz="800" u="sng" dirty="0"/>
          </a:p>
          <a:p>
            <a:pPr algn="ctr"/>
            <a:endParaRPr lang="en-US" sz="800" dirty="0" smtClean="0"/>
          </a:p>
          <a:p>
            <a:pPr marL="228600" indent="-228600" algn="ctr"/>
            <a:r>
              <a:rPr lang="en-US" sz="800" b="1" dirty="0"/>
              <a:t>MECHANICS</a:t>
            </a:r>
          </a:p>
          <a:p>
            <a:pPr algn="ctr"/>
            <a:r>
              <a:rPr lang="en-US" sz="800" u="sng" dirty="0" err="1"/>
              <a:t>Alexandre</a:t>
            </a:r>
            <a:r>
              <a:rPr lang="en-US" sz="800" u="sng" dirty="0"/>
              <a:t> </a:t>
            </a:r>
            <a:r>
              <a:rPr lang="en-US" sz="800" u="sng" dirty="0" smtClean="0"/>
              <a:t>GONNIN</a:t>
            </a:r>
            <a:endParaRPr lang="en-US" sz="800" u="sng" dirty="0"/>
          </a:p>
          <a:p>
            <a:pPr algn="ctr"/>
            <a:r>
              <a:rPr lang="en-US" sz="800" dirty="0"/>
              <a:t>Denis </a:t>
            </a:r>
            <a:r>
              <a:rPr lang="en-US" sz="800" dirty="0" smtClean="0"/>
              <a:t>DOUILLET</a:t>
            </a:r>
            <a:endParaRPr lang="en-US" sz="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07504" y="6101224"/>
            <a:ext cx="1388586" cy="783193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/>
              <a:t>          BEAM DUMPS</a:t>
            </a:r>
            <a:endParaRPr lang="en-US" sz="800" b="1" dirty="0"/>
          </a:p>
          <a:p>
            <a:pPr marL="228600" indent="-228600" algn="ctr"/>
            <a:r>
              <a:rPr lang="en-US" sz="800" dirty="0" smtClean="0"/>
              <a:t>Jean-Michel </a:t>
            </a:r>
            <a:r>
              <a:rPr lang="en-US" sz="800" dirty="0" err="1" smtClean="0"/>
              <a:t>Horondinsky</a:t>
            </a:r>
            <a:endParaRPr lang="en-US" sz="800" dirty="0" smtClean="0"/>
          </a:p>
          <a:p>
            <a:pPr marL="228600" indent="-228600" algn="ctr"/>
            <a:r>
              <a:rPr lang="en-US" sz="800" dirty="0" err="1" smtClean="0"/>
              <a:t>Alexandre</a:t>
            </a:r>
            <a:r>
              <a:rPr lang="en-US" sz="800" dirty="0" smtClean="0"/>
              <a:t> </a:t>
            </a:r>
            <a:r>
              <a:rPr lang="en-US" sz="800" dirty="0"/>
              <a:t>GONIN</a:t>
            </a:r>
          </a:p>
          <a:p>
            <a:pPr marL="228600" indent="-228600" algn="ctr"/>
            <a:r>
              <a:rPr lang="en-US" sz="800" dirty="0"/>
              <a:t>Denis </a:t>
            </a:r>
            <a:r>
              <a:rPr lang="en-US" sz="800" dirty="0" smtClean="0"/>
              <a:t>DOUILLET</a:t>
            </a:r>
          </a:p>
          <a:p>
            <a:pPr marL="228600" indent="-228600" algn="ctr"/>
            <a:r>
              <a:rPr lang="en-US" sz="800" dirty="0" smtClean="0"/>
              <a:t>Ronald KUHNE</a:t>
            </a:r>
            <a:endParaRPr lang="en-US" sz="800" dirty="0"/>
          </a:p>
        </p:txBody>
      </p:sp>
      <p:cxnSp>
        <p:nvCxnSpPr>
          <p:cNvPr id="29" name="Connecteur droit 28"/>
          <p:cNvCxnSpPr/>
          <p:nvPr/>
        </p:nvCxnSpPr>
        <p:spPr>
          <a:xfrm rot="5400000" flipH="1" flipV="1">
            <a:off x="3635904" y="1052728"/>
            <a:ext cx="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 flipH="1" flipV="1">
            <a:off x="1619680" y="1052728"/>
            <a:ext cx="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5400000" flipH="1" flipV="1">
            <a:off x="2051728" y="1484776"/>
            <a:ext cx="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043608" y="1556792"/>
            <a:ext cx="0" cy="2880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 flipH="1" flipV="1">
            <a:off x="5364096" y="1052728"/>
            <a:ext cx="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18" idx="0"/>
          </p:cNvCxnSpPr>
          <p:nvPr/>
        </p:nvCxnSpPr>
        <p:spPr>
          <a:xfrm flipV="1">
            <a:off x="7796404" y="980728"/>
            <a:ext cx="0" cy="2160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99592" y="1114118"/>
            <a:ext cx="1540543" cy="61293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ACCELERATORS</a:t>
            </a:r>
          </a:p>
          <a:p>
            <a:pPr algn="ctr"/>
            <a:r>
              <a:rPr lang="en-US" sz="1000" b="1" u="sng" dirty="0" smtClean="0"/>
              <a:t>Angeles FAUS-GOLFE</a:t>
            </a:r>
          </a:p>
          <a:p>
            <a:pPr algn="ctr"/>
            <a:r>
              <a:rPr lang="en-US" sz="1000" b="1" dirty="0" smtClean="0"/>
              <a:t>Cynthia VALLERAND</a:t>
            </a:r>
            <a:endParaRPr lang="en-US" sz="10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07504" y="4725144"/>
            <a:ext cx="1368152" cy="37457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LASER</a:t>
            </a:r>
          </a:p>
          <a:p>
            <a:pPr algn="ctr"/>
            <a:r>
              <a:rPr lang="en-US" sz="800" u="sng" dirty="0" smtClean="0"/>
              <a:t>Victor SOSKOV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716016" y="2852936"/>
            <a:ext cx="1689100" cy="37457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SURETY</a:t>
            </a:r>
          </a:p>
          <a:p>
            <a:pPr algn="ctr"/>
            <a:r>
              <a:rPr lang="en-US" sz="800" u="sng" dirty="0" smtClean="0"/>
              <a:t>Harold </a:t>
            </a:r>
            <a:r>
              <a:rPr lang="en-US" sz="800" u="sng" dirty="0" err="1" smtClean="0"/>
              <a:t>Bzyl</a:t>
            </a:r>
            <a:endParaRPr lang="en-US" sz="800" u="sng" dirty="0" smtClean="0"/>
          </a:p>
        </p:txBody>
      </p:sp>
      <p:sp>
        <p:nvSpPr>
          <p:cNvPr id="38" name="ZoneTexte 37"/>
          <p:cNvSpPr txBox="1"/>
          <p:nvPr/>
        </p:nvSpPr>
        <p:spPr>
          <a:xfrm>
            <a:off x="1691680" y="5229200"/>
            <a:ext cx="1368152" cy="374571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DECHIRPING STRUCTURE</a:t>
            </a:r>
          </a:p>
          <a:p>
            <a:pPr algn="ctr"/>
            <a:r>
              <a:rPr lang="en-US" sz="800" u="sng" dirty="0" err="1" smtClean="0"/>
              <a:t>Sandry</a:t>
            </a:r>
            <a:r>
              <a:rPr lang="en-US" sz="800" u="sng" dirty="0" smtClean="0"/>
              <a:t> </a:t>
            </a:r>
            <a:r>
              <a:rPr lang="en-US" sz="800" u="sng" dirty="0" err="1" smtClean="0"/>
              <a:t>Wallon</a:t>
            </a:r>
            <a:endParaRPr lang="en-US" sz="800" u="sng" dirty="0" smtClean="0"/>
          </a:p>
        </p:txBody>
      </p:sp>
      <p:sp>
        <p:nvSpPr>
          <p:cNvPr id="39" name="ZoneTexte 38"/>
          <p:cNvSpPr txBox="1"/>
          <p:nvPr/>
        </p:nvSpPr>
        <p:spPr>
          <a:xfrm>
            <a:off x="1671246" y="2841665"/>
            <a:ext cx="1368152" cy="1572458"/>
          </a:xfrm>
          <a:prstGeom prst="flowChartAlternateProcess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MECHANICS</a:t>
            </a:r>
          </a:p>
          <a:p>
            <a:pPr algn="ctr"/>
            <a:r>
              <a:rPr lang="en-US" sz="800" u="sng" dirty="0" err="1" smtClean="0"/>
              <a:t>Alexandre</a:t>
            </a:r>
            <a:r>
              <a:rPr lang="en-US" sz="800" u="sng" dirty="0" smtClean="0"/>
              <a:t> GONNIN</a:t>
            </a:r>
          </a:p>
          <a:p>
            <a:pPr algn="ctr"/>
            <a:r>
              <a:rPr lang="en-US" sz="800" dirty="0" smtClean="0"/>
              <a:t>Denis DOUILLET</a:t>
            </a:r>
          </a:p>
          <a:p>
            <a:pPr algn="ctr"/>
            <a:r>
              <a:rPr lang="en-US" sz="800" dirty="0" smtClean="0"/>
              <a:t>Didier AUGUSTE</a:t>
            </a:r>
          </a:p>
          <a:p>
            <a:pPr algn="ctr"/>
            <a:r>
              <a:rPr lang="en-US" sz="800" dirty="0" smtClean="0"/>
              <a:t>Eric </a:t>
            </a:r>
            <a:r>
              <a:rPr lang="en-US" sz="800" dirty="0" err="1" smtClean="0"/>
              <a:t>Guérard</a:t>
            </a:r>
            <a:endParaRPr lang="en-US" sz="800" dirty="0" smtClean="0"/>
          </a:p>
          <a:p>
            <a:pPr algn="ctr"/>
            <a:r>
              <a:rPr lang="en-US" sz="800" dirty="0" smtClean="0"/>
              <a:t>Michel BALTAZAR</a:t>
            </a:r>
          </a:p>
          <a:p>
            <a:pPr algn="ctr"/>
            <a:r>
              <a:rPr lang="en-US" sz="800" dirty="0" err="1" smtClean="0"/>
              <a:t>Rémy</a:t>
            </a:r>
            <a:r>
              <a:rPr lang="en-US" sz="800" dirty="0" smtClean="0"/>
              <a:t> DORKEL</a:t>
            </a:r>
          </a:p>
          <a:p>
            <a:pPr algn="ctr"/>
            <a:r>
              <a:rPr lang="en-US" sz="800" dirty="0" err="1" smtClean="0"/>
              <a:t>Frédéric</a:t>
            </a:r>
            <a:r>
              <a:rPr lang="en-US" sz="800" dirty="0" smtClean="0"/>
              <a:t> GAUTIER</a:t>
            </a:r>
          </a:p>
          <a:p>
            <a:pPr algn="ctr"/>
            <a:r>
              <a:rPr lang="en-US" sz="800" dirty="0" smtClean="0"/>
              <a:t>Bruno LELOUAN</a:t>
            </a:r>
          </a:p>
          <a:p>
            <a:pPr algn="ctr"/>
            <a:r>
              <a:rPr lang="en-US" sz="800" dirty="0" smtClean="0"/>
              <a:t>G. MERCADIER</a:t>
            </a:r>
          </a:p>
          <a:p>
            <a:pPr algn="ctr"/>
            <a:r>
              <a:rPr lang="en-US" sz="800" dirty="0" smtClean="0"/>
              <a:t>Olivier VITEZ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860032" y="5877272"/>
            <a:ext cx="1584176" cy="374571"/>
          </a:xfrm>
          <a:prstGeom prst="flowChartAlternateProcess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Acquisition electronics</a:t>
            </a:r>
            <a:endParaRPr lang="en-US" sz="8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800" u="sng" dirty="0" smtClean="0">
                <a:solidFill>
                  <a:srgbClr val="FF0000"/>
                </a:solidFill>
              </a:rPr>
              <a:t>On going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860032" y="6309320"/>
            <a:ext cx="1584176" cy="374571"/>
          </a:xfrm>
          <a:prstGeom prst="flowChartAlternateProcess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Power Supply</a:t>
            </a:r>
            <a:endParaRPr lang="en-US" sz="800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800" u="sng" dirty="0" smtClean="0">
                <a:solidFill>
                  <a:srgbClr val="FF0000"/>
                </a:solidFill>
              </a:rPr>
              <a:t>On going 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216492" y="6562056"/>
            <a:ext cx="927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08/10/2018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536057" cy="1143000"/>
          </a:xfrm>
        </p:spPr>
        <p:txBody>
          <a:bodyPr>
            <a:normAutofit/>
          </a:bodyPr>
          <a:lstStyle/>
          <a:p>
            <a:pPr algn="r"/>
            <a:r>
              <a:rPr lang="fr-FR" sz="4000" dirty="0" err="1" smtClean="0">
                <a:solidFill>
                  <a:srgbClr val="660066"/>
                </a:solidFill>
              </a:rPr>
              <a:t>Status</a:t>
            </a:r>
            <a:r>
              <a:rPr lang="fr-FR" sz="4000" dirty="0" smtClean="0">
                <a:solidFill>
                  <a:srgbClr val="660066"/>
                </a:solidFill>
              </a:rPr>
              <a:t> management de projet 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42711" y="1424075"/>
            <a:ext cx="9048414" cy="599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b="1" dirty="0" smtClean="0">
                <a:solidFill>
                  <a:srgbClr val="FF0000"/>
                </a:solidFill>
              </a:rPr>
              <a:t>Elaboration d’un modèle économique et d’une étude de marchés pour PRAE </a:t>
            </a:r>
            <a:r>
              <a:rPr lang="fr-FR" sz="1700" dirty="0" smtClean="0"/>
              <a:t>avec</a:t>
            </a:r>
            <a:r>
              <a:rPr lang="fr-FR" sz="1700" b="1" dirty="0">
                <a:solidFill>
                  <a:srgbClr val="FF0000"/>
                </a:solidFill>
              </a:rPr>
              <a:t> </a:t>
            </a:r>
            <a:r>
              <a:rPr lang="fr-FR" sz="1700" dirty="0" smtClean="0"/>
              <a:t>le responsable </a:t>
            </a:r>
            <a:r>
              <a:rPr lang="fr-FR" sz="1700" dirty="0"/>
              <a:t>Valorisation </a:t>
            </a:r>
            <a:r>
              <a:rPr lang="fr-FR" sz="1700" dirty="0" smtClean="0"/>
              <a:t>(Souleymane </a:t>
            </a:r>
            <a:r>
              <a:rPr lang="fr-FR" sz="1700" dirty="0"/>
              <a:t>Kamara) </a:t>
            </a:r>
            <a:endParaRPr lang="fr-FR" sz="17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 b="1">
                <a:solidFill>
                  <a:srgbClr val="FF0000"/>
                </a:solidFill>
              </a:defRPr>
            </a:pPr>
            <a:endParaRPr lang="fr-FR" sz="17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 b="1">
                <a:solidFill>
                  <a:srgbClr val="FF0000"/>
                </a:solidFill>
              </a:defRPr>
            </a:pPr>
            <a:r>
              <a:rPr lang="fr-FR" sz="1700" b="1" dirty="0" smtClean="0">
                <a:solidFill>
                  <a:srgbClr val="FF0000"/>
                </a:solidFill>
              </a:rPr>
              <a:t>Intégration de l’IRSD dans PRAE </a:t>
            </a:r>
            <a:r>
              <a:rPr lang="fr-FR" sz="1700" dirty="0" smtClean="0">
                <a:solidFill>
                  <a:srgbClr val="000000"/>
                </a:solidFill>
              </a:rPr>
              <a:t>=&gt; Prestation en cours de traitement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fr-FR" sz="17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Démarche de </a:t>
            </a:r>
            <a:r>
              <a:rPr lang="fr-FR" sz="1700" b="1" dirty="0" smtClean="0">
                <a:solidFill>
                  <a:srgbClr val="008000"/>
                </a:solidFill>
              </a:rPr>
              <a:t>contacts avec quelques industriels </a:t>
            </a:r>
            <a:r>
              <a:rPr lang="fr-FR" sz="1700" dirty="0" smtClean="0"/>
              <a:t>: 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defRPr sz="1500"/>
            </a:pPr>
            <a:r>
              <a:rPr lang="fr-FR" sz="1500" dirty="0" smtClean="0"/>
              <a:t>Directeur R&amp;D Danone =&gt; Pas de traitement ionisant sur les produits finis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defRPr sz="1500"/>
            </a:pPr>
            <a:r>
              <a:rPr lang="fr-FR" sz="1500" dirty="0" smtClean="0"/>
              <a:t>Directrice Générale SB Technologies =&gt; Intéressée pour collaborer sur les développements médicaux et l’IA sous la forme de réponses communes à des appels à projets et la mise à disposition de quelques uns de ces développeurs pour l’IA. </a:t>
            </a:r>
          </a:p>
          <a:p>
            <a:pPr marL="0" lvl="1" indent="228600">
              <a:lnSpc>
                <a:spcPct val="80000"/>
              </a:lnSpc>
              <a:spcBef>
                <a:spcPts val="300"/>
              </a:spcBef>
              <a:buFontTx/>
              <a:buNone/>
              <a:defRPr sz="1500"/>
            </a:pPr>
            <a:endParaRPr lang="fr-FR" sz="15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Mise en place d’un </a:t>
            </a:r>
            <a:r>
              <a:rPr lang="fr-FR" sz="1700" b="1" dirty="0" smtClean="0">
                <a:solidFill>
                  <a:srgbClr val="008000"/>
                </a:solidFill>
              </a:rPr>
              <a:t>WBS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dirty="0" smtClean="0"/>
              <a:t>pour les 4 WP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 b="1">
                <a:solidFill>
                  <a:srgbClr val="FF0000"/>
                </a:solidFill>
              </a:defRPr>
            </a:pPr>
            <a:endParaRPr lang="fr-FR" sz="17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Elaboration d’une </a:t>
            </a:r>
            <a:r>
              <a:rPr lang="fr-FR" sz="1700" b="1" dirty="0" smtClean="0">
                <a:solidFill>
                  <a:srgbClr val="FF0F0F"/>
                </a:solidFill>
              </a:rPr>
              <a:t>matrice DRASCI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 b="1">
                <a:solidFill>
                  <a:srgbClr val="FF0000"/>
                </a:solidFill>
              </a:defRPr>
            </a:pPr>
            <a:endParaRPr lang="fr-FR" sz="1700" b="1" dirty="0" smtClean="0">
              <a:solidFill>
                <a:srgbClr val="FF0F0F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Mise en place d’un </a:t>
            </a:r>
            <a:r>
              <a:rPr lang="fr-FR" sz="1700" b="1" dirty="0" smtClean="0">
                <a:solidFill>
                  <a:srgbClr val="008000"/>
                </a:solidFill>
              </a:rPr>
              <a:t>annuaire</a:t>
            </a:r>
            <a:r>
              <a:rPr lang="fr-FR" sz="1700" dirty="0" smtClean="0"/>
              <a:t> avec les rôles des acteurs projet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fr-FR" sz="17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Mise en place du </a:t>
            </a:r>
            <a:r>
              <a:rPr lang="fr-FR" sz="1700" b="1" dirty="0" smtClean="0">
                <a:solidFill>
                  <a:srgbClr val="008000"/>
                </a:solidFill>
              </a:rPr>
              <a:t>suivi du budget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Arial"/>
              <a:buNone/>
              <a:defRPr sz="1700" b="1">
                <a:solidFill>
                  <a:srgbClr val="FF0000"/>
                </a:solidFill>
              </a:defRPr>
            </a:pPr>
            <a:endParaRPr lang="fr-FR" sz="1700" b="1" dirty="0" smtClean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Nouvelle organisation du projet PRAE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endParaRPr lang="fr-FR" sz="17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700"/>
            </a:pPr>
            <a:r>
              <a:rPr lang="fr-FR" sz="1700" dirty="0" smtClean="0"/>
              <a:t>Elaboration d’un </a:t>
            </a:r>
            <a:r>
              <a:rPr lang="fr-FR" sz="1700" b="1" dirty="0" err="1" smtClean="0">
                <a:solidFill>
                  <a:srgbClr val="FF0000"/>
                </a:solidFill>
              </a:rPr>
              <a:t>MoU</a:t>
            </a:r>
            <a:r>
              <a:rPr lang="fr-FR" sz="1700" b="1" dirty="0" smtClean="0">
                <a:solidFill>
                  <a:srgbClr val="FF0000"/>
                </a:solidFill>
              </a:rPr>
              <a:t> en cours</a:t>
            </a:r>
            <a:endParaRPr lang="fr-FR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536057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WBS Accélérateur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95066"/>
            <a:ext cx="9144000" cy="38678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020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536057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660066"/>
                </a:solidFill>
              </a:rPr>
              <a:t>WBS </a:t>
            </a:r>
            <a:r>
              <a:rPr lang="fr-FR" sz="4000" dirty="0" err="1" smtClean="0">
                <a:solidFill>
                  <a:srgbClr val="660066"/>
                </a:solidFill>
              </a:rPr>
              <a:t>Experiments</a:t>
            </a:r>
            <a:endParaRPr lang="fr-FR" sz="40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943100"/>
            <a:ext cx="9144000" cy="29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2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1293</Words>
  <Application>Microsoft Macintosh PowerPoint</Application>
  <PresentationFormat>Présentation à l'écran (4:3)</PresentationFormat>
  <Paragraphs>231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1_Thème Office</vt:lpstr>
      <vt:lpstr>Thème Office</vt:lpstr>
      <vt:lpstr>2_Thème Office</vt:lpstr>
      <vt:lpstr>Project Status</vt:lpstr>
      <vt:lpstr>Liste des acteurs projet </vt:lpstr>
      <vt:lpstr>Configurations</vt:lpstr>
      <vt:lpstr>Organigramme - Commissioning</vt:lpstr>
      <vt:lpstr>              Définition des rôles</vt:lpstr>
      <vt:lpstr>Présentation PowerPoint</vt:lpstr>
      <vt:lpstr>Status management de projet </vt:lpstr>
      <vt:lpstr>WBS Accélérateur</vt:lpstr>
      <vt:lpstr>WBS Experiments</vt:lpstr>
      <vt:lpstr>Matrice DRASCI</vt:lpstr>
      <vt:lpstr>Planning</vt:lpstr>
      <vt:lpstr>Merci pour votre attention  &amp; Merci à tous les acteurs projet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Cynthia</dc:creator>
  <cp:lastModifiedBy>Cynthia</cp:lastModifiedBy>
  <cp:revision>16</cp:revision>
  <dcterms:created xsi:type="dcterms:W3CDTF">2018-10-04T06:49:48Z</dcterms:created>
  <dcterms:modified xsi:type="dcterms:W3CDTF">2018-10-07T20:27:10Z</dcterms:modified>
</cp:coreProperties>
</file>