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71" r:id="rId3"/>
    <p:sldId id="266" r:id="rId4"/>
    <p:sldId id="267" r:id="rId5"/>
    <p:sldId id="259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20D5B"/>
    <a:srgbClr val="A0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4AAF-AE30-094F-A116-55FEF23B14E5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61E7-1CE8-5248-BE8A-76C619DCB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Besoins</a:t>
            </a:r>
            <a:r>
              <a:rPr lang="en-GB" dirty="0" smtClean="0"/>
              <a:t> &amp; </a:t>
            </a:r>
            <a:r>
              <a:rPr lang="en-GB" dirty="0" err="1" smtClean="0"/>
              <a:t>enjeux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8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9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7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C634-B6FC-B446-9E77-687A934CA26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98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E9CC-6A41-D942-B740-053A640F4C6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19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2A9-C022-5543-98C4-98AB1657D2C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58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6A5D-6AC5-8042-B0A1-385467B83646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00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5B87-338B-364C-B646-D59BA5F2306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7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435-AB78-5E44-82A3-89CDE567B9A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76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87A7-630F-3E4E-8D5D-123B61FA04B1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63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65C6-224B-BD43-A2AF-085F58D31699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46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5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30B2-F08C-A148-B525-AFB2CF95469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08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D2-9B40-7A46-9B39-ED03D3A53AE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73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B8A-DA5A-8B45-A962-13691D887AF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8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FA46-BAE5-2545-8C7E-4A0B136760B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9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5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685800" y="2416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rgbClr val="660066"/>
                </a:solidFill>
                <a:latin typeface="Calibri"/>
              </a:rPr>
              <a:t>Etat d’avancement </a:t>
            </a:r>
            <a:br>
              <a:rPr lang="fr-FR" smtClean="0">
                <a:solidFill>
                  <a:srgbClr val="660066"/>
                </a:solidFill>
                <a:latin typeface="Calibri"/>
              </a:rPr>
            </a:br>
            <a:r>
              <a:rPr lang="fr-FR" smtClean="0">
                <a:solidFill>
                  <a:srgbClr val="660066"/>
                </a:solidFill>
                <a:latin typeface="Calibri"/>
              </a:rPr>
              <a:t>Infrastructure</a:t>
            </a:r>
            <a:endParaRPr lang="fr-FR" dirty="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Patricia Duchesne</a:t>
            </a:r>
          </a:p>
          <a:p>
            <a:r>
              <a:rPr lang="fr-FR" sz="2000" dirty="0" smtClean="0"/>
              <a:t>Le 08/10/2018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0573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5" descr="Image 85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681" t="2058" b="7112"/>
          <a:stretch/>
        </p:blipFill>
        <p:spPr>
          <a:xfrm>
            <a:off x="874880" y="2085626"/>
            <a:ext cx="6819475" cy="360983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Image 85" descr="Image 85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876" t="2744" r="1" b="7969"/>
          <a:stretch/>
        </p:blipFill>
        <p:spPr>
          <a:xfrm>
            <a:off x="888527" y="2100932"/>
            <a:ext cx="6805828" cy="35484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2" t="1" b="-2230"/>
          <a:stretch/>
        </p:blipFill>
        <p:spPr>
          <a:xfrm>
            <a:off x="658505" y="1753674"/>
            <a:ext cx="7077590" cy="41506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894748" y="3688187"/>
            <a:ext cx="3189701" cy="894513"/>
            <a:chOff x="3253591" y="3158614"/>
            <a:chExt cx="3189701" cy="894513"/>
          </a:xfrm>
        </p:grpSpPr>
        <p:sp>
          <p:nvSpPr>
            <p:cNvPr id="13" name="Forme libre 84"/>
            <p:cNvSpPr/>
            <p:nvPr/>
          </p:nvSpPr>
          <p:spPr>
            <a:xfrm>
              <a:off x="3253591" y="3158614"/>
              <a:ext cx="3189701" cy="89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51"/>
                  </a:moveTo>
                  <a:lnTo>
                    <a:pt x="24" y="8813"/>
                  </a:lnTo>
                  <a:lnTo>
                    <a:pt x="2196" y="8726"/>
                  </a:lnTo>
                  <a:lnTo>
                    <a:pt x="2244" y="6739"/>
                  </a:lnTo>
                  <a:lnTo>
                    <a:pt x="3451" y="6826"/>
                  </a:lnTo>
                  <a:lnTo>
                    <a:pt x="4272" y="5098"/>
                  </a:lnTo>
                  <a:lnTo>
                    <a:pt x="4682" y="7603"/>
                  </a:lnTo>
                  <a:lnTo>
                    <a:pt x="3499" y="10022"/>
                  </a:lnTo>
                  <a:lnTo>
                    <a:pt x="12622" y="10022"/>
                  </a:lnTo>
                  <a:lnTo>
                    <a:pt x="12646" y="6307"/>
                  </a:lnTo>
                  <a:lnTo>
                    <a:pt x="17135" y="6134"/>
                  </a:lnTo>
                  <a:lnTo>
                    <a:pt x="20345" y="0"/>
                  </a:lnTo>
                  <a:lnTo>
                    <a:pt x="20442" y="4838"/>
                  </a:lnTo>
                  <a:lnTo>
                    <a:pt x="20876" y="9418"/>
                  </a:lnTo>
                  <a:lnTo>
                    <a:pt x="21600" y="13046"/>
                  </a:lnTo>
                  <a:lnTo>
                    <a:pt x="5068" y="13133"/>
                  </a:lnTo>
                  <a:lnTo>
                    <a:pt x="6154" y="15293"/>
                  </a:lnTo>
                  <a:lnTo>
                    <a:pt x="7940" y="15379"/>
                  </a:lnTo>
                  <a:lnTo>
                    <a:pt x="7940" y="21600"/>
                  </a:lnTo>
                  <a:lnTo>
                    <a:pt x="6492" y="21600"/>
                  </a:lnTo>
                  <a:lnTo>
                    <a:pt x="6516" y="19699"/>
                  </a:lnTo>
                  <a:lnTo>
                    <a:pt x="5141" y="17107"/>
                  </a:lnTo>
                  <a:lnTo>
                    <a:pt x="3548" y="17194"/>
                  </a:lnTo>
                  <a:lnTo>
                    <a:pt x="3572" y="13738"/>
                  </a:lnTo>
                  <a:lnTo>
                    <a:pt x="0" y="13651"/>
                  </a:lnTo>
                  <a:close/>
                </a:path>
              </a:pathLst>
            </a:custGeom>
            <a:solidFill>
              <a:srgbClr val="A0BE00">
                <a:alpha val="50196"/>
              </a:srgb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Rectangle 5"/>
            <p:cNvSpPr txBox="1"/>
            <p:nvPr/>
          </p:nvSpPr>
          <p:spPr>
            <a:xfrm>
              <a:off x="4504331" y="3453541"/>
              <a:ext cx="1868421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l">
                <a:tabLst>
                  <a:tab pos="533400" algn="l"/>
                </a:tabLst>
                <a:defRPr sz="11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Chapeau de gendarme</a:t>
              </a:r>
              <a:endParaRPr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988720" y="2635953"/>
            <a:ext cx="3864804" cy="2814320"/>
            <a:chOff x="4283847" y="2174409"/>
            <a:chExt cx="3864804" cy="2814320"/>
          </a:xfrm>
        </p:grpSpPr>
        <p:sp>
          <p:nvSpPr>
            <p:cNvPr id="8" name="ZoneTexte 26"/>
            <p:cNvSpPr txBox="1"/>
            <p:nvPr/>
          </p:nvSpPr>
          <p:spPr>
            <a:xfrm>
              <a:off x="6601307" y="2767266"/>
              <a:ext cx="1547344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smtClean="0"/>
                <a:t>IGLOO</a:t>
              </a:r>
              <a:endParaRPr lang="fr-FR" sz="1200" i="1" dirty="0"/>
            </a:p>
            <a:p>
              <a: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i="1" dirty="0" err="1" smtClean="0"/>
                <a:t>ThomX</a:t>
              </a:r>
              <a:endParaRPr lang="fr-FR" sz="1200" i="1" dirty="0" smtClean="0"/>
            </a:p>
            <a:p>
              <a: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i="1" dirty="0" smtClean="0"/>
                <a:t>Andromède</a:t>
              </a:r>
              <a:endParaRPr sz="1200" dirty="0"/>
            </a:p>
          </p:txBody>
        </p:sp>
        <p:sp>
          <p:nvSpPr>
            <p:cNvPr id="10" name="ZoneTexte 28"/>
            <p:cNvSpPr txBox="1"/>
            <p:nvPr/>
          </p:nvSpPr>
          <p:spPr>
            <a:xfrm>
              <a:off x="4283847" y="4515061"/>
              <a:ext cx="1990509" cy="4736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l"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/>
                <a:t>HALL SUPER-ACO</a:t>
              </a:r>
            </a:p>
          </p:txBody>
        </p:sp>
        <p:sp>
          <p:nvSpPr>
            <p:cNvPr id="11" name="ZoneTexte 29"/>
            <p:cNvSpPr txBox="1"/>
            <p:nvPr/>
          </p:nvSpPr>
          <p:spPr>
            <a:xfrm>
              <a:off x="5236544" y="2174409"/>
              <a:ext cx="1136208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/>
                <a:t>SCIENCES </a:t>
              </a:r>
              <a:r>
                <a:rPr sz="1200" dirty="0" smtClean="0"/>
                <a:t>ACO</a:t>
              </a:r>
              <a:endParaRPr sz="1200" dirty="0"/>
            </a:p>
          </p:txBody>
        </p:sp>
        <p:sp>
          <p:nvSpPr>
            <p:cNvPr id="16" name="ZoneTexte 29"/>
            <p:cNvSpPr txBox="1"/>
            <p:nvPr/>
          </p:nvSpPr>
          <p:spPr>
            <a:xfrm>
              <a:off x="4370075" y="2865235"/>
              <a:ext cx="1781930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r"/>
              <a:r>
                <a:rPr lang="fr-FR" sz="1200" dirty="0" smtClean="0"/>
                <a:t>BUTTE</a:t>
              </a:r>
            </a:p>
            <a:p>
              <a:pPr algn="r"/>
              <a:r>
                <a:rPr lang="fr-FR" sz="1200" dirty="0" smtClean="0"/>
                <a:t> DE TERRE</a:t>
              </a:r>
            </a:p>
            <a:p>
              <a:r>
                <a:rPr lang="fr-FR" sz="1200" dirty="0" smtClean="0"/>
                <a:t>HALL</a:t>
              </a:r>
              <a:r>
                <a:rPr sz="1200" dirty="0" smtClean="0"/>
                <a:t> ACO</a:t>
              </a:r>
              <a:endParaRPr sz="1200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49674" y="13628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 le campus de l’Université Paris-Sud, dans une zone ayant abritée l’ancien accélérateur linéaire du LAL : « Chapeau de gendarme »</a:t>
            </a: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2566" y="1287915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9417" y="5695459"/>
            <a:ext cx="8045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8913"/>
            <a:r>
              <a:rPr lang="fr-FR" b="1" dirty="0"/>
              <a:t>Etats des lieux :</a:t>
            </a:r>
          </a:p>
          <a:p>
            <a:pPr lvl="1" indent="-188913">
              <a:buFont typeface="Arial" pitchFamily="34" charset="0"/>
              <a:buChar char="•"/>
            </a:pPr>
            <a:r>
              <a:rPr lang="fr-FR" sz="1600" dirty="0"/>
              <a:t>Ancien site d’une INB ==&gt; Zone </a:t>
            </a:r>
            <a:r>
              <a:rPr lang="fr-FR" sz="1600" dirty="0" smtClean="0"/>
              <a:t>radio-protégée</a:t>
            </a:r>
          </a:p>
          <a:p>
            <a:pPr lvl="1" indent="-188913">
              <a:buFont typeface="Arial" pitchFamily="34" charset="0"/>
              <a:buChar char="•"/>
            </a:pPr>
            <a:r>
              <a:rPr lang="fr-FR" sz="1600" dirty="0"/>
              <a:t>Bâtiment datant des années 50 ==&gt; Travaux de réhabilitation (étanchéité, électricité, …)</a:t>
            </a:r>
            <a:endParaRPr lang="fr-FR" sz="1600" b="1" dirty="0"/>
          </a:p>
          <a:p>
            <a:pPr lvl="1" indent="-188913">
              <a:buFont typeface="Arial" pitchFamily="34" charset="0"/>
              <a:buChar char="•"/>
            </a:pPr>
            <a:r>
              <a:rPr lang="fr-FR" sz="1600" dirty="0" smtClean="0"/>
              <a:t>Difficultés </a:t>
            </a:r>
            <a:r>
              <a:rPr lang="fr-FR" sz="1600" dirty="0"/>
              <a:t>d’accès en raison des installations </a:t>
            </a:r>
            <a:r>
              <a:rPr lang="fr-FR" sz="1600" dirty="0" smtClean="0"/>
              <a:t>existantes</a:t>
            </a:r>
            <a:endParaRPr lang="fr-FR" sz="1600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706874" y="412517"/>
            <a:ext cx="8229600" cy="7695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660066"/>
                </a:solidFill>
              </a:rPr>
              <a:t>Contexte</a:t>
            </a:r>
            <a:endParaRPr lang="fr-FR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2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917663"/>
            <a:ext cx="28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Programme retenu :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90500" y="1506177"/>
            <a:ext cx="8083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8913"/>
            <a:r>
              <a:rPr lang="fr-FR" b="1" dirty="0" smtClean="0"/>
              <a:t>Objectifs </a:t>
            </a:r>
            <a:r>
              <a:rPr lang="fr-FR" b="1" dirty="0"/>
              <a:t>:</a:t>
            </a:r>
          </a:p>
          <a:p>
            <a:pPr marL="1636713" lvl="3" indent="-265113">
              <a:buFont typeface="Wingdings" pitchFamily="2" charset="2"/>
              <a:buChar char="Ø"/>
            </a:pPr>
            <a:r>
              <a:rPr lang="fr-FR" sz="1600" dirty="0"/>
              <a:t>Répondre aux besoins des scientifiques</a:t>
            </a:r>
          </a:p>
          <a:p>
            <a:pPr marL="1636713" lvl="3" indent="-265113">
              <a:buFont typeface="Wingdings" pitchFamily="2" charset="2"/>
              <a:buChar char="Ø"/>
            </a:pPr>
            <a:r>
              <a:rPr lang="fr-FR" sz="1600" dirty="0"/>
              <a:t>Avoir </a:t>
            </a:r>
            <a:r>
              <a:rPr lang="fr-FR" sz="1600" dirty="0" smtClean="0"/>
              <a:t>des </a:t>
            </a:r>
            <a:r>
              <a:rPr lang="fr-FR" sz="1600" dirty="0"/>
              <a:t>accès </a:t>
            </a:r>
            <a:r>
              <a:rPr lang="fr-FR" sz="1600" dirty="0" smtClean="0"/>
              <a:t>pratiques</a:t>
            </a:r>
            <a:endParaRPr lang="fr-FR" sz="1600" dirty="0"/>
          </a:p>
          <a:p>
            <a:pPr marL="1636713" lvl="3" indent="-265113">
              <a:buFont typeface="Wingdings" pitchFamily="2" charset="2"/>
              <a:buChar char="Ø"/>
            </a:pPr>
            <a:r>
              <a:rPr lang="fr-FR" sz="1600" dirty="0"/>
              <a:t>Avoir une installation regroupée</a:t>
            </a:r>
          </a:p>
          <a:p>
            <a:pPr marL="1636713" lvl="3" indent="-265113">
              <a:buFont typeface="Wingdings" pitchFamily="2" charset="2"/>
              <a:buChar char="Ø"/>
            </a:pPr>
            <a:r>
              <a:rPr lang="fr-FR" sz="1600" dirty="0"/>
              <a:t>Constituer une plateforme pour recevoir les équipements annexes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" y="1506278"/>
            <a:ext cx="8759714" cy="5160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" y="1506177"/>
            <a:ext cx="8759714" cy="516076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" y="1506278"/>
            <a:ext cx="8759714" cy="5160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" y="1506177"/>
            <a:ext cx="8759714" cy="5160762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4620982" y="4150394"/>
            <a:ext cx="468255" cy="466526"/>
            <a:chOff x="4620982" y="4150394"/>
            <a:chExt cx="468255" cy="466526"/>
          </a:xfrm>
        </p:grpSpPr>
        <p:sp>
          <p:nvSpPr>
            <p:cNvPr id="43" name="Flèche vers le bas 42"/>
            <p:cNvSpPr/>
            <p:nvPr/>
          </p:nvSpPr>
          <p:spPr>
            <a:xfrm rot="10800000">
              <a:off x="4620982" y="4197820"/>
              <a:ext cx="106587" cy="419100"/>
            </a:xfrm>
            <a:prstGeom prst="downArrow">
              <a:avLst>
                <a:gd name="adj1" fmla="val 50000"/>
                <a:gd name="adj2" fmla="val 6034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lèche vers le bas 43"/>
            <p:cNvSpPr/>
            <p:nvPr/>
          </p:nvSpPr>
          <p:spPr>
            <a:xfrm rot="10800000">
              <a:off x="4982650" y="4150394"/>
              <a:ext cx="106587" cy="419100"/>
            </a:xfrm>
            <a:prstGeom prst="downArrow">
              <a:avLst>
                <a:gd name="adj1" fmla="val 50000"/>
                <a:gd name="adj2" fmla="val 6034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" y="1506076"/>
            <a:ext cx="8759714" cy="5160762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04457" y="1595554"/>
            <a:ext cx="27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 err="1" smtClean="0"/>
              <a:t>Retrait</a:t>
            </a:r>
            <a:r>
              <a:rPr lang="en-GB" dirty="0" smtClean="0"/>
              <a:t> de la butte </a:t>
            </a:r>
            <a:r>
              <a:rPr lang="en-GB" dirty="0" err="1" smtClean="0"/>
              <a:t>terre</a:t>
            </a:r>
            <a:endParaRPr lang="en-GB" dirty="0"/>
          </a:p>
        </p:txBody>
      </p:sp>
      <p:sp>
        <p:nvSpPr>
          <p:cNvPr id="42" name="ZoneTexte 41"/>
          <p:cNvSpPr txBox="1"/>
          <p:nvPr/>
        </p:nvSpPr>
        <p:spPr>
          <a:xfrm>
            <a:off x="104457" y="1926369"/>
            <a:ext cx="378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 Construction </a:t>
            </a:r>
            <a:r>
              <a:rPr lang="en-GB" dirty="0" err="1" smtClean="0">
                <a:sym typeface="Symbol" panose="05050102010706020507" pitchFamily="18" charset="2"/>
              </a:rPr>
              <a:t>d’une</a:t>
            </a:r>
            <a:r>
              <a:rPr lang="en-GB" dirty="0" smtClean="0">
                <a:sym typeface="Symbol" panose="05050102010706020507" pitchFamily="18" charset="2"/>
              </a:rPr>
              <a:t> extension</a:t>
            </a:r>
            <a:endParaRPr lang="en-GB" dirty="0"/>
          </a:p>
        </p:txBody>
      </p:sp>
      <p:grpSp>
        <p:nvGrpSpPr>
          <p:cNvPr id="27" name="Groupe 26"/>
          <p:cNvGrpSpPr/>
          <p:nvPr/>
        </p:nvGrpSpPr>
        <p:grpSpPr>
          <a:xfrm>
            <a:off x="3240123" y="2860394"/>
            <a:ext cx="4926485" cy="3272648"/>
            <a:chOff x="4493190" y="3693299"/>
            <a:chExt cx="4926485" cy="3272648"/>
          </a:xfrm>
        </p:grpSpPr>
        <p:sp>
          <p:nvSpPr>
            <p:cNvPr id="24" name="ZoneTexte 23"/>
            <p:cNvSpPr txBox="1"/>
            <p:nvPr/>
          </p:nvSpPr>
          <p:spPr>
            <a:xfrm>
              <a:off x="6103815" y="3693299"/>
              <a:ext cx="1456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Hall SUPER-ACO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437542" y="4414473"/>
              <a:ext cx="982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Hall LINAC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493190" y="4900206"/>
              <a:ext cx="730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IGLOO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737381" y="5774071"/>
              <a:ext cx="1362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Musée</a:t>
              </a:r>
              <a:endPara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SCIENCES ACO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747231" y="6658170"/>
              <a:ext cx="1227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i="1" dirty="0" smtClean="0"/>
                <a:t>Rue Ampère</a:t>
              </a:r>
              <a:endParaRPr lang="en-GB" sz="1400" b="1" i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868934" y="5060804"/>
              <a:ext cx="932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Hall ACO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068690" y="4656009"/>
            <a:ext cx="4434180" cy="1852079"/>
            <a:chOff x="4068690" y="4656009"/>
            <a:chExt cx="4434180" cy="1852079"/>
          </a:xfrm>
        </p:grpSpPr>
        <p:grpSp>
          <p:nvGrpSpPr>
            <p:cNvPr id="46" name="Groupe 45"/>
            <p:cNvGrpSpPr/>
            <p:nvPr/>
          </p:nvGrpSpPr>
          <p:grpSpPr>
            <a:xfrm>
              <a:off x="4068690" y="4656009"/>
              <a:ext cx="4434180" cy="1852079"/>
              <a:chOff x="2750344" y="4610888"/>
              <a:chExt cx="4752291" cy="1852079"/>
            </a:xfrm>
          </p:grpSpPr>
          <p:sp>
            <p:nvSpPr>
              <p:cNvPr id="47" name="Rectangle à coins arrondis 46"/>
              <p:cNvSpPr/>
              <p:nvPr/>
            </p:nvSpPr>
            <p:spPr>
              <a:xfrm>
                <a:off x="2750344" y="4610888"/>
                <a:ext cx="2397254" cy="1169256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5147599" y="5878192"/>
                <a:ext cx="2355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rgbClr val="0000FF"/>
                    </a:solidFill>
                  </a:rPr>
                  <a:t>Création d’un accès de la rue Ampère</a:t>
                </a:r>
              </a:p>
            </p:txBody>
          </p:sp>
        </p:grpSp>
        <p:cxnSp>
          <p:nvCxnSpPr>
            <p:cNvPr id="50" name="Connecteur droit avec flèche 49"/>
            <p:cNvCxnSpPr/>
            <p:nvPr/>
          </p:nvCxnSpPr>
          <p:spPr>
            <a:xfrm flipH="1" flipV="1">
              <a:off x="6231118" y="5825265"/>
              <a:ext cx="150593" cy="224942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re 1"/>
          <p:cNvSpPr txBox="1">
            <a:spLocks/>
          </p:cNvSpPr>
          <p:nvPr/>
        </p:nvSpPr>
        <p:spPr>
          <a:xfrm>
            <a:off x="706874" y="412517"/>
            <a:ext cx="8229600" cy="7695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660066"/>
                </a:solidFill>
              </a:rPr>
              <a:t>Contexte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4457" y="2264924"/>
            <a:ext cx="378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 </a:t>
            </a:r>
            <a:r>
              <a:rPr lang="en-GB" dirty="0" err="1" smtClean="0">
                <a:sym typeface="Symbol" panose="05050102010706020507" pitchFamily="18" charset="2"/>
              </a:rPr>
              <a:t>Création</a:t>
            </a:r>
            <a:r>
              <a:rPr lang="en-GB" dirty="0" smtClean="0">
                <a:sym typeface="Symbol" panose="05050102010706020507" pitchFamily="18" charset="2"/>
              </a:rPr>
              <a:t> d’un </a:t>
            </a:r>
            <a:r>
              <a:rPr lang="en-GB" dirty="0" err="1" smtClean="0">
                <a:sym typeface="Symbol" panose="05050102010706020507" pitchFamily="18" charset="2"/>
              </a:rPr>
              <a:t>accès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40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404082" y="2193624"/>
            <a:ext cx="5460950" cy="4624408"/>
            <a:chOff x="3404082" y="2193624"/>
            <a:chExt cx="5460950" cy="46244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082" y="2193624"/>
              <a:ext cx="5265512" cy="434740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296540" y="6541033"/>
              <a:ext cx="15684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u="sng" dirty="0" smtClean="0"/>
                <a:t>Plan - J.M. </a:t>
              </a:r>
              <a:r>
                <a:rPr lang="en-GB" sz="1200" i="1" u="sng" dirty="0" err="1" smtClean="0"/>
                <a:t>Daubourg</a:t>
              </a:r>
              <a:endParaRPr lang="en-GB" sz="1200" i="1" u="sng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58136"/>
            <a:ext cx="8229600" cy="88949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Programme MOE</a:t>
            </a:r>
            <a:endParaRPr lang="fr-FR" b="1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9994" y="152679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Juillet 2018 : Notification du marché de la maitrise d’œuvre</a:t>
            </a:r>
          </a:p>
          <a:p>
            <a:pPr algn="ctr"/>
            <a:r>
              <a:rPr lang="fr-FR" dirty="0"/>
              <a:t>	</a:t>
            </a:r>
            <a:r>
              <a:rPr lang="fr-FR" b="1" dirty="0" smtClean="0"/>
              <a:t>Jean </a:t>
            </a:r>
            <a:r>
              <a:rPr lang="fr-FR" b="1" dirty="0"/>
              <a:t>Michel </a:t>
            </a:r>
            <a:r>
              <a:rPr lang="fr-FR" b="1" dirty="0" smtClean="0"/>
              <a:t>DAUBOURG, </a:t>
            </a:r>
            <a:r>
              <a:rPr lang="fr-FR" dirty="0" smtClean="0"/>
              <a:t>architecte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2566" y="3720997"/>
            <a:ext cx="5662370" cy="1124380"/>
            <a:chOff x="12566" y="3720997"/>
            <a:chExt cx="5662370" cy="1124380"/>
          </a:xfrm>
        </p:grpSpPr>
        <p:sp>
          <p:nvSpPr>
            <p:cNvPr id="9" name="ZoneTexte 8"/>
            <p:cNvSpPr txBox="1"/>
            <p:nvPr/>
          </p:nvSpPr>
          <p:spPr>
            <a:xfrm>
              <a:off x="12566" y="3720997"/>
              <a:ext cx="3132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Hall </a:t>
              </a:r>
              <a:r>
                <a:rPr lang="en-GB" b="1" dirty="0" err="1" smtClean="0"/>
                <a:t>commun</a:t>
              </a:r>
              <a:endParaRPr lang="en-GB" b="1" dirty="0" smtClean="0"/>
            </a:p>
            <a:p>
              <a:pPr algn="ctr"/>
              <a:r>
                <a:rPr lang="en-GB" b="1" dirty="0" smtClean="0"/>
                <a:t>PRAE / </a:t>
              </a:r>
              <a:r>
                <a:rPr lang="en-GB" b="1" dirty="0" err="1" smtClean="0"/>
                <a:t>Musée</a:t>
              </a:r>
              <a:r>
                <a:rPr lang="en-GB" b="1" dirty="0" smtClean="0"/>
                <a:t> SCIENCES-ACO</a:t>
              </a:r>
              <a:endParaRPr lang="en-GB" b="1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3145487" y="4220724"/>
              <a:ext cx="2529449" cy="624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4850969" y="2215681"/>
            <a:ext cx="1580828" cy="2526800"/>
            <a:chOff x="4850969" y="2215681"/>
            <a:chExt cx="1580828" cy="2526800"/>
          </a:xfrm>
        </p:grpSpPr>
        <p:sp>
          <p:nvSpPr>
            <p:cNvPr id="14" name="Forme libre 13"/>
            <p:cNvSpPr/>
            <p:nvPr/>
          </p:nvSpPr>
          <p:spPr>
            <a:xfrm>
              <a:off x="5238427" y="2650210"/>
              <a:ext cx="1193370" cy="2092271"/>
            </a:xfrm>
            <a:custGeom>
              <a:avLst/>
              <a:gdLst>
                <a:gd name="connsiteX0" fmla="*/ 0 w 1193370"/>
                <a:gd name="connsiteY0" fmla="*/ 0 h 2092271"/>
                <a:gd name="connsiteX1" fmla="*/ 0 w 1193370"/>
                <a:gd name="connsiteY1" fmla="*/ 743919 h 2092271"/>
                <a:gd name="connsiteX2" fmla="*/ 519193 w 1193370"/>
                <a:gd name="connsiteY2" fmla="*/ 2092271 h 2092271"/>
                <a:gd name="connsiteX3" fmla="*/ 1193370 w 1193370"/>
                <a:gd name="connsiteY3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370" h="2092271">
                  <a:moveTo>
                    <a:pt x="0" y="0"/>
                  </a:moveTo>
                  <a:lnTo>
                    <a:pt x="0" y="743919"/>
                  </a:lnTo>
                  <a:lnTo>
                    <a:pt x="519193" y="2092271"/>
                  </a:lnTo>
                  <a:lnTo>
                    <a:pt x="1193370" y="2092271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850969" y="2215681"/>
              <a:ext cx="82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rgbClr val="C00000"/>
                  </a:solidFill>
                </a:rPr>
                <a:t>Accès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73848"/>
              </p:ext>
            </p:extLst>
          </p:nvPr>
        </p:nvGraphicFramePr>
        <p:xfrm>
          <a:off x="942391" y="2255209"/>
          <a:ext cx="7193900" cy="97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70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CC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CC"/>
                          </a:solidFill>
                        </a:rPr>
                        <a:t>2019</a:t>
                      </a:r>
                      <a:endParaRPr lang="fr-FR" sz="14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CC"/>
                          </a:solidFill>
                        </a:rPr>
                        <a:t>2020</a:t>
                      </a:r>
                      <a:endParaRPr lang="fr-FR" sz="14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2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T4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T1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T2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T3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T4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T1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00CC"/>
                          </a:solidFill>
                        </a:rPr>
                        <a:t>T2</a:t>
                      </a:r>
                      <a:endParaRPr lang="fr-FR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grpSp>
        <p:nvGrpSpPr>
          <p:cNvPr id="44" name="Groupe 43"/>
          <p:cNvGrpSpPr/>
          <p:nvPr/>
        </p:nvGrpSpPr>
        <p:grpSpPr>
          <a:xfrm>
            <a:off x="129242" y="2860817"/>
            <a:ext cx="3894693" cy="3902408"/>
            <a:chOff x="129242" y="2860817"/>
            <a:chExt cx="3894693" cy="3902408"/>
          </a:xfrm>
        </p:grpSpPr>
        <p:grpSp>
          <p:nvGrpSpPr>
            <p:cNvPr id="43" name="Groupe 42"/>
            <p:cNvGrpSpPr/>
            <p:nvPr/>
          </p:nvGrpSpPr>
          <p:grpSpPr>
            <a:xfrm>
              <a:off x="129242" y="2860817"/>
              <a:ext cx="3894693" cy="3740489"/>
              <a:chOff x="129242" y="2860817"/>
              <a:chExt cx="3894693" cy="3740489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1"/>
              <a:stretch/>
            </p:blipFill>
            <p:spPr>
              <a:xfrm rot="21540000">
                <a:off x="193503" y="3603546"/>
                <a:ext cx="3830432" cy="2997760"/>
              </a:xfrm>
              <a:prstGeom prst="rect">
                <a:avLst/>
              </a:prstGeom>
            </p:spPr>
          </p:pic>
          <p:grpSp>
            <p:nvGrpSpPr>
              <p:cNvPr id="41" name="Groupe 40"/>
              <p:cNvGrpSpPr/>
              <p:nvPr/>
            </p:nvGrpSpPr>
            <p:grpSpPr>
              <a:xfrm>
                <a:off x="129242" y="2860817"/>
                <a:ext cx="2520652" cy="307777"/>
                <a:chOff x="129242" y="2860817"/>
                <a:chExt cx="2520652" cy="307777"/>
              </a:xfrm>
            </p:grpSpPr>
            <p:sp>
              <p:nvSpPr>
                <p:cNvPr id="10" name="Flèche droite 9"/>
                <p:cNvSpPr/>
                <p:nvPr/>
              </p:nvSpPr>
              <p:spPr>
                <a:xfrm>
                  <a:off x="942391" y="2932528"/>
                  <a:ext cx="1707503" cy="169925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129242" y="2860817"/>
                  <a:ext cx="8691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/>
                    <a:t>PHASE 1</a:t>
                  </a:r>
                  <a:endParaRPr lang="en-GB" sz="1400" b="1" dirty="0"/>
                </a:p>
              </p:txBody>
            </p:sp>
          </p:grpSp>
        </p:grpSp>
        <p:sp>
          <p:nvSpPr>
            <p:cNvPr id="22" name="ZoneTexte 21"/>
            <p:cNvSpPr txBox="1"/>
            <p:nvPr/>
          </p:nvSpPr>
          <p:spPr>
            <a:xfrm>
              <a:off x="367469" y="6486226"/>
              <a:ext cx="1685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u="sng" dirty="0" smtClean="0"/>
                <a:t>Plans - J.M. </a:t>
              </a:r>
              <a:r>
                <a:rPr lang="en-GB" sz="1200" i="1" u="sng" dirty="0" err="1" smtClean="0"/>
                <a:t>Daubourg</a:t>
              </a:r>
              <a:endParaRPr lang="en-GB" sz="1200" i="1" u="sng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239586" y="3076474"/>
            <a:ext cx="7306965" cy="3549951"/>
            <a:chOff x="1239586" y="3076474"/>
            <a:chExt cx="7306965" cy="3549951"/>
          </a:xfrm>
        </p:grpSpPr>
        <p:grpSp>
          <p:nvGrpSpPr>
            <p:cNvPr id="42" name="Groupe 41"/>
            <p:cNvGrpSpPr/>
            <p:nvPr/>
          </p:nvGrpSpPr>
          <p:grpSpPr>
            <a:xfrm>
              <a:off x="1239586" y="3076474"/>
              <a:ext cx="6896705" cy="307777"/>
              <a:chOff x="1239586" y="3076474"/>
              <a:chExt cx="6896705" cy="307777"/>
            </a:xfrm>
          </p:grpSpPr>
          <p:sp>
            <p:nvSpPr>
              <p:cNvPr id="33" name="Flèche droite 32"/>
              <p:cNvSpPr/>
              <p:nvPr/>
            </p:nvSpPr>
            <p:spPr>
              <a:xfrm>
                <a:off x="2052735" y="3127894"/>
                <a:ext cx="6083556" cy="154820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239586" y="3076474"/>
                <a:ext cx="869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PHASE 2</a:t>
                </a:r>
                <a:endParaRPr lang="en-GB" sz="1400" b="1" dirty="0"/>
              </a:p>
            </p:txBody>
          </p:sp>
        </p:grpSp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5"/>
            <a:stretch/>
          </p:blipFill>
          <p:spPr>
            <a:xfrm rot="21540000">
              <a:off x="4797690" y="3676543"/>
              <a:ext cx="3748861" cy="2949882"/>
            </a:xfrm>
            <a:prstGeom prst="rect">
              <a:avLst/>
            </a:prstGeom>
          </p:spPr>
        </p:pic>
      </p:grpSp>
      <p:grpSp>
        <p:nvGrpSpPr>
          <p:cNvPr id="40" name="Groupe 39"/>
          <p:cNvGrpSpPr/>
          <p:nvPr/>
        </p:nvGrpSpPr>
        <p:grpSpPr>
          <a:xfrm>
            <a:off x="563809" y="1378437"/>
            <a:ext cx="7984230" cy="916134"/>
            <a:chOff x="217839" y="1621778"/>
            <a:chExt cx="7984230" cy="916134"/>
          </a:xfrm>
        </p:grpSpPr>
        <p:sp>
          <p:nvSpPr>
            <p:cNvPr id="4" name="ZoneTexte 3"/>
            <p:cNvSpPr txBox="1"/>
            <p:nvPr/>
          </p:nvSpPr>
          <p:spPr>
            <a:xfrm>
              <a:off x="217839" y="1901268"/>
              <a:ext cx="3531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Travaux de terrassement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749593" y="1891581"/>
              <a:ext cx="3452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Réhabilitation du site et construction de l’extension</a:t>
              </a:r>
              <a:endParaRPr lang="fr-FR" b="1" dirty="0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1491295" y="1621778"/>
              <a:ext cx="5476818" cy="369332"/>
              <a:chOff x="1491295" y="1621778"/>
              <a:chExt cx="5476818" cy="3693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491295" y="1621778"/>
                <a:ext cx="984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00CC"/>
                    </a:solidFill>
                  </a:rPr>
                  <a:t>PHASE </a:t>
                </a:r>
                <a:r>
                  <a:rPr lang="fr-FR" b="1" dirty="0" smtClean="0">
                    <a:solidFill>
                      <a:srgbClr val="0000CC"/>
                    </a:solidFill>
                  </a:rPr>
                  <a:t>1</a:t>
                </a:r>
                <a:endParaRPr lang="fr-FR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983549" y="1621778"/>
                <a:ext cx="984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00CC"/>
                    </a:solidFill>
                  </a:rPr>
                  <a:t>PHASE </a:t>
                </a:r>
                <a:r>
                  <a:rPr lang="fr-FR" b="1" dirty="0" smtClean="0">
                    <a:solidFill>
                      <a:srgbClr val="0000CC"/>
                    </a:solidFill>
                  </a:rPr>
                  <a:t>2</a:t>
                </a:r>
                <a:endParaRPr lang="fr-FR" b="1" dirty="0">
                  <a:solidFill>
                    <a:srgbClr val="0000CC"/>
                  </a:solidFill>
                </a:endParaRPr>
              </a:p>
            </p:txBody>
          </p:sp>
        </p:grpSp>
      </p:grpSp>
      <p:sp>
        <p:nvSpPr>
          <p:cNvPr id="47" name="Titre 1"/>
          <p:cNvSpPr>
            <a:spLocks noGrp="1"/>
          </p:cNvSpPr>
          <p:nvPr>
            <p:ph type="title"/>
          </p:nvPr>
        </p:nvSpPr>
        <p:spPr>
          <a:xfrm>
            <a:off x="914400" y="358136"/>
            <a:ext cx="8229600" cy="88949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Programme MOE</a:t>
            </a:r>
            <a:endParaRPr lang="fr-FR" b="1" dirty="0">
              <a:solidFill>
                <a:srgbClr val="660066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53340" y="3230363"/>
            <a:ext cx="3085485" cy="415107"/>
            <a:chOff x="2753340" y="3230363"/>
            <a:chExt cx="3085485" cy="415107"/>
          </a:xfrm>
        </p:grpSpPr>
        <p:sp>
          <p:nvSpPr>
            <p:cNvPr id="2" name="ZoneTexte 1"/>
            <p:cNvSpPr txBox="1"/>
            <p:nvPr/>
          </p:nvSpPr>
          <p:spPr>
            <a:xfrm>
              <a:off x="4381500" y="3368471"/>
              <a:ext cx="1457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Début de </a:t>
              </a:r>
              <a:r>
                <a:rPr lang="en-GB" sz="1200" dirty="0" err="1" smtClean="0"/>
                <a:t>chantier</a:t>
              </a:r>
              <a:endParaRPr lang="en-GB" sz="12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5047938" y="3230363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419163" y="3236509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753340" y="3367056"/>
              <a:ext cx="1596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Approbation PRO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591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47" y="1720312"/>
            <a:ext cx="6706360" cy="42233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4096" y="372607"/>
            <a:ext cx="7449904" cy="876721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 smtClean="0">
                <a:solidFill>
                  <a:srgbClr val="660066"/>
                </a:solidFill>
              </a:rPr>
              <a:t>Etat d’avancement sur l’implantation</a:t>
            </a:r>
            <a:endParaRPr lang="fr-FR" sz="3200" b="1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890781" y="2458692"/>
            <a:ext cx="171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Modulateur</a:t>
            </a:r>
            <a:r>
              <a:rPr lang="en-GB" sz="1200" b="1" dirty="0" smtClean="0"/>
              <a:t> + Klystron </a:t>
            </a:r>
            <a:r>
              <a:rPr lang="en-GB" sz="1200" b="1" dirty="0" err="1" smtClean="0"/>
              <a:t>dans</a:t>
            </a:r>
            <a:r>
              <a:rPr lang="en-GB" sz="1200" b="1" dirty="0" smtClean="0"/>
              <a:t> le hall </a:t>
            </a:r>
            <a:r>
              <a:rPr lang="en-GB" sz="1200" b="1" dirty="0" err="1" smtClean="0"/>
              <a:t>Linac</a:t>
            </a:r>
            <a:endParaRPr lang="en-GB" sz="12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632408" y="2050594"/>
            <a:ext cx="94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Accès</a:t>
            </a:r>
            <a:r>
              <a:rPr lang="en-GB" sz="1200" b="1" dirty="0" smtClean="0"/>
              <a:t> PRAE</a:t>
            </a:r>
            <a:endParaRPr lang="en-GB" sz="12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7031342" y="2451458"/>
            <a:ext cx="94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Salle de </a:t>
            </a:r>
            <a:r>
              <a:rPr lang="en-GB" sz="1200" b="1" dirty="0" err="1" smtClean="0"/>
              <a:t>contrôle</a:t>
            </a:r>
            <a:endParaRPr lang="en-GB" sz="12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254562" y="4698888"/>
            <a:ext cx="94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ProRad</a:t>
            </a:r>
            <a:endParaRPr lang="en-GB" sz="1200" b="1" dirty="0"/>
          </a:p>
        </p:txBody>
      </p:sp>
      <p:sp>
        <p:nvSpPr>
          <p:cNvPr id="48" name="ZoneTexte 47"/>
          <p:cNvSpPr txBox="1"/>
          <p:nvPr/>
        </p:nvSpPr>
        <p:spPr>
          <a:xfrm rot="1659657">
            <a:off x="2951385" y="3454157"/>
            <a:ext cx="1229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Canon + </a:t>
            </a:r>
            <a:r>
              <a:rPr lang="en-GB" sz="1200" b="1" dirty="0" err="1" smtClean="0"/>
              <a:t>linac</a:t>
            </a:r>
            <a:endParaRPr lang="en-GB" sz="12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783306" y="4108775"/>
            <a:ext cx="94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Radiobio</a:t>
            </a:r>
            <a:r>
              <a:rPr lang="en-GB" sz="1200" b="1" dirty="0" smtClean="0"/>
              <a:t> + </a:t>
            </a:r>
            <a:r>
              <a:rPr lang="en-GB" sz="1200" b="1" dirty="0" err="1" smtClean="0"/>
              <a:t>Instrum</a:t>
            </a:r>
            <a:endParaRPr lang="en-GB" sz="1200" b="1" dirty="0"/>
          </a:p>
        </p:txBody>
      </p:sp>
      <p:sp>
        <p:nvSpPr>
          <p:cNvPr id="50" name="Flèche vers le bas 49"/>
          <p:cNvSpPr/>
          <p:nvPr/>
        </p:nvSpPr>
        <p:spPr>
          <a:xfrm>
            <a:off x="7464549" y="3815495"/>
            <a:ext cx="150920" cy="42612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ZoneTexte 50"/>
          <p:cNvSpPr txBox="1"/>
          <p:nvPr/>
        </p:nvSpPr>
        <p:spPr>
          <a:xfrm>
            <a:off x="7352531" y="3558793"/>
            <a:ext cx="61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C00000"/>
                </a:solidFill>
              </a:rPr>
              <a:t>Accès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593707" y="3324988"/>
            <a:ext cx="568171" cy="28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Laser</a:t>
            </a:r>
            <a:endParaRPr lang="en-GB" sz="12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6515413" y="3539066"/>
            <a:ext cx="79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Zone </a:t>
            </a:r>
            <a:r>
              <a:rPr lang="en-GB" sz="1200" b="1" dirty="0" err="1" smtClean="0"/>
              <a:t>radiobio</a:t>
            </a:r>
            <a:endParaRPr lang="en-GB" sz="1200" b="1" dirty="0"/>
          </a:p>
        </p:txBody>
      </p:sp>
      <p:sp>
        <p:nvSpPr>
          <p:cNvPr id="54" name="Flèche vers le bas 53"/>
          <p:cNvSpPr/>
          <p:nvPr/>
        </p:nvSpPr>
        <p:spPr>
          <a:xfrm rot="1450157">
            <a:off x="6214421" y="3925681"/>
            <a:ext cx="80282" cy="2738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-15722" y="4607766"/>
            <a:ext cx="6741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Design </a:t>
            </a:r>
            <a:r>
              <a:rPr lang="en-GB" sz="1600" dirty="0" err="1" smtClean="0"/>
              <a:t>optique</a:t>
            </a:r>
            <a:r>
              <a:rPr lang="en-GB" sz="1600" dirty="0" smtClean="0"/>
              <a:t> </a:t>
            </a:r>
            <a:r>
              <a:rPr lang="en-GB" sz="1600" dirty="0" err="1" smtClean="0"/>
              <a:t>actuel</a:t>
            </a:r>
            <a:r>
              <a:rPr lang="en-GB" sz="1600" dirty="0" smtClean="0"/>
              <a:t> et </a:t>
            </a:r>
            <a:r>
              <a:rPr lang="en-GB" sz="1600" dirty="0" err="1" smtClean="0"/>
              <a:t>ses</a:t>
            </a:r>
            <a:r>
              <a:rPr lang="en-GB" sz="1600" dirty="0" smtClean="0"/>
              <a:t>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Installation et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Zones de circulation et </a:t>
            </a:r>
            <a:r>
              <a:rPr lang="en-GB" sz="1600" dirty="0" err="1" smtClean="0"/>
              <a:t>d’accès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Zone </a:t>
            </a:r>
            <a:r>
              <a:rPr lang="en-GB" sz="1600" dirty="0" err="1" smtClean="0"/>
              <a:t>spécifique</a:t>
            </a:r>
            <a:r>
              <a:rPr lang="en-GB" sz="1600" dirty="0" smtClean="0"/>
              <a:t> pour la </a:t>
            </a:r>
            <a:r>
              <a:rPr lang="en-GB" sz="1600" dirty="0" err="1" smtClean="0"/>
              <a:t>radiobiologie</a:t>
            </a:r>
            <a:r>
              <a:rPr lang="en-GB" sz="1600" dirty="0" smtClean="0"/>
              <a:t> (</a:t>
            </a:r>
            <a:r>
              <a:rPr lang="en-GB" sz="1600" dirty="0" err="1" smtClean="0"/>
              <a:t>décontaminable</a:t>
            </a:r>
            <a:r>
              <a:rPr lang="en-GB" sz="1600" dirty="0" smtClean="0"/>
              <a:t> et de non intrusion)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Radioprotection (</a:t>
            </a:r>
            <a:r>
              <a:rPr lang="en-GB" sz="1600" dirty="0" err="1" smtClean="0"/>
              <a:t>blindage</a:t>
            </a:r>
            <a:r>
              <a:rPr lang="en-GB" sz="1600" dirty="0" smtClean="0"/>
              <a:t>, chicane)</a:t>
            </a:r>
          </a:p>
        </p:txBody>
      </p:sp>
    </p:spTree>
    <p:extLst>
      <p:ext uri="{BB962C8B-B14F-4D97-AF65-F5344CB8AC3E}">
        <p14:creationId xmlns:p14="http://schemas.microsoft.com/office/powerpoint/2010/main" val="398962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4096" y="372607"/>
            <a:ext cx="7449904" cy="876721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 smtClean="0">
                <a:solidFill>
                  <a:srgbClr val="660066"/>
                </a:solidFill>
              </a:rPr>
              <a:t>Etat d’avancement sur l’implantation</a:t>
            </a:r>
            <a:endParaRPr lang="fr-FR" sz="3200" b="1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5318" y="1429909"/>
            <a:ext cx="7942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Prochaines actions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Finaliser les études d’implantation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à jour le tableau des servitudes et de leur implantation :</a:t>
            </a:r>
          </a:p>
          <a:p>
            <a:pPr lvl="1"/>
            <a:r>
              <a:rPr lang="fr-FR" dirty="0" smtClean="0"/>
              <a:t>Ensemble des besoins nécessaires au fonctionnement de la machine : CVC, eau refroidissement, énergie, courants faibles, sureté et sécurité.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à jour les besoins spécifiques de toutes les expériences : </a:t>
            </a:r>
            <a:r>
              <a:rPr lang="fr-FR" dirty="0" err="1" smtClean="0"/>
              <a:t>ProRad</a:t>
            </a:r>
            <a:r>
              <a:rPr lang="fr-FR" dirty="0" smtClean="0"/>
              <a:t>, Radiobiologie,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Finaliser la définition des ouvertures dans la structure existante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Intégrer les besoins en radioprotection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41522" y="4709680"/>
            <a:ext cx="17823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Radioprotection</a:t>
            </a:r>
            <a:endParaRPr lang="en-GB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134738" y="5206221"/>
            <a:ext cx="8898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Sûreté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5609" y="4339158"/>
            <a:ext cx="503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Interaction avec </a:t>
            </a:r>
            <a:r>
              <a:rPr lang="en-GB" dirty="0" err="1" smtClean="0"/>
              <a:t>tous</a:t>
            </a:r>
            <a:r>
              <a:rPr lang="en-GB" dirty="0" smtClean="0"/>
              <a:t> les </a:t>
            </a:r>
            <a:r>
              <a:rPr lang="en-GB" dirty="0" err="1" smtClean="0"/>
              <a:t>acteurs</a:t>
            </a:r>
            <a:r>
              <a:rPr lang="en-GB" dirty="0" smtClean="0"/>
              <a:t> du </a:t>
            </a:r>
            <a:r>
              <a:rPr lang="en-GB" dirty="0" err="1" smtClean="0"/>
              <a:t>projet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2026887" y="4788579"/>
            <a:ext cx="14364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Accélérateur</a:t>
            </a:r>
            <a:endParaRPr lang="en-GB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281864" y="5318090"/>
            <a:ext cx="1890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Axe </a:t>
            </a:r>
            <a:r>
              <a:rPr lang="en-GB" b="1" dirty="0" err="1" smtClean="0"/>
              <a:t>Radiobiologie</a:t>
            </a:r>
            <a:endParaRPr lang="en-GB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313783" y="5311976"/>
            <a:ext cx="21988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Axe Instrumentation</a:t>
            </a:r>
            <a:endParaRPr lang="en-GB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141522" y="5693535"/>
            <a:ext cx="11061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Sécurité</a:t>
            </a:r>
            <a:endParaRPr lang="en-GB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210841" y="5311976"/>
            <a:ext cx="929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ProRad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256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8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386</Words>
  <Application>Microsoft Macintosh PowerPoint</Application>
  <PresentationFormat>Présentation à l'écran (4:3)</PresentationFormat>
  <Paragraphs>102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1_Thème Office</vt:lpstr>
      <vt:lpstr>Présentation PowerPoint</vt:lpstr>
      <vt:lpstr>Présentation PowerPoint</vt:lpstr>
      <vt:lpstr>Présentation PowerPoint</vt:lpstr>
      <vt:lpstr>Programme MOE</vt:lpstr>
      <vt:lpstr>Programme MOE</vt:lpstr>
      <vt:lpstr>Etat d’avancement sur l’implantation</vt:lpstr>
      <vt:lpstr>Etat d’avancement sur l’implantation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</dc:creator>
  <cp:lastModifiedBy>Cynthia</cp:lastModifiedBy>
  <cp:revision>78</cp:revision>
  <dcterms:created xsi:type="dcterms:W3CDTF">2018-07-04T14:39:06Z</dcterms:created>
  <dcterms:modified xsi:type="dcterms:W3CDTF">2018-10-07T18:09:47Z</dcterms:modified>
</cp:coreProperties>
</file>