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2" r:id="rId4"/>
    <p:sldId id="266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 snapToGrid="0" snapToObjects="1">
      <p:cViewPr varScale="1">
        <p:scale>
          <a:sx n="64" d="100"/>
          <a:sy n="64" d="100"/>
        </p:scale>
        <p:origin x="-30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14AAF-AE30-094F-A116-55FEF23B14E5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561E7-1CE8-5248-BE8A-76C619DCBAB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635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561E7-1CE8-5248-BE8A-76C619DCBABF}" type="slidenum">
              <a:rPr lang="fr-FR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fr-FR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582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05A-D4EE-4C41-93A2-0B44FF85D30A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98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05A-D4EE-4C41-93A2-0B44FF85D30A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142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05A-D4EE-4C41-93A2-0B44FF85D30A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674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05A-D4EE-4C41-93A2-0B44FF85D30A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85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05A-D4EE-4C41-93A2-0B44FF85D30A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294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05A-D4EE-4C41-93A2-0B44FF85D30A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22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05A-D4EE-4C41-93A2-0B44FF85D30A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8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05A-D4EE-4C41-93A2-0B44FF85D30A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66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05A-D4EE-4C41-93A2-0B44FF85D30A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4889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05A-D4EE-4C41-93A2-0B44FF85D30A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36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05A-D4EE-4C41-93A2-0B44FF85D30A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447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6405A-D4EE-4C41-93A2-0B44FF85D30A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00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png"/><Relationship Id="rId12" Type="http://schemas.openxmlformats.org/officeDocument/2006/relationships/image" Target="../media/image8.png"/><Relationship Id="rId13" Type="http://schemas.openxmlformats.org/officeDocument/2006/relationships/image" Target="../media/image9.png"/><Relationship Id="rId14" Type="http://schemas.openxmlformats.org/officeDocument/2006/relationships/image" Target="../media/image10.png"/><Relationship Id="rId15" Type="http://schemas.openxmlformats.org/officeDocument/2006/relationships/image" Target="../media/image11.png"/><Relationship Id="rId16" Type="http://schemas.openxmlformats.org/officeDocument/2006/relationships/image" Target="../media/image12.png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<Relationship Id="rId5" Type="http://schemas.openxmlformats.org/officeDocument/2006/relationships/image" Target="../media/image1.png"/><Relationship Id="rId6" Type="http://schemas.openxmlformats.org/officeDocument/2006/relationships/image" Target="../media/image2.jpeg"/><Relationship Id="rId7" Type="http://schemas.openxmlformats.org/officeDocument/2006/relationships/image" Target="../media/image3.jpeg"/><Relationship Id="rId8" Type="http://schemas.openxmlformats.org/officeDocument/2006/relationships/image" Target="../media/image4.png"/><Relationship Id="rId9" Type="http://schemas.openxmlformats.org/officeDocument/2006/relationships/image" Target="../media/image5.jpeg"/><Relationship Id="rId10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Image 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46824" y="2405821"/>
            <a:ext cx="1604942" cy="443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age 5" descr="Image 2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46824" y="3326940"/>
            <a:ext cx="1564302" cy="91842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" name="Group"/>
          <p:cNvGrpSpPr/>
          <p:nvPr/>
        </p:nvGrpSpPr>
        <p:grpSpPr>
          <a:xfrm>
            <a:off x="4982280" y="93688"/>
            <a:ext cx="4058692" cy="441766"/>
            <a:chOff x="0" y="0"/>
            <a:chExt cx="4949650" cy="703809"/>
          </a:xfrm>
        </p:grpSpPr>
        <p:pic>
          <p:nvPicPr>
            <p:cNvPr id="8" name="Image 7" descr="Image 1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1954068" cy="70380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" name="Imagen 2" descr="Imagen 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28766" b="29819"/>
            <a:stretch>
              <a:fillRect/>
            </a:stretch>
          </p:blipFill>
          <p:spPr>
            <a:xfrm>
              <a:off x="2831491" y="91752"/>
              <a:ext cx="2118159" cy="5204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0" name="Picture 11" descr="Picture 11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00650" y="4521104"/>
            <a:ext cx="1551116" cy="10087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Image 10" descr="Imag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7066" y="2324706"/>
            <a:ext cx="845981" cy="85452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1" y="9"/>
            <a:ext cx="3394685" cy="153245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1235" y="3179232"/>
            <a:ext cx="741812" cy="739692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7341" y="6286614"/>
            <a:ext cx="1228019" cy="528836"/>
          </a:xfrm>
          <a:prstGeom prst="rect">
            <a:avLst/>
          </a:prstGeom>
        </p:spPr>
      </p:pic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4891539" y="546611"/>
            <a:ext cx="1951717" cy="338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86" tIns="45694" rIns="91386" bIns="45694">
            <a:spAutoFit/>
          </a:bodyPr>
          <a:lstStyle/>
          <a:p>
            <a:pPr algn="r" defTabSz="457177"/>
            <a:r>
              <a:rPr lang="fr-FR" sz="1600" i="1" dirty="0">
                <a:solidFill>
                  <a:prstClr val="black"/>
                </a:solidFill>
                <a:latin typeface="Calibri"/>
                <a:cs typeface="Times New Roman" charset="0"/>
              </a:rPr>
              <a:t>Projet Emblématique</a:t>
            </a:r>
            <a:endParaRPr lang="fr-FR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7230761" y="573347"/>
            <a:ext cx="1913245" cy="338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86" tIns="45694" rIns="91386" bIns="45694">
            <a:spAutoFit/>
          </a:bodyPr>
          <a:lstStyle/>
          <a:p>
            <a:pPr algn="r" defTabSz="457177"/>
            <a:r>
              <a:rPr lang="fr-FR" sz="1600" i="1" dirty="0">
                <a:solidFill>
                  <a:prstClr val="black"/>
                </a:solidFill>
                <a:latin typeface="Calibri"/>
                <a:cs typeface="Times New Roman" charset="0"/>
              </a:rPr>
              <a:t>Programme SESAME</a:t>
            </a:r>
            <a:endParaRPr lang="fr-FR" sz="16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46792" y="3894605"/>
            <a:ext cx="1207517" cy="844089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061235" y="4706102"/>
            <a:ext cx="816200" cy="816200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7668726" y="2047707"/>
            <a:ext cx="1454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177"/>
            <a:r>
              <a:rPr lang="en-US" sz="1200" b="1" dirty="0">
                <a:solidFill>
                  <a:prstClr val="black"/>
                </a:solidFill>
                <a:latin typeface="Calibri"/>
              </a:rPr>
              <a:t>W</a:t>
            </a:r>
            <a:r>
              <a:rPr lang="fr-FR" sz="1200" b="1" dirty="0" err="1">
                <a:solidFill>
                  <a:prstClr val="black"/>
                </a:solidFill>
                <a:latin typeface="Calibri"/>
              </a:rPr>
              <a:t>ith</a:t>
            </a:r>
            <a:r>
              <a:rPr lang="fr-FR" sz="1200" b="1" dirty="0">
                <a:solidFill>
                  <a:prstClr val="black"/>
                </a:solidFill>
                <a:latin typeface="Calibri"/>
              </a:rPr>
              <a:t> the support of</a:t>
            </a: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>
          <a:xfrm>
            <a:off x="7010400" y="6475717"/>
            <a:ext cx="2133600" cy="365125"/>
          </a:xfrm>
        </p:spPr>
        <p:txBody>
          <a:bodyPr/>
          <a:lstStyle/>
          <a:p>
            <a:fld id="{7BC96808-11C4-2C48-AA60-BCBE8B073191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957065" y="5529814"/>
            <a:ext cx="1097243" cy="698619"/>
          </a:xfrm>
          <a:prstGeom prst="rect">
            <a:avLst/>
          </a:prstGeom>
        </p:spPr>
      </p:pic>
      <p:sp>
        <p:nvSpPr>
          <p:cNvPr id="24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018045"/>
            <a:ext cx="7772400" cy="1868155"/>
          </a:xfrm>
        </p:spPr>
        <p:txBody>
          <a:bodyPr>
            <a:normAutofit/>
          </a:bodyPr>
          <a:lstStyle/>
          <a:p>
            <a:r>
              <a:rPr lang="fr-FR" dirty="0" err="1">
                <a:solidFill>
                  <a:srgbClr val="660066"/>
                </a:solidFill>
              </a:rPr>
              <a:t>Status</a:t>
            </a:r>
            <a:r>
              <a:rPr lang="fr-FR" dirty="0">
                <a:solidFill>
                  <a:srgbClr val="660066"/>
                </a:solidFill>
              </a:rPr>
              <a:t> of PRAE </a:t>
            </a:r>
            <a:r>
              <a:rPr lang="fr-FR" dirty="0" err="1">
                <a:solidFill>
                  <a:srgbClr val="660066"/>
                </a:solidFill>
              </a:rPr>
              <a:t>beamline</a:t>
            </a:r>
            <a:endParaRPr lang="fr-FR" dirty="0">
              <a:solidFill>
                <a:srgbClr val="660066"/>
              </a:solidFill>
            </a:endParaRPr>
          </a:p>
        </p:txBody>
      </p:sp>
      <p:sp>
        <p:nvSpPr>
          <p:cNvPr id="25" name="Sous-titre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>
            <a:lvl1pPr marL="0" indent="0" algn="ctr" defTabSz="457177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77" indent="0" algn="ctr" defTabSz="457177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53" indent="0" algn="ctr" defTabSz="457177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30" indent="0" algn="ctr" defTabSz="457177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06" indent="0" algn="ctr" defTabSz="457177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883" indent="0" algn="ctr" defTabSz="457177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060" indent="0" algn="ctr" defTabSz="457177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236" indent="0" algn="ctr" defTabSz="457177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413" indent="0" algn="ctr" defTabSz="457177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err="1">
                <a:solidFill>
                  <a:prstClr val="black">
                    <a:tint val="75000"/>
                  </a:prstClr>
                </a:solidFill>
                <a:latin typeface="Calibri"/>
              </a:rPr>
              <a:t>Yanliang</a:t>
            </a:r>
            <a:r>
              <a:rPr lang="fr-FR" sz="2000" dirty="0">
                <a:solidFill>
                  <a:prstClr val="black">
                    <a:tint val="75000"/>
                  </a:prstClr>
                </a:solidFill>
                <a:latin typeface="Calibri"/>
              </a:rPr>
              <a:t> - Han</a:t>
            </a:r>
          </a:p>
          <a:p>
            <a:r>
              <a:rPr lang="fr-FR" sz="2000" dirty="0"/>
              <a:t>08/10/2018</a:t>
            </a:r>
            <a:endParaRPr lang="fr-FR" sz="20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5674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9878"/>
            <a:ext cx="8229600" cy="1143000"/>
          </a:xfrm>
        </p:spPr>
        <p:txBody>
          <a:bodyPr/>
          <a:lstStyle/>
          <a:p>
            <a:r>
              <a:rPr lang="fr-FR" dirty="0" err="1">
                <a:solidFill>
                  <a:srgbClr val="660066"/>
                </a:solidFill>
              </a:rPr>
              <a:t>Task</a:t>
            </a:r>
            <a:endParaRPr lang="fr-FR" dirty="0">
              <a:solidFill>
                <a:srgbClr val="66006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660066"/>
                </a:solidFill>
              </a:rPr>
              <a:t>Design the </a:t>
            </a:r>
            <a:r>
              <a:rPr lang="fr-FR" dirty="0" err="1">
                <a:solidFill>
                  <a:srgbClr val="660066"/>
                </a:solidFill>
              </a:rPr>
              <a:t>entire</a:t>
            </a:r>
            <a:r>
              <a:rPr lang="fr-FR" dirty="0">
                <a:solidFill>
                  <a:srgbClr val="660066"/>
                </a:solidFill>
              </a:rPr>
              <a:t> </a:t>
            </a:r>
            <a:r>
              <a:rPr lang="fr-FR" dirty="0" err="1">
                <a:solidFill>
                  <a:srgbClr val="660066"/>
                </a:solidFill>
              </a:rPr>
              <a:t>beam</a:t>
            </a:r>
            <a:r>
              <a:rPr lang="fr-FR" dirty="0">
                <a:solidFill>
                  <a:srgbClr val="660066"/>
                </a:solidFill>
              </a:rPr>
              <a:t> line</a:t>
            </a:r>
          </a:p>
          <a:p>
            <a:pPr lvl="1"/>
            <a:r>
              <a:rPr lang="fr-FR" dirty="0" err="1"/>
              <a:t>Provide</a:t>
            </a:r>
            <a:r>
              <a:rPr lang="fr-FR" dirty="0"/>
              <a:t> the </a:t>
            </a:r>
            <a:r>
              <a:rPr lang="fr-FR" dirty="0" err="1"/>
              <a:t>proper</a:t>
            </a:r>
            <a:r>
              <a:rPr lang="fr-FR" dirty="0"/>
              <a:t> </a:t>
            </a:r>
            <a:r>
              <a:rPr lang="fr-FR" dirty="0" err="1"/>
              <a:t>beam</a:t>
            </a:r>
            <a:r>
              <a:rPr lang="fr-FR" dirty="0"/>
              <a:t> for end user</a:t>
            </a:r>
          </a:p>
          <a:p>
            <a:pPr lvl="1"/>
            <a:r>
              <a:rPr lang="fr-FR" dirty="0"/>
              <a:t>Fit the </a:t>
            </a:r>
            <a:r>
              <a:rPr lang="fr-FR" dirty="0" err="1"/>
              <a:t>geometry</a:t>
            </a:r>
            <a:r>
              <a:rPr lang="fr-FR" dirty="0"/>
              <a:t> </a:t>
            </a:r>
            <a:r>
              <a:rPr lang="fr-FR" dirty="0" err="1"/>
              <a:t>requirement</a:t>
            </a:r>
            <a:endParaRPr lang="fr-FR" dirty="0"/>
          </a:p>
          <a:p>
            <a:r>
              <a:rPr lang="fr-FR" dirty="0" err="1">
                <a:solidFill>
                  <a:srgbClr val="660066"/>
                </a:solidFill>
              </a:rPr>
              <a:t>Perform</a:t>
            </a:r>
            <a:r>
              <a:rPr lang="fr-FR" dirty="0">
                <a:solidFill>
                  <a:srgbClr val="660066"/>
                </a:solidFill>
              </a:rPr>
              <a:t> the </a:t>
            </a:r>
            <a:r>
              <a:rPr lang="fr-FR" dirty="0" err="1">
                <a:solidFill>
                  <a:srgbClr val="660066"/>
                </a:solidFill>
              </a:rPr>
              <a:t>realistic</a:t>
            </a:r>
            <a:r>
              <a:rPr lang="fr-FR" dirty="0">
                <a:solidFill>
                  <a:srgbClr val="660066"/>
                </a:solidFill>
              </a:rPr>
              <a:t> </a:t>
            </a:r>
            <a:r>
              <a:rPr lang="fr-FR" dirty="0" err="1">
                <a:solidFill>
                  <a:srgbClr val="660066"/>
                </a:solidFill>
              </a:rPr>
              <a:t>start</a:t>
            </a:r>
            <a:r>
              <a:rPr lang="fr-FR" dirty="0">
                <a:solidFill>
                  <a:srgbClr val="660066"/>
                </a:solidFill>
              </a:rPr>
              <a:t>-to-end simulation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7" name="Image 10">
            <a:extLst>
              <a:ext uri="{FF2B5EF4-FFF2-40B4-BE49-F238E27FC236}">
                <a16:creationId xmlns:a16="http://schemas.microsoft.com/office/drawing/2014/main" xmlns="" id="{9E641874-4402-2447-A929-EF1AF522B53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6"/>
          <a:stretch/>
        </p:blipFill>
        <p:spPr>
          <a:xfrm>
            <a:off x="584791" y="3863181"/>
            <a:ext cx="7764187" cy="280889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66" y="11445"/>
            <a:ext cx="2538596" cy="1145995"/>
          </a:xfrm>
          <a:prstGeom prst="rect">
            <a:avLst/>
          </a:prstGeom>
        </p:spPr>
      </p:pic>
      <p:cxnSp>
        <p:nvCxnSpPr>
          <p:cNvPr id="6" name="Connecteur droit 5"/>
          <p:cNvCxnSpPr/>
          <p:nvPr/>
        </p:nvCxnSpPr>
        <p:spPr>
          <a:xfrm flipV="1">
            <a:off x="0" y="1258658"/>
            <a:ext cx="9144000" cy="22476"/>
          </a:xfrm>
          <a:prstGeom prst="line">
            <a:avLst/>
          </a:prstGeom>
          <a:ln w="5715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137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49878"/>
            <a:ext cx="9473609" cy="1143000"/>
          </a:xfrm>
        </p:spPr>
        <p:txBody>
          <a:bodyPr/>
          <a:lstStyle/>
          <a:p>
            <a:r>
              <a:rPr lang="fr-FR" dirty="0">
                <a:solidFill>
                  <a:srgbClr val="660066"/>
                </a:solidFill>
              </a:rPr>
              <a:t>End user </a:t>
            </a:r>
            <a:r>
              <a:rPr lang="fr-FR" dirty="0" err="1">
                <a:solidFill>
                  <a:srgbClr val="660066"/>
                </a:solidFill>
              </a:rPr>
              <a:t>requirement</a:t>
            </a:r>
            <a:endParaRPr lang="fr-FR" dirty="0">
              <a:solidFill>
                <a:srgbClr val="660066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6" y="11445"/>
            <a:ext cx="2538596" cy="1145995"/>
          </a:xfrm>
          <a:prstGeom prst="rect">
            <a:avLst/>
          </a:prstGeom>
        </p:spPr>
      </p:pic>
      <p:cxnSp>
        <p:nvCxnSpPr>
          <p:cNvPr id="6" name="Connecteur droit 5"/>
          <p:cNvCxnSpPr/>
          <p:nvPr/>
        </p:nvCxnSpPr>
        <p:spPr>
          <a:xfrm flipV="1">
            <a:off x="0" y="1258658"/>
            <a:ext cx="9144000" cy="22476"/>
          </a:xfrm>
          <a:prstGeom prst="line">
            <a:avLst/>
          </a:prstGeom>
          <a:ln w="5715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ZoneTexte 2">
            <a:extLst>
              <a:ext uri="{FF2B5EF4-FFF2-40B4-BE49-F238E27FC236}">
                <a16:creationId xmlns:a16="http://schemas.microsoft.com/office/drawing/2014/main" xmlns="" id="{7DBF5A1E-F15D-DC40-ACE3-6A19CF815D23}"/>
              </a:ext>
            </a:extLst>
          </p:cNvPr>
          <p:cNvSpPr txBox="1"/>
          <p:nvPr/>
        </p:nvSpPr>
        <p:spPr>
          <a:xfrm>
            <a:off x="457199" y="1548617"/>
            <a:ext cx="4582633" cy="2031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mic Sans MS"/>
                <a:cs typeface="Comic Sans MS"/>
              </a:rPr>
              <a:t>ProRad</a:t>
            </a:r>
            <a:r>
              <a:rPr lang="fr-FR" dirty="0">
                <a:latin typeface="Comic Sans MS"/>
                <a:cs typeface="Comic Sans MS"/>
              </a:rPr>
              <a:t> </a:t>
            </a:r>
            <a:r>
              <a:rPr lang="fr-FR" dirty="0" err="1">
                <a:latin typeface="Comic Sans MS"/>
                <a:cs typeface="Comic Sans MS"/>
              </a:rPr>
              <a:t>Experiment</a:t>
            </a:r>
            <a:r>
              <a:rPr lang="fr-FR" dirty="0">
                <a:latin typeface="Comic Sans MS"/>
                <a:cs typeface="Comic Sans MS"/>
              </a:rPr>
              <a:t> </a:t>
            </a:r>
            <a:r>
              <a:rPr lang="fr-FR" dirty="0" err="1">
                <a:latin typeface="Comic Sans MS"/>
                <a:cs typeface="Comic Sans MS"/>
              </a:rPr>
              <a:t>Requirments</a:t>
            </a:r>
            <a:r>
              <a:rPr lang="fr-FR" dirty="0">
                <a:latin typeface="Comic Sans MS"/>
                <a:cs typeface="Comic Sans MS"/>
              </a:rPr>
              <a:t>:</a:t>
            </a:r>
            <a:endParaRPr lang="fr-FR" dirty="0"/>
          </a:p>
          <a:p>
            <a:pPr marL="285750" indent="-285750">
              <a:buFont typeface="Arial"/>
              <a:buChar char="•"/>
            </a:pPr>
            <a:r>
              <a:rPr lang="fr-FR" dirty="0" err="1">
                <a:latin typeface="Comic Sans MS" panose="030F0902030302020204" pitchFamily="66" charset="0"/>
                <a:cs typeface="Symbol" charset="2"/>
              </a:rPr>
              <a:t>Energy</a:t>
            </a:r>
            <a:r>
              <a:rPr lang="fr-FR" dirty="0">
                <a:latin typeface="Comic Sans MS" panose="030F0902030302020204" pitchFamily="66" charset="0"/>
                <a:cs typeface="Symbol" charset="2"/>
              </a:rPr>
              <a:t>: 30, 50 70 MeV</a:t>
            </a:r>
          </a:p>
          <a:p>
            <a:pPr marL="285750" indent="-285750">
              <a:buFont typeface="Arial"/>
              <a:buChar char="•"/>
            </a:pPr>
            <a:r>
              <a:rPr lang="fr-FR" dirty="0" err="1">
                <a:latin typeface="Symbol" charset="2"/>
                <a:cs typeface="Symbol" charset="2"/>
              </a:rPr>
              <a:t>s</a:t>
            </a:r>
            <a:r>
              <a:rPr lang="fr-FR" baseline="-25000" dirty="0" err="1"/>
              <a:t>x</a:t>
            </a:r>
            <a:r>
              <a:rPr lang="fr-FR" dirty="0"/>
              <a:t> = 20 </a:t>
            </a:r>
            <a:r>
              <a:rPr lang="mr-IN" dirty="0"/>
              <a:t>–</a:t>
            </a:r>
            <a:r>
              <a:rPr lang="fr-FR" dirty="0"/>
              <a:t> 30 </a:t>
            </a:r>
            <a:r>
              <a:rPr lang="fr-FR" dirty="0">
                <a:latin typeface="Symbol" charset="2"/>
                <a:cs typeface="Symbol" charset="2"/>
              </a:rPr>
              <a:t>m</a:t>
            </a:r>
            <a:r>
              <a:rPr lang="fr-FR" dirty="0">
                <a:cs typeface="Symbol" charset="2"/>
              </a:rPr>
              <a:t>m</a:t>
            </a:r>
            <a:r>
              <a:rPr lang="fr-FR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fr-FR" dirty="0" err="1">
                <a:latin typeface="Symbol" charset="2"/>
                <a:cs typeface="Symbol" charset="2"/>
              </a:rPr>
              <a:t>s</a:t>
            </a:r>
            <a:r>
              <a:rPr lang="fr-FR" baseline="-25000" dirty="0" err="1"/>
              <a:t>y</a:t>
            </a:r>
            <a:r>
              <a:rPr lang="fr-FR" dirty="0"/>
              <a:t> = 100 </a:t>
            </a:r>
            <a:r>
              <a:rPr lang="mr-IN" dirty="0"/>
              <a:t>–</a:t>
            </a:r>
            <a:r>
              <a:rPr lang="fr-FR" dirty="0"/>
              <a:t> 200 </a:t>
            </a:r>
            <a:r>
              <a:rPr lang="fr-FR" dirty="0">
                <a:latin typeface="Symbol" charset="2"/>
                <a:cs typeface="Symbol" charset="2"/>
              </a:rPr>
              <a:t>m</a:t>
            </a:r>
            <a:r>
              <a:rPr lang="fr-FR" dirty="0">
                <a:cs typeface="Symbol" charset="2"/>
              </a:rPr>
              <a:t>m</a:t>
            </a:r>
            <a:endParaRPr lang="fr-FR" baseline="30000" dirty="0">
              <a:latin typeface="Symbol" charset="2"/>
              <a:cs typeface="Symbol" charset="2"/>
            </a:endParaRPr>
          </a:p>
          <a:p>
            <a:pPr marL="285750" indent="-285750">
              <a:buFont typeface="Arial"/>
              <a:buChar char="•"/>
            </a:pPr>
            <a:r>
              <a:rPr lang="fr-FR" dirty="0" err="1">
                <a:latin typeface="Symbol" charset="2"/>
                <a:cs typeface="Symbol" charset="2"/>
              </a:rPr>
              <a:t>s</a:t>
            </a:r>
            <a:r>
              <a:rPr lang="fr-FR" baseline="-25000" dirty="0" err="1">
                <a:latin typeface="+mj-lt"/>
                <a:cs typeface="Symbol" charset="2"/>
              </a:rPr>
              <a:t>x</a:t>
            </a:r>
            <a:r>
              <a:rPr lang="fr-FR" baseline="-25000" dirty="0">
                <a:latin typeface="+mj-lt"/>
                <a:cs typeface="Symbol" charset="2"/>
              </a:rPr>
              <a:t>’,y’  </a:t>
            </a:r>
            <a:r>
              <a:rPr lang="fr-FR" dirty="0">
                <a:latin typeface="+mj-lt"/>
                <a:cs typeface="Symbol" charset="2"/>
              </a:rPr>
              <a:t>&lt; 50 </a:t>
            </a:r>
            <a:r>
              <a:rPr lang="fr-FR" dirty="0" err="1">
                <a:latin typeface="Symbol" charset="2"/>
                <a:cs typeface="Symbol" charset="2"/>
              </a:rPr>
              <a:t>m</a:t>
            </a:r>
            <a:r>
              <a:rPr lang="fr-FR" dirty="0" err="1">
                <a:latin typeface="+mj-lt"/>
                <a:cs typeface="Symbol" charset="2"/>
              </a:rPr>
              <a:t>rad</a:t>
            </a:r>
            <a:endParaRPr lang="fr-FR" dirty="0">
              <a:latin typeface="+mj-lt"/>
              <a:cs typeface="Symbol" charset="2"/>
            </a:endParaRPr>
          </a:p>
          <a:p>
            <a:pPr marL="285750" indent="-285750">
              <a:buFont typeface="Arial"/>
              <a:buChar char="•"/>
            </a:pPr>
            <a:r>
              <a:rPr lang="fr-FR" dirty="0" err="1">
                <a:latin typeface="Symbol" charset="2"/>
                <a:cs typeface="Symbol" charset="2"/>
              </a:rPr>
              <a:t>s</a:t>
            </a:r>
            <a:r>
              <a:rPr lang="fr-FR" baseline="-25000" dirty="0" err="1"/>
              <a:t>E</a:t>
            </a:r>
            <a:r>
              <a:rPr lang="fr-FR" dirty="0"/>
              <a:t>/ E &lt; 5 </a:t>
            </a:r>
            <a:r>
              <a:rPr lang="mr-IN" dirty="0"/>
              <a:t>⨉</a:t>
            </a:r>
            <a:r>
              <a:rPr lang="fr-FR" dirty="0">
                <a:latin typeface="Symbol" charset="2"/>
                <a:cs typeface="Symbol" charset="2"/>
              </a:rPr>
              <a:t> 10</a:t>
            </a:r>
            <a:r>
              <a:rPr lang="fr-FR" baseline="30000" dirty="0">
                <a:latin typeface="Symbol" charset="2"/>
                <a:cs typeface="Symbol" charset="2"/>
              </a:rPr>
              <a:t>-4</a:t>
            </a:r>
            <a:endParaRPr lang="fr-FR" dirty="0">
              <a:latin typeface="+mj-lt"/>
              <a:cs typeface="Symbol" charset="2"/>
            </a:endParaRPr>
          </a:p>
          <a:p>
            <a:pPr marL="285750" indent="-285750">
              <a:buFont typeface="Arial"/>
              <a:buChar char="•"/>
            </a:pPr>
            <a:r>
              <a:rPr lang="fr-FR" dirty="0">
                <a:latin typeface="+mj-lt"/>
                <a:cs typeface="Symbol" charset="2"/>
              </a:rPr>
              <a:t>Q = 10 </a:t>
            </a:r>
            <a:r>
              <a:rPr lang="mr-IN" dirty="0">
                <a:latin typeface="+mj-lt"/>
                <a:cs typeface="Symbol" charset="2"/>
              </a:rPr>
              <a:t>–</a:t>
            </a:r>
            <a:r>
              <a:rPr lang="fr-FR" dirty="0">
                <a:latin typeface="+mj-lt"/>
                <a:cs typeface="Symbol" charset="2"/>
              </a:rPr>
              <a:t> 100 </a:t>
            </a:r>
            <a:r>
              <a:rPr lang="fr-FR" dirty="0" err="1">
                <a:latin typeface="+mj-lt"/>
                <a:cs typeface="Symbol" charset="2"/>
              </a:rPr>
              <a:t>pC</a:t>
            </a:r>
            <a:endParaRPr lang="fr-FR" dirty="0">
              <a:latin typeface="Symbol" charset="2"/>
              <a:cs typeface="Symbol" charset="2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FE48C80-523C-2146-AD0D-A7C2E87D0B89}"/>
              </a:ext>
            </a:extLst>
          </p:cNvPr>
          <p:cNvSpPr/>
          <p:nvPr/>
        </p:nvSpPr>
        <p:spPr>
          <a:xfrm>
            <a:off x="457199" y="4179999"/>
            <a:ext cx="4582633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dirty="0" err="1">
                <a:latin typeface="Comic Sans MS" panose="030F0902030302020204" pitchFamily="66" charset="0"/>
              </a:rPr>
              <a:t>Radiobiology</a:t>
            </a:r>
            <a:r>
              <a:rPr lang="fr-FR" dirty="0">
                <a:latin typeface="Comic Sans MS" panose="030F0902030302020204" pitchFamily="66" charset="0"/>
              </a:rPr>
              <a:t> </a:t>
            </a:r>
            <a:r>
              <a:rPr lang="fr-FR" dirty="0" err="1">
                <a:latin typeface="Comic Sans MS" panose="030F0902030302020204" pitchFamily="66" charset="0"/>
              </a:rPr>
              <a:t>Experiment</a:t>
            </a:r>
            <a:r>
              <a:rPr lang="fr-FR" dirty="0">
                <a:latin typeface="Comic Sans MS" panose="030F0902030302020204" pitchFamily="66" charset="0"/>
              </a:rPr>
              <a:t> </a:t>
            </a:r>
            <a:r>
              <a:rPr lang="fr-FR" dirty="0" err="1">
                <a:latin typeface="Comic Sans MS" panose="030F0902030302020204" pitchFamily="66" charset="0"/>
              </a:rPr>
              <a:t>Requirements</a:t>
            </a:r>
            <a:r>
              <a:rPr lang="fr-FR" dirty="0">
                <a:latin typeface="Comic Sans MS" panose="030F0902030302020204" pitchFamily="66" charset="0"/>
              </a:rPr>
              <a:t>:</a:t>
            </a:r>
          </a:p>
          <a:p>
            <a:pPr marL="285750" indent="-285750">
              <a:buFont typeface="Arial"/>
              <a:buChar char="•"/>
            </a:pPr>
            <a:r>
              <a:rPr lang="fr-FR" dirty="0">
                <a:latin typeface="Comic Sans MS"/>
                <a:cs typeface="Comic Sans MS"/>
              </a:rPr>
              <a:t>Mini </a:t>
            </a:r>
            <a:r>
              <a:rPr lang="fr-FR" dirty="0" err="1">
                <a:latin typeface="Comic Sans MS"/>
                <a:cs typeface="Comic Sans MS"/>
              </a:rPr>
              <a:t>Beam</a:t>
            </a:r>
            <a:endParaRPr lang="fr-FR" dirty="0">
              <a:latin typeface="Comic Sans MS"/>
              <a:cs typeface="Comic Sans MS"/>
            </a:endParaRPr>
          </a:p>
          <a:p>
            <a:pPr marL="742950" lvl="1" indent="-285750">
              <a:buFont typeface="Arial"/>
              <a:buChar char="•"/>
            </a:pPr>
            <a:r>
              <a:rPr lang="fr-FR" dirty="0" err="1">
                <a:latin typeface="Symbol" charset="2"/>
                <a:cs typeface="Symbol" charset="2"/>
              </a:rPr>
              <a:t>s</a:t>
            </a:r>
            <a:r>
              <a:rPr lang="fr-FR" baseline="-25000" dirty="0" err="1"/>
              <a:t>x,y</a:t>
            </a:r>
            <a:r>
              <a:rPr lang="fr-FR" baseline="-25000" dirty="0"/>
              <a:t>  </a:t>
            </a:r>
            <a:r>
              <a:rPr lang="fr-FR" dirty="0"/>
              <a:t>= 400 </a:t>
            </a:r>
            <a:r>
              <a:rPr lang="mr-IN" dirty="0"/>
              <a:t>–</a:t>
            </a:r>
            <a:r>
              <a:rPr lang="fr-FR" dirty="0"/>
              <a:t> 700 </a:t>
            </a:r>
            <a:r>
              <a:rPr lang="fr-FR" dirty="0">
                <a:latin typeface="Symbol" charset="2"/>
                <a:cs typeface="Symbol" charset="2"/>
              </a:rPr>
              <a:t>m</a:t>
            </a:r>
            <a:r>
              <a:rPr lang="fr-FR" dirty="0">
                <a:cs typeface="Symbol" charset="2"/>
              </a:rPr>
              <a:t>m </a:t>
            </a:r>
            <a:r>
              <a:rPr lang="fr-FR" dirty="0" err="1">
                <a:latin typeface="Comic Sans MS"/>
                <a:cs typeface="Comic Sans MS"/>
              </a:rPr>
              <a:t>after</a:t>
            </a:r>
            <a:r>
              <a:rPr lang="fr-FR" dirty="0">
                <a:latin typeface="Comic Sans MS"/>
                <a:cs typeface="Comic Sans MS"/>
              </a:rPr>
              <a:t> 10 cm air + 3 cm water</a:t>
            </a:r>
          </a:p>
          <a:p>
            <a:pPr marL="742950" lvl="1" indent="-285750">
              <a:buFont typeface="Arial"/>
              <a:buChar char="•"/>
            </a:pPr>
            <a:r>
              <a:rPr lang="fr-FR" dirty="0" err="1">
                <a:latin typeface="Comic Sans MS"/>
                <a:cs typeface="Symbol" charset="2"/>
              </a:rPr>
              <a:t>Low</a:t>
            </a:r>
            <a:r>
              <a:rPr lang="fr-FR" dirty="0">
                <a:latin typeface="Comic Sans MS"/>
                <a:cs typeface="Symbol" charset="2"/>
              </a:rPr>
              <a:t> divergence</a:t>
            </a:r>
            <a:endParaRPr lang="fr-FR" dirty="0"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fr-FR" dirty="0">
                <a:latin typeface="Comic Sans MS"/>
                <a:cs typeface="Symbol" charset="2"/>
              </a:rPr>
              <a:t>FLASH </a:t>
            </a:r>
            <a:r>
              <a:rPr lang="fr-FR" dirty="0" err="1">
                <a:latin typeface="Comic Sans MS"/>
                <a:cs typeface="Symbol" charset="2"/>
              </a:rPr>
              <a:t>beam</a:t>
            </a:r>
            <a:endParaRPr lang="fr-FR" dirty="0">
              <a:latin typeface="Comic Sans MS"/>
              <a:cs typeface="Symbol" charset="2"/>
            </a:endParaRPr>
          </a:p>
          <a:p>
            <a:pPr marL="742950" lvl="1" indent="-285750">
              <a:buFont typeface="Arial"/>
              <a:buChar char="•"/>
            </a:pPr>
            <a:r>
              <a:rPr lang="fr-FR" dirty="0" err="1">
                <a:latin typeface="Symbol" charset="2"/>
                <a:cs typeface="Symbol" charset="2"/>
              </a:rPr>
              <a:t>s</a:t>
            </a:r>
            <a:r>
              <a:rPr lang="fr-FR" baseline="-25000" dirty="0" err="1"/>
              <a:t>x,y</a:t>
            </a:r>
            <a:r>
              <a:rPr lang="fr-FR" baseline="-25000" dirty="0"/>
              <a:t>  </a:t>
            </a:r>
            <a:r>
              <a:rPr lang="fr-FR" dirty="0"/>
              <a:t>=  </a:t>
            </a:r>
            <a:r>
              <a:rPr lang="en-US" dirty="0"/>
              <a:t>10</a:t>
            </a:r>
            <a:r>
              <a:rPr lang="fr-FR" dirty="0"/>
              <a:t> </a:t>
            </a:r>
            <a:r>
              <a:rPr lang="fr-FR" dirty="0">
                <a:cs typeface="Symbol" charset="2"/>
              </a:rPr>
              <a:t>mm </a:t>
            </a:r>
            <a:r>
              <a:rPr lang="mr-IN" dirty="0"/>
              <a:t>⨉</a:t>
            </a:r>
            <a:r>
              <a:rPr lang="en-US" dirty="0"/>
              <a:t> 10</a:t>
            </a:r>
            <a:r>
              <a:rPr lang="fr-FR" dirty="0"/>
              <a:t> </a:t>
            </a:r>
            <a:r>
              <a:rPr lang="fr-FR" dirty="0">
                <a:cs typeface="Symbol" charset="2"/>
              </a:rPr>
              <a:t>mm , </a:t>
            </a:r>
            <a:r>
              <a:rPr lang="fr-FR" dirty="0" err="1">
                <a:latin typeface="Symbol" charset="2"/>
                <a:cs typeface="Symbol" charset="2"/>
              </a:rPr>
              <a:t>D</a:t>
            </a:r>
            <a:r>
              <a:rPr lang="fr-FR" dirty="0" err="1">
                <a:latin typeface="Comic Sans MS"/>
                <a:cs typeface="Comic Sans MS"/>
              </a:rPr>
              <a:t>t</a:t>
            </a:r>
            <a:r>
              <a:rPr lang="fr-FR" dirty="0">
                <a:latin typeface="Comic Sans MS"/>
                <a:cs typeface="Comic Sans MS"/>
              </a:rPr>
              <a:t> = 100 ms</a:t>
            </a:r>
          </a:p>
          <a:p>
            <a:pPr marL="742950" lvl="1" indent="-285750">
              <a:buFont typeface="Arial"/>
              <a:buChar char="•"/>
            </a:pPr>
            <a:r>
              <a:rPr lang="fr-FR" dirty="0" err="1">
                <a:latin typeface="Symbol" charset="2"/>
                <a:cs typeface="Symbol" charset="2"/>
              </a:rPr>
              <a:t>s</a:t>
            </a:r>
            <a:r>
              <a:rPr lang="fr-FR" baseline="-25000" dirty="0" err="1"/>
              <a:t>x,y</a:t>
            </a:r>
            <a:r>
              <a:rPr lang="fr-FR" baseline="-25000" dirty="0"/>
              <a:t>  </a:t>
            </a:r>
            <a:r>
              <a:rPr lang="fr-FR" dirty="0"/>
              <a:t>=  </a:t>
            </a:r>
            <a:r>
              <a:rPr lang="en-US" dirty="0"/>
              <a:t>26</a:t>
            </a:r>
            <a:r>
              <a:rPr lang="fr-FR" dirty="0"/>
              <a:t> </a:t>
            </a:r>
            <a:r>
              <a:rPr lang="fr-FR" dirty="0">
                <a:cs typeface="Symbol" charset="2"/>
              </a:rPr>
              <a:t>mm </a:t>
            </a:r>
            <a:r>
              <a:rPr lang="mr-IN" dirty="0"/>
              <a:t>⨉</a:t>
            </a:r>
            <a:r>
              <a:rPr lang="en-US" dirty="0"/>
              <a:t> 18</a:t>
            </a:r>
            <a:r>
              <a:rPr lang="fr-FR" dirty="0"/>
              <a:t> </a:t>
            </a:r>
            <a:r>
              <a:rPr lang="fr-FR" dirty="0">
                <a:cs typeface="Symbol" charset="2"/>
              </a:rPr>
              <a:t>mm </a:t>
            </a:r>
            <a:r>
              <a:rPr lang="fr-FR" dirty="0">
                <a:latin typeface="Symbol" charset="2"/>
                <a:cs typeface="Symbol" charset="2"/>
              </a:rPr>
              <a:t>, </a:t>
            </a:r>
            <a:r>
              <a:rPr lang="fr-FR" dirty="0" err="1">
                <a:latin typeface="Symbol" charset="2"/>
                <a:cs typeface="Symbol" charset="2"/>
              </a:rPr>
              <a:t>D</a:t>
            </a:r>
            <a:r>
              <a:rPr lang="fr-FR" dirty="0" err="1">
                <a:latin typeface="Comic Sans MS"/>
                <a:cs typeface="Comic Sans MS"/>
              </a:rPr>
              <a:t>t</a:t>
            </a:r>
            <a:r>
              <a:rPr lang="fr-FR" dirty="0">
                <a:latin typeface="Comic Sans MS"/>
                <a:cs typeface="Comic Sans MS"/>
              </a:rPr>
              <a:t> = 500 ms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5C9F105D-E70C-DD4F-BDD6-CF7346756F29}"/>
              </a:ext>
            </a:extLst>
          </p:cNvPr>
          <p:cNvCxnSpPr>
            <a:cxnSpLocks/>
          </p:cNvCxnSpPr>
          <p:nvPr/>
        </p:nvCxnSpPr>
        <p:spPr>
          <a:xfrm>
            <a:off x="2402958" y="3094077"/>
            <a:ext cx="2892055" cy="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ight Brace 11">
            <a:extLst>
              <a:ext uri="{FF2B5EF4-FFF2-40B4-BE49-F238E27FC236}">
                <a16:creationId xmlns:a16="http://schemas.microsoft.com/office/drawing/2014/main" xmlns="" id="{3FE85AF5-651F-6B43-A5D0-8DDB568CDE2F}"/>
              </a:ext>
            </a:extLst>
          </p:cNvPr>
          <p:cNvSpPr/>
          <p:nvPr/>
        </p:nvSpPr>
        <p:spPr>
          <a:xfrm>
            <a:off x="2615608" y="2200940"/>
            <a:ext cx="287079" cy="680484"/>
          </a:xfrm>
          <a:prstGeom prst="righ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009CF7A6-51E7-B043-AD78-0A1B9D94AE56}"/>
              </a:ext>
            </a:extLst>
          </p:cNvPr>
          <p:cNvCxnSpPr>
            <a:cxnSpLocks/>
          </p:cNvCxnSpPr>
          <p:nvPr/>
        </p:nvCxnSpPr>
        <p:spPr>
          <a:xfrm>
            <a:off x="2945219" y="2544728"/>
            <a:ext cx="2349794" cy="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63F1DCC-30FE-8D4A-9E84-34E0B1DF26D3}"/>
              </a:ext>
            </a:extLst>
          </p:cNvPr>
          <p:cNvSpPr txBox="1"/>
          <p:nvPr/>
        </p:nvSpPr>
        <p:spPr>
          <a:xfrm>
            <a:off x="5337544" y="2371063"/>
            <a:ext cx="3806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mic Sans MS" panose="030F0902030302020204" pitchFamily="66" charset="0"/>
              </a:rPr>
              <a:t>Need</a:t>
            </a:r>
            <a:r>
              <a:rPr lang="fr-FR" dirty="0">
                <a:latin typeface="Comic Sans MS" panose="030F0902030302020204" pitchFamily="66" charset="0"/>
              </a:rPr>
              <a:t> </a:t>
            </a:r>
            <a:r>
              <a:rPr lang="fr-FR" dirty="0" err="1">
                <a:latin typeface="Comic Sans MS" panose="030F0902030302020204" pitchFamily="66" charset="0"/>
              </a:rPr>
              <a:t>extremely</a:t>
            </a:r>
            <a:r>
              <a:rPr lang="fr-FR" dirty="0">
                <a:latin typeface="Comic Sans MS" panose="030F0902030302020204" pitchFamily="66" charset="0"/>
              </a:rPr>
              <a:t> </a:t>
            </a:r>
            <a:r>
              <a:rPr lang="fr-FR" dirty="0" err="1">
                <a:latin typeface="Comic Sans MS" panose="030F0902030302020204" pitchFamily="66" charset="0"/>
              </a:rPr>
              <a:t>small</a:t>
            </a:r>
            <a:r>
              <a:rPr lang="fr-FR" dirty="0">
                <a:latin typeface="Comic Sans MS" panose="030F0902030302020204" pitchFamily="66" charset="0"/>
              </a:rPr>
              <a:t> </a:t>
            </a:r>
            <a:r>
              <a:rPr lang="fr-FR" dirty="0" err="1">
                <a:latin typeface="Comic Sans MS" panose="030F0902030302020204" pitchFamily="66" charset="0"/>
              </a:rPr>
              <a:t>emittacne</a:t>
            </a:r>
            <a:r>
              <a:rPr lang="fr-FR" dirty="0">
                <a:latin typeface="Comic Sans MS" panose="030F0902030302020204" pitchFamily="66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1F1BCD6-C925-4748-A614-39F3F2A6034C}"/>
              </a:ext>
            </a:extLst>
          </p:cNvPr>
          <p:cNvSpPr txBox="1"/>
          <p:nvPr/>
        </p:nvSpPr>
        <p:spPr>
          <a:xfrm>
            <a:off x="5372985" y="2931232"/>
            <a:ext cx="3654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mic Sans MS" panose="030F0902030302020204" pitchFamily="66" charset="0"/>
              </a:rPr>
              <a:t>The </a:t>
            </a:r>
            <a:r>
              <a:rPr lang="fr-FR" dirty="0" err="1">
                <a:latin typeface="Comic Sans MS" panose="030F0902030302020204" pitchFamily="66" charset="0"/>
              </a:rPr>
              <a:t>most</a:t>
            </a:r>
            <a:r>
              <a:rPr lang="fr-FR" dirty="0">
                <a:latin typeface="Comic Sans MS" panose="030F0902030302020204" pitchFamily="66" charset="0"/>
              </a:rPr>
              <a:t> </a:t>
            </a:r>
            <a:r>
              <a:rPr lang="fr-FR" dirty="0" err="1">
                <a:latin typeface="Comic Sans MS" panose="030F0902030302020204" pitchFamily="66" charset="0"/>
              </a:rPr>
              <a:t>difficult</a:t>
            </a:r>
            <a:r>
              <a:rPr lang="fr-FR" dirty="0">
                <a:latin typeface="Comic Sans MS" panose="030F0902030302020204" pitchFamily="66" charset="0"/>
              </a:rPr>
              <a:t> </a:t>
            </a:r>
            <a:r>
              <a:rPr lang="fr-FR" dirty="0" err="1">
                <a:latin typeface="Comic Sans MS" panose="030F0902030302020204" pitchFamily="66" charset="0"/>
              </a:rPr>
              <a:t>requirement</a:t>
            </a:r>
            <a:r>
              <a:rPr lang="fr-FR" dirty="0">
                <a:latin typeface="Comic Sans MS" panose="030F0902030302020204" pitchFamily="66" charset="0"/>
              </a:rPr>
              <a:t>: </a:t>
            </a:r>
            <a:r>
              <a:rPr lang="fr-FR" dirty="0" err="1">
                <a:latin typeface="Comic Sans MS" panose="030F0902030302020204" pitchFamily="66" charset="0"/>
              </a:rPr>
              <a:t>we</a:t>
            </a:r>
            <a:r>
              <a:rPr lang="fr-FR" dirty="0">
                <a:latin typeface="Comic Sans MS" panose="030F0902030302020204" pitchFamily="66" charset="0"/>
              </a:rPr>
              <a:t> </a:t>
            </a:r>
            <a:r>
              <a:rPr lang="fr-FR" dirty="0" err="1">
                <a:latin typeface="Comic Sans MS" panose="030F0902030302020204" pitchFamily="66" charset="0"/>
              </a:rPr>
              <a:t>need</a:t>
            </a:r>
            <a:r>
              <a:rPr lang="fr-FR" dirty="0">
                <a:latin typeface="Comic Sans MS" panose="030F0902030302020204" pitchFamily="66" charset="0"/>
              </a:rPr>
              <a:t> the </a:t>
            </a:r>
            <a:r>
              <a:rPr lang="fr-FR" dirty="0" err="1">
                <a:latin typeface="Comic Sans MS" panose="030F0902030302020204" pitchFamily="66" charset="0"/>
              </a:rPr>
              <a:t>energy</a:t>
            </a:r>
            <a:r>
              <a:rPr lang="fr-FR" dirty="0">
                <a:latin typeface="Comic Sans MS" panose="030F0902030302020204" pitchFamily="66" charset="0"/>
              </a:rPr>
              <a:t> </a:t>
            </a:r>
            <a:r>
              <a:rPr lang="fr-FR" dirty="0" err="1">
                <a:latin typeface="Comic Sans MS" panose="030F0902030302020204" pitchFamily="66" charset="0"/>
              </a:rPr>
              <a:t>compressor</a:t>
            </a:r>
            <a:r>
              <a:rPr lang="fr-FR" dirty="0">
                <a:latin typeface="Comic Sans MS" panose="030F0902030302020204" pitchFamily="66" charset="0"/>
              </a:rPr>
              <a:t> </a:t>
            </a:r>
            <a:r>
              <a:rPr lang="fr-FR" dirty="0" err="1">
                <a:latin typeface="Comic Sans MS" panose="030F0902030302020204" pitchFamily="66" charset="0"/>
              </a:rPr>
              <a:t>systme</a:t>
            </a:r>
            <a:r>
              <a:rPr lang="fr-FR" dirty="0">
                <a:latin typeface="Comic Sans MS" panose="030F0902030302020204" pitchFamily="66" charset="0"/>
              </a:rPr>
              <a:t> 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8A12C6E5-A3C6-D54D-B76D-75001F835479}"/>
              </a:ext>
            </a:extLst>
          </p:cNvPr>
          <p:cNvCxnSpPr>
            <a:cxnSpLocks/>
          </p:cNvCxnSpPr>
          <p:nvPr/>
        </p:nvCxnSpPr>
        <p:spPr>
          <a:xfrm>
            <a:off x="3374065" y="2002467"/>
            <a:ext cx="2892055" cy="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2695E159-B392-AF42-8D8E-566BE7A10029}"/>
              </a:ext>
            </a:extLst>
          </p:cNvPr>
          <p:cNvSpPr txBox="1"/>
          <p:nvPr/>
        </p:nvSpPr>
        <p:spPr>
          <a:xfrm>
            <a:off x="6283840" y="1813343"/>
            <a:ext cx="2232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mic Sans MS" panose="030F0902030302020204" pitchFamily="66" charset="0"/>
              </a:rPr>
              <a:t>Wide </a:t>
            </a:r>
            <a:r>
              <a:rPr lang="fr-FR" dirty="0" err="1">
                <a:latin typeface="Comic Sans MS" panose="030F0902030302020204" pitchFamily="66" charset="0"/>
              </a:rPr>
              <a:t>energy</a:t>
            </a:r>
            <a:r>
              <a:rPr lang="fr-FR" dirty="0">
                <a:latin typeface="Comic Sans MS" panose="030F0902030302020204" pitchFamily="66" charset="0"/>
              </a:rPr>
              <a:t> range</a:t>
            </a:r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xmlns="" id="{80BCE270-2281-6147-9A36-DB854169362A}"/>
              </a:ext>
            </a:extLst>
          </p:cNvPr>
          <p:cNvSpPr/>
          <p:nvPr/>
        </p:nvSpPr>
        <p:spPr>
          <a:xfrm>
            <a:off x="5151473" y="4639537"/>
            <a:ext cx="287079" cy="1697467"/>
          </a:xfrm>
          <a:prstGeom prst="rightBrac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55460DF1-A030-3347-8BA9-838B785BBD0F}"/>
              </a:ext>
            </a:extLst>
          </p:cNvPr>
          <p:cNvSpPr txBox="1"/>
          <p:nvPr/>
        </p:nvSpPr>
        <p:spPr>
          <a:xfrm>
            <a:off x="5649431" y="5303604"/>
            <a:ext cx="2941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mic Sans MS" panose="030F0902030302020204" pitchFamily="66" charset="0"/>
              </a:rPr>
              <a:t>Wide </a:t>
            </a:r>
            <a:r>
              <a:rPr lang="fr-FR" dirty="0" err="1">
                <a:latin typeface="Comic Sans MS" panose="030F0902030302020204" pitchFamily="66" charset="0"/>
              </a:rPr>
              <a:t>beam</a:t>
            </a:r>
            <a:r>
              <a:rPr lang="fr-FR" dirty="0">
                <a:latin typeface="Comic Sans MS" panose="030F0902030302020204" pitchFamily="66" charset="0"/>
              </a:rPr>
              <a:t> size range</a:t>
            </a:r>
          </a:p>
        </p:txBody>
      </p:sp>
    </p:spTree>
    <p:extLst>
      <p:ext uri="{BB962C8B-B14F-4D97-AF65-F5344CB8AC3E}">
        <p14:creationId xmlns:p14="http://schemas.microsoft.com/office/powerpoint/2010/main" val="3798751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67525" y="38564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660066"/>
                </a:solidFill>
              </a:rPr>
              <a:t>Simulation </a:t>
            </a:r>
            <a:r>
              <a:rPr lang="fr-FR" dirty="0" err="1">
                <a:solidFill>
                  <a:srgbClr val="660066"/>
                </a:solidFill>
              </a:rPr>
              <a:t>Environment</a:t>
            </a:r>
            <a:endParaRPr lang="fr-FR" dirty="0">
              <a:solidFill>
                <a:srgbClr val="660066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0" y="1258658"/>
            <a:ext cx="9144000" cy="22476"/>
          </a:xfrm>
          <a:prstGeom prst="line">
            <a:avLst/>
          </a:prstGeom>
          <a:ln w="5715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6" y="11445"/>
            <a:ext cx="2538596" cy="1145995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AA02B75C-547F-9F47-8139-BE08C8B2B821}"/>
              </a:ext>
            </a:extLst>
          </p:cNvPr>
          <p:cNvGrpSpPr/>
          <p:nvPr/>
        </p:nvGrpSpPr>
        <p:grpSpPr>
          <a:xfrm>
            <a:off x="205071" y="1893130"/>
            <a:ext cx="8737811" cy="4070372"/>
            <a:chOff x="205071" y="1818699"/>
            <a:chExt cx="8737811" cy="4070372"/>
          </a:xfrm>
        </p:grpSpPr>
        <p:sp>
          <p:nvSpPr>
            <p:cNvPr id="10" name="ZoneTexte 66">
              <a:extLst>
                <a:ext uri="{FF2B5EF4-FFF2-40B4-BE49-F238E27FC236}">
                  <a16:creationId xmlns:a16="http://schemas.microsoft.com/office/drawing/2014/main" xmlns="" id="{5ECF5A20-F106-9044-8434-FBCD085C8D06}"/>
                </a:ext>
              </a:extLst>
            </p:cNvPr>
            <p:cNvSpPr txBox="1"/>
            <p:nvPr/>
          </p:nvSpPr>
          <p:spPr>
            <a:xfrm>
              <a:off x="7862390" y="4130302"/>
              <a:ext cx="1080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latin typeface="Comic Sans MS"/>
                  <a:cs typeface="Comic Sans MS"/>
                </a:rPr>
                <a:t>RF Gun</a:t>
              </a:r>
            </a:p>
          </p:txBody>
        </p:sp>
        <p:grpSp>
          <p:nvGrpSpPr>
            <p:cNvPr id="11" name="Grouper 13">
              <a:extLst>
                <a:ext uri="{FF2B5EF4-FFF2-40B4-BE49-F238E27FC236}">
                  <a16:creationId xmlns:a16="http://schemas.microsoft.com/office/drawing/2014/main" xmlns="" id="{72BEEB4C-A588-6049-94AF-E142D928E50E}"/>
                </a:ext>
              </a:extLst>
            </p:cNvPr>
            <p:cNvGrpSpPr/>
            <p:nvPr/>
          </p:nvGrpSpPr>
          <p:grpSpPr>
            <a:xfrm>
              <a:off x="488321" y="1818699"/>
              <a:ext cx="8210088" cy="805906"/>
              <a:chOff x="1462813" y="2163911"/>
              <a:chExt cx="7235595" cy="805906"/>
            </a:xfrm>
          </p:grpSpPr>
          <p:sp>
            <p:nvSpPr>
              <p:cNvPr id="90" name="ZoneTexte 6">
                <a:extLst>
                  <a:ext uri="{FF2B5EF4-FFF2-40B4-BE49-F238E27FC236}">
                    <a16:creationId xmlns:a16="http://schemas.microsoft.com/office/drawing/2014/main" xmlns="" id="{E14F2D11-063B-FA45-8417-1DBBA4DB2D38}"/>
                  </a:ext>
                </a:extLst>
              </p:cNvPr>
              <p:cNvSpPr txBox="1"/>
              <p:nvPr/>
            </p:nvSpPr>
            <p:spPr>
              <a:xfrm>
                <a:off x="7722545" y="2369429"/>
                <a:ext cx="9758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dirty="0">
                    <a:latin typeface="Comic Sans MS"/>
                    <a:cs typeface="Comic Sans MS"/>
                  </a:rPr>
                  <a:t>Astra</a:t>
                </a:r>
              </a:p>
            </p:txBody>
          </p:sp>
          <p:sp>
            <p:nvSpPr>
              <p:cNvPr id="91" name="ZoneTexte 87">
                <a:extLst>
                  <a:ext uri="{FF2B5EF4-FFF2-40B4-BE49-F238E27FC236}">
                    <a16:creationId xmlns:a16="http://schemas.microsoft.com/office/drawing/2014/main" xmlns="" id="{E527DCB8-E76A-1543-9B4E-83E3F4DA8338}"/>
                  </a:ext>
                </a:extLst>
              </p:cNvPr>
              <p:cNvSpPr txBox="1"/>
              <p:nvPr/>
            </p:nvSpPr>
            <p:spPr>
              <a:xfrm>
                <a:off x="4429477" y="2337340"/>
                <a:ext cx="9241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dirty="0">
                    <a:latin typeface="Comic Sans MS"/>
                    <a:cs typeface="Comic Sans MS"/>
                  </a:rPr>
                  <a:t>Placet</a:t>
                </a:r>
              </a:p>
            </p:txBody>
          </p:sp>
          <p:grpSp>
            <p:nvGrpSpPr>
              <p:cNvPr id="92" name="Grouper 12">
                <a:extLst>
                  <a:ext uri="{FF2B5EF4-FFF2-40B4-BE49-F238E27FC236}">
                    <a16:creationId xmlns:a16="http://schemas.microsoft.com/office/drawing/2014/main" xmlns="" id="{A0EF2969-EBE3-9D41-BF38-3D7CA990CA7D}"/>
                  </a:ext>
                </a:extLst>
              </p:cNvPr>
              <p:cNvGrpSpPr/>
              <p:nvPr/>
            </p:nvGrpSpPr>
            <p:grpSpPr>
              <a:xfrm flipH="1">
                <a:off x="1462813" y="2163911"/>
                <a:ext cx="7176555" cy="805906"/>
                <a:chOff x="443688" y="1795847"/>
                <a:chExt cx="7176555" cy="805906"/>
              </a:xfrm>
            </p:grpSpPr>
            <p:cxnSp>
              <p:nvCxnSpPr>
                <p:cNvPr id="94" name="Connecteur droit 2">
                  <a:extLst>
                    <a:ext uri="{FF2B5EF4-FFF2-40B4-BE49-F238E27FC236}">
                      <a16:creationId xmlns:a16="http://schemas.microsoft.com/office/drawing/2014/main" xmlns="" id="{1AFEE9C8-AADD-D44A-B47C-367394B73CBF}"/>
                    </a:ext>
                  </a:extLst>
                </p:cNvPr>
                <p:cNvCxnSpPr/>
                <p:nvPr/>
              </p:nvCxnSpPr>
              <p:spPr>
                <a:xfrm flipV="1">
                  <a:off x="443688" y="1809140"/>
                  <a:ext cx="0" cy="77586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Connecteur droit 79">
                  <a:extLst>
                    <a:ext uri="{FF2B5EF4-FFF2-40B4-BE49-F238E27FC236}">
                      <a16:creationId xmlns:a16="http://schemas.microsoft.com/office/drawing/2014/main" xmlns="" id="{A23206BC-EBAE-074F-ABCE-6FEA89F1423D}"/>
                    </a:ext>
                  </a:extLst>
                </p:cNvPr>
                <p:cNvCxnSpPr/>
                <p:nvPr/>
              </p:nvCxnSpPr>
              <p:spPr>
                <a:xfrm flipV="1">
                  <a:off x="1312143" y="1795847"/>
                  <a:ext cx="0" cy="77586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Connecteur droit 81">
                  <a:extLst>
                    <a:ext uri="{FF2B5EF4-FFF2-40B4-BE49-F238E27FC236}">
                      <a16:creationId xmlns:a16="http://schemas.microsoft.com/office/drawing/2014/main" xmlns="" id="{CF1EF192-3948-7144-A048-B1718260A95E}"/>
                    </a:ext>
                  </a:extLst>
                </p:cNvPr>
                <p:cNvCxnSpPr/>
                <p:nvPr/>
              </p:nvCxnSpPr>
              <p:spPr>
                <a:xfrm flipV="1">
                  <a:off x="2856369" y="1825893"/>
                  <a:ext cx="0" cy="77586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Connecteur droit avec flèche 11">
                  <a:extLst>
                    <a:ext uri="{FF2B5EF4-FFF2-40B4-BE49-F238E27FC236}">
                      <a16:creationId xmlns:a16="http://schemas.microsoft.com/office/drawing/2014/main" xmlns="" id="{F085FC69-68CE-BC48-A02F-627FD954B02D}"/>
                    </a:ext>
                  </a:extLst>
                </p:cNvPr>
                <p:cNvCxnSpPr/>
                <p:nvPr/>
              </p:nvCxnSpPr>
              <p:spPr>
                <a:xfrm>
                  <a:off x="4565831" y="2152136"/>
                  <a:ext cx="3054412" cy="3273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Connecteur droit avec flèche 94">
                  <a:extLst>
                    <a:ext uri="{FF2B5EF4-FFF2-40B4-BE49-F238E27FC236}">
                      <a16:creationId xmlns:a16="http://schemas.microsoft.com/office/drawing/2014/main" xmlns="" id="{A0F52E6D-F311-6048-827C-5FFAE271B176}"/>
                    </a:ext>
                  </a:extLst>
                </p:cNvPr>
                <p:cNvCxnSpPr/>
                <p:nvPr/>
              </p:nvCxnSpPr>
              <p:spPr>
                <a:xfrm flipH="1">
                  <a:off x="2929201" y="2168259"/>
                  <a:ext cx="876402" cy="1777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Connecteur droit avec flèche 97">
                  <a:extLst>
                    <a:ext uri="{FF2B5EF4-FFF2-40B4-BE49-F238E27FC236}">
                      <a16:creationId xmlns:a16="http://schemas.microsoft.com/office/drawing/2014/main" xmlns="" id="{BBB9944E-F050-6D41-B24B-6458E9925249}"/>
                    </a:ext>
                  </a:extLst>
                </p:cNvPr>
                <p:cNvCxnSpPr/>
                <p:nvPr/>
              </p:nvCxnSpPr>
              <p:spPr>
                <a:xfrm flipH="1">
                  <a:off x="1368231" y="2186031"/>
                  <a:ext cx="250068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Connecteur droit avec flèche 102">
                  <a:extLst>
                    <a:ext uri="{FF2B5EF4-FFF2-40B4-BE49-F238E27FC236}">
                      <a16:creationId xmlns:a16="http://schemas.microsoft.com/office/drawing/2014/main" xmlns="" id="{B3B26712-DBC8-D543-A4D6-D0E6C6EEAC8A}"/>
                    </a:ext>
                  </a:extLst>
                </p:cNvPr>
                <p:cNvCxnSpPr/>
                <p:nvPr/>
              </p:nvCxnSpPr>
              <p:spPr>
                <a:xfrm>
                  <a:off x="2586622" y="2186031"/>
                  <a:ext cx="250068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3" name="ZoneTexte 98">
                <a:extLst>
                  <a:ext uri="{FF2B5EF4-FFF2-40B4-BE49-F238E27FC236}">
                    <a16:creationId xmlns:a16="http://schemas.microsoft.com/office/drawing/2014/main" xmlns="" id="{1AA3DB22-6F79-254F-BEF9-3EE778EB0F7C}"/>
                  </a:ext>
                </a:extLst>
              </p:cNvPr>
              <p:cNvSpPr txBox="1"/>
              <p:nvPr/>
            </p:nvSpPr>
            <p:spPr>
              <a:xfrm>
                <a:off x="6351971" y="2358986"/>
                <a:ext cx="12706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dirty="0">
                    <a:latin typeface="Comic Sans MS"/>
                    <a:cs typeface="Comic Sans MS"/>
                  </a:rPr>
                  <a:t>RF-</a:t>
                </a:r>
                <a:r>
                  <a:rPr lang="fr-FR" dirty="0" err="1">
                    <a:latin typeface="Comic Sans MS"/>
                    <a:cs typeface="Comic Sans MS"/>
                  </a:rPr>
                  <a:t>Track</a:t>
                </a:r>
                <a:endParaRPr lang="fr-FR" dirty="0">
                  <a:latin typeface="Comic Sans MS"/>
                  <a:cs typeface="Comic Sans MS"/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xmlns="" id="{0A79A6AC-324D-8F49-810B-4DB27F193214}"/>
                </a:ext>
              </a:extLst>
            </p:cNvPr>
            <p:cNvGrpSpPr/>
            <p:nvPr/>
          </p:nvGrpSpPr>
          <p:grpSpPr>
            <a:xfrm>
              <a:off x="205071" y="2450404"/>
              <a:ext cx="8434297" cy="3438667"/>
              <a:chOff x="205071" y="2450404"/>
              <a:chExt cx="8434297" cy="3438667"/>
            </a:xfrm>
          </p:grpSpPr>
          <p:sp>
            <p:nvSpPr>
              <p:cNvPr id="13" name="ZoneTexte 139">
                <a:extLst>
                  <a:ext uri="{FF2B5EF4-FFF2-40B4-BE49-F238E27FC236}">
                    <a16:creationId xmlns:a16="http://schemas.microsoft.com/office/drawing/2014/main" xmlns="" id="{48963B4E-EDDD-0641-9F98-CBFE3BD39D54}"/>
                  </a:ext>
                </a:extLst>
              </p:cNvPr>
              <p:cNvSpPr txBox="1"/>
              <p:nvPr/>
            </p:nvSpPr>
            <p:spPr>
              <a:xfrm>
                <a:off x="6480608" y="4090041"/>
                <a:ext cx="9172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err="1">
                    <a:latin typeface="Comic Sans MS"/>
                    <a:cs typeface="Comic Sans MS"/>
                  </a:rPr>
                  <a:t>Linac</a:t>
                </a:r>
                <a:endParaRPr lang="fr-FR" dirty="0">
                  <a:latin typeface="Comic Sans MS"/>
                  <a:cs typeface="Comic Sans MS"/>
                </a:endParaRPr>
              </a:p>
            </p:txBody>
          </p:sp>
          <p:sp>
            <p:nvSpPr>
              <p:cNvPr id="14" name="Rectangle à coins arrondis 167">
                <a:extLst>
                  <a:ext uri="{FF2B5EF4-FFF2-40B4-BE49-F238E27FC236}">
                    <a16:creationId xmlns:a16="http://schemas.microsoft.com/office/drawing/2014/main" xmlns="" id="{2EC48BEB-46CB-4F42-80F0-E0859C31CE9B}"/>
                  </a:ext>
                </a:extLst>
              </p:cNvPr>
              <p:cNvSpPr/>
              <p:nvPr/>
            </p:nvSpPr>
            <p:spPr>
              <a:xfrm>
                <a:off x="205071" y="2464226"/>
                <a:ext cx="1729441" cy="37202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b="1" i="1" dirty="0">
                    <a:latin typeface="Comic Sans MS"/>
                    <a:cs typeface="Comic Sans MS"/>
                  </a:rPr>
                  <a:t>Proton Radius</a:t>
                </a:r>
              </a:p>
            </p:txBody>
          </p:sp>
          <p:sp>
            <p:nvSpPr>
              <p:cNvPr id="15" name="Rectangle à coins arrondis 168">
                <a:extLst>
                  <a:ext uri="{FF2B5EF4-FFF2-40B4-BE49-F238E27FC236}">
                    <a16:creationId xmlns:a16="http://schemas.microsoft.com/office/drawing/2014/main" xmlns="" id="{51F84ABF-E33E-6046-8DCA-28F8CF19EDF9}"/>
                  </a:ext>
                </a:extLst>
              </p:cNvPr>
              <p:cNvSpPr/>
              <p:nvPr/>
            </p:nvSpPr>
            <p:spPr>
              <a:xfrm>
                <a:off x="433437" y="4574567"/>
                <a:ext cx="2097097" cy="1005231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err="1">
                    <a:latin typeface="Comic Sans MS"/>
                    <a:cs typeface="Comic Sans MS"/>
                  </a:rPr>
                  <a:t>Radiobiology</a:t>
                </a:r>
                <a:endParaRPr lang="fr-FR" dirty="0">
                  <a:latin typeface="Comic Sans MS"/>
                  <a:cs typeface="Comic Sans MS"/>
                </a:endParaRPr>
              </a:p>
              <a:p>
                <a:pPr algn="ctr"/>
                <a:r>
                  <a:rPr lang="fr-FR" dirty="0">
                    <a:latin typeface="Comic Sans MS"/>
                    <a:cs typeface="Comic Sans MS"/>
                  </a:rPr>
                  <a:t>+</a:t>
                </a:r>
              </a:p>
              <a:p>
                <a:pPr algn="ctr"/>
                <a:r>
                  <a:rPr lang="fr-FR" dirty="0">
                    <a:latin typeface="Comic Sans MS"/>
                    <a:cs typeface="Comic Sans MS"/>
                  </a:rPr>
                  <a:t>Instrumentation</a:t>
                </a:r>
              </a:p>
            </p:txBody>
          </p:sp>
          <p:cxnSp>
            <p:nvCxnSpPr>
              <p:cNvPr id="16" name="Connecteur droit avec flèche 170">
                <a:extLst>
                  <a:ext uri="{FF2B5EF4-FFF2-40B4-BE49-F238E27FC236}">
                    <a16:creationId xmlns:a16="http://schemas.microsoft.com/office/drawing/2014/main" xmlns="" id="{F72A4CE7-F8DC-6948-8EC8-D1279D8798C1}"/>
                  </a:ext>
                </a:extLst>
              </p:cNvPr>
              <p:cNvCxnSpPr/>
              <p:nvPr/>
            </p:nvCxnSpPr>
            <p:spPr>
              <a:xfrm flipV="1">
                <a:off x="8522008" y="3523949"/>
                <a:ext cx="0" cy="60832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avec flèche 172">
                <a:extLst>
                  <a:ext uri="{FF2B5EF4-FFF2-40B4-BE49-F238E27FC236}">
                    <a16:creationId xmlns:a16="http://schemas.microsoft.com/office/drawing/2014/main" xmlns="" id="{1E2F769E-B592-9345-A785-9850D3A46187}"/>
                  </a:ext>
                </a:extLst>
              </p:cNvPr>
              <p:cNvCxnSpPr/>
              <p:nvPr/>
            </p:nvCxnSpPr>
            <p:spPr>
              <a:xfrm flipH="1" flipV="1">
                <a:off x="6777716" y="3453878"/>
                <a:ext cx="22679" cy="62734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ZoneTexte 173">
                <a:extLst>
                  <a:ext uri="{FF2B5EF4-FFF2-40B4-BE49-F238E27FC236}">
                    <a16:creationId xmlns:a16="http://schemas.microsoft.com/office/drawing/2014/main" xmlns="" id="{A1B9C707-4394-3D4F-96B7-46F57B8A2E20}"/>
                  </a:ext>
                </a:extLst>
              </p:cNvPr>
              <p:cNvSpPr txBox="1"/>
              <p:nvPr/>
            </p:nvSpPr>
            <p:spPr>
              <a:xfrm>
                <a:off x="4104630" y="4145915"/>
                <a:ext cx="9172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err="1">
                    <a:latin typeface="Comic Sans MS"/>
                    <a:cs typeface="Comic Sans MS"/>
                  </a:rPr>
                  <a:t>Dipole</a:t>
                </a:r>
                <a:endParaRPr lang="fr-FR" dirty="0">
                  <a:latin typeface="Comic Sans MS"/>
                  <a:cs typeface="Comic Sans MS"/>
                </a:endParaRPr>
              </a:p>
            </p:txBody>
          </p:sp>
          <p:cxnSp>
            <p:nvCxnSpPr>
              <p:cNvPr id="19" name="Connecteur droit avec flèche 175">
                <a:extLst>
                  <a:ext uri="{FF2B5EF4-FFF2-40B4-BE49-F238E27FC236}">
                    <a16:creationId xmlns:a16="http://schemas.microsoft.com/office/drawing/2014/main" xmlns="" id="{3D937E10-D7B4-164B-BDB2-5285E21608D0}"/>
                  </a:ext>
                </a:extLst>
              </p:cNvPr>
              <p:cNvCxnSpPr>
                <a:cxnSpLocks/>
                <a:stCxn id="18" idx="0"/>
              </p:cNvCxnSpPr>
              <p:nvPr/>
            </p:nvCxnSpPr>
            <p:spPr>
              <a:xfrm flipV="1">
                <a:off x="4563241" y="3453879"/>
                <a:ext cx="616687" cy="69203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ZoneTexte 177">
                <a:extLst>
                  <a:ext uri="{FF2B5EF4-FFF2-40B4-BE49-F238E27FC236}">
                    <a16:creationId xmlns:a16="http://schemas.microsoft.com/office/drawing/2014/main" xmlns="" id="{5F40FD5A-3AB8-F641-82E6-7061706DD4D5}"/>
                  </a:ext>
                </a:extLst>
              </p:cNvPr>
              <p:cNvSpPr txBox="1"/>
              <p:nvPr/>
            </p:nvSpPr>
            <p:spPr>
              <a:xfrm>
                <a:off x="5016425" y="4105615"/>
                <a:ext cx="14173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err="1">
                    <a:latin typeface="Comic Sans MS"/>
                    <a:cs typeface="Comic Sans MS"/>
                  </a:rPr>
                  <a:t>Quadrupole</a:t>
                </a:r>
                <a:endParaRPr lang="fr-FR" dirty="0">
                  <a:latin typeface="Comic Sans MS"/>
                  <a:cs typeface="Comic Sans MS"/>
                </a:endParaRPr>
              </a:p>
            </p:txBody>
          </p:sp>
          <p:cxnSp>
            <p:nvCxnSpPr>
              <p:cNvPr id="21" name="Connecteur droit avec flèche 179">
                <a:extLst>
                  <a:ext uri="{FF2B5EF4-FFF2-40B4-BE49-F238E27FC236}">
                    <a16:creationId xmlns:a16="http://schemas.microsoft.com/office/drawing/2014/main" xmlns="" id="{41C722B3-8AFE-5D48-A010-93A733A70042}"/>
                  </a:ext>
                </a:extLst>
              </p:cNvPr>
              <p:cNvCxnSpPr/>
              <p:nvPr/>
            </p:nvCxnSpPr>
            <p:spPr>
              <a:xfrm flipH="1" flipV="1">
                <a:off x="5513596" y="3663960"/>
                <a:ext cx="3773" cy="46004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avec flèche 182">
                <a:extLst>
                  <a:ext uri="{FF2B5EF4-FFF2-40B4-BE49-F238E27FC236}">
                    <a16:creationId xmlns:a16="http://schemas.microsoft.com/office/drawing/2014/main" xmlns="" id="{87132391-A0C2-F947-8364-577651F5030C}"/>
                  </a:ext>
                </a:extLst>
              </p:cNvPr>
              <p:cNvCxnSpPr/>
              <p:nvPr/>
            </p:nvCxnSpPr>
            <p:spPr>
              <a:xfrm flipH="1" flipV="1">
                <a:off x="865692" y="3534344"/>
                <a:ext cx="95744" cy="37870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ZoneTexte 184">
                <a:extLst>
                  <a:ext uri="{FF2B5EF4-FFF2-40B4-BE49-F238E27FC236}">
                    <a16:creationId xmlns:a16="http://schemas.microsoft.com/office/drawing/2014/main" xmlns="" id="{0F63973C-0C3B-FE4E-8258-7C479D2E58DB}"/>
                  </a:ext>
                </a:extLst>
              </p:cNvPr>
              <p:cNvSpPr txBox="1"/>
              <p:nvPr/>
            </p:nvSpPr>
            <p:spPr>
              <a:xfrm>
                <a:off x="2978656" y="2450404"/>
                <a:ext cx="13381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err="1">
                    <a:latin typeface="Comic Sans MS"/>
                    <a:cs typeface="Comic Sans MS"/>
                  </a:rPr>
                  <a:t>Collimator</a:t>
                </a:r>
                <a:endParaRPr lang="fr-FR" dirty="0">
                  <a:latin typeface="Comic Sans MS"/>
                  <a:cs typeface="Comic Sans MS"/>
                </a:endParaRPr>
              </a:p>
            </p:txBody>
          </p:sp>
          <p:sp>
            <p:nvSpPr>
              <p:cNvPr id="24" name="Rectangle à coins arrondis 3">
                <a:extLst>
                  <a:ext uri="{FF2B5EF4-FFF2-40B4-BE49-F238E27FC236}">
                    <a16:creationId xmlns:a16="http://schemas.microsoft.com/office/drawing/2014/main" xmlns="" id="{A872D953-AFB4-5B4C-9127-8B2A2095344E}"/>
                  </a:ext>
                </a:extLst>
              </p:cNvPr>
              <p:cNvSpPr/>
              <p:nvPr/>
            </p:nvSpPr>
            <p:spPr>
              <a:xfrm flipH="1" flipV="1">
                <a:off x="621259" y="3090069"/>
                <a:ext cx="481009" cy="327419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25" name="Connecteur droit 48">
                <a:extLst>
                  <a:ext uri="{FF2B5EF4-FFF2-40B4-BE49-F238E27FC236}">
                    <a16:creationId xmlns:a16="http://schemas.microsoft.com/office/drawing/2014/main" xmlns="" id="{B643A923-21DB-AD41-9E17-4F765014435D}"/>
                  </a:ext>
                </a:extLst>
              </p:cNvPr>
              <p:cNvCxnSpPr>
                <a:stCxn id="84" idx="1"/>
              </p:cNvCxnSpPr>
              <p:nvPr/>
            </p:nvCxnSpPr>
            <p:spPr>
              <a:xfrm flipH="1">
                <a:off x="3913532" y="3247706"/>
                <a:ext cx="4725836" cy="306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" name="Grouper 52">
                <a:extLst>
                  <a:ext uri="{FF2B5EF4-FFF2-40B4-BE49-F238E27FC236}">
                    <a16:creationId xmlns:a16="http://schemas.microsoft.com/office/drawing/2014/main" xmlns="" id="{E093AFC9-5100-6F42-891F-10F0C9C6FD92}"/>
                  </a:ext>
                </a:extLst>
              </p:cNvPr>
              <p:cNvGrpSpPr/>
              <p:nvPr/>
            </p:nvGrpSpPr>
            <p:grpSpPr>
              <a:xfrm flipH="1" flipV="1">
                <a:off x="5347167" y="2874622"/>
                <a:ext cx="265956" cy="746168"/>
                <a:chOff x="3953594" y="2992862"/>
                <a:chExt cx="559477" cy="1814954"/>
              </a:xfrm>
            </p:grpSpPr>
            <p:cxnSp>
              <p:nvCxnSpPr>
                <p:cNvPr id="86" name="Connecteur droit 53">
                  <a:extLst>
                    <a:ext uri="{FF2B5EF4-FFF2-40B4-BE49-F238E27FC236}">
                      <a16:creationId xmlns:a16="http://schemas.microsoft.com/office/drawing/2014/main" xmlns="" id="{4CF1E50B-5D3E-E14C-9FC4-701E0ED699E7}"/>
                    </a:ext>
                  </a:extLst>
                </p:cNvPr>
                <p:cNvCxnSpPr/>
                <p:nvPr/>
              </p:nvCxnSpPr>
              <p:spPr>
                <a:xfrm>
                  <a:off x="3953594" y="3001854"/>
                  <a:ext cx="551539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7" name="Forme libre 54">
                  <a:extLst>
                    <a:ext uri="{FF2B5EF4-FFF2-40B4-BE49-F238E27FC236}">
                      <a16:creationId xmlns:a16="http://schemas.microsoft.com/office/drawing/2014/main" xmlns="" id="{A27477EC-4D42-9141-AA1C-2770428CE6D2}"/>
                    </a:ext>
                  </a:extLst>
                </p:cNvPr>
                <p:cNvSpPr/>
                <p:nvPr/>
              </p:nvSpPr>
              <p:spPr>
                <a:xfrm>
                  <a:off x="3957563" y="2997885"/>
                  <a:ext cx="215294" cy="1809931"/>
                </a:xfrm>
                <a:custGeom>
                  <a:avLst/>
                  <a:gdLst>
                    <a:gd name="connsiteX0" fmla="*/ 0 w 544290"/>
                    <a:gd name="connsiteY0" fmla="*/ 0 h 1475619"/>
                    <a:gd name="connsiteX1" fmla="*/ 544285 w 544290"/>
                    <a:gd name="connsiteY1" fmla="*/ 774095 h 1475619"/>
                    <a:gd name="connsiteX2" fmla="*/ 12095 w 544290"/>
                    <a:gd name="connsiteY2" fmla="*/ 1475619 h 1475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44290" h="1475619">
                      <a:moveTo>
                        <a:pt x="0" y="0"/>
                      </a:moveTo>
                      <a:cubicBezTo>
                        <a:pt x="271134" y="264079"/>
                        <a:pt x="542269" y="528159"/>
                        <a:pt x="544285" y="774095"/>
                      </a:cubicBezTo>
                      <a:cubicBezTo>
                        <a:pt x="546301" y="1020031"/>
                        <a:pt x="12095" y="1475619"/>
                        <a:pt x="12095" y="1475619"/>
                      </a:cubicBezTo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8" name="Forme libre 55">
                  <a:extLst>
                    <a:ext uri="{FF2B5EF4-FFF2-40B4-BE49-F238E27FC236}">
                      <a16:creationId xmlns:a16="http://schemas.microsoft.com/office/drawing/2014/main" xmlns="" id="{1F9E6556-B705-4C45-9873-A2D5922A9209}"/>
                    </a:ext>
                  </a:extLst>
                </p:cNvPr>
                <p:cNvSpPr/>
                <p:nvPr/>
              </p:nvSpPr>
              <p:spPr>
                <a:xfrm flipH="1">
                  <a:off x="4291388" y="2992862"/>
                  <a:ext cx="215294" cy="1809931"/>
                </a:xfrm>
                <a:custGeom>
                  <a:avLst/>
                  <a:gdLst>
                    <a:gd name="connsiteX0" fmla="*/ 0 w 544290"/>
                    <a:gd name="connsiteY0" fmla="*/ 0 h 1475619"/>
                    <a:gd name="connsiteX1" fmla="*/ 544285 w 544290"/>
                    <a:gd name="connsiteY1" fmla="*/ 774095 h 1475619"/>
                    <a:gd name="connsiteX2" fmla="*/ 12095 w 544290"/>
                    <a:gd name="connsiteY2" fmla="*/ 1475619 h 1475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44290" h="1475619">
                      <a:moveTo>
                        <a:pt x="0" y="0"/>
                      </a:moveTo>
                      <a:cubicBezTo>
                        <a:pt x="271134" y="264079"/>
                        <a:pt x="542269" y="528159"/>
                        <a:pt x="544285" y="774095"/>
                      </a:cubicBezTo>
                      <a:cubicBezTo>
                        <a:pt x="546301" y="1020031"/>
                        <a:pt x="12095" y="1475619"/>
                        <a:pt x="12095" y="1475619"/>
                      </a:cubicBezTo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cxnSp>
              <p:nvCxnSpPr>
                <p:cNvPr id="89" name="Connecteur droit 56">
                  <a:extLst>
                    <a:ext uri="{FF2B5EF4-FFF2-40B4-BE49-F238E27FC236}">
                      <a16:creationId xmlns:a16="http://schemas.microsoft.com/office/drawing/2014/main" xmlns="" id="{63803BFA-71DF-B54A-8DE2-20490D2239F9}"/>
                    </a:ext>
                  </a:extLst>
                </p:cNvPr>
                <p:cNvCxnSpPr/>
                <p:nvPr/>
              </p:nvCxnSpPr>
              <p:spPr>
                <a:xfrm>
                  <a:off x="3961532" y="4798824"/>
                  <a:ext cx="551539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="" id="{F96B5ED2-A2E6-994A-8A62-8513B8577C22}"/>
                  </a:ext>
                </a:extLst>
              </p:cNvPr>
              <p:cNvSpPr/>
              <p:nvPr/>
            </p:nvSpPr>
            <p:spPr>
              <a:xfrm flipH="1" flipV="1">
                <a:off x="5878258" y="3090069"/>
                <a:ext cx="1844287" cy="327419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28" name="Grouper 61">
                <a:extLst>
                  <a:ext uri="{FF2B5EF4-FFF2-40B4-BE49-F238E27FC236}">
                    <a16:creationId xmlns:a16="http://schemas.microsoft.com/office/drawing/2014/main" xmlns="" id="{FC117283-BF70-B243-87A3-61CE3CDAC963}"/>
                  </a:ext>
                </a:extLst>
              </p:cNvPr>
              <p:cNvGrpSpPr/>
              <p:nvPr/>
            </p:nvGrpSpPr>
            <p:grpSpPr>
              <a:xfrm flipH="1" flipV="1">
                <a:off x="8402636" y="3018253"/>
                <a:ext cx="236732" cy="458907"/>
                <a:chOff x="1749778" y="3175000"/>
                <a:chExt cx="1072444" cy="479778"/>
              </a:xfrm>
            </p:grpSpPr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xmlns="" id="{B1908F5B-8375-4F4C-9560-5AFA94D1E0C4}"/>
                    </a:ext>
                  </a:extLst>
                </p:cNvPr>
                <p:cNvSpPr/>
                <p:nvPr/>
              </p:nvSpPr>
              <p:spPr>
                <a:xfrm>
                  <a:off x="1749778" y="3175000"/>
                  <a:ext cx="705555" cy="47977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srgbClr val="660066"/>
                    </a:solidFill>
                  </a:endParaRPr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xmlns="" id="{4681BE18-B3FA-1B48-9DAB-8D75E33D33B2}"/>
                    </a:ext>
                  </a:extLst>
                </p:cNvPr>
                <p:cNvSpPr/>
                <p:nvPr/>
              </p:nvSpPr>
              <p:spPr>
                <a:xfrm>
                  <a:off x="2455333" y="3337069"/>
                  <a:ext cx="366889" cy="155223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srgbClr val="FF6600"/>
                    </a:solidFill>
                  </a:endParaRPr>
                </a:p>
              </p:txBody>
            </p:sp>
          </p:grp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B2462414-F031-CE47-BBDF-AC38F5483272}"/>
                  </a:ext>
                </a:extLst>
              </p:cNvPr>
              <p:cNvSpPr/>
              <p:nvPr/>
            </p:nvSpPr>
            <p:spPr>
              <a:xfrm flipH="1" flipV="1">
                <a:off x="3849967" y="3208630"/>
                <a:ext cx="246017" cy="13304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0" name="Connecteur droit 73">
                <a:extLst>
                  <a:ext uri="{FF2B5EF4-FFF2-40B4-BE49-F238E27FC236}">
                    <a16:creationId xmlns:a16="http://schemas.microsoft.com/office/drawing/2014/main" xmlns="" id="{556FED2D-BDFF-1546-8F93-564BA9BADB5B}"/>
                  </a:ext>
                </a:extLst>
              </p:cNvPr>
              <p:cNvCxnSpPr>
                <a:cxnSpLocks/>
                <a:endCxn id="40" idx="1"/>
              </p:cNvCxnSpPr>
              <p:nvPr/>
            </p:nvCxnSpPr>
            <p:spPr>
              <a:xfrm flipH="1">
                <a:off x="3518676" y="3240269"/>
                <a:ext cx="337988" cy="20072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74">
                <a:extLst>
                  <a:ext uri="{FF2B5EF4-FFF2-40B4-BE49-F238E27FC236}">
                    <a16:creationId xmlns:a16="http://schemas.microsoft.com/office/drawing/2014/main" xmlns="" id="{2D6B1A21-92B3-C247-B2A3-1F36A2B15997}"/>
                  </a:ext>
                </a:extLst>
              </p:cNvPr>
              <p:cNvCxnSpPr>
                <a:cxnSpLocks/>
                <a:endCxn id="41" idx="3"/>
              </p:cNvCxnSpPr>
              <p:nvPr/>
            </p:nvCxnSpPr>
            <p:spPr>
              <a:xfrm>
                <a:off x="2326606" y="3261544"/>
                <a:ext cx="278306" cy="17073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76">
                <a:extLst>
                  <a:ext uri="{FF2B5EF4-FFF2-40B4-BE49-F238E27FC236}">
                    <a16:creationId xmlns:a16="http://schemas.microsoft.com/office/drawing/2014/main" xmlns="" id="{44DF3A38-7D96-764E-9723-B3791A0EADE0}"/>
                  </a:ext>
                </a:extLst>
              </p:cNvPr>
              <p:cNvCxnSpPr>
                <a:cxnSpLocks/>
                <a:stCxn id="40" idx="3"/>
                <a:endCxn id="41" idx="1"/>
              </p:cNvCxnSpPr>
              <p:nvPr/>
            </p:nvCxnSpPr>
            <p:spPr>
              <a:xfrm flipH="1" flipV="1">
                <a:off x="2850929" y="3432282"/>
                <a:ext cx="421730" cy="8715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id="{CC69B19B-DCB9-B141-BBF9-051D5D9E98B3}"/>
                  </a:ext>
                </a:extLst>
              </p:cNvPr>
              <p:cNvSpPr/>
              <p:nvPr/>
            </p:nvSpPr>
            <p:spPr>
              <a:xfrm flipH="1" flipV="1">
                <a:off x="3023269" y="3305814"/>
                <a:ext cx="105305" cy="24429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4" name="Connecteur droit 80">
                <a:extLst>
                  <a:ext uri="{FF2B5EF4-FFF2-40B4-BE49-F238E27FC236}">
                    <a16:creationId xmlns:a16="http://schemas.microsoft.com/office/drawing/2014/main" xmlns="" id="{2D25E991-7C13-9D43-ADE2-F8DA36F2B9A4}"/>
                  </a:ext>
                </a:extLst>
              </p:cNvPr>
              <p:cNvCxnSpPr/>
              <p:nvPr/>
            </p:nvCxnSpPr>
            <p:spPr>
              <a:xfrm flipH="1" flipV="1">
                <a:off x="544554" y="3261543"/>
                <a:ext cx="1650841" cy="71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96">
                <a:extLst>
                  <a:ext uri="{FF2B5EF4-FFF2-40B4-BE49-F238E27FC236}">
                    <a16:creationId xmlns:a16="http://schemas.microsoft.com/office/drawing/2014/main" xmlns="" id="{971CD8F5-6DED-3944-8FC4-C9389019047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00151" y="3839593"/>
                <a:ext cx="986257" cy="7387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Forme libre 108">
                <a:extLst>
                  <a:ext uri="{FF2B5EF4-FFF2-40B4-BE49-F238E27FC236}">
                    <a16:creationId xmlns:a16="http://schemas.microsoft.com/office/drawing/2014/main" xmlns="" id="{47AE95B9-9B7A-F640-B8C5-14C24E858F7D}"/>
                  </a:ext>
                </a:extLst>
              </p:cNvPr>
              <p:cNvSpPr/>
              <p:nvPr/>
            </p:nvSpPr>
            <p:spPr>
              <a:xfrm flipH="1" flipV="1">
                <a:off x="3479214" y="3272454"/>
                <a:ext cx="1609026" cy="568617"/>
              </a:xfrm>
              <a:custGeom>
                <a:avLst/>
                <a:gdLst>
                  <a:gd name="connsiteX0" fmla="*/ 0 w 781844"/>
                  <a:gd name="connsiteY0" fmla="*/ 162719 h 162719"/>
                  <a:gd name="connsiteX1" fmla="*/ 781844 w 781844"/>
                  <a:gd name="connsiteY1" fmla="*/ 0 h 162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81844" h="162719">
                    <a:moveTo>
                      <a:pt x="0" y="162719"/>
                    </a:moveTo>
                    <a:lnTo>
                      <a:pt x="781844" y="0"/>
                    </a:ln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xmlns="" id="{8106B197-2C8B-3748-945C-5DC631246836}"/>
                  </a:ext>
                </a:extLst>
              </p:cNvPr>
              <p:cNvSpPr/>
              <p:nvPr/>
            </p:nvSpPr>
            <p:spPr>
              <a:xfrm flipH="1" flipV="1">
                <a:off x="5100515" y="3208630"/>
                <a:ext cx="246017" cy="13304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id="{F0FC5524-90F0-FE4E-84DA-A6E82B79216F}"/>
                  </a:ext>
                </a:extLst>
              </p:cNvPr>
              <p:cNvSpPr/>
              <p:nvPr/>
            </p:nvSpPr>
            <p:spPr>
              <a:xfrm flipH="1" flipV="1">
                <a:off x="3390682" y="3741578"/>
                <a:ext cx="246017" cy="13304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39" name="Grouper 128">
                <a:extLst>
                  <a:ext uri="{FF2B5EF4-FFF2-40B4-BE49-F238E27FC236}">
                    <a16:creationId xmlns:a16="http://schemas.microsoft.com/office/drawing/2014/main" xmlns="" id="{F5A43465-3238-A94E-8C2F-14894821179A}"/>
                  </a:ext>
                </a:extLst>
              </p:cNvPr>
              <p:cNvGrpSpPr/>
              <p:nvPr/>
            </p:nvGrpSpPr>
            <p:grpSpPr>
              <a:xfrm rot="20383159" flipH="1" flipV="1">
                <a:off x="4237355" y="3341941"/>
                <a:ext cx="108489" cy="426994"/>
                <a:chOff x="4832726" y="3177012"/>
                <a:chExt cx="426759" cy="1809931"/>
              </a:xfrm>
            </p:grpSpPr>
            <p:sp>
              <p:nvSpPr>
                <p:cNvPr id="82" name="Forme libre 129">
                  <a:extLst>
                    <a:ext uri="{FF2B5EF4-FFF2-40B4-BE49-F238E27FC236}">
                      <a16:creationId xmlns:a16="http://schemas.microsoft.com/office/drawing/2014/main" xmlns="" id="{66B00366-D81D-9C4C-8F93-596ED12E6AEA}"/>
                    </a:ext>
                  </a:extLst>
                </p:cNvPr>
                <p:cNvSpPr/>
                <p:nvPr/>
              </p:nvSpPr>
              <p:spPr>
                <a:xfrm flipH="1">
                  <a:off x="4832726" y="3177012"/>
                  <a:ext cx="215294" cy="1809931"/>
                </a:xfrm>
                <a:custGeom>
                  <a:avLst/>
                  <a:gdLst>
                    <a:gd name="connsiteX0" fmla="*/ 0 w 544290"/>
                    <a:gd name="connsiteY0" fmla="*/ 0 h 1475619"/>
                    <a:gd name="connsiteX1" fmla="*/ 544285 w 544290"/>
                    <a:gd name="connsiteY1" fmla="*/ 774095 h 1475619"/>
                    <a:gd name="connsiteX2" fmla="*/ 12095 w 544290"/>
                    <a:gd name="connsiteY2" fmla="*/ 1475619 h 1475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44290" h="1475619">
                      <a:moveTo>
                        <a:pt x="0" y="0"/>
                      </a:moveTo>
                      <a:cubicBezTo>
                        <a:pt x="271134" y="264079"/>
                        <a:pt x="542269" y="528159"/>
                        <a:pt x="544285" y="774095"/>
                      </a:cubicBezTo>
                      <a:cubicBezTo>
                        <a:pt x="546301" y="1020031"/>
                        <a:pt x="12095" y="1475619"/>
                        <a:pt x="12095" y="1475619"/>
                      </a:cubicBezTo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3" name="Forme libre 130">
                  <a:extLst>
                    <a:ext uri="{FF2B5EF4-FFF2-40B4-BE49-F238E27FC236}">
                      <a16:creationId xmlns:a16="http://schemas.microsoft.com/office/drawing/2014/main" xmlns="" id="{55E803E0-76F1-1D42-829B-FF54943A6BE5}"/>
                    </a:ext>
                  </a:extLst>
                </p:cNvPr>
                <p:cNvSpPr/>
                <p:nvPr/>
              </p:nvSpPr>
              <p:spPr>
                <a:xfrm>
                  <a:off x="5044190" y="3177012"/>
                  <a:ext cx="215295" cy="1809931"/>
                </a:xfrm>
                <a:custGeom>
                  <a:avLst/>
                  <a:gdLst>
                    <a:gd name="connsiteX0" fmla="*/ 0 w 544290"/>
                    <a:gd name="connsiteY0" fmla="*/ 0 h 1475619"/>
                    <a:gd name="connsiteX1" fmla="*/ 544285 w 544290"/>
                    <a:gd name="connsiteY1" fmla="*/ 774095 h 1475619"/>
                    <a:gd name="connsiteX2" fmla="*/ 12095 w 544290"/>
                    <a:gd name="connsiteY2" fmla="*/ 1475619 h 1475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44290" h="1475619">
                      <a:moveTo>
                        <a:pt x="0" y="0"/>
                      </a:moveTo>
                      <a:cubicBezTo>
                        <a:pt x="271134" y="264079"/>
                        <a:pt x="542269" y="528159"/>
                        <a:pt x="544285" y="774095"/>
                      </a:cubicBezTo>
                      <a:cubicBezTo>
                        <a:pt x="546301" y="1020031"/>
                        <a:pt x="12095" y="1475619"/>
                        <a:pt x="12095" y="1475619"/>
                      </a:cubicBezTo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="" id="{5C346455-0DFC-A148-B0F8-0FFA7E12A400}"/>
                  </a:ext>
                </a:extLst>
              </p:cNvPr>
              <p:cNvSpPr/>
              <p:nvPr/>
            </p:nvSpPr>
            <p:spPr>
              <a:xfrm flipH="1" flipV="1">
                <a:off x="3272659" y="3374473"/>
                <a:ext cx="246017" cy="13304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id="{1857D1F1-F14C-AB49-A1A1-004C34EB678E}"/>
                  </a:ext>
                </a:extLst>
              </p:cNvPr>
              <p:cNvSpPr/>
              <p:nvPr/>
            </p:nvSpPr>
            <p:spPr>
              <a:xfrm flipH="1" flipV="1">
                <a:off x="2604912" y="3365758"/>
                <a:ext cx="246017" cy="13304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id="{C593A35C-061F-C144-A275-C702C24E014F}"/>
                  </a:ext>
                </a:extLst>
              </p:cNvPr>
              <p:cNvSpPr/>
              <p:nvPr/>
            </p:nvSpPr>
            <p:spPr>
              <a:xfrm flipH="1" flipV="1">
                <a:off x="2096743" y="3190951"/>
                <a:ext cx="246017" cy="13304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43" name="Grouper 135">
                <a:extLst>
                  <a:ext uri="{FF2B5EF4-FFF2-40B4-BE49-F238E27FC236}">
                    <a16:creationId xmlns:a16="http://schemas.microsoft.com/office/drawing/2014/main" xmlns="" id="{6AEA0C45-689C-1249-87D4-1A5465F34D9E}"/>
                  </a:ext>
                </a:extLst>
              </p:cNvPr>
              <p:cNvGrpSpPr/>
              <p:nvPr/>
            </p:nvGrpSpPr>
            <p:grpSpPr>
              <a:xfrm flipH="1" flipV="1">
                <a:off x="5627844" y="2863641"/>
                <a:ext cx="156717" cy="823026"/>
                <a:chOff x="4832726" y="3177012"/>
                <a:chExt cx="426759" cy="1809931"/>
              </a:xfrm>
            </p:grpSpPr>
            <p:sp>
              <p:nvSpPr>
                <p:cNvPr id="80" name="Forme libre 136">
                  <a:extLst>
                    <a:ext uri="{FF2B5EF4-FFF2-40B4-BE49-F238E27FC236}">
                      <a16:creationId xmlns:a16="http://schemas.microsoft.com/office/drawing/2014/main" xmlns="" id="{E74D64FD-EE93-404C-9A2D-EB326816C30C}"/>
                    </a:ext>
                  </a:extLst>
                </p:cNvPr>
                <p:cNvSpPr/>
                <p:nvPr/>
              </p:nvSpPr>
              <p:spPr>
                <a:xfrm flipH="1">
                  <a:off x="4832726" y="3177012"/>
                  <a:ext cx="215294" cy="1809931"/>
                </a:xfrm>
                <a:custGeom>
                  <a:avLst/>
                  <a:gdLst>
                    <a:gd name="connsiteX0" fmla="*/ 0 w 544290"/>
                    <a:gd name="connsiteY0" fmla="*/ 0 h 1475619"/>
                    <a:gd name="connsiteX1" fmla="*/ 544285 w 544290"/>
                    <a:gd name="connsiteY1" fmla="*/ 774095 h 1475619"/>
                    <a:gd name="connsiteX2" fmla="*/ 12095 w 544290"/>
                    <a:gd name="connsiteY2" fmla="*/ 1475619 h 1475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44290" h="1475619">
                      <a:moveTo>
                        <a:pt x="0" y="0"/>
                      </a:moveTo>
                      <a:cubicBezTo>
                        <a:pt x="271134" y="264079"/>
                        <a:pt x="542269" y="528159"/>
                        <a:pt x="544285" y="774095"/>
                      </a:cubicBezTo>
                      <a:cubicBezTo>
                        <a:pt x="546301" y="1020031"/>
                        <a:pt x="12095" y="1475619"/>
                        <a:pt x="12095" y="1475619"/>
                      </a:cubicBezTo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srgbClr val="FF6600"/>
                    </a:solidFill>
                  </a:endParaRPr>
                </a:p>
              </p:txBody>
            </p:sp>
            <p:sp>
              <p:nvSpPr>
                <p:cNvPr id="81" name="Forme libre 137">
                  <a:extLst>
                    <a:ext uri="{FF2B5EF4-FFF2-40B4-BE49-F238E27FC236}">
                      <a16:creationId xmlns:a16="http://schemas.microsoft.com/office/drawing/2014/main" xmlns="" id="{7A58672C-E752-1C4A-A930-F8D00A1A9B71}"/>
                    </a:ext>
                  </a:extLst>
                </p:cNvPr>
                <p:cNvSpPr/>
                <p:nvPr/>
              </p:nvSpPr>
              <p:spPr>
                <a:xfrm>
                  <a:off x="5044190" y="3177012"/>
                  <a:ext cx="215295" cy="1809931"/>
                </a:xfrm>
                <a:custGeom>
                  <a:avLst/>
                  <a:gdLst>
                    <a:gd name="connsiteX0" fmla="*/ 0 w 544290"/>
                    <a:gd name="connsiteY0" fmla="*/ 0 h 1475619"/>
                    <a:gd name="connsiteX1" fmla="*/ 544285 w 544290"/>
                    <a:gd name="connsiteY1" fmla="*/ 774095 h 1475619"/>
                    <a:gd name="connsiteX2" fmla="*/ 12095 w 544290"/>
                    <a:gd name="connsiteY2" fmla="*/ 1475619 h 1475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44290" h="1475619">
                      <a:moveTo>
                        <a:pt x="0" y="0"/>
                      </a:moveTo>
                      <a:cubicBezTo>
                        <a:pt x="271134" y="264079"/>
                        <a:pt x="542269" y="528159"/>
                        <a:pt x="544285" y="774095"/>
                      </a:cubicBezTo>
                      <a:cubicBezTo>
                        <a:pt x="546301" y="1020031"/>
                        <a:pt x="12095" y="1475619"/>
                        <a:pt x="12095" y="1475619"/>
                      </a:cubicBezTo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srgbClr val="FF6600"/>
                    </a:solidFill>
                  </a:endParaRPr>
                </a:p>
              </p:txBody>
            </p:sp>
          </p:grpSp>
          <p:grpSp>
            <p:nvGrpSpPr>
              <p:cNvPr id="44" name="Grouper 140">
                <a:extLst>
                  <a:ext uri="{FF2B5EF4-FFF2-40B4-BE49-F238E27FC236}">
                    <a16:creationId xmlns:a16="http://schemas.microsoft.com/office/drawing/2014/main" xmlns="" id="{BED7E7DA-9944-834D-AC73-0FE30EEEF1AD}"/>
                  </a:ext>
                </a:extLst>
              </p:cNvPr>
              <p:cNvGrpSpPr/>
              <p:nvPr/>
            </p:nvGrpSpPr>
            <p:grpSpPr>
              <a:xfrm rot="19457748" flipH="1" flipV="1">
                <a:off x="3015407" y="3642098"/>
                <a:ext cx="156717" cy="823026"/>
                <a:chOff x="4832726" y="3177012"/>
                <a:chExt cx="426759" cy="1809931"/>
              </a:xfrm>
            </p:grpSpPr>
            <p:sp>
              <p:nvSpPr>
                <p:cNvPr id="78" name="Forme libre 141">
                  <a:extLst>
                    <a:ext uri="{FF2B5EF4-FFF2-40B4-BE49-F238E27FC236}">
                      <a16:creationId xmlns:a16="http://schemas.microsoft.com/office/drawing/2014/main" xmlns="" id="{9F9426BD-1C45-3E4C-9464-1DF5CB5EEB9B}"/>
                    </a:ext>
                  </a:extLst>
                </p:cNvPr>
                <p:cNvSpPr/>
                <p:nvPr/>
              </p:nvSpPr>
              <p:spPr>
                <a:xfrm flipH="1">
                  <a:off x="4832726" y="3177012"/>
                  <a:ext cx="215294" cy="1809931"/>
                </a:xfrm>
                <a:custGeom>
                  <a:avLst/>
                  <a:gdLst>
                    <a:gd name="connsiteX0" fmla="*/ 0 w 544290"/>
                    <a:gd name="connsiteY0" fmla="*/ 0 h 1475619"/>
                    <a:gd name="connsiteX1" fmla="*/ 544285 w 544290"/>
                    <a:gd name="connsiteY1" fmla="*/ 774095 h 1475619"/>
                    <a:gd name="connsiteX2" fmla="*/ 12095 w 544290"/>
                    <a:gd name="connsiteY2" fmla="*/ 1475619 h 1475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44290" h="1475619">
                      <a:moveTo>
                        <a:pt x="0" y="0"/>
                      </a:moveTo>
                      <a:cubicBezTo>
                        <a:pt x="271134" y="264079"/>
                        <a:pt x="542269" y="528159"/>
                        <a:pt x="544285" y="774095"/>
                      </a:cubicBezTo>
                      <a:cubicBezTo>
                        <a:pt x="546301" y="1020031"/>
                        <a:pt x="12095" y="1475619"/>
                        <a:pt x="12095" y="1475619"/>
                      </a:cubicBezTo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9" name="Forme libre 142">
                  <a:extLst>
                    <a:ext uri="{FF2B5EF4-FFF2-40B4-BE49-F238E27FC236}">
                      <a16:creationId xmlns:a16="http://schemas.microsoft.com/office/drawing/2014/main" xmlns="" id="{5F3CCD83-B627-5F43-851C-D290073CB0D5}"/>
                    </a:ext>
                  </a:extLst>
                </p:cNvPr>
                <p:cNvSpPr/>
                <p:nvPr/>
              </p:nvSpPr>
              <p:spPr>
                <a:xfrm>
                  <a:off x="5044190" y="3177012"/>
                  <a:ext cx="215295" cy="1809931"/>
                </a:xfrm>
                <a:custGeom>
                  <a:avLst/>
                  <a:gdLst>
                    <a:gd name="connsiteX0" fmla="*/ 0 w 544290"/>
                    <a:gd name="connsiteY0" fmla="*/ 0 h 1475619"/>
                    <a:gd name="connsiteX1" fmla="*/ 544285 w 544290"/>
                    <a:gd name="connsiteY1" fmla="*/ 774095 h 1475619"/>
                    <a:gd name="connsiteX2" fmla="*/ 12095 w 544290"/>
                    <a:gd name="connsiteY2" fmla="*/ 1475619 h 1475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44290" h="1475619">
                      <a:moveTo>
                        <a:pt x="0" y="0"/>
                      </a:moveTo>
                      <a:cubicBezTo>
                        <a:pt x="271134" y="264079"/>
                        <a:pt x="542269" y="528159"/>
                        <a:pt x="544285" y="774095"/>
                      </a:cubicBezTo>
                      <a:cubicBezTo>
                        <a:pt x="546301" y="1020031"/>
                        <a:pt x="12095" y="1475619"/>
                        <a:pt x="12095" y="1475619"/>
                      </a:cubicBezTo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5" name="Grouper 143">
                <a:extLst>
                  <a:ext uri="{FF2B5EF4-FFF2-40B4-BE49-F238E27FC236}">
                    <a16:creationId xmlns:a16="http://schemas.microsoft.com/office/drawing/2014/main" xmlns="" id="{36A8A420-F958-4040-AE36-849ABDAA90D4}"/>
                  </a:ext>
                </a:extLst>
              </p:cNvPr>
              <p:cNvGrpSpPr/>
              <p:nvPr/>
            </p:nvGrpSpPr>
            <p:grpSpPr>
              <a:xfrm rot="19233779" flipH="1" flipV="1">
                <a:off x="2769074" y="3819949"/>
                <a:ext cx="265956" cy="746168"/>
                <a:chOff x="3953594" y="2992862"/>
                <a:chExt cx="559477" cy="1814954"/>
              </a:xfrm>
            </p:grpSpPr>
            <p:cxnSp>
              <p:nvCxnSpPr>
                <p:cNvPr id="74" name="Connecteur droit 144">
                  <a:extLst>
                    <a:ext uri="{FF2B5EF4-FFF2-40B4-BE49-F238E27FC236}">
                      <a16:creationId xmlns:a16="http://schemas.microsoft.com/office/drawing/2014/main" xmlns="" id="{B2F51639-2BA0-0940-A724-9BF2B5E9CAA5}"/>
                    </a:ext>
                  </a:extLst>
                </p:cNvPr>
                <p:cNvCxnSpPr/>
                <p:nvPr/>
              </p:nvCxnSpPr>
              <p:spPr>
                <a:xfrm>
                  <a:off x="3953594" y="3001854"/>
                  <a:ext cx="551539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5" name="Forme libre 145">
                  <a:extLst>
                    <a:ext uri="{FF2B5EF4-FFF2-40B4-BE49-F238E27FC236}">
                      <a16:creationId xmlns:a16="http://schemas.microsoft.com/office/drawing/2014/main" xmlns="" id="{ED57664F-7D63-9740-A56C-0F1EB8AB2BCD}"/>
                    </a:ext>
                  </a:extLst>
                </p:cNvPr>
                <p:cNvSpPr/>
                <p:nvPr/>
              </p:nvSpPr>
              <p:spPr>
                <a:xfrm>
                  <a:off x="3957563" y="2997885"/>
                  <a:ext cx="215294" cy="1809931"/>
                </a:xfrm>
                <a:custGeom>
                  <a:avLst/>
                  <a:gdLst>
                    <a:gd name="connsiteX0" fmla="*/ 0 w 544290"/>
                    <a:gd name="connsiteY0" fmla="*/ 0 h 1475619"/>
                    <a:gd name="connsiteX1" fmla="*/ 544285 w 544290"/>
                    <a:gd name="connsiteY1" fmla="*/ 774095 h 1475619"/>
                    <a:gd name="connsiteX2" fmla="*/ 12095 w 544290"/>
                    <a:gd name="connsiteY2" fmla="*/ 1475619 h 1475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44290" h="1475619">
                      <a:moveTo>
                        <a:pt x="0" y="0"/>
                      </a:moveTo>
                      <a:cubicBezTo>
                        <a:pt x="271134" y="264079"/>
                        <a:pt x="542269" y="528159"/>
                        <a:pt x="544285" y="774095"/>
                      </a:cubicBezTo>
                      <a:cubicBezTo>
                        <a:pt x="546301" y="1020031"/>
                        <a:pt x="12095" y="1475619"/>
                        <a:pt x="12095" y="1475619"/>
                      </a:cubicBezTo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6" name="Forme libre 146">
                  <a:extLst>
                    <a:ext uri="{FF2B5EF4-FFF2-40B4-BE49-F238E27FC236}">
                      <a16:creationId xmlns:a16="http://schemas.microsoft.com/office/drawing/2014/main" xmlns="" id="{17DA76E9-AE26-5A47-9CF7-FC78961CFB40}"/>
                    </a:ext>
                  </a:extLst>
                </p:cNvPr>
                <p:cNvSpPr/>
                <p:nvPr/>
              </p:nvSpPr>
              <p:spPr>
                <a:xfrm flipH="1">
                  <a:off x="4291388" y="2992862"/>
                  <a:ext cx="215294" cy="1809931"/>
                </a:xfrm>
                <a:custGeom>
                  <a:avLst/>
                  <a:gdLst>
                    <a:gd name="connsiteX0" fmla="*/ 0 w 544290"/>
                    <a:gd name="connsiteY0" fmla="*/ 0 h 1475619"/>
                    <a:gd name="connsiteX1" fmla="*/ 544285 w 544290"/>
                    <a:gd name="connsiteY1" fmla="*/ 774095 h 1475619"/>
                    <a:gd name="connsiteX2" fmla="*/ 12095 w 544290"/>
                    <a:gd name="connsiteY2" fmla="*/ 1475619 h 1475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44290" h="1475619">
                      <a:moveTo>
                        <a:pt x="0" y="0"/>
                      </a:moveTo>
                      <a:cubicBezTo>
                        <a:pt x="271134" y="264079"/>
                        <a:pt x="542269" y="528159"/>
                        <a:pt x="544285" y="774095"/>
                      </a:cubicBezTo>
                      <a:cubicBezTo>
                        <a:pt x="546301" y="1020031"/>
                        <a:pt x="12095" y="1475619"/>
                        <a:pt x="12095" y="1475619"/>
                      </a:cubicBezTo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cxnSp>
              <p:nvCxnSpPr>
                <p:cNvPr id="77" name="Connecteur droit 147">
                  <a:extLst>
                    <a:ext uri="{FF2B5EF4-FFF2-40B4-BE49-F238E27FC236}">
                      <a16:creationId xmlns:a16="http://schemas.microsoft.com/office/drawing/2014/main" xmlns="" id="{052148CA-FEAF-B34D-8929-262163A7636C}"/>
                    </a:ext>
                  </a:extLst>
                </p:cNvPr>
                <p:cNvCxnSpPr/>
                <p:nvPr/>
              </p:nvCxnSpPr>
              <p:spPr>
                <a:xfrm>
                  <a:off x="3961532" y="4798824"/>
                  <a:ext cx="551539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" name="Grouper 148">
                <a:extLst>
                  <a:ext uri="{FF2B5EF4-FFF2-40B4-BE49-F238E27FC236}">
                    <a16:creationId xmlns:a16="http://schemas.microsoft.com/office/drawing/2014/main" xmlns="" id="{12F6A79C-136E-F345-A307-6D6EA722FE7F}"/>
                  </a:ext>
                </a:extLst>
              </p:cNvPr>
              <p:cNvGrpSpPr/>
              <p:nvPr/>
            </p:nvGrpSpPr>
            <p:grpSpPr>
              <a:xfrm rot="19176043" flipH="1" flipV="1">
                <a:off x="2619911" y="3955981"/>
                <a:ext cx="156717" cy="823026"/>
                <a:chOff x="4832726" y="3177012"/>
                <a:chExt cx="426759" cy="1809931"/>
              </a:xfrm>
            </p:grpSpPr>
            <p:sp>
              <p:nvSpPr>
                <p:cNvPr id="72" name="Forme libre 149">
                  <a:extLst>
                    <a:ext uri="{FF2B5EF4-FFF2-40B4-BE49-F238E27FC236}">
                      <a16:creationId xmlns:a16="http://schemas.microsoft.com/office/drawing/2014/main" xmlns="" id="{173CA1C5-71B7-634D-9112-48F8C6EE49D7}"/>
                    </a:ext>
                  </a:extLst>
                </p:cNvPr>
                <p:cNvSpPr/>
                <p:nvPr/>
              </p:nvSpPr>
              <p:spPr>
                <a:xfrm flipH="1">
                  <a:off x="4832726" y="3177012"/>
                  <a:ext cx="215294" cy="1809931"/>
                </a:xfrm>
                <a:custGeom>
                  <a:avLst/>
                  <a:gdLst>
                    <a:gd name="connsiteX0" fmla="*/ 0 w 544290"/>
                    <a:gd name="connsiteY0" fmla="*/ 0 h 1475619"/>
                    <a:gd name="connsiteX1" fmla="*/ 544285 w 544290"/>
                    <a:gd name="connsiteY1" fmla="*/ 774095 h 1475619"/>
                    <a:gd name="connsiteX2" fmla="*/ 12095 w 544290"/>
                    <a:gd name="connsiteY2" fmla="*/ 1475619 h 1475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44290" h="1475619">
                      <a:moveTo>
                        <a:pt x="0" y="0"/>
                      </a:moveTo>
                      <a:cubicBezTo>
                        <a:pt x="271134" y="264079"/>
                        <a:pt x="542269" y="528159"/>
                        <a:pt x="544285" y="774095"/>
                      </a:cubicBezTo>
                      <a:cubicBezTo>
                        <a:pt x="546301" y="1020031"/>
                        <a:pt x="12095" y="1475619"/>
                        <a:pt x="12095" y="1475619"/>
                      </a:cubicBezTo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3" name="Forme libre 150">
                  <a:extLst>
                    <a:ext uri="{FF2B5EF4-FFF2-40B4-BE49-F238E27FC236}">
                      <a16:creationId xmlns:a16="http://schemas.microsoft.com/office/drawing/2014/main" xmlns="" id="{EE5DB249-1031-7749-8F26-79615FF6695B}"/>
                    </a:ext>
                  </a:extLst>
                </p:cNvPr>
                <p:cNvSpPr/>
                <p:nvPr/>
              </p:nvSpPr>
              <p:spPr>
                <a:xfrm>
                  <a:off x="5044190" y="3177012"/>
                  <a:ext cx="215295" cy="1809931"/>
                </a:xfrm>
                <a:custGeom>
                  <a:avLst/>
                  <a:gdLst>
                    <a:gd name="connsiteX0" fmla="*/ 0 w 544290"/>
                    <a:gd name="connsiteY0" fmla="*/ 0 h 1475619"/>
                    <a:gd name="connsiteX1" fmla="*/ 544285 w 544290"/>
                    <a:gd name="connsiteY1" fmla="*/ 774095 h 1475619"/>
                    <a:gd name="connsiteX2" fmla="*/ 12095 w 544290"/>
                    <a:gd name="connsiteY2" fmla="*/ 1475619 h 1475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44290" h="1475619">
                      <a:moveTo>
                        <a:pt x="0" y="0"/>
                      </a:moveTo>
                      <a:cubicBezTo>
                        <a:pt x="271134" y="264079"/>
                        <a:pt x="542269" y="528159"/>
                        <a:pt x="544285" y="774095"/>
                      </a:cubicBezTo>
                      <a:cubicBezTo>
                        <a:pt x="546301" y="1020031"/>
                        <a:pt x="12095" y="1475619"/>
                        <a:pt x="12095" y="1475619"/>
                      </a:cubicBezTo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7" name="Grouper 151">
                <a:extLst>
                  <a:ext uri="{FF2B5EF4-FFF2-40B4-BE49-F238E27FC236}">
                    <a16:creationId xmlns:a16="http://schemas.microsoft.com/office/drawing/2014/main" xmlns="" id="{B0F7A2C7-6A3F-7D47-833B-776C9DC4F1C7}"/>
                  </a:ext>
                </a:extLst>
              </p:cNvPr>
              <p:cNvGrpSpPr/>
              <p:nvPr/>
            </p:nvGrpSpPr>
            <p:grpSpPr>
              <a:xfrm flipH="1" flipV="1">
                <a:off x="1736513" y="2856006"/>
                <a:ext cx="156717" cy="823026"/>
                <a:chOff x="4832726" y="3177012"/>
                <a:chExt cx="426759" cy="1809931"/>
              </a:xfrm>
            </p:grpSpPr>
            <p:sp>
              <p:nvSpPr>
                <p:cNvPr id="70" name="Forme libre 152">
                  <a:extLst>
                    <a:ext uri="{FF2B5EF4-FFF2-40B4-BE49-F238E27FC236}">
                      <a16:creationId xmlns:a16="http://schemas.microsoft.com/office/drawing/2014/main" xmlns="" id="{A7E17007-8999-5A42-BA43-EBEA562F979D}"/>
                    </a:ext>
                  </a:extLst>
                </p:cNvPr>
                <p:cNvSpPr/>
                <p:nvPr/>
              </p:nvSpPr>
              <p:spPr>
                <a:xfrm flipH="1">
                  <a:off x="4832726" y="3177012"/>
                  <a:ext cx="215294" cy="1809931"/>
                </a:xfrm>
                <a:custGeom>
                  <a:avLst/>
                  <a:gdLst>
                    <a:gd name="connsiteX0" fmla="*/ 0 w 544290"/>
                    <a:gd name="connsiteY0" fmla="*/ 0 h 1475619"/>
                    <a:gd name="connsiteX1" fmla="*/ 544285 w 544290"/>
                    <a:gd name="connsiteY1" fmla="*/ 774095 h 1475619"/>
                    <a:gd name="connsiteX2" fmla="*/ 12095 w 544290"/>
                    <a:gd name="connsiteY2" fmla="*/ 1475619 h 1475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44290" h="1475619">
                      <a:moveTo>
                        <a:pt x="0" y="0"/>
                      </a:moveTo>
                      <a:cubicBezTo>
                        <a:pt x="271134" y="264079"/>
                        <a:pt x="542269" y="528159"/>
                        <a:pt x="544285" y="774095"/>
                      </a:cubicBezTo>
                      <a:cubicBezTo>
                        <a:pt x="546301" y="1020031"/>
                        <a:pt x="12095" y="1475619"/>
                        <a:pt x="12095" y="1475619"/>
                      </a:cubicBezTo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1" name="Forme libre 153">
                  <a:extLst>
                    <a:ext uri="{FF2B5EF4-FFF2-40B4-BE49-F238E27FC236}">
                      <a16:creationId xmlns:a16="http://schemas.microsoft.com/office/drawing/2014/main" xmlns="" id="{1AA75DCA-D969-9C48-8066-6387DA3BD85E}"/>
                    </a:ext>
                  </a:extLst>
                </p:cNvPr>
                <p:cNvSpPr/>
                <p:nvPr/>
              </p:nvSpPr>
              <p:spPr>
                <a:xfrm>
                  <a:off x="5044190" y="3177012"/>
                  <a:ext cx="215295" cy="1809931"/>
                </a:xfrm>
                <a:custGeom>
                  <a:avLst/>
                  <a:gdLst>
                    <a:gd name="connsiteX0" fmla="*/ 0 w 544290"/>
                    <a:gd name="connsiteY0" fmla="*/ 0 h 1475619"/>
                    <a:gd name="connsiteX1" fmla="*/ 544285 w 544290"/>
                    <a:gd name="connsiteY1" fmla="*/ 774095 h 1475619"/>
                    <a:gd name="connsiteX2" fmla="*/ 12095 w 544290"/>
                    <a:gd name="connsiteY2" fmla="*/ 1475619 h 1475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44290" h="1475619">
                      <a:moveTo>
                        <a:pt x="0" y="0"/>
                      </a:moveTo>
                      <a:cubicBezTo>
                        <a:pt x="271134" y="264079"/>
                        <a:pt x="542269" y="528159"/>
                        <a:pt x="544285" y="774095"/>
                      </a:cubicBezTo>
                      <a:cubicBezTo>
                        <a:pt x="546301" y="1020031"/>
                        <a:pt x="12095" y="1475619"/>
                        <a:pt x="12095" y="1475619"/>
                      </a:cubicBezTo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8" name="Grouper 154">
                <a:extLst>
                  <a:ext uri="{FF2B5EF4-FFF2-40B4-BE49-F238E27FC236}">
                    <a16:creationId xmlns:a16="http://schemas.microsoft.com/office/drawing/2014/main" xmlns="" id="{B568E347-81CD-F446-8F03-458EE9A5FBD8}"/>
                  </a:ext>
                </a:extLst>
              </p:cNvPr>
              <p:cNvGrpSpPr/>
              <p:nvPr/>
            </p:nvGrpSpPr>
            <p:grpSpPr>
              <a:xfrm flipH="1" flipV="1">
                <a:off x="1447833" y="2889939"/>
                <a:ext cx="265956" cy="746168"/>
                <a:chOff x="3953594" y="2992862"/>
                <a:chExt cx="559477" cy="1814954"/>
              </a:xfrm>
            </p:grpSpPr>
            <p:cxnSp>
              <p:nvCxnSpPr>
                <p:cNvPr id="66" name="Connecteur droit 155">
                  <a:extLst>
                    <a:ext uri="{FF2B5EF4-FFF2-40B4-BE49-F238E27FC236}">
                      <a16:creationId xmlns:a16="http://schemas.microsoft.com/office/drawing/2014/main" xmlns="" id="{8BE26409-6CA5-8640-9317-32EAD819A791}"/>
                    </a:ext>
                  </a:extLst>
                </p:cNvPr>
                <p:cNvCxnSpPr/>
                <p:nvPr/>
              </p:nvCxnSpPr>
              <p:spPr>
                <a:xfrm>
                  <a:off x="3953594" y="3001854"/>
                  <a:ext cx="551539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" name="Forme libre 156">
                  <a:extLst>
                    <a:ext uri="{FF2B5EF4-FFF2-40B4-BE49-F238E27FC236}">
                      <a16:creationId xmlns:a16="http://schemas.microsoft.com/office/drawing/2014/main" xmlns="" id="{6FAB4867-5310-7D49-9761-08D12E8EC389}"/>
                    </a:ext>
                  </a:extLst>
                </p:cNvPr>
                <p:cNvSpPr/>
                <p:nvPr/>
              </p:nvSpPr>
              <p:spPr>
                <a:xfrm>
                  <a:off x="3957563" y="2997885"/>
                  <a:ext cx="215294" cy="1809931"/>
                </a:xfrm>
                <a:custGeom>
                  <a:avLst/>
                  <a:gdLst>
                    <a:gd name="connsiteX0" fmla="*/ 0 w 544290"/>
                    <a:gd name="connsiteY0" fmla="*/ 0 h 1475619"/>
                    <a:gd name="connsiteX1" fmla="*/ 544285 w 544290"/>
                    <a:gd name="connsiteY1" fmla="*/ 774095 h 1475619"/>
                    <a:gd name="connsiteX2" fmla="*/ 12095 w 544290"/>
                    <a:gd name="connsiteY2" fmla="*/ 1475619 h 1475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44290" h="1475619">
                      <a:moveTo>
                        <a:pt x="0" y="0"/>
                      </a:moveTo>
                      <a:cubicBezTo>
                        <a:pt x="271134" y="264079"/>
                        <a:pt x="542269" y="528159"/>
                        <a:pt x="544285" y="774095"/>
                      </a:cubicBezTo>
                      <a:cubicBezTo>
                        <a:pt x="546301" y="1020031"/>
                        <a:pt x="12095" y="1475619"/>
                        <a:pt x="12095" y="1475619"/>
                      </a:cubicBezTo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8" name="Forme libre 157">
                  <a:extLst>
                    <a:ext uri="{FF2B5EF4-FFF2-40B4-BE49-F238E27FC236}">
                      <a16:creationId xmlns:a16="http://schemas.microsoft.com/office/drawing/2014/main" xmlns="" id="{E4C3DF73-A2D5-5148-A755-4763E744196E}"/>
                    </a:ext>
                  </a:extLst>
                </p:cNvPr>
                <p:cNvSpPr/>
                <p:nvPr/>
              </p:nvSpPr>
              <p:spPr>
                <a:xfrm flipH="1">
                  <a:off x="4291388" y="2992862"/>
                  <a:ext cx="215294" cy="1809931"/>
                </a:xfrm>
                <a:custGeom>
                  <a:avLst/>
                  <a:gdLst>
                    <a:gd name="connsiteX0" fmla="*/ 0 w 544290"/>
                    <a:gd name="connsiteY0" fmla="*/ 0 h 1475619"/>
                    <a:gd name="connsiteX1" fmla="*/ 544285 w 544290"/>
                    <a:gd name="connsiteY1" fmla="*/ 774095 h 1475619"/>
                    <a:gd name="connsiteX2" fmla="*/ 12095 w 544290"/>
                    <a:gd name="connsiteY2" fmla="*/ 1475619 h 1475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44290" h="1475619">
                      <a:moveTo>
                        <a:pt x="0" y="0"/>
                      </a:moveTo>
                      <a:cubicBezTo>
                        <a:pt x="271134" y="264079"/>
                        <a:pt x="542269" y="528159"/>
                        <a:pt x="544285" y="774095"/>
                      </a:cubicBezTo>
                      <a:cubicBezTo>
                        <a:pt x="546301" y="1020031"/>
                        <a:pt x="12095" y="1475619"/>
                        <a:pt x="12095" y="1475619"/>
                      </a:cubicBezTo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cxnSp>
              <p:nvCxnSpPr>
                <p:cNvPr id="69" name="Connecteur droit 158">
                  <a:extLst>
                    <a:ext uri="{FF2B5EF4-FFF2-40B4-BE49-F238E27FC236}">
                      <a16:creationId xmlns:a16="http://schemas.microsoft.com/office/drawing/2014/main" xmlns="" id="{4AF214EA-EEF1-3846-915F-035092FF33EA}"/>
                    </a:ext>
                  </a:extLst>
                </p:cNvPr>
                <p:cNvCxnSpPr/>
                <p:nvPr/>
              </p:nvCxnSpPr>
              <p:spPr>
                <a:xfrm>
                  <a:off x="3961532" y="4798824"/>
                  <a:ext cx="551539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" name="Grouper 159">
                <a:extLst>
                  <a:ext uri="{FF2B5EF4-FFF2-40B4-BE49-F238E27FC236}">
                    <a16:creationId xmlns:a16="http://schemas.microsoft.com/office/drawing/2014/main" xmlns="" id="{639BE484-24C0-514A-B658-629F6715950B}"/>
                  </a:ext>
                </a:extLst>
              </p:cNvPr>
              <p:cNvGrpSpPr/>
              <p:nvPr/>
            </p:nvGrpSpPr>
            <p:grpSpPr>
              <a:xfrm flipH="1" flipV="1">
                <a:off x="1228320" y="2848913"/>
                <a:ext cx="156717" cy="823026"/>
                <a:chOff x="4832726" y="3177012"/>
                <a:chExt cx="426759" cy="1809931"/>
              </a:xfrm>
            </p:grpSpPr>
            <p:sp>
              <p:nvSpPr>
                <p:cNvPr id="64" name="Forme libre 160">
                  <a:extLst>
                    <a:ext uri="{FF2B5EF4-FFF2-40B4-BE49-F238E27FC236}">
                      <a16:creationId xmlns:a16="http://schemas.microsoft.com/office/drawing/2014/main" xmlns="" id="{4FD5F4A3-E8C2-EE4F-A34F-9CBA48973FA2}"/>
                    </a:ext>
                  </a:extLst>
                </p:cNvPr>
                <p:cNvSpPr/>
                <p:nvPr/>
              </p:nvSpPr>
              <p:spPr>
                <a:xfrm flipH="1">
                  <a:off x="4832726" y="3177012"/>
                  <a:ext cx="215294" cy="1809931"/>
                </a:xfrm>
                <a:custGeom>
                  <a:avLst/>
                  <a:gdLst>
                    <a:gd name="connsiteX0" fmla="*/ 0 w 544290"/>
                    <a:gd name="connsiteY0" fmla="*/ 0 h 1475619"/>
                    <a:gd name="connsiteX1" fmla="*/ 544285 w 544290"/>
                    <a:gd name="connsiteY1" fmla="*/ 774095 h 1475619"/>
                    <a:gd name="connsiteX2" fmla="*/ 12095 w 544290"/>
                    <a:gd name="connsiteY2" fmla="*/ 1475619 h 1475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44290" h="1475619">
                      <a:moveTo>
                        <a:pt x="0" y="0"/>
                      </a:moveTo>
                      <a:cubicBezTo>
                        <a:pt x="271134" y="264079"/>
                        <a:pt x="542269" y="528159"/>
                        <a:pt x="544285" y="774095"/>
                      </a:cubicBezTo>
                      <a:cubicBezTo>
                        <a:pt x="546301" y="1020031"/>
                        <a:pt x="12095" y="1475619"/>
                        <a:pt x="12095" y="1475619"/>
                      </a:cubicBezTo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5" name="Forme libre 161">
                  <a:extLst>
                    <a:ext uri="{FF2B5EF4-FFF2-40B4-BE49-F238E27FC236}">
                      <a16:creationId xmlns:a16="http://schemas.microsoft.com/office/drawing/2014/main" xmlns="" id="{9EBD93B4-22A8-1A4D-BC16-8B4CE514E052}"/>
                    </a:ext>
                  </a:extLst>
                </p:cNvPr>
                <p:cNvSpPr/>
                <p:nvPr/>
              </p:nvSpPr>
              <p:spPr>
                <a:xfrm>
                  <a:off x="5044190" y="3177012"/>
                  <a:ext cx="215295" cy="1809931"/>
                </a:xfrm>
                <a:custGeom>
                  <a:avLst/>
                  <a:gdLst>
                    <a:gd name="connsiteX0" fmla="*/ 0 w 544290"/>
                    <a:gd name="connsiteY0" fmla="*/ 0 h 1475619"/>
                    <a:gd name="connsiteX1" fmla="*/ 544285 w 544290"/>
                    <a:gd name="connsiteY1" fmla="*/ 774095 h 1475619"/>
                    <a:gd name="connsiteX2" fmla="*/ 12095 w 544290"/>
                    <a:gd name="connsiteY2" fmla="*/ 1475619 h 1475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44290" h="1475619">
                      <a:moveTo>
                        <a:pt x="0" y="0"/>
                      </a:moveTo>
                      <a:cubicBezTo>
                        <a:pt x="271134" y="264079"/>
                        <a:pt x="542269" y="528159"/>
                        <a:pt x="544285" y="774095"/>
                      </a:cubicBezTo>
                      <a:cubicBezTo>
                        <a:pt x="546301" y="1020031"/>
                        <a:pt x="12095" y="1475619"/>
                        <a:pt x="12095" y="1475619"/>
                      </a:cubicBezTo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50" name="Grouper 215">
                <a:extLst>
                  <a:ext uri="{FF2B5EF4-FFF2-40B4-BE49-F238E27FC236}">
                    <a16:creationId xmlns:a16="http://schemas.microsoft.com/office/drawing/2014/main" xmlns="" id="{057557E4-0FCD-EA4A-9B60-C90D789DFEE3}"/>
                  </a:ext>
                </a:extLst>
              </p:cNvPr>
              <p:cNvGrpSpPr/>
              <p:nvPr/>
            </p:nvGrpSpPr>
            <p:grpSpPr>
              <a:xfrm flipH="1">
                <a:off x="421254" y="4981853"/>
                <a:ext cx="8094814" cy="907218"/>
                <a:chOff x="421254" y="4967018"/>
                <a:chExt cx="8094814" cy="907218"/>
              </a:xfrm>
            </p:grpSpPr>
            <p:cxnSp>
              <p:nvCxnSpPr>
                <p:cNvPr id="55" name="Connecteur droit 196">
                  <a:extLst>
                    <a:ext uri="{FF2B5EF4-FFF2-40B4-BE49-F238E27FC236}">
                      <a16:creationId xmlns:a16="http://schemas.microsoft.com/office/drawing/2014/main" xmlns="" id="{02086032-0639-164A-813B-1550A3837721}"/>
                    </a:ext>
                  </a:extLst>
                </p:cNvPr>
                <p:cNvCxnSpPr/>
                <p:nvPr/>
              </p:nvCxnSpPr>
              <p:spPr>
                <a:xfrm>
                  <a:off x="421254" y="4967018"/>
                  <a:ext cx="0" cy="90721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cteur droit 197">
                  <a:extLst>
                    <a:ext uri="{FF2B5EF4-FFF2-40B4-BE49-F238E27FC236}">
                      <a16:creationId xmlns:a16="http://schemas.microsoft.com/office/drawing/2014/main" xmlns="" id="{475B337E-A77E-D940-BDF9-D648C1DBB8C9}"/>
                    </a:ext>
                  </a:extLst>
                </p:cNvPr>
                <p:cNvCxnSpPr/>
                <p:nvPr/>
              </p:nvCxnSpPr>
              <p:spPr>
                <a:xfrm>
                  <a:off x="8516068" y="4967018"/>
                  <a:ext cx="0" cy="90721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7" name="ZoneTexte 202">
                  <a:extLst>
                    <a:ext uri="{FF2B5EF4-FFF2-40B4-BE49-F238E27FC236}">
                      <a16:creationId xmlns:a16="http://schemas.microsoft.com/office/drawing/2014/main" xmlns="" id="{37C96A26-2425-6B48-ACB2-57A288D5BA85}"/>
                    </a:ext>
                  </a:extLst>
                </p:cNvPr>
                <p:cNvSpPr txBox="1"/>
                <p:nvPr/>
              </p:nvSpPr>
              <p:spPr>
                <a:xfrm>
                  <a:off x="3730496" y="5504904"/>
                  <a:ext cx="10270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dirty="0">
                      <a:latin typeface="Comic Sans MS"/>
                      <a:cs typeface="Comic Sans MS"/>
                    </a:rPr>
                    <a:t>22.2 m</a:t>
                  </a:r>
                </a:p>
              </p:txBody>
            </p:sp>
            <p:cxnSp>
              <p:nvCxnSpPr>
                <p:cNvPr id="58" name="Connecteur droit avec flèche 204">
                  <a:extLst>
                    <a:ext uri="{FF2B5EF4-FFF2-40B4-BE49-F238E27FC236}">
                      <a16:creationId xmlns:a16="http://schemas.microsoft.com/office/drawing/2014/main" xmlns="" id="{2BBEBEA2-F912-BE40-8054-0CCAE260AAF0}"/>
                    </a:ext>
                  </a:extLst>
                </p:cNvPr>
                <p:cNvCxnSpPr>
                  <a:stCxn id="57" idx="3"/>
                </p:cNvCxnSpPr>
                <p:nvPr/>
              </p:nvCxnSpPr>
              <p:spPr>
                <a:xfrm flipV="1">
                  <a:off x="4757554" y="5686960"/>
                  <a:ext cx="3681809" cy="261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Connecteur droit avec flèche 206">
                  <a:extLst>
                    <a:ext uri="{FF2B5EF4-FFF2-40B4-BE49-F238E27FC236}">
                      <a16:creationId xmlns:a16="http://schemas.microsoft.com/office/drawing/2014/main" xmlns="" id="{11DB3BFD-6319-7549-9F3A-B03F971F771F}"/>
                    </a:ext>
                  </a:extLst>
                </p:cNvPr>
                <p:cNvCxnSpPr/>
                <p:nvPr/>
              </p:nvCxnSpPr>
              <p:spPr>
                <a:xfrm flipH="1">
                  <a:off x="421254" y="5706743"/>
                  <a:ext cx="3230180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Connecteur droit 207">
                  <a:extLst>
                    <a:ext uri="{FF2B5EF4-FFF2-40B4-BE49-F238E27FC236}">
                      <a16:creationId xmlns:a16="http://schemas.microsoft.com/office/drawing/2014/main" xmlns="" id="{73559507-59E8-EC43-8669-297594AE8745}"/>
                    </a:ext>
                  </a:extLst>
                </p:cNvPr>
                <p:cNvCxnSpPr/>
                <p:nvPr/>
              </p:nvCxnSpPr>
              <p:spPr>
                <a:xfrm>
                  <a:off x="3051719" y="5012378"/>
                  <a:ext cx="0" cy="537886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ZoneTexte 209">
                  <a:extLst>
                    <a:ext uri="{FF2B5EF4-FFF2-40B4-BE49-F238E27FC236}">
                      <a16:creationId xmlns:a16="http://schemas.microsoft.com/office/drawing/2014/main" xmlns="" id="{F53AA8DA-E164-F940-B61B-C95C03421022}"/>
                    </a:ext>
                  </a:extLst>
                </p:cNvPr>
                <p:cNvSpPr txBox="1"/>
                <p:nvPr/>
              </p:nvSpPr>
              <p:spPr>
                <a:xfrm>
                  <a:off x="1312143" y="5224825"/>
                  <a:ext cx="84746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dirty="0">
                      <a:latin typeface="Comic Sans MS"/>
                      <a:cs typeface="Comic Sans MS"/>
                    </a:rPr>
                    <a:t>6 m</a:t>
                  </a:r>
                </a:p>
              </p:txBody>
            </p:sp>
            <p:cxnSp>
              <p:nvCxnSpPr>
                <p:cNvPr id="62" name="Connecteur droit avec flèche 210">
                  <a:extLst>
                    <a:ext uri="{FF2B5EF4-FFF2-40B4-BE49-F238E27FC236}">
                      <a16:creationId xmlns:a16="http://schemas.microsoft.com/office/drawing/2014/main" xmlns="" id="{F3CF4856-3103-5049-8CF0-CFDC1A5273E4}"/>
                    </a:ext>
                  </a:extLst>
                </p:cNvPr>
                <p:cNvCxnSpPr/>
                <p:nvPr/>
              </p:nvCxnSpPr>
              <p:spPr>
                <a:xfrm flipH="1">
                  <a:off x="421255" y="5410431"/>
                  <a:ext cx="1041558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Connecteur droit avec flèche 213">
                  <a:extLst>
                    <a:ext uri="{FF2B5EF4-FFF2-40B4-BE49-F238E27FC236}">
                      <a16:creationId xmlns:a16="http://schemas.microsoft.com/office/drawing/2014/main" xmlns="" id="{72CF2231-E704-B647-B383-1DE5243A691E}"/>
                    </a:ext>
                  </a:extLst>
                </p:cNvPr>
                <p:cNvCxnSpPr/>
                <p:nvPr/>
              </p:nvCxnSpPr>
              <p:spPr>
                <a:xfrm flipV="1">
                  <a:off x="2029126" y="5407820"/>
                  <a:ext cx="1014401" cy="261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1" name="ZoneTexte 82">
                <a:extLst>
                  <a:ext uri="{FF2B5EF4-FFF2-40B4-BE49-F238E27FC236}">
                    <a16:creationId xmlns:a16="http://schemas.microsoft.com/office/drawing/2014/main" xmlns="" id="{B8FDCDB4-EC53-4845-B658-411C4669A2D8}"/>
                  </a:ext>
                </a:extLst>
              </p:cNvPr>
              <p:cNvSpPr txBox="1"/>
              <p:nvPr/>
            </p:nvSpPr>
            <p:spPr>
              <a:xfrm>
                <a:off x="292362" y="3894965"/>
                <a:ext cx="13381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err="1">
                    <a:latin typeface="Comic Sans MS"/>
                    <a:cs typeface="Comic Sans MS"/>
                  </a:rPr>
                  <a:t>Dechirper</a:t>
                </a:r>
                <a:endParaRPr lang="fr-FR" dirty="0">
                  <a:latin typeface="Comic Sans MS"/>
                  <a:cs typeface="Comic Sans MS"/>
                </a:endParaRPr>
              </a:p>
            </p:txBody>
          </p:sp>
          <p:sp>
            <p:nvSpPr>
              <p:cNvPr id="52" name="ZoneTexte 4">
                <a:extLst>
                  <a:ext uri="{FF2B5EF4-FFF2-40B4-BE49-F238E27FC236}">
                    <a16:creationId xmlns:a16="http://schemas.microsoft.com/office/drawing/2014/main" xmlns="" id="{215E271F-CCA1-064D-9FFB-0AD0A784C1D2}"/>
                  </a:ext>
                </a:extLst>
              </p:cNvPr>
              <p:cNvSpPr txBox="1"/>
              <p:nvPr/>
            </p:nvSpPr>
            <p:spPr>
              <a:xfrm>
                <a:off x="776770" y="4549397"/>
                <a:ext cx="1846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fr-FR" dirty="0"/>
              </a:p>
            </p:txBody>
          </p:sp>
          <p:sp>
            <p:nvSpPr>
              <p:cNvPr id="53" name="ZoneTexte 8">
                <a:extLst>
                  <a:ext uri="{FF2B5EF4-FFF2-40B4-BE49-F238E27FC236}">
                    <a16:creationId xmlns:a16="http://schemas.microsoft.com/office/drawing/2014/main" xmlns="" id="{985D9FAE-B104-5B46-80D4-CE084F40CAE7}"/>
                  </a:ext>
                </a:extLst>
              </p:cNvPr>
              <p:cNvSpPr txBox="1"/>
              <p:nvPr/>
            </p:nvSpPr>
            <p:spPr>
              <a:xfrm>
                <a:off x="1405584" y="4672687"/>
                <a:ext cx="1846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fr-FR" dirty="0"/>
              </a:p>
            </p:txBody>
          </p:sp>
          <p:cxnSp>
            <p:nvCxnSpPr>
              <p:cNvPr id="54" name="Connecteur en angle 44">
                <a:extLst>
                  <a:ext uri="{FF2B5EF4-FFF2-40B4-BE49-F238E27FC236}">
                    <a16:creationId xmlns:a16="http://schemas.microsoft.com/office/drawing/2014/main" xmlns="" id="{32555FAB-EA3F-394E-97EE-41376681F6F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031712" y="2778846"/>
                <a:ext cx="522774" cy="456133"/>
              </a:xfrm>
              <a:prstGeom prst="bent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91EF9268-CEDB-D247-B8A0-0FFBEA88B41D}"/>
              </a:ext>
            </a:extLst>
          </p:cNvPr>
          <p:cNvSpPr txBox="1"/>
          <p:nvPr/>
        </p:nvSpPr>
        <p:spPr>
          <a:xfrm>
            <a:off x="488321" y="1382233"/>
            <a:ext cx="2477191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mic Sans MS" panose="030F0902030302020204" pitchFamily="66" charset="0"/>
              </a:rPr>
              <a:t>Lattice</a:t>
            </a:r>
            <a:r>
              <a:rPr lang="fr-FR" dirty="0">
                <a:latin typeface="Comic Sans MS" panose="030F0902030302020204" pitchFamily="66" charset="0"/>
              </a:rPr>
              <a:t> design: </a:t>
            </a:r>
            <a:r>
              <a:rPr lang="fr-FR" dirty="0" err="1">
                <a:latin typeface="Comic Sans MS" panose="030F0902030302020204" pitchFamily="66" charset="0"/>
              </a:rPr>
              <a:t>Madx</a:t>
            </a:r>
            <a:endParaRPr lang="fr-FR" dirty="0">
              <a:latin typeface="Comic Sans MS" panose="030F0902030302020204" pitchFamily="66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08C64109-9C35-AD46-9498-ECCD1BBF7363}"/>
              </a:ext>
            </a:extLst>
          </p:cNvPr>
          <p:cNvSpPr txBox="1"/>
          <p:nvPr/>
        </p:nvSpPr>
        <p:spPr>
          <a:xfrm>
            <a:off x="640541" y="6199452"/>
            <a:ext cx="437588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mic Sans MS" panose="030F0902030302020204" pitchFamily="66" charset="0"/>
              </a:rPr>
              <a:t>Radiobiology</a:t>
            </a:r>
            <a:r>
              <a:rPr lang="fr-FR" dirty="0">
                <a:latin typeface="Comic Sans MS" panose="030F0902030302020204" pitchFamily="66" charset="0"/>
              </a:rPr>
              <a:t> simulation: BDSIM </a:t>
            </a:r>
          </a:p>
        </p:txBody>
      </p:sp>
    </p:spTree>
    <p:extLst>
      <p:ext uri="{BB962C8B-B14F-4D97-AF65-F5344CB8AC3E}">
        <p14:creationId xmlns:p14="http://schemas.microsoft.com/office/powerpoint/2010/main" val="262039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870" y="30604"/>
            <a:ext cx="8229600" cy="1143000"/>
          </a:xfrm>
        </p:spPr>
        <p:txBody>
          <a:bodyPr/>
          <a:lstStyle/>
          <a:p>
            <a:r>
              <a:rPr lang="fr-FR" dirty="0" err="1">
                <a:solidFill>
                  <a:srgbClr val="660066"/>
                </a:solidFill>
              </a:rPr>
              <a:t>Status</a:t>
            </a:r>
            <a:r>
              <a:rPr lang="fr-FR" dirty="0">
                <a:solidFill>
                  <a:srgbClr val="660066"/>
                </a:solidFill>
              </a:rPr>
              <a:t> &amp; Future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 err="1">
                <a:solidFill>
                  <a:srgbClr val="660066"/>
                </a:solidFill>
                <a:latin typeface="Comic Sans MS" panose="030F0902030302020204" pitchFamily="66" charset="0"/>
              </a:rPr>
              <a:t>Status</a:t>
            </a:r>
            <a:r>
              <a:rPr lang="fr-FR" dirty="0">
                <a:solidFill>
                  <a:srgbClr val="660066"/>
                </a:solidFill>
                <a:latin typeface="Comic Sans MS" panose="030F0902030302020204" pitchFamily="66" charset="0"/>
              </a:rPr>
              <a:t>:</a:t>
            </a:r>
          </a:p>
          <a:p>
            <a:r>
              <a:rPr lang="fr-FR" dirty="0">
                <a:solidFill>
                  <a:srgbClr val="660066"/>
                </a:solidFill>
                <a:latin typeface="Comic Sans MS" panose="030F0902030302020204" pitchFamily="66" charset="0"/>
              </a:rPr>
              <a:t>A </a:t>
            </a:r>
            <a:r>
              <a:rPr lang="fr-FR" dirty="0" err="1">
                <a:solidFill>
                  <a:srgbClr val="660066"/>
                </a:solidFill>
                <a:latin typeface="Comic Sans MS" panose="030F0902030302020204" pitchFamily="66" charset="0"/>
              </a:rPr>
              <a:t>beamline</a:t>
            </a:r>
            <a:r>
              <a:rPr lang="fr-FR" dirty="0">
                <a:solidFill>
                  <a:srgbClr val="660066"/>
                </a:solidFill>
                <a:latin typeface="Comic Sans MS" panose="030F0902030302020204" pitchFamily="66" charset="0"/>
              </a:rPr>
              <a:t> has been </a:t>
            </a:r>
            <a:r>
              <a:rPr lang="fr-FR" dirty="0" err="1">
                <a:solidFill>
                  <a:srgbClr val="660066"/>
                </a:solidFill>
                <a:latin typeface="Comic Sans MS" panose="030F0902030302020204" pitchFamily="66" charset="0"/>
              </a:rPr>
              <a:t>designed</a:t>
            </a:r>
            <a:r>
              <a:rPr lang="fr-FR" dirty="0">
                <a:solidFill>
                  <a:srgbClr val="660066"/>
                </a:solidFill>
                <a:latin typeface="Comic Sans MS" panose="030F0902030302020204" pitchFamily="66" charset="0"/>
              </a:rPr>
              <a:t> </a:t>
            </a:r>
          </a:p>
          <a:p>
            <a:r>
              <a:rPr lang="fr-FR" dirty="0">
                <a:solidFill>
                  <a:srgbClr val="660066"/>
                </a:solidFill>
                <a:latin typeface="Comic Sans MS" panose="030F0902030302020204" pitchFamily="66" charset="0"/>
              </a:rPr>
              <a:t>A simulation </a:t>
            </a:r>
            <a:r>
              <a:rPr lang="fr-FR" dirty="0" err="1">
                <a:solidFill>
                  <a:srgbClr val="660066"/>
                </a:solidFill>
                <a:latin typeface="Comic Sans MS" panose="030F0902030302020204" pitchFamily="66" charset="0"/>
              </a:rPr>
              <a:t>enviornment</a:t>
            </a:r>
            <a:r>
              <a:rPr lang="fr-FR" dirty="0">
                <a:solidFill>
                  <a:srgbClr val="660066"/>
                </a:solidFill>
                <a:latin typeface="Comic Sans MS" panose="030F0902030302020204" pitchFamily="66" charset="0"/>
              </a:rPr>
              <a:t> has been setup</a:t>
            </a:r>
          </a:p>
          <a:p>
            <a:r>
              <a:rPr lang="fr-FR" dirty="0">
                <a:solidFill>
                  <a:srgbClr val="660066"/>
                </a:solidFill>
                <a:latin typeface="Comic Sans MS" panose="030F0902030302020204" pitchFamily="66" charset="0"/>
              </a:rPr>
              <a:t>In </a:t>
            </a:r>
            <a:r>
              <a:rPr lang="fr-FR" dirty="0" err="1">
                <a:solidFill>
                  <a:srgbClr val="660066"/>
                </a:solidFill>
                <a:latin typeface="Comic Sans MS" panose="030F0902030302020204" pitchFamily="66" charset="0"/>
              </a:rPr>
              <a:t>ideal</a:t>
            </a:r>
            <a:r>
              <a:rPr lang="fr-FR" dirty="0">
                <a:solidFill>
                  <a:srgbClr val="660066"/>
                </a:solidFill>
                <a:latin typeface="Comic Sans MS" panose="030F0902030302020204" pitchFamily="66" charset="0"/>
              </a:rPr>
              <a:t> case:</a:t>
            </a:r>
          </a:p>
          <a:p>
            <a:pPr lvl="1"/>
            <a:r>
              <a:rPr lang="fr-FR" dirty="0">
                <a:solidFill>
                  <a:srgbClr val="660066"/>
                </a:solidFill>
                <a:latin typeface="Comic Sans MS" panose="030F0902030302020204" pitchFamily="66" charset="0"/>
              </a:rPr>
              <a:t>The </a:t>
            </a:r>
            <a:r>
              <a:rPr lang="fr-FR" dirty="0" err="1">
                <a:solidFill>
                  <a:srgbClr val="660066"/>
                </a:solidFill>
                <a:latin typeface="Comic Sans MS" panose="030F0902030302020204" pitchFamily="66" charset="0"/>
              </a:rPr>
              <a:t>energy</a:t>
            </a:r>
            <a:r>
              <a:rPr lang="fr-FR" dirty="0">
                <a:solidFill>
                  <a:srgbClr val="660066"/>
                </a:solidFill>
                <a:latin typeface="Comic Sans MS" panose="030F0902030302020204" pitchFamily="66" charset="0"/>
              </a:rPr>
              <a:t> spread </a:t>
            </a:r>
            <a:r>
              <a:rPr lang="fr-FR" dirty="0" err="1">
                <a:solidFill>
                  <a:srgbClr val="660066"/>
                </a:solidFill>
                <a:latin typeface="Comic Sans MS" panose="030F0902030302020204" pitchFamily="66" charset="0"/>
              </a:rPr>
              <a:t>requirement</a:t>
            </a:r>
            <a:r>
              <a:rPr lang="fr-FR" dirty="0">
                <a:solidFill>
                  <a:srgbClr val="660066"/>
                </a:solidFill>
                <a:latin typeface="Comic Sans MS" panose="030F0902030302020204" pitchFamily="66" charset="0"/>
              </a:rPr>
              <a:t> for </a:t>
            </a:r>
            <a:r>
              <a:rPr lang="fr-FR" dirty="0" err="1">
                <a:solidFill>
                  <a:srgbClr val="660066"/>
                </a:solidFill>
                <a:latin typeface="Comic Sans MS" panose="030F0902030302020204" pitchFamily="66" charset="0"/>
              </a:rPr>
              <a:t>ProRad</a:t>
            </a:r>
            <a:r>
              <a:rPr lang="fr-FR" dirty="0">
                <a:solidFill>
                  <a:srgbClr val="660066"/>
                </a:solidFill>
                <a:latin typeface="Comic Sans MS" panose="030F0902030302020204" pitchFamily="66" charset="0"/>
              </a:rPr>
              <a:t> </a:t>
            </a:r>
            <a:r>
              <a:rPr lang="fr-FR" dirty="0" err="1">
                <a:solidFill>
                  <a:srgbClr val="660066"/>
                </a:solidFill>
                <a:latin typeface="Comic Sans MS" panose="030F0902030302020204" pitchFamily="66" charset="0"/>
              </a:rPr>
              <a:t>can</a:t>
            </a:r>
            <a:r>
              <a:rPr lang="fr-FR" dirty="0">
                <a:solidFill>
                  <a:srgbClr val="660066"/>
                </a:solidFill>
                <a:latin typeface="Comic Sans MS" panose="030F0902030302020204" pitchFamily="66" charset="0"/>
              </a:rPr>
              <a:t> </a:t>
            </a:r>
            <a:r>
              <a:rPr lang="fr-FR" dirty="0" err="1">
                <a:solidFill>
                  <a:srgbClr val="660066"/>
                </a:solidFill>
                <a:latin typeface="Comic Sans MS" panose="030F0902030302020204" pitchFamily="66" charset="0"/>
              </a:rPr>
              <a:t>be</a:t>
            </a:r>
            <a:r>
              <a:rPr lang="fr-FR" dirty="0">
                <a:solidFill>
                  <a:srgbClr val="660066"/>
                </a:solidFill>
                <a:latin typeface="Comic Sans MS" panose="030F0902030302020204" pitchFamily="66" charset="0"/>
              </a:rPr>
              <a:t> </a:t>
            </a:r>
            <a:r>
              <a:rPr lang="fr-FR" dirty="0" err="1">
                <a:solidFill>
                  <a:srgbClr val="660066"/>
                </a:solidFill>
                <a:latin typeface="Comic Sans MS" panose="030F0902030302020204" pitchFamily="66" charset="0"/>
              </a:rPr>
              <a:t>reached</a:t>
            </a:r>
            <a:r>
              <a:rPr lang="fr-FR" dirty="0">
                <a:solidFill>
                  <a:srgbClr val="660066"/>
                </a:solidFill>
                <a:latin typeface="Comic Sans MS" panose="030F0902030302020204" pitchFamily="66" charset="0"/>
              </a:rPr>
              <a:t> at 70 MeV </a:t>
            </a:r>
            <a:r>
              <a:rPr lang="fr-FR" dirty="0" err="1">
                <a:solidFill>
                  <a:srgbClr val="660066"/>
                </a:solidFill>
                <a:latin typeface="Comic Sans MS" panose="030F0902030302020204" pitchFamily="66" charset="0"/>
              </a:rPr>
              <a:t>beam</a:t>
            </a:r>
            <a:endParaRPr lang="fr-FR" dirty="0">
              <a:solidFill>
                <a:srgbClr val="660066"/>
              </a:solidFill>
              <a:latin typeface="Comic Sans MS" panose="030F0902030302020204" pitchFamily="66" charset="0"/>
            </a:endParaRPr>
          </a:p>
          <a:p>
            <a:pPr lvl="1"/>
            <a:r>
              <a:rPr lang="fr-FR" dirty="0">
                <a:solidFill>
                  <a:srgbClr val="660066"/>
                </a:solidFill>
                <a:latin typeface="Comic Sans MS" panose="030F0902030302020204" pitchFamily="66" charset="0"/>
              </a:rPr>
              <a:t>The </a:t>
            </a:r>
            <a:r>
              <a:rPr lang="fr-FR" dirty="0" err="1">
                <a:solidFill>
                  <a:srgbClr val="660066"/>
                </a:solidFill>
                <a:latin typeface="Comic Sans MS" panose="030F0902030302020204" pitchFamily="66" charset="0"/>
              </a:rPr>
              <a:t>requirement</a:t>
            </a:r>
            <a:r>
              <a:rPr lang="fr-FR" dirty="0">
                <a:solidFill>
                  <a:srgbClr val="660066"/>
                </a:solidFill>
                <a:latin typeface="Comic Sans MS" panose="030F0902030302020204" pitchFamily="66" charset="0"/>
              </a:rPr>
              <a:t> for </a:t>
            </a:r>
            <a:r>
              <a:rPr lang="fr-FR" dirty="0" err="1">
                <a:solidFill>
                  <a:srgbClr val="660066"/>
                </a:solidFill>
                <a:latin typeface="Comic Sans MS" panose="030F0902030302020204" pitchFamily="66" charset="0"/>
              </a:rPr>
              <a:t>radiobiology</a:t>
            </a:r>
            <a:endParaRPr lang="fr-FR" dirty="0">
              <a:solidFill>
                <a:srgbClr val="660066"/>
              </a:solidFill>
              <a:latin typeface="Comic Sans MS" panose="030F0902030302020204" pitchFamily="66" charset="0"/>
            </a:endParaRPr>
          </a:p>
          <a:p>
            <a:pPr lvl="2"/>
            <a:r>
              <a:rPr lang="fr-FR" dirty="0">
                <a:solidFill>
                  <a:srgbClr val="660066"/>
                </a:solidFill>
                <a:latin typeface="Comic Sans MS" panose="030F0902030302020204" pitchFamily="66" charset="0"/>
              </a:rPr>
              <a:t>Mini </a:t>
            </a:r>
            <a:r>
              <a:rPr lang="fr-FR" dirty="0" err="1">
                <a:solidFill>
                  <a:srgbClr val="660066"/>
                </a:solidFill>
                <a:latin typeface="Comic Sans MS" panose="030F0902030302020204" pitchFamily="66" charset="0"/>
              </a:rPr>
              <a:t>beam</a:t>
            </a:r>
            <a:r>
              <a:rPr lang="fr-FR" dirty="0">
                <a:solidFill>
                  <a:srgbClr val="660066"/>
                </a:solidFill>
                <a:latin typeface="Comic Sans MS" panose="030F0902030302020204" pitchFamily="66" charset="0"/>
              </a:rPr>
              <a:t>: </a:t>
            </a:r>
            <a:r>
              <a:rPr lang="fr-FR" dirty="0" err="1">
                <a:solidFill>
                  <a:srgbClr val="660066"/>
                </a:solidFill>
                <a:latin typeface="Comic Sans MS" panose="030F0902030302020204" pitchFamily="66" charset="0"/>
              </a:rPr>
              <a:t>can</a:t>
            </a:r>
            <a:r>
              <a:rPr lang="fr-FR" dirty="0">
                <a:solidFill>
                  <a:srgbClr val="660066"/>
                </a:solidFill>
                <a:latin typeface="Comic Sans MS" panose="030F0902030302020204" pitchFamily="66" charset="0"/>
              </a:rPr>
              <a:t> </a:t>
            </a:r>
            <a:r>
              <a:rPr lang="fr-FR" dirty="0" err="1">
                <a:solidFill>
                  <a:srgbClr val="660066"/>
                </a:solidFill>
                <a:latin typeface="Comic Sans MS" panose="030F0902030302020204" pitchFamily="66" charset="0"/>
              </a:rPr>
              <a:t>be</a:t>
            </a:r>
            <a:r>
              <a:rPr lang="fr-FR" dirty="0">
                <a:solidFill>
                  <a:srgbClr val="660066"/>
                </a:solidFill>
                <a:latin typeface="Comic Sans MS" panose="030F0902030302020204" pitchFamily="66" charset="0"/>
              </a:rPr>
              <a:t> met at 140 MeV </a:t>
            </a:r>
            <a:r>
              <a:rPr lang="fr-FR" dirty="0" err="1">
                <a:solidFill>
                  <a:srgbClr val="660066"/>
                </a:solidFill>
                <a:latin typeface="Comic Sans MS" panose="030F0902030302020204" pitchFamily="66" charset="0"/>
              </a:rPr>
              <a:t>beam</a:t>
            </a:r>
            <a:endParaRPr lang="fr-FR" dirty="0">
              <a:solidFill>
                <a:srgbClr val="660066"/>
              </a:solidFill>
              <a:latin typeface="Comic Sans MS" panose="030F0902030302020204" pitchFamily="66" charset="0"/>
            </a:endParaRPr>
          </a:p>
          <a:p>
            <a:pPr lvl="2"/>
            <a:r>
              <a:rPr lang="fr-FR" dirty="0">
                <a:solidFill>
                  <a:srgbClr val="660066"/>
                </a:solidFill>
                <a:latin typeface="Comic Sans MS" panose="030F0902030302020204" pitchFamily="66" charset="0"/>
              </a:rPr>
              <a:t>FLASH </a:t>
            </a:r>
            <a:r>
              <a:rPr lang="fr-FR" dirty="0" err="1">
                <a:solidFill>
                  <a:srgbClr val="660066"/>
                </a:solidFill>
                <a:latin typeface="Comic Sans MS" panose="030F0902030302020204" pitchFamily="66" charset="0"/>
              </a:rPr>
              <a:t>Beam</a:t>
            </a:r>
            <a:r>
              <a:rPr lang="fr-FR" dirty="0">
                <a:solidFill>
                  <a:srgbClr val="660066"/>
                </a:solidFill>
                <a:latin typeface="Comic Sans MS" panose="030F0902030302020204" pitchFamily="66" charset="0"/>
              </a:rPr>
              <a:t>: </a:t>
            </a:r>
            <a:r>
              <a:rPr lang="fr-FR" dirty="0" err="1">
                <a:solidFill>
                  <a:srgbClr val="660066"/>
                </a:solidFill>
                <a:latin typeface="Comic Sans MS" panose="030F0902030302020204" pitchFamily="66" charset="0"/>
              </a:rPr>
              <a:t>can</a:t>
            </a:r>
            <a:r>
              <a:rPr lang="fr-FR" dirty="0">
                <a:solidFill>
                  <a:srgbClr val="660066"/>
                </a:solidFill>
                <a:latin typeface="Comic Sans MS" panose="030F0902030302020204" pitchFamily="66" charset="0"/>
              </a:rPr>
              <a:t> </a:t>
            </a:r>
            <a:r>
              <a:rPr lang="fr-FR" dirty="0" err="1">
                <a:solidFill>
                  <a:srgbClr val="660066"/>
                </a:solidFill>
                <a:latin typeface="Comic Sans MS" panose="030F0902030302020204" pitchFamily="66" charset="0"/>
              </a:rPr>
              <a:t>be</a:t>
            </a:r>
            <a:r>
              <a:rPr lang="fr-FR" dirty="0">
                <a:solidFill>
                  <a:srgbClr val="660066"/>
                </a:solidFill>
                <a:latin typeface="Comic Sans MS" panose="030F0902030302020204" pitchFamily="66" charset="0"/>
              </a:rPr>
              <a:t> met </a:t>
            </a:r>
            <a:r>
              <a:rPr lang="fr-FR" dirty="0" err="1">
                <a:solidFill>
                  <a:srgbClr val="660066"/>
                </a:solidFill>
                <a:latin typeface="Comic Sans MS" panose="030F0902030302020204" pitchFamily="66" charset="0"/>
              </a:rPr>
              <a:t>with</a:t>
            </a:r>
            <a:r>
              <a:rPr lang="fr-FR" dirty="0">
                <a:solidFill>
                  <a:srgbClr val="660066"/>
                </a:solidFill>
                <a:latin typeface="Comic Sans MS" panose="030F0902030302020204" pitchFamily="66" charset="0"/>
              </a:rPr>
              <a:t> </a:t>
            </a:r>
            <a:r>
              <a:rPr lang="fr-FR">
                <a:solidFill>
                  <a:srgbClr val="660066"/>
                </a:solidFill>
                <a:latin typeface="Comic Sans MS" panose="030F0902030302020204" pitchFamily="66" charset="0"/>
              </a:rPr>
              <a:t>drift and </a:t>
            </a:r>
            <a:r>
              <a:rPr lang="fr-FR" dirty="0" err="1">
                <a:solidFill>
                  <a:srgbClr val="660066"/>
                </a:solidFill>
                <a:latin typeface="Comic Sans MS" panose="030F0902030302020204" pitchFamily="66" charset="0"/>
              </a:rPr>
              <a:t>defocusing</a:t>
            </a:r>
            <a:r>
              <a:rPr lang="fr-FR" dirty="0">
                <a:solidFill>
                  <a:srgbClr val="660066"/>
                </a:solidFill>
                <a:latin typeface="Comic Sans MS" panose="030F0902030302020204" pitchFamily="66" charset="0"/>
              </a:rPr>
              <a:t> </a:t>
            </a:r>
            <a:r>
              <a:rPr lang="fr-FR" dirty="0" err="1">
                <a:solidFill>
                  <a:srgbClr val="660066"/>
                </a:solidFill>
                <a:latin typeface="Comic Sans MS" panose="030F0902030302020204" pitchFamily="66" charset="0"/>
              </a:rPr>
              <a:t>quadrupole</a:t>
            </a:r>
            <a:endParaRPr lang="fr-FR" dirty="0">
              <a:solidFill>
                <a:srgbClr val="660066"/>
              </a:solidFill>
              <a:latin typeface="Comic Sans MS" panose="030F0902030302020204" pitchFamily="66" charset="0"/>
            </a:endParaRPr>
          </a:p>
          <a:p>
            <a:pPr marL="0" indent="0">
              <a:buNone/>
            </a:pPr>
            <a:r>
              <a:rPr lang="fr-FR" dirty="0">
                <a:solidFill>
                  <a:srgbClr val="660066"/>
                </a:solidFill>
                <a:latin typeface="Comic Sans MS" panose="030F0902030302020204" pitchFamily="66" charset="0"/>
              </a:rPr>
              <a:t>Future:</a:t>
            </a:r>
          </a:p>
          <a:p>
            <a:r>
              <a:rPr lang="fr-FR" sz="3100" dirty="0" err="1">
                <a:solidFill>
                  <a:srgbClr val="660066"/>
                </a:solidFill>
                <a:latin typeface="Comic Sans MS" panose="030F0902030302020204" pitchFamily="66" charset="0"/>
              </a:rPr>
              <a:t>Reoptimize</a:t>
            </a:r>
            <a:r>
              <a:rPr lang="fr-FR" sz="3100" dirty="0">
                <a:solidFill>
                  <a:srgbClr val="660066"/>
                </a:solidFill>
                <a:latin typeface="Comic Sans MS" panose="030F0902030302020204" pitchFamily="66" charset="0"/>
              </a:rPr>
              <a:t> the RF </a:t>
            </a:r>
            <a:r>
              <a:rPr lang="fr-FR" sz="3100" dirty="0" err="1">
                <a:solidFill>
                  <a:srgbClr val="660066"/>
                </a:solidFill>
                <a:latin typeface="Comic Sans MS" panose="030F0902030302020204" pitchFamily="66" charset="0"/>
              </a:rPr>
              <a:t>injector</a:t>
            </a:r>
            <a:endParaRPr lang="fr-FR" sz="3100" dirty="0">
              <a:solidFill>
                <a:srgbClr val="660066"/>
              </a:solidFill>
              <a:latin typeface="Comic Sans MS" panose="030F0902030302020204" pitchFamily="66" charset="0"/>
            </a:endParaRPr>
          </a:p>
          <a:p>
            <a:r>
              <a:rPr lang="fr-FR" sz="3100" dirty="0" err="1">
                <a:solidFill>
                  <a:srgbClr val="660066"/>
                </a:solidFill>
                <a:latin typeface="Comic Sans MS" panose="030F0902030302020204" pitchFamily="66" charset="0"/>
              </a:rPr>
              <a:t>start</a:t>
            </a:r>
            <a:r>
              <a:rPr lang="fr-FR" sz="3100" dirty="0">
                <a:solidFill>
                  <a:srgbClr val="660066"/>
                </a:solidFill>
                <a:latin typeface="Comic Sans MS" panose="030F0902030302020204" pitchFamily="66" charset="0"/>
              </a:rPr>
              <a:t>-to-end </a:t>
            </a:r>
            <a:r>
              <a:rPr lang="fr-FR" sz="3100" dirty="0" err="1">
                <a:solidFill>
                  <a:srgbClr val="660066"/>
                </a:solidFill>
                <a:latin typeface="Comic Sans MS" panose="030F0902030302020204" pitchFamily="66" charset="0"/>
              </a:rPr>
              <a:t>optimizization</a:t>
            </a:r>
            <a:r>
              <a:rPr lang="fr-FR" sz="3100" dirty="0">
                <a:solidFill>
                  <a:srgbClr val="660066"/>
                </a:solidFill>
                <a:latin typeface="Comic Sans MS" panose="030F0902030302020204" pitchFamily="66" charset="0"/>
              </a:rPr>
              <a:t> for RF Gun and </a:t>
            </a:r>
            <a:r>
              <a:rPr lang="fr-FR" sz="3100" dirty="0" err="1">
                <a:solidFill>
                  <a:srgbClr val="660066"/>
                </a:solidFill>
                <a:latin typeface="Comic Sans MS" panose="030F0902030302020204" pitchFamily="66" charset="0"/>
              </a:rPr>
              <a:t>Linac</a:t>
            </a:r>
            <a:endParaRPr lang="fr-FR" sz="3100" dirty="0">
              <a:solidFill>
                <a:srgbClr val="660066"/>
              </a:solidFill>
              <a:latin typeface="Comic Sans MS" panose="030F0902030302020204" pitchFamily="66" charset="0"/>
            </a:endParaRPr>
          </a:p>
          <a:p>
            <a:r>
              <a:rPr lang="fr-FR" sz="3100" dirty="0" err="1">
                <a:solidFill>
                  <a:srgbClr val="660066"/>
                </a:solidFill>
                <a:latin typeface="Comic Sans MS" panose="030F0902030302020204" pitchFamily="66" charset="0"/>
              </a:rPr>
              <a:t>Evaluate</a:t>
            </a:r>
            <a:r>
              <a:rPr lang="fr-FR" sz="3100" dirty="0">
                <a:solidFill>
                  <a:srgbClr val="660066"/>
                </a:solidFill>
                <a:latin typeface="Comic Sans MS" panose="030F0902030302020204" pitchFamily="66" charset="0"/>
              </a:rPr>
              <a:t> and </a:t>
            </a:r>
            <a:r>
              <a:rPr lang="fr-FR" sz="3100" dirty="0" err="1">
                <a:solidFill>
                  <a:srgbClr val="660066"/>
                </a:solidFill>
                <a:latin typeface="Comic Sans MS" panose="030F0902030302020204" pitchFamily="66" charset="0"/>
              </a:rPr>
              <a:t>simulate</a:t>
            </a:r>
            <a:r>
              <a:rPr lang="fr-FR" sz="3100" dirty="0">
                <a:solidFill>
                  <a:srgbClr val="660066"/>
                </a:solidFill>
                <a:latin typeface="Comic Sans MS" panose="030F0902030302020204" pitchFamily="66" charset="0"/>
              </a:rPr>
              <a:t> the CSR </a:t>
            </a:r>
            <a:r>
              <a:rPr lang="fr-FR" sz="3100" dirty="0" err="1">
                <a:solidFill>
                  <a:srgbClr val="660066"/>
                </a:solidFill>
                <a:latin typeface="Comic Sans MS" panose="030F0902030302020204" pitchFamily="66" charset="0"/>
              </a:rPr>
              <a:t>effect</a:t>
            </a:r>
            <a:endParaRPr lang="fr-FR" sz="3100" dirty="0">
              <a:solidFill>
                <a:srgbClr val="660066"/>
              </a:solidFill>
              <a:latin typeface="Comic Sans MS" panose="030F0902030302020204" pitchFamily="66" charset="0"/>
            </a:endParaRPr>
          </a:p>
          <a:p>
            <a:r>
              <a:rPr lang="fr-FR" sz="3100" dirty="0" err="1">
                <a:solidFill>
                  <a:srgbClr val="660066"/>
                </a:solidFill>
                <a:latin typeface="Comic Sans MS" panose="030F0902030302020204" pitchFamily="66" charset="0"/>
              </a:rPr>
              <a:t>Study</a:t>
            </a:r>
            <a:r>
              <a:rPr lang="fr-FR" sz="3100" dirty="0">
                <a:solidFill>
                  <a:srgbClr val="660066"/>
                </a:solidFill>
                <a:latin typeface="Comic Sans MS" panose="030F0902030302020204" pitchFamily="66" charset="0"/>
              </a:rPr>
              <a:t> the </a:t>
            </a:r>
            <a:r>
              <a:rPr lang="fr-FR" sz="3100" dirty="0" err="1">
                <a:solidFill>
                  <a:srgbClr val="660066"/>
                </a:solidFill>
                <a:latin typeface="Comic Sans MS" panose="030F0902030302020204" pitchFamily="66" charset="0"/>
              </a:rPr>
              <a:t>misalignment</a:t>
            </a:r>
            <a:r>
              <a:rPr lang="fr-FR" sz="3100" dirty="0">
                <a:solidFill>
                  <a:srgbClr val="660066"/>
                </a:solidFill>
                <a:latin typeface="Comic Sans MS" panose="030F0902030302020204" pitchFamily="66" charset="0"/>
              </a:rPr>
              <a:t> and the imperfection of all components</a:t>
            </a:r>
          </a:p>
          <a:p>
            <a:r>
              <a:rPr lang="fr-FR" sz="3100" dirty="0" err="1">
                <a:solidFill>
                  <a:srgbClr val="660066"/>
                </a:solidFill>
                <a:latin typeface="Comic Sans MS" panose="030F0902030302020204" pitchFamily="66" charset="0"/>
              </a:rPr>
              <a:t>Investigate</a:t>
            </a:r>
            <a:r>
              <a:rPr lang="fr-FR" sz="3100" dirty="0">
                <a:solidFill>
                  <a:srgbClr val="660066"/>
                </a:solidFill>
                <a:latin typeface="Comic Sans MS" panose="030F0902030302020204" pitchFamily="66" charset="0"/>
              </a:rPr>
              <a:t> the passive </a:t>
            </a:r>
            <a:r>
              <a:rPr lang="fr-FR" sz="3100" dirty="0" err="1">
                <a:solidFill>
                  <a:srgbClr val="660066"/>
                </a:solidFill>
                <a:latin typeface="Comic Sans MS" panose="030F0902030302020204" pitchFamily="66" charset="0"/>
              </a:rPr>
              <a:t>dechirper</a:t>
            </a:r>
            <a:r>
              <a:rPr lang="fr-FR" sz="3100" dirty="0">
                <a:solidFill>
                  <a:srgbClr val="660066"/>
                </a:solidFill>
                <a:latin typeface="Comic Sans MS" panose="030F0902030302020204" pitchFamily="66" charset="0"/>
              </a:rPr>
              <a:t> structure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6" y="11445"/>
            <a:ext cx="2538596" cy="1145995"/>
          </a:xfrm>
          <a:prstGeom prst="rect">
            <a:avLst/>
          </a:prstGeom>
        </p:spPr>
      </p:pic>
      <p:cxnSp>
        <p:nvCxnSpPr>
          <p:cNvPr id="5" name="Connecteur droit 4"/>
          <p:cNvCxnSpPr/>
          <p:nvPr/>
        </p:nvCxnSpPr>
        <p:spPr>
          <a:xfrm flipV="1">
            <a:off x="0" y="1258658"/>
            <a:ext cx="9144000" cy="22476"/>
          </a:xfrm>
          <a:prstGeom prst="line">
            <a:avLst/>
          </a:prstGeom>
          <a:ln w="5715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3933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2104</TotalTime>
  <Words>299</Words>
  <Application>Microsoft Macintosh PowerPoint</Application>
  <PresentationFormat>Présentation à l'écran (4:3)</PresentationFormat>
  <Paragraphs>65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Status of PRAE beamline</vt:lpstr>
      <vt:lpstr>Task</vt:lpstr>
      <vt:lpstr>End user requirement</vt:lpstr>
      <vt:lpstr>Simulation Environment</vt:lpstr>
      <vt:lpstr>Status &amp; Future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Cynthia</dc:creator>
  <cp:lastModifiedBy>Cynthia</cp:lastModifiedBy>
  <cp:revision>50</cp:revision>
  <dcterms:created xsi:type="dcterms:W3CDTF">2018-07-04T14:39:06Z</dcterms:created>
  <dcterms:modified xsi:type="dcterms:W3CDTF">2018-10-07T19:59:48Z</dcterms:modified>
</cp:coreProperties>
</file>