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9" r:id="rId3"/>
    <p:sldId id="258" r:id="rId4"/>
    <p:sldId id="262" r:id="rId5"/>
    <p:sldId id="259" r:id="rId6"/>
    <p:sldId id="264" r:id="rId7"/>
    <p:sldId id="265" r:id="rId8"/>
    <p:sldId id="266" r:id="rId9"/>
    <p:sldId id="268" r:id="rId10"/>
    <p:sldId id="260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DED45-7D0B-0C4E-B47B-B45244128EBF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1B22F-AB90-CA45-91F4-3E6F732B27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4AAF-AE30-094F-A116-55FEF23B14E5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61E7-1CE8-5248-BE8A-76C619DCB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6169-E9C2-A540-8983-A9A3DDEDE0FB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9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2C30-48B2-8B4A-859D-8384A1450E46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BF99-41C8-9D4D-A712-2E42F19B866F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7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E35A-41A1-0840-BF21-958ABCE46A5C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80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ED90-D716-6940-9BCE-846ED7952A5C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48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D23A-AC8B-A145-91DF-BFA41AB5EFF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54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07F2-2549-2A4B-A36E-531F64737EC7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47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1C91-D2FC-1044-B09C-0A40F0EA6A99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23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AEB3-D33F-1D45-B5E9-7FF931AC9920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08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48E6-BAE2-9247-BCA5-F6C36EA137B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11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7B2-47FA-C744-A885-83B00ABA586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8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FA2-EDB0-1D48-92D0-2B2F83A8A26A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5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19BF-5664-7440-8E3E-EF0352E685F0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151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1FE3-2E6B-7643-A39A-36DBBCA12334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662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689-EFBC-5B47-B36E-93A80AE7DB26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8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55F7-40DE-9A48-9AE9-1F101ED1DC3A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9135-C305-F147-B28A-6E353E3E5E89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ED2A-80C0-D94D-9C36-CA5D2228A574}" type="datetime1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4C57-B581-F548-AE77-B8F4031A9EE5}" type="datetime1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7F6-1716-3040-BB79-4B989870A9F6}" type="datetime1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7EC1-5D2C-6E46-AD3A-4EFB0380BB6E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9B42-2820-D648-B9B2-49AC6BA80D45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B30B-607F-334E-944E-3C85D5FCD38B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A737520B-F0E2-6E40-8711-7C57CA46836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8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018045"/>
            <a:ext cx="7772400" cy="186815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PRAE RF Gun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25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3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Pierre </a:t>
            </a:r>
            <a:r>
              <a:rPr lang="fr-FR" sz="2000" dirty="0" err="1"/>
              <a:t>Lepercq</a:t>
            </a:r>
            <a:endParaRPr lang="fr-FR" sz="2000" dirty="0"/>
          </a:p>
          <a:p>
            <a:r>
              <a:rPr lang="fr-FR" sz="2000" dirty="0"/>
              <a:t>Alexandre </a:t>
            </a:r>
            <a:r>
              <a:rPr lang="fr-FR" sz="2000" dirty="0" err="1"/>
              <a:t>Gonnin</a:t>
            </a:r>
            <a:endParaRPr lang="fr-FR" sz="2000" dirty="0"/>
          </a:p>
          <a:p>
            <a:endParaRPr lang="fr-FR" sz="20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08</a:t>
            </a:r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/10/2018</a:t>
            </a:r>
            <a:endParaRPr lang="fr-FR" sz="2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57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660066"/>
                </a:solidFill>
              </a:rPr>
              <a:t>Merci de votre Attention !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7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Contexte 1/2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Canon PRAE</a:t>
            </a:r>
            <a:endParaRPr lang="fr-FR" sz="2400" dirty="0" smtClean="0">
              <a:solidFill>
                <a:srgbClr val="660066"/>
              </a:solidFill>
            </a:endParaRPr>
          </a:p>
          <a:p>
            <a:pPr lvl="1"/>
            <a:r>
              <a:rPr lang="fr-FR" sz="2400" dirty="0" smtClean="0"/>
              <a:t> Canon </a:t>
            </a:r>
            <a:r>
              <a:rPr lang="fr-FR" sz="2400" dirty="0" err="1" smtClean="0"/>
              <a:t>ThomX</a:t>
            </a:r>
            <a:endParaRPr lang="fr-FR" sz="2400" dirty="0" smtClean="0"/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Paramètres</a:t>
            </a:r>
          </a:p>
          <a:p>
            <a:pPr lvl="2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80461"/>
              </p:ext>
            </p:extLst>
          </p:nvPr>
        </p:nvGraphicFramePr>
        <p:xfrm>
          <a:off x="2325880" y="4124508"/>
          <a:ext cx="462897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546"/>
                <a:gridCol w="1572426"/>
              </a:tblGrid>
              <a:tr h="341345">
                <a:tc>
                  <a:txBody>
                    <a:bodyPr/>
                    <a:lstStyle/>
                    <a:p>
                      <a:r>
                        <a:rPr lang="fr-FR" dirty="0" smtClean="0"/>
                        <a:t>Paramètres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Valeur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nC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r>
                        <a:rPr lang="fr-FR" baseline="0" dirty="0" smtClean="0"/>
                        <a:t> de fonctionnement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2998,55 MHz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Energie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 MeV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Température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30°C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r>
                        <a:rPr lang="fr-FR" baseline="30000" dirty="0" smtClean="0"/>
                        <a:t>-9</a:t>
                      </a:r>
                      <a:r>
                        <a:rPr lang="fr-FR" dirty="0" smtClean="0"/>
                        <a:t> mbar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6191" b="10105"/>
          <a:stretch/>
        </p:blipFill>
        <p:spPr>
          <a:xfrm>
            <a:off x="5366364" y="1600200"/>
            <a:ext cx="3176976" cy="18693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58562" y="3469592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ThomX</a:t>
            </a:r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RF Gun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3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Contexte 2/2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823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660066"/>
                </a:solidFill>
              </a:rPr>
              <a:t>Objet délicat et complexe</a:t>
            </a:r>
            <a:endParaRPr lang="fr-FR" sz="3000" dirty="0"/>
          </a:p>
          <a:p>
            <a:pPr lvl="1"/>
            <a:r>
              <a:rPr lang="fr-FR" sz="2600" dirty="0" smtClean="0"/>
              <a:t>Plusieurs semaines de fabrication</a:t>
            </a:r>
          </a:p>
          <a:p>
            <a:pPr lvl="1"/>
            <a:r>
              <a:rPr lang="fr-FR" sz="2600" dirty="0" smtClean="0"/>
              <a:t>Plusieurs étapes de réalisation</a:t>
            </a:r>
          </a:p>
          <a:p>
            <a:pPr lvl="2"/>
            <a:r>
              <a:rPr lang="fr-FR" sz="2200" dirty="0" smtClean="0"/>
              <a:t>Itérations calibrations/reprises usinage</a:t>
            </a:r>
          </a:p>
          <a:p>
            <a:pPr lvl="2"/>
            <a:r>
              <a:rPr lang="fr-FR" sz="2200" dirty="0" smtClean="0"/>
              <a:t>8 étapes de brasages</a:t>
            </a:r>
          </a:p>
          <a:p>
            <a:pPr lvl="1"/>
            <a:endParaRPr lang="fr-FR" dirty="0" smtClean="0"/>
          </a:p>
          <a:p>
            <a:r>
              <a:rPr lang="fr-FR" sz="3000" dirty="0" smtClean="0">
                <a:solidFill>
                  <a:srgbClr val="660066"/>
                </a:solidFill>
              </a:rPr>
              <a:t>6 Personnes, 3 Domaines de Compétences</a:t>
            </a:r>
            <a:endParaRPr lang="fr-FR" sz="3000" dirty="0" smtClean="0"/>
          </a:p>
          <a:p>
            <a:pPr lvl="1"/>
            <a:r>
              <a:rPr lang="fr-FR" sz="2400" dirty="0" smtClean="0"/>
              <a:t>P. </a:t>
            </a:r>
            <a:r>
              <a:rPr lang="fr-FR" sz="2400" dirty="0" err="1" smtClean="0"/>
              <a:t>Lepercq</a:t>
            </a:r>
            <a:r>
              <a:rPr lang="fr-FR" sz="2400" dirty="0" smtClean="0"/>
              <a:t> : Calculs RF &amp; Calibrations</a:t>
            </a:r>
          </a:p>
          <a:p>
            <a:pPr lvl="1"/>
            <a:r>
              <a:rPr lang="fr-FR" sz="2400" dirty="0" smtClean="0"/>
              <a:t>F. Gauthier, O. Vitez, A. Gonnin : </a:t>
            </a:r>
            <a:r>
              <a:rPr lang="fr-FR" sz="2400" dirty="0" err="1" smtClean="0"/>
              <a:t>Méca</a:t>
            </a:r>
            <a:r>
              <a:rPr lang="fr-FR" sz="2400" dirty="0" smtClean="0"/>
              <a:t> (</a:t>
            </a:r>
            <a:r>
              <a:rPr lang="fr-FR" sz="2400" dirty="0" err="1" smtClean="0"/>
              <a:t>Fabricat</a:t>
            </a:r>
            <a:r>
              <a:rPr lang="fr-FR" sz="2400" dirty="0" smtClean="0"/>
              <a:t>°+BE)</a:t>
            </a:r>
          </a:p>
          <a:p>
            <a:pPr lvl="1"/>
            <a:r>
              <a:rPr lang="fr-FR" sz="2400" dirty="0" smtClean="0"/>
              <a:t>M. Alves, H. Grasset : UHV + Brasage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75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Solution fonctionnelle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660066"/>
                </a:solidFill>
              </a:rPr>
              <a:t>Calculs et dimensionnements HF</a:t>
            </a:r>
            <a:endParaRPr lang="fr-FR" sz="2800" dirty="0" smtClean="0"/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0"/>
          <a:stretch/>
        </p:blipFill>
        <p:spPr bwMode="auto">
          <a:xfrm>
            <a:off x="3473726" y="2166625"/>
            <a:ext cx="2196547" cy="17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62748" y="3954899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smtClean="0">
                <a:latin typeface="Arial" panose="020B0604020202020204" pitchFamily="34" charset="0"/>
                <a:cs typeface="Arial" panose="020B0604020202020204" pitchFamily="34" charset="0"/>
              </a:rPr>
              <a:t>HFSS model : 2,5 cells with waveguides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85" y="4606184"/>
            <a:ext cx="3894990" cy="18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4" y="4609385"/>
            <a:ext cx="3888336" cy="18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46454" y="6477144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91941" y="6479822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4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Solution fonctionnelle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Fabrication : Externe</a:t>
            </a:r>
          </a:p>
          <a:p>
            <a:pPr lvl="1"/>
            <a:r>
              <a:rPr lang="fr-FR" sz="2400" dirty="0" smtClean="0"/>
              <a:t>Stratégie de Fabrication</a:t>
            </a:r>
          </a:p>
          <a:p>
            <a:pPr lvl="2"/>
            <a:r>
              <a:rPr lang="fr-FR" sz="2000" dirty="0" smtClean="0"/>
              <a:t>Usinage chez un sous-traitant</a:t>
            </a:r>
          </a:p>
          <a:p>
            <a:pPr lvl="2"/>
            <a:r>
              <a:rPr lang="fr-FR" sz="2000" dirty="0" smtClean="0"/>
              <a:t>Reprise en usinage à l’atelier</a:t>
            </a:r>
          </a:p>
          <a:p>
            <a:pPr lvl="1"/>
            <a:r>
              <a:rPr lang="fr-FR" sz="2400" dirty="0" smtClean="0"/>
              <a:t>Procédure de Fabrication</a:t>
            </a:r>
          </a:p>
          <a:p>
            <a:pPr lvl="2"/>
            <a:r>
              <a:rPr lang="fr-FR" sz="2000" dirty="0" smtClean="0"/>
              <a:t>Dossiers de fabrication</a:t>
            </a:r>
          </a:p>
          <a:p>
            <a:pPr lvl="2"/>
            <a:r>
              <a:rPr lang="fr-FR" sz="2000" dirty="0" smtClean="0"/>
              <a:t>Précautions d’usinage</a:t>
            </a:r>
          </a:p>
          <a:p>
            <a:pPr lvl="2"/>
            <a:r>
              <a:rPr lang="fr-FR" sz="2000" dirty="0" smtClean="0"/>
              <a:t>Fourniture des matériaux</a:t>
            </a:r>
          </a:p>
          <a:p>
            <a:pPr lvl="1"/>
            <a:r>
              <a:rPr lang="fr-FR" sz="2400" dirty="0" smtClean="0"/>
              <a:t>Suivi de fabrication</a:t>
            </a:r>
          </a:p>
          <a:p>
            <a:pPr lvl="2"/>
            <a:r>
              <a:rPr lang="fr-FR" sz="2000" dirty="0" smtClean="0"/>
              <a:t>A-R chez l’usineur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96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Solution fonctionnelle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Réglages HF sur banc de Mesures HF</a:t>
            </a:r>
          </a:p>
          <a:p>
            <a:pPr lvl="1"/>
            <a:r>
              <a:rPr lang="fr-FR" sz="2400" dirty="0" smtClean="0"/>
              <a:t>Calibrations à l’Air et à 20°C</a:t>
            </a:r>
          </a:p>
          <a:p>
            <a:pPr lvl="1"/>
            <a:r>
              <a:rPr lang="fr-FR" sz="2400" dirty="0" smtClean="0"/>
              <a:t>Ouvertures des trous de couplages</a:t>
            </a:r>
          </a:p>
          <a:p>
            <a:pPr lvl="1"/>
            <a:r>
              <a:rPr lang="fr-FR" sz="2400" dirty="0" smtClean="0"/>
              <a:t>Etapes répétitives :</a:t>
            </a:r>
          </a:p>
          <a:p>
            <a:pPr lvl="2"/>
            <a:r>
              <a:rPr lang="fr-FR" sz="2000" dirty="0" smtClean="0"/>
              <a:t>Mesures de couplage</a:t>
            </a:r>
          </a:p>
          <a:p>
            <a:pPr lvl="2"/>
            <a:r>
              <a:rPr lang="fr-FR" sz="2000" dirty="0" smtClean="0"/>
              <a:t>Correction de la fréquence</a:t>
            </a:r>
          </a:p>
          <a:p>
            <a:pPr lvl="2"/>
            <a:r>
              <a:rPr lang="fr-FR" sz="2000" dirty="0" smtClean="0"/>
              <a:t>Equilibrage de champ entre les cellules</a:t>
            </a:r>
          </a:p>
          <a:p>
            <a:pPr lvl="2"/>
            <a:r>
              <a:rPr lang="fr-FR" sz="2000" dirty="0" smtClean="0"/>
              <a:t>Reprises en usinage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2582" r="26344" b="19194"/>
          <a:stretch/>
        </p:blipFill>
        <p:spPr>
          <a:xfrm>
            <a:off x="5091325" y="4603531"/>
            <a:ext cx="3700706" cy="19347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16159" y="6538247"/>
            <a:ext cx="1451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Canon </a:t>
            </a:r>
            <a:r>
              <a:rPr lang="fr-FR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ThomX</a:t>
            </a:r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sur Banc HF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2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Solution fonctionnelle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Brasage sous Vide (8 étapes)</a:t>
            </a:r>
          </a:p>
          <a:p>
            <a:pPr lvl="1"/>
            <a:r>
              <a:rPr lang="fr-FR" sz="2400" dirty="0" smtClean="0"/>
              <a:t>Sifflets HF</a:t>
            </a:r>
          </a:p>
          <a:p>
            <a:pPr lvl="1"/>
            <a:r>
              <a:rPr lang="fr-FR" sz="2400" dirty="0" smtClean="0"/>
              <a:t>Cellules</a:t>
            </a:r>
          </a:p>
          <a:p>
            <a:pPr lvl="1"/>
            <a:r>
              <a:rPr lang="fr-FR" sz="2400" dirty="0" smtClean="0"/>
              <a:t>Sifflets sur Cellules</a:t>
            </a:r>
          </a:p>
          <a:p>
            <a:pPr lvl="1"/>
            <a:endParaRPr lang="fr-FR" sz="2400" dirty="0"/>
          </a:p>
          <a:p>
            <a:r>
              <a:rPr lang="fr-FR" sz="2800" dirty="0" smtClean="0">
                <a:solidFill>
                  <a:srgbClr val="660066"/>
                </a:solidFill>
              </a:rPr>
              <a:t>Test étanchéité</a:t>
            </a:r>
          </a:p>
          <a:p>
            <a:pPr lvl="1"/>
            <a:r>
              <a:rPr lang="fr-FR" sz="2400" dirty="0" smtClean="0"/>
              <a:t>Après chaque brasage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2" y="1600200"/>
            <a:ext cx="1850872" cy="33051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23981" y="4905329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Brasage des Cellules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8" y="2826667"/>
            <a:ext cx="1847718" cy="32994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97436" y="6126163"/>
            <a:ext cx="1137381" cy="22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Brasage d’un sifflet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4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Solution fonctionnelle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Contrôle sur Banc HF</a:t>
            </a:r>
          </a:p>
          <a:p>
            <a:pPr lvl="1"/>
            <a:r>
              <a:rPr lang="fr-FR" sz="2400" dirty="0" smtClean="0"/>
              <a:t>Accord avec trous de déformations</a:t>
            </a:r>
          </a:p>
          <a:p>
            <a:pPr lvl="1"/>
            <a:r>
              <a:rPr lang="fr-FR" sz="2400" dirty="0" smtClean="0"/>
              <a:t>Définition du Coupe-Circuit</a:t>
            </a:r>
            <a:endParaRPr lang="fr-FR" sz="2400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91851" y="3187787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Court-Circuit HF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9082" r="16844" b="11156"/>
          <a:stretch/>
        </p:blipFill>
        <p:spPr>
          <a:xfrm>
            <a:off x="6422156" y="1667992"/>
            <a:ext cx="2264644" cy="1519795"/>
          </a:xfrm>
          <a:prstGeom prst="rect">
            <a:avLst/>
          </a:prstGeom>
        </p:spPr>
      </p:pic>
      <p:pic>
        <p:nvPicPr>
          <p:cNvPr id="11" name="prae_gu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9783" y="3359318"/>
            <a:ext cx="4764434" cy="276684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8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660066"/>
                </a:solidFill>
              </a:rPr>
              <a:t>Usinage en cours</a:t>
            </a:r>
          </a:p>
          <a:p>
            <a:pPr lvl="1"/>
            <a:r>
              <a:rPr lang="fr-FR" sz="2400" dirty="0" smtClean="0"/>
              <a:t>Livraison Décembre 2018</a:t>
            </a:r>
          </a:p>
          <a:p>
            <a:pPr lvl="1"/>
            <a:r>
              <a:rPr lang="fr-FR" sz="2400" dirty="0" smtClean="0"/>
              <a:t>Contrôle dimensionnel</a:t>
            </a:r>
          </a:p>
          <a:p>
            <a:r>
              <a:rPr lang="fr-FR" sz="2800" dirty="0" smtClean="0">
                <a:solidFill>
                  <a:srgbClr val="660066"/>
                </a:solidFill>
              </a:rPr>
              <a:t>Planning</a:t>
            </a:r>
          </a:p>
          <a:p>
            <a:pPr lvl="1"/>
            <a:r>
              <a:rPr lang="fr-FR" sz="2400" dirty="0" smtClean="0"/>
              <a:t>Pas de date défini</a:t>
            </a:r>
          </a:p>
          <a:p>
            <a:pPr lvl="1"/>
            <a:r>
              <a:rPr lang="fr-FR" sz="2400" dirty="0" smtClean="0"/>
              <a:t>Continuité des autres projets :</a:t>
            </a:r>
          </a:p>
          <a:p>
            <a:pPr lvl="2"/>
            <a:r>
              <a:rPr lang="fr-FR" sz="2000" dirty="0" smtClean="0"/>
              <a:t>Booster PHIL</a:t>
            </a:r>
          </a:p>
          <a:p>
            <a:pPr lvl="2"/>
            <a:r>
              <a:rPr lang="fr-FR" sz="2000" dirty="0" smtClean="0"/>
              <a:t>Canon 4 </a:t>
            </a:r>
            <a:r>
              <a:rPr lang="fr-FR" sz="2000" dirty="0" err="1" smtClean="0"/>
              <a:t>ThomX</a:t>
            </a: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393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315</Words>
  <Application>Microsoft Macintosh PowerPoint</Application>
  <PresentationFormat>Présentation à l'écran (4:3)</PresentationFormat>
  <Paragraphs>117</Paragraphs>
  <Slides>10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1_Thème Office</vt:lpstr>
      <vt:lpstr>PRAE RF Gun</vt:lpstr>
      <vt:lpstr>Contexte 1/2</vt:lpstr>
      <vt:lpstr>Contexte 2/2</vt:lpstr>
      <vt:lpstr>Solution fonctionnelle</vt:lpstr>
      <vt:lpstr>Solution fonctionnelle</vt:lpstr>
      <vt:lpstr>Solution fonctionnelle</vt:lpstr>
      <vt:lpstr>Solution fonctionnelle</vt:lpstr>
      <vt:lpstr>Solution fonctionnelle</vt:lpstr>
      <vt:lpstr>Status</vt:lpstr>
      <vt:lpstr>Status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</dc:creator>
  <cp:lastModifiedBy>Cynthia</cp:lastModifiedBy>
  <cp:revision>49</cp:revision>
  <dcterms:created xsi:type="dcterms:W3CDTF">2018-07-04T14:39:06Z</dcterms:created>
  <dcterms:modified xsi:type="dcterms:W3CDTF">2018-10-07T02:29:41Z</dcterms:modified>
</cp:coreProperties>
</file>