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9" r:id="rId2"/>
    <p:sldId id="258" r:id="rId3"/>
    <p:sldId id="262" r:id="rId4"/>
    <p:sldId id="259" r:id="rId5"/>
    <p:sldId id="264" r:id="rId6"/>
    <p:sldId id="265" r:id="rId7"/>
    <p:sldId id="260" r:id="rId8"/>
    <p:sldId id="266" r:id="rId9"/>
    <p:sldId id="268" r:id="rId1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2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214AAF-AE30-094F-A116-55FEF23B14E5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561E7-1CE8-5248-BE8A-76C619DCBAB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6352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561E7-1CE8-5248-BE8A-76C619DCBABF}" type="slidenum">
              <a:rPr lang="fr-FR" smtClean="0">
                <a:solidFill>
                  <a:prstClr val="black"/>
                </a:solidFill>
                <a:latin typeface="Calibri"/>
              </a:rPr>
              <a:pPr/>
              <a:t>1</a:t>
            </a:fld>
            <a:endParaRPr lang="fr-FR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9217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405A-D4EE-4C41-93A2-0B44FF85D30A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5986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405A-D4EE-4C41-93A2-0B44FF85D30A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142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405A-D4EE-4C41-93A2-0B44FF85D30A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674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405A-D4EE-4C41-93A2-0B44FF85D30A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5854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405A-D4EE-4C41-93A2-0B44FF85D30A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2947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405A-D4EE-4C41-93A2-0B44FF85D30A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223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405A-D4EE-4C41-93A2-0B44FF85D30A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888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405A-D4EE-4C41-93A2-0B44FF85D30A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668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405A-D4EE-4C41-93A2-0B44FF85D30A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4889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405A-D4EE-4C41-93A2-0B44FF85D30A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836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405A-D4EE-4C41-93A2-0B44FF85D30A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447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6405A-D4EE-4C41-93A2-0B44FF85D30A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2009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3" Type="http://schemas.openxmlformats.org/officeDocument/2006/relationships/image" Target="../media/image11.png"/><Relationship Id="rId14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png"/><Relationship Id="rId7" Type="http://schemas.openxmlformats.org/officeDocument/2006/relationships/image" Target="../media/image5.jpeg"/><Relationship Id="rId8" Type="http://schemas.openxmlformats.org/officeDocument/2006/relationships/image" Target="../media/image6.jpeg"/><Relationship Id="rId9" Type="http://schemas.openxmlformats.org/officeDocument/2006/relationships/image" Target="../media/image7.png"/><Relationship Id="rId10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Imag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46824" y="2405821"/>
            <a:ext cx="1604942" cy="443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Image 5" descr="Image 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46824" y="3326940"/>
            <a:ext cx="1564302" cy="91842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" name="Group"/>
          <p:cNvGrpSpPr/>
          <p:nvPr/>
        </p:nvGrpSpPr>
        <p:grpSpPr>
          <a:xfrm>
            <a:off x="4982280" y="93688"/>
            <a:ext cx="4058692" cy="441766"/>
            <a:chOff x="0" y="0"/>
            <a:chExt cx="4949650" cy="703809"/>
          </a:xfrm>
        </p:grpSpPr>
        <p:pic>
          <p:nvPicPr>
            <p:cNvPr id="8" name="Image 7" descr="Image 1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1954068" cy="70380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" name="Imagen 2" descr="Imagen 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28766" b="29819"/>
            <a:stretch>
              <a:fillRect/>
            </a:stretch>
          </p:blipFill>
          <p:spPr>
            <a:xfrm>
              <a:off x="2831491" y="91752"/>
              <a:ext cx="2118159" cy="5204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0" name="Picture 11" descr="Picture 11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00650" y="4521104"/>
            <a:ext cx="1551116" cy="10087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Image 10" descr="Imag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7066" y="2324706"/>
            <a:ext cx="845981" cy="854526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1" y="9"/>
            <a:ext cx="3394685" cy="1532458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1235" y="3179232"/>
            <a:ext cx="741812" cy="739692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7341" y="6286614"/>
            <a:ext cx="1228019" cy="528836"/>
          </a:xfrm>
          <a:prstGeom prst="rect">
            <a:avLst/>
          </a:prstGeom>
        </p:spPr>
      </p:pic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4891539" y="546611"/>
            <a:ext cx="1951717" cy="338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86" tIns="45694" rIns="91386" bIns="45694">
            <a:spAutoFit/>
          </a:bodyPr>
          <a:lstStyle/>
          <a:p>
            <a:pPr algn="r" defTabSz="457177"/>
            <a:r>
              <a:rPr lang="fr-FR" sz="1600" i="1" dirty="0">
                <a:solidFill>
                  <a:prstClr val="black"/>
                </a:solidFill>
                <a:latin typeface="Calibri"/>
                <a:cs typeface="Times New Roman" charset="0"/>
              </a:rPr>
              <a:t>Projet Emblématique</a:t>
            </a:r>
            <a:endParaRPr lang="fr-FR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7230761" y="573347"/>
            <a:ext cx="1913245" cy="338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86" tIns="45694" rIns="91386" bIns="45694">
            <a:spAutoFit/>
          </a:bodyPr>
          <a:lstStyle/>
          <a:p>
            <a:pPr algn="r" defTabSz="457177"/>
            <a:r>
              <a:rPr lang="fr-FR" sz="1600" i="1" dirty="0">
                <a:solidFill>
                  <a:prstClr val="black"/>
                </a:solidFill>
                <a:latin typeface="Calibri"/>
                <a:cs typeface="Times New Roman" charset="0"/>
              </a:rPr>
              <a:t>Programme SESAME</a:t>
            </a:r>
            <a:endParaRPr lang="fr-FR" sz="16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846792" y="3894605"/>
            <a:ext cx="1207517" cy="844089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061235" y="4706102"/>
            <a:ext cx="816200" cy="816200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7668726" y="2047707"/>
            <a:ext cx="1454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177"/>
            <a:r>
              <a:rPr lang="en-US" sz="1200" b="1" dirty="0">
                <a:solidFill>
                  <a:prstClr val="black"/>
                </a:solidFill>
                <a:latin typeface="Calibri"/>
              </a:rPr>
              <a:t>W</a:t>
            </a:r>
            <a:r>
              <a:rPr lang="fr-FR" sz="1200" b="1" dirty="0" err="1">
                <a:solidFill>
                  <a:prstClr val="black"/>
                </a:solidFill>
                <a:latin typeface="Calibri"/>
              </a:rPr>
              <a:t>ith</a:t>
            </a:r>
            <a:r>
              <a:rPr lang="fr-FR" sz="1200" b="1" dirty="0">
                <a:solidFill>
                  <a:prstClr val="black"/>
                </a:solidFill>
                <a:latin typeface="Calibri"/>
              </a:rPr>
              <a:t> the support of</a:t>
            </a:r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>
          <a:xfrm>
            <a:off x="7010400" y="6475717"/>
            <a:ext cx="2133600" cy="365125"/>
          </a:xfrm>
        </p:spPr>
        <p:txBody>
          <a:bodyPr/>
          <a:lstStyle/>
          <a:p>
            <a:fld id="{7BC96808-11C4-2C48-AA60-BCBE8B073191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957065" y="5529814"/>
            <a:ext cx="1097243" cy="698619"/>
          </a:xfrm>
          <a:prstGeom prst="rect">
            <a:avLst/>
          </a:prstGeom>
        </p:spPr>
      </p:pic>
      <p:sp>
        <p:nvSpPr>
          <p:cNvPr id="24" name="Titre 1"/>
          <p:cNvSpPr>
            <a:spLocks noGrp="1"/>
          </p:cNvSpPr>
          <p:nvPr>
            <p:ph type="ctrTitle"/>
          </p:nvPr>
        </p:nvSpPr>
        <p:spPr>
          <a:xfrm>
            <a:off x="1005339" y="2389376"/>
            <a:ext cx="7772400" cy="1470025"/>
          </a:xfrm>
        </p:spPr>
        <p:txBody>
          <a:bodyPr>
            <a:normAutofit/>
          </a:bodyPr>
          <a:lstStyle/>
          <a:p>
            <a:r>
              <a:rPr lang="fr-FR" sz="3400" dirty="0" smtClean="0">
                <a:solidFill>
                  <a:srgbClr val="660066"/>
                </a:solidFill>
              </a:rPr>
              <a:t>RF Power &amp; RF Distribution</a:t>
            </a:r>
            <a:br>
              <a:rPr lang="fr-FR" sz="3400" dirty="0" smtClean="0">
                <a:solidFill>
                  <a:srgbClr val="660066"/>
                </a:solidFill>
              </a:rPr>
            </a:br>
            <a:r>
              <a:rPr lang="fr-FR" sz="3400" dirty="0" smtClean="0">
                <a:solidFill>
                  <a:srgbClr val="660066"/>
                </a:solidFill>
              </a:rPr>
              <a:t>For PRAE </a:t>
            </a:r>
            <a:r>
              <a:rPr lang="fr-FR" sz="3400" dirty="0" err="1" smtClean="0">
                <a:solidFill>
                  <a:srgbClr val="660066"/>
                </a:solidFill>
              </a:rPr>
              <a:t>Linac</a:t>
            </a:r>
            <a:endParaRPr lang="fr-FR" sz="3400" dirty="0">
              <a:solidFill>
                <a:srgbClr val="660066"/>
              </a:solidFill>
            </a:endParaRPr>
          </a:p>
        </p:txBody>
      </p:sp>
      <p:sp>
        <p:nvSpPr>
          <p:cNvPr id="25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/>
          <a:p>
            <a:r>
              <a:rPr lang="fr-FR" sz="2000" dirty="0" smtClean="0"/>
              <a:t>Maher OMEICH</a:t>
            </a:r>
          </a:p>
          <a:p>
            <a:r>
              <a:rPr lang="fr-FR" sz="2000" dirty="0" smtClean="0"/>
              <a:t>08/10/2018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446943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9878"/>
            <a:ext cx="8229600" cy="1143000"/>
          </a:xfrm>
        </p:spPr>
        <p:txBody>
          <a:bodyPr/>
          <a:lstStyle/>
          <a:p>
            <a:endParaRPr lang="fr-FR" dirty="0">
              <a:solidFill>
                <a:srgbClr val="660066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6" y="11445"/>
            <a:ext cx="2538596" cy="1145995"/>
          </a:xfrm>
          <a:prstGeom prst="rect">
            <a:avLst/>
          </a:prstGeom>
        </p:spPr>
      </p:pic>
      <p:cxnSp>
        <p:nvCxnSpPr>
          <p:cNvPr id="6" name="Connecteur droit 5"/>
          <p:cNvCxnSpPr/>
          <p:nvPr/>
        </p:nvCxnSpPr>
        <p:spPr>
          <a:xfrm flipV="1">
            <a:off x="0" y="1258658"/>
            <a:ext cx="9144000" cy="22476"/>
          </a:xfrm>
          <a:prstGeom prst="line">
            <a:avLst/>
          </a:prstGeom>
          <a:ln w="57150" cmpd="sng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55000" lnSpcReduction="20000"/>
          </a:bodyPr>
          <a:lstStyle/>
          <a:p>
            <a:endParaRPr lang="fr-FR" sz="24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fr-FR" sz="5100" dirty="0" smtClean="0">
                <a:latin typeface="Cambria" panose="02040503050406030204" pitchFamily="18" charset="0"/>
              </a:rPr>
              <a:t>RF Power for </a:t>
            </a:r>
            <a:r>
              <a:rPr lang="fr-FR" sz="5100" dirty="0" err="1" smtClean="0">
                <a:latin typeface="Cambria" panose="02040503050406030204" pitchFamily="18" charset="0"/>
              </a:rPr>
              <a:t>Linac</a:t>
            </a:r>
            <a:endParaRPr lang="fr-FR" sz="51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fr-FR" sz="5100" dirty="0" smtClean="0">
              <a:latin typeface="Cambria" panose="02040503050406030204" pitchFamily="18" charset="0"/>
            </a:endParaRPr>
          </a:p>
          <a:p>
            <a:r>
              <a:rPr lang="fr-FR" sz="5100" dirty="0" smtClean="0">
                <a:latin typeface="Cambria" panose="02040503050406030204" pitchFamily="18" charset="0"/>
              </a:rPr>
              <a:t>Source of power for Gun and </a:t>
            </a:r>
            <a:r>
              <a:rPr lang="fr-FR" sz="5100" dirty="0" err="1" smtClean="0">
                <a:latin typeface="Cambria" panose="02040503050406030204" pitchFamily="18" charset="0"/>
              </a:rPr>
              <a:t>Accelerating</a:t>
            </a:r>
            <a:r>
              <a:rPr lang="fr-FR" sz="5100" dirty="0" smtClean="0">
                <a:latin typeface="Cambria" panose="02040503050406030204" pitchFamily="18" charset="0"/>
              </a:rPr>
              <a:t> Structure</a:t>
            </a:r>
          </a:p>
          <a:p>
            <a:r>
              <a:rPr lang="fr-FR" sz="5100" dirty="0" err="1" smtClean="0">
                <a:latin typeface="Cambria" panose="02040503050406030204" pitchFamily="18" charset="0"/>
              </a:rPr>
              <a:t>Modulator</a:t>
            </a:r>
            <a:r>
              <a:rPr lang="fr-FR" sz="5100" dirty="0" smtClean="0">
                <a:latin typeface="Cambria" panose="02040503050406030204" pitchFamily="18" charset="0"/>
              </a:rPr>
              <a:t> </a:t>
            </a:r>
            <a:r>
              <a:rPr lang="fr-FR" sz="5100" dirty="0">
                <a:latin typeface="Cambria" panose="02040503050406030204" pitchFamily="18" charset="0"/>
              </a:rPr>
              <a:t>/ Klystron</a:t>
            </a:r>
          </a:p>
          <a:p>
            <a:r>
              <a:rPr lang="fr-FR" sz="5100" dirty="0" smtClean="0">
                <a:latin typeface="Cambria" panose="02040503050406030204" pitchFamily="18" charset="0"/>
              </a:rPr>
              <a:t>Home Made </a:t>
            </a:r>
            <a:r>
              <a:rPr lang="fr-FR" sz="5100" dirty="0" err="1" smtClean="0">
                <a:latin typeface="Cambria" panose="02040503050406030204" pitchFamily="18" charset="0"/>
              </a:rPr>
              <a:t>Modulator</a:t>
            </a:r>
            <a:endParaRPr lang="fr-FR" sz="5100" dirty="0">
              <a:latin typeface="Cambria" panose="02040503050406030204" pitchFamily="18" charset="0"/>
            </a:endParaRPr>
          </a:p>
          <a:p>
            <a:r>
              <a:rPr lang="fr-FR" sz="5100" dirty="0" err="1" smtClean="0">
                <a:latin typeface="Cambria" panose="02040503050406030204" pitchFamily="18" charset="0"/>
              </a:rPr>
              <a:t>Recycling</a:t>
            </a:r>
            <a:r>
              <a:rPr lang="fr-FR" sz="5100" dirty="0" smtClean="0">
                <a:latin typeface="Cambria" panose="02040503050406030204" pitchFamily="18" charset="0"/>
              </a:rPr>
              <a:t> </a:t>
            </a:r>
            <a:r>
              <a:rPr lang="fr-FR" sz="5100" dirty="0" err="1" smtClean="0">
                <a:latin typeface="Cambria" panose="02040503050406030204" pitchFamily="18" charset="0"/>
              </a:rPr>
              <a:t>elements</a:t>
            </a:r>
            <a:r>
              <a:rPr lang="fr-FR" sz="5100" dirty="0" smtClean="0">
                <a:latin typeface="Cambria" panose="02040503050406030204" pitchFamily="18" charset="0"/>
              </a:rPr>
              <a:t> </a:t>
            </a:r>
            <a:r>
              <a:rPr lang="fr-FR" sz="5100" dirty="0" err="1" smtClean="0">
                <a:latin typeface="Cambria" panose="02040503050406030204" pitchFamily="18" charset="0"/>
              </a:rPr>
              <a:t>from</a:t>
            </a:r>
            <a:r>
              <a:rPr lang="fr-FR" sz="5100" dirty="0" smtClean="0">
                <a:latin typeface="Cambria" panose="02040503050406030204" pitchFamily="18" charset="0"/>
              </a:rPr>
              <a:t> SLAC</a:t>
            </a:r>
            <a:endParaRPr lang="fr-FR" sz="5100" dirty="0">
              <a:latin typeface="Cambria" panose="02040503050406030204" pitchFamily="18" charset="0"/>
            </a:endParaRPr>
          </a:p>
          <a:p>
            <a:r>
              <a:rPr lang="fr-FR" sz="5100" dirty="0" smtClean="0">
                <a:latin typeface="Cambria" panose="02040503050406030204" pitchFamily="18" charset="0"/>
              </a:rPr>
              <a:t>CPI Klystron</a:t>
            </a:r>
          </a:p>
          <a:p>
            <a:r>
              <a:rPr lang="fr-FR" sz="5100" dirty="0" smtClean="0">
                <a:latin typeface="Cambria" panose="02040503050406030204" pitchFamily="18" charset="0"/>
              </a:rPr>
              <a:t>2 phases for the </a:t>
            </a:r>
            <a:r>
              <a:rPr lang="fr-FR" sz="5100" dirty="0" err="1" smtClean="0">
                <a:latin typeface="Cambria" panose="02040503050406030204" pitchFamily="18" charset="0"/>
              </a:rPr>
              <a:t>Modulator</a:t>
            </a:r>
            <a:r>
              <a:rPr lang="fr-FR" sz="5100" dirty="0" smtClean="0">
                <a:latin typeface="Cambria" panose="02040503050406030204" pitchFamily="18" charset="0"/>
              </a:rPr>
              <a:t> :</a:t>
            </a:r>
          </a:p>
          <a:p>
            <a:pPr marL="0" indent="0">
              <a:buNone/>
            </a:pPr>
            <a:r>
              <a:rPr lang="fr-FR" sz="5100" dirty="0" smtClean="0">
                <a:latin typeface="Cambria" panose="02040503050406030204" pitchFamily="18" charset="0"/>
              </a:rPr>
              <a:t>		Construction and test in Hall LAGARRIGUE</a:t>
            </a:r>
          </a:p>
          <a:p>
            <a:pPr marL="0" indent="0">
              <a:buNone/>
            </a:pPr>
            <a:r>
              <a:rPr lang="fr-FR" sz="5100" dirty="0" smtClean="0">
                <a:latin typeface="Cambria" panose="02040503050406030204" pitchFamily="18" charset="0"/>
              </a:rPr>
              <a:t>		Transfer to PRAE site</a:t>
            </a:r>
          </a:p>
          <a:p>
            <a:pPr marL="0" indent="0">
              <a:buNone/>
            </a:pPr>
            <a:endParaRPr lang="fr-FR" sz="5100" dirty="0">
              <a:latin typeface="Cambria" panose="02040503050406030204" pitchFamily="18" charset="0"/>
            </a:endParaRPr>
          </a:p>
          <a:p>
            <a:endParaRPr lang="fr-FR" sz="51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fr-FR" sz="5100" dirty="0">
              <a:latin typeface="Cambria" panose="020405030504060302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3137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9878"/>
            <a:ext cx="8229600" cy="1143000"/>
          </a:xfrm>
        </p:spPr>
        <p:txBody>
          <a:bodyPr/>
          <a:lstStyle/>
          <a:p>
            <a:r>
              <a:rPr lang="fr-FR" dirty="0" err="1" smtClean="0">
                <a:solidFill>
                  <a:srgbClr val="660066"/>
                </a:solidFill>
              </a:rPr>
              <a:t>Parameters</a:t>
            </a:r>
            <a:endParaRPr lang="fr-FR" dirty="0">
              <a:solidFill>
                <a:srgbClr val="66006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6434"/>
            <a:ext cx="8229600" cy="4525963"/>
          </a:xfrm>
        </p:spPr>
        <p:txBody>
          <a:bodyPr>
            <a:noAutofit/>
          </a:bodyPr>
          <a:lstStyle/>
          <a:p>
            <a:r>
              <a:rPr lang="fr-FR" dirty="0" smtClean="0">
                <a:latin typeface="Cambria" panose="02040503050406030204" pitchFamily="18" charset="0"/>
              </a:rPr>
              <a:t>RF </a:t>
            </a:r>
            <a:r>
              <a:rPr lang="fr-FR" dirty="0">
                <a:latin typeface="Cambria" panose="02040503050406030204" pitchFamily="18" charset="0"/>
              </a:rPr>
              <a:t>Peak Power max.: </a:t>
            </a:r>
            <a:r>
              <a:rPr lang="fr-FR" dirty="0" smtClean="0">
                <a:latin typeface="Cambria" panose="02040503050406030204" pitchFamily="18" charset="0"/>
              </a:rPr>
              <a:t>45 </a:t>
            </a:r>
            <a:r>
              <a:rPr lang="fr-FR" dirty="0">
                <a:latin typeface="Cambria" panose="02040503050406030204" pitchFamily="18" charset="0"/>
              </a:rPr>
              <a:t>MW</a:t>
            </a:r>
          </a:p>
          <a:p>
            <a:r>
              <a:rPr lang="fr-FR" dirty="0">
                <a:latin typeface="Cambria" panose="02040503050406030204" pitchFamily="18" charset="0"/>
              </a:rPr>
              <a:t>Peak Voltage max.: </a:t>
            </a:r>
            <a:r>
              <a:rPr lang="fr-FR" dirty="0" smtClean="0">
                <a:latin typeface="Cambria" panose="02040503050406030204" pitchFamily="18" charset="0"/>
              </a:rPr>
              <a:t>310 kV</a:t>
            </a:r>
            <a:endParaRPr lang="fr-FR" dirty="0">
              <a:latin typeface="Cambria" panose="02040503050406030204" pitchFamily="18" charset="0"/>
            </a:endParaRPr>
          </a:p>
          <a:p>
            <a:r>
              <a:rPr lang="fr-FR" dirty="0">
                <a:latin typeface="Cambria" panose="02040503050406030204" pitchFamily="18" charset="0"/>
              </a:rPr>
              <a:t>Peak </a:t>
            </a:r>
            <a:r>
              <a:rPr lang="fr-FR" dirty="0" err="1">
                <a:latin typeface="Cambria" panose="02040503050406030204" pitchFamily="18" charset="0"/>
              </a:rPr>
              <a:t>Current</a:t>
            </a:r>
            <a:r>
              <a:rPr lang="fr-FR" dirty="0">
                <a:latin typeface="Cambria" panose="02040503050406030204" pitchFamily="18" charset="0"/>
              </a:rPr>
              <a:t> max.: 350 A</a:t>
            </a:r>
          </a:p>
          <a:p>
            <a:r>
              <a:rPr lang="fr-FR" dirty="0" err="1">
                <a:latin typeface="Cambria" panose="02040503050406030204" pitchFamily="18" charset="0"/>
              </a:rPr>
              <a:t>Electrical</a:t>
            </a:r>
            <a:r>
              <a:rPr lang="fr-FR" dirty="0">
                <a:latin typeface="Cambria" panose="02040503050406030204" pitchFamily="18" charset="0"/>
              </a:rPr>
              <a:t> Peak Power max</a:t>
            </a:r>
            <a:r>
              <a:rPr lang="fr-FR" dirty="0" smtClean="0">
                <a:latin typeface="Cambria" panose="02040503050406030204" pitchFamily="18" charset="0"/>
              </a:rPr>
              <a:t>.: 109 </a:t>
            </a:r>
            <a:r>
              <a:rPr lang="fr-FR" dirty="0">
                <a:latin typeface="Cambria" panose="02040503050406030204" pitchFamily="18" charset="0"/>
              </a:rPr>
              <a:t>MW</a:t>
            </a:r>
          </a:p>
          <a:p>
            <a:r>
              <a:rPr lang="fr-FR" dirty="0">
                <a:latin typeface="Cambria" panose="02040503050406030204" pitchFamily="18" charset="0"/>
              </a:rPr>
              <a:t>Pulse </a:t>
            </a:r>
            <a:r>
              <a:rPr lang="fr-FR" dirty="0" err="1" smtClean="0">
                <a:latin typeface="Cambria" panose="02040503050406030204" pitchFamily="18" charset="0"/>
              </a:rPr>
              <a:t>Width</a:t>
            </a:r>
            <a:r>
              <a:rPr lang="fr-FR" dirty="0" smtClean="0">
                <a:latin typeface="Cambria" panose="02040503050406030204" pitchFamily="18" charset="0"/>
              </a:rPr>
              <a:t>  ( Voltage ): 6,5 </a:t>
            </a:r>
            <a:r>
              <a:rPr lang="fr-FR" dirty="0">
                <a:latin typeface="Cambria" panose="02040503050406030204" pitchFamily="18" charset="0"/>
              </a:rPr>
              <a:t>µS</a:t>
            </a:r>
          </a:p>
          <a:p>
            <a:r>
              <a:rPr lang="fr-FR" dirty="0" err="1">
                <a:latin typeface="Cambria" panose="02040503050406030204" pitchFamily="18" charset="0"/>
              </a:rPr>
              <a:t>Rep</a:t>
            </a:r>
            <a:r>
              <a:rPr lang="fr-FR" dirty="0">
                <a:latin typeface="Cambria" panose="02040503050406030204" pitchFamily="18" charset="0"/>
              </a:rPr>
              <a:t>. Rate: 50 Hz</a:t>
            </a:r>
          </a:p>
          <a:p>
            <a:r>
              <a:rPr lang="fr-FR" dirty="0" smtClean="0">
                <a:latin typeface="Cambria" panose="02040503050406030204" pitchFamily="18" charset="0"/>
              </a:rPr>
              <a:t>Delay Line type </a:t>
            </a:r>
            <a:r>
              <a:rPr lang="fr-FR" dirty="0" err="1" smtClean="0">
                <a:latin typeface="Cambria" panose="02040503050406030204" pitchFamily="18" charset="0"/>
              </a:rPr>
              <a:t>Modulator</a:t>
            </a:r>
            <a:endParaRPr lang="fr-FR" dirty="0" smtClean="0">
              <a:latin typeface="Cambria" panose="02040503050406030204" pitchFamily="18" charset="0"/>
            </a:endParaRPr>
          </a:p>
          <a:p>
            <a:r>
              <a:rPr lang="fr-FR" dirty="0" smtClean="0">
                <a:latin typeface="Cambria" panose="02040503050406030204" pitchFamily="18" charset="0"/>
              </a:rPr>
              <a:t>Thyratron </a:t>
            </a:r>
            <a:r>
              <a:rPr lang="fr-FR" dirty="0" err="1" smtClean="0">
                <a:latin typeface="Cambria" panose="02040503050406030204" pitchFamily="18" charset="0"/>
              </a:rPr>
              <a:t>switching</a:t>
            </a:r>
            <a:r>
              <a:rPr lang="fr-FR" dirty="0" smtClean="0">
                <a:latin typeface="Cambria" panose="02040503050406030204" pitchFamily="18" charset="0"/>
              </a:rPr>
              <a:t> system</a:t>
            </a:r>
            <a:endParaRPr lang="fr-FR" dirty="0">
              <a:latin typeface="Cambria" panose="02040503050406030204" pitchFamily="18" charset="0"/>
            </a:endParaRPr>
          </a:p>
          <a:p>
            <a:pPr marL="457200" lvl="1" indent="0">
              <a:buNone/>
            </a:pPr>
            <a:endParaRPr lang="fr-FR" sz="32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6" y="11445"/>
            <a:ext cx="2538596" cy="1145995"/>
          </a:xfrm>
          <a:prstGeom prst="rect">
            <a:avLst/>
          </a:prstGeom>
        </p:spPr>
      </p:pic>
      <p:cxnSp>
        <p:nvCxnSpPr>
          <p:cNvPr id="6" name="Connecteur droit 5"/>
          <p:cNvCxnSpPr/>
          <p:nvPr/>
        </p:nvCxnSpPr>
        <p:spPr>
          <a:xfrm flipV="1">
            <a:off x="0" y="1258658"/>
            <a:ext cx="9144000" cy="22476"/>
          </a:xfrm>
          <a:prstGeom prst="line">
            <a:avLst/>
          </a:prstGeom>
          <a:ln w="57150" cmpd="sng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8751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1187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err="1" smtClean="0">
                <a:solidFill>
                  <a:srgbClr val="660066"/>
                </a:solidFill>
              </a:rPr>
              <a:t>Modulator</a:t>
            </a:r>
            <a:endParaRPr lang="fr-FR" dirty="0">
              <a:solidFill>
                <a:srgbClr val="660066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 flipV="1">
            <a:off x="0" y="1258658"/>
            <a:ext cx="9144000" cy="22476"/>
          </a:xfrm>
          <a:prstGeom prst="line">
            <a:avLst/>
          </a:prstGeom>
          <a:ln w="57150" cmpd="sng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6" y="11445"/>
            <a:ext cx="2538596" cy="1145995"/>
          </a:xfrm>
          <a:prstGeom prst="rect">
            <a:avLst/>
          </a:prstGeom>
        </p:spPr>
      </p:pic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sz="3600" dirty="0" smtClean="0">
                <a:latin typeface="Cambria" panose="02040503050406030204" pitchFamily="18" charset="0"/>
              </a:rPr>
              <a:t>Composition</a:t>
            </a:r>
            <a:endParaRPr lang="fr-FR" sz="4000" dirty="0">
              <a:latin typeface="Cambria" panose="02040503050406030204" pitchFamily="18" charset="0"/>
            </a:endParaRPr>
          </a:p>
          <a:p>
            <a:r>
              <a:rPr lang="fr-FR" dirty="0">
                <a:latin typeface="Cambria" panose="02040503050406030204" pitchFamily="18" charset="0"/>
              </a:rPr>
              <a:t>	</a:t>
            </a:r>
            <a:r>
              <a:rPr lang="fr-FR" dirty="0" smtClean="0">
                <a:latin typeface="Cambria" panose="02040503050406030204" pitchFamily="18" charset="0"/>
              </a:rPr>
              <a:t>HV </a:t>
            </a:r>
            <a:r>
              <a:rPr lang="fr-FR" dirty="0">
                <a:latin typeface="Cambria" panose="02040503050406030204" pitchFamily="18" charset="0"/>
              </a:rPr>
              <a:t>Power </a:t>
            </a:r>
            <a:r>
              <a:rPr lang="fr-FR" dirty="0" err="1" smtClean="0">
                <a:latin typeface="Cambria" panose="02040503050406030204" pitchFamily="18" charset="0"/>
              </a:rPr>
              <a:t>supply</a:t>
            </a:r>
            <a:endParaRPr lang="fr-FR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Cambria" panose="02040503050406030204" pitchFamily="18" charset="0"/>
              </a:rPr>
              <a:t>	</a:t>
            </a:r>
            <a:r>
              <a:rPr lang="fr-FR" dirty="0" smtClean="0">
                <a:latin typeface="Cambria" panose="02040503050406030204" pitchFamily="18" charset="0"/>
              </a:rPr>
              <a:t>	Up grade?</a:t>
            </a:r>
            <a:endParaRPr lang="fr-FR" dirty="0">
              <a:latin typeface="Cambria" panose="02040503050406030204" pitchFamily="18" charset="0"/>
            </a:endParaRPr>
          </a:p>
          <a:p>
            <a:r>
              <a:rPr lang="fr-FR" dirty="0">
                <a:latin typeface="Cambria" panose="02040503050406030204" pitchFamily="18" charset="0"/>
              </a:rPr>
              <a:t>	</a:t>
            </a:r>
            <a:r>
              <a:rPr lang="fr-FR" dirty="0" smtClean="0">
                <a:latin typeface="Cambria" panose="02040503050406030204" pitchFamily="18" charset="0"/>
              </a:rPr>
              <a:t>Pulse </a:t>
            </a:r>
            <a:r>
              <a:rPr lang="fr-FR" dirty="0" err="1">
                <a:latin typeface="Cambria" panose="02040503050406030204" pitchFamily="18" charset="0"/>
              </a:rPr>
              <a:t>Forming</a:t>
            </a:r>
            <a:r>
              <a:rPr lang="fr-FR" dirty="0">
                <a:latin typeface="Cambria" panose="02040503050406030204" pitchFamily="18" charset="0"/>
              </a:rPr>
              <a:t> </a:t>
            </a:r>
            <a:r>
              <a:rPr lang="fr-FR" dirty="0" smtClean="0">
                <a:latin typeface="Cambria" panose="02040503050406030204" pitchFamily="18" charset="0"/>
              </a:rPr>
              <a:t>Network</a:t>
            </a:r>
          </a:p>
          <a:p>
            <a:pPr marL="0" indent="0">
              <a:buNone/>
            </a:pPr>
            <a:r>
              <a:rPr lang="fr-FR" dirty="0">
                <a:latin typeface="Cambria" panose="02040503050406030204" pitchFamily="18" charset="0"/>
              </a:rPr>
              <a:t>	</a:t>
            </a:r>
            <a:r>
              <a:rPr lang="fr-FR" dirty="0" smtClean="0">
                <a:latin typeface="Cambria" panose="02040503050406030204" pitchFamily="18" charset="0"/>
              </a:rPr>
              <a:t>	To </a:t>
            </a:r>
            <a:r>
              <a:rPr lang="fr-FR" dirty="0" err="1" smtClean="0">
                <a:latin typeface="Cambria" panose="02040503050406030204" pitchFamily="18" charset="0"/>
              </a:rPr>
              <a:t>be</a:t>
            </a:r>
            <a:r>
              <a:rPr lang="fr-FR" dirty="0" smtClean="0">
                <a:latin typeface="Cambria" panose="02040503050406030204" pitchFamily="18" charset="0"/>
              </a:rPr>
              <a:t> change to fit PRAE </a:t>
            </a:r>
            <a:r>
              <a:rPr lang="fr-FR" dirty="0" err="1" smtClean="0">
                <a:latin typeface="Cambria" panose="02040503050406030204" pitchFamily="18" charset="0"/>
              </a:rPr>
              <a:t>parameters</a:t>
            </a:r>
            <a:endParaRPr lang="fr-FR" dirty="0" smtClean="0">
              <a:latin typeface="Cambria" panose="02040503050406030204" pitchFamily="18" charset="0"/>
            </a:endParaRPr>
          </a:p>
          <a:p>
            <a:r>
              <a:rPr lang="fr-FR" dirty="0">
                <a:latin typeface="Cambria" panose="02040503050406030204" pitchFamily="18" charset="0"/>
              </a:rPr>
              <a:t> </a:t>
            </a:r>
            <a:r>
              <a:rPr lang="fr-FR" dirty="0" smtClean="0">
                <a:latin typeface="Cambria" panose="02040503050406030204" pitchFamily="18" charset="0"/>
              </a:rPr>
              <a:t>Thyratron switch system</a:t>
            </a:r>
          </a:p>
          <a:p>
            <a:r>
              <a:rPr lang="fr-FR" dirty="0">
                <a:latin typeface="Cambria" panose="02040503050406030204" pitchFamily="18" charset="0"/>
              </a:rPr>
              <a:t> </a:t>
            </a:r>
            <a:r>
              <a:rPr lang="fr-FR" dirty="0" smtClean="0">
                <a:latin typeface="Cambria" panose="02040503050406030204" pitchFamily="18" charset="0"/>
              </a:rPr>
              <a:t>Pulse Transformer, Tank  &amp; Tank </a:t>
            </a:r>
            <a:r>
              <a:rPr lang="fr-FR" dirty="0" err="1" smtClean="0">
                <a:latin typeface="Cambria" panose="02040503050406030204" pitchFamily="18" charset="0"/>
              </a:rPr>
              <a:t>auxiliary</a:t>
            </a:r>
            <a:endParaRPr lang="fr-FR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Cambria" panose="02040503050406030204" pitchFamily="18" charset="0"/>
              </a:rPr>
              <a:t>		</a:t>
            </a:r>
            <a:r>
              <a:rPr lang="fr-FR" dirty="0" smtClean="0">
                <a:latin typeface="Cambria" panose="02040503050406030204" pitchFamily="18" charset="0"/>
              </a:rPr>
              <a:t>New pulse transformer,  New Tank ?</a:t>
            </a:r>
          </a:p>
          <a:p>
            <a:r>
              <a:rPr lang="fr-FR" dirty="0">
                <a:latin typeface="Cambria" panose="02040503050406030204" pitchFamily="18" charset="0"/>
              </a:rPr>
              <a:t>	A</a:t>
            </a:r>
            <a:r>
              <a:rPr lang="fr-FR" dirty="0" smtClean="0">
                <a:latin typeface="Cambria" panose="02040503050406030204" pitchFamily="18" charset="0"/>
              </a:rPr>
              <a:t>uxiliaires </a:t>
            </a:r>
            <a:r>
              <a:rPr lang="fr-FR" dirty="0" err="1">
                <a:latin typeface="Cambria" panose="02040503050406030204" pitchFamily="18" charset="0"/>
              </a:rPr>
              <a:t>Systems</a:t>
            </a:r>
            <a:r>
              <a:rPr lang="fr-FR" dirty="0">
                <a:latin typeface="Cambria" panose="02040503050406030204" pitchFamily="18" charset="0"/>
              </a:rPr>
              <a:t>, control &amp; </a:t>
            </a:r>
            <a:r>
              <a:rPr lang="fr-FR" dirty="0" err="1" smtClean="0">
                <a:latin typeface="Cambria" panose="02040503050406030204" pitchFamily="18" charset="0"/>
              </a:rPr>
              <a:t>measurement</a:t>
            </a:r>
            <a:endParaRPr lang="fr-FR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Cambria" panose="02040503050406030204" pitchFamily="18" charset="0"/>
              </a:rPr>
              <a:t>	</a:t>
            </a:r>
            <a:r>
              <a:rPr lang="fr-FR" dirty="0" smtClean="0">
                <a:latin typeface="Cambria" panose="02040503050406030204" pitchFamily="18" charset="0"/>
              </a:rPr>
              <a:t>	To </a:t>
            </a:r>
            <a:r>
              <a:rPr lang="fr-FR" dirty="0" err="1">
                <a:latin typeface="Cambria" panose="02040503050406030204" pitchFamily="18" charset="0"/>
              </a:rPr>
              <a:t>be</a:t>
            </a:r>
            <a:r>
              <a:rPr lang="fr-FR" dirty="0">
                <a:latin typeface="Cambria" panose="02040503050406030204" pitchFamily="18" charset="0"/>
              </a:rPr>
              <a:t> change to fit PRAE </a:t>
            </a:r>
            <a:r>
              <a:rPr lang="fr-FR" dirty="0" err="1">
                <a:latin typeface="Cambria" panose="02040503050406030204" pitchFamily="18" charset="0"/>
              </a:rPr>
              <a:t>parameters</a:t>
            </a:r>
            <a:endParaRPr lang="fr-FR" dirty="0" smtClean="0">
              <a:latin typeface="Cambria" panose="02040503050406030204" pitchFamily="18" charset="0"/>
            </a:endParaRPr>
          </a:p>
          <a:p>
            <a:r>
              <a:rPr lang="fr-FR" dirty="0">
                <a:latin typeface="Cambria" panose="02040503050406030204" pitchFamily="18" charset="0"/>
              </a:rPr>
              <a:t>	</a:t>
            </a:r>
            <a:r>
              <a:rPr lang="fr-FR" dirty="0" err="1" smtClean="0">
                <a:latin typeface="Cambria" panose="02040503050406030204" pitchFamily="18" charset="0"/>
              </a:rPr>
              <a:t>Remote</a:t>
            </a:r>
            <a:r>
              <a:rPr lang="fr-FR" dirty="0" smtClean="0">
                <a:latin typeface="Cambria" panose="02040503050406030204" pitchFamily="18" charset="0"/>
              </a:rPr>
              <a:t> </a:t>
            </a:r>
            <a:r>
              <a:rPr lang="fr-FR" dirty="0">
                <a:latin typeface="Cambria" panose="02040503050406030204" pitchFamily="18" charset="0"/>
              </a:rPr>
              <a:t>Control  </a:t>
            </a:r>
            <a:endParaRPr lang="fr-FR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Cambria" panose="02040503050406030204" pitchFamily="18" charset="0"/>
              </a:rPr>
              <a:t>	</a:t>
            </a:r>
            <a:r>
              <a:rPr lang="fr-FR" dirty="0" smtClean="0">
                <a:latin typeface="Cambria" panose="02040503050406030204" pitchFamily="18" charset="0"/>
              </a:rPr>
              <a:t>	New Interface</a:t>
            </a:r>
          </a:p>
          <a:p>
            <a:endParaRPr lang="fr-FR" dirty="0">
              <a:latin typeface="Cambria" panose="020405030504060302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0046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0" y="1258658"/>
            <a:ext cx="9144000" cy="22476"/>
          </a:xfrm>
          <a:prstGeom prst="line">
            <a:avLst/>
          </a:prstGeom>
          <a:ln w="57150" cmpd="sng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6" y="11445"/>
            <a:ext cx="2538596" cy="1145995"/>
          </a:xfrm>
          <a:prstGeom prst="rect">
            <a:avLst/>
          </a:prstGeom>
        </p:spPr>
      </p:pic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150688"/>
            <a:ext cx="8229600" cy="1143000"/>
          </a:xfrm>
        </p:spPr>
        <p:txBody>
          <a:bodyPr/>
          <a:lstStyle/>
          <a:p>
            <a:r>
              <a:rPr lang="fr-FR" dirty="0" err="1" smtClean="0">
                <a:solidFill>
                  <a:srgbClr val="660066"/>
                </a:solidFill>
              </a:rPr>
              <a:t>Status</a:t>
            </a:r>
            <a:endParaRPr lang="fr-FR" dirty="0">
              <a:solidFill>
                <a:srgbClr val="660066"/>
              </a:solidFill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err="1" smtClean="0">
                <a:latin typeface="Cambria" panose="02040503050406030204" pitchFamily="18" charset="0"/>
              </a:rPr>
              <a:t>Study</a:t>
            </a:r>
            <a:r>
              <a:rPr lang="fr-FR" dirty="0" smtClean="0">
                <a:latin typeface="Cambria" panose="02040503050406030204" pitchFamily="18" charset="0"/>
              </a:rPr>
              <a:t> &amp; simulation of </a:t>
            </a:r>
            <a:r>
              <a:rPr lang="fr-FR" dirty="0" err="1" smtClean="0">
                <a:latin typeface="Cambria" panose="02040503050406030204" pitchFamily="18" charset="0"/>
              </a:rPr>
              <a:t>modulator</a:t>
            </a:r>
            <a:r>
              <a:rPr lang="fr-FR" dirty="0" smtClean="0">
                <a:latin typeface="Cambria" panose="02040503050406030204" pitchFamily="18" charset="0"/>
              </a:rPr>
              <a:t> : </a:t>
            </a:r>
            <a:r>
              <a:rPr lang="fr-FR" dirty="0" err="1" smtClean="0">
                <a:latin typeface="Cambria" panose="02040503050406030204" pitchFamily="18" charset="0"/>
              </a:rPr>
              <a:t>done</a:t>
            </a:r>
            <a:endParaRPr lang="fr-FR" dirty="0">
              <a:latin typeface="Cambria" panose="02040503050406030204" pitchFamily="18" charset="0"/>
            </a:endParaRPr>
          </a:p>
          <a:p>
            <a:r>
              <a:rPr lang="fr-FR" dirty="0" err="1" smtClean="0">
                <a:latin typeface="Cambria" panose="02040503050406030204" pitchFamily="18" charset="0"/>
              </a:rPr>
              <a:t>Choise</a:t>
            </a:r>
            <a:r>
              <a:rPr lang="fr-FR" dirty="0" smtClean="0">
                <a:latin typeface="Cambria" panose="02040503050406030204" pitchFamily="18" charset="0"/>
              </a:rPr>
              <a:t> of emplacement for construction </a:t>
            </a:r>
          </a:p>
          <a:p>
            <a:pPr marL="0" indent="0">
              <a:buNone/>
            </a:pPr>
            <a:r>
              <a:rPr lang="fr-FR" dirty="0">
                <a:latin typeface="Cambria" panose="02040503050406030204" pitchFamily="18" charset="0"/>
              </a:rPr>
              <a:t>	</a:t>
            </a:r>
            <a:r>
              <a:rPr lang="fr-FR" dirty="0" smtClean="0">
                <a:latin typeface="Cambria" panose="02040503050406030204" pitchFamily="18" charset="0"/>
              </a:rPr>
              <a:t>and test : </a:t>
            </a:r>
            <a:r>
              <a:rPr lang="fr-FR" dirty="0">
                <a:latin typeface="Cambria" panose="02040503050406030204" pitchFamily="18" charset="0"/>
              </a:rPr>
              <a:t>Hall </a:t>
            </a:r>
            <a:r>
              <a:rPr lang="fr-FR" dirty="0" smtClean="0">
                <a:latin typeface="Cambria" panose="02040503050406030204" pitchFamily="18" charset="0"/>
              </a:rPr>
              <a:t>LAGARRIGUE</a:t>
            </a:r>
            <a:endParaRPr lang="fr-FR" dirty="0">
              <a:latin typeface="Cambria" panose="02040503050406030204" pitchFamily="18" charset="0"/>
            </a:endParaRPr>
          </a:p>
          <a:p>
            <a:r>
              <a:rPr lang="fr-FR" dirty="0" smtClean="0">
                <a:latin typeface="Cambria" panose="02040503050406030204" pitchFamily="18" charset="0"/>
              </a:rPr>
              <a:t>Power and water to </a:t>
            </a:r>
            <a:r>
              <a:rPr lang="fr-FR" dirty="0" err="1" smtClean="0">
                <a:latin typeface="Cambria" panose="02040503050406030204" pitchFamily="18" charset="0"/>
              </a:rPr>
              <a:t>feed</a:t>
            </a:r>
            <a:r>
              <a:rPr lang="fr-FR" dirty="0" smtClean="0">
                <a:latin typeface="Cambria" panose="02040503050406030204" pitchFamily="18" charset="0"/>
              </a:rPr>
              <a:t> in place : not </a:t>
            </a:r>
            <a:r>
              <a:rPr lang="fr-FR" dirty="0" err="1" smtClean="0">
                <a:latin typeface="Cambria" panose="02040503050406030204" pitchFamily="18" charset="0"/>
              </a:rPr>
              <a:t>yet</a:t>
            </a:r>
            <a:endParaRPr lang="fr-FR" dirty="0">
              <a:latin typeface="Cambria" panose="02040503050406030204" pitchFamily="18" charset="0"/>
            </a:endParaRPr>
          </a:p>
          <a:p>
            <a:r>
              <a:rPr lang="fr-FR" dirty="0" err="1">
                <a:latin typeface="Cambria" panose="02040503050406030204" pitchFamily="18" charset="0"/>
              </a:rPr>
              <a:t>Recycling</a:t>
            </a:r>
            <a:r>
              <a:rPr lang="fr-FR" dirty="0">
                <a:latin typeface="Cambria" panose="02040503050406030204" pitchFamily="18" charset="0"/>
              </a:rPr>
              <a:t> </a:t>
            </a:r>
            <a:r>
              <a:rPr lang="fr-FR" dirty="0" err="1">
                <a:latin typeface="Cambria" panose="02040503050406030204" pitchFamily="18" charset="0"/>
              </a:rPr>
              <a:t>elements</a:t>
            </a:r>
            <a:r>
              <a:rPr lang="fr-FR" dirty="0">
                <a:latin typeface="Cambria" panose="02040503050406030204" pitchFamily="18" charset="0"/>
              </a:rPr>
              <a:t> </a:t>
            </a:r>
            <a:r>
              <a:rPr lang="fr-FR" dirty="0" err="1">
                <a:latin typeface="Cambria" panose="02040503050406030204" pitchFamily="18" charset="0"/>
              </a:rPr>
              <a:t>from</a:t>
            </a:r>
            <a:r>
              <a:rPr lang="fr-FR" dirty="0">
                <a:latin typeface="Cambria" panose="02040503050406030204" pitchFamily="18" charset="0"/>
              </a:rPr>
              <a:t> </a:t>
            </a:r>
            <a:r>
              <a:rPr lang="fr-FR" dirty="0" smtClean="0">
                <a:latin typeface="Cambria" panose="02040503050406030204" pitchFamily="18" charset="0"/>
              </a:rPr>
              <a:t>SLAC : not </a:t>
            </a:r>
            <a:r>
              <a:rPr lang="fr-FR" dirty="0" err="1" smtClean="0">
                <a:latin typeface="Cambria" panose="02040503050406030204" pitchFamily="18" charset="0"/>
              </a:rPr>
              <a:t>yet</a:t>
            </a:r>
            <a:endParaRPr lang="fr-FR" dirty="0" smtClean="0">
              <a:latin typeface="Cambria" panose="02040503050406030204" pitchFamily="18" charset="0"/>
            </a:endParaRPr>
          </a:p>
          <a:p>
            <a:r>
              <a:rPr lang="fr-FR" dirty="0" smtClean="0">
                <a:latin typeface="Cambria" panose="02040503050406030204" pitchFamily="18" charset="0"/>
              </a:rPr>
              <a:t>Pulse transformer and Tank : in </a:t>
            </a:r>
            <a:r>
              <a:rPr lang="fr-FR" dirty="0" err="1" smtClean="0">
                <a:latin typeface="Cambria" panose="02040503050406030204" pitchFamily="18" charset="0"/>
              </a:rPr>
              <a:t>progress</a:t>
            </a:r>
            <a:endParaRPr lang="fr-FR" dirty="0">
              <a:latin typeface="Cambria" panose="02040503050406030204" pitchFamily="18" charset="0"/>
            </a:endParaRPr>
          </a:p>
          <a:p>
            <a:r>
              <a:rPr lang="fr-FR" dirty="0" err="1" smtClean="0">
                <a:latin typeface="Cambria" panose="02040503050406030204" pitchFamily="18" charset="0"/>
              </a:rPr>
              <a:t>Auxiliaries</a:t>
            </a:r>
            <a:r>
              <a:rPr lang="fr-FR" dirty="0" smtClean="0">
                <a:latin typeface="Cambria" panose="02040503050406030204" pitchFamily="18" charset="0"/>
              </a:rPr>
              <a:t> </a:t>
            </a:r>
            <a:r>
              <a:rPr lang="fr-FR" dirty="0" err="1" smtClean="0">
                <a:latin typeface="Cambria" panose="02040503050406030204" pitchFamily="18" charset="0"/>
              </a:rPr>
              <a:t>systems</a:t>
            </a:r>
            <a:r>
              <a:rPr lang="fr-FR" dirty="0" smtClean="0">
                <a:latin typeface="Cambria" panose="02040503050406030204" pitchFamily="18" charset="0"/>
              </a:rPr>
              <a:t> : in </a:t>
            </a:r>
            <a:r>
              <a:rPr lang="fr-FR" dirty="0" err="1" smtClean="0">
                <a:latin typeface="Cambria" panose="02040503050406030204" pitchFamily="18" charset="0"/>
              </a:rPr>
              <a:t>progress</a:t>
            </a:r>
            <a:endParaRPr lang="fr-FR" dirty="0" smtClean="0">
              <a:latin typeface="Cambria" panose="02040503050406030204" pitchFamily="18" charset="0"/>
            </a:endParaRPr>
          </a:p>
          <a:p>
            <a:r>
              <a:rPr lang="fr-FR" dirty="0" err="1" smtClean="0">
                <a:latin typeface="Cambria" panose="02040503050406030204" pitchFamily="18" charset="0"/>
              </a:rPr>
              <a:t>Remote</a:t>
            </a:r>
            <a:r>
              <a:rPr lang="fr-FR" dirty="0" smtClean="0">
                <a:latin typeface="Cambria" panose="02040503050406030204" pitchFamily="18" charset="0"/>
              </a:rPr>
              <a:t> control : not </a:t>
            </a:r>
            <a:r>
              <a:rPr lang="fr-FR" dirty="0" err="1" smtClean="0">
                <a:latin typeface="Cambria" panose="02040503050406030204" pitchFamily="18" charset="0"/>
              </a:rPr>
              <a:t>yet</a:t>
            </a:r>
            <a:endParaRPr lang="fr-FR" dirty="0">
              <a:latin typeface="Cambria" panose="020405030504060302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5379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5658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660066"/>
                </a:solidFill>
              </a:rPr>
              <a:t>Klystron</a:t>
            </a:r>
            <a:endParaRPr lang="fr-FR" dirty="0">
              <a:solidFill>
                <a:srgbClr val="66006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1134"/>
            <a:ext cx="8229600" cy="515229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fr-FR" sz="3000" dirty="0">
              <a:latin typeface="Cambria" panose="02040503050406030204" pitchFamily="18" charset="0"/>
            </a:endParaRPr>
          </a:p>
          <a:p>
            <a:r>
              <a:rPr lang="fr-FR" sz="3000" dirty="0">
                <a:latin typeface="Cambria" panose="02040503050406030204" pitchFamily="18" charset="0"/>
              </a:rPr>
              <a:t>Klystron: </a:t>
            </a:r>
            <a:r>
              <a:rPr lang="fr-FR" sz="3000" dirty="0" smtClean="0">
                <a:latin typeface="Cambria" panose="02040503050406030204" pitchFamily="18" charset="0"/>
              </a:rPr>
              <a:t>VKS-8245C</a:t>
            </a:r>
            <a:endParaRPr lang="fr-FR" sz="3000" dirty="0">
              <a:latin typeface="Cambria" panose="02040503050406030204" pitchFamily="18" charset="0"/>
            </a:endParaRPr>
          </a:p>
          <a:p>
            <a:r>
              <a:rPr lang="fr-FR" sz="3000" dirty="0">
                <a:latin typeface="Cambria" panose="02040503050406030204" pitchFamily="18" charset="0"/>
              </a:rPr>
              <a:t>RF power(output): 4</a:t>
            </a:r>
            <a:r>
              <a:rPr lang="fr-FR" sz="3000" dirty="0" smtClean="0">
                <a:latin typeface="Cambria" panose="02040503050406030204" pitchFamily="18" charset="0"/>
              </a:rPr>
              <a:t>5 </a:t>
            </a:r>
            <a:r>
              <a:rPr lang="fr-FR" sz="3000" dirty="0">
                <a:latin typeface="Cambria" panose="02040503050406030204" pitchFamily="18" charset="0"/>
              </a:rPr>
              <a:t>MW</a:t>
            </a:r>
          </a:p>
          <a:p>
            <a:r>
              <a:rPr lang="fr-FR" sz="3000" dirty="0">
                <a:latin typeface="Cambria" panose="02040503050406030204" pitchFamily="18" charset="0"/>
              </a:rPr>
              <a:t>RF power(input): </a:t>
            </a:r>
            <a:r>
              <a:rPr lang="fr-FR" sz="3000" dirty="0" smtClean="0">
                <a:latin typeface="Cambria" panose="02040503050406030204" pitchFamily="18" charset="0"/>
              </a:rPr>
              <a:t>500 </a:t>
            </a:r>
            <a:r>
              <a:rPr lang="fr-FR" sz="3000" dirty="0">
                <a:latin typeface="Cambria" panose="02040503050406030204" pitchFamily="18" charset="0"/>
              </a:rPr>
              <a:t>W</a:t>
            </a:r>
          </a:p>
          <a:p>
            <a:r>
              <a:rPr lang="fr-FR" sz="3000" dirty="0">
                <a:latin typeface="Cambria" panose="02040503050406030204" pitchFamily="18" charset="0"/>
              </a:rPr>
              <a:t>Cathode Voltage: </a:t>
            </a:r>
            <a:r>
              <a:rPr lang="fr-FR" sz="3000" dirty="0" smtClean="0">
                <a:latin typeface="Cambria" panose="02040503050406030204" pitchFamily="18" charset="0"/>
              </a:rPr>
              <a:t>305 </a:t>
            </a:r>
            <a:r>
              <a:rPr lang="fr-FR" sz="3000" dirty="0">
                <a:latin typeface="Cambria" panose="02040503050406030204" pitchFamily="18" charset="0"/>
              </a:rPr>
              <a:t>kV</a:t>
            </a:r>
          </a:p>
          <a:p>
            <a:r>
              <a:rPr lang="fr-FR" sz="3000" dirty="0">
                <a:latin typeface="Cambria" panose="02040503050406030204" pitchFamily="18" charset="0"/>
              </a:rPr>
              <a:t>Cathode </a:t>
            </a:r>
            <a:r>
              <a:rPr lang="fr-FR" sz="3000" dirty="0" err="1">
                <a:latin typeface="Cambria" panose="02040503050406030204" pitchFamily="18" charset="0"/>
              </a:rPr>
              <a:t>Current</a:t>
            </a:r>
            <a:r>
              <a:rPr lang="fr-FR" sz="3000" dirty="0">
                <a:latin typeface="Cambria" panose="02040503050406030204" pitchFamily="18" charset="0"/>
              </a:rPr>
              <a:t>: </a:t>
            </a:r>
            <a:r>
              <a:rPr lang="fr-FR" sz="3000" dirty="0" smtClean="0">
                <a:latin typeface="Cambria" panose="02040503050406030204" pitchFamily="18" charset="0"/>
              </a:rPr>
              <a:t>340 </a:t>
            </a:r>
            <a:r>
              <a:rPr lang="fr-FR" sz="3000" dirty="0">
                <a:latin typeface="Cambria" panose="02040503050406030204" pitchFamily="18" charset="0"/>
              </a:rPr>
              <a:t>A</a:t>
            </a:r>
          </a:p>
          <a:p>
            <a:r>
              <a:rPr lang="fr-FR" sz="3000" dirty="0" smtClean="0">
                <a:latin typeface="Cambria" panose="02040503050406030204" pitchFamily="18" charset="0"/>
              </a:rPr>
              <a:t>RF </a:t>
            </a:r>
            <a:r>
              <a:rPr lang="fr-FR" sz="3000" dirty="0">
                <a:latin typeface="Cambria" panose="02040503050406030204" pitchFamily="18" charset="0"/>
              </a:rPr>
              <a:t>Pulse </a:t>
            </a:r>
            <a:r>
              <a:rPr lang="fr-FR" sz="3000" dirty="0" err="1">
                <a:latin typeface="Cambria" panose="02040503050406030204" pitchFamily="18" charset="0"/>
              </a:rPr>
              <a:t>Width</a:t>
            </a:r>
            <a:r>
              <a:rPr lang="fr-FR" sz="3000" dirty="0">
                <a:latin typeface="Cambria" panose="02040503050406030204" pitchFamily="18" charset="0"/>
              </a:rPr>
              <a:t>: 4,5 µS</a:t>
            </a:r>
          </a:p>
          <a:p>
            <a:r>
              <a:rPr lang="fr-FR" sz="3000" dirty="0" err="1">
                <a:latin typeface="Cambria" panose="02040503050406030204" pitchFamily="18" charset="0"/>
              </a:rPr>
              <a:t>Rep</a:t>
            </a:r>
            <a:r>
              <a:rPr lang="fr-FR" sz="3000" dirty="0">
                <a:latin typeface="Cambria" panose="02040503050406030204" pitchFamily="18" charset="0"/>
              </a:rPr>
              <a:t>. Rate: 50 Hz</a:t>
            </a:r>
          </a:p>
          <a:p>
            <a:r>
              <a:rPr lang="fr-FR" sz="3000" dirty="0" err="1">
                <a:latin typeface="Cambria" panose="02040503050406030204" pitchFamily="18" charset="0"/>
              </a:rPr>
              <a:t>Efficiency</a:t>
            </a:r>
            <a:r>
              <a:rPr lang="fr-FR" sz="3000" dirty="0">
                <a:latin typeface="Cambria" panose="02040503050406030204" pitchFamily="18" charset="0"/>
              </a:rPr>
              <a:t>: </a:t>
            </a:r>
            <a:r>
              <a:rPr lang="fr-FR" sz="3000" dirty="0" smtClean="0">
                <a:latin typeface="Cambria" panose="02040503050406030204" pitchFamily="18" charset="0"/>
              </a:rPr>
              <a:t>43 %</a:t>
            </a:r>
          </a:p>
          <a:p>
            <a:r>
              <a:rPr lang="fr-FR" sz="3000" dirty="0" smtClean="0">
                <a:latin typeface="Cambria" panose="02040503050406030204" pitchFamily="18" charset="0"/>
              </a:rPr>
              <a:t>Gain</a:t>
            </a:r>
            <a:r>
              <a:rPr lang="fr-FR" sz="3000" dirty="0">
                <a:latin typeface="Cambria" panose="02040503050406030204" pitchFamily="18" charset="0"/>
              </a:rPr>
              <a:t>: </a:t>
            </a:r>
            <a:r>
              <a:rPr lang="fr-FR" sz="3000" dirty="0" smtClean="0">
                <a:latin typeface="Cambria" panose="02040503050406030204" pitchFamily="18" charset="0"/>
              </a:rPr>
              <a:t>47 dB</a:t>
            </a:r>
            <a:endParaRPr lang="fr-FR" sz="3000" dirty="0">
              <a:latin typeface="Cambria" panose="02040503050406030204" pitchFamily="18" charset="0"/>
            </a:endParaRPr>
          </a:p>
          <a:p>
            <a:r>
              <a:rPr lang="fr-FR" sz="3000" dirty="0" err="1">
                <a:latin typeface="Cambria" panose="02040503050406030204" pitchFamily="18" charset="0"/>
              </a:rPr>
              <a:t>Perveance</a:t>
            </a:r>
            <a:r>
              <a:rPr lang="fr-FR" sz="3000" dirty="0">
                <a:latin typeface="Cambria" panose="02040503050406030204" pitchFamily="18" charset="0"/>
              </a:rPr>
              <a:t>: </a:t>
            </a:r>
            <a:r>
              <a:rPr lang="fr-FR" sz="3000" dirty="0" smtClean="0">
                <a:latin typeface="Cambria" panose="02040503050406030204" pitchFamily="18" charset="0"/>
              </a:rPr>
              <a:t>2, </a:t>
            </a:r>
            <a:r>
              <a:rPr lang="fr-FR" sz="3000" dirty="0">
                <a:latin typeface="Cambria" panose="02040503050406030204" pitchFamily="18" charset="0"/>
              </a:rPr>
              <a:t>[</a:t>
            </a:r>
            <a:r>
              <a:rPr lang="fr-FR" sz="3000" dirty="0" smtClean="0">
                <a:latin typeface="Cambria" panose="02040503050406030204" pitchFamily="18" charset="0"/>
              </a:rPr>
              <a:t>µa/v      ]</a:t>
            </a:r>
          </a:p>
          <a:p>
            <a:r>
              <a:rPr lang="fr-FR" sz="3000" dirty="0" smtClean="0">
                <a:latin typeface="Cambria" panose="02040503050406030204" pitchFamily="18" charset="0"/>
              </a:rPr>
              <a:t>High </a:t>
            </a:r>
            <a:r>
              <a:rPr lang="fr-FR" sz="3000" dirty="0" err="1" smtClean="0">
                <a:latin typeface="Cambria" panose="02040503050406030204" pitchFamily="18" charset="0"/>
              </a:rPr>
              <a:t>impedance</a:t>
            </a:r>
            <a:r>
              <a:rPr lang="fr-FR" sz="3000" dirty="0" smtClean="0">
                <a:latin typeface="Cambria" panose="02040503050406030204" pitchFamily="18" charset="0"/>
              </a:rPr>
              <a:t> </a:t>
            </a:r>
            <a:r>
              <a:rPr lang="fr-FR" sz="3000" dirty="0" err="1" smtClean="0">
                <a:latin typeface="Cambria" panose="02040503050406030204" pitchFamily="18" charset="0"/>
              </a:rPr>
              <a:t>Electromagnet</a:t>
            </a:r>
            <a:endParaRPr lang="fr-FR" dirty="0"/>
          </a:p>
          <a:p>
            <a:endParaRPr lang="fr-FR" sz="4000" dirty="0"/>
          </a:p>
          <a:p>
            <a:pPr marL="457200" lvl="1" indent="0">
              <a:buNone/>
            </a:pPr>
            <a:endParaRPr lang="fr-FR" sz="1800" dirty="0">
              <a:solidFill>
                <a:srgbClr val="FF0000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 flipV="1">
            <a:off x="0" y="1258658"/>
            <a:ext cx="9144000" cy="22476"/>
          </a:xfrm>
          <a:prstGeom prst="line">
            <a:avLst/>
          </a:prstGeom>
          <a:ln w="57150" cmpd="sng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6" y="11445"/>
            <a:ext cx="2538596" cy="1145995"/>
          </a:xfrm>
          <a:prstGeom prst="rect">
            <a:avLst/>
          </a:prstGeom>
        </p:spPr>
      </p:pic>
      <p:sp>
        <p:nvSpPr>
          <p:cNvPr id="8" name="ZoneTexte 4"/>
          <p:cNvSpPr txBox="1"/>
          <p:nvPr/>
        </p:nvSpPr>
        <p:spPr>
          <a:xfrm>
            <a:off x="3784210" y="5876723"/>
            <a:ext cx="787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3/2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1475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86652"/>
            <a:ext cx="8229600" cy="1143000"/>
          </a:xfrm>
        </p:spPr>
        <p:txBody>
          <a:bodyPr/>
          <a:lstStyle/>
          <a:p>
            <a:r>
              <a:rPr lang="fr-FR" dirty="0" err="1" smtClean="0">
                <a:solidFill>
                  <a:srgbClr val="660066"/>
                </a:solidFill>
              </a:rPr>
              <a:t>Status</a:t>
            </a:r>
            <a:endParaRPr lang="fr-FR" dirty="0">
              <a:solidFill>
                <a:srgbClr val="660066"/>
              </a:solidFill>
            </a:endParaRPr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321170"/>
            <a:ext cx="8229600" cy="4332848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66" y="11445"/>
            <a:ext cx="2538596" cy="1145995"/>
          </a:xfrm>
          <a:prstGeom prst="rect">
            <a:avLst/>
          </a:prstGeom>
        </p:spPr>
      </p:pic>
      <p:cxnSp>
        <p:nvCxnSpPr>
          <p:cNvPr id="5" name="Connecteur droit 4"/>
          <p:cNvCxnSpPr/>
          <p:nvPr/>
        </p:nvCxnSpPr>
        <p:spPr>
          <a:xfrm flipV="1">
            <a:off x="0" y="1258658"/>
            <a:ext cx="9144000" cy="22476"/>
          </a:xfrm>
          <a:prstGeom prst="line">
            <a:avLst/>
          </a:prstGeom>
          <a:ln w="57150" cmpd="sng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457200" y="1382352"/>
            <a:ext cx="2947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/>
              <a:t>Scheduele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319393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1874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660066"/>
                </a:solidFill>
              </a:rPr>
              <a:t>RF Distribution</a:t>
            </a:r>
            <a:endParaRPr lang="fr-FR" dirty="0">
              <a:solidFill>
                <a:srgbClr val="66006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5870" y="4484077"/>
            <a:ext cx="8229600" cy="2113671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latin typeface="Cambria" panose="02040503050406030204" pitchFamily="18" charset="0"/>
              </a:rPr>
              <a:t>RF Distribution </a:t>
            </a:r>
            <a:r>
              <a:rPr lang="fr-FR" dirty="0" err="1" smtClean="0">
                <a:latin typeface="Cambria" panose="02040503050406030204" pitchFamily="18" charset="0"/>
              </a:rPr>
              <a:t>similar</a:t>
            </a:r>
            <a:r>
              <a:rPr lang="fr-FR" dirty="0" smtClean="0">
                <a:latin typeface="Cambria" panose="02040503050406030204" pitchFamily="18" charset="0"/>
              </a:rPr>
              <a:t> to </a:t>
            </a:r>
            <a:r>
              <a:rPr lang="fr-FR" dirty="0" err="1" smtClean="0">
                <a:latin typeface="Cambria" panose="02040503050406030204" pitchFamily="18" charset="0"/>
              </a:rPr>
              <a:t>ThomX</a:t>
            </a:r>
            <a:r>
              <a:rPr lang="fr-FR" dirty="0" smtClean="0">
                <a:latin typeface="Cambria" panose="02040503050406030204" pitchFamily="18" charset="0"/>
              </a:rPr>
              <a:t> (&gt; Power)</a:t>
            </a:r>
          </a:p>
          <a:p>
            <a:r>
              <a:rPr lang="fr-FR" dirty="0" smtClean="0">
                <a:latin typeface="Cambria" panose="02040503050406030204" pitchFamily="18" charset="0"/>
              </a:rPr>
              <a:t>Use of </a:t>
            </a:r>
            <a:r>
              <a:rPr lang="fr-FR" dirty="0" err="1" smtClean="0">
                <a:latin typeface="Cambria" panose="02040503050406030204" pitchFamily="18" charset="0"/>
              </a:rPr>
              <a:t>elements</a:t>
            </a:r>
            <a:r>
              <a:rPr lang="fr-FR" dirty="0" smtClean="0">
                <a:latin typeface="Cambria" panose="02040503050406030204" pitchFamily="18" charset="0"/>
              </a:rPr>
              <a:t> </a:t>
            </a:r>
            <a:r>
              <a:rPr lang="fr-FR" dirty="0" err="1" smtClean="0">
                <a:latin typeface="Cambria" panose="02040503050406030204" pitchFamily="18" charset="0"/>
              </a:rPr>
              <a:t>from</a:t>
            </a:r>
            <a:r>
              <a:rPr lang="fr-FR" dirty="0" smtClean="0">
                <a:latin typeface="Cambria" panose="02040503050406030204" pitchFamily="18" charset="0"/>
              </a:rPr>
              <a:t> CERN ( </a:t>
            </a:r>
            <a:r>
              <a:rPr lang="fr-FR" dirty="0" err="1" smtClean="0">
                <a:latin typeface="Cambria" panose="02040503050406030204" pitchFamily="18" charset="0"/>
              </a:rPr>
              <a:t>Waveguides</a:t>
            </a:r>
            <a:r>
              <a:rPr lang="fr-FR" dirty="0" smtClean="0">
                <a:latin typeface="Cambria" panose="02040503050406030204" pitchFamily="18" charset="0"/>
              </a:rPr>
              <a:t> &amp; </a:t>
            </a:r>
            <a:r>
              <a:rPr lang="fr-FR" dirty="0" err="1" smtClean="0">
                <a:latin typeface="Cambria" panose="02040503050406030204" pitchFamily="18" charset="0"/>
              </a:rPr>
              <a:t>Loads</a:t>
            </a:r>
            <a:r>
              <a:rPr lang="fr-FR" dirty="0" smtClean="0">
                <a:latin typeface="Cambria" panose="02040503050406030204" pitchFamily="18" charset="0"/>
              </a:rPr>
              <a:t> )</a:t>
            </a:r>
          </a:p>
          <a:p>
            <a:r>
              <a:rPr lang="fr-FR" dirty="0" smtClean="0">
                <a:latin typeface="Cambria" panose="02040503050406030204" pitchFamily="18" charset="0"/>
              </a:rPr>
              <a:t>ALL </a:t>
            </a:r>
            <a:r>
              <a:rPr lang="fr-FR" dirty="0" err="1" smtClean="0">
                <a:latin typeface="Cambria" panose="02040503050406030204" pitchFamily="18" charset="0"/>
              </a:rPr>
              <a:t>other</a:t>
            </a:r>
            <a:r>
              <a:rPr lang="fr-FR" dirty="0" smtClean="0">
                <a:latin typeface="Cambria" panose="02040503050406030204" pitchFamily="18" charset="0"/>
              </a:rPr>
              <a:t> </a:t>
            </a:r>
            <a:r>
              <a:rPr lang="fr-FR" dirty="0" err="1" smtClean="0">
                <a:latin typeface="Cambria" panose="02040503050406030204" pitchFamily="18" charset="0"/>
              </a:rPr>
              <a:t>elements</a:t>
            </a:r>
            <a:r>
              <a:rPr lang="fr-FR" dirty="0" smtClean="0">
                <a:latin typeface="Cambria" panose="02040503050406030204" pitchFamily="18" charset="0"/>
              </a:rPr>
              <a:t> </a:t>
            </a:r>
            <a:r>
              <a:rPr lang="fr-FR" dirty="0" err="1" smtClean="0">
                <a:latin typeface="Cambria" panose="02040503050406030204" pitchFamily="18" charset="0"/>
              </a:rPr>
              <a:t>from</a:t>
            </a:r>
            <a:r>
              <a:rPr lang="fr-FR" dirty="0" smtClean="0">
                <a:latin typeface="Cambria" panose="02040503050406030204" pitchFamily="18" charset="0"/>
              </a:rPr>
              <a:t> Industrie </a:t>
            </a:r>
            <a:endParaRPr lang="fr-FR" dirty="0">
              <a:latin typeface="Cambria" panose="02040503050406030204" pitchFamily="18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6" y="11445"/>
            <a:ext cx="2538596" cy="1145995"/>
          </a:xfrm>
          <a:prstGeom prst="rect">
            <a:avLst/>
          </a:prstGeom>
        </p:spPr>
      </p:pic>
      <p:cxnSp>
        <p:nvCxnSpPr>
          <p:cNvPr id="5" name="Connecteur droit 4"/>
          <p:cNvCxnSpPr/>
          <p:nvPr/>
        </p:nvCxnSpPr>
        <p:spPr>
          <a:xfrm flipV="1">
            <a:off x="0" y="1258658"/>
            <a:ext cx="9144000" cy="22476"/>
          </a:xfrm>
          <a:prstGeom prst="line">
            <a:avLst/>
          </a:prstGeom>
          <a:ln w="57150" cmpd="sng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870" y="1708126"/>
            <a:ext cx="7201905" cy="2133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326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V="1">
            <a:off x="0" y="1258658"/>
            <a:ext cx="9144000" cy="22476"/>
          </a:xfrm>
          <a:prstGeom prst="line">
            <a:avLst/>
          </a:prstGeom>
          <a:ln w="57150" cmpd="sng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6" y="11445"/>
            <a:ext cx="2538596" cy="1145995"/>
          </a:xfrm>
          <a:prstGeom prst="rect">
            <a:avLst/>
          </a:prstGeom>
        </p:spPr>
      </p:pic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115658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660066"/>
                </a:solidFill>
              </a:rPr>
              <a:t>Conclusion</a:t>
            </a:r>
            <a:endParaRPr lang="fr-FR" dirty="0">
              <a:solidFill>
                <a:srgbClr val="660066"/>
              </a:solidFill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914400" y="1338377"/>
            <a:ext cx="8229600" cy="54756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err="1" smtClean="0">
                <a:latin typeface="Cambria" panose="02040503050406030204" pitchFamily="18" charset="0"/>
              </a:rPr>
              <a:t>Starting</a:t>
            </a:r>
            <a:r>
              <a:rPr lang="fr-FR" dirty="0" smtClean="0">
                <a:latin typeface="Cambria" panose="02040503050406030204" pitchFamily="18" charset="0"/>
              </a:rPr>
              <a:t> construction of the </a:t>
            </a:r>
            <a:r>
              <a:rPr lang="fr-FR" dirty="0" err="1" smtClean="0">
                <a:latin typeface="Cambria" panose="02040503050406030204" pitchFamily="18" charset="0"/>
              </a:rPr>
              <a:t>Modulator</a:t>
            </a:r>
            <a:r>
              <a:rPr lang="fr-FR" dirty="0">
                <a:latin typeface="Cambria" panose="02040503050406030204" pitchFamily="18" charset="0"/>
              </a:rPr>
              <a:t> </a:t>
            </a:r>
            <a:r>
              <a:rPr lang="fr-FR" dirty="0" err="1" smtClean="0">
                <a:latin typeface="Cambria" panose="02040503050406030204" pitchFamily="18" charset="0"/>
              </a:rPr>
              <a:t>need</a:t>
            </a:r>
            <a:r>
              <a:rPr lang="fr-FR" dirty="0" smtClean="0">
                <a:latin typeface="Cambria" panose="02040503050406030204" pitchFamily="18" charset="0"/>
              </a:rPr>
              <a:t>:</a:t>
            </a:r>
            <a:endParaRPr lang="fr-FR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Cambria" panose="02040503050406030204" pitchFamily="18" charset="0"/>
              </a:rPr>
              <a:t>		1- </a:t>
            </a:r>
            <a:r>
              <a:rPr lang="fr-FR" dirty="0" err="1" smtClean="0">
                <a:latin typeface="Cambria" panose="02040503050406030204" pitchFamily="18" charset="0"/>
              </a:rPr>
              <a:t>Get</a:t>
            </a:r>
            <a:r>
              <a:rPr lang="fr-FR" dirty="0" smtClean="0">
                <a:latin typeface="Cambria" panose="02040503050406030204" pitchFamily="18" charset="0"/>
              </a:rPr>
              <a:t> the  emplacement Hall 				   			LAGARRIGUE</a:t>
            </a:r>
          </a:p>
          <a:p>
            <a:pPr marL="0" indent="0">
              <a:buNone/>
            </a:pPr>
            <a:r>
              <a:rPr lang="fr-FR" dirty="0">
                <a:latin typeface="Cambria" panose="02040503050406030204" pitchFamily="18" charset="0"/>
              </a:rPr>
              <a:t>	</a:t>
            </a:r>
            <a:r>
              <a:rPr lang="fr-FR" dirty="0" smtClean="0">
                <a:latin typeface="Cambria" panose="02040503050406030204" pitchFamily="18" charset="0"/>
              </a:rPr>
              <a:t>	2- </a:t>
            </a:r>
            <a:r>
              <a:rPr lang="fr-FR" dirty="0" err="1" smtClean="0">
                <a:latin typeface="Cambria" panose="02040503050406030204" pitchFamily="18" charset="0"/>
              </a:rPr>
              <a:t>Get</a:t>
            </a:r>
            <a:r>
              <a:rPr lang="fr-FR" dirty="0" smtClean="0">
                <a:latin typeface="Cambria" panose="02040503050406030204" pitchFamily="18" charset="0"/>
              </a:rPr>
              <a:t> </a:t>
            </a:r>
            <a:r>
              <a:rPr lang="fr-FR" dirty="0" err="1" smtClean="0">
                <a:latin typeface="Cambria" panose="02040503050406030204" pitchFamily="18" charset="0"/>
              </a:rPr>
              <a:t>elements</a:t>
            </a:r>
            <a:r>
              <a:rPr lang="fr-FR" dirty="0" smtClean="0">
                <a:latin typeface="Cambria" panose="02040503050406030204" pitchFamily="18" charset="0"/>
              </a:rPr>
              <a:t> </a:t>
            </a:r>
            <a:r>
              <a:rPr lang="fr-FR" dirty="0" err="1" smtClean="0">
                <a:latin typeface="Cambria" panose="02040503050406030204" pitchFamily="18" charset="0"/>
              </a:rPr>
              <a:t>from</a:t>
            </a:r>
            <a:r>
              <a:rPr lang="fr-FR" dirty="0" smtClean="0">
                <a:latin typeface="Cambria" panose="02040503050406030204" pitchFamily="18" charset="0"/>
              </a:rPr>
              <a:t> SLAC</a:t>
            </a:r>
            <a:endParaRPr lang="fr-FR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Cambria" panose="02040503050406030204" pitchFamily="18" charset="0"/>
              </a:rPr>
              <a:t>	Power and water connections </a:t>
            </a:r>
          </a:p>
          <a:p>
            <a:pPr marL="0" indent="0">
              <a:buNone/>
            </a:pPr>
            <a:endParaRPr lang="fr-FR" sz="19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Cambria" panose="02040503050406030204" pitchFamily="18" charset="0"/>
              </a:rPr>
              <a:t>In </a:t>
            </a:r>
            <a:r>
              <a:rPr lang="fr-FR" dirty="0" err="1" smtClean="0">
                <a:latin typeface="Cambria" panose="02040503050406030204" pitchFamily="18" charset="0"/>
              </a:rPr>
              <a:t>progress</a:t>
            </a:r>
            <a:r>
              <a:rPr lang="fr-FR" dirty="0" smtClean="0">
                <a:latin typeface="Cambria" panose="02040503050406030204" pitchFamily="18" charset="0"/>
              </a:rPr>
              <a:t>:  Pulse transformer &amp; tank</a:t>
            </a:r>
            <a:endParaRPr lang="fr-FR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Cambria" panose="02040503050406030204" pitchFamily="18" charset="0"/>
              </a:rPr>
              <a:t>					</a:t>
            </a:r>
            <a:r>
              <a:rPr lang="fr-FR" dirty="0" err="1" smtClean="0">
                <a:latin typeface="Cambria" panose="02040503050406030204" pitchFamily="18" charset="0"/>
              </a:rPr>
              <a:t>Auxiliaries</a:t>
            </a:r>
            <a:r>
              <a:rPr lang="fr-FR" dirty="0" smtClean="0">
                <a:latin typeface="Cambria" panose="02040503050406030204" pitchFamily="18" charset="0"/>
              </a:rPr>
              <a:t> </a:t>
            </a:r>
            <a:r>
              <a:rPr lang="fr-FR" dirty="0" err="1" smtClean="0">
                <a:latin typeface="Cambria" panose="02040503050406030204" pitchFamily="18" charset="0"/>
              </a:rPr>
              <a:t>systems</a:t>
            </a:r>
            <a:endParaRPr lang="fr-FR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fr-FR" sz="1900" dirty="0" smtClean="0">
                <a:latin typeface="Cambria" panose="02040503050406030204" pitchFamily="18" charset="0"/>
              </a:rPr>
              <a:t> </a:t>
            </a:r>
          </a:p>
          <a:p>
            <a:pPr marL="0" indent="0">
              <a:buNone/>
            </a:pPr>
            <a:r>
              <a:rPr lang="fr-FR" dirty="0" smtClean="0">
                <a:latin typeface="Cambria" panose="02040503050406030204" pitchFamily="18" charset="0"/>
              </a:rPr>
              <a:t>Construction &amp;  test  : 12 </a:t>
            </a:r>
            <a:r>
              <a:rPr lang="fr-FR" dirty="0" err="1" smtClean="0">
                <a:latin typeface="Cambria" panose="02040503050406030204" pitchFamily="18" charset="0"/>
              </a:rPr>
              <a:t>Months</a:t>
            </a:r>
            <a:r>
              <a:rPr lang="fr-FR" dirty="0" smtClean="0">
                <a:latin typeface="Cambria" panose="02040503050406030204" pitchFamily="18" charset="0"/>
              </a:rPr>
              <a:t> </a:t>
            </a:r>
          </a:p>
          <a:p>
            <a:pPr marL="0" indent="0">
              <a:buNone/>
            </a:pPr>
            <a:r>
              <a:rPr lang="fr-FR" dirty="0" smtClean="0">
                <a:latin typeface="Cambria" panose="02040503050406030204" pitchFamily="18" charset="0"/>
              </a:rPr>
              <a:t>Manpower: 1 </a:t>
            </a:r>
            <a:r>
              <a:rPr lang="fr-FR" dirty="0" err="1" smtClean="0">
                <a:latin typeface="Cambria" panose="02040503050406030204" pitchFamily="18" charset="0"/>
              </a:rPr>
              <a:t>Enginneer</a:t>
            </a:r>
            <a:r>
              <a:rPr lang="fr-FR" dirty="0" smtClean="0">
                <a:latin typeface="Cambria" panose="02040503050406030204" pitchFamily="18" charset="0"/>
              </a:rPr>
              <a:t> + 1 Technicien</a:t>
            </a:r>
          </a:p>
          <a:p>
            <a:pPr marL="0" indent="0">
              <a:buNone/>
            </a:pPr>
            <a:endParaRPr lang="fr-FR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fr-FR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fr-FR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fr-FR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fr-FR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fr-FR" dirty="0" smtClean="0">
              <a:latin typeface="Cambria" panose="02040503050406030204" pitchFamily="18" charset="0"/>
            </a:endParaRPr>
          </a:p>
          <a:p>
            <a:endParaRPr lang="fr-FR" dirty="0">
              <a:latin typeface="Cambria" panose="02040503050406030204" pitchFamily="18" charset="0"/>
            </a:endParaRPr>
          </a:p>
          <a:p>
            <a:endParaRPr lang="fr-FR" dirty="0"/>
          </a:p>
        </p:txBody>
      </p:sp>
      <p:sp>
        <p:nvSpPr>
          <p:cNvPr id="2" name="Flèche droite 1"/>
          <p:cNvSpPr/>
          <p:nvPr/>
        </p:nvSpPr>
        <p:spPr>
          <a:xfrm flipV="1">
            <a:off x="12566" y="1561514"/>
            <a:ext cx="744086" cy="26728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24388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1742</TotalTime>
  <Words>222</Words>
  <Application>Microsoft Macintosh PowerPoint</Application>
  <PresentationFormat>Présentation à l'écran (4:3)</PresentationFormat>
  <Paragraphs>89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RF Power &amp; RF Distribution For PRAE Linac</vt:lpstr>
      <vt:lpstr>Présentation PowerPoint</vt:lpstr>
      <vt:lpstr>Parameters</vt:lpstr>
      <vt:lpstr>Modulator</vt:lpstr>
      <vt:lpstr>Status</vt:lpstr>
      <vt:lpstr>Klystron</vt:lpstr>
      <vt:lpstr>Status</vt:lpstr>
      <vt:lpstr>RF Distribution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Cynthia</dc:creator>
  <cp:lastModifiedBy>Cynthia</cp:lastModifiedBy>
  <cp:revision>55</cp:revision>
  <dcterms:created xsi:type="dcterms:W3CDTF">2018-07-04T14:39:06Z</dcterms:created>
  <dcterms:modified xsi:type="dcterms:W3CDTF">2018-10-07T18:41:05Z</dcterms:modified>
</cp:coreProperties>
</file>