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8" r:id="rId3"/>
    <p:sldId id="269" r:id="rId4"/>
    <p:sldId id="262" r:id="rId5"/>
    <p:sldId id="266" r:id="rId6"/>
    <p:sldId id="259" r:id="rId7"/>
    <p:sldId id="270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69989-AC5B-D34E-A37C-2E5FB17384E0}" type="doc">
      <dgm:prSet loTypeId="urn:microsoft.com/office/officeart/2005/8/layout/radial3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7DB462-C1B8-F541-AF8B-AF148B84F25E}">
      <dgm:prSet phldrT="[Text]" custT="1"/>
      <dgm:spPr/>
      <dgm:t>
        <a:bodyPr/>
        <a:lstStyle/>
        <a:p>
          <a:r>
            <a:rPr lang="en-US" sz="1400" dirty="0" smtClean="0"/>
            <a:t>MAGNETS</a:t>
          </a:r>
          <a:endParaRPr lang="en-US" sz="1400" dirty="0"/>
        </a:p>
      </dgm:t>
    </dgm:pt>
    <dgm:pt modelId="{EF41CF36-8C04-084F-91C8-EA70177B15CE}" type="parTrans" cxnId="{C0690A10-D70C-B249-A93A-298CDC1E8340}">
      <dgm:prSet/>
      <dgm:spPr/>
      <dgm:t>
        <a:bodyPr/>
        <a:lstStyle/>
        <a:p>
          <a:endParaRPr lang="en-US"/>
        </a:p>
      </dgm:t>
    </dgm:pt>
    <dgm:pt modelId="{BA8DE1E6-802E-C746-825A-9AEEA9D5F976}" type="sibTrans" cxnId="{C0690A10-D70C-B249-A93A-298CDC1E8340}">
      <dgm:prSet/>
      <dgm:spPr/>
      <dgm:t>
        <a:bodyPr/>
        <a:lstStyle/>
        <a:p>
          <a:endParaRPr lang="en-US"/>
        </a:p>
      </dgm:t>
    </dgm:pt>
    <dgm:pt modelId="{BB1B3C44-2E23-6842-BDA9-AD758F29C4DA}">
      <dgm:prSet phldrT="[Text]" custT="1"/>
      <dgm:spPr/>
      <dgm:t>
        <a:bodyPr/>
        <a:lstStyle/>
        <a:p>
          <a:r>
            <a:rPr lang="en-US" sz="1000" dirty="0" smtClean="0"/>
            <a:t>Vacuum</a:t>
          </a:r>
          <a:endParaRPr lang="en-US" sz="1000" dirty="0"/>
        </a:p>
      </dgm:t>
    </dgm:pt>
    <dgm:pt modelId="{628DA7FD-216E-D649-A7D4-E2B7B157F19E}" type="parTrans" cxnId="{8D65F1DF-C95D-FE4A-89CC-D2C0ABEBD949}">
      <dgm:prSet/>
      <dgm:spPr/>
      <dgm:t>
        <a:bodyPr/>
        <a:lstStyle/>
        <a:p>
          <a:endParaRPr lang="en-US"/>
        </a:p>
      </dgm:t>
    </dgm:pt>
    <dgm:pt modelId="{D00333C4-F99F-D046-9D01-387E930C753E}" type="sibTrans" cxnId="{8D65F1DF-C95D-FE4A-89CC-D2C0ABEBD949}">
      <dgm:prSet/>
      <dgm:spPr/>
      <dgm:t>
        <a:bodyPr/>
        <a:lstStyle/>
        <a:p>
          <a:endParaRPr lang="en-US"/>
        </a:p>
      </dgm:t>
    </dgm:pt>
    <dgm:pt modelId="{23D05D12-0B2E-C74F-B2CC-5DD50FCE878D}">
      <dgm:prSet phldrT="[Text]" custT="1"/>
      <dgm:spPr>
        <a:scene3d>
          <a:camera prst="orthographicFront">
            <a:rot lat="0" lon="1080000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>
          <a:flatTx/>
        </a:bodyPr>
        <a:lstStyle/>
        <a:p>
          <a:r>
            <a:rPr lang="en-US" sz="1000" dirty="0" smtClean="0"/>
            <a:t>Cooling</a:t>
          </a:r>
          <a:endParaRPr lang="en-US" sz="1000" dirty="0"/>
        </a:p>
        <a:p>
          <a:r>
            <a:rPr lang="en-US" sz="1000" dirty="0"/>
            <a:t> (</a:t>
          </a:r>
          <a:r>
            <a:rPr lang="en-US" sz="1000" dirty="0" smtClean="0"/>
            <a:t>air, water)</a:t>
          </a:r>
          <a:endParaRPr lang="en-US" sz="1000" dirty="0"/>
        </a:p>
      </dgm:t>
    </dgm:pt>
    <dgm:pt modelId="{99A5BE66-4083-1B4E-8575-9D1CA5891F0A}" type="parTrans" cxnId="{FA1183EE-ED9F-344C-B7F8-F968C6D69AE6}">
      <dgm:prSet/>
      <dgm:spPr/>
      <dgm:t>
        <a:bodyPr/>
        <a:lstStyle/>
        <a:p>
          <a:endParaRPr lang="en-US"/>
        </a:p>
      </dgm:t>
    </dgm:pt>
    <dgm:pt modelId="{50C0486A-A516-514B-9F70-5343DD2C5F3C}" type="sibTrans" cxnId="{FA1183EE-ED9F-344C-B7F8-F968C6D69AE6}">
      <dgm:prSet/>
      <dgm:spPr/>
      <dgm:t>
        <a:bodyPr/>
        <a:lstStyle/>
        <a:p>
          <a:endParaRPr lang="en-US"/>
        </a:p>
      </dgm:t>
    </dgm:pt>
    <dgm:pt modelId="{0C4081EA-16D8-F549-B7A3-9B0D521D9758}">
      <dgm:prSet phldrT="[Text]" custT="1"/>
      <dgm:spPr>
        <a:scene3d>
          <a:camera prst="orthographicFront">
            <a:rot lat="0" lon="1080000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>
          <a:flatTx/>
        </a:bodyPr>
        <a:lstStyle/>
        <a:p>
          <a:r>
            <a:rPr lang="en-US" sz="1000" dirty="0" smtClean="0"/>
            <a:t>Beam Dynamics</a:t>
          </a:r>
          <a:endParaRPr lang="en-US" sz="1000" dirty="0"/>
        </a:p>
      </dgm:t>
    </dgm:pt>
    <dgm:pt modelId="{86F993D8-B1BB-4144-8EB3-A36A57492AA2}" type="parTrans" cxnId="{01F3202B-1095-BE46-975E-8E70970FEDBD}">
      <dgm:prSet/>
      <dgm:spPr/>
      <dgm:t>
        <a:bodyPr/>
        <a:lstStyle/>
        <a:p>
          <a:endParaRPr lang="en-US"/>
        </a:p>
      </dgm:t>
    </dgm:pt>
    <dgm:pt modelId="{2C1AB82D-8F0F-CB47-867E-7CE4EA27ABF8}" type="sibTrans" cxnId="{01F3202B-1095-BE46-975E-8E70970FEDBD}">
      <dgm:prSet/>
      <dgm:spPr/>
      <dgm:t>
        <a:bodyPr/>
        <a:lstStyle/>
        <a:p>
          <a:endParaRPr lang="en-US"/>
        </a:p>
      </dgm:t>
    </dgm:pt>
    <dgm:pt modelId="{6649609E-8999-F141-B7C3-91741F98B10C}">
      <dgm:prSet phldrT="[Text]" custT="1"/>
      <dgm:spPr>
        <a:scene3d>
          <a:camera prst="orthographicFront">
            <a:rot lat="0" lon="1080000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>
          <a:flatTx/>
        </a:bodyPr>
        <a:lstStyle/>
        <a:p>
          <a:r>
            <a:rPr lang="en-US" sz="1000" dirty="0" smtClean="0"/>
            <a:t>Power supply</a:t>
          </a:r>
          <a:endParaRPr lang="en-US" sz="1000" dirty="0"/>
        </a:p>
      </dgm:t>
    </dgm:pt>
    <dgm:pt modelId="{785A79F0-DBFA-3A4A-BB5F-79690C0A427C}" type="parTrans" cxnId="{B4B59AC7-015D-5D4E-8B2C-D190FCD243EA}">
      <dgm:prSet/>
      <dgm:spPr/>
      <dgm:t>
        <a:bodyPr/>
        <a:lstStyle/>
        <a:p>
          <a:endParaRPr lang="en-US"/>
        </a:p>
      </dgm:t>
    </dgm:pt>
    <dgm:pt modelId="{371373F8-5212-C04A-913D-CFAF261B5406}" type="sibTrans" cxnId="{B4B59AC7-015D-5D4E-8B2C-D190FCD243EA}">
      <dgm:prSet/>
      <dgm:spPr/>
      <dgm:t>
        <a:bodyPr/>
        <a:lstStyle/>
        <a:p>
          <a:endParaRPr lang="en-US"/>
        </a:p>
      </dgm:t>
    </dgm:pt>
    <dgm:pt modelId="{52A7B6E3-8CD2-A142-93BA-C63FFB9578CE}">
      <dgm:prSet phldrT="[Text]" custT="1"/>
      <dgm:spPr>
        <a:scene3d>
          <a:camera prst="orthographicFront">
            <a:rot lat="0" lon="1080000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>
          <a:flatTx/>
        </a:bodyPr>
        <a:lstStyle/>
        <a:p>
          <a:r>
            <a:rPr lang="en-US" sz="1000"/>
            <a:t>Management</a:t>
          </a:r>
        </a:p>
      </dgm:t>
    </dgm:pt>
    <dgm:pt modelId="{5B987928-95CA-7D4E-83B6-2141D3FAB742}" type="parTrans" cxnId="{BAEACF38-6E59-3647-8645-BE3B70C357DA}">
      <dgm:prSet/>
      <dgm:spPr/>
      <dgm:t>
        <a:bodyPr/>
        <a:lstStyle/>
        <a:p>
          <a:endParaRPr lang="en-US"/>
        </a:p>
      </dgm:t>
    </dgm:pt>
    <dgm:pt modelId="{C913F9FA-8A6D-3C41-801C-0C2072D79523}" type="sibTrans" cxnId="{BAEACF38-6E59-3647-8645-BE3B70C357DA}">
      <dgm:prSet/>
      <dgm:spPr/>
      <dgm:t>
        <a:bodyPr/>
        <a:lstStyle/>
        <a:p>
          <a:endParaRPr lang="en-US"/>
        </a:p>
      </dgm:t>
    </dgm:pt>
    <dgm:pt modelId="{F4FAB557-C2C6-5541-A7F7-88938C840281}">
      <dgm:prSet phldrT="[Text]" custT="1"/>
      <dgm:spPr/>
      <dgm:t>
        <a:bodyPr/>
        <a:lstStyle/>
        <a:p>
          <a:r>
            <a:rPr lang="en-US" sz="1000" dirty="0" smtClean="0"/>
            <a:t>Integration</a:t>
          </a:r>
          <a:r>
            <a:rPr lang="en-US" sz="1000" dirty="0"/>
            <a:t>/</a:t>
          </a:r>
          <a:r>
            <a:rPr lang="en-US" sz="1000" dirty="0" err="1"/>
            <a:t>gestion</a:t>
          </a:r>
          <a:r>
            <a:rPr lang="en-US" sz="1000" dirty="0"/>
            <a:t> des interfaces</a:t>
          </a:r>
        </a:p>
      </dgm:t>
    </dgm:pt>
    <dgm:pt modelId="{24C5F406-08B1-4542-A0DD-5AF73E9857CD}" type="parTrans" cxnId="{6F84CE40-0502-C641-8208-50CFCB8C1D93}">
      <dgm:prSet/>
      <dgm:spPr/>
      <dgm:t>
        <a:bodyPr/>
        <a:lstStyle/>
        <a:p>
          <a:endParaRPr lang="en-US"/>
        </a:p>
      </dgm:t>
    </dgm:pt>
    <dgm:pt modelId="{61479A3B-869E-CA42-95EE-3E78E9795BD1}" type="sibTrans" cxnId="{6F84CE40-0502-C641-8208-50CFCB8C1D93}">
      <dgm:prSet/>
      <dgm:spPr/>
      <dgm:t>
        <a:bodyPr/>
        <a:lstStyle/>
        <a:p>
          <a:endParaRPr lang="en-US"/>
        </a:p>
      </dgm:t>
    </dgm:pt>
    <dgm:pt modelId="{FD972598-53B3-8C4B-9277-7E4532CE4233}">
      <dgm:prSet phldrT="[Text]" custT="1"/>
      <dgm:spPr/>
      <dgm:t>
        <a:bodyPr/>
        <a:lstStyle/>
        <a:p>
          <a:r>
            <a:rPr lang="en-US" sz="1000" dirty="0" smtClean="0"/>
            <a:t>Alignment</a:t>
          </a:r>
          <a:endParaRPr lang="en-US" sz="1000" dirty="0"/>
        </a:p>
      </dgm:t>
    </dgm:pt>
    <dgm:pt modelId="{9276CCFC-366D-6447-B376-9C039802FA0D}" type="parTrans" cxnId="{59183579-44EC-B64C-9305-FC5B0292AAEB}">
      <dgm:prSet/>
      <dgm:spPr/>
      <dgm:t>
        <a:bodyPr/>
        <a:lstStyle/>
        <a:p>
          <a:endParaRPr lang="en-US"/>
        </a:p>
      </dgm:t>
    </dgm:pt>
    <dgm:pt modelId="{D6387213-F85F-DC4D-B0CA-BD49580DDCD3}" type="sibTrans" cxnId="{59183579-44EC-B64C-9305-FC5B0292AAEB}">
      <dgm:prSet/>
      <dgm:spPr/>
      <dgm:t>
        <a:bodyPr/>
        <a:lstStyle/>
        <a:p>
          <a:endParaRPr lang="en-US"/>
        </a:p>
      </dgm:t>
    </dgm:pt>
    <dgm:pt modelId="{F32E7CC2-8226-6C4E-8B4A-4B4270BB7BBD}">
      <dgm:prSet phldrT="[Text]" custT="1"/>
      <dgm:spPr/>
      <dgm:t>
        <a:bodyPr/>
        <a:lstStyle/>
        <a:p>
          <a:r>
            <a:rPr lang="en-US" sz="1000" dirty="0" smtClean="0"/>
            <a:t>Safety/</a:t>
          </a:r>
          <a:r>
            <a:rPr lang="en-US" sz="1000" dirty="0"/>
            <a:t>Radioprotection</a:t>
          </a:r>
        </a:p>
      </dgm:t>
    </dgm:pt>
    <dgm:pt modelId="{0D6C9067-62A9-5B45-96BC-24C92A88E9D5}" type="parTrans" cxnId="{F6417CC0-A248-7542-A381-88F8D90BBC4C}">
      <dgm:prSet/>
      <dgm:spPr/>
      <dgm:t>
        <a:bodyPr/>
        <a:lstStyle/>
        <a:p>
          <a:endParaRPr lang="en-US"/>
        </a:p>
      </dgm:t>
    </dgm:pt>
    <dgm:pt modelId="{126B62CD-57F9-8F4D-B4DE-A4D6E8EFF637}" type="sibTrans" cxnId="{F6417CC0-A248-7542-A381-88F8D90BBC4C}">
      <dgm:prSet/>
      <dgm:spPr/>
      <dgm:t>
        <a:bodyPr/>
        <a:lstStyle/>
        <a:p>
          <a:endParaRPr lang="en-US"/>
        </a:p>
      </dgm:t>
    </dgm:pt>
    <dgm:pt modelId="{37CA6D63-5C94-D342-8915-32AC609CE941}">
      <dgm:prSet phldrT="[Text]" custT="1"/>
      <dgm:spPr/>
      <dgm:t>
        <a:bodyPr/>
        <a:lstStyle/>
        <a:p>
          <a:r>
            <a:rPr lang="en-US" sz="1000"/>
            <a:t>Logistique</a:t>
          </a:r>
        </a:p>
      </dgm:t>
    </dgm:pt>
    <dgm:pt modelId="{DF8594B8-5106-334B-B92F-669F82644B5A}" type="parTrans" cxnId="{66281AEA-649E-5E48-8E63-7757F76F18A1}">
      <dgm:prSet/>
      <dgm:spPr/>
      <dgm:t>
        <a:bodyPr/>
        <a:lstStyle/>
        <a:p>
          <a:endParaRPr lang="en-US"/>
        </a:p>
      </dgm:t>
    </dgm:pt>
    <dgm:pt modelId="{854EE151-1AA2-4246-9153-136F1DC67CDE}" type="sibTrans" cxnId="{66281AEA-649E-5E48-8E63-7757F76F18A1}">
      <dgm:prSet/>
      <dgm:spPr/>
      <dgm:t>
        <a:bodyPr/>
        <a:lstStyle/>
        <a:p>
          <a:endParaRPr lang="en-US"/>
        </a:p>
      </dgm:t>
    </dgm:pt>
    <dgm:pt modelId="{E10F8B33-336D-D04B-8459-51A0ACB68F1A}">
      <dgm:prSet phldrT="[Text]" custT="1"/>
      <dgm:spPr/>
      <dgm:t>
        <a:bodyPr/>
        <a:lstStyle/>
        <a:p>
          <a:endParaRPr lang="en-US" sz="1000"/>
        </a:p>
      </dgm:t>
    </dgm:pt>
    <dgm:pt modelId="{5F67EE3C-7302-3447-B9FD-5EBE75CB55BD}" type="parTrans" cxnId="{88FEEE74-D828-EF41-BF0A-734E47AACC12}">
      <dgm:prSet/>
      <dgm:spPr/>
      <dgm:t>
        <a:bodyPr/>
        <a:lstStyle/>
        <a:p>
          <a:endParaRPr lang="en-US"/>
        </a:p>
      </dgm:t>
    </dgm:pt>
    <dgm:pt modelId="{8B21D75E-FC01-CD4D-8315-F953CD8963AE}" type="sibTrans" cxnId="{88FEEE74-D828-EF41-BF0A-734E47AACC12}">
      <dgm:prSet/>
      <dgm:spPr/>
      <dgm:t>
        <a:bodyPr/>
        <a:lstStyle/>
        <a:p>
          <a:endParaRPr lang="en-US"/>
        </a:p>
      </dgm:t>
    </dgm:pt>
    <dgm:pt modelId="{27BD2A63-DEA3-4688-974E-A5644843910A}">
      <dgm:prSet phldrT="[Text]" custT="1"/>
      <dgm:spPr/>
      <dgm:t>
        <a:bodyPr/>
        <a:lstStyle/>
        <a:p>
          <a:r>
            <a:rPr lang="en-US" sz="1000" dirty="0" smtClean="0"/>
            <a:t>Purchase/Contract</a:t>
          </a:r>
          <a:endParaRPr lang="en-US" sz="1000" dirty="0"/>
        </a:p>
      </dgm:t>
    </dgm:pt>
    <dgm:pt modelId="{15DA44B0-BDB9-4B3E-9DB5-EA21C6F453C4}" type="parTrans" cxnId="{98AFC137-B010-4920-8C56-6CB149B18E34}">
      <dgm:prSet/>
      <dgm:spPr/>
      <dgm:t>
        <a:bodyPr/>
        <a:lstStyle/>
        <a:p>
          <a:endParaRPr lang="fr-FR"/>
        </a:p>
      </dgm:t>
    </dgm:pt>
    <dgm:pt modelId="{5169AE86-78FC-4039-8DAA-025E9D3821BA}" type="sibTrans" cxnId="{98AFC137-B010-4920-8C56-6CB149B18E34}">
      <dgm:prSet/>
      <dgm:spPr/>
      <dgm:t>
        <a:bodyPr/>
        <a:lstStyle/>
        <a:p>
          <a:endParaRPr lang="fr-FR"/>
        </a:p>
      </dgm:t>
    </dgm:pt>
    <dgm:pt modelId="{3CCF820A-B65F-DE49-971F-C1AD17B0CE7A}" type="pres">
      <dgm:prSet presAssocID="{D7B69989-AC5B-D34E-A37C-2E5FB17384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DA703F-12F6-1743-B32E-220D2D1B0E98}" type="pres">
      <dgm:prSet presAssocID="{D7B69989-AC5B-D34E-A37C-2E5FB17384E0}" presName="radial" presStyleCnt="0">
        <dgm:presLayoutVars>
          <dgm:animLvl val="ctr"/>
        </dgm:presLayoutVars>
      </dgm:prSet>
      <dgm:spPr/>
    </dgm:pt>
    <dgm:pt modelId="{A2D5F09C-FFD7-014C-B9FD-E1CB15177DBB}" type="pres">
      <dgm:prSet presAssocID="{CE7DB462-C1B8-F541-AF8B-AF148B84F25E}" presName="centerShape" presStyleLbl="vennNode1" presStyleIdx="0" presStyleCnt="11" custScaleX="81168" custScaleY="61136" custLinFactNeighborX="564" custLinFactNeighborY="-5362"/>
      <dgm:spPr/>
      <dgm:t>
        <a:bodyPr/>
        <a:lstStyle/>
        <a:p>
          <a:endParaRPr lang="fr-FR"/>
        </a:p>
      </dgm:t>
    </dgm:pt>
    <dgm:pt modelId="{B971AD77-F0C5-E849-98E1-550921B2A91D}" type="pres">
      <dgm:prSet presAssocID="{BB1B3C44-2E23-6842-BDA9-AD758F29C4DA}" presName="node" presStyleLbl="vennNode1" presStyleIdx="1" presStyleCnt="11" custAng="5400000" custScaleX="85171" custScaleY="57868" custRadScaleRad="103447" custRadScaleInc="-9829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fr-FR"/>
        </a:p>
      </dgm:t>
    </dgm:pt>
    <dgm:pt modelId="{013C28C3-4BD5-5B4F-91B3-11C434899F8B}" type="pres">
      <dgm:prSet presAssocID="{23D05D12-0B2E-C74F-B2CC-5DD50FCE878D}" presName="node" presStyleLbl="vennNode1" presStyleIdx="2" presStyleCnt="11" custAng="19593234" custScaleX="153237" custScaleY="81980" custRadScaleRad="142641" custRadScaleInc="22464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en-US"/>
        </a:p>
      </dgm:t>
    </dgm:pt>
    <dgm:pt modelId="{190027DE-EEBC-BB4B-AC0A-A9D34AFDC86F}" type="pres">
      <dgm:prSet presAssocID="{0C4081EA-16D8-F549-B7A3-9B0D521D9758}" presName="node" presStyleLbl="vennNode1" presStyleIdx="3" presStyleCnt="11" custAng="20799702" custScaleX="136595" custScaleY="56656" custRadScaleRad="130280" custRadScaleInc="6218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en-US"/>
        </a:p>
      </dgm:t>
    </dgm:pt>
    <dgm:pt modelId="{2929C54D-1887-1942-ABC7-7D7E194C0D73}" type="pres">
      <dgm:prSet presAssocID="{6649609E-8999-F141-B7C3-91741F98B10C}" presName="node" presStyleLbl="vennNode1" presStyleIdx="4" presStyleCnt="11" custAng="1701301" custScaleX="153536" custScaleY="47117" custRadScaleRad="128409" custRadScaleInc="-9086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en-US"/>
        </a:p>
      </dgm:t>
    </dgm:pt>
    <dgm:pt modelId="{0FEDB205-7C4A-714C-BF57-0D3C4DA318CE}" type="pres">
      <dgm:prSet presAssocID="{52A7B6E3-8CD2-A142-93BA-C63FFB9578CE}" presName="node" presStyleLbl="vennNode1" presStyleIdx="5" presStyleCnt="11" custAng="2597444" custScaleX="136643" custScaleY="40417" custRadScaleRad="113173" custRadScaleInc="-45411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en-US"/>
        </a:p>
      </dgm:t>
    </dgm:pt>
    <dgm:pt modelId="{190241B1-DD2E-2640-8F34-84321A368485}" type="pres">
      <dgm:prSet presAssocID="{F4FAB557-C2C6-5541-A7F7-88938C840281}" presName="node" presStyleLbl="vennNode1" presStyleIdx="6" presStyleCnt="11" custAng="18815865" custScaleX="148491" custScaleY="59791" custRadScaleRad="102801" custRadScaleInc="94118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fr-FR"/>
        </a:p>
      </dgm:t>
    </dgm:pt>
    <dgm:pt modelId="{FA467F3F-7CFD-E04F-AD6E-906EE4F1AC9F}" type="pres">
      <dgm:prSet presAssocID="{FD972598-53B3-8C4B-9277-7E4532CE4233}" presName="node" presStyleLbl="vennNode1" presStyleIdx="7" presStyleCnt="11" custAng="14154424" custScaleX="102380" custScaleY="38572" custRadScaleRad="92306" custRadScaleInc="-165517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fr-FR"/>
        </a:p>
      </dgm:t>
    </dgm:pt>
    <dgm:pt modelId="{FA766FB7-13DB-A442-9BC8-D4604163A845}" type="pres">
      <dgm:prSet presAssocID="{F32E7CC2-8226-6C4E-8B4A-4B4270BB7BBD}" presName="node" presStyleLbl="vennNode1" presStyleIdx="8" presStyleCnt="11" custAng="20170078" custScaleX="165554" custScaleY="85855" custRadScaleRad="124800" custRadScaleInc="-5880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fr-FR"/>
        </a:p>
      </dgm:t>
    </dgm:pt>
    <dgm:pt modelId="{ED5CCF41-F442-5F42-BE91-35A7EFF6DFA2}" type="pres">
      <dgm:prSet presAssocID="{37CA6D63-5C94-D342-8915-32AC609CE941}" presName="node" presStyleLbl="vennNode1" presStyleIdx="9" presStyleCnt="11" custAng="0" custScaleX="155664" custScaleY="43983" custRadScaleRad="134568" custRadScaleInc="-24956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fr-FR"/>
        </a:p>
      </dgm:t>
    </dgm:pt>
    <dgm:pt modelId="{6E95BA73-D8EF-457E-9B64-88EA96A3BCB7}" type="pres">
      <dgm:prSet presAssocID="{27BD2A63-DEA3-4688-974E-A5644843910A}" presName="node" presStyleLbl="vennNode1" presStyleIdx="10" presStyleCnt="11" custAng="2112636" custScaleX="155664" custScaleY="43983" custRadScaleRad="134568" custRadScaleInc="-24956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fr-FR"/>
        </a:p>
      </dgm:t>
    </dgm:pt>
  </dgm:ptLst>
  <dgm:cxnLst>
    <dgm:cxn modelId="{7445EB5A-0B35-D648-8208-D4BD353F488B}" type="presOf" srcId="{0C4081EA-16D8-F549-B7A3-9B0D521D9758}" destId="{190027DE-EEBC-BB4B-AC0A-A9D34AFDC86F}" srcOrd="0" destOrd="0" presId="urn:microsoft.com/office/officeart/2005/8/layout/radial3"/>
    <dgm:cxn modelId="{68CF1732-CB04-8947-A6AE-4A94978E6E9A}" type="presOf" srcId="{BB1B3C44-2E23-6842-BDA9-AD758F29C4DA}" destId="{B971AD77-F0C5-E849-98E1-550921B2A91D}" srcOrd="0" destOrd="0" presId="urn:microsoft.com/office/officeart/2005/8/layout/radial3"/>
    <dgm:cxn modelId="{59183579-44EC-B64C-9305-FC5B0292AAEB}" srcId="{CE7DB462-C1B8-F541-AF8B-AF148B84F25E}" destId="{FD972598-53B3-8C4B-9277-7E4532CE4233}" srcOrd="6" destOrd="0" parTransId="{9276CCFC-366D-6447-B376-9C039802FA0D}" sibTransId="{D6387213-F85F-DC4D-B0CA-BD49580DDCD3}"/>
    <dgm:cxn modelId="{8CC6A612-219B-F64B-8A8B-20B684FE7187}" type="presOf" srcId="{23D05D12-0B2E-C74F-B2CC-5DD50FCE878D}" destId="{013C28C3-4BD5-5B4F-91B3-11C434899F8B}" srcOrd="0" destOrd="0" presId="urn:microsoft.com/office/officeart/2005/8/layout/radial3"/>
    <dgm:cxn modelId="{A6CCBEA5-33FD-9F48-9429-8B857E3D2D92}" type="presOf" srcId="{F32E7CC2-8226-6C4E-8B4A-4B4270BB7BBD}" destId="{FA766FB7-13DB-A442-9BC8-D4604163A845}" srcOrd="0" destOrd="0" presId="urn:microsoft.com/office/officeart/2005/8/layout/radial3"/>
    <dgm:cxn modelId="{8D65F1DF-C95D-FE4A-89CC-D2C0ABEBD949}" srcId="{CE7DB462-C1B8-F541-AF8B-AF148B84F25E}" destId="{BB1B3C44-2E23-6842-BDA9-AD758F29C4DA}" srcOrd="0" destOrd="0" parTransId="{628DA7FD-216E-D649-A7D4-E2B7B157F19E}" sibTransId="{D00333C4-F99F-D046-9D01-387E930C753E}"/>
    <dgm:cxn modelId="{0683A375-0695-A04C-810F-02780CEDEB52}" type="presOf" srcId="{27BD2A63-DEA3-4688-974E-A5644843910A}" destId="{6E95BA73-D8EF-457E-9B64-88EA96A3BCB7}" srcOrd="0" destOrd="0" presId="urn:microsoft.com/office/officeart/2005/8/layout/radial3"/>
    <dgm:cxn modelId="{33318CA0-5F53-A945-B277-A044EB096CFA}" type="presOf" srcId="{D7B69989-AC5B-D34E-A37C-2E5FB17384E0}" destId="{3CCF820A-B65F-DE49-971F-C1AD17B0CE7A}" srcOrd="0" destOrd="0" presId="urn:microsoft.com/office/officeart/2005/8/layout/radial3"/>
    <dgm:cxn modelId="{98AFC137-B010-4920-8C56-6CB149B18E34}" srcId="{CE7DB462-C1B8-F541-AF8B-AF148B84F25E}" destId="{27BD2A63-DEA3-4688-974E-A5644843910A}" srcOrd="9" destOrd="0" parTransId="{15DA44B0-BDB9-4B3E-9DB5-EA21C6F453C4}" sibTransId="{5169AE86-78FC-4039-8DAA-025E9D3821BA}"/>
    <dgm:cxn modelId="{94604386-3A11-4B44-BA60-B154A8453C63}" type="presOf" srcId="{52A7B6E3-8CD2-A142-93BA-C63FFB9578CE}" destId="{0FEDB205-7C4A-714C-BF57-0D3C4DA318CE}" srcOrd="0" destOrd="0" presId="urn:microsoft.com/office/officeart/2005/8/layout/radial3"/>
    <dgm:cxn modelId="{FA1183EE-ED9F-344C-B7F8-F968C6D69AE6}" srcId="{CE7DB462-C1B8-F541-AF8B-AF148B84F25E}" destId="{23D05D12-0B2E-C74F-B2CC-5DD50FCE878D}" srcOrd="1" destOrd="0" parTransId="{99A5BE66-4083-1B4E-8575-9D1CA5891F0A}" sibTransId="{50C0486A-A516-514B-9F70-5343DD2C5F3C}"/>
    <dgm:cxn modelId="{6F84CE40-0502-C641-8208-50CFCB8C1D93}" srcId="{CE7DB462-C1B8-F541-AF8B-AF148B84F25E}" destId="{F4FAB557-C2C6-5541-A7F7-88938C840281}" srcOrd="5" destOrd="0" parTransId="{24C5F406-08B1-4542-A0DD-5AF73E9857CD}" sibTransId="{61479A3B-869E-CA42-95EE-3E78E9795BD1}"/>
    <dgm:cxn modelId="{02D36304-0315-164A-AC87-401DA760DAC5}" type="presOf" srcId="{CE7DB462-C1B8-F541-AF8B-AF148B84F25E}" destId="{A2D5F09C-FFD7-014C-B9FD-E1CB15177DBB}" srcOrd="0" destOrd="0" presId="urn:microsoft.com/office/officeart/2005/8/layout/radial3"/>
    <dgm:cxn modelId="{5CA0880E-B914-6A4F-A934-DBEF7A5F1E19}" type="presOf" srcId="{37CA6D63-5C94-D342-8915-32AC609CE941}" destId="{ED5CCF41-F442-5F42-BE91-35A7EFF6DFA2}" srcOrd="0" destOrd="0" presId="urn:microsoft.com/office/officeart/2005/8/layout/radial3"/>
    <dgm:cxn modelId="{B4B59AC7-015D-5D4E-8B2C-D190FCD243EA}" srcId="{CE7DB462-C1B8-F541-AF8B-AF148B84F25E}" destId="{6649609E-8999-F141-B7C3-91741F98B10C}" srcOrd="3" destOrd="0" parTransId="{785A79F0-DBFA-3A4A-BB5F-79690C0A427C}" sibTransId="{371373F8-5212-C04A-913D-CFAF261B5406}"/>
    <dgm:cxn modelId="{642A44F4-66A8-114E-A0B5-705A2271A2D1}" type="presOf" srcId="{FD972598-53B3-8C4B-9277-7E4532CE4233}" destId="{FA467F3F-7CFD-E04F-AD6E-906EE4F1AC9F}" srcOrd="0" destOrd="0" presId="urn:microsoft.com/office/officeart/2005/8/layout/radial3"/>
    <dgm:cxn modelId="{BAEACF38-6E59-3647-8645-BE3B70C357DA}" srcId="{CE7DB462-C1B8-F541-AF8B-AF148B84F25E}" destId="{52A7B6E3-8CD2-A142-93BA-C63FFB9578CE}" srcOrd="4" destOrd="0" parTransId="{5B987928-95CA-7D4E-83B6-2141D3FAB742}" sibTransId="{C913F9FA-8A6D-3C41-801C-0C2072D79523}"/>
    <dgm:cxn modelId="{01F3202B-1095-BE46-975E-8E70970FEDBD}" srcId="{CE7DB462-C1B8-F541-AF8B-AF148B84F25E}" destId="{0C4081EA-16D8-F549-B7A3-9B0D521D9758}" srcOrd="2" destOrd="0" parTransId="{86F993D8-B1BB-4144-8EB3-A36A57492AA2}" sibTransId="{2C1AB82D-8F0F-CB47-867E-7CE4EA27ABF8}"/>
    <dgm:cxn modelId="{DB349E89-D8A0-1140-BE24-FC2560CF67E9}" type="presOf" srcId="{6649609E-8999-F141-B7C3-91741F98B10C}" destId="{2929C54D-1887-1942-ABC7-7D7E194C0D73}" srcOrd="0" destOrd="0" presId="urn:microsoft.com/office/officeart/2005/8/layout/radial3"/>
    <dgm:cxn modelId="{88FEEE74-D828-EF41-BF0A-734E47AACC12}" srcId="{D7B69989-AC5B-D34E-A37C-2E5FB17384E0}" destId="{E10F8B33-336D-D04B-8459-51A0ACB68F1A}" srcOrd="1" destOrd="0" parTransId="{5F67EE3C-7302-3447-B9FD-5EBE75CB55BD}" sibTransId="{8B21D75E-FC01-CD4D-8315-F953CD8963AE}"/>
    <dgm:cxn modelId="{C0690A10-D70C-B249-A93A-298CDC1E8340}" srcId="{D7B69989-AC5B-D34E-A37C-2E5FB17384E0}" destId="{CE7DB462-C1B8-F541-AF8B-AF148B84F25E}" srcOrd="0" destOrd="0" parTransId="{EF41CF36-8C04-084F-91C8-EA70177B15CE}" sibTransId="{BA8DE1E6-802E-C746-825A-9AEEA9D5F976}"/>
    <dgm:cxn modelId="{66281AEA-649E-5E48-8E63-7757F76F18A1}" srcId="{CE7DB462-C1B8-F541-AF8B-AF148B84F25E}" destId="{37CA6D63-5C94-D342-8915-32AC609CE941}" srcOrd="8" destOrd="0" parTransId="{DF8594B8-5106-334B-B92F-669F82644B5A}" sibTransId="{854EE151-1AA2-4246-9153-136F1DC67CDE}"/>
    <dgm:cxn modelId="{F6417CC0-A248-7542-A381-88F8D90BBC4C}" srcId="{CE7DB462-C1B8-F541-AF8B-AF148B84F25E}" destId="{F32E7CC2-8226-6C4E-8B4A-4B4270BB7BBD}" srcOrd="7" destOrd="0" parTransId="{0D6C9067-62A9-5B45-96BC-24C92A88E9D5}" sibTransId="{126B62CD-57F9-8F4D-B4DE-A4D6E8EFF637}"/>
    <dgm:cxn modelId="{BA44F84D-5007-F346-B977-051FED3427E8}" type="presOf" srcId="{F4FAB557-C2C6-5541-A7F7-88938C840281}" destId="{190241B1-DD2E-2640-8F34-84321A368485}" srcOrd="0" destOrd="0" presId="urn:microsoft.com/office/officeart/2005/8/layout/radial3"/>
    <dgm:cxn modelId="{7D48359C-E810-454A-8A10-0ACCA2132DEC}" type="presParOf" srcId="{3CCF820A-B65F-DE49-971F-C1AD17B0CE7A}" destId="{91DA703F-12F6-1743-B32E-220D2D1B0E98}" srcOrd="0" destOrd="0" presId="urn:microsoft.com/office/officeart/2005/8/layout/radial3"/>
    <dgm:cxn modelId="{53FAB80F-99EF-0149-ADF3-6C072894A0BA}" type="presParOf" srcId="{91DA703F-12F6-1743-B32E-220D2D1B0E98}" destId="{A2D5F09C-FFD7-014C-B9FD-E1CB15177DBB}" srcOrd="0" destOrd="0" presId="urn:microsoft.com/office/officeart/2005/8/layout/radial3"/>
    <dgm:cxn modelId="{BF8DDDB0-CAEA-3F4D-964D-A9F48F5EFC95}" type="presParOf" srcId="{91DA703F-12F6-1743-B32E-220D2D1B0E98}" destId="{B971AD77-F0C5-E849-98E1-550921B2A91D}" srcOrd="1" destOrd="0" presId="urn:microsoft.com/office/officeart/2005/8/layout/radial3"/>
    <dgm:cxn modelId="{F29A33F1-EE20-194A-BC76-495A1B4D0221}" type="presParOf" srcId="{91DA703F-12F6-1743-B32E-220D2D1B0E98}" destId="{013C28C3-4BD5-5B4F-91B3-11C434899F8B}" srcOrd="2" destOrd="0" presId="urn:microsoft.com/office/officeart/2005/8/layout/radial3"/>
    <dgm:cxn modelId="{DF981F53-FDBB-D94E-8144-5D584A23CEA0}" type="presParOf" srcId="{91DA703F-12F6-1743-B32E-220D2D1B0E98}" destId="{190027DE-EEBC-BB4B-AC0A-A9D34AFDC86F}" srcOrd="3" destOrd="0" presId="urn:microsoft.com/office/officeart/2005/8/layout/radial3"/>
    <dgm:cxn modelId="{AD5E36FF-31B9-8047-8A69-554EED7C0B47}" type="presParOf" srcId="{91DA703F-12F6-1743-B32E-220D2D1B0E98}" destId="{2929C54D-1887-1942-ABC7-7D7E194C0D73}" srcOrd="4" destOrd="0" presId="urn:microsoft.com/office/officeart/2005/8/layout/radial3"/>
    <dgm:cxn modelId="{524AB051-B720-DE46-B028-59FB461073DE}" type="presParOf" srcId="{91DA703F-12F6-1743-B32E-220D2D1B0E98}" destId="{0FEDB205-7C4A-714C-BF57-0D3C4DA318CE}" srcOrd="5" destOrd="0" presId="urn:microsoft.com/office/officeart/2005/8/layout/radial3"/>
    <dgm:cxn modelId="{B0B14DA1-65D9-324C-8ACC-046A1F74F997}" type="presParOf" srcId="{91DA703F-12F6-1743-B32E-220D2D1B0E98}" destId="{190241B1-DD2E-2640-8F34-84321A368485}" srcOrd="6" destOrd="0" presId="urn:microsoft.com/office/officeart/2005/8/layout/radial3"/>
    <dgm:cxn modelId="{E903E715-7F48-DC41-A023-D0A96111D99E}" type="presParOf" srcId="{91DA703F-12F6-1743-B32E-220D2D1B0E98}" destId="{FA467F3F-7CFD-E04F-AD6E-906EE4F1AC9F}" srcOrd="7" destOrd="0" presId="urn:microsoft.com/office/officeart/2005/8/layout/radial3"/>
    <dgm:cxn modelId="{9CFC5CA3-AA57-C34B-9061-7455CB4EB9F0}" type="presParOf" srcId="{91DA703F-12F6-1743-B32E-220D2D1B0E98}" destId="{FA766FB7-13DB-A442-9BC8-D4604163A845}" srcOrd="8" destOrd="0" presId="urn:microsoft.com/office/officeart/2005/8/layout/radial3"/>
    <dgm:cxn modelId="{050BC156-0B8E-9C41-BA39-594CEA45A108}" type="presParOf" srcId="{91DA703F-12F6-1743-B32E-220D2D1B0E98}" destId="{ED5CCF41-F442-5F42-BE91-35A7EFF6DFA2}" srcOrd="9" destOrd="0" presId="urn:microsoft.com/office/officeart/2005/8/layout/radial3"/>
    <dgm:cxn modelId="{2426D361-0522-B741-8A4B-AC7045968A37}" type="presParOf" srcId="{91DA703F-12F6-1743-B32E-220D2D1B0E98}" destId="{6E95BA73-D8EF-457E-9B64-88EA96A3BCB7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5F09C-FFD7-014C-B9FD-E1CB15177DBB}">
      <dsp:nvSpPr>
        <dsp:cNvPr id="0" name=""/>
        <dsp:cNvSpPr/>
      </dsp:nvSpPr>
      <dsp:spPr>
        <a:xfrm>
          <a:off x="2361749" y="1422327"/>
          <a:ext cx="2205356" cy="166108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MAGNETS</a:t>
          </a:r>
          <a:endParaRPr lang="en-US" sz="1400" kern="1200" dirty="0"/>
        </a:p>
      </dsp:txBody>
      <dsp:txXfrm>
        <a:off x="2684716" y="1665587"/>
        <a:ext cx="1559422" cy="1174561"/>
      </dsp:txXfrm>
    </dsp:sp>
    <dsp:sp modelId="{B971AD77-F0C5-E849-98E1-550921B2A91D}">
      <dsp:nvSpPr>
        <dsp:cNvPr id="0" name=""/>
        <dsp:cNvSpPr/>
      </dsp:nvSpPr>
      <dsp:spPr>
        <a:xfrm rot="5400000">
          <a:off x="2752969" y="222636"/>
          <a:ext cx="1157059" cy="786144"/>
        </a:xfrm>
        <a:prstGeom prst="stripedRightArrow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Vacuum</a:t>
          </a:r>
          <a:endParaRPr lang="en-US" sz="1000" kern="1200" dirty="0"/>
        </a:p>
      </dsp:txBody>
      <dsp:txXfrm>
        <a:off x="2912655" y="382322"/>
        <a:ext cx="837688" cy="393072"/>
      </dsp:txXfrm>
    </dsp:sp>
    <dsp:sp modelId="{013C28C3-4BD5-5B4F-91B3-11C434899F8B}">
      <dsp:nvSpPr>
        <dsp:cNvPr id="0" name=""/>
        <dsp:cNvSpPr/>
      </dsp:nvSpPr>
      <dsp:spPr>
        <a:xfrm rot="19593234">
          <a:off x="4159602" y="72886"/>
          <a:ext cx="2081745" cy="1113709"/>
        </a:xfrm>
        <a:prstGeom prst="stripedRightArrow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  <a:flatTx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Cooling</a:t>
          </a:r>
          <a:endParaRPr lang="en-US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 (</a:t>
          </a:r>
          <a:r>
            <a:rPr lang="en-US" sz="1000" kern="1200" dirty="0" smtClean="0"/>
            <a:t>air, water)</a:t>
          </a:r>
          <a:endParaRPr lang="en-US" sz="1000" kern="1200" dirty="0"/>
        </a:p>
      </dsp:txBody>
      <dsp:txXfrm>
        <a:off x="4342264" y="380086"/>
        <a:ext cx="1629301" cy="556855"/>
      </dsp:txXfrm>
    </dsp:sp>
    <dsp:sp modelId="{190027DE-EEBC-BB4B-AC0A-A9D34AFDC86F}">
      <dsp:nvSpPr>
        <dsp:cNvPr id="0" name=""/>
        <dsp:cNvSpPr/>
      </dsp:nvSpPr>
      <dsp:spPr>
        <a:xfrm rot="20799702">
          <a:off x="4735150" y="1431613"/>
          <a:ext cx="1855661" cy="769679"/>
        </a:xfrm>
        <a:prstGeom prst="stripedRightArrow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  <a:flatTx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Beam Dynamics</a:t>
          </a:r>
          <a:endParaRPr lang="en-US" sz="1000" kern="1200" dirty="0"/>
        </a:p>
      </dsp:txBody>
      <dsp:txXfrm>
        <a:off x="4856385" y="1632356"/>
        <a:ext cx="1542979" cy="384839"/>
      </dsp:txXfrm>
    </dsp:sp>
    <dsp:sp modelId="{2929C54D-1887-1942-ABC7-7D7E194C0D73}">
      <dsp:nvSpPr>
        <dsp:cNvPr id="0" name=""/>
        <dsp:cNvSpPr/>
      </dsp:nvSpPr>
      <dsp:spPr>
        <a:xfrm rot="1701301">
          <a:off x="4598982" y="2700246"/>
          <a:ext cx="2085807" cy="640090"/>
        </a:xfrm>
        <a:prstGeom prst="stripedRightArrow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  <a:flatTx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Power supply</a:t>
          </a:r>
          <a:endParaRPr lang="en-US" sz="1000" kern="1200" dirty="0"/>
        </a:p>
      </dsp:txBody>
      <dsp:txXfrm>
        <a:off x="4702596" y="2846019"/>
        <a:ext cx="1825771" cy="320045"/>
      </dsp:txXfrm>
    </dsp:sp>
    <dsp:sp modelId="{0FEDB205-7C4A-714C-BF57-0D3C4DA318CE}">
      <dsp:nvSpPr>
        <dsp:cNvPr id="0" name=""/>
        <dsp:cNvSpPr/>
      </dsp:nvSpPr>
      <dsp:spPr>
        <a:xfrm rot="2597444">
          <a:off x="4101756" y="3391337"/>
          <a:ext cx="1856313" cy="549070"/>
        </a:xfrm>
        <a:prstGeom prst="stripedRightArrow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  <a:flatTx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Management</a:t>
          </a:r>
        </a:p>
      </dsp:txBody>
      <dsp:txXfrm>
        <a:off x="4194551" y="3510957"/>
        <a:ext cx="1633254" cy="274535"/>
      </dsp:txXfrm>
    </dsp:sp>
    <dsp:sp modelId="{190241B1-DD2E-2640-8F34-84321A368485}">
      <dsp:nvSpPr>
        <dsp:cNvPr id="0" name=""/>
        <dsp:cNvSpPr/>
      </dsp:nvSpPr>
      <dsp:spPr>
        <a:xfrm rot="18815865">
          <a:off x="1421773" y="3546563"/>
          <a:ext cx="2017270" cy="812268"/>
        </a:xfrm>
        <a:prstGeom prst="stripedRightArrow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Integration</a:t>
          </a:r>
          <a:r>
            <a:rPr lang="en-US" sz="1000" kern="1200" dirty="0"/>
            <a:t>/</a:t>
          </a:r>
          <a:r>
            <a:rPr lang="en-US" sz="1000" kern="1200" dirty="0" err="1"/>
            <a:t>gestion</a:t>
          </a:r>
          <a:r>
            <a:rPr lang="en-US" sz="1000" kern="1200" dirty="0"/>
            <a:t> des interfaces</a:t>
          </a:r>
        </a:p>
      </dsp:txBody>
      <dsp:txXfrm>
        <a:off x="1560509" y="3777204"/>
        <a:ext cx="1687286" cy="406134"/>
      </dsp:txXfrm>
    </dsp:sp>
    <dsp:sp modelId="{FA467F3F-7CFD-E04F-AD6E-906EE4F1AC9F}">
      <dsp:nvSpPr>
        <dsp:cNvPr id="0" name=""/>
        <dsp:cNvSpPr/>
      </dsp:nvSpPr>
      <dsp:spPr>
        <a:xfrm rot="14154424">
          <a:off x="3402561" y="3677444"/>
          <a:ext cx="1390846" cy="524005"/>
        </a:xfrm>
        <a:prstGeom prst="stripedRightArrow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Alignment</a:t>
          </a:r>
          <a:endParaRPr lang="en-US" sz="1000" kern="1200" dirty="0"/>
        </a:p>
      </dsp:txBody>
      <dsp:txXfrm>
        <a:off x="3522768" y="3828786"/>
        <a:ext cx="1177969" cy="262003"/>
      </dsp:txXfrm>
    </dsp:sp>
    <dsp:sp modelId="{FA766FB7-13DB-A442-9BC8-D4604163A845}">
      <dsp:nvSpPr>
        <dsp:cNvPr id="0" name=""/>
        <dsp:cNvSpPr/>
      </dsp:nvSpPr>
      <dsp:spPr>
        <a:xfrm rot="20170078">
          <a:off x="246425" y="2618929"/>
          <a:ext cx="2249073" cy="1166351"/>
        </a:xfrm>
        <a:prstGeom prst="stripedRightArrow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Safety/</a:t>
          </a:r>
          <a:r>
            <a:rPr lang="en-US" sz="1000" kern="1200" dirty="0"/>
            <a:t>Radioprotection</a:t>
          </a:r>
        </a:p>
      </dsp:txBody>
      <dsp:txXfrm>
        <a:off x="433329" y="2932608"/>
        <a:ext cx="1775243" cy="583175"/>
      </dsp:txXfrm>
    </dsp:sp>
    <dsp:sp modelId="{ED5CCF41-F442-5F42-BE91-35A7EFF6DFA2}">
      <dsp:nvSpPr>
        <dsp:cNvPr id="0" name=""/>
        <dsp:cNvSpPr/>
      </dsp:nvSpPr>
      <dsp:spPr>
        <a:xfrm>
          <a:off x="35469" y="1770732"/>
          <a:ext cx="2114716" cy="597514"/>
        </a:xfrm>
        <a:prstGeom prst="stripedRightArrow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Logistique</a:t>
          </a:r>
        </a:p>
      </dsp:txBody>
      <dsp:txXfrm>
        <a:off x="128831" y="1920111"/>
        <a:ext cx="1871976" cy="298757"/>
      </dsp:txXfrm>
    </dsp:sp>
    <dsp:sp modelId="{6E95BA73-D8EF-457E-9B64-88EA96A3BCB7}">
      <dsp:nvSpPr>
        <dsp:cNvPr id="0" name=""/>
        <dsp:cNvSpPr/>
      </dsp:nvSpPr>
      <dsp:spPr>
        <a:xfrm rot="2112636">
          <a:off x="703913" y="554994"/>
          <a:ext cx="2114716" cy="597514"/>
        </a:xfrm>
        <a:prstGeom prst="stripedRightArrow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Purchase/Contract</a:t>
          </a:r>
          <a:endParaRPr lang="en-US" sz="1000" kern="1200" dirty="0"/>
        </a:p>
      </dsp:txBody>
      <dsp:txXfrm>
        <a:off x="802399" y="688224"/>
        <a:ext cx="1871976" cy="298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4636F-72F7-6945-98DA-5812212C998E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F3D3-A31B-0F4D-8E7A-2BF4543D5F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7377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14AAF-AE30-094F-A116-55FEF23B14E5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561E7-1CE8-5248-BE8A-76C619DCB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352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61E7-1CE8-5248-BE8A-76C619DCBABF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21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F7C2-C719-4D4C-8494-9318F7C6A04C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98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2873-AE1B-E543-96D5-545A5468D086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14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0F61-3FD0-3A4E-8C3F-A01F0E6488AE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67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997A-B09A-2448-8A66-2D01B93938C9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85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1EB7-8CDE-1D4A-83B3-02DB4A654B7D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94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A4EF-4792-244F-B697-67D163368509}" type="datetime1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22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FF1A-3680-DA49-A114-529835FDBB0F}" type="datetime1">
              <a:rPr lang="fr-FR" smtClean="0"/>
              <a:t>07/10/2018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8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9F6-88A0-3B4D-A1A8-844D5C935E31}" type="datetime1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6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AB0-1E67-0741-BBBE-2C2EACA3B85E}" type="datetime1">
              <a:rPr lang="fr-FR" smtClean="0"/>
              <a:t>07/10/2018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88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26D-7E3B-4844-8D4D-86A33CBFE7FD}" type="datetime1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C34E-3EDC-5248-B389-4B6C3AB8979D}" type="datetime1">
              <a:rPr lang="fr-FR" smtClean="0"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44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4764-B27E-1146-8DB2-8D7BD237D24A}" type="datetime1">
              <a:rPr lang="fr-FR" smtClean="0"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929D-99E4-A14A-B8C9-A37231510B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824" y="2405821"/>
            <a:ext cx="1604942" cy="4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824" y="3326940"/>
            <a:ext cx="1564302" cy="9184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/>
          <p:cNvGrpSpPr/>
          <p:nvPr/>
        </p:nvGrpSpPr>
        <p:grpSpPr>
          <a:xfrm>
            <a:off x="4982280" y="93688"/>
            <a:ext cx="4058692" cy="441766"/>
            <a:chOff x="0" y="0"/>
            <a:chExt cx="4949650" cy="703809"/>
          </a:xfrm>
        </p:grpSpPr>
        <p:pic>
          <p:nvPicPr>
            <p:cNvPr id="8" name="Image 7" descr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54068" cy="703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n 2" descr="Imagen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766" b="29819"/>
            <a:stretch>
              <a:fillRect/>
            </a:stretch>
          </p:blipFill>
          <p:spPr>
            <a:xfrm>
              <a:off x="2831491" y="91752"/>
              <a:ext cx="2118159" cy="520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0650" y="4521104"/>
            <a:ext cx="1551116" cy="1008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 descr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66" y="2324706"/>
            <a:ext cx="845981" cy="854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9"/>
            <a:ext cx="3394685" cy="15324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235" y="3179232"/>
            <a:ext cx="741812" cy="7396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341" y="6286614"/>
            <a:ext cx="1228019" cy="52883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91539" y="546611"/>
            <a:ext cx="1951717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Projet Emblématique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230761" y="573347"/>
            <a:ext cx="1913245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Programme SESAME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6792" y="3894605"/>
            <a:ext cx="1207517" cy="8440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1235" y="4706102"/>
            <a:ext cx="816200" cy="8162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668726" y="2047707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7"/>
            <a:r>
              <a:rPr lang="en-US" sz="1200" b="1" dirty="0">
                <a:solidFill>
                  <a:prstClr val="black"/>
                </a:solidFill>
                <a:latin typeface="Calibri"/>
              </a:rPr>
              <a:t>W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ith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 the support of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75717"/>
            <a:ext cx="2133600" cy="365125"/>
          </a:xfrm>
        </p:spPr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7065" y="5529814"/>
            <a:ext cx="1097243" cy="698619"/>
          </a:xfrm>
          <a:prstGeom prst="rect">
            <a:avLst/>
          </a:prstGeom>
        </p:spPr>
      </p:pic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rgbClr val="660066"/>
                </a:solidFill>
              </a:rPr>
              <a:t>Etat d’avancement </a:t>
            </a:r>
            <a:br>
              <a:rPr lang="fr-FR" dirty="0" smtClean="0">
                <a:solidFill>
                  <a:srgbClr val="660066"/>
                </a:solidFill>
              </a:rPr>
            </a:br>
            <a:r>
              <a:rPr lang="fr-FR" dirty="0" smtClean="0">
                <a:solidFill>
                  <a:srgbClr val="660066"/>
                </a:solidFill>
              </a:rPr>
              <a:t>Lot Aimants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27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Cynthia VALLERAND</a:t>
            </a:r>
          </a:p>
          <a:p>
            <a:r>
              <a:rPr lang="fr-FR" sz="2000" dirty="0" smtClean="0"/>
              <a:t> 08/10/2018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9278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660066"/>
                </a:solidFill>
              </a:rPr>
              <a:t>Context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3"/>
          <a:srcRect t="7317" b="3740"/>
          <a:stretch/>
        </p:blipFill>
        <p:spPr>
          <a:xfrm>
            <a:off x="178904" y="1600607"/>
            <a:ext cx="6161962" cy="4110479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2945920" y="4459502"/>
            <a:ext cx="619808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fr-FR" u="sng" dirty="0" smtClean="0">
                <a:solidFill>
                  <a:srgbClr val="FF0000"/>
                </a:solidFill>
              </a:rPr>
              <a:t>Nb of </a:t>
            </a:r>
            <a:r>
              <a:rPr lang="fr-FR" u="sng" dirty="0" err="1" smtClean="0">
                <a:solidFill>
                  <a:srgbClr val="FF0000"/>
                </a:solidFill>
              </a:rPr>
              <a:t>magnets</a:t>
            </a:r>
            <a:r>
              <a:rPr lang="fr-FR" u="sng" dirty="0" smtClean="0">
                <a:solidFill>
                  <a:srgbClr val="FF0000"/>
                </a:solidFill>
              </a:rPr>
              <a:t> and </a:t>
            </a:r>
            <a:r>
              <a:rPr lang="fr-FR" u="sng" dirty="0" err="1" smtClean="0">
                <a:solidFill>
                  <a:srgbClr val="FF0000"/>
                </a:solidFill>
              </a:rPr>
              <a:t>which</a:t>
            </a:r>
            <a:r>
              <a:rPr lang="fr-FR" u="sng" dirty="0" smtClean="0">
                <a:solidFill>
                  <a:srgbClr val="FF0000"/>
                </a:solidFill>
              </a:rPr>
              <a:t> ?</a:t>
            </a:r>
          </a:p>
          <a:p>
            <a:pPr lvl="1"/>
            <a:endParaRPr lang="fr-FR" u="sng" dirty="0" smtClean="0">
              <a:solidFill>
                <a:srgbClr val="FF0000"/>
              </a:solidFill>
            </a:endParaRPr>
          </a:p>
          <a:p>
            <a:pPr marL="742950" lvl="1" indent="-285750">
              <a:buFont typeface="Symbol" charset="0"/>
              <a:buChar char=""/>
            </a:pPr>
            <a:r>
              <a:rPr lang="fr-FR" dirty="0" smtClean="0">
                <a:solidFill>
                  <a:srgbClr val="660066"/>
                </a:solidFill>
              </a:rPr>
              <a:t>6 </a:t>
            </a:r>
            <a:r>
              <a:rPr lang="fr-FR" dirty="0" err="1" smtClean="0">
                <a:solidFill>
                  <a:srgbClr val="660066"/>
                </a:solidFill>
              </a:rPr>
              <a:t>Dipoles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/>
              <a:t>2 for the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deviation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purple</a:t>
            </a:r>
            <a:r>
              <a:rPr lang="fr-FR" dirty="0" smtClean="0"/>
              <a:t>) </a:t>
            </a:r>
            <a:r>
              <a:rPr lang="fr-FR" dirty="0"/>
              <a:t>and 4 for the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selection</a:t>
            </a:r>
            <a:r>
              <a:rPr lang="fr-FR" dirty="0"/>
              <a:t> of the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pink</a:t>
            </a:r>
            <a:r>
              <a:rPr lang="fr-FR" dirty="0" smtClean="0"/>
              <a:t>)</a:t>
            </a:r>
          </a:p>
          <a:p>
            <a:pPr marL="742950" lvl="1" indent="-285750">
              <a:buFont typeface="Symbol" charset="0"/>
              <a:buChar char=""/>
            </a:pPr>
            <a:r>
              <a:rPr lang="fr-FR" dirty="0" smtClean="0">
                <a:solidFill>
                  <a:srgbClr val="660066"/>
                </a:solidFill>
              </a:rPr>
              <a:t>9 </a:t>
            </a:r>
            <a:r>
              <a:rPr lang="fr-FR" dirty="0" err="1" smtClean="0">
                <a:solidFill>
                  <a:srgbClr val="660066"/>
                </a:solidFill>
              </a:rPr>
              <a:t>Quadrupoles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smtClean="0"/>
              <a:t>(</a:t>
            </a:r>
            <a:r>
              <a:rPr lang="fr-FR" dirty="0" err="1" smtClean="0"/>
              <a:t>red</a:t>
            </a:r>
            <a:r>
              <a:rPr lang="fr-FR" dirty="0" smtClean="0"/>
              <a:t>) for </a:t>
            </a:r>
            <a:r>
              <a:rPr lang="fr-FR" dirty="0"/>
              <a:t>the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smtClean="0"/>
              <a:t>focalisation</a:t>
            </a:r>
          </a:p>
          <a:p>
            <a:pPr marL="742950" lvl="1" indent="-285750">
              <a:buFont typeface="Symbol" charset="0"/>
              <a:buChar char=""/>
            </a:pPr>
            <a:r>
              <a:rPr lang="fr-FR" dirty="0" smtClean="0">
                <a:solidFill>
                  <a:srgbClr val="660066"/>
                </a:solidFill>
              </a:rPr>
              <a:t>6 </a:t>
            </a:r>
            <a:r>
              <a:rPr lang="fr-FR" dirty="0" err="1" smtClean="0">
                <a:solidFill>
                  <a:srgbClr val="660066"/>
                </a:solidFill>
              </a:rPr>
              <a:t>Steerers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smtClean="0"/>
              <a:t>for the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trajectory</a:t>
            </a:r>
            <a:r>
              <a:rPr lang="fr-FR" dirty="0" smtClean="0"/>
              <a:t> correction</a:t>
            </a:r>
          </a:p>
          <a:p>
            <a:pPr marL="742950" lvl="1" indent="-285750">
              <a:buFont typeface="Symbol" charset="0"/>
              <a:buChar char=""/>
            </a:pPr>
            <a:endParaRPr lang="fr-FR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3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660066"/>
                </a:solidFill>
              </a:rPr>
              <a:t>Specifications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077" y="4905124"/>
            <a:ext cx="8229600" cy="261697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	</a:t>
            </a:r>
            <a:r>
              <a:rPr lang="fr-FR" dirty="0" smtClean="0">
                <a:solidFill>
                  <a:srgbClr val="660066"/>
                </a:solidFill>
              </a:rPr>
              <a:t>Field </a:t>
            </a:r>
            <a:r>
              <a:rPr lang="fr-FR" dirty="0" err="1" smtClean="0">
                <a:solidFill>
                  <a:srgbClr val="660066"/>
                </a:solidFill>
              </a:rPr>
              <a:t>Homogeneity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determines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precision</a:t>
            </a:r>
            <a:r>
              <a:rPr lang="fr-FR" dirty="0" smtClean="0">
                <a:solidFill>
                  <a:srgbClr val="660066"/>
                </a:solidFill>
              </a:rPr>
              <a:t> of </a:t>
            </a:r>
            <a:r>
              <a:rPr lang="fr-FR" dirty="0" err="1" smtClean="0">
                <a:solidFill>
                  <a:srgbClr val="660066"/>
                </a:solidFill>
              </a:rPr>
              <a:t>beam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energy</a:t>
            </a:r>
            <a:r>
              <a:rPr lang="fr-FR" dirty="0" smtClean="0">
                <a:solidFill>
                  <a:srgbClr val="660066"/>
                </a:solidFill>
              </a:rPr>
              <a:t>.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3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42803"/>
              </p:ext>
            </p:extLst>
          </p:nvPr>
        </p:nvGraphicFramePr>
        <p:xfrm>
          <a:off x="457200" y="1771889"/>
          <a:ext cx="8254653" cy="25958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371022"/>
                <a:gridCol w="942769"/>
                <a:gridCol w="813536"/>
                <a:gridCol w="2727667"/>
                <a:gridCol w="139965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DIPOLES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QUADRUPOLES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Bending angle (°)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Quantity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Quantity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(+2)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Gradient (</a:t>
                      </a:r>
                      <a:r>
                        <a:rPr lang="fr-FR" dirty="0" err="1" smtClean="0"/>
                        <a:t>T</a:t>
                      </a:r>
                      <a:r>
                        <a:rPr lang="fr-FR" dirty="0" smtClean="0"/>
                        <a:t>/m)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Energy</a:t>
                      </a:r>
                      <a:r>
                        <a:rPr lang="fr-FR" dirty="0" smtClean="0"/>
                        <a:t> max. (MeV)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150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Iron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length</a:t>
                      </a:r>
                      <a:r>
                        <a:rPr lang="fr-FR" dirty="0" smtClean="0"/>
                        <a:t> (m)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Good field </a:t>
                      </a:r>
                      <a:r>
                        <a:rPr lang="fr-FR" dirty="0" err="1" smtClean="0"/>
                        <a:t>region</a:t>
                      </a:r>
                      <a:r>
                        <a:rPr lang="fr-FR" dirty="0" smtClean="0"/>
                        <a:t> (mm)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+/- 15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Good field </a:t>
                      </a:r>
                      <a:r>
                        <a:rPr lang="fr-FR" dirty="0" err="1" smtClean="0"/>
                        <a:t>region</a:t>
                      </a:r>
                      <a:r>
                        <a:rPr lang="fr-FR" dirty="0" smtClean="0"/>
                        <a:t> (mm)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+/- 18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Gap </a:t>
                      </a:r>
                      <a:r>
                        <a:rPr lang="fr-FR" baseline="0" dirty="0" smtClean="0"/>
                        <a:t>(mm)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 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Energy</a:t>
                      </a:r>
                      <a:r>
                        <a:rPr lang="fr-FR" dirty="0" smtClean="0"/>
                        <a:t> max. (MeV)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Iron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length</a:t>
                      </a:r>
                      <a:r>
                        <a:rPr lang="fr-FR" dirty="0" smtClean="0"/>
                        <a:t> (m)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2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660066"/>
                </a:solidFill>
              </a:rPr>
              <a:t>Interactions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1"/>
          <p:cNvGraphicFramePr/>
          <p:nvPr>
            <p:extLst>
              <p:ext uri="{D42A27DB-BD31-4B8C-83A1-F6EECF244321}">
                <p14:modId xmlns:p14="http://schemas.microsoft.com/office/powerpoint/2010/main" val="1040146938"/>
              </p:ext>
            </p:extLst>
          </p:nvPr>
        </p:nvGraphicFramePr>
        <p:xfrm>
          <a:off x="1136159" y="1557177"/>
          <a:ext cx="6807304" cy="489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75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878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660066"/>
                </a:solidFill>
              </a:rPr>
              <a:t>Status</a:t>
            </a:r>
            <a:r>
              <a:rPr lang="fr-FR" dirty="0" smtClean="0">
                <a:solidFill>
                  <a:srgbClr val="660066"/>
                </a:solidFill>
              </a:rPr>
              <a:t> : ECS DIPOLE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5" y="1384053"/>
            <a:ext cx="3165890" cy="29646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lèche vers la droite 8"/>
          <p:cNvSpPr/>
          <p:nvPr/>
        </p:nvSpPr>
        <p:spPr>
          <a:xfrm>
            <a:off x="3410404" y="2535610"/>
            <a:ext cx="390267" cy="330746"/>
          </a:xfrm>
          <a:prstGeom prst="right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75213" y="1796946"/>
            <a:ext cx="36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  <a:ea typeface="+mn-ea"/>
              </a:rPr>
              <a:t>Initial </a:t>
            </a:r>
            <a:r>
              <a:rPr lang="fr-FR" sz="1800" b="1" dirty="0" err="1" smtClean="0">
                <a:solidFill>
                  <a:prstClr val="black"/>
                </a:solidFill>
                <a:latin typeface="Calibri"/>
                <a:ea typeface="+mn-ea"/>
              </a:rPr>
              <a:t>parameters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  <a:ea typeface="+mn-ea"/>
              </a:rPr>
              <a:t> :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err="1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s</a:t>
            </a:r>
            <a:r>
              <a:rPr lang="fr-FR" sz="1800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x</a:t>
            </a:r>
            <a:r>
              <a:rPr lang="fr-FR" sz="1800" dirty="0" smtClean="0">
                <a:solidFill>
                  <a:prstClr val="black"/>
                </a:solidFill>
                <a:latin typeface="Calibri"/>
                <a:ea typeface="+mn-ea"/>
              </a:rPr>
              <a:t> = 6.53mm =&gt; ±8</a:t>
            </a:r>
            <a:r>
              <a:rPr lang="fr-FR" sz="180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s</a:t>
            </a:r>
            <a:r>
              <a:rPr lang="fr-FR" sz="1800" baseline="-25000" dirty="0" smtClean="0">
                <a:solidFill>
                  <a:prstClr val="black"/>
                </a:solidFill>
                <a:latin typeface="Calibri"/>
                <a:ea typeface="+mn-ea"/>
              </a:rPr>
              <a:t>x </a:t>
            </a:r>
            <a:r>
              <a:rPr lang="fr-FR" sz="1800" dirty="0" smtClean="0">
                <a:solidFill>
                  <a:prstClr val="black"/>
                </a:solidFill>
                <a:latin typeface="Calibri"/>
                <a:ea typeface="+mn-ea"/>
              </a:rPr>
              <a:t>= 105mm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err="1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s</a:t>
            </a:r>
            <a:r>
              <a:rPr lang="fr-FR" sz="1800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y</a:t>
            </a:r>
            <a:r>
              <a:rPr lang="fr-FR" sz="1800" dirty="0" smtClean="0">
                <a:solidFill>
                  <a:prstClr val="black"/>
                </a:solidFill>
                <a:latin typeface="Calibri"/>
                <a:ea typeface="+mn-ea"/>
              </a:rPr>
              <a:t> = 1.43mm =&gt; ±10</a:t>
            </a:r>
            <a:r>
              <a:rPr lang="fr-FR" sz="180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</a:rPr>
              <a:t>s</a:t>
            </a:r>
            <a:r>
              <a:rPr lang="fr-FR" sz="1800" baseline="-25000" dirty="0" smtClean="0">
                <a:solidFill>
                  <a:prstClr val="black"/>
                </a:solidFill>
                <a:latin typeface="Calibri"/>
                <a:ea typeface="+mn-ea"/>
              </a:rPr>
              <a:t>y</a:t>
            </a:r>
            <a:r>
              <a:rPr lang="fr-FR" sz="1800" dirty="0" smtClean="0">
                <a:solidFill>
                  <a:prstClr val="black"/>
                </a:solidFill>
                <a:latin typeface="Calibri"/>
                <a:ea typeface="+mn-ea"/>
              </a:rPr>
              <a:t> = 30mm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err="1" smtClean="0">
                <a:solidFill>
                  <a:prstClr val="black"/>
                </a:solidFill>
                <a:latin typeface="Calibri"/>
                <a:ea typeface="+mn-ea"/>
              </a:rPr>
              <a:t>Deviation</a:t>
            </a:r>
            <a:r>
              <a:rPr lang="fr-FR" sz="1800" dirty="0" smtClean="0">
                <a:solidFill>
                  <a:prstClr val="black"/>
                </a:solidFill>
                <a:latin typeface="Calibri"/>
                <a:ea typeface="+mn-ea"/>
              </a:rPr>
              <a:t> angle = 45°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  <a:ea typeface="+mn-ea"/>
              </a:rPr>
              <a:t>E = 150MeV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47707" y="2305716"/>
            <a:ext cx="162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0000"/>
                </a:solidFill>
                <a:latin typeface="Calibri"/>
                <a:ea typeface="+mn-ea"/>
              </a:rPr>
              <a:t>GFR =  ± 15mm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0000"/>
                </a:solidFill>
                <a:latin typeface="Calibri"/>
                <a:ea typeface="+mn-ea"/>
              </a:rPr>
              <a:t>Gap = 40 mm</a:t>
            </a:r>
          </a:p>
        </p:txBody>
      </p:sp>
      <p:sp>
        <p:nvSpPr>
          <p:cNvPr id="12" name="Flèche vers la droite 9"/>
          <p:cNvSpPr/>
          <p:nvPr/>
        </p:nvSpPr>
        <p:spPr>
          <a:xfrm>
            <a:off x="7110076" y="2463602"/>
            <a:ext cx="390267" cy="330746"/>
          </a:xfrm>
          <a:prstGeom prst="right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age 12" descr="dipole_prae_150Me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" y="4255947"/>
            <a:ext cx="4311543" cy="2556433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669" y="3459799"/>
            <a:ext cx="3168759" cy="3186529"/>
          </a:xfrm>
          <a:prstGeom prst="rect">
            <a:avLst/>
          </a:prstGeom>
        </p:spPr>
      </p:pic>
      <p:sp>
        <p:nvSpPr>
          <p:cNvPr id="15" name="TextBox 13"/>
          <p:cNvSpPr txBox="1"/>
          <p:nvPr/>
        </p:nvSpPr>
        <p:spPr>
          <a:xfrm>
            <a:off x="156387" y="6536809"/>
            <a:ext cx="438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 smtClean="0">
                <a:solidFill>
                  <a:srgbClr val="FF0000"/>
                </a:solidFill>
                <a:latin typeface="Calibri"/>
                <a:ea typeface="+mn-ea"/>
              </a:rPr>
              <a:t>STATUS :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</a:rPr>
              <a:t> Pre-design is finished</a:t>
            </a:r>
            <a:endParaRPr lang="en-US" sz="1800" dirty="0">
              <a:solidFill>
                <a:srgbClr val="FF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301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525" y="3856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Status</a:t>
            </a:r>
            <a:r>
              <a:rPr lang="fr-FR" dirty="0" smtClean="0">
                <a:solidFill>
                  <a:srgbClr val="660066"/>
                </a:solidFill>
              </a:rPr>
              <a:t> : </a:t>
            </a:r>
            <a:r>
              <a:rPr lang="fr-FR" dirty="0" err="1" smtClean="0">
                <a:solidFill>
                  <a:srgbClr val="660066"/>
                </a:solidFill>
              </a:rPr>
              <a:t>Quadrupoles</a:t>
            </a:r>
            <a:endParaRPr lang="fr-FR" dirty="0">
              <a:solidFill>
                <a:srgbClr val="660066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8" y="1918426"/>
            <a:ext cx="2453881" cy="24950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79" y="4496728"/>
            <a:ext cx="2058224" cy="222474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236" y="1918426"/>
            <a:ext cx="4922647" cy="25783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630" y="4821748"/>
            <a:ext cx="3843231" cy="38432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/>
          <a:srcRect r="39799"/>
          <a:stretch/>
        </p:blipFill>
        <p:spPr>
          <a:xfrm>
            <a:off x="3091789" y="5265696"/>
            <a:ext cx="5248094" cy="3500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/>
          <a:srcRect l="60163"/>
          <a:stretch/>
        </p:blipFill>
        <p:spPr>
          <a:xfrm>
            <a:off x="4453539" y="5615774"/>
            <a:ext cx="3472827" cy="350078"/>
          </a:xfrm>
          <a:prstGeom prst="rect">
            <a:avLst/>
          </a:prstGeom>
        </p:spPr>
      </p:pic>
      <p:sp>
        <p:nvSpPr>
          <p:cNvPr id="15" name="Flèche vers la droite 14"/>
          <p:cNvSpPr/>
          <p:nvPr/>
        </p:nvSpPr>
        <p:spPr>
          <a:xfrm>
            <a:off x="299212" y="1445995"/>
            <a:ext cx="390267" cy="330746"/>
          </a:xfrm>
          <a:prstGeom prst="right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7775" y="1434160"/>
            <a:ext cx="538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Recuperation</a:t>
            </a:r>
            <a:r>
              <a:rPr lang="fr-FR" dirty="0" smtClean="0">
                <a:solidFill>
                  <a:srgbClr val="FF0000"/>
                </a:solidFill>
              </a:rPr>
              <a:t> of CTF3 </a:t>
            </a:r>
            <a:r>
              <a:rPr lang="fr-FR" dirty="0" err="1" smtClean="0">
                <a:solidFill>
                  <a:srgbClr val="FF0000"/>
                </a:solidFill>
              </a:rPr>
              <a:t>quadrupoles</a:t>
            </a:r>
            <a:r>
              <a:rPr lang="fr-FR" dirty="0" smtClean="0">
                <a:solidFill>
                  <a:srgbClr val="FF0000"/>
                </a:solidFill>
              </a:rPr>
              <a:t> (12) and </a:t>
            </a:r>
            <a:r>
              <a:rPr lang="fr-FR" dirty="0" err="1" smtClean="0">
                <a:solidFill>
                  <a:srgbClr val="FF0000"/>
                </a:solidFill>
              </a:rPr>
              <a:t>steerers</a:t>
            </a:r>
            <a:r>
              <a:rPr lang="fr-FR" dirty="0" smtClean="0">
                <a:solidFill>
                  <a:srgbClr val="FF0000"/>
                </a:solidFill>
              </a:rPr>
              <a:t> (6)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846749" y="6367299"/>
            <a:ext cx="176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Power supplies ?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4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9974" y="49878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660066"/>
                </a:solidFill>
              </a:rPr>
              <a:t>Status</a:t>
            </a:r>
            <a:r>
              <a:rPr lang="fr-FR" dirty="0" smtClean="0">
                <a:solidFill>
                  <a:srgbClr val="660066"/>
                </a:solidFill>
              </a:rPr>
              <a:t> : </a:t>
            </a:r>
            <a:r>
              <a:rPr lang="fr-FR" dirty="0" err="1" smtClean="0">
                <a:solidFill>
                  <a:srgbClr val="660066"/>
                </a:solidFill>
              </a:rPr>
              <a:t>Quadrupoles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7</a:t>
            </a:fld>
            <a:endParaRPr lang="fr-FR"/>
          </a:p>
        </p:txBody>
      </p:sp>
      <p:sp>
        <p:nvSpPr>
          <p:cNvPr id="15" name="TextBox 13"/>
          <p:cNvSpPr txBox="1"/>
          <p:nvPr/>
        </p:nvSpPr>
        <p:spPr>
          <a:xfrm>
            <a:off x="156387" y="6536809"/>
            <a:ext cx="438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 smtClean="0">
                <a:solidFill>
                  <a:srgbClr val="FF0000"/>
                </a:solidFill>
                <a:latin typeface="Calibri"/>
                <a:ea typeface="+mn-ea"/>
              </a:rPr>
              <a:t>STATUS :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</a:rPr>
              <a:t> Pre-design is finished</a:t>
            </a:r>
            <a:endParaRPr lang="en-US" sz="1800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6" name="ZoneTexte 10"/>
          <p:cNvSpPr txBox="1"/>
          <p:nvPr/>
        </p:nvSpPr>
        <p:spPr>
          <a:xfrm>
            <a:off x="291641" y="1467946"/>
            <a:ext cx="310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  <a:ea typeface="+mn-ea"/>
              </a:rPr>
              <a:t>Initial </a:t>
            </a:r>
            <a:r>
              <a:rPr lang="fr-FR" sz="1800" b="1" dirty="0" err="1" smtClean="0">
                <a:solidFill>
                  <a:prstClr val="black"/>
                </a:solidFill>
                <a:latin typeface="Calibri"/>
                <a:ea typeface="+mn-ea"/>
              </a:rPr>
              <a:t>parameters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  <a:ea typeface="+mn-ea"/>
              </a:rPr>
              <a:t> :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R = 20mm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k</a:t>
            </a:r>
            <a:r>
              <a:rPr lang="fr-FR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 = 28m</a:t>
            </a:r>
            <a:r>
              <a:rPr lang="fr-FR" sz="1800" baseline="300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-2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  <a:ea typeface="+mn-ea"/>
                <a:cs typeface="Symbol" charset="2"/>
              </a:rPr>
              <a:t>E = 150 MeV</a:t>
            </a:r>
            <a:endParaRPr lang="fr-FR" sz="1800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72" y="2987139"/>
            <a:ext cx="4140654" cy="2567774"/>
          </a:xfrm>
          <a:prstGeom prst="rect">
            <a:avLst/>
          </a:prstGeom>
        </p:spPr>
      </p:pic>
      <p:pic>
        <p:nvPicPr>
          <p:cNvPr id="18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322" y="1548004"/>
            <a:ext cx="3804478" cy="3834073"/>
          </a:xfrm>
          <a:prstGeom prst="rect">
            <a:avLst/>
          </a:prstGeom>
        </p:spPr>
      </p:pic>
      <p:sp>
        <p:nvSpPr>
          <p:cNvPr id="19" name="TextBox 9"/>
          <p:cNvSpPr txBox="1"/>
          <p:nvPr/>
        </p:nvSpPr>
        <p:spPr>
          <a:xfrm>
            <a:off x="291641" y="5626783"/>
            <a:ext cx="4705889" cy="9233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</a:rPr>
              <a:t>Integrated magnetic field 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+mn-ea"/>
              </a:rPr>
              <a:t>B2 = -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</a:rPr>
              <a:t>0.07063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  <a:ea typeface="+mn-ea"/>
              </a:rPr>
              <a:t>T.m</a:t>
            </a:r>
            <a:endParaRPr lang="en-US" sz="1800" dirty="0" smtClean="0">
              <a:solidFill>
                <a:srgbClr val="FF0000"/>
              </a:solidFill>
              <a:latin typeface="Calibri"/>
              <a:ea typeface="+mn-ea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Calibri"/>
                <a:ea typeface="+mn-ea"/>
              </a:rPr>
              <a:t>Magnetic gradient G = -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</a:rPr>
              <a:t>14.6059 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+mn-ea"/>
              </a:rPr>
              <a:t>T/m </a:t>
            </a:r>
            <a:endParaRPr lang="en-US" sz="1800" dirty="0" smtClean="0">
              <a:solidFill>
                <a:srgbClr val="FF0000"/>
              </a:solidFill>
              <a:latin typeface="Calibri"/>
              <a:ea typeface="+mn-ea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latin typeface="Calibri"/>
                <a:ea typeface="+mn-ea"/>
              </a:rPr>
              <a:t>Magnetic length =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</a:rPr>
              <a:t>366 mm</a:t>
            </a:r>
          </a:p>
        </p:txBody>
      </p:sp>
    </p:spTree>
    <p:extLst>
      <p:ext uri="{BB962C8B-B14F-4D97-AF65-F5344CB8AC3E}">
        <p14:creationId xmlns:p14="http://schemas.microsoft.com/office/powerpoint/2010/main" val="215304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2290" y="30604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660066"/>
                </a:solidFill>
              </a:rPr>
              <a:t>What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it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remains</a:t>
            </a:r>
            <a:r>
              <a:rPr lang="fr-FR" dirty="0" smtClean="0">
                <a:solidFill>
                  <a:srgbClr val="660066"/>
                </a:solidFill>
              </a:rPr>
              <a:t> to do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8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36683" y="1906803"/>
            <a:ext cx="8691258" cy="261697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	Design of 14° </a:t>
            </a:r>
            <a:r>
              <a:rPr lang="fr-FR" dirty="0" err="1" smtClean="0">
                <a:solidFill>
                  <a:srgbClr val="660066"/>
                </a:solidFill>
              </a:rPr>
              <a:t>dipoles</a:t>
            </a:r>
            <a:r>
              <a:rPr lang="fr-FR" dirty="0" smtClean="0">
                <a:solidFill>
                  <a:srgbClr val="660066"/>
                </a:solidFill>
              </a:rPr>
              <a:t> : March 2019</a:t>
            </a:r>
          </a:p>
          <a:p>
            <a:r>
              <a:rPr lang="fr-FR" dirty="0" smtClean="0">
                <a:solidFill>
                  <a:srgbClr val="660066"/>
                </a:solidFill>
              </a:rPr>
              <a:t> Finalisation of 45° ECS </a:t>
            </a:r>
            <a:r>
              <a:rPr lang="fr-FR" dirty="0" err="1" smtClean="0">
                <a:solidFill>
                  <a:srgbClr val="660066"/>
                </a:solidFill>
              </a:rPr>
              <a:t>dipoles</a:t>
            </a:r>
            <a:r>
              <a:rPr lang="fr-FR" dirty="0" smtClean="0">
                <a:solidFill>
                  <a:srgbClr val="660066"/>
                </a:solidFill>
              </a:rPr>
              <a:t> design : March 2019</a:t>
            </a:r>
          </a:p>
          <a:p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Study</a:t>
            </a:r>
            <a:r>
              <a:rPr lang="fr-FR" dirty="0" smtClean="0">
                <a:solidFill>
                  <a:srgbClr val="660066"/>
                </a:solidFill>
              </a:rPr>
              <a:t> of </a:t>
            </a:r>
            <a:r>
              <a:rPr lang="fr-FR" dirty="0" err="1" smtClean="0">
                <a:solidFill>
                  <a:srgbClr val="660066"/>
                </a:solidFill>
              </a:rPr>
              <a:t>beam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energy</a:t>
            </a:r>
            <a:r>
              <a:rPr lang="fr-FR" dirty="0" smtClean="0">
                <a:solidFill>
                  <a:srgbClr val="660066"/>
                </a:solidFill>
              </a:rPr>
              <a:t> measurement </a:t>
            </a:r>
            <a:r>
              <a:rPr lang="fr-FR" dirty="0" err="1" smtClean="0">
                <a:solidFill>
                  <a:srgbClr val="660066"/>
                </a:solidFill>
              </a:rPr>
              <a:t>dipoles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with</a:t>
            </a:r>
            <a:r>
              <a:rPr lang="fr-FR" dirty="0" smtClean="0">
                <a:solidFill>
                  <a:srgbClr val="660066"/>
                </a:solidFill>
              </a:rPr>
              <a:t> G. </a:t>
            </a:r>
            <a:r>
              <a:rPr lang="fr-FR" dirty="0" err="1" smtClean="0">
                <a:solidFill>
                  <a:srgbClr val="660066"/>
                </a:solidFill>
              </a:rPr>
              <a:t>Quéméner</a:t>
            </a:r>
            <a:r>
              <a:rPr lang="fr-FR" dirty="0" smtClean="0">
                <a:solidFill>
                  <a:srgbClr val="660066"/>
                </a:solidFill>
              </a:rPr>
              <a:t> : August 2019</a:t>
            </a:r>
          </a:p>
          <a:p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Mechanical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drawings</a:t>
            </a:r>
            <a:r>
              <a:rPr lang="fr-FR" dirty="0" smtClean="0">
                <a:solidFill>
                  <a:srgbClr val="660066"/>
                </a:solidFill>
              </a:rPr>
              <a:t> of all </a:t>
            </a:r>
            <a:r>
              <a:rPr lang="fr-FR" dirty="0" err="1" smtClean="0">
                <a:solidFill>
                  <a:srgbClr val="660066"/>
                </a:solidFill>
              </a:rPr>
              <a:t>dipoles</a:t>
            </a:r>
            <a:r>
              <a:rPr lang="fr-FR" dirty="0" smtClean="0">
                <a:solidFill>
                  <a:srgbClr val="660066"/>
                </a:solidFill>
              </a:rPr>
              <a:t> for a tender call</a:t>
            </a:r>
          </a:p>
          <a:p>
            <a:pPr lvl="2"/>
            <a:r>
              <a:rPr lang="fr-FR" dirty="0" smtClean="0">
                <a:solidFill>
                  <a:srgbClr val="660066"/>
                </a:solidFill>
              </a:rPr>
              <a:t>14° &amp; 45° </a:t>
            </a:r>
            <a:r>
              <a:rPr lang="fr-FR" dirty="0" err="1" smtClean="0">
                <a:solidFill>
                  <a:srgbClr val="660066"/>
                </a:solidFill>
              </a:rPr>
              <a:t>dipoles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drawings</a:t>
            </a:r>
            <a:r>
              <a:rPr lang="fr-FR" dirty="0" smtClean="0">
                <a:solidFill>
                  <a:srgbClr val="660066"/>
                </a:solidFill>
              </a:rPr>
              <a:t> : May 2019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6109" y="5034773"/>
            <a:ext cx="382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Call for tender : July 2019 </a:t>
            </a:r>
            <a:r>
              <a:rPr lang="fr-FR" b="1" dirty="0" err="1" smtClean="0">
                <a:solidFill>
                  <a:srgbClr val="FF0000"/>
                </a:solidFill>
              </a:rPr>
              <a:t>at</a:t>
            </a:r>
            <a:r>
              <a:rPr lang="fr-FR" b="1" dirty="0" smtClean="0">
                <a:solidFill>
                  <a:srgbClr val="FF0000"/>
                </a:solidFill>
              </a:rPr>
              <a:t> the </a:t>
            </a:r>
            <a:r>
              <a:rPr lang="fr-FR" b="1" dirty="0" err="1" smtClean="0">
                <a:solidFill>
                  <a:srgbClr val="FF0000"/>
                </a:solidFill>
              </a:rPr>
              <a:t>latest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933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18824</TotalTime>
  <Words>305</Words>
  <Application>Microsoft Macintosh PowerPoint</Application>
  <PresentationFormat>Présentation à l'écran (4:3)</PresentationFormat>
  <Paragraphs>90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Etat d’avancement  Lot Aimants</vt:lpstr>
      <vt:lpstr>Context</vt:lpstr>
      <vt:lpstr>Specifications</vt:lpstr>
      <vt:lpstr>Interactions</vt:lpstr>
      <vt:lpstr>Status : ECS DIPOLE</vt:lpstr>
      <vt:lpstr>Status : Quadrupoles</vt:lpstr>
      <vt:lpstr>Status : Quadrupoles</vt:lpstr>
      <vt:lpstr>What it remains to do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Cynthia</dc:creator>
  <cp:lastModifiedBy>Cynthia</cp:lastModifiedBy>
  <cp:revision>35</cp:revision>
  <dcterms:created xsi:type="dcterms:W3CDTF">2018-07-04T14:39:06Z</dcterms:created>
  <dcterms:modified xsi:type="dcterms:W3CDTF">2018-10-07T12:31:26Z</dcterms:modified>
</cp:coreProperties>
</file>