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7" r:id="rId3"/>
    <p:sldId id="265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59" r:id="rId12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05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28FB-9C9E-C74B-A7FB-F1B2490671B0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732E-33A4-A54E-AD45-08D80C2952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82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2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7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13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3" descr="POWERPOINTfond_suite (2)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4" descr="logoip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en-US" smtClean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796A71-75FC-4F7D-8ABB-8D8AACEC0D9E}" type="slidenum">
              <a:rPr lang="fr-FR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90C56253-1D03-4C3F-8058-7D0C131DC3C9}" type="datetime2">
              <a:rPr lang="fr-FR"/>
              <a:pPr>
                <a:defRPr/>
              </a:pPr>
              <a:t>dimanche 7 octobre 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47234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65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30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402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63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44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285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21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757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028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618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26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54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78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4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48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1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1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76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17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08B2-854B-4545-82C5-BCA27D5B1403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66A1-552D-4730-A32C-64409BB5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0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09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16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24" y="2405821"/>
            <a:ext cx="1604942" cy="4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824" y="3326940"/>
            <a:ext cx="1564302" cy="9184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/>
          <p:cNvGrpSpPr/>
          <p:nvPr/>
        </p:nvGrpSpPr>
        <p:grpSpPr>
          <a:xfrm>
            <a:off x="4982280" y="93688"/>
            <a:ext cx="4058692" cy="441766"/>
            <a:chOff x="0" y="0"/>
            <a:chExt cx="4949650" cy="703809"/>
          </a:xfrm>
        </p:grpSpPr>
        <p:pic>
          <p:nvPicPr>
            <p:cNvPr id="8" name="Image 7" descr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54068" cy="70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2" descr="Imagen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66" b="29819"/>
            <a:stretch>
              <a:fillRect/>
            </a:stretch>
          </p:blipFill>
          <p:spPr>
            <a:xfrm>
              <a:off x="2831491" y="91752"/>
              <a:ext cx="2118159" cy="520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0650" y="4521104"/>
            <a:ext cx="1551116" cy="1008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66" y="2324706"/>
            <a:ext cx="845981" cy="85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9"/>
            <a:ext cx="3394685" cy="15324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35" y="3179232"/>
            <a:ext cx="741812" cy="7396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41" y="6286614"/>
            <a:ext cx="1228019" cy="52883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91539" y="546611"/>
            <a:ext cx="1951717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Projet Emblématique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30761" y="573347"/>
            <a:ext cx="1913245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Programme SESAME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6792" y="3894605"/>
            <a:ext cx="1207517" cy="8440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1235" y="4706102"/>
            <a:ext cx="816200" cy="8162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668726" y="2047707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/>
            <a:r>
              <a:rPr lang="en-US" sz="1200" b="1" dirty="0">
                <a:solidFill>
                  <a:prstClr val="black"/>
                </a:solidFill>
                <a:latin typeface="Calibri"/>
              </a:rPr>
              <a:t>W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ith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 the support of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75717"/>
            <a:ext cx="2133600" cy="365125"/>
          </a:xfrm>
        </p:spPr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7065" y="5529814"/>
            <a:ext cx="1097243" cy="698619"/>
          </a:xfrm>
          <a:prstGeom prst="rect">
            <a:avLst/>
          </a:prstGeom>
        </p:spPr>
      </p:pic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1005339" y="2416175"/>
            <a:ext cx="7772400" cy="147002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660066"/>
                </a:solidFill>
              </a:rPr>
              <a:t>BEAM POSITION MONITOR</a:t>
            </a:r>
            <a:br>
              <a:rPr lang="fr-FR" sz="3600" dirty="0" smtClean="0">
                <a:solidFill>
                  <a:srgbClr val="660066"/>
                </a:solidFill>
              </a:rPr>
            </a:br>
            <a:r>
              <a:rPr lang="fr-FR" sz="3600" dirty="0" smtClean="0">
                <a:solidFill>
                  <a:srgbClr val="660066"/>
                </a:solidFill>
              </a:rPr>
              <a:t>BPM</a:t>
            </a:r>
            <a:endParaRPr lang="fr-FR" sz="3600" dirty="0">
              <a:solidFill>
                <a:srgbClr val="660066"/>
              </a:solidFill>
            </a:endParaRPr>
          </a:p>
        </p:txBody>
      </p:sp>
      <p:sp>
        <p:nvSpPr>
          <p:cNvPr id="27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fr-FR" altLang="en-US" sz="2000" b="1" dirty="0"/>
              <a:t>Mohammed BEN ABDILLAH</a:t>
            </a:r>
          </a:p>
          <a:p>
            <a:r>
              <a:rPr lang="fr-FR" sz="2000" dirty="0" smtClean="0"/>
              <a:t>Le </a:t>
            </a:r>
            <a:r>
              <a:rPr lang="fr-FR" sz="2000" dirty="0" smtClean="0"/>
              <a:t>08/10/2018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7876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5040560" cy="377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12815" y="44624"/>
            <a:ext cx="4831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ACKNOWLEDGMENTS</a:t>
            </a:r>
            <a:endParaRPr lang="fr-FR" sz="4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57757" y="3855460"/>
            <a:ext cx="2993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Oleksander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Makarchuk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Darren </a:t>
            </a:r>
            <a:r>
              <a:rPr lang="en-US" sz="2000" b="1" dirty="0" err="1" smtClean="0"/>
              <a:t>Ichirrante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Berthelot Sylvain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Pereira Manuel</a:t>
            </a:r>
            <a:endParaRPr lang="en-US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0573" y="1340768"/>
            <a:ext cx="26230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Patrick </a:t>
            </a:r>
            <a:r>
              <a:rPr lang="en-US" sz="2000" b="1" dirty="0" err="1" smtClean="0"/>
              <a:t>Ausset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Angeles </a:t>
            </a:r>
            <a:r>
              <a:rPr lang="en-US" sz="2000" b="1" dirty="0" err="1" smtClean="0"/>
              <a:t>Faus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Golfe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Michal Krupa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Thibault Lefebvre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88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29157"/>
              </p:ext>
            </p:extLst>
          </p:nvPr>
        </p:nvGraphicFramePr>
        <p:xfrm>
          <a:off x="1763688" y="908720"/>
          <a:ext cx="5188712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048"/>
                <a:gridCol w="2391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BEAM PARAMETERS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PRAE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ENERGY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50-70MeV</a:t>
                      </a:r>
                      <a:r>
                        <a:rPr lang="fr-FR" baseline="0" dirty="0" smtClean="0"/>
                        <a:t> (Phase 1)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0,05pC-2nC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RF</a:t>
                      </a:r>
                      <a:r>
                        <a:rPr lang="fr-FR" baseline="0" dirty="0" smtClean="0"/>
                        <a:t> </a:t>
                      </a:r>
                      <a:r>
                        <a:rPr lang="en-US" baseline="0" noProof="0" dirty="0" smtClean="0"/>
                        <a:t>frequency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3GHz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Repetition</a:t>
                      </a:r>
                      <a:r>
                        <a:rPr lang="en-US" baseline="0" noProof="0" dirty="0" smtClean="0"/>
                        <a:t> rate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Transverse</a:t>
                      </a:r>
                      <a:r>
                        <a:rPr lang="fr-FR" baseline="0" dirty="0" smtClean="0"/>
                        <a:t> size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0,5mm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Bunch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length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&lt;10ps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Bunches</a:t>
                      </a:r>
                      <a:r>
                        <a:rPr lang="fr-FR" dirty="0" smtClean="0"/>
                        <a:t> per pulse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229158" y="188640"/>
            <a:ext cx="2905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SPECIFICATIONS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14" y="-641"/>
            <a:ext cx="1711235" cy="10398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11" y="4302388"/>
            <a:ext cx="3144193" cy="22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701982" y="3933056"/>
            <a:ext cx="18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 entrant cavity</a:t>
            </a:r>
            <a:endParaRPr lang="en-US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12175"/>
            <a:ext cx="3144193" cy="222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89707" y="3933056"/>
            <a:ext cx="17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Inductive pickup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74" y="4302387"/>
            <a:ext cx="2637470" cy="22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3300015" y="3942348"/>
            <a:ext cx="263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Microstrip metal detector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604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2489" y="188640"/>
            <a:ext cx="2801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BPM: CTF3 IPU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9809"/>
              </p:ext>
            </p:extLst>
          </p:nvPr>
        </p:nvGraphicFramePr>
        <p:xfrm>
          <a:off x="213277" y="1023992"/>
          <a:ext cx="5188712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048"/>
                <a:gridCol w="2391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BEAM PARAMETERS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PRAE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ENERGY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50-70MeV</a:t>
                      </a:r>
                      <a:r>
                        <a:rPr lang="fr-FR" baseline="0" dirty="0" smtClean="0"/>
                        <a:t> (Phase 1)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5pC-2nC</a:t>
                      </a:r>
                      <a:r>
                        <a:rPr lang="fr-FR" baseline="0" dirty="0" smtClean="0"/>
                        <a:t>  (optimal 1nC)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RF</a:t>
                      </a:r>
                      <a:r>
                        <a:rPr lang="fr-FR" baseline="0" dirty="0" smtClean="0"/>
                        <a:t> </a:t>
                      </a:r>
                      <a:r>
                        <a:rPr lang="en-US" baseline="0" noProof="0" dirty="0" smtClean="0"/>
                        <a:t>frequency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3GHz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Repetition</a:t>
                      </a:r>
                      <a:r>
                        <a:rPr lang="en-US" baseline="0" noProof="0" dirty="0" smtClean="0"/>
                        <a:t> rate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Transverse</a:t>
                      </a:r>
                      <a:r>
                        <a:rPr lang="fr-FR" baseline="0" dirty="0" smtClean="0"/>
                        <a:t> size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0,5mm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Bunch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length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&lt;10ps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Bunches</a:t>
                      </a:r>
                      <a:r>
                        <a:rPr lang="fr-FR" dirty="0" smtClean="0"/>
                        <a:t> per pulse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0" y="4248247"/>
            <a:ext cx="2870693" cy="21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61" name="Tableau 6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64954"/>
              </p:ext>
            </p:extLst>
          </p:nvPr>
        </p:nvGraphicFramePr>
        <p:xfrm>
          <a:off x="5391247" y="1023992"/>
          <a:ext cx="2391664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CTF3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150MeV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0,6nC-2,7nC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12GHz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0,83Hz-50Hz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0,5mm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4ps-20ps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240-1600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53475"/>
            <a:ext cx="5688632" cy="212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14" y="-641"/>
            <a:ext cx="1711235" cy="10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66" y="1340768"/>
            <a:ext cx="409281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4059644" y="21191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10141"/>
            <a:ext cx="2105833" cy="217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858"/>
            <a:ext cx="24193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756282" y="869138"/>
            <a:ext cx="208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Operation principle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83568" y="38517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PCB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9" name="Connecteur en angle 18"/>
          <p:cNvCxnSpPr>
            <a:stCxn id="1035" idx="0"/>
          </p:cNvCxnSpPr>
          <p:nvPr/>
        </p:nvCxnSpPr>
        <p:spPr>
          <a:xfrm rot="16200000" flipV="1">
            <a:off x="1310220" y="3783875"/>
            <a:ext cx="852531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/>
          <p:nvPr/>
        </p:nvCxnSpPr>
        <p:spPr>
          <a:xfrm flipV="1">
            <a:off x="3131840" y="2420888"/>
            <a:ext cx="3528392" cy="648072"/>
          </a:xfrm>
          <a:prstGeom prst="bentConnector3">
            <a:avLst>
              <a:gd name="adj1" fmla="val 18183"/>
            </a:avLst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necteur en angle 57"/>
          <p:cNvCxnSpPr/>
          <p:nvPr/>
        </p:nvCxnSpPr>
        <p:spPr>
          <a:xfrm>
            <a:off x="2627784" y="1903090"/>
            <a:ext cx="3354191" cy="400690"/>
          </a:xfrm>
          <a:prstGeom prst="bentConnector3">
            <a:avLst>
              <a:gd name="adj1" fmla="val 9993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>
            <a:off x="2987824" y="1700808"/>
            <a:ext cx="2520280" cy="1080120"/>
          </a:xfrm>
          <a:prstGeom prst="bentConnector3">
            <a:avLst>
              <a:gd name="adj1" fmla="val 99932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flipV="1">
            <a:off x="2987824" y="1772816"/>
            <a:ext cx="4608512" cy="781820"/>
          </a:xfrm>
          <a:prstGeom prst="bentConnector3">
            <a:avLst>
              <a:gd name="adj1" fmla="val 1306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Connecteur en angle 82"/>
          <p:cNvCxnSpPr/>
          <p:nvPr/>
        </p:nvCxnSpPr>
        <p:spPr>
          <a:xfrm rot="16200000" flipH="1">
            <a:off x="71502" y="3897051"/>
            <a:ext cx="2016221" cy="360041"/>
          </a:xfrm>
          <a:prstGeom prst="bentConnector3">
            <a:avLst>
              <a:gd name="adj1" fmla="val 99843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7" name="Connecteur en angle 96"/>
          <p:cNvCxnSpPr/>
          <p:nvPr/>
        </p:nvCxnSpPr>
        <p:spPr>
          <a:xfrm rot="10800000" flipV="1">
            <a:off x="2267746" y="3851756"/>
            <a:ext cx="1296142" cy="1161419"/>
          </a:xfrm>
          <a:prstGeom prst="bentConnector3">
            <a:avLst>
              <a:gd name="adj1" fmla="val 57683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P:\MPU-RDA\PRAE\Photos\Tore installation\20180822_105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53" y="4394723"/>
            <a:ext cx="2069795" cy="15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Connecteur en angle 116"/>
          <p:cNvCxnSpPr/>
          <p:nvPr/>
        </p:nvCxnSpPr>
        <p:spPr>
          <a:xfrm rot="10800000" flipV="1">
            <a:off x="2123728" y="5295734"/>
            <a:ext cx="1368152" cy="293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Connecteur en angle 119"/>
          <p:cNvCxnSpPr/>
          <p:nvPr/>
        </p:nvCxnSpPr>
        <p:spPr>
          <a:xfrm rot="16200000" flipH="1">
            <a:off x="974074" y="3791514"/>
            <a:ext cx="1728192" cy="427100"/>
          </a:xfrm>
          <a:prstGeom prst="bentConnector3">
            <a:avLst>
              <a:gd name="adj1" fmla="val 1071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>
            <a:off x="3030910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Tore + Windings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14" y="-641"/>
            <a:ext cx="1711235" cy="103981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771800" y="188640"/>
            <a:ext cx="2801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BPM : CTF3 IPU</a:t>
            </a:r>
          </a:p>
        </p:txBody>
      </p:sp>
      <p:cxnSp>
        <p:nvCxnSpPr>
          <p:cNvPr id="27" name="Connecteur en angle 26"/>
          <p:cNvCxnSpPr/>
          <p:nvPr/>
        </p:nvCxnSpPr>
        <p:spPr>
          <a:xfrm rot="10800000" flipV="1">
            <a:off x="3563889" y="3212976"/>
            <a:ext cx="1656186" cy="638780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70514"/>
            <a:ext cx="3335381" cy="22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5572951" y="4077072"/>
            <a:ext cx="271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PCB CALIBRATION CIRCUIT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4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74465" y="44624"/>
            <a:ext cx="4978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QUALIFICATION SETUP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6781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14" y="-641"/>
            <a:ext cx="1711235" cy="103981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76256" y="1700808"/>
            <a:ext cx="2060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X,Y displacements</a:t>
            </a:r>
          </a:p>
          <a:p>
            <a:r>
              <a:rPr lang="en-US" sz="2000" dirty="0" smtClean="0"/>
              <a:t>Rotation over the </a:t>
            </a:r>
          </a:p>
          <a:p>
            <a:r>
              <a:rPr lang="en-US" sz="2000" dirty="0" smtClean="0"/>
              <a:t>Z axis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24128" y="5013176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Qualification tests: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Frequency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Impulse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Bunch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Sensitivity measurements</a:t>
            </a:r>
            <a:endParaRPr lang="en-US" sz="2000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1602865" cy="165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5496" y="5013176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Calibration goals: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Gain Equalization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Frequency and impulse responses for centered beam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90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" y="1538219"/>
            <a:ext cx="4317436" cy="29170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74465" y="44624"/>
            <a:ext cx="3310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TESTS RESULTS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14" y="-641"/>
            <a:ext cx="1711235" cy="103981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78178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655430" y="122636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Hz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5496" y="449053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Conclusion:</a:t>
            </a:r>
          </a:p>
          <a:p>
            <a:r>
              <a:rPr lang="en-US" sz="2000" dirty="0" smtClean="0"/>
              <a:t>Cutoff frequencies:  Low=2KHz; High=80MHz</a:t>
            </a:r>
          </a:p>
          <a:p>
            <a:r>
              <a:rPr lang="en-US" sz="2000" dirty="0" smtClean="0">
                <a:sym typeface="Symbol"/>
              </a:rPr>
              <a:t> </a:t>
            </a:r>
            <a:r>
              <a:rPr lang="en-US" sz="2000" dirty="0" err="1" smtClean="0">
                <a:sym typeface="Symbol"/>
              </a:rPr>
              <a:t>T</a:t>
            </a:r>
            <a:r>
              <a:rPr lang="en-US" sz="1200" dirty="0" err="1" smtClean="0">
                <a:sym typeface="Symbol"/>
              </a:rPr>
              <a:t>droop</a:t>
            </a:r>
            <a:r>
              <a:rPr lang="en-US" sz="2000" dirty="0" smtClean="0">
                <a:sym typeface="Symbol"/>
              </a:rPr>
              <a:t>= 560ns; </a:t>
            </a:r>
            <a:r>
              <a:rPr lang="en-US" sz="2000" dirty="0" err="1" smtClean="0">
                <a:sym typeface="Symbol"/>
              </a:rPr>
              <a:t>T</a:t>
            </a:r>
            <a:r>
              <a:rPr lang="en-US" sz="1200" dirty="0" err="1" smtClean="0">
                <a:sym typeface="Symbol"/>
              </a:rPr>
              <a:t>rise</a:t>
            </a:r>
            <a:r>
              <a:rPr lang="en-US" sz="2000" dirty="0" smtClean="0">
                <a:sym typeface="Symbol"/>
              </a:rPr>
              <a:t>=2ns</a:t>
            </a:r>
          </a:p>
          <a:p>
            <a:r>
              <a:rPr lang="en-US" sz="2000" dirty="0" smtClean="0">
                <a:sym typeface="Symbol"/>
              </a:rPr>
              <a:t> Low output for bunch with length &lt;10ps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0132" y="980728"/>
            <a:ext cx="2817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Frequency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response</a:t>
            </a:r>
            <a:endParaRPr lang="fr-FR" sz="2400" b="1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5248672" y="4490536"/>
            <a:ext cx="3896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Setup: 4V impulse with impulse length varying from 2µs to 2ns</a:t>
            </a:r>
          </a:p>
          <a:p>
            <a:r>
              <a:rPr lang="en-US" sz="2000" dirty="0" smtClean="0"/>
              <a:t>Impulse rise time = 0,8ns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98644" y="980728"/>
            <a:ext cx="2817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Impulse </a:t>
            </a:r>
            <a:r>
              <a:rPr lang="fr-FR" sz="2400" b="1" dirty="0" err="1" smtClean="0"/>
              <a:t>response</a:t>
            </a:r>
            <a:endParaRPr lang="fr-FR" sz="2400" b="1" dirty="0" smtClean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595" y="1538219"/>
            <a:ext cx="3881893" cy="2907607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0737"/>
              </p:ext>
            </p:extLst>
          </p:nvPr>
        </p:nvGraphicFramePr>
        <p:xfrm>
          <a:off x="65774" y="5877272"/>
          <a:ext cx="51440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154"/>
                <a:gridCol w="698818"/>
                <a:gridCol w="582930"/>
                <a:gridCol w="467043"/>
                <a:gridCol w="467043"/>
                <a:gridCol w="467043"/>
                <a:gridCol w="4670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Impulse length(ns)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Attenuation(dB)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5004048" y="1556792"/>
            <a:ext cx="2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719864" y="3033164"/>
            <a:ext cx="2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6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74465" y="44624"/>
            <a:ext cx="4594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TESTS CONCLUSIONS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14" y="-641"/>
            <a:ext cx="1711235" cy="10398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1268760"/>
            <a:ext cx="74702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Frequency response: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BPM dynamic range = 20dB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Very low BPM response = 62 dB attenuation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Impulse response: very low BPM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Calculated Sensitivity</a:t>
            </a:r>
            <a:r>
              <a:rPr lang="en-US" sz="2000" dirty="0" smtClean="0"/>
              <a:t>: 60mV/</a:t>
            </a:r>
            <a:r>
              <a:rPr lang="en-US" sz="2000" dirty="0" err="1" smtClean="0"/>
              <a:t>nC</a:t>
            </a:r>
            <a:r>
              <a:rPr lang="en-US" sz="2000" dirty="0" smtClean="0"/>
              <a:t> </a:t>
            </a:r>
            <a:endParaRPr lang="en-US" sz="20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Actions</a:t>
            </a:r>
            <a:r>
              <a:rPr lang="en-US" sz="2000" dirty="0"/>
              <a:t>: Modify the tore </a:t>
            </a:r>
            <a:r>
              <a:rPr lang="en-US" sz="2000" dirty="0" smtClean="0"/>
              <a:t>windings, </a:t>
            </a:r>
          </a:p>
          <a:p>
            <a:r>
              <a:rPr lang="en-US" sz="2000" dirty="0" smtClean="0"/>
              <a:t>30 turns in the secondary winding → 1 turn in the secondary windings</a:t>
            </a:r>
          </a:p>
          <a:p>
            <a:r>
              <a:rPr lang="en-US" sz="2000" dirty="0" smtClean="0">
                <a:sym typeface="Symbol"/>
              </a:rPr>
              <a:t>Expected </a:t>
            </a:r>
            <a:r>
              <a:rPr lang="en-US" sz="2000" dirty="0">
                <a:sym typeface="Symbol"/>
              </a:rPr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/>
              </a:rPr>
              <a:t>Decrease of 30dB in BPM attenuation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/>
              </a:rPr>
              <a:t>Sensitivity improved </a:t>
            </a:r>
            <a:r>
              <a:rPr lang="en-US" sz="2000" dirty="0" smtClean="0">
                <a:sym typeface="Symbol"/>
              </a:rPr>
              <a:t>to 2V/</a:t>
            </a:r>
            <a:r>
              <a:rPr lang="en-US" sz="2000" dirty="0" err="1" smtClean="0">
                <a:sym typeface="Symbol"/>
              </a:rPr>
              <a:t>nC</a:t>
            </a:r>
            <a:endParaRPr lang="en-US" sz="2000" dirty="0"/>
          </a:p>
        </p:txBody>
      </p:sp>
      <p:pic>
        <p:nvPicPr>
          <p:cNvPr id="15" name="Picture 2" descr="P:\MPU-RDA\PRAE\Photos\Tore installation\20180822_105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741252" cy="15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23528" y="4389716"/>
            <a:ext cx="234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 Previous Windings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83208" y="4400661"/>
            <a:ext cx="234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 Present Windings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P:\MPU-RDA\PRAE\Photos\Tore final avant collage\20180825_14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83" y="4830859"/>
            <a:ext cx="2681281" cy="15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3275856" y="5085184"/>
            <a:ext cx="2088232" cy="528073"/>
          </a:xfrm>
          <a:prstGeom prst="rightArrow">
            <a:avLst>
              <a:gd name="adj1" fmla="val 50000"/>
              <a:gd name="adj2" fmla="val 18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74465" y="44624"/>
            <a:ext cx="3310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TESTS RESULTS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14" y="-641"/>
            <a:ext cx="1711235" cy="10398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75856" y="980728"/>
            <a:ext cx="2817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Frequency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response</a:t>
            </a:r>
            <a:endParaRPr lang="fr-FR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77603"/>
            <a:ext cx="4488160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74465" y="4918479"/>
            <a:ext cx="416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20dB decrease in BPM attenuation</a:t>
            </a:r>
          </a:p>
          <a:p>
            <a:r>
              <a:rPr lang="en-US" sz="2000" b="1" dirty="0" smtClean="0">
                <a:sym typeface="Symbol"/>
              </a:rPr>
              <a:t>Cutoff frequency decreased</a:t>
            </a:r>
            <a:endParaRPr lang="en-US" sz="20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05273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612815" y="44624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Actions</a:t>
            </a: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16632" y="126876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Frequency response: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Matching study : (PCB electronics and setup configuration)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Decreasing BPM attenuation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 BPM cut off frequency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err="1" smtClean="0">
                <a:sym typeface="Symbol"/>
              </a:rPr>
              <a:t>T</a:t>
            </a:r>
            <a:r>
              <a:rPr lang="en-US" sz="1400" dirty="0" err="1" smtClean="0">
                <a:sym typeface="Symbol"/>
              </a:rPr>
              <a:t>rise</a:t>
            </a:r>
            <a:r>
              <a:rPr lang="en-US" sz="1400" dirty="0" smtClean="0">
                <a:sym typeface="Symbol"/>
              </a:rPr>
              <a:t> 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Impulse response: need for short pulse generator for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Improve BPM sensitivity (Goal : 2V/</a:t>
            </a:r>
            <a:r>
              <a:rPr lang="en-US" sz="2000" dirty="0" err="1" smtClean="0"/>
              <a:t>nC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Test  of the BPM in configuration close to final operation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Electronics to improve the BPM output signal in real time operation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Design of a charge pump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Study of up-to-date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BPM position sensitivity: Measurement with the test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354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434</Words>
  <Application>Microsoft Macintosh PowerPoint</Application>
  <PresentationFormat>Présentation à l'écran (4:3)</PresentationFormat>
  <Paragraphs>136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1_Thème Office</vt:lpstr>
      <vt:lpstr>BEAM POSITION MONITOR BPM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Mohammed Ben Abdillah</dc:creator>
  <cp:lastModifiedBy>Cynthia</cp:lastModifiedBy>
  <cp:revision>38</cp:revision>
  <cp:lastPrinted>2018-10-02T14:14:38Z</cp:lastPrinted>
  <dcterms:created xsi:type="dcterms:W3CDTF">2018-10-01T11:22:59Z</dcterms:created>
  <dcterms:modified xsi:type="dcterms:W3CDTF">2018-10-07T18:31:19Z</dcterms:modified>
</cp:coreProperties>
</file>