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6" r:id="rId2"/>
    <p:sldId id="258" r:id="rId3"/>
    <p:sldId id="262" r:id="rId4"/>
    <p:sldId id="264" r:id="rId5"/>
    <p:sldId id="265" r:id="rId6"/>
    <p:sldId id="260" r:id="rId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02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30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214AAF-AE30-094F-A116-55FEF23B14E5}" type="datetimeFigureOut">
              <a:rPr lang="fr-FR" smtClean="0"/>
              <a:t>07/10/2018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561E7-1CE8-5248-BE8A-76C619DCBABF}" type="slidenum">
              <a:rPr lang="fr-FR" smtClean="0"/>
              <a:t>‹#›</a:t>
            </a:fld>
            <a:endParaRPr lang="fr-FR"/>
          </a:p>
        </p:txBody>
      </p:sp>
    </p:spTree>
    <p:extLst>
      <p:ext uri="{BB962C8B-B14F-4D97-AF65-F5344CB8AC3E}">
        <p14:creationId xmlns:p14="http://schemas.microsoft.com/office/powerpoint/2010/main" val="2106352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89561E7-1CE8-5248-BE8A-76C619DCBABF}" type="slidenum">
              <a:rPr lang="fr-FR" smtClean="0">
                <a:solidFill>
                  <a:prstClr val="black"/>
                </a:solidFill>
                <a:latin typeface="Calibri"/>
              </a:rPr>
              <a:pPr/>
              <a:t>1</a:t>
            </a:fld>
            <a:endParaRPr lang="fr-FR">
              <a:solidFill>
                <a:prstClr val="black"/>
              </a:solidFill>
              <a:latin typeface="Calibri"/>
            </a:endParaRPr>
          </a:p>
        </p:txBody>
      </p:sp>
    </p:spTree>
    <p:extLst>
      <p:ext uri="{BB962C8B-B14F-4D97-AF65-F5344CB8AC3E}">
        <p14:creationId xmlns:p14="http://schemas.microsoft.com/office/powerpoint/2010/main" val="2799217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89561E7-1CE8-5248-BE8A-76C619DCBABF}" type="slidenum">
              <a:rPr lang="fr-FR" smtClean="0"/>
              <a:t>4</a:t>
            </a:fld>
            <a:endParaRPr lang="fr-FR"/>
          </a:p>
        </p:txBody>
      </p:sp>
    </p:spTree>
    <p:extLst>
      <p:ext uri="{BB962C8B-B14F-4D97-AF65-F5344CB8AC3E}">
        <p14:creationId xmlns:p14="http://schemas.microsoft.com/office/powerpoint/2010/main" val="133973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89561E7-1CE8-5248-BE8A-76C619DCBABF}" type="slidenum">
              <a:rPr lang="fr-FR" smtClean="0"/>
              <a:t>5</a:t>
            </a:fld>
            <a:endParaRPr lang="fr-FR"/>
          </a:p>
        </p:txBody>
      </p:sp>
    </p:spTree>
    <p:extLst>
      <p:ext uri="{BB962C8B-B14F-4D97-AF65-F5344CB8AC3E}">
        <p14:creationId xmlns:p14="http://schemas.microsoft.com/office/powerpoint/2010/main" val="396125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89561E7-1CE8-5248-BE8A-76C619DCBABF}" type="slidenum">
              <a:rPr lang="fr-FR" smtClean="0"/>
              <a:t>6</a:t>
            </a:fld>
            <a:endParaRPr lang="fr-FR"/>
          </a:p>
        </p:txBody>
      </p:sp>
    </p:spTree>
    <p:extLst>
      <p:ext uri="{BB962C8B-B14F-4D97-AF65-F5344CB8AC3E}">
        <p14:creationId xmlns:p14="http://schemas.microsoft.com/office/powerpoint/2010/main" val="196224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386405A-D4EE-4C41-93A2-0B44FF85D30A}"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312598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86405A-D4EE-4C41-93A2-0B44FF85D30A}"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3728142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86405A-D4EE-4C41-93A2-0B44FF85D30A}"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2676674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86405A-D4EE-4C41-93A2-0B44FF85D30A}"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845854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386405A-D4EE-4C41-93A2-0B44FF85D30A}"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236294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386405A-D4EE-4C41-93A2-0B44FF85D30A}" type="datetimeFigureOut">
              <a:rPr lang="fr-FR" smtClean="0"/>
              <a:t>07/10/2018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61722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386405A-D4EE-4C41-93A2-0B44FF85D30A}" type="datetimeFigureOut">
              <a:rPr lang="fr-FR" smtClean="0"/>
              <a:t>07/10/2018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32188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D386405A-D4EE-4C41-93A2-0B44FF85D30A}" type="datetimeFigureOut">
              <a:rPr lang="fr-FR" smtClean="0"/>
              <a:t>07/10/2018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241866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386405A-D4EE-4C41-93A2-0B44FF85D30A}" type="datetimeFigureOut">
              <a:rPr lang="fr-FR" smtClean="0"/>
              <a:t>07/10/2018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387488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386405A-D4EE-4C41-93A2-0B44FF85D30A}" type="datetimeFigureOut">
              <a:rPr lang="fr-FR" smtClean="0"/>
              <a:t>07/10/2018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61836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386405A-D4EE-4C41-93A2-0B44FF85D30A}" type="datetimeFigureOut">
              <a:rPr lang="fr-FR" smtClean="0"/>
              <a:t>07/10/2018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97929D-99E4-A14A-B8C9-A37231510BD9}" type="slidenum">
              <a:rPr lang="fr-FR" smtClean="0"/>
              <a:t>‹#›</a:t>
            </a:fld>
            <a:endParaRPr lang="fr-FR"/>
          </a:p>
        </p:txBody>
      </p:sp>
    </p:spTree>
    <p:extLst>
      <p:ext uri="{BB962C8B-B14F-4D97-AF65-F5344CB8AC3E}">
        <p14:creationId xmlns:p14="http://schemas.microsoft.com/office/powerpoint/2010/main" val="13954473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6405A-D4EE-4C41-93A2-0B44FF85D30A}" type="datetimeFigureOut">
              <a:rPr lang="fr-FR" smtClean="0"/>
              <a:t>07/10/2018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7929D-99E4-A14A-B8C9-A37231510BD9}" type="slidenum">
              <a:rPr lang="fr-FR" smtClean="0"/>
              <a:t>‹#›</a:t>
            </a:fld>
            <a:endParaRPr lang="fr-FR"/>
          </a:p>
        </p:txBody>
      </p:sp>
    </p:spTree>
    <p:extLst>
      <p:ext uri="{BB962C8B-B14F-4D97-AF65-F5344CB8AC3E}">
        <p14:creationId xmlns:p14="http://schemas.microsoft.com/office/powerpoint/2010/main" val="2552009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4"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png"/><Relationship Id="rId7" Type="http://schemas.openxmlformats.org/officeDocument/2006/relationships/image" Target="../media/image5.jpeg"/><Relationship Id="rId8" Type="http://schemas.openxmlformats.org/officeDocument/2006/relationships/image" Target="../media/image6.jpeg"/><Relationship Id="rId9" Type="http://schemas.openxmlformats.org/officeDocument/2006/relationships/image" Target="../media/image7.png"/><Relationship Id="rId10"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Image 3"/>
          <p:cNvPicPr>
            <a:picLocks noChangeAspect="1"/>
          </p:cNvPicPr>
          <p:nvPr/>
        </p:nvPicPr>
        <p:blipFill>
          <a:blip r:embed="rId3">
            <a:extLst/>
          </a:blip>
          <a:stretch>
            <a:fillRect/>
          </a:stretch>
        </p:blipFill>
        <p:spPr>
          <a:xfrm>
            <a:off x="146824" y="2405821"/>
            <a:ext cx="1604942" cy="443502"/>
          </a:xfrm>
          <a:prstGeom prst="rect">
            <a:avLst/>
          </a:prstGeom>
          <a:ln w="12700">
            <a:miter lim="400000"/>
          </a:ln>
        </p:spPr>
      </p:pic>
      <p:pic>
        <p:nvPicPr>
          <p:cNvPr id="6" name="Image 5" descr="Image 2"/>
          <p:cNvPicPr>
            <a:picLocks noChangeAspect="1"/>
          </p:cNvPicPr>
          <p:nvPr/>
        </p:nvPicPr>
        <p:blipFill>
          <a:blip r:embed="rId4">
            <a:extLst/>
          </a:blip>
          <a:stretch>
            <a:fillRect/>
          </a:stretch>
        </p:blipFill>
        <p:spPr>
          <a:xfrm>
            <a:off x="146824" y="3326940"/>
            <a:ext cx="1564302" cy="918429"/>
          </a:xfrm>
          <a:prstGeom prst="rect">
            <a:avLst/>
          </a:prstGeom>
          <a:ln w="12700">
            <a:miter lim="400000"/>
          </a:ln>
        </p:spPr>
      </p:pic>
      <p:grpSp>
        <p:nvGrpSpPr>
          <p:cNvPr id="7" name="Group"/>
          <p:cNvGrpSpPr/>
          <p:nvPr/>
        </p:nvGrpSpPr>
        <p:grpSpPr>
          <a:xfrm>
            <a:off x="4982280" y="93688"/>
            <a:ext cx="4058692" cy="441766"/>
            <a:chOff x="0" y="0"/>
            <a:chExt cx="4949650" cy="703809"/>
          </a:xfrm>
        </p:grpSpPr>
        <p:pic>
          <p:nvPicPr>
            <p:cNvPr id="8" name="Image 7" descr="Image 1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0" y="0"/>
              <a:ext cx="1954068" cy="703809"/>
            </a:xfrm>
            <a:prstGeom prst="rect">
              <a:avLst/>
            </a:prstGeom>
            <a:ln w="12700" cap="flat">
              <a:noFill/>
              <a:miter lim="400000"/>
            </a:ln>
            <a:effectLst/>
          </p:spPr>
        </p:pic>
        <p:pic>
          <p:nvPicPr>
            <p:cNvPr id="9" name="Imagen 2" descr="Imagen 2"/>
            <p:cNvPicPr>
              <a:picLocks noChangeAspect="1"/>
            </p:cNvPicPr>
            <p:nvPr/>
          </p:nvPicPr>
          <p:blipFill>
            <a:blip r:embed="rId6" cstate="print">
              <a:extLst>
                <a:ext uri="{28A0092B-C50C-407E-A947-70E740481C1C}">
                  <a14:useLocalDpi xmlns:a14="http://schemas.microsoft.com/office/drawing/2010/main"/>
                </a:ext>
              </a:extLst>
            </a:blip>
            <a:srcRect t="28766" b="29819"/>
            <a:stretch>
              <a:fillRect/>
            </a:stretch>
          </p:blipFill>
          <p:spPr>
            <a:xfrm>
              <a:off x="2831491" y="91752"/>
              <a:ext cx="2118159" cy="520489"/>
            </a:xfrm>
            <a:prstGeom prst="rect">
              <a:avLst/>
            </a:prstGeom>
            <a:ln w="12700" cap="flat">
              <a:noFill/>
              <a:miter lim="400000"/>
            </a:ln>
            <a:effectLst/>
          </p:spPr>
        </p:pic>
      </p:grpSp>
      <p:pic>
        <p:nvPicPr>
          <p:cNvPr id="10" name="Picture 11" descr="Picture 11"/>
          <p:cNvPicPr>
            <a:picLocks noChangeAspect="1"/>
          </p:cNvPicPr>
          <p:nvPr/>
        </p:nvPicPr>
        <p:blipFill>
          <a:blip r:embed="rId7">
            <a:extLst/>
          </a:blip>
          <a:stretch>
            <a:fillRect/>
          </a:stretch>
        </p:blipFill>
        <p:spPr>
          <a:xfrm>
            <a:off x="200650" y="4521104"/>
            <a:ext cx="1551116" cy="1008702"/>
          </a:xfrm>
          <a:prstGeom prst="rect">
            <a:avLst/>
          </a:prstGeom>
          <a:ln w="12700">
            <a:miter lim="400000"/>
          </a:ln>
        </p:spPr>
      </p:pic>
      <p:pic>
        <p:nvPicPr>
          <p:cNvPr id="11" name="Image 10" descr="Image 12"/>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7957066" y="2324706"/>
            <a:ext cx="845981" cy="854526"/>
          </a:xfrm>
          <a:prstGeom prst="rect">
            <a:avLst/>
          </a:prstGeom>
          <a:ln w="12700">
            <a:miter lim="400000"/>
          </a:ln>
        </p:spPr>
      </p:pic>
      <p:pic>
        <p:nvPicPr>
          <p:cNvPr id="12" name="Image 11"/>
          <p:cNvPicPr>
            <a:picLocks noChangeAspect="1"/>
          </p:cNvPicPr>
          <p:nvPr/>
        </p:nvPicPr>
        <p:blipFill>
          <a:blip r:embed="rId9"/>
          <a:stretch>
            <a:fillRect/>
          </a:stretch>
        </p:blipFill>
        <p:spPr>
          <a:xfrm>
            <a:off x="-1" y="9"/>
            <a:ext cx="3394685" cy="1532458"/>
          </a:xfrm>
          <a:prstGeom prst="rect">
            <a:avLst/>
          </a:prstGeom>
        </p:spPr>
      </p:pic>
      <p:pic>
        <p:nvPicPr>
          <p:cNvPr id="4" name="Image 3"/>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8061235" y="3179232"/>
            <a:ext cx="741812" cy="739692"/>
          </a:xfrm>
          <a:prstGeom prst="rect">
            <a:avLst/>
          </a:prstGeom>
        </p:spPr>
      </p:pic>
      <p:pic>
        <p:nvPicPr>
          <p:cNvPr id="13" name="Image 12"/>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7887341" y="6286614"/>
            <a:ext cx="1228019" cy="528836"/>
          </a:xfrm>
          <a:prstGeom prst="rect">
            <a:avLst/>
          </a:prstGeom>
        </p:spPr>
      </p:pic>
      <p:sp>
        <p:nvSpPr>
          <p:cNvPr id="16" name="Rectangle 5"/>
          <p:cNvSpPr>
            <a:spLocks noChangeArrowheads="1"/>
          </p:cNvSpPr>
          <p:nvPr/>
        </p:nvSpPr>
        <p:spPr bwMode="auto">
          <a:xfrm>
            <a:off x="4891539" y="546611"/>
            <a:ext cx="1951717" cy="338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86" tIns="45694" rIns="91386" bIns="45694">
            <a:spAutoFit/>
          </a:bodyPr>
          <a:lstStyle/>
          <a:p>
            <a:pPr algn="r" defTabSz="457177"/>
            <a:r>
              <a:rPr lang="fr-FR" sz="1600" i="1" dirty="0">
                <a:solidFill>
                  <a:prstClr val="black"/>
                </a:solidFill>
                <a:latin typeface="Calibri"/>
                <a:cs typeface="Times New Roman" charset="0"/>
              </a:rPr>
              <a:t>Projet Emblématique</a:t>
            </a:r>
            <a:endParaRPr lang="fr-FR" sz="1600" dirty="0">
              <a:solidFill>
                <a:prstClr val="black"/>
              </a:solidFill>
              <a:latin typeface="Calibri"/>
            </a:endParaRPr>
          </a:p>
        </p:txBody>
      </p:sp>
      <p:sp>
        <p:nvSpPr>
          <p:cNvPr id="17" name="Rectangle 5"/>
          <p:cNvSpPr>
            <a:spLocks noChangeArrowheads="1"/>
          </p:cNvSpPr>
          <p:nvPr/>
        </p:nvSpPr>
        <p:spPr bwMode="auto">
          <a:xfrm>
            <a:off x="7230761" y="573347"/>
            <a:ext cx="1913245" cy="338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86" tIns="45694" rIns="91386" bIns="45694">
            <a:spAutoFit/>
          </a:bodyPr>
          <a:lstStyle/>
          <a:p>
            <a:pPr algn="r" defTabSz="457177"/>
            <a:r>
              <a:rPr lang="fr-FR" sz="1600" i="1" dirty="0">
                <a:solidFill>
                  <a:prstClr val="black"/>
                </a:solidFill>
                <a:latin typeface="Calibri"/>
                <a:cs typeface="Times New Roman" charset="0"/>
              </a:rPr>
              <a:t>Programme SESAME</a:t>
            </a:r>
            <a:endParaRPr lang="fr-FR" sz="1600" dirty="0">
              <a:solidFill>
                <a:prstClr val="black"/>
              </a:solidFill>
              <a:latin typeface="Calibri"/>
            </a:endParaRPr>
          </a:p>
        </p:txBody>
      </p:sp>
      <p:pic>
        <p:nvPicPr>
          <p:cNvPr id="2" name="Image 1"/>
          <p:cNvPicPr>
            <a:picLocks noChangeAspect="1"/>
          </p:cNvPicPr>
          <p:nvPr/>
        </p:nvPicPr>
        <p:blipFill>
          <a:blip r:embed="rId12"/>
          <a:stretch>
            <a:fillRect/>
          </a:stretch>
        </p:blipFill>
        <p:spPr>
          <a:xfrm>
            <a:off x="7846792" y="3894605"/>
            <a:ext cx="1207517" cy="844089"/>
          </a:xfrm>
          <a:prstGeom prst="rect">
            <a:avLst/>
          </a:prstGeom>
        </p:spPr>
      </p:pic>
      <p:pic>
        <p:nvPicPr>
          <p:cNvPr id="18" name="Image 17"/>
          <p:cNvPicPr>
            <a:picLocks noChangeAspect="1"/>
          </p:cNvPicPr>
          <p:nvPr/>
        </p:nvPicPr>
        <p:blipFill>
          <a:blip r:embed="rId13"/>
          <a:stretch>
            <a:fillRect/>
          </a:stretch>
        </p:blipFill>
        <p:spPr>
          <a:xfrm>
            <a:off x="8061235" y="4706102"/>
            <a:ext cx="816200" cy="816200"/>
          </a:xfrm>
          <a:prstGeom prst="rect">
            <a:avLst/>
          </a:prstGeom>
        </p:spPr>
      </p:pic>
      <p:sp>
        <p:nvSpPr>
          <p:cNvPr id="19" name="ZoneTexte 18"/>
          <p:cNvSpPr txBox="1"/>
          <p:nvPr/>
        </p:nvSpPr>
        <p:spPr>
          <a:xfrm>
            <a:off x="7668726" y="2047707"/>
            <a:ext cx="1454244" cy="276999"/>
          </a:xfrm>
          <a:prstGeom prst="rect">
            <a:avLst/>
          </a:prstGeom>
          <a:noFill/>
        </p:spPr>
        <p:txBody>
          <a:bodyPr wrap="none" rtlCol="0">
            <a:spAutoFit/>
          </a:bodyPr>
          <a:lstStyle/>
          <a:p>
            <a:pPr defTabSz="457177"/>
            <a:r>
              <a:rPr lang="en-US" sz="1200" b="1" dirty="0">
                <a:solidFill>
                  <a:prstClr val="black"/>
                </a:solidFill>
                <a:latin typeface="Calibri"/>
              </a:rPr>
              <a:t>W</a:t>
            </a:r>
            <a:r>
              <a:rPr lang="fr-FR" sz="1200" b="1" dirty="0" err="1">
                <a:solidFill>
                  <a:prstClr val="black"/>
                </a:solidFill>
                <a:latin typeface="Calibri"/>
              </a:rPr>
              <a:t>ith</a:t>
            </a:r>
            <a:r>
              <a:rPr lang="fr-FR" sz="1200" b="1" dirty="0">
                <a:solidFill>
                  <a:prstClr val="black"/>
                </a:solidFill>
                <a:latin typeface="Calibri"/>
              </a:rPr>
              <a:t> the support of</a:t>
            </a:r>
          </a:p>
        </p:txBody>
      </p:sp>
      <p:sp>
        <p:nvSpPr>
          <p:cNvPr id="22" name="Espace réservé du numéro de diapositive 21"/>
          <p:cNvSpPr>
            <a:spLocks noGrp="1"/>
          </p:cNvSpPr>
          <p:nvPr>
            <p:ph type="sldNum" sz="quarter" idx="12"/>
          </p:nvPr>
        </p:nvSpPr>
        <p:spPr>
          <a:xfrm>
            <a:off x="7010400" y="6475717"/>
            <a:ext cx="2133600" cy="365125"/>
          </a:xfrm>
        </p:spPr>
        <p:txBody>
          <a:bodyPr/>
          <a:lstStyle/>
          <a:p>
            <a:fld id="{7BC96808-11C4-2C48-AA60-BCBE8B073191}" type="slidenum">
              <a:rPr lang="fr-FR" smtClean="0">
                <a:solidFill>
                  <a:prstClr val="black">
                    <a:tint val="75000"/>
                  </a:prstClr>
                </a:solidFill>
                <a:latin typeface="Calibri"/>
              </a:rPr>
              <a:pPr/>
              <a:t>1</a:t>
            </a:fld>
            <a:endParaRPr lang="fr-FR">
              <a:solidFill>
                <a:prstClr val="black">
                  <a:tint val="75000"/>
                </a:prstClr>
              </a:solidFill>
              <a:latin typeface="Calibri"/>
            </a:endParaRPr>
          </a:p>
        </p:txBody>
      </p:sp>
      <p:pic>
        <p:nvPicPr>
          <p:cNvPr id="23" name="Image 22"/>
          <p:cNvPicPr>
            <a:picLocks noChangeAspect="1"/>
          </p:cNvPicPr>
          <p:nvPr/>
        </p:nvPicPr>
        <p:blipFill>
          <a:blip r:embed="rId14"/>
          <a:stretch>
            <a:fillRect/>
          </a:stretch>
        </p:blipFill>
        <p:spPr>
          <a:xfrm>
            <a:off x="7957065" y="5529814"/>
            <a:ext cx="1097243" cy="698619"/>
          </a:xfrm>
          <a:prstGeom prst="rect">
            <a:avLst/>
          </a:prstGeom>
        </p:spPr>
      </p:pic>
      <p:sp>
        <p:nvSpPr>
          <p:cNvPr id="26" name="Titre 1"/>
          <p:cNvSpPr>
            <a:spLocks noGrp="1"/>
          </p:cNvSpPr>
          <p:nvPr>
            <p:ph type="ctrTitle"/>
          </p:nvPr>
        </p:nvSpPr>
        <p:spPr>
          <a:xfrm>
            <a:off x="1005339" y="2416175"/>
            <a:ext cx="7772400" cy="1470025"/>
          </a:xfrm>
        </p:spPr>
        <p:txBody>
          <a:bodyPr>
            <a:normAutofit/>
          </a:bodyPr>
          <a:lstStyle/>
          <a:p>
            <a:r>
              <a:rPr lang="fr-FR" sz="3600" dirty="0" smtClean="0">
                <a:solidFill>
                  <a:srgbClr val="660066"/>
                </a:solidFill>
              </a:rPr>
              <a:t>Le Vide sur l’accélérateur PRAE</a:t>
            </a:r>
            <a:endParaRPr lang="fr-FR" sz="3600" dirty="0">
              <a:solidFill>
                <a:srgbClr val="660066"/>
              </a:solidFill>
            </a:endParaRPr>
          </a:p>
        </p:txBody>
      </p:sp>
      <p:sp>
        <p:nvSpPr>
          <p:cNvPr id="27" name="Sous-titre 2"/>
          <p:cNvSpPr>
            <a:spLocks noGrp="1"/>
          </p:cNvSpPr>
          <p:nvPr>
            <p:ph type="subTitle" idx="1"/>
          </p:nvPr>
        </p:nvSpPr>
        <p:spPr>
          <a:xfrm>
            <a:off x="1371600" y="3886200"/>
            <a:ext cx="6400800" cy="1752600"/>
          </a:xfrm>
        </p:spPr>
        <p:txBody>
          <a:bodyPr>
            <a:normAutofit/>
          </a:bodyPr>
          <a:lstStyle/>
          <a:p>
            <a:r>
              <a:rPr lang="fr-FR" sz="2000" b="1" dirty="0" smtClean="0">
                <a:solidFill>
                  <a:schemeClr val="tx1"/>
                </a:solidFill>
              </a:rPr>
              <a:t>Groupe Vide et surfaces (LAL)</a:t>
            </a:r>
          </a:p>
          <a:p>
            <a:r>
              <a:rPr lang="fr-FR" sz="2000" dirty="0" smtClean="0"/>
              <a:t>Bruno - Mercier</a:t>
            </a:r>
          </a:p>
          <a:p>
            <a:r>
              <a:rPr lang="fr-FR" sz="2000" dirty="0" smtClean="0"/>
              <a:t>Le 08/10/2018</a:t>
            </a:r>
            <a:endParaRPr lang="fr-FR" sz="2000" dirty="0"/>
          </a:p>
        </p:txBody>
      </p:sp>
    </p:spTree>
    <p:extLst>
      <p:ext uri="{BB962C8B-B14F-4D97-AF65-F5344CB8AC3E}">
        <p14:creationId xmlns:p14="http://schemas.microsoft.com/office/powerpoint/2010/main" val="40009222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4864608" cy="597876"/>
          </a:xfrm>
        </p:spPr>
        <p:txBody>
          <a:bodyPr>
            <a:noAutofit/>
          </a:bodyPr>
          <a:lstStyle/>
          <a:p>
            <a:r>
              <a:rPr lang="fr-FR" sz="2800" dirty="0" smtClean="0">
                <a:solidFill>
                  <a:srgbClr val="660066"/>
                </a:solidFill>
              </a:rPr>
              <a:t>Les contraintes principales:</a:t>
            </a:r>
          </a:p>
          <a:p>
            <a:endParaRPr lang="fr-FR" sz="2800" b="1" dirty="0" smtClean="0"/>
          </a:p>
        </p:txBody>
      </p:sp>
      <p:pic>
        <p:nvPicPr>
          <p:cNvPr id="4" name="Image 3"/>
          <p:cNvPicPr>
            <a:picLocks noChangeAspect="1"/>
          </p:cNvPicPr>
          <p:nvPr/>
        </p:nvPicPr>
        <p:blipFill>
          <a:blip r:embed="rId2"/>
          <a:stretch>
            <a:fillRect/>
          </a:stretch>
        </p:blipFill>
        <p:spPr>
          <a:xfrm>
            <a:off x="12566" y="11445"/>
            <a:ext cx="2538596" cy="1145995"/>
          </a:xfrm>
          <a:prstGeom prst="rect">
            <a:avLst/>
          </a:prstGeom>
        </p:spPr>
      </p:pic>
      <p:cxnSp>
        <p:nvCxnSpPr>
          <p:cNvPr id="6" name="Connecteur droit 5"/>
          <p:cNvCxnSpPr/>
          <p:nvPr/>
        </p:nvCxnSpPr>
        <p:spPr>
          <a:xfrm flipV="1">
            <a:off x="0" y="1258658"/>
            <a:ext cx="9144000" cy="22476"/>
          </a:xfrm>
          <a:prstGeom prst="line">
            <a:avLst/>
          </a:prstGeom>
          <a:ln w="57150" cmpd="sng">
            <a:solidFill>
              <a:srgbClr val="660066"/>
            </a:solidFill>
          </a:ln>
          <a:effectLst/>
        </p:spPr>
        <p:style>
          <a:lnRef idx="2">
            <a:schemeClr val="accent1"/>
          </a:lnRef>
          <a:fillRef idx="0">
            <a:schemeClr val="accent1"/>
          </a:fillRef>
          <a:effectRef idx="1">
            <a:schemeClr val="accent1"/>
          </a:effectRef>
          <a:fontRef idx="minor">
            <a:schemeClr val="tx1"/>
          </a:fontRef>
        </p:style>
      </p:cxnSp>
      <p:sp>
        <p:nvSpPr>
          <p:cNvPr id="5" name="Titre 4"/>
          <p:cNvSpPr>
            <a:spLocks noGrp="1"/>
          </p:cNvSpPr>
          <p:nvPr>
            <p:ph type="title"/>
          </p:nvPr>
        </p:nvSpPr>
        <p:spPr>
          <a:xfrm>
            <a:off x="2839915" y="65049"/>
            <a:ext cx="5741377" cy="1143000"/>
          </a:xfrm>
        </p:spPr>
        <p:txBody>
          <a:bodyPr>
            <a:normAutofit/>
          </a:bodyPr>
          <a:lstStyle/>
          <a:p>
            <a:r>
              <a:rPr lang="fr-FR" sz="2800" dirty="0">
                <a:solidFill>
                  <a:srgbClr val="660066"/>
                </a:solidFill>
              </a:rPr>
              <a:t>Conception et réalisation du système de vide pour l’accélérateur PRAE</a:t>
            </a:r>
            <a:endParaRPr lang="fr-FR" sz="2800" dirty="0"/>
          </a:p>
        </p:txBody>
      </p:sp>
      <p:sp>
        <p:nvSpPr>
          <p:cNvPr id="7" name="Rectangle 6"/>
          <p:cNvSpPr/>
          <p:nvPr/>
        </p:nvSpPr>
        <p:spPr>
          <a:xfrm>
            <a:off x="1745642" y="2939436"/>
            <a:ext cx="7503866" cy="984885"/>
          </a:xfrm>
          <a:prstGeom prst="rect">
            <a:avLst/>
          </a:prstGeom>
        </p:spPr>
        <p:txBody>
          <a:bodyPr wrap="square">
            <a:spAutoFit/>
          </a:bodyPr>
          <a:lstStyle/>
          <a:p>
            <a:r>
              <a:rPr lang="fr-FR" sz="2000" dirty="0" smtClean="0"/>
              <a:t>Le niveau </a:t>
            </a:r>
            <a:r>
              <a:rPr lang="fr-FR" sz="2000" dirty="0"/>
              <a:t>et </a:t>
            </a:r>
            <a:r>
              <a:rPr lang="fr-FR" sz="2000" dirty="0" smtClean="0"/>
              <a:t>la qualité du vide nécessaire varient en fonction du type de photocathode  Cu / </a:t>
            </a:r>
            <a:r>
              <a:rPr lang="fr-FR" sz="2000" dirty="0"/>
              <a:t>Mg </a:t>
            </a:r>
            <a:r>
              <a:rPr lang="fr-FR" sz="2000" dirty="0" smtClean="0"/>
              <a:t>    ~</a:t>
            </a:r>
            <a:r>
              <a:rPr lang="fr-FR" sz="2000" dirty="0"/>
              <a:t>10</a:t>
            </a:r>
            <a:r>
              <a:rPr lang="fr-FR" sz="2000" baseline="30000" dirty="0"/>
              <a:t>-8 </a:t>
            </a:r>
            <a:r>
              <a:rPr lang="fr-FR" sz="2000" dirty="0" smtClean="0"/>
              <a:t>mbar / 10</a:t>
            </a:r>
            <a:r>
              <a:rPr lang="fr-FR" sz="2000" baseline="30000" dirty="0" smtClean="0"/>
              <a:t>-9</a:t>
            </a:r>
            <a:r>
              <a:rPr lang="fr-FR" sz="2000" dirty="0" smtClean="0"/>
              <a:t> mbar (N2@20°C)</a:t>
            </a:r>
            <a:endParaRPr lang="fr-FR" sz="2000" dirty="0"/>
          </a:p>
          <a:p>
            <a:pPr lvl="1"/>
            <a:endParaRPr lang="fr-FR" dirty="0"/>
          </a:p>
        </p:txBody>
      </p:sp>
      <p:sp>
        <p:nvSpPr>
          <p:cNvPr id="8" name="Rectangle 7"/>
          <p:cNvSpPr/>
          <p:nvPr/>
        </p:nvSpPr>
        <p:spPr>
          <a:xfrm>
            <a:off x="1283677" y="4678149"/>
            <a:ext cx="6875583" cy="923330"/>
          </a:xfrm>
          <a:prstGeom prst="rect">
            <a:avLst/>
          </a:prstGeom>
        </p:spPr>
        <p:txBody>
          <a:bodyPr wrap="square">
            <a:spAutoFit/>
          </a:bodyPr>
          <a:lstStyle/>
          <a:p>
            <a:pPr lvl="1"/>
            <a:r>
              <a:rPr lang="fr-FR" dirty="0"/>
              <a:t> </a:t>
            </a:r>
            <a:r>
              <a:rPr lang="fr-FR" dirty="0" smtClean="0"/>
              <a:t>canon</a:t>
            </a:r>
            <a:r>
              <a:rPr lang="fr-FR" dirty="0"/>
              <a:t>, section </a:t>
            </a:r>
            <a:r>
              <a:rPr lang="fr-FR" dirty="0" smtClean="0"/>
              <a:t>accélératrice :  pression 10</a:t>
            </a:r>
            <a:r>
              <a:rPr lang="fr-FR" baseline="30000" dirty="0" smtClean="0"/>
              <a:t>-9</a:t>
            </a:r>
            <a:r>
              <a:rPr lang="fr-FR" dirty="0" smtClean="0"/>
              <a:t> mbar (N2@20°C)</a:t>
            </a:r>
          </a:p>
          <a:p>
            <a:pPr lvl="1"/>
            <a:r>
              <a:rPr lang="fr-FR" dirty="0" smtClean="0"/>
              <a:t> Fenêtres HF                               : </a:t>
            </a:r>
            <a:r>
              <a:rPr lang="fr-FR" dirty="0"/>
              <a:t>pression </a:t>
            </a:r>
            <a:r>
              <a:rPr lang="fr-FR" dirty="0" smtClean="0"/>
              <a:t>10</a:t>
            </a:r>
            <a:r>
              <a:rPr lang="fr-FR" baseline="30000" dirty="0" smtClean="0"/>
              <a:t>-8</a:t>
            </a:r>
            <a:r>
              <a:rPr lang="fr-FR" dirty="0" smtClean="0"/>
              <a:t> </a:t>
            </a:r>
            <a:r>
              <a:rPr lang="fr-FR" dirty="0"/>
              <a:t>mbar (N2@20°C)</a:t>
            </a:r>
          </a:p>
          <a:p>
            <a:pPr lvl="1"/>
            <a:r>
              <a:rPr lang="fr-FR" dirty="0" smtClean="0"/>
              <a:t> </a:t>
            </a:r>
            <a:endParaRPr lang="fr-FR" dirty="0"/>
          </a:p>
        </p:txBody>
      </p:sp>
      <p:sp>
        <p:nvSpPr>
          <p:cNvPr id="12" name="Rectangle 11"/>
          <p:cNvSpPr/>
          <p:nvPr/>
        </p:nvSpPr>
        <p:spPr>
          <a:xfrm>
            <a:off x="1745643" y="2466287"/>
            <a:ext cx="1977529" cy="369332"/>
          </a:xfrm>
          <a:prstGeom prst="rect">
            <a:avLst/>
          </a:prstGeom>
        </p:spPr>
        <p:txBody>
          <a:bodyPr wrap="none">
            <a:spAutoFit/>
          </a:bodyPr>
          <a:lstStyle/>
          <a:p>
            <a:r>
              <a:rPr lang="fr-FR" b="1" dirty="0"/>
              <a:t>Les photocathodes</a:t>
            </a:r>
            <a:endParaRPr lang="fr-FR" b="1" dirty="0">
              <a:solidFill>
                <a:srgbClr val="660066"/>
              </a:solidFill>
            </a:endParaRPr>
          </a:p>
        </p:txBody>
      </p:sp>
      <p:sp>
        <p:nvSpPr>
          <p:cNvPr id="13" name="Flèche droite 12"/>
          <p:cNvSpPr/>
          <p:nvPr/>
        </p:nvSpPr>
        <p:spPr>
          <a:xfrm>
            <a:off x="1364805" y="2563037"/>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
        <p:nvSpPr>
          <p:cNvPr id="14" name="Rectangle 13"/>
          <p:cNvSpPr/>
          <p:nvPr/>
        </p:nvSpPr>
        <p:spPr>
          <a:xfrm>
            <a:off x="1770961" y="4153862"/>
            <a:ext cx="1806585" cy="369332"/>
          </a:xfrm>
          <a:prstGeom prst="rect">
            <a:avLst/>
          </a:prstGeom>
        </p:spPr>
        <p:txBody>
          <a:bodyPr wrap="none">
            <a:spAutoFit/>
          </a:bodyPr>
          <a:lstStyle/>
          <a:p>
            <a:r>
              <a:rPr lang="fr-FR" b="1" dirty="0"/>
              <a:t>Les </a:t>
            </a:r>
            <a:r>
              <a:rPr lang="fr-FR" b="1" dirty="0" smtClean="0"/>
              <a:t>structures HF</a:t>
            </a:r>
            <a:endParaRPr lang="fr-FR" b="1" dirty="0">
              <a:solidFill>
                <a:srgbClr val="660066"/>
              </a:solidFill>
            </a:endParaRPr>
          </a:p>
        </p:txBody>
      </p:sp>
      <p:sp>
        <p:nvSpPr>
          <p:cNvPr id="15" name="Flèche droite 14"/>
          <p:cNvSpPr/>
          <p:nvPr/>
        </p:nvSpPr>
        <p:spPr>
          <a:xfrm>
            <a:off x="1364804" y="4253382"/>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
        <p:nvSpPr>
          <p:cNvPr id="16" name="ZoneTexte 15"/>
          <p:cNvSpPr txBox="1"/>
          <p:nvPr/>
        </p:nvSpPr>
        <p:spPr>
          <a:xfrm>
            <a:off x="2589334" y="3606208"/>
            <a:ext cx="5451231" cy="369332"/>
          </a:xfrm>
          <a:prstGeom prst="rect">
            <a:avLst/>
          </a:prstGeom>
          <a:noFill/>
        </p:spPr>
        <p:txBody>
          <a:bodyPr wrap="square" rtlCol="0">
            <a:spAutoFit/>
          </a:bodyPr>
          <a:lstStyle/>
          <a:p>
            <a:r>
              <a:rPr lang="fr-FR" dirty="0" smtClean="0"/>
              <a:t>Maintien d’un bon rendement d’émission électronique</a:t>
            </a:r>
            <a:endParaRPr lang="fr-FR" dirty="0"/>
          </a:p>
        </p:txBody>
      </p:sp>
      <p:sp>
        <p:nvSpPr>
          <p:cNvPr id="17" name="ZoneTexte 16"/>
          <p:cNvSpPr txBox="1"/>
          <p:nvPr/>
        </p:nvSpPr>
        <p:spPr>
          <a:xfrm>
            <a:off x="2415686" y="5551491"/>
            <a:ext cx="5402873" cy="369332"/>
          </a:xfrm>
          <a:prstGeom prst="rect">
            <a:avLst/>
          </a:prstGeom>
          <a:noFill/>
        </p:spPr>
        <p:txBody>
          <a:bodyPr wrap="square" rtlCol="0">
            <a:spAutoFit/>
          </a:bodyPr>
          <a:lstStyle/>
          <a:p>
            <a:r>
              <a:rPr lang="fr-FR" dirty="0" smtClean="0"/>
              <a:t>Eviter les phénomènes de claquage  (effet </a:t>
            </a:r>
            <a:r>
              <a:rPr lang="fr-FR" dirty="0" err="1" smtClean="0"/>
              <a:t>multipactor</a:t>
            </a:r>
            <a:r>
              <a:rPr lang="fr-FR" dirty="0" smtClean="0"/>
              <a:t>)</a:t>
            </a:r>
            <a:endParaRPr lang="fr-FR" dirty="0"/>
          </a:p>
        </p:txBody>
      </p:sp>
    </p:spTree>
    <p:extLst>
      <p:ext uri="{BB962C8B-B14F-4D97-AF65-F5344CB8AC3E}">
        <p14:creationId xmlns:p14="http://schemas.microsoft.com/office/powerpoint/2010/main" val="411313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2566" y="11445"/>
            <a:ext cx="2538596" cy="1145995"/>
          </a:xfrm>
          <a:prstGeom prst="rect">
            <a:avLst/>
          </a:prstGeom>
        </p:spPr>
      </p:pic>
      <p:cxnSp>
        <p:nvCxnSpPr>
          <p:cNvPr id="6" name="Connecteur droit 5"/>
          <p:cNvCxnSpPr/>
          <p:nvPr/>
        </p:nvCxnSpPr>
        <p:spPr>
          <a:xfrm flipV="1">
            <a:off x="0" y="1258658"/>
            <a:ext cx="9144000" cy="22476"/>
          </a:xfrm>
          <a:prstGeom prst="line">
            <a:avLst/>
          </a:prstGeom>
          <a:ln w="57150" cmpd="sng">
            <a:solidFill>
              <a:srgbClr val="660066"/>
            </a:solidFill>
          </a:ln>
          <a:effectLst/>
        </p:spPr>
        <p:style>
          <a:lnRef idx="2">
            <a:schemeClr val="accent1"/>
          </a:lnRef>
          <a:fillRef idx="0">
            <a:schemeClr val="accent1"/>
          </a:fillRef>
          <a:effectRef idx="1">
            <a:schemeClr val="accent1"/>
          </a:effectRef>
          <a:fontRef idx="minor">
            <a:schemeClr val="tx1"/>
          </a:fontRef>
        </p:style>
      </p:cxnSp>
      <p:sp>
        <p:nvSpPr>
          <p:cNvPr id="5" name="ZoneTexte 4"/>
          <p:cNvSpPr txBox="1"/>
          <p:nvPr/>
        </p:nvSpPr>
        <p:spPr>
          <a:xfrm>
            <a:off x="1863968" y="5339417"/>
            <a:ext cx="6260123" cy="1200329"/>
          </a:xfrm>
          <a:prstGeom prst="rect">
            <a:avLst/>
          </a:prstGeom>
          <a:noFill/>
        </p:spPr>
        <p:txBody>
          <a:bodyPr wrap="square" rtlCol="0">
            <a:spAutoFit/>
          </a:bodyPr>
          <a:lstStyle/>
          <a:p>
            <a:r>
              <a:rPr lang="fr-FR" dirty="0" smtClean="0"/>
              <a:t>Choix d’un système de pompage ionique.</a:t>
            </a:r>
          </a:p>
          <a:p>
            <a:r>
              <a:rPr lang="fr-FR" dirty="0" smtClean="0"/>
              <a:t>Pour une bonne fiabilité,  pour une faible maintenance et pour une longue durée de vie il est nécessaire d’avoir un vide ~10</a:t>
            </a:r>
            <a:r>
              <a:rPr lang="fr-FR" baseline="30000" dirty="0" smtClean="0"/>
              <a:t>-8 </a:t>
            </a:r>
            <a:r>
              <a:rPr lang="fr-FR" dirty="0" smtClean="0"/>
              <a:t>mbar au niveau des pompes</a:t>
            </a:r>
            <a:endParaRPr lang="fr-FR" dirty="0"/>
          </a:p>
        </p:txBody>
      </p:sp>
      <p:sp>
        <p:nvSpPr>
          <p:cNvPr id="8" name="ZoneTexte 7"/>
          <p:cNvSpPr txBox="1"/>
          <p:nvPr/>
        </p:nvSpPr>
        <p:spPr>
          <a:xfrm>
            <a:off x="2145323" y="3039484"/>
            <a:ext cx="5073162" cy="646331"/>
          </a:xfrm>
          <a:prstGeom prst="rect">
            <a:avLst/>
          </a:prstGeom>
          <a:noFill/>
        </p:spPr>
        <p:txBody>
          <a:bodyPr wrap="square" rtlCol="0">
            <a:spAutoFit/>
          </a:bodyPr>
          <a:lstStyle/>
          <a:p>
            <a:r>
              <a:rPr lang="fr-FR" dirty="0" smtClean="0"/>
              <a:t>Problématique du jet de dihydrogène sur PRORAD</a:t>
            </a:r>
          </a:p>
          <a:p>
            <a:endParaRPr lang="fr-FR" dirty="0"/>
          </a:p>
        </p:txBody>
      </p:sp>
      <p:sp>
        <p:nvSpPr>
          <p:cNvPr id="9" name="ZoneTexte 8"/>
          <p:cNvSpPr txBox="1"/>
          <p:nvPr/>
        </p:nvSpPr>
        <p:spPr>
          <a:xfrm>
            <a:off x="2145323" y="3470286"/>
            <a:ext cx="5776546" cy="646331"/>
          </a:xfrm>
          <a:prstGeom prst="rect">
            <a:avLst/>
          </a:prstGeom>
          <a:noFill/>
        </p:spPr>
        <p:txBody>
          <a:bodyPr wrap="square" rtlCol="0">
            <a:spAutoFit/>
          </a:bodyPr>
          <a:lstStyle/>
          <a:p>
            <a:r>
              <a:rPr lang="fr-FR" dirty="0" smtClean="0"/>
              <a:t>Etude d’un pompage différentiel pour passer de 10</a:t>
            </a:r>
            <a:r>
              <a:rPr lang="fr-FR" baseline="30000" dirty="0" smtClean="0"/>
              <a:t>-4</a:t>
            </a:r>
            <a:r>
              <a:rPr lang="fr-FR" dirty="0" smtClean="0"/>
              <a:t> mbar à 10</a:t>
            </a:r>
            <a:r>
              <a:rPr lang="fr-FR" baseline="30000" dirty="0" smtClean="0"/>
              <a:t>-8</a:t>
            </a:r>
            <a:r>
              <a:rPr lang="fr-FR" dirty="0" smtClean="0"/>
              <a:t> mbar</a:t>
            </a:r>
            <a:endParaRPr lang="fr-FR" dirty="0"/>
          </a:p>
        </p:txBody>
      </p:sp>
      <p:sp>
        <p:nvSpPr>
          <p:cNvPr id="10" name="ZoneTexte 9"/>
          <p:cNvSpPr txBox="1"/>
          <p:nvPr/>
        </p:nvSpPr>
        <p:spPr>
          <a:xfrm>
            <a:off x="2145323" y="4227719"/>
            <a:ext cx="3824654" cy="369332"/>
          </a:xfrm>
          <a:prstGeom prst="rect">
            <a:avLst/>
          </a:prstGeom>
          <a:noFill/>
        </p:spPr>
        <p:txBody>
          <a:bodyPr wrap="square" rtlCol="0">
            <a:spAutoFit/>
          </a:bodyPr>
          <a:lstStyle/>
          <a:p>
            <a:r>
              <a:rPr lang="fr-FR" dirty="0" smtClean="0"/>
              <a:t>Sécurité machines</a:t>
            </a:r>
            <a:endParaRPr lang="fr-FR" dirty="0"/>
          </a:p>
        </p:txBody>
      </p:sp>
      <p:sp>
        <p:nvSpPr>
          <p:cNvPr id="11" name="Titre 4"/>
          <p:cNvSpPr txBox="1">
            <a:spLocks/>
          </p:cNvSpPr>
          <p:nvPr/>
        </p:nvSpPr>
        <p:spPr>
          <a:xfrm>
            <a:off x="2839915" y="65049"/>
            <a:ext cx="574137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dirty="0" smtClean="0">
                <a:solidFill>
                  <a:srgbClr val="660066"/>
                </a:solidFill>
              </a:rPr>
              <a:t>Conception et réalisation du système de vide pour l’accélérateur PRAE</a:t>
            </a:r>
            <a:endParaRPr lang="fr-FR" sz="2800" dirty="0"/>
          </a:p>
        </p:txBody>
      </p:sp>
      <p:sp>
        <p:nvSpPr>
          <p:cNvPr id="14" name="Espace réservé du contenu 2"/>
          <p:cNvSpPr>
            <a:spLocks noGrp="1"/>
          </p:cNvSpPr>
          <p:nvPr>
            <p:ph idx="1"/>
          </p:nvPr>
        </p:nvSpPr>
        <p:spPr>
          <a:xfrm>
            <a:off x="417635" y="1495771"/>
            <a:ext cx="4264269" cy="597876"/>
          </a:xfrm>
        </p:spPr>
        <p:txBody>
          <a:bodyPr>
            <a:normAutofit/>
          </a:bodyPr>
          <a:lstStyle/>
          <a:p>
            <a:r>
              <a:rPr lang="fr-FR" sz="2800" dirty="0" smtClean="0">
                <a:solidFill>
                  <a:srgbClr val="660066"/>
                </a:solidFill>
              </a:rPr>
              <a:t>Les contraintes (suite):</a:t>
            </a:r>
          </a:p>
          <a:p>
            <a:endParaRPr lang="fr-FR" sz="2800" b="1" dirty="0" smtClean="0"/>
          </a:p>
        </p:txBody>
      </p:sp>
      <p:sp>
        <p:nvSpPr>
          <p:cNvPr id="15" name="Rectangle 14"/>
          <p:cNvSpPr/>
          <p:nvPr/>
        </p:nvSpPr>
        <p:spPr>
          <a:xfrm>
            <a:off x="1745643" y="2466287"/>
            <a:ext cx="3175869" cy="369332"/>
          </a:xfrm>
          <a:prstGeom prst="rect">
            <a:avLst/>
          </a:prstGeom>
        </p:spPr>
        <p:txBody>
          <a:bodyPr wrap="none">
            <a:spAutoFit/>
          </a:bodyPr>
          <a:lstStyle/>
          <a:p>
            <a:r>
              <a:rPr lang="fr-FR" b="1" dirty="0" smtClean="0"/>
              <a:t>L’interface avec les expériences</a:t>
            </a:r>
            <a:endParaRPr lang="fr-FR" b="1" dirty="0">
              <a:solidFill>
                <a:srgbClr val="660066"/>
              </a:solidFill>
            </a:endParaRPr>
          </a:p>
        </p:txBody>
      </p:sp>
      <p:sp>
        <p:nvSpPr>
          <p:cNvPr id="16" name="Flèche droite 15"/>
          <p:cNvSpPr/>
          <p:nvPr/>
        </p:nvSpPr>
        <p:spPr>
          <a:xfrm>
            <a:off x="1364805" y="2563037"/>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
        <p:nvSpPr>
          <p:cNvPr id="17" name="Rectangle 16"/>
          <p:cNvSpPr/>
          <p:nvPr/>
        </p:nvSpPr>
        <p:spPr>
          <a:xfrm>
            <a:off x="1752371" y="4945151"/>
            <a:ext cx="3767570" cy="369332"/>
          </a:xfrm>
          <a:prstGeom prst="rect">
            <a:avLst/>
          </a:prstGeom>
        </p:spPr>
        <p:txBody>
          <a:bodyPr wrap="none">
            <a:spAutoFit/>
          </a:bodyPr>
          <a:lstStyle/>
          <a:p>
            <a:r>
              <a:rPr lang="fr-FR" b="1" dirty="0" smtClean="0"/>
              <a:t>optimisation du système de pompage</a:t>
            </a:r>
            <a:endParaRPr lang="fr-FR" b="1" dirty="0">
              <a:solidFill>
                <a:srgbClr val="660066"/>
              </a:solidFill>
            </a:endParaRPr>
          </a:p>
        </p:txBody>
      </p:sp>
      <p:sp>
        <p:nvSpPr>
          <p:cNvPr id="18" name="Flèche droite 17"/>
          <p:cNvSpPr/>
          <p:nvPr/>
        </p:nvSpPr>
        <p:spPr>
          <a:xfrm>
            <a:off x="1371533" y="5041901"/>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Tree>
    <p:extLst>
      <p:ext uri="{BB962C8B-B14F-4D97-AF65-F5344CB8AC3E}">
        <p14:creationId xmlns:p14="http://schemas.microsoft.com/office/powerpoint/2010/main" val="379875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2566" y="11445"/>
            <a:ext cx="2538596" cy="1145995"/>
          </a:xfrm>
          <a:prstGeom prst="rect">
            <a:avLst/>
          </a:prstGeom>
        </p:spPr>
      </p:pic>
      <p:cxnSp>
        <p:nvCxnSpPr>
          <p:cNvPr id="6" name="Connecteur droit 5"/>
          <p:cNvCxnSpPr/>
          <p:nvPr/>
        </p:nvCxnSpPr>
        <p:spPr>
          <a:xfrm flipV="1">
            <a:off x="0" y="1258658"/>
            <a:ext cx="9144000" cy="22476"/>
          </a:xfrm>
          <a:prstGeom prst="line">
            <a:avLst/>
          </a:prstGeom>
          <a:ln w="57150" cmpd="sng">
            <a:solidFill>
              <a:srgbClr val="660066"/>
            </a:solidFill>
          </a:ln>
          <a:effectLst/>
        </p:spPr>
        <p:style>
          <a:lnRef idx="2">
            <a:schemeClr val="accent1"/>
          </a:lnRef>
          <a:fillRef idx="0">
            <a:schemeClr val="accent1"/>
          </a:fillRef>
          <a:effectRef idx="1">
            <a:schemeClr val="accent1"/>
          </a:effectRef>
          <a:fontRef idx="minor">
            <a:schemeClr val="tx1"/>
          </a:fontRef>
        </p:style>
      </p:cxnSp>
      <p:sp>
        <p:nvSpPr>
          <p:cNvPr id="12" name="ZoneTexte 11"/>
          <p:cNvSpPr txBox="1"/>
          <p:nvPr/>
        </p:nvSpPr>
        <p:spPr>
          <a:xfrm>
            <a:off x="1202933" y="5239588"/>
            <a:ext cx="7378359" cy="369332"/>
          </a:xfrm>
          <a:prstGeom prst="rect">
            <a:avLst/>
          </a:prstGeom>
          <a:noFill/>
        </p:spPr>
        <p:txBody>
          <a:bodyPr wrap="square" rtlCol="0">
            <a:spAutoFit/>
          </a:bodyPr>
          <a:lstStyle/>
          <a:p>
            <a:r>
              <a:rPr lang="fr-FR" b="1" dirty="0" smtClean="0"/>
              <a:t>Demande une coordination avec le Bureau d’étude (nombreuses itérations</a:t>
            </a:r>
            <a:r>
              <a:rPr lang="fr-FR" dirty="0" smtClean="0"/>
              <a:t>)</a:t>
            </a:r>
            <a:endParaRPr lang="fr-FR" dirty="0"/>
          </a:p>
        </p:txBody>
      </p:sp>
      <p:sp>
        <p:nvSpPr>
          <p:cNvPr id="13" name="ZoneTexte 12"/>
          <p:cNvSpPr txBox="1"/>
          <p:nvPr/>
        </p:nvSpPr>
        <p:spPr>
          <a:xfrm>
            <a:off x="1662974" y="2371747"/>
            <a:ext cx="5569930" cy="923330"/>
          </a:xfrm>
          <a:prstGeom prst="rect">
            <a:avLst/>
          </a:prstGeom>
          <a:noFill/>
        </p:spPr>
        <p:txBody>
          <a:bodyPr wrap="square" rtlCol="0">
            <a:spAutoFit/>
          </a:bodyPr>
          <a:lstStyle/>
          <a:p>
            <a:r>
              <a:rPr lang="fr-FR" dirty="0" smtClean="0"/>
              <a:t>Le groupe vide et surfaces doit être consulté dès la conception des enceintes sous vide pour l’accélérateur PRAE (groupe diagnostique, RF, Bureau étude,..)</a:t>
            </a:r>
            <a:endParaRPr lang="fr-FR" dirty="0"/>
          </a:p>
        </p:txBody>
      </p:sp>
      <p:sp>
        <p:nvSpPr>
          <p:cNvPr id="14" name="ZoneTexte 13"/>
          <p:cNvSpPr txBox="1"/>
          <p:nvPr/>
        </p:nvSpPr>
        <p:spPr>
          <a:xfrm>
            <a:off x="1797792" y="3858260"/>
            <a:ext cx="6559824" cy="923330"/>
          </a:xfrm>
          <a:prstGeom prst="rect">
            <a:avLst/>
          </a:prstGeom>
          <a:noFill/>
        </p:spPr>
        <p:txBody>
          <a:bodyPr wrap="square" rtlCol="0">
            <a:spAutoFit/>
          </a:bodyPr>
          <a:lstStyle/>
          <a:p>
            <a:r>
              <a:rPr lang="fr-FR" dirty="0" smtClean="0"/>
              <a:t>Il doit valider la conception et la réalisation des chambres sous vide (prise en compte du type d’usinage, de soudure, de brasage, des états de surface, du nettoyage  et des traitements thermiques)</a:t>
            </a:r>
            <a:endParaRPr lang="fr-FR" dirty="0"/>
          </a:p>
        </p:txBody>
      </p:sp>
      <p:sp>
        <p:nvSpPr>
          <p:cNvPr id="16" name="Titre 4"/>
          <p:cNvSpPr txBox="1">
            <a:spLocks/>
          </p:cNvSpPr>
          <p:nvPr/>
        </p:nvSpPr>
        <p:spPr>
          <a:xfrm>
            <a:off x="2839915" y="65049"/>
            <a:ext cx="574137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dirty="0" smtClean="0">
                <a:solidFill>
                  <a:srgbClr val="660066"/>
                </a:solidFill>
              </a:rPr>
              <a:t>Conception et réalisation du système de vide pour l’accélérateur PRAE</a:t>
            </a:r>
            <a:endParaRPr lang="fr-FR" sz="2800" dirty="0"/>
          </a:p>
        </p:txBody>
      </p:sp>
      <p:sp>
        <p:nvSpPr>
          <p:cNvPr id="17" name="Espace réservé du contenu 2"/>
          <p:cNvSpPr txBox="1">
            <a:spLocks/>
          </p:cNvSpPr>
          <p:nvPr/>
        </p:nvSpPr>
        <p:spPr>
          <a:xfrm>
            <a:off x="457200" y="1600201"/>
            <a:ext cx="5152292" cy="5978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400" dirty="0" smtClean="0">
                <a:solidFill>
                  <a:srgbClr val="660066"/>
                </a:solidFill>
              </a:rPr>
              <a:t>Interfaces avec les sous systèmes</a:t>
            </a:r>
          </a:p>
          <a:p>
            <a:endParaRPr lang="fr-FR" sz="2400" b="1" dirty="0" smtClean="0"/>
          </a:p>
        </p:txBody>
      </p:sp>
      <p:sp>
        <p:nvSpPr>
          <p:cNvPr id="18" name="Flèche droite 17"/>
          <p:cNvSpPr/>
          <p:nvPr/>
        </p:nvSpPr>
        <p:spPr>
          <a:xfrm>
            <a:off x="1249337" y="2499888"/>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
        <p:nvSpPr>
          <p:cNvPr id="19" name="Flèche droite 18"/>
          <p:cNvSpPr/>
          <p:nvPr/>
        </p:nvSpPr>
        <p:spPr>
          <a:xfrm>
            <a:off x="1249336" y="3946039"/>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Tree>
    <p:extLst>
      <p:ext uri="{BB962C8B-B14F-4D97-AF65-F5344CB8AC3E}">
        <p14:creationId xmlns:p14="http://schemas.microsoft.com/office/powerpoint/2010/main" val="313051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2566" y="11445"/>
            <a:ext cx="2538596" cy="1145995"/>
          </a:xfrm>
          <a:prstGeom prst="rect">
            <a:avLst/>
          </a:prstGeom>
        </p:spPr>
      </p:pic>
      <p:cxnSp>
        <p:nvCxnSpPr>
          <p:cNvPr id="6" name="Connecteur droit 5"/>
          <p:cNvCxnSpPr/>
          <p:nvPr/>
        </p:nvCxnSpPr>
        <p:spPr>
          <a:xfrm flipV="1">
            <a:off x="0" y="1258658"/>
            <a:ext cx="9144000" cy="22476"/>
          </a:xfrm>
          <a:prstGeom prst="line">
            <a:avLst/>
          </a:prstGeom>
          <a:ln w="57150" cmpd="sng">
            <a:solidFill>
              <a:srgbClr val="660066"/>
            </a:solidFill>
          </a:ln>
          <a:effectLst/>
        </p:spPr>
        <p:style>
          <a:lnRef idx="2">
            <a:schemeClr val="accent1"/>
          </a:lnRef>
          <a:fillRef idx="0">
            <a:schemeClr val="accent1"/>
          </a:fillRef>
          <a:effectRef idx="1">
            <a:schemeClr val="accent1"/>
          </a:effectRef>
          <a:fontRef idx="minor">
            <a:schemeClr val="tx1"/>
          </a:fontRef>
        </p:style>
      </p:cxnSp>
      <p:sp>
        <p:nvSpPr>
          <p:cNvPr id="16" name="Titre 4"/>
          <p:cNvSpPr txBox="1">
            <a:spLocks/>
          </p:cNvSpPr>
          <p:nvPr/>
        </p:nvSpPr>
        <p:spPr>
          <a:xfrm>
            <a:off x="2839915" y="65049"/>
            <a:ext cx="574137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dirty="0" smtClean="0">
                <a:solidFill>
                  <a:srgbClr val="660066"/>
                </a:solidFill>
              </a:rPr>
              <a:t>Conception et réalisation du système de vide pour l’accélérateur PRAE</a:t>
            </a:r>
            <a:endParaRPr lang="fr-FR" sz="2800" dirty="0"/>
          </a:p>
        </p:txBody>
      </p:sp>
      <p:sp>
        <p:nvSpPr>
          <p:cNvPr id="17" name="Espace réservé du contenu 2"/>
          <p:cNvSpPr txBox="1">
            <a:spLocks/>
          </p:cNvSpPr>
          <p:nvPr/>
        </p:nvSpPr>
        <p:spPr>
          <a:xfrm>
            <a:off x="457200" y="1600201"/>
            <a:ext cx="4264269" cy="597876"/>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smtClean="0">
                <a:solidFill>
                  <a:srgbClr val="660066"/>
                </a:solidFill>
              </a:rPr>
              <a:t>Interfaces avec les sous systèmes</a:t>
            </a:r>
          </a:p>
          <a:p>
            <a:endParaRPr lang="fr-FR" sz="2000" b="1" dirty="0" smtClean="0"/>
          </a:p>
        </p:txBody>
      </p:sp>
      <p:sp>
        <p:nvSpPr>
          <p:cNvPr id="2" name="Rectangle 1"/>
          <p:cNvSpPr/>
          <p:nvPr/>
        </p:nvSpPr>
        <p:spPr>
          <a:xfrm>
            <a:off x="1560753" y="2022091"/>
            <a:ext cx="4465782" cy="369332"/>
          </a:xfrm>
          <a:prstGeom prst="rect">
            <a:avLst/>
          </a:prstGeom>
        </p:spPr>
        <p:txBody>
          <a:bodyPr wrap="square">
            <a:spAutoFit/>
          </a:bodyPr>
          <a:lstStyle/>
          <a:p>
            <a:r>
              <a:rPr lang="fr-FR" dirty="0"/>
              <a:t>Protection du niveau de vide et du matériel </a:t>
            </a:r>
            <a:r>
              <a:rPr lang="fr-FR" dirty="0" smtClean="0"/>
              <a:t> </a:t>
            </a:r>
            <a:endParaRPr lang="fr-FR" dirty="0"/>
          </a:p>
        </p:txBody>
      </p:sp>
      <p:sp>
        <p:nvSpPr>
          <p:cNvPr id="3" name="ZoneTexte 2"/>
          <p:cNvSpPr txBox="1"/>
          <p:nvPr/>
        </p:nvSpPr>
        <p:spPr>
          <a:xfrm>
            <a:off x="1830367" y="2310432"/>
            <a:ext cx="6131705" cy="369332"/>
          </a:xfrm>
          <a:prstGeom prst="rect">
            <a:avLst/>
          </a:prstGeom>
          <a:noFill/>
        </p:spPr>
        <p:txBody>
          <a:bodyPr wrap="square" rtlCol="0">
            <a:spAutoFit/>
          </a:bodyPr>
          <a:lstStyle/>
          <a:p>
            <a:r>
              <a:rPr lang="fr-FR" b="1" dirty="0" smtClean="0"/>
              <a:t>Sécurité hard (interlock)</a:t>
            </a:r>
            <a:endParaRPr lang="fr-FR" dirty="0"/>
          </a:p>
        </p:txBody>
      </p:sp>
      <p:sp>
        <p:nvSpPr>
          <p:cNvPr id="5" name="ZoneTexte 4"/>
          <p:cNvSpPr txBox="1"/>
          <p:nvPr/>
        </p:nvSpPr>
        <p:spPr>
          <a:xfrm>
            <a:off x="1281864" y="5634065"/>
            <a:ext cx="6509246" cy="646331"/>
          </a:xfrm>
          <a:prstGeom prst="rect">
            <a:avLst/>
          </a:prstGeom>
          <a:noFill/>
        </p:spPr>
        <p:txBody>
          <a:bodyPr wrap="square" rtlCol="0">
            <a:spAutoFit/>
          </a:bodyPr>
          <a:lstStyle/>
          <a:p>
            <a:r>
              <a:rPr lang="fr-FR" b="1" dirty="0" smtClean="0"/>
              <a:t>Interface avec le Câblage, la programmation automate sécurité , le contrôle commande, expérience </a:t>
            </a:r>
            <a:r>
              <a:rPr lang="fr-FR" b="1" dirty="0" err="1" smtClean="0"/>
              <a:t>Prorad</a:t>
            </a:r>
            <a:endParaRPr lang="fr-FR" b="1" dirty="0"/>
          </a:p>
        </p:txBody>
      </p:sp>
      <p:sp>
        <p:nvSpPr>
          <p:cNvPr id="7" name="ZoneTexte 6"/>
          <p:cNvSpPr txBox="1"/>
          <p:nvPr/>
        </p:nvSpPr>
        <p:spPr>
          <a:xfrm>
            <a:off x="3950185" y="3097555"/>
            <a:ext cx="4430092" cy="646331"/>
          </a:xfrm>
          <a:prstGeom prst="rect">
            <a:avLst/>
          </a:prstGeom>
          <a:noFill/>
        </p:spPr>
        <p:txBody>
          <a:bodyPr wrap="square" rtlCol="0">
            <a:spAutoFit/>
          </a:bodyPr>
          <a:lstStyle/>
          <a:p>
            <a:r>
              <a:rPr lang="fr-FR" dirty="0" smtClean="0"/>
              <a:t>Configuration de Tir faisceau (autorisation ouverture des vannes pour tir </a:t>
            </a:r>
            <a:r>
              <a:rPr lang="fr-FR" dirty="0" err="1" smtClean="0"/>
              <a:t>Prorad</a:t>
            </a:r>
            <a:r>
              <a:rPr lang="fr-FR" dirty="0" smtClean="0"/>
              <a:t>)</a:t>
            </a:r>
            <a:endParaRPr lang="fr-FR" dirty="0"/>
          </a:p>
        </p:txBody>
      </p:sp>
      <p:sp>
        <p:nvSpPr>
          <p:cNvPr id="8" name="ZoneTexte 7"/>
          <p:cNvSpPr txBox="1"/>
          <p:nvPr/>
        </p:nvSpPr>
        <p:spPr>
          <a:xfrm>
            <a:off x="1692922" y="3852896"/>
            <a:ext cx="5934456" cy="369332"/>
          </a:xfrm>
          <a:prstGeom prst="rect">
            <a:avLst/>
          </a:prstGeom>
          <a:noFill/>
        </p:spPr>
        <p:txBody>
          <a:bodyPr wrap="square" rtlCol="0">
            <a:spAutoFit/>
          </a:bodyPr>
          <a:lstStyle/>
          <a:p>
            <a:r>
              <a:rPr lang="fr-FR" dirty="0" smtClean="0"/>
              <a:t>Lecture des données</a:t>
            </a:r>
            <a:endParaRPr lang="fr-FR" dirty="0"/>
          </a:p>
        </p:txBody>
      </p:sp>
      <p:sp>
        <p:nvSpPr>
          <p:cNvPr id="9" name="Rectangle 8"/>
          <p:cNvSpPr/>
          <p:nvPr/>
        </p:nvSpPr>
        <p:spPr>
          <a:xfrm>
            <a:off x="2935224" y="4222228"/>
            <a:ext cx="4572000" cy="923330"/>
          </a:xfrm>
          <a:prstGeom prst="rect">
            <a:avLst/>
          </a:prstGeom>
        </p:spPr>
        <p:txBody>
          <a:bodyPr>
            <a:spAutoFit/>
          </a:bodyPr>
          <a:lstStyle/>
          <a:p>
            <a:r>
              <a:rPr lang="fr-FR" dirty="0"/>
              <a:t>Pression, état des vannes (avec ouverture et fermeture à distance) et l’état des pompes ioniques</a:t>
            </a:r>
          </a:p>
        </p:txBody>
      </p:sp>
      <p:sp>
        <p:nvSpPr>
          <p:cNvPr id="19" name="Flèche droite 18"/>
          <p:cNvSpPr/>
          <p:nvPr/>
        </p:nvSpPr>
        <p:spPr>
          <a:xfrm>
            <a:off x="1270723" y="2121487"/>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
        <p:nvSpPr>
          <p:cNvPr id="20" name="Flèche droite 19"/>
          <p:cNvSpPr/>
          <p:nvPr/>
        </p:nvSpPr>
        <p:spPr>
          <a:xfrm>
            <a:off x="1304115" y="3933080"/>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
        <p:nvSpPr>
          <p:cNvPr id="10" name="Rectangle 9"/>
          <p:cNvSpPr/>
          <p:nvPr/>
        </p:nvSpPr>
        <p:spPr>
          <a:xfrm>
            <a:off x="3950185" y="2675211"/>
            <a:ext cx="3520836" cy="369332"/>
          </a:xfrm>
          <a:prstGeom prst="rect">
            <a:avLst/>
          </a:prstGeom>
        </p:spPr>
        <p:txBody>
          <a:bodyPr wrap="none">
            <a:spAutoFit/>
          </a:bodyPr>
          <a:lstStyle/>
          <a:p>
            <a:r>
              <a:rPr lang="fr-FR" dirty="0"/>
              <a:t>arrêt faisceau / fermeture de vanne</a:t>
            </a:r>
          </a:p>
        </p:txBody>
      </p:sp>
    </p:spTree>
    <p:extLst>
      <p:ext uri="{BB962C8B-B14F-4D97-AF65-F5344CB8AC3E}">
        <p14:creationId xmlns:p14="http://schemas.microsoft.com/office/powerpoint/2010/main" val="294299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5870" y="30604"/>
            <a:ext cx="8229600" cy="1143000"/>
          </a:xfrm>
        </p:spPr>
        <p:txBody>
          <a:bodyPr/>
          <a:lstStyle/>
          <a:p>
            <a:r>
              <a:rPr lang="fr-FR" dirty="0" err="1" smtClean="0">
                <a:solidFill>
                  <a:srgbClr val="660066"/>
                </a:solidFill>
              </a:rPr>
              <a:t>Status</a:t>
            </a:r>
            <a:endParaRPr lang="fr-FR" dirty="0">
              <a:solidFill>
                <a:srgbClr val="660066"/>
              </a:solidFill>
            </a:endParaRPr>
          </a:p>
        </p:txBody>
      </p:sp>
      <p:sp>
        <p:nvSpPr>
          <p:cNvPr id="3" name="Espace réservé du contenu 2"/>
          <p:cNvSpPr>
            <a:spLocks noGrp="1"/>
          </p:cNvSpPr>
          <p:nvPr>
            <p:ph idx="1"/>
          </p:nvPr>
        </p:nvSpPr>
        <p:spPr>
          <a:xfrm>
            <a:off x="1069848" y="1572770"/>
            <a:ext cx="5340096" cy="548640"/>
          </a:xfrm>
        </p:spPr>
        <p:txBody>
          <a:bodyPr>
            <a:normAutofit/>
          </a:bodyPr>
          <a:lstStyle/>
          <a:p>
            <a:pPr marL="0" indent="0">
              <a:buNone/>
            </a:pPr>
            <a:r>
              <a:rPr lang="fr-FR" sz="2400" dirty="0" smtClean="0">
                <a:solidFill>
                  <a:srgbClr val="660066"/>
                </a:solidFill>
              </a:rPr>
              <a:t>Interfaces </a:t>
            </a:r>
            <a:r>
              <a:rPr lang="fr-FR" sz="2400" dirty="0" err="1" smtClean="0">
                <a:solidFill>
                  <a:srgbClr val="660066"/>
                </a:solidFill>
              </a:rPr>
              <a:t>linac</a:t>
            </a:r>
            <a:r>
              <a:rPr lang="fr-FR" sz="2400" dirty="0" smtClean="0">
                <a:solidFill>
                  <a:srgbClr val="660066"/>
                </a:solidFill>
              </a:rPr>
              <a:t> PRAE/ expérience </a:t>
            </a:r>
            <a:r>
              <a:rPr lang="fr-FR" sz="2400" dirty="0" err="1" smtClean="0">
                <a:solidFill>
                  <a:srgbClr val="660066"/>
                </a:solidFill>
              </a:rPr>
              <a:t>Prorad</a:t>
            </a:r>
            <a:endParaRPr lang="fr-FR" sz="2400" dirty="0" smtClean="0">
              <a:solidFill>
                <a:srgbClr val="660066"/>
              </a:solidFill>
            </a:endParaRPr>
          </a:p>
        </p:txBody>
      </p:sp>
      <p:pic>
        <p:nvPicPr>
          <p:cNvPr id="4" name="Image 3"/>
          <p:cNvPicPr>
            <a:picLocks noChangeAspect="1"/>
          </p:cNvPicPr>
          <p:nvPr/>
        </p:nvPicPr>
        <p:blipFill>
          <a:blip r:embed="rId3"/>
          <a:stretch>
            <a:fillRect/>
          </a:stretch>
        </p:blipFill>
        <p:spPr>
          <a:xfrm>
            <a:off x="12566" y="11445"/>
            <a:ext cx="2538596" cy="1145995"/>
          </a:xfrm>
          <a:prstGeom prst="rect">
            <a:avLst/>
          </a:prstGeom>
        </p:spPr>
      </p:pic>
      <p:cxnSp>
        <p:nvCxnSpPr>
          <p:cNvPr id="5" name="Connecteur droit 4"/>
          <p:cNvCxnSpPr/>
          <p:nvPr/>
        </p:nvCxnSpPr>
        <p:spPr>
          <a:xfrm flipV="1">
            <a:off x="0" y="1258658"/>
            <a:ext cx="9144000" cy="22476"/>
          </a:xfrm>
          <a:prstGeom prst="line">
            <a:avLst/>
          </a:prstGeom>
          <a:ln w="57150" cmpd="sng">
            <a:solidFill>
              <a:srgbClr val="660066"/>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837944" y="2069702"/>
            <a:ext cx="6693408" cy="646331"/>
          </a:xfrm>
          <a:prstGeom prst="rect">
            <a:avLst/>
          </a:prstGeom>
        </p:spPr>
        <p:txBody>
          <a:bodyPr wrap="square">
            <a:spAutoFit/>
          </a:bodyPr>
          <a:lstStyle/>
          <a:p>
            <a:pPr marL="285750" indent="-285750">
              <a:buFont typeface="Arial" panose="020B0604020202020204" pitchFamily="34" charset="0"/>
              <a:buChar char="•"/>
            </a:pPr>
            <a:r>
              <a:rPr lang="fr-FR" dirty="0"/>
              <a:t>Etude </a:t>
            </a:r>
            <a:r>
              <a:rPr lang="fr-FR" dirty="0" smtClean="0"/>
              <a:t>du pompage </a:t>
            </a:r>
            <a:r>
              <a:rPr lang="fr-FR" dirty="0"/>
              <a:t>différentiel</a:t>
            </a:r>
            <a:r>
              <a:rPr lang="fr-FR" dirty="0" smtClean="0"/>
              <a:t>.(fait)</a:t>
            </a:r>
            <a:endParaRPr lang="fr-FR" dirty="0"/>
          </a:p>
          <a:p>
            <a:pPr marL="285750" indent="-285750">
              <a:buFont typeface="Arial" panose="020B0604020202020204" pitchFamily="34" charset="0"/>
              <a:buChar char="•"/>
            </a:pPr>
            <a:endParaRPr lang="fr-FR" dirty="0">
              <a:solidFill>
                <a:srgbClr val="660066"/>
              </a:solidFill>
            </a:endParaRPr>
          </a:p>
        </p:txBody>
      </p:sp>
      <p:sp>
        <p:nvSpPr>
          <p:cNvPr id="7" name="Flèche droite 6"/>
          <p:cNvSpPr/>
          <p:nvPr/>
        </p:nvSpPr>
        <p:spPr>
          <a:xfrm>
            <a:off x="534137" y="1738983"/>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
        <p:nvSpPr>
          <p:cNvPr id="9" name="Flèche droite 8"/>
          <p:cNvSpPr/>
          <p:nvPr/>
        </p:nvSpPr>
        <p:spPr>
          <a:xfrm>
            <a:off x="479393" y="3926508"/>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
        <p:nvSpPr>
          <p:cNvPr id="12" name="Rectangle 11"/>
          <p:cNvSpPr/>
          <p:nvPr/>
        </p:nvSpPr>
        <p:spPr>
          <a:xfrm>
            <a:off x="1837944" y="2540646"/>
            <a:ext cx="6693408" cy="369332"/>
          </a:xfrm>
          <a:prstGeom prst="rect">
            <a:avLst/>
          </a:prstGeom>
        </p:spPr>
        <p:txBody>
          <a:bodyPr wrap="square">
            <a:spAutoFit/>
          </a:bodyPr>
          <a:lstStyle/>
          <a:p>
            <a:pPr marL="285750" indent="-285750">
              <a:buFont typeface="Arial" panose="020B0604020202020204" pitchFamily="34" charset="0"/>
              <a:buChar char="•"/>
            </a:pPr>
            <a:r>
              <a:rPr lang="fr-FR" dirty="0"/>
              <a:t>Reste à valider </a:t>
            </a:r>
            <a:r>
              <a:rPr lang="fr-FR" dirty="0" smtClean="0"/>
              <a:t>un scénario par </a:t>
            </a:r>
            <a:r>
              <a:rPr lang="fr-FR" dirty="0"/>
              <a:t>le groupe faisceau et </a:t>
            </a:r>
            <a:r>
              <a:rPr lang="fr-FR" dirty="0" err="1" smtClean="0"/>
              <a:t>Prorad</a:t>
            </a:r>
            <a:r>
              <a:rPr lang="fr-FR" dirty="0" smtClean="0"/>
              <a:t>   </a:t>
            </a:r>
          </a:p>
        </p:txBody>
      </p:sp>
      <p:sp>
        <p:nvSpPr>
          <p:cNvPr id="13" name="Rectangle 12"/>
          <p:cNvSpPr/>
          <p:nvPr/>
        </p:nvSpPr>
        <p:spPr>
          <a:xfrm>
            <a:off x="1069848" y="3774092"/>
            <a:ext cx="5193792" cy="738664"/>
          </a:xfrm>
          <a:prstGeom prst="rect">
            <a:avLst/>
          </a:prstGeom>
        </p:spPr>
        <p:txBody>
          <a:bodyPr wrap="square">
            <a:spAutoFit/>
          </a:bodyPr>
          <a:lstStyle/>
          <a:p>
            <a:r>
              <a:rPr lang="fr-FR" sz="2400" dirty="0" smtClean="0">
                <a:solidFill>
                  <a:srgbClr val="660066"/>
                </a:solidFill>
              </a:rPr>
              <a:t>Dimensionnement </a:t>
            </a:r>
            <a:r>
              <a:rPr lang="fr-FR" sz="2400" dirty="0">
                <a:solidFill>
                  <a:srgbClr val="660066"/>
                </a:solidFill>
              </a:rPr>
              <a:t>du système de </a:t>
            </a:r>
            <a:r>
              <a:rPr lang="fr-FR" sz="2400" dirty="0" smtClean="0">
                <a:solidFill>
                  <a:srgbClr val="660066"/>
                </a:solidFill>
              </a:rPr>
              <a:t>vide</a:t>
            </a:r>
            <a:endParaRPr lang="fr-FR" dirty="0">
              <a:solidFill>
                <a:srgbClr val="660066"/>
              </a:solidFill>
            </a:endParaRPr>
          </a:p>
          <a:p>
            <a:endParaRPr lang="fr-FR" dirty="0">
              <a:solidFill>
                <a:srgbClr val="660066"/>
              </a:solidFill>
            </a:endParaRPr>
          </a:p>
        </p:txBody>
      </p:sp>
      <p:sp>
        <p:nvSpPr>
          <p:cNvPr id="14" name="Rectangle 13"/>
          <p:cNvSpPr/>
          <p:nvPr/>
        </p:nvSpPr>
        <p:spPr>
          <a:xfrm>
            <a:off x="1052615" y="6462329"/>
            <a:ext cx="4572000" cy="923330"/>
          </a:xfrm>
          <a:prstGeom prst="rect">
            <a:avLst/>
          </a:prstGeom>
        </p:spPr>
        <p:txBody>
          <a:bodyPr>
            <a:spAutoFit/>
          </a:bodyPr>
          <a:lstStyle/>
          <a:p>
            <a:r>
              <a:rPr lang="fr-FR" dirty="0" smtClean="0">
                <a:solidFill>
                  <a:srgbClr val="660066"/>
                </a:solidFill>
              </a:rPr>
              <a:t>Réalisation </a:t>
            </a:r>
            <a:r>
              <a:rPr lang="fr-FR" dirty="0">
                <a:solidFill>
                  <a:srgbClr val="660066"/>
                </a:solidFill>
              </a:rPr>
              <a:t>du canon HF (délai important)</a:t>
            </a:r>
          </a:p>
          <a:p>
            <a:endParaRPr lang="fr-FR" dirty="0">
              <a:solidFill>
                <a:srgbClr val="660066"/>
              </a:solidFill>
            </a:endParaRPr>
          </a:p>
          <a:p>
            <a:endParaRPr lang="fr-FR" dirty="0">
              <a:solidFill>
                <a:srgbClr val="660066"/>
              </a:solidFill>
            </a:endParaRPr>
          </a:p>
        </p:txBody>
      </p:sp>
      <p:sp>
        <p:nvSpPr>
          <p:cNvPr id="16" name="Rectangle 15"/>
          <p:cNvSpPr/>
          <p:nvPr/>
        </p:nvSpPr>
        <p:spPr>
          <a:xfrm>
            <a:off x="1837944" y="2980869"/>
            <a:ext cx="6565392" cy="646331"/>
          </a:xfrm>
          <a:prstGeom prst="rect">
            <a:avLst/>
          </a:prstGeom>
        </p:spPr>
        <p:txBody>
          <a:bodyPr wrap="square">
            <a:spAutoFit/>
          </a:bodyPr>
          <a:lstStyle/>
          <a:p>
            <a:pPr marL="285750" indent="-285750">
              <a:buFont typeface="Arial" panose="020B0604020202020204" pitchFamily="34" charset="0"/>
              <a:buChar char="•"/>
            </a:pPr>
            <a:r>
              <a:rPr lang="fr-FR" dirty="0"/>
              <a:t>définir les sécurités pour protéger le vide de l’accélérateur et pour </a:t>
            </a:r>
            <a:r>
              <a:rPr lang="fr-FR" dirty="0" smtClean="0"/>
              <a:t>contrôler </a:t>
            </a:r>
            <a:r>
              <a:rPr lang="fr-FR" dirty="0"/>
              <a:t>le flux de dihydrogène</a:t>
            </a:r>
          </a:p>
        </p:txBody>
      </p:sp>
      <p:sp>
        <p:nvSpPr>
          <p:cNvPr id="17" name="Rectangle 16"/>
          <p:cNvSpPr/>
          <p:nvPr/>
        </p:nvSpPr>
        <p:spPr>
          <a:xfrm>
            <a:off x="1941369" y="4207345"/>
            <a:ext cx="4572000" cy="369332"/>
          </a:xfrm>
          <a:prstGeom prst="rect">
            <a:avLst/>
          </a:prstGeom>
        </p:spPr>
        <p:txBody>
          <a:bodyPr>
            <a:spAutoFit/>
          </a:bodyPr>
          <a:lstStyle/>
          <a:p>
            <a:r>
              <a:rPr lang="fr-FR" dirty="0" smtClean="0"/>
              <a:t>nécessité </a:t>
            </a:r>
            <a:r>
              <a:rPr lang="fr-FR" dirty="0"/>
              <a:t>d’avoir les informations suivantes</a:t>
            </a:r>
            <a:r>
              <a:rPr lang="fr-FR" dirty="0" smtClean="0"/>
              <a:t>:</a:t>
            </a:r>
            <a:endParaRPr lang="fr-FR" dirty="0"/>
          </a:p>
        </p:txBody>
      </p:sp>
      <p:sp>
        <p:nvSpPr>
          <p:cNvPr id="18" name="Rectangle 17"/>
          <p:cNvSpPr/>
          <p:nvPr/>
        </p:nvSpPr>
        <p:spPr>
          <a:xfrm>
            <a:off x="3073124" y="4517433"/>
            <a:ext cx="5330212" cy="646331"/>
          </a:xfrm>
          <a:prstGeom prst="rect">
            <a:avLst/>
          </a:prstGeom>
        </p:spPr>
        <p:txBody>
          <a:bodyPr wrap="square">
            <a:spAutoFit/>
          </a:bodyPr>
          <a:lstStyle/>
          <a:p>
            <a:pPr marL="285750" indent="-285750">
              <a:buFont typeface="Arial" panose="020B0604020202020204" pitchFamily="34" charset="0"/>
              <a:buChar char="•"/>
            </a:pPr>
            <a:r>
              <a:rPr lang="fr-FR" dirty="0"/>
              <a:t>Dimension de toute les chambres de l’accélérateur, avec leurs surfaces internes, la natures de matériaux</a:t>
            </a:r>
          </a:p>
        </p:txBody>
      </p:sp>
      <p:sp>
        <p:nvSpPr>
          <p:cNvPr id="19" name="Rectangle 18"/>
          <p:cNvSpPr/>
          <p:nvPr/>
        </p:nvSpPr>
        <p:spPr>
          <a:xfrm>
            <a:off x="3073124" y="5165084"/>
            <a:ext cx="4342214" cy="369332"/>
          </a:xfrm>
          <a:prstGeom prst="rect">
            <a:avLst/>
          </a:prstGeom>
        </p:spPr>
        <p:txBody>
          <a:bodyPr wrap="none">
            <a:spAutoFit/>
          </a:bodyPr>
          <a:lstStyle/>
          <a:p>
            <a:pPr marL="285750" indent="-285750">
              <a:buFont typeface="Arial" panose="020B0604020202020204" pitchFamily="34" charset="0"/>
              <a:buChar char="•"/>
            </a:pPr>
            <a:r>
              <a:rPr lang="fr-FR" dirty="0" smtClean="0"/>
              <a:t>emplacement </a:t>
            </a:r>
            <a:r>
              <a:rPr lang="fr-FR" dirty="0"/>
              <a:t>des éléments magnétiques</a:t>
            </a:r>
          </a:p>
        </p:txBody>
      </p:sp>
      <p:sp>
        <p:nvSpPr>
          <p:cNvPr id="8" name="ZoneTexte 7"/>
          <p:cNvSpPr txBox="1"/>
          <p:nvPr/>
        </p:nvSpPr>
        <p:spPr>
          <a:xfrm>
            <a:off x="1937824" y="5626640"/>
            <a:ext cx="6365631" cy="646331"/>
          </a:xfrm>
          <a:prstGeom prst="rect">
            <a:avLst/>
          </a:prstGeom>
          <a:noFill/>
        </p:spPr>
        <p:txBody>
          <a:bodyPr wrap="square" rtlCol="0">
            <a:spAutoFit/>
          </a:bodyPr>
          <a:lstStyle/>
          <a:p>
            <a:r>
              <a:rPr lang="fr-FR" dirty="0" smtClean="0"/>
              <a:t>Les éléments reçus:  Plan BPM OK, CCTP section accélératrice ok, plan canon HF ok</a:t>
            </a:r>
            <a:endParaRPr lang="fr-FR" dirty="0"/>
          </a:p>
        </p:txBody>
      </p:sp>
      <p:sp>
        <p:nvSpPr>
          <p:cNvPr id="20" name="Flèche droite 19"/>
          <p:cNvSpPr/>
          <p:nvPr/>
        </p:nvSpPr>
        <p:spPr>
          <a:xfrm>
            <a:off x="535870" y="6571882"/>
            <a:ext cx="195243" cy="208964"/>
          </a:xfrm>
          <a:prstGeom prst="rightArrow">
            <a:avLst/>
          </a:prstGeom>
          <a:solidFill>
            <a:srgbClr val="7502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C00000"/>
              </a:solidFill>
            </a:endParaRPr>
          </a:p>
        </p:txBody>
      </p:sp>
    </p:spTree>
    <p:extLst>
      <p:ext uri="{BB962C8B-B14F-4D97-AF65-F5344CB8AC3E}">
        <p14:creationId xmlns:p14="http://schemas.microsoft.com/office/powerpoint/2010/main" val="231939339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2484</TotalTime>
  <Words>503</Words>
  <Application>Microsoft Macintosh PowerPoint</Application>
  <PresentationFormat>Présentation à l'écran (4:3)</PresentationFormat>
  <Paragraphs>56</Paragraphs>
  <Slides>6</Slides>
  <Notes>4</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Le Vide sur l’accélérateur PRAE</vt:lpstr>
      <vt:lpstr>Conception et réalisation du système de vide pour l’accélérateur PRAE</vt:lpstr>
      <vt:lpstr>Présentation PowerPoint</vt:lpstr>
      <vt:lpstr>Présentation PowerPoint</vt:lpstr>
      <vt:lpstr>Présentation PowerPoint</vt:lpstr>
      <vt:lpstr>Status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Cynthia</dc:creator>
  <cp:lastModifiedBy>Cynthia</cp:lastModifiedBy>
  <cp:revision>54</cp:revision>
  <dcterms:created xsi:type="dcterms:W3CDTF">2018-07-04T14:39:06Z</dcterms:created>
  <dcterms:modified xsi:type="dcterms:W3CDTF">2018-10-07T18:18:04Z</dcterms:modified>
</cp:coreProperties>
</file>