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78" r:id="rId3"/>
    <p:sldId id="258" r:id="rId4"/>
    <p:sldId id="274" r:id="rId5"/>
    <p:sldId id="269" r:id="rId6"/>
    <p:sldId id="264" r:id="rId7"/>
    <p:sldId id="272" r:id="rId8"/>
    <p:sldId id="271" r:id="rId9"/>
    <p:sldId id="273" r:id="rId10"/>
    <p:sldId id="275" r:id="rId11"/>
    <p:sldId id="266" r:id="rId12"/>
    <p:sldId id="265" r:id="rId13"/>
    <p:sldId id="268" r:id="rId14"/>
    <p:sldId id="276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14AAF-AE30-094F-A116-55FEF23B14E5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61E7-1CE8-5248-BE8A-76C619DCBA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61E7-1CE8-5248-BE8A-76C619DCBABF}" type="slidenum">
              <a:rPr lang="fr-FR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21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2F-A7F0-4838-9833-76F13158996D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D819-CBB4-42FF-8B45-8D7EA8488D36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7465-56A8-436A-B99A-7DB0F6C3662E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7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BA6-4490-B940-A48E-F557512D34BC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408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F50D-DE7A-EE4A-AD37-BCC2A3B12572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503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4D9B-380C-054F-A08D-A8379BCE0D2F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776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B78-DB8C-7D44-8EB2-D7D7F76CF18F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7698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FD5C-F869-BC45-BCE5-74DF1F82B0C4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2931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5B62-6722-1B4E-ABDD-A846FD129462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7284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EAA9-C1A0-B343-8BFB-CD62E6A9E958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844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37C1-B094-CA4E-87E9-64C8F83729B3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89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9AA-DEC9-40B0-AF6D-1CF63B287503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54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95C6-1B88-CA48-9459-86E411BB607B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146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DF98-D6E8-2B44-8518-2A283C75BB2D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746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6423-2F87-994F-BFC1-CF3037B179C7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95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7951-D200-4B40-A53D-6506186D6664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47D-2801-49BA-9E30-6873F62AD295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105-B0CD-40CC-8E22-FD15682EDB93}" type="datetime1">
              <a:rPr lang="fr-FR" smtClean="0"/>
              <a:t>07/10/2018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000-3DB0-4CB0-B05E-170D5230DC9C}" type="datetime1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AC15-FD8E-4370-9144-BC24A0EDEDC8}" type="datetime1">
              <a:rPr lang="fr-FR" smtClean="0"/>
              <a:t>07/10/2018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88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1F-C1B6-4FF9-9D09-E576C8B714D3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75D1-D262-4FD9-947A-026D3F4B42F5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2383-8505-4C6B-B5C9-F156BF4BF170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0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fld id="{94A45509-6E7D-8E4E-BD1E-5AA9611A8FF8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177"/>
              <a:t>07/10/2018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1" y="6356359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177"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497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jpeg"/><Relationship Id="rId5" Type="http://schemas.openxmlformats.org/officeDocument/2006/relationships/image" Target="../media/image18.png"/><Relationship Id="rId6" Type="http://schemas.openxmlformats.org/officeDocument/2006/relationships/image" Target="../media/image19.jpeg"/><Relationship Id="rId7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824" y="2405821"/>
            <a:ext cx="1604942" cy="44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5" descr="Imag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824" y="3326940"/>
            <a:ext cx="1564302" cy="9184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"/>
          <p:cNvGrpSpPr/>
          <p:nvPr/>
        </p:nvGrpSpPr>
        <p:grpSpPr>
          <a:xfrm>
            <a:off x="4982280" y="93688"/>
            <a:ext cx="4058692" cy="441766"/>
            <a:chOff x="0" y="0"/>
            <a:chExt cx="4949650" cy="703809"/>
          </a:xfrm>
        </p:grpSpPr>
        <p:pic>
          <p:nvPicPr>
            <p:cNvPr id="8" name="Image 7" descr="Imag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954068" cy="7038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Imagen 2" descr="Imagen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8766" b="29819"/>
            <a:stretch>
              <a:fillRect/>
            </a:stretch>
          </p:blipFill>
          <p:spPr>
            <a:xfrm>
              <a:off x="2831491" y="91752"/>
              <a:ext cx="2118159" cy="520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" name="Picture 11" descr="Picture 1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0650" y="4521104"/>
            <a:ext cx="1551116" cy="1008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 descr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066" y="2324706"/>
            <a:ext cx="845981" cy="85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9"/>
            <a:ext cx="3394685" cy="153245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235" y="3179232"/>
            <a:ext cx="741812" cy="7396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341" y="6286614"/>
            <a:ext cx="1228019" cy="528836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1539" y="546611"/>
            <a:ext cx="1951717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Projet Emblématique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230761" y="573347"/>
            <a:ext cx="1913245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Programme SESAME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6792" y="3894605"/>
            <a:ext cx="1207517" cy="84408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61235" y="4706102"/>
            <a:ext cx="816200" cy="8162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668726" y="2047707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7"/>
            <a:r>
              <a:rPr lang="en-US" sz="1200" b="1" dirty="0">
                <a:solidFill>
                  <a:prstClr val="black"/>
                </a:solidFill>
                <a:latin typeface="Calibri"/>
              </a:rPr>
              <a:t>W</a:t>
            </a:r>
            <a:r>
              <a:rPr lang="fr-FR" sz="1200" b="1" dirty="0" err="1">
                <a:solidFill>
                  <a:prstClr val="black"/>
                </a:solidFill>
                <a:latin typeface="Calibri"/>
              </a:rPr>
              <a:t>ith</a:t>
            </a:r>
            <a:r>
              <a:rPr lang="fr-FR" sz="1200" b="1" dirty="0">
                <a:solidFill>
                  <a:prstClr val="black"/>
                </a:solidFill>
                <a:latin typeface="Calibri"/>
              </a:rPr>
              <a:t> the support of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7010400" y="6475717"/>
            <a:ext cx="2133600" cy="365125"/>
          </a:xfrm>
        </p:spPr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57065" y="5529814"/>
            <a:ext cx="1097243" cy="698619"/>
          </a:xfrm>
          <a:prstGeom prst="rect">
            <a:avLst/>
          </a:prstGeom>
        </p:spPr>
      </p:pic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1005339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660066"/>
                </a:solidFill>
              </a:rPr>
              <a:t/>
            </a:r>
            <a:br>
              <a:rPr lang="fr-FR" dirty="0" smtClean="0">
                <a:solidFill>
                  <a:srgbClr val="660066"/>
                </a:solidFill>
              </a:rPr>
            </a:br>
            <a:r>
              <a:rPr lang="fr-FR" dirty="0" err="1" smtClean="0">
                <a:solidFill>
                  <a:srgbClr val="660066"/>
                </a:solidFill>
              </a:rPr>
              <a:t>Synchronization</a:t>
            </a:r>
            <a:r>
              <a:rPr lang="fr-FR" dirty="0" smtClean="0">
                <a:solidFill>
                  <a:srgbClr val="660066"/>
                </a:solidFill>
              </a:rPr>
              <a:t> &amp;</a:t>
            </a:r>
            <a:br>
              <a:rPr lang="fr-FR" dirty="0" smtClean="0">
                <a:solidFill>
                  <a:srgbClr val="660066"/>
                </a:solidFill>
              </a:rPr>
            </a:br>
            <a:r>
              <a:rPr lang="fr-FR" dirty="0" smtClean="0">
                <a:solidFill>
                  <a:srgbClr val="660066"/>
                </a:solidFill>
              </a:rPr>
              <a:t>Machine Protection System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1371600" y="4393749"/>
            <a:ext cx="6400800" cy="17526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Noureddine ELKAMCHI</a:t>
            </a:r>
          </a:p>
          <a:p>
            <a:r>
              <a:rPr lang="fr-FR" sz="2000" dirty="0" smtClean="0"/>
              <a:t>08/10/2018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060294" y="6423949"/>
            <a:ext cx="5023412" cy="37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PRAE International Workshop,  08-10 </a:t>
            </a:r>
            <a:r>
              <a:rPr lang="fr-FR" dirty="0" err="1" smtClean="0"/>
              <a:t>October</a:t>
            </a:r>
            <a:r>
              <a:rPr lang="fr-FR" dirty="0" smtClean="0"/>
              <a:t>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43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Rôle MPS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3708" y="2277035"/>
            <a:ext cx="86599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Machine protection system is a vital part of the machine which protect the accelerator elements from damage.</a:t>
            </a:r>
          </a:p>
          <a:p>
            <a:pPr>
              <a:defRPr/>
            </a:pPr>
            <a:endParaRPr lang="en-US" sz="2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 of accelerator equipment by beam impact or equipment damage due to its own malfunctioning.</a:t>
            </a:r>
          </a:p>
          <a:p>
            <a:pPr>
              <a:defRPr/>
            </a:pPr>
            <a:endParaRPr lang="en-US" sz="2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protection system is operating in a very reliable manner.</a:t>
            </a:r>
          </a:p>
          <a:p>
            <a:pPr>
              <a:defRPr/>
            </a:pPr>
            <a:endParaRPr lang="en-US" sz="2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system collects the critical defaults from the machine subsystems to switch off the RF which kills the beam.</a:t>
            </a:r>
          </a:p>
          <a:p>
            <a:pPr>
              <a:defRPr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2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Architecture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2" y="1382352"/>
            <a:ext cx="8598368" cy="422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8432" y="5880945"/>
            <a:ext cx="8761557" cy="9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Level</a:t>
            </a:r>
            <a:r>
              <a:rPr lang="en-US" alt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monitor the variations of different parameters of the machine subsystems, and generates default signal in case of operation problem.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Interlock Level</a:t>
            </a:r>
            <a:r>
              <a:rPr lang="en-US" alt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gathers and process all the default signals from subsystems, and stops the beam</a:t>
            </a:r>
            <a:endParaRPr lang="fr-FR" alt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8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8720" y="11565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MPS </a:t>
            </a:r>
            <a:r>
              <a:rPr lang="fr-FR" dirty="0" err="1" smtClean="0">
                <a:solidFill>
                  <a:srgbClr val="660066"/>
                </a:solidFill>
              </a:rPr>
              <a:t>Operation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1938338"/>
            <a:ext cx="2100124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oneTexte 9"/>
          <p:cNvSpPr txBox="1">
            <a:spLocks noChangeArrowheads="1"/>
          </p:cNvSpPr>
          <p:nvPr/>
        </p:nvSpPr>
        <p:spPr bwMode="auto">
          <a:xfrm>
            <a:off x="4446588" y="3187471"/>
            <a:ext cx="226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dirty="0"/>
              <a:t>Siemens S7-1500</a:t>
            </a:r>
          </a:p>
        </p:txBody>
      </p:sp>
      <p:pic>
        <p:nvPicPr>
          <p:cNvPr id="29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623" y="1511300"/>
            <a:ext cx="2140377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4767263"/>
            <a:ext cx="19573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459538" y="6419850"/>
            <a:ext cx="1336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/>
              <a:t>Pupitre Siemens </a:t>
            </a:r>
          </a:p>
        </p:txBody>
      </p:sp>
      <p:pic>
        <p:nvPicPr>
          <p:cNvPr id="33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4" y="4938713"/>
            <a:ext cx="20288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083283" y="6418262"/>
            <a:ext cx="949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rgbClr val="FF6F00"/>
              </a:buClr>
              <a:buSzPct val="8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F6F00"/>
              </a:buClr>
              <a:buSzPct val="80000"/>
              <a:buFont typeface="Trebuchet MS" panose="020B0603020202020204" pitchFamily="34" charset="0"/>
              <a:buChar char="—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/>
              <a:t>supervision</a:t>
            </a:r>
          </a:p>
        </p:txBody>
      </p:sp>
      <p:sp>
        <p:nvSpPr>
          <p:cNvPr id="35" name="Flèche droite rayée 34"/>
          <p:cNvSpPr/>
          <p:nvPr/>
        </p:nvSpPr>
        <p:spPr>
          <a:xfrm>
            <a:off x="3736517" y="2291658"/>
            <a:ext cx="741363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Flèche droite rayée 35"/>
          <p:cNvSpPr/>
          <p:nvPr/>
        </p:nvSpPr>
        <p:spPr>
          <a:xfrm rot="10800000">
            <a:off x="3736517" y="2639622"/>
            <a:ext cx="741363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Flèche droite rayée 36"/>
          <p:cNvSpPr/>
          <p:nvPr/>
        </p:nvSpPr>
        <p:spPr>
          <a:xfrm>
            <a:off x="6707188" y="2261958"/>
            <a:ext cx="741362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Flèche droite rayée 37"/>
          <p:cNvSpPr/>
          <p:nvPr/>
        </p:nvSpPr>
        <p:spPr>
          <a:xfrm rot="10800000">
            <a:off x="6707188" y="2586880"/>
            <a:ext cx="741362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Flèche droite rayée 38"/>
          <p:cNvSpPr/>
          <p:nvPr/>
        </p:nvSpPr>
        <p:spPr>
          <a:xfrm rot="2786503">
            <a:off x="5762051" y="3736385"/>
            <a:ext cx="739775" cy="2778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Flèche droite rayée 39"/>
          <p:cNvSpPr/>
          <p:nvPr/>
        </p:nvSpPr>
        <p:spPr>
          <a:xfrm rot="13447884">
            <a:off x="5582664" y="3982243"/>
            <a:ext cx="739775" cy="2778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Flèche droite rayée 40"/>
          <p:cNvSpPr/>
          <p:nvPr/>
        </p:nvSpPr>
        <p:spPr>
          <a:xfrm rot="5400000">
            <a:off x="1326966" y="4322396"/>
            <a:ext cx="741363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Flèche droite rayée 41"/>
          <p:cNvSpPr/>
          <p:nvPr/>
        </p:nvSpPr>
        <p:spPr>
          <a:xfrm rot="16200000">
            <a:off x="970758" y="4313079"/>
            <a:ext cx="741363" cy="279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Flèche droite rayée 42"/>
          <p:cNvSpPr/>
          <p:nvPr/>
        </p:nvSpPr>
        <p:spPr>
          <a:xfrm rot="10800000">
            <a:off x="3811098" y="5407318"/>
            <a:ext cx="1049338" cy="357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5" name="Imagen 19" descr="Prae phase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019" y="1727424"/>
            <a:ext cx="357949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34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980" y="65049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Informations </a:t>
            </a:r>
            <a:r>
              <a:rPr lang="fr-FR" dirty="0" err="1" smtClean="0">
                <a:solidFill>
                  <a:srgbClr val="660066"/>
                </a:solidFill>
              </a:rPr>
              <a:t>needed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642394" y="2373318"/>
            <a:ext cx="76971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Concerned</a:t>
            </a:r>
            <a:r>
              <a:rPr lang="fr-FR" sz="3200" dirty="0" smtClean="0"/>
              <a:t> </a:t>
            </a:r>
            <a:r>
              <a:rPr lang="fr-FR" sz="3200" dirty="0" err="1"/>
              <a:t>e</a:t>
            </a:r>
            <a:r>
              <a:rPr lang="fr-FR" sz="3200" dirty="0" err="1" smtClean="0"/>
              <a:t>lements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Action to </a:t>
            </a:r>
            <a:r>
              <a:rPr lang="fr-FR" sz="3200" dirty="0" err="1" smtClean="0"/>
              <a:t>be</a:t>
            </a:r>
            <a:r>
              <a:rPr lang="fr-FR" sz="3200" dirty="0" smtClean="0"/>
              <a:t> </a:t>
            </a:r>
            <a:r>
              <a:rPr lang="fr-FR" sz="3200" dirty="0" err="1" smtClean="0"/>
              <a:t>taken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Reset default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Operator</a:t>
            </a:r>
            <a:r>
              <a:rPr lang="fr-FR" sz="3200" dirty="0" smtClean="0"/>
              <a:t> mode / Expert </a:t>
            </a:r>
            <a:r>
              <a:rPr lang="fr-FR" sz="3200" dirty="0"/>
              <a:t>mode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Alarm</a:t>
            </a:r>
            <a:r>
              <a:rPr lang="fr-FR" sz="3200" dirty="0" smtClean="0"/>
              <a:t>/interlock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90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1864" y="2402579"/>
            <a:ext cx="6716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dirty="0" err="1" smtClean="0"/>
              <a:t>Thank</a:t>
            </a:r>
            <a:r>
              <a:rPr lang="fr-FR" sz="6000" dirty="0" smtClean="0"/>
              <a:t> You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18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660066"/>
                </a:solidFill>
              </a:rPr>
              <a:t>Outline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566" y="1609887"/>
            <a:ext cx="8413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fr-FR" sz="2800" dirty="0" smtClean="0"/>
              <a:t>PRAE </a:t>
            </a:r>
            <a:r>
              <a:rPr lang="fr-FR" sz="2800" dirty="0" err="1" smtClean="0"/>
              <a:t>Synchronization</a:t>
            </a:r>
            <a:r>
              <a:rPr lang="fr-FR" sz="2800" dirty="0" smtClean="0"/>
              <a:t> System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 err="1"/>
              <a:t>Role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Architecture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Hardware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fr-FR" sz="2800" dirty="0" smtClean="0"/>
              <a:t>PRAE Machine </a:t>
            </a:r>
            <a:r>
              <a:rPr lang="fr-FR" sz="2800" dirty="0"/>
              <a:t>P</a:t>
            </a:r>
            <a:r>
              <a:rPr lang="fr-FR" sz="2800" dirty="0" smtClean="0"/>
              <a:t>rotection </a:t>
            </a:r>
            <a:r>
              <a:rPr lang="fr-FR" sz="2800" dirty="0"/>
              <a:t>S</a:t>
            </a:r>
            <a:r>
              <a:rPr lang="fr-FR" sz="2800" dirty="0" smtClean="0"/>
              <a:t>ystem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 err="1"/>
              <a:t>Role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Architecture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r-FR" sz="2800" dirty="0" err="1" smtClean="0"/>
              <a:t>Operation</a:t>
            </a:r>
            <a:endParaRPr lang="fr-FR" sz="2800" dirty="0"/>
          </a:p>
          <a:p>
            <a:pPr>
              <a:defRPr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13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1864" y="2402579"/>
            <a:ext cx="67162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dirty="0" smtClean="0"/>
              <a:t>SYNCHRONIZATION SYSTEM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6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1864" y="49878"/>
            <a:ext cx="7795452" cy="1143000"/>
          </a:xfrm>
        </p:spPr>
        <p:txBody>
          <a:bodyPr>
            <a:normAutofit fontScale="90000"/>
          </a:bodyPr>
          <a:lstStyle/>
          <a:p>
            <a:r>
              <a:rPr lang="fr-FR" sz="4000" dirty="0" err="1" smtClean="0">
                <a:solidFill>
                  <a:srgbClr val="660066"/>
                </a:solidFill>
              </a:rPr>
              <a:t>Role</a:t>
            </a:r>
            <a:r>
              <a:rPr lang="fr-FR" sz="4000" dirty="0" smtClean="0">
                <a:solidFill>
                  <a:srgbClr val="660066"/>
                </a:solidFill>
              </a:rPr>
              <a:t> of the </a:t>
            </a:r>
            <a:br>
              <a:rPr lang="fr-FR" sz="4000" dirty="0" smtClean="0">
                <a:solidFill>
                  <a:srgbClr val="660066"/>
                </a:solidFill>
              </a:rPr>
            </a:br>
            <a:r>
              <a:rPr lang="fr-FR" sz="4000" dirty="0" err="1" smtClean="0">
                <a:solidFill>
                  <a:srgbClr val="660066"/>
                </a:solidFill>
              </a:rPr>
              <a:t>Synchronization</a:t>
            </a:r>
            <a:r>
              <a:rPr lang="fr-FR" sz="4000" dirty="0" smtClean="0">
                <a:solidFill>
                  <a:srgbClr val="660066"/>
                </a:solidFill>
              </a:rPr>
              <a:t> system</a:t>
            </a:r>
            <a:endParaRPr lang="fr-FR" sz="4000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task of a timing system is to synchronize all </a:t>
            </a:r>
            <a:r>
              <a:rPr lang="en-US" sz="2000" dirty="0" smtClean="0"/>
              <a:t>the (</a:t>
            </a:r>
            <a:r>
              <a:rPr lang="en-US" sz="2000" dirty="0"/>
              <a:t>relevant) components in </a:t>
            </a:r>
            <a:r>
              <a:rPr lang="en-US" sz="2000" dirty="0" smtClean="0"/>
              <a:t>an accelerator complex.</a:t>
            </a:r>
          </a:p>
          <a:p>
            <a:r>
              <a:rPr lang="en-US" sz="2000" dirty="0"/>
              <a:t>One part of this task usually is </a:t>
            </a:r>
            <a:r>
              <a:rPr lang="en-US" sz="2000" dirty="0" smtClean="0"/>
              <a:t>to Control the injection </a:t>
            </a:r>
            <a:r>
              <a:rPr lang="en-US" sz="2000" dirty="0"/>
              <a:t>by triggering the particle source (gun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200" dirty="0" smtClean="0"/>
              <a:t>Triggering </a:t>
            </a:r>
            <a:r>
              <a:rPr lang="en-US" sz="2200" dirty="0"/>
              <a:t>beam </a:t>
            </a:r>
            <a:r>
              <a:rPr lang="en-US" sz="2200" dirty="0" smtClean="0"/>
              <a:t>diagnostic components </a:t>
            </a:r>
            <a:r>
              <a:rPr lang="en-US" sz="2200" dirty="0"/>
              <a:t>like beam position monitors, </a:t>
            </a:r>
            <a:r>
              <a:rPr lang="en-US" sz="2200" dirty="0" smtClean="0"/>
              <a:t>current transformers</a:t>
            </a:r>
            <a:r>
              <a:rPr lang="en-US" sz="2200" dirty="0"/>
              <a:t>, profile monitors and so </a:t>
            </a:r>
            <a:r>
              <a:rPr lang="en-US" sz="2200" dirty="0" smtClean="0"/>
              <a:t>on, to be synchronized </a:t>
            </a:r>
            <a:r>
              <a:rPr lang="en-US" sz="2200" dirty="0"/>
              <a:t>to the passage of the beam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Fast timing, Slow timing</a:t>
            </a:r>
            <a:endParaRPr lang="en-US" sz="2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00189" y="5359966"/>
            <a:ext cx="1205537" cy="120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Events </a:t>
            </a:r>
            <a:r>
              <a:rPr lang="fr-FR" dirty="0" err="1" smtClean="0"/>
              <a:t>Generator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63782" y="5586240"/>
            <a:ext cx="1061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Master </a:t>
            </a:r>
            <a:r>
              <a:rPr lang="fr-FR" dirty="0" err="1" smtClean="0"/>
              <a:t>clock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305726" y="5630530"/>
            <a:ext cx="2145246" cy="8312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>
            <a:off x="1302862" y="5717948"/>
            <a:ext cx="765263" cy="4380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3305726" y="5901094"/>
            <a:ext cx="2145246" cy="8312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305726" y="6185739"/>
            <a:ext cx="2145246" cy="8312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3305726" y="6436917"/>
            <a:ext cx="2145246" cy="8312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30792" y="5359966"/>
            <a:ext cx="1205537" cy="120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Events </a:t>
            </a:r>
            <a:r>
              <a:rPr lang="fr-FR" dirty="0" err="1" smtClean="0"/>
              <a:t>Receivers</a:t>
            </a:r>
            <a:endParaRPr lang="fr-FR" dirty="0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6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Architecture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8547" y="2068566"/>
            <a:ext cx="1394513" cy="12842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Pilote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712025" y="3664637"/>
            <a:ext cx="1058779" cy="5994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712025" y="2531006"/>
            <a:ext cx="1058779" cy="5994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Gun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476776" y="1445065"/>
            <a:ext cx="1711692" cy="5994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Laser</a:t>
            </a:r>
          </a:p>
          <a:p>
            <a:pPr algn="ctr"/>
            <a:r>
              <a:rPr lang="fr-FR" dirty="0" err="1" smtClean="0"/>
              <a:t>Oscillator</a:t>
            </a:r>
            <a:endParaRPr lang="fr-FR" dirty="0"/>
          </a:p>
        </p:txBody>
      </p:sp>
      <p:grpSp>
        <p:nvGrpSpPr>
          <p:cNvPr id="20" name="Groupe 19"/>
          <p:cNvGrpSpPr/>
          <p:nvPr/>
        </p:nvGrpSpPr>
        <p:grpSpPr>
          <a:xfrm>
            <a:off x="3970425" y="2372072"/>
            <a:ext cx="1684421" cy="895150"/>
            <a:chOff x="2762450" y="5072514"/>
            <a:chExt cx="1684421" cy="895150"/>
          </a:xfrm>
        </p:grpSpPr>
        <p:sp>
          <p:nvSpPr>
            <p:cNvPr id="18" name="Triangle isocèle 17"/>
            <p:cNvSpPr/>
            <p:nvPr/>
          </p:nvSpPr>
          <p:spPr>
            <a:xfrm rot="5400000">
              <a:off x="3111644" y="4745255"/>
              <a:ext cx="895150" cy="154966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762450" y="5313145"/>
              <a:ext cx="168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Amplification</a:t>
              </a:r>
              <a:endParaRPr lang="fr-FR" b="1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880459" y="3750491"/>
            <a:ext cx="616017" cy="523220"/>
            <a:chOff x="3955983" y="3149352"/>
            <a:chExt cx="616017" cy="523220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3955983" y="3149352"/>
              <a:ext cx="529390" cy="50473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994485" y="3149352"/>
              <a:ext cx="5775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/>
                <a:t>φ</a:t>
              </a:r>
              <a:endParaRPr lang="fr-FR" sz="2800" dirty="0"/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 flipV="1">
              <a:off x="4062412" y="3230221"/>
              <a:ext cx="271641" cy="3429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2246947" y="4490388"/>
            <a:ext cx="1058779" cy="120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</a:t>
            </a:r>
            <a:r>
              <a:rPr lang="fr-FR" dirty="0" err="1" smtClean="0"/>
              <a:t>clock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054440" y="6146181"/>
            <a:ext cx="1443791" cy="5994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580960" y="4656787"/>
            <a:ext cx="1061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50Hz mains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042610" y="4598791"/>
            <a:ext cx="1439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Cameras</a:t>
            </a:r>
          </a:p>
          <a:p>
            <a:r>
              <a:rPr lang="fr-FR" dirty="0" err="1" smtClean="0"/>
              <a:t>ICTs</a:t>
            </a:r>
            <a:endParaRPr lang="fr-FR" dirty="0" smtClean="0"/>
          </a:p>
          <a:p>
            <a:r>
              <a:rPr lang="fr-FR" dirty="0" err="1" smtClean="0"/>
              <a:t>Modulator</a:t>
            </a:r>
            <a:endParaRPr lang="fr-FR" dirty="0" smtClean="0"/>
          </a:p>
          <a:p>
            <a:r>
              <a:rPr lang="fr-FR" dirty="0" smtClean="0"/>
              <a:t>Laser</a:t>
            </a:r>
          </a:p>
          <a:p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305726" y="4769264"/>
            <a:ext cx="684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311090" y="5074770"/>
            <a:ext cx="684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305726" y="5345122"/>
            <a:ext cx="684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Double flèche verticale 34"/>
          <p:cNvSpPr/>
          <p:nvPr/>
        </p:nvSpPr>
        <p:spPr>
          <a:xfrm>
            <a:off x="2551162" y="5691346"/>
            <a:ext cx="297916" cy="45483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1973060" y="2784855"/>
            <a:ext cx="202203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5517802" y="2786405"/>
            <a:ext cx="2256280" cy="44325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7378082" y="4007209"/>
            <a:ext cx="360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lèche droite 41"/>
          <p:cNvSpPr/>
          <p:nvPr/>
        </p:nvSpPr>
        <p:spPr>
          <a:xfrm>
            <a:off x="1334926" y="4760952"/>
            <a:ext cx="765263" cy="4380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2709138" y="3140875"/>
            <a:ext cx="0" cy="139358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5856902" y="2797369"/>
            <a:ext cx="17733" cy="1228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5886239" y="4012037"/>
            <a:ext cx="994220" cy="13619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1973060" y="2342602"/>
            <a:ext cx="16746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3624001" y="1702389"/>
            <a:ext cx="9152" cy="640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3609802" y="1703024"/>
            <a:ext cx="1908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314902" y="5587169"/>
            <a:ext cx="684000" cy="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973060" y="3140875"/>
            <a:ext cx="736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Espace réservé du numéro de diapositive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51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Pilote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188259" y="1347061"/>
            <a:ext cx="8677949" cy="5332371"/>
            <a:chOff x="188259" y="1231311"/>
            <a:chExt cx="8677949" cy="533237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259" y="1231311"/>
              <a:ext cx="8579223" cy="5220139"/>
            </a:xfrm>
            <a:prstGeom prst="rect">
              <a:avLst/>
            </a:prstGeom>
          </p:spPr>
        </p:pic>
        <p:sp>
          <p:nvSpPr>
            <p:cNvPr id="14" name="Ellipse 13"/>
            <p:cNvSpPr/>
            <p:nvPr/>
          </p:nvSpPr>
          <p:spPr>
            <a:xfrm>
              <a:off x="7697165" y="6181717"/>
              <a:ext cx="1169043" cy="3819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45" name="Connecteur droit 4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47241" y="6197868"/>
            <a:ext cx="465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Pilote </a:t>
            </a:r>
            <a:r>
              <a:rPr lang="fr-FR" sz="2800" dirty="0" err="1" smtClean="0"/>
              <a:t>Schematic</a:t>
            </a:r>
            <a:endParaRPr lang="fr-FR" sz="2800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94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Clocs Hardware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12" y="1651834"/>
            <a:ext cx="7452360" cy="419232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574157" y="6073170"/>
            <a:ext cx="465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Time Delay </a:t>
            </a:r>
            <a:r>
              <a:rPr lang="fr-FR" sz="2800" dirty="0" err="1" smtClean="0"/>
              <a:t>Generator</a:t>
            </a:r>
            <a:endParaRPr lang="fr-FR" sz="2800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33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980" y="65049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Informations </a:t>
            </a:r>
            <a:r>
              <a:rPr lang="fr-FR" dirty="0" err="1" smtClean="0">
                <a:solidFill>
                  <a:srgbClr val="660066"/>
                </a:solidFill>
              </a:rPr>
              <a:t>needed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723416" y="1632030"/>
            <a:ext cx="769716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/>
              <a:t>RF source: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Laser </a:t>
            </a:r>
            <a:r>
              <a:rPr lang="fr-FR" sz="3200" dirty="0" err="1" smtClean="0"/>
              <a:t>oscillator</a:t>
            </a:r>
            <a:r>
              <a:rPr lang="fr-FR" sz="3200" dirty="0" smtClean="0"/>
              <a:t> </a:t>
            </a:r>
            <a:r>
              <a:rPr lang="fr-FR" sz="3200" dirty="0" err="1" smtClean="0"/>
              <a:t>frequency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Gun </a:t>
            </a:r>
            <a:r>
              <a:rPr lang="fr-FR" sz="3200" dirty="0" err="1" smtClean="0"/>
              <a:t>Bandwith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Pre</a:t>
            </a:r>
            <a:r>
              <a:rPr lang="fr-FR" sz="3200" dirty="0" smtClean="0"/>
              <a:t>-amplifier input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23417" y="4122517"/>
            <a:ext cx="7697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/>
              <a:t>Timing: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Number</a:t>
            </a:r>
            <a:r>
              <a:rPr lang="fr-FR" sz="3200" dirty="0" smtClean="0"/>
              <a:t> of </a:t>
            </a:r>
            <a:r>
              <a:rPr lang="fr-FR" sz="3200" dirty="0" err="1" smtClean="0"/>
              <a:t>channels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Time </a:t>
            </a:r>
            <a:r>
              <a:rPr lang="fr-FR" sz="3200" dirty="0" err="1" smtClean="0"/>
              <a:t>delay</a:t>
            </a:r>
            <a:r>
              <a:rPr lang="fr-FR" sz="3200" dirty="0" smtClean="0"/>
              <a:t> </a:t>
            </a:r>
            <a:r>
              <a:rPr lang="fr-FR" sz="3200" dirty="0" err="1" smtClean="0"/>
              <a:t>limits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Timing </a:t>
            </a:r>
            <a:r>
              <a:rPr lang="fr-FR" sz="3200" dirty="0" err="1" smtClean="0"/>
              <a:t>frequency</a:t>
            </a:r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Tolerated</a:t>
            </a:r>
            <a:r>
              <a:rPr lang="fr-FR" sz="3200" dirty="0" smtClean="0"/>
              <a:t> </a:t>
            </a:r>
            <a:r>
              <a:rPr lang="fr-FR" sz="3200" dirty="0" err="1" smtClean="0"/>
              <a:t>jitter</a:t>
            </a:r>
            <a:endParaRPr lang="fr-FR" sz="3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93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1864" y="2402579"/>
            <a:ext cx="67162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dirty="0" smtClean="0"/>
              <a:t>MACHINE PROTECTION SYSTEM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54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12794</TotalTime>
  <Words>278</Words>
  <Application>Microsoft Macintosh PowerPoint</Application>
  <PresentationFormat>Présentation à l'écran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1_Thème Office</vt:lpstr>
      <vt:lpstr> Synchronization &amp; Machine Protection System</vt:lpstr>
      <vt:lpstr>Outline</vt:lpstr>
      <vt:lpstr>Présentation PowerPoint</vt:lpstr>
      <vt:lpstr>Role of the  Synchronization system</vt:lpstr>
      <vt:lpstr>Architecture</vt:lpstr>
      <vt:lpstr>Pilote</vt:lpstr>
      <vt:lpstr>Clocs Hardware</vt:lpstr>
      <vt:lpstr>Informations needed</vt:lpstr>
      <vt:lpstr>Présentation PowerPoint</vt:lpstr>
      <vt:lpstr>Rôle MPS</vt:lpstr>
      <vt:lpstr>Architecture</vt:lpstr>
      <vt:lpstr>MPS Operation</vt:lpstr>
      <vt:lpstr>Informations needed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Cynthia</dc:creator>
  <cp:lastModifiedBy>Cynthia</cp:lastModifiedBy>
  <cp:revision>49</cp:revision>
  <dcterms:created xsi:type="dcterms:W3CDTF">2018-07-04T14:39:06Z</dcterms:created>
  <dcterms:modified xsi:type="dcterms:W3CDTF">2018-10-07T18:13:12Z</dcterms:modified>
</cp:coreProperties>
</file>