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58" r:id="rId3"/>
    <p:sldId id="260" r:id="rId4"/>
    <p:sldId id="265" r:id="rId5"/>
    <p:sldId id="259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3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D1DD-9CAA-D246-B362-2E3A45FD03B3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C0194-F3B2-6F40-B077-BD308E17B67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01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14AAF-AE30-094F-A116-55FEF23B14E5}" type="datetimeFigureOut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61E7-1CE8-5248-BE8A-76C619DCBAB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6352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561E7-1CE8-5248-BE8A-76C619DCBABF}" type="slidenum">
              <a:rPr lang="fr-FR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fr-FR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921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803D-1843-D849-91C7-B24D90422848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98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35DE7-B9B5-694C-864F-2CE12DC1B714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14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07E2-E9E4-ED40-A759-40B3B6968F50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667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6AF-6A71-9248-8BAE-6BF15D505856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585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33C8-1309-0E45-B24D-5C0D9F6AC7DB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9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6333-3ED9-FA4E-BF05-00E54632CCD6}" type="datetime1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22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F460-D3E5-5C47-BF02-3FDD947B81A3}" type="datetime1">
              <a:rPr lang="fr-FR" smtClean="0"/>
              <a:t>07/10/2018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8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2ACE5-5520-4240-9E43-CC52A0E38FCC}" type="datetime1">
              <a:rPr lang="fr-FR" smtClean="0"/>
              <a:t>07/10/2018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66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EEB1-2E5B-E74C-A7FD-79A7A927709D}" type="datetime1">
              <a:rPr lang="fr-FR" smtClean="0"/>
              <a:t>07/10/2018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488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9FBA8-7E93-0243-B5DB-B37539854969}" type="datetime1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3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A811A-FB8F-8242-88CF-CBB6F1C0B596}" type="datetime1">
              <a:rPr lang="fr-FR" smtClean="0"/>
              <a:t>07/10/2018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44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EED8B-D0E1-CA45-BB6A-2572C0DEB5CC}" type="datetime1">
              <a:rPr lang="fr-FR" smtClean="0"/>
              <a:t>07/10/2018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7929D-99E4-A14A-B8C9-A37231510BD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00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png"/><Relationship Id="rId12" Type="http://schemas.openxmlformats.org/officeDocument/2006/relationships/image" Target="../media/image8.png"/><Relationship Id="rId13" Type="http://schemas.openxmlformats.org/officeDocument/2006/relationships/image" Target="../media/image9.png"/><Relationship Id="rId14" Type="http://schemas.openxmlformats.org/officeDocument/2006/relationships/image" Target="../media/image10.png"/><Relationship Id="rId15" Type="http://schemas.openxmlformats.org/officeDocument/2006/relationships/image" Target="../media/image11.png"/><Relationship Id="rId16" Type="http://schemas.openxmlformats.org/officeDocument/2006/relationships/image" Target="../media/image12.png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png"/><Relationship Id="rId6" Type="http://schemas.openxmlformats.org/officeDocument/2006/relationships/image" Target="../media/image2.jpeg"/><Relationship Id="rId7" Type="http://schemas.openxmlformats.org/officeDocument/2006/relationships/image" Target="../media/image3.jpeg"/><Relationship Id="rId8" Type="http://schemas.openxmlformats.org/officeDocument/2006/relationships/image" Target="../media/image4.png"/><Relationship Id="rId9" Type="http://schemas.openxmlformats.org/officeDocument/2006/relationships/image" Target="../media/image5.jpeg"/><Relationship Id="rId10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20" Type="http://schemas.openxmlformats.org/officeDocument/2006/relationships/tags" Target="../tags/tag26.xml"/><Relationship Id="rId21" Type="http://schemas.openxmlformats.org/officeDocument/2006/relationships/tags" Target="../tags/tag27.xml"/><Relationship Id="rId22" Type="http://schemas.openxmlformats.org/officeDocument/2006/relationships/tags" Target="../tags/tag28.xml"/><Relationship Id="rId23" Type="http://schemas.openxmlformats.org/officeDocument/2006/relationships/tags" Target="../tags/tag29.xml"/><Relationship Id="rId24" Type="http://schemas.openxmlformats.org/officeDocument/2006/relationships/slideLayout" Target="../slideLayouts/slideLayout2.xml"/><Relationship Id="rId25" Type="http://schemas.openxmlformats.org/officeDocument/2006/relationships/image" Target="../media/image7.png"/><Relationship Id="rId26" Type="http://schemas.openxmlformats.org/officeDocument/2006/relationships/image" Target="../media/image13.png"/><Relationship Id="rId10" Type="http://schemas.openxmlformats.org/officeDocument/2006/relationships/tags" Target="../tags/tag16.xml"/><Relationship Id="rId11" Type="http://schemas.openxmlformats.org/officeDocument/2006/relationships/tags" Target="../tags/tag17.xml"/><Relationship Id="rId12" Type="http://schemas.openxmlformats.org/officeDocument/2006/relationships/tags" Target="../tags/tag18.xml"/><Relationship Id="rId13" Type="http://schemas.openxmlformats.org/officeDocument/2006/relationships/tags" Target="../tags/tag19.xml"/><Relationship Id="rId14" Type="http://schemas.openxmlformats.org/officeDocument/2006/relationships/tags" Target="../tags/tag20.xml"/><Relationship Id="rId15" Type="http://schemas.openxmlformats.org/officeDocument/2006/relationships/tags" Target="../tags/tag21.xml"/><Relationship Id="rId16" Type="http://schemas.openxmlformats.org/officeDocument/2006/relationships/tags" Target="../tags/tag22.xml"/><Relationship Id="rId17" Type="http://schemas.openxmlformats.org/officeDocument/2006/relationships/tags" Target="../tags/tag23.xml"/><Relationship Id="rId18" Type="http://schemas.openxmlformats.org/officeDocument/2006/relationships/tags" Target="../tags/tag24.xml"/><Relationship Id="rId19" Type="http://schemas.openxmlformats.org/officeDocument/2006/relationships/tags" Target="../tags/tag25.xml"/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tags" Target="../tags/tag11.xml"/><Relationship Id="rId6" Type="http://schemas.openxmlformats.org/officeDocument/2006/relationships/tags" Target="../tags/tag12.xml"/><Relationship Id="rId7" Type="http://schemas.openxmlformats.org/officeDocument/2006/relationships/tags" Target="../tags/tag13.xml"/><Relationship Id="rId8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4" Type="http://schemas.openxmlformats.org/officeDocument/2006/relationships/tags" Target="../tags/tag43.xml"/><Relationship Id="rId15" Type="http://schemas.openxmlformats.org/officeDocument/2006/relationships/tags" Target="../tags/tag44.xml"/><Relationship Id="rId16" Type="http://schemas.openxmlformats.org/officeDocument/2006/relationships/tags" Target="../tags/tag45.xml"/><Relationship Id="rId17" Type="http://schemas.openxmlformats.org/officeDocument/2006/relationships/tags" Target="../tags/tag46.xml"/><Relationship Id="rId18" Type="http://schemas.openxmlformats.org/officeDocument/2006/relationships/tags" Target="../tags/tag47.xml"/><Relationship Id="rId19" Type="http://schemas.openxmlformats.org/officeDocument/2006/relationships/tags" Target="../tags/tag48.xml"/><Relationship Id="rId50" Type="http://schemas.openxmlformats.org/officeDocument/2006/relationships/tags" Target="../tags/tag79.xml"/><Relationship Id="rId51" Type="http://schemas.openxmlformats.org/officeDocument/2006/relationships/tags" Target="../tags/tag80.xml"/><Relationship Id="rId52" Type="http://schemas.openxmlformats.org/officeDocument/2006/relationships/tags" Target="../tags/tag81.xml"/><Relationship Id="rId53" Type="http://schemas.openxmlformats.org/officeDocument/2006/relationships/slideLayout" Target="../slideLayouts/slideLayout2.xml"/><Relationship Id="rId54" Type="http://schemas.openxmlformats.org/officeDocument/2006/relationships/image" Target="../media/image7.png"/><Relationship Id="rId55" Type="http://schemas.openxmlformats.org/officeDocument/2006/relationships/image" Target="../media/image13.png"/><Relationship Id="rId56" Type="http://schemas.openxmlformats.org/officeDocument/2006/relationships/image" Target="../media/image14.png"/><Relationship Id="rId40" Type="http://schemas.openxmlformats.org/officeDocument/2006/relationships/tags" Target="../tags/tag69.xml"/><Relationship Id="rId41" Type="http://schemas.openxmlformats.org/officeDocument/2006/relationships/tags" Target="../tags/tag70.xml"/><Relationship Id="rId42" Type="http://schemas.openxmlformats.org/officeDocument/2006/relationships/tags" Target="../tags/tag71.xml"/><Relationship Id="rId43" Type="http://schemas.openxmlformats.org/officeDocument/2006/relationships/tags" Target="../tags/tag72.xml"/><Relationship Id="rId44" Type="http://schemas.openxmlformats.org/officeDocument/2006/relationships/tags" Target="../tags/tag73.xml"/><Relationship Id="rId45" Type="http://schemas.openxmlformats.org/officeDocument/2006/relationships/tags" Target="../tags/tag74.xml"/><Relationship Id="rId46" Type="http://schemas.openxmlformats.org/officeDocument/2006/relationships/tags" Target="../tags/tag75.xml"/><Relationship Id="rId47" Type="http://schemas.openxmlformats.org/officeDocument/2006/relationships/tags" Target="../tags/tag76.xml"/><Relationship Id="rId48" Type="http://schemas.openxmlformats.org/officeDocument/2006/relationships/tags" Target="../tags/tag77.xml"/><Relationship Id="rId49" Type="http://schemas.openxmlformats.org/officeDocument/2006/relationships/tags" Target="../tags/tag78.xml"/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tags" Target="../tags/tag32.xml"/><Relationship Id="rId4" Type="http://schemas.openxmlformats.org/officeDocument/2006/relationships/tags" Target="../tags/tag33.xml"/><Relationship Id="rId5" Type="http://schemas.openxmlformats.org/officeDocument/2006/relationships/tags" Target="../tags/tag34.xml"/><Relationship Id="rId6" Type="http://schemas.openxmlformats.org/officeDocument/2006/relationships/tags" Target="../tags/tag35.xml"/><Relationship Id="rId7" Type="http://schemas.openxmlformats.org/officeDocument/2006/relationships/tags" Target="../tags/tag36.xml"/><Relationship Id="rId8" Type="http://schemas.openxmlformats.org/officeDocument/2006/relationships/tags" Target="../tags/tag37.xml"/><Relationship Id="rId9" Type="http://schemas.openxmlformats.org/officeDocument/2006/relationships/tags" Target="../tags/tag38.xml"/><Relationship Id="rId30" Type="http://schemas.openxmlformats.org/officeDocument/2006/relationships/tags" Target="../tags/tag59.xml"/><Relationship Id="rId31" Type="http://schemas.openxmlformats.org/officeDocument/2006/relationships/tags" Target="../tags/tag60.xml"/><Relationship Id="rId32" Type="http://schemas.openxmlformats.org/officeDocument/2006/relationships/tags" Target="../tags/tag61.xml"/><Relationship Id="rId33" Type="http://schemas.openxmlformats.org/officeDocument/2006/relationships/tags" Target="../tags/tag62.xml"/><Relationship Id="rId34" Type="http://schemas.openxmlformats.org/officeDocument/2006/relationships/tags" Target="../tags/tag63.xml"/><Relationship Id="rId35" Type="http://schemas.openxmlformats.org/officeDocument/2006/relationships/tags" Target="../tags/tag64.xml"/><Relationship Id="rId36" Type="http://schemas.openxmlformats.org/officeDocument/2006/relationships/tags" Target="../tags/tag65.xml"/><Relationship Id="rId37" Type="http://schemas.openxmlformats.org/officeDocument/2006/relationships/tags" Target="../tags/tag66.xml"/><Relationship Id="rId38" Type="http://schemas.openxmlformats.org/officeDocument/2006/relationships/tags" Target="../tags/tag67.xml"/><Relationship Id="rId39" Type="http://schemas.openxmlformats.org/officeDocument/2006/relationships/tags" Target="../tags/tag68.xml"/><Relationship Id="rId20" Type="http://schemas.openxmlformats.org/officeDocument/2006/relationships/tags" Target="../tags/tag49.xml"/><Relationship Id="rId21" Type="http://schemas.openxmlformats.org/officeDocument/2006/relationships/tags" Target="../tags/tag50.xml"/><Relationship Id="rId22" Type="http://schemas.openxmlformats.org/officeDocument/2006/relationships/tags" Target="../tags/tag51.xml"/><Relationship Id="rId23" Type="http://schemas.openxmlformats.org/officeDocument/2006/relationships/tags" Target="../tags/tag52.xml"/><Relationship Id="rId24" Type="http://schemas.openxmlformats.org/officeDocument/2006/relationships/tags" Target="../tags/tag53.xml"/><Relationship Id="rId25" Type="http://schemas.openxmlformats.org/officeDocument/2006/relationships/tags" Target="../tags/tag54.xml"/><Relationship Id="rId26" Type="http://schemas.openxmlformats.org/officeDocument/2006/relationships/tags" Target="../tags/tag55.xml"/><Relationship Id="rId27" Type="http://schemas.openxmlformats.org/officeDocument/2006/relationships/tags" Target="../tags/tag56.xml"/><Relationship Id="rId28" Type="http://schemas.openxmlformats.org/officeDocument/2006/relationships/tags" Target="../tags/tag57.xml"/><Relationship Id="rId29" Type="http://schemas.openxmlformats.org/officeDocument/2006/relationships/tags" Target="../tags/tag58.xml"/><Relationship Id="rId10" Type="http://schemas.openxmlformats.org/officeDocument/2006/relationships/tags" Target="../tags/tag39.xml"/><Relationship Id="rId11" Type="http://schemas.openxmlformats.org/officeDocument/2006/relationships/tags" Target="../tags/tag40.xml"/><Relationship Id="rId12" Type="http://schemas.openxmlformats.org/officeDocument/2006/relationships/tags" Target="../tags/tag4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4" Type="http://schemas.openxmlformats.org/officeDocument/2006/relationships/tags" Target="../tags/tag85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7" Type="http://schemas.openxmlformats.org/officeDocument/2006/relationships/image" Target="../media/image15.png"/><Relationship Id="rId1" Type="http://schemas.openxmlformats.org/officeDocument/2006/relationships/tags" Target="../tags/tag82.xml"/><Relationship Id="rId2" Type="http://schemas.openxmlformats.org/officeDocument/2006/relationships/tags" Target="../tags/tag8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4" Type="http://schemas.openxmlformats.org/officeDocument/2006/relationships/tags" Target="../tags/tag89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" Type="http://schemas.openxmlformats.org/officeDocument/2006/relationships/tags" Target="../tags/tag86.xml"/><Relationship Id="rId2" Type="http://schemas.openxmlformats.org/officeDocument/2006/relationships/tags" Target="../tags/tag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age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46824" y="2405821"/>
            <a:ext cx="1604942" cy="443502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 5" descr="Image 2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46824" y="3326940"/>
            <a:ext cx="1564302" cy="91842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" name="Group"/>
          <p:cNvGrpSpPr/>
          <p:nvPr/>
        </p:nvGrpSpPr>
        <p:grpSpPr>
          <a:xfrm>
            <a:off x="4982280" y="93688"/>
            <a:ext cx="4058692" cy="441766"/>
            <a:chOff x="0" y="0"/>
            <a:chExt cx="4949650" cy="703809"/>
          </a:xfrm>
        </p:grpSpPr>
        <p:pic>
          <p:nvPicPr>
            <p:cNvPr id="8" name="Image 7" descr="Image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0"/>
              <a:ext cx="1954068" cy="70380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" name="Imagen 2" descr="Imagen 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8766" b="29819"/>
            <a:stretch>
              <a:fillRect/>
            </a:stretch>
          </p:blipFill>
          <p:spPr>
            <a:xfrm>
              <a:off x="2831491" y="91752"/>
              <a:ext cx="2118159" cy="5204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0" name="Picture 11" descr="Picture 11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00650" y="4521104"/>
            <a:ext cx="1551116" cy="10087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 10" descr="Imag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7066" y="2324706"/>
            <a:ext cx="845981" cy="8545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1" y="9"/>
            <a:ext cx="3394685" cy="153245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235" y="3179232"/>
            <a:ext cx="741812" cy="739692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87341" y="6286614"/>
            <a:ext cx="1228019" cy="528836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891539" y="546611"/>
            <a:ext cx="1951717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Projet Emblématique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7230761" y="573347"/>
            <a:ext cx="1913245" cy="338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6" tIns="45694" rIns="91386" bIns="45694">
            <a:spAutoFit/>
          </a:bodyPr>
          <a:lstStyle/>
          <a:p>
            <a:pPr algn="r" defTabSz="457177"/>
            <a:r>
              <a:rPr lang="fr-FR" sz="1600" i="1" dirty="0">
                <a:solidFill>
                  <a:prstClr val="black"/>
                </a:solidFill>
                <a:latin typeface="Calibri"/>
                <a:cs typeface="Times New Roman" charset="0"/>
              </a:rPr>
              <a:t>Programme SESAME</a:t>
            </a:r>
            <a:endParaRPr lang="fr-FR" sz="16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846792" y="3894605"/>
            <a:ext cx="1207517" cy="84408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061235" y="4706102"/>
            <a:ext cx="816200" cy="81620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7668726" y="2047707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177"/>
            <a:r>
              <a:rPr lang="en-US" sz="1200" b="1" dirty="0">
                <a:solidFill>
                  <a:prstClr val="black"/>
                </a:solidFill>
                <a:latin typeface="Calibri"/>
              </a:rPr>
              <a:t>W</a:t>
            </a:r>
            <a:r>
              <a:rPr lang="fr-FR" sz="1200" b="1" dirty="0" err="1">
                <a:solidFill>
                  <a:prstClr val="black"/>
                </a:solidFill>
                <a:latin typeface="Calibri"/>
              </a:rPr>
              <a:t>ith</a:t>
            </a:r>
            <a:r>
              <a:rPr lang="fr-FR" sz="1200" b="1" dirty="0">
                <a:solidFill>
                  <a:prstClr val="black"/>
                </a:solidFill>
                <a:latin typeface="Calibri"/>
              </a:rPr>
              <a:t> the support of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7010400" y="6475717"/>
            <a:ext cx="2133600" cy="365125"/>
          </a:xfrm>
        </p:spPr>
        <p:txBody>
          <a:bodyPr/>
          <a:lstStyle/>
          <a:p>
            <a:fld id="{7BC96808-11C4-2C48-AA60-BCBE8B073191}" type="slidenum">
              <a:rPr lang="fr-FR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957065" y="5529814"/>
            <a:ext cx="1097243" cy="698619"/>
          </a:xfrm>
          <a:prstGeom prst="rect">
            <a:avLst/>
          </a:prstGeom>
        </p:spPr>
      </p:pic>
      <p:sp>
        <p:nvSpPr>
          <p:cNvPr id="24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095500" y="2018045"/>
            <a:ext cx="7201541" cy="1868155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660066"/>
                </a:solidFill>
              </a:rPr>
              <a:t>PSS</a:t>
            </a:r>
            <a:br>
              <a:rPr lang="fr-FR" sz="4000" dirty="0" smtClean="0">
                <a:solidFill>
                  <a:srgbClr val="660066"/>
                </a:solidFill>
              </a:rPr>
            </a:br>
            <a:r>
              <a:rPr lang="fr-FR" sz="3200" dirty="0" smtClean="0">
                <a:solidFill>
                  <a:srgbClr val="660066"/>
                </a:solidFill>
              </a:rPr>
              <a:t>Système de sécurité du personnel</a:t>
            </a:r>
            <a:br>
              <a:rPr lang="fr-FR" sz="3200" dirty="0" smtClean="0">
                <a:solidFill>
                  <a:srgbClr val="660066"/>
                </a:solidFill>
              </a:rPr>
            </a:br>
            <a:r>
              <a:rPr lang="fr-FR" sz="3200" dirty="0" smtClean="0">
                <a:solidFill>
                  <a:srgbClr val="660066"/>
                </a:solidFill>
              </a:rPr>
              <a:t>Lot - Sûreté</a:t>
            </a:r>
            <a:endParaRPr lang="fr-FR" sz="3200" dirty="0">
              <a:solidFill>
                <a:srgbClr val="660066"/>
              </a:solidFill>
            </a:endParaRPr>
          </a:p>
        </p:txBody>
      </p:sp>
      <p:sp>
        <p:nvSpPr>
          <p:cNvPr id="28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HAROLD – BZYL (IPNO)</a:t>
            </a:r>
          </a:p>
          <a:p>
            <a:r>
              <a:rPr lang="fr-FR" sz="2000" dirty="0" smtClean="0"/>
              <a:t>Le 08/10/2018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59880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987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Introduction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4504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fr-FR" dirty="0" smtClean="0"/>
              <a:t>Dans le cadre des exigences réglementaires et normatives* concernant les sécurités mises en œuvres sur les plateformes de ce type, la plateforme PRAE doit mettre en place un système de sécurité du personnel (PSS) devant garantir:</a:t>
            </a:r>
          </a:p>
          <a:p>
            <a:pPr lvl="2"/>
            <a:r>
              <a:rPr lang="fr-FR" dirty="0" smtClean="0"/>
              <a:t>Les exigences de fonctions de sécurité (ce que fait la fonction);</a:t>
            </a:r>
          </a:p>
          <a:p>
            <a:pPr lvl="2"/>
            <a:r>
              <a:rPr lang="fr-FR" dirty="0" smtClean="0"/>
              <a:t>Les exigences d’intégrité de la sécurité (la probabilité que la fonction de sécurité soit réalisée correctement)</a:t>
            </a:r>
          </a:p>
          <a:p>
            <a:pPr lvl="2"/>
            <a:endParaRPr lang="fr-FR" dirty="0"/>
          </a:p>
          <a:p>
            <a:pPr marL="914400" lvl="2" indent="0">
              <a:buNone/>
            </a:pPr>
            <a:r>
              <a:rPr lang="fr-FR" dirty="0" smtClean="0"/>
              <a:t>		</a:t>
            </a:r>
            <a:r>
              <a:rPr lang="fr-FR" sz="1800" dirty="0" smtClean="0"/>
              <a:t>* Norme AFNOR MF62-105 (installations d’accélérateurs)</a:t>
            </a:r>
          </a:p>
          <a:p>
            <a:pPr marL="896938" lvl="2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		   Directive « Machines » 2006/42/CE</a:t>
            </a:r>
          </a:p>
          <a:p>
            <a:pPr marL="914400" lvl="2" indent="0">
              <a:buNone/>
            </a:pPr>
            <a:endParaRPr lang="fr-FR" dirty="0"/>
          </a:p>
          <a:p>
            <a:pPr lvl="2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6" name="Connecteur droit 5"/>
          <p:cNvCxnSpPr/>
          <p:nvPr>
            <p:custDataLst>
              <p:tags r:id="rId4"/>
            </p:custDataLst>
          </p:nvPr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13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004646" y="30604"/>
            <a:ext cx="6760824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Logigramme structurel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5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5" name="Connecteur droit 4"/>
          <p:cNvCxnSpPr/>
          <p:nvPr>
            <p:custDataLst>
              <p:tags r:id="rId3"/>
            </p:custDataLst>
          </p:nvPr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Ellipse 6"/>
          <p:cNvSpPr/>
          <p:nvPr>
            <p:custDataLst>
              <p:tags r:id="rId4"/>
            </p:custDataLst>
          </p:nvPr>
        </p:nvSpPr>
        <p:spPr>
          <a:xfrm>
            <a:off x="3442188" y="3279531"/>
            <a:ext cx="2259623" cy="112541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PLC SAFETY</a:t>
            </a:r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147663" y="2036363"/>
            <a:ext cx="1204546" cy="802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Interlocks accès</a:t>
            </a:r>
            <a:endParaRPr lang="fr-FR" dirty="0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2004646" y="2341683"/>
            <a:ext cx="1204546" cy="5011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Rondiers</a:t>
            </a:r>
            <a:endParaRPr lang="fr-FR" dirty="0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6537080" y="3401151"/>
            <a:ext cx="1748886" cy="836739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accent6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</a:t>
            </a:r>
          </a:p>
          <a:p>
            <a:pPr algn="ctr"/>
            <a:r>
              <a:rPr lang="fr-FR" dirty="0" smtClean="0"/>
              <a:t>Radioprotection</a:t>
            </a:r>
            <a:endParaRPr lang="fr-FR" dirty="0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7081420" y="2039816"/>
            <a:ext cx="1204546" cy="8030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Feedback</a:t>
            </a:r>
          </a:p>
          <a:p>
            <a:pPr algn="ctr"/>
            <a:r>
              <a:rPr lang="fr-FR" dirty="0" smtClean="0"/>
              <a:t>Permis machine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307697" y="4865075"/>
            <a:ext cx="1204546" cy="8030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Permis machine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913694" y="4865075"/>
            <a:ext cx="1361691" cy="8030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Alarmes</a:t>
            </a:r>
          </a:p>
          <a:p>
            <a:pPr algn="ctr"/>
            <a:r>
              <a:rPr lang="fr-FR" dirty="0" smtClean="0"/>
              <a:t>Sonores</a:t>
            </a:r>
          </a:p>
          <a:p>
            <a:pPr algn="ctr"/>
            <a:r>
              <a:rPr lang="fr-FR" dirty="0" smtClean="0"/>
              <a:t>Lumineuses</a:t>
            </a:r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1346616" y="4865075"/>
            <a:ext cx="1204546" cy="8030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Gestion</a:t>
            </a:r>
          </a:p>
          <a:p>
            <a:pPr algn="ctr"/>
            <a:r>
              <a:rPr lang="fr-FR" dirty="0" smtClean="0"/>
              <a:t>Accès</a:t>
            </a:r>
          </a:p>
        </p:txBody>
      </p:sp>
      <p:cxnSp>
        <p:nvCxnSpPr>
          <p:cNvPr id="16" name="Connecteur droit avec flèche 15"/>
          <p:cNvCxnSpPr>
            <a:stCxn id="8" idx="2"/>
            <a:endCxn id="7" idx="1"/>
          </p:cNvCxnSpPr>
          <p:nvPr>
            <p:custDataLst>
              <p:tags r:id="rId12"/>
            </p:custDataLst>
          </p:nvPr>
        </p:nvCxnSpPr>
        <p:spPr>
          <a:xfrm>
            <a:off x="749936" y="2839163"/>
            <a:ext cx="3023166" cy="6051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9" idx="2"/>
          </p:cNvCxnSpPr>
          <p:nvPr>
            <p:custDataLst>
              <p:tags r:id="rId13"/>
            </p:custDataLst>
          </p:nvPr>
        </p:nvCxnSpPr>
        <p:spPr>
          <a:xfrm>
            <a:off x="2606919" y="2842844"/>
            <a:ext cx="1528050" cy="4615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1" idx="2"/>
            <a:endCxn id="7" idx="7"/>
          </p:cNvCxnSpPr>
          <p:nvPr>
            <p:custDataLst>
              <p:tags r:id="rId14"/>
            </p:custDataLst>
          </p:nvPr>
        </p:nvCxnSpPr>
        <p:spPr>
          <a:xfrm flipH="1">
            <a:off x="5370897" y="2842844"/>
            <a:ext cx="2312796" cy="601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7" idx="5"/>
            <a:endCxn id="12" idx="0"/>
          </p:cNvCxnSpPr>
          <p:nvPr>
            <p:custDataLst>
              <p:tags r:id="rId15"/>
            </p:custDataLst>
          </p:nvPr>
        </p:nvCxnSpPr>
        <p:spPr>
          <a:xfrm>
            <a:off x="5370897" y="4240133"/>
            <a:ext cx="1539073" cy="6249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7" idx="4"/>
            <a:endCxn id="13" idx="0"/>
          </p:cNvCxnSpPr>
          <p:nvPr>
            <p:custDataLst>
              <p:tags r:id="rId16"/>
            </p:custDataLst>
          </p:nvPr>
        </p:nvCxnSpPr>
        <p:spPr>
          <a:xfrm>
            <a:off x="4572000" y="4404946"/>
            <a:ext cx="22540" cy="4601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7" idx="3"/>
            <a:endCxn id="14" idx="0"/>
          </p:cNvCxnSpPr>
          <p:nvPr>
            <p:custDataLst>
              <p:tags r:id="rId17"/>
            </p:custDataLst>
          </p:nvPr>
        </p:nvCxnSpPr>
        <p:spPr>
          <a:xfrm flipH="1">
            <a:off x="1948889" y="4240133"/>
            <a:ext cx="1824213" cy="6249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>
            <p:custDataLst>
              <p:tags r:id="rId18"/>
            </p:custDataLst>
          </p:nvPr>
        </p:nvSpPr>
        <p:spPr>
          <a:xfrm>
            <a:off x="6362525" y="5668103"/>
            <a:ext cx="10985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dirty="0" smtClean="0"/>
              <a:t>Modulateur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PA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Canon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Autres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00" y="3302973"/>
            <a:ext cx="151765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Connecteur en angle 41"/>
          <p:cNvCxnSpPr>
            <a:stCxn id="12" idx="3"/>
            <a:endCxn id="11" idx="3"/>
          </p:cNvCxnSpPr>
          <p:nvPr>
            <p:custDataLst>
              <p:tags r:id="rId20"/>
            </p:custDataLst>
          </p:nvPr>
        </p:nvCxnSpPr>
        <p:spPr>
          <a:xfrm flipV="1">
            <a:off x="7512243" y="2441330"/>
            <a:ext cx="773723" cy="2825259"/>
          </a:xfrm>
          <a:prstGeom prst="bentConnector3">
            <a:avLst>
              <a:gd name="adj1" fmla="val 129545"/>
            </a:avLst>
          </a:prstGeom>
          <a:ln>
            <a:prstDash val="lg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>
            <p:custDataLst>
              <p:tags r:id="rId21"/>
            </p:custDataLst>
          </p:nvPr>
        </p:nvSpPr>
        <p:spPr>
          <a:xfrm>
            <a:off x="3962921" y="2013273"/>
            <a:ext cx="1204546" cy="8061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Arrêt d’urgence faisceau</a:t>
            </a:r>
            <a:endParaRPr lang="fr-FR" dirty="0"/>
          </a:p>
        </p:txBody>
      </p:sp>
      <p:cxnSp>
        <p:nvCxnSpPr>
          <p:cNvPr id="48" name="Connecteur droit avec flèche 47"/>
          <p:cNvCxnSpPr>
            <a:stCxn id="46" idx="2"/>
            <a:endCxn id="7" idx="0"/>
          </p:cNvCxnSpPr>
          <p:nvPr>
            <p:custDataLst>
              <p:tags r:id="rId22"/>
            </p:custDataLst>
          </p:nvPr>
        </p:nvCxnSpPr>
        <p:spPr>
          <a:xfrm>
            <a:off x="4565194" y="2819403"/>
            <a:ext cx="6806" cy="460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>
            <a:stCxn id="10" idx="1"/>
            <a:endCxn id="7" idx="6"/>
          </p:cNvCxnSpPr>
          <p:nvPr>
            <p:custDataLst>
              <p:tags r:id="rId23"/>
            </p:custDataLst>
          </p:nvPr>
        </p:nvCxnSpPr>
        <p:spPr>
          <a:xfrm flipH="1">
            <a:off x="5701811" y="3819521"/>
            <a:ext cx="835269" cy="227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393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347079" y="30604"/>
            <a:ext cx="6137492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Logigramme fonctionnel</a:t>
            </a: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4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5" name="Connecteur droit 4"/>
          <p:cNvCxnSpPr/>
          <p:nvPr>
            <p:custDataLst>
              <p:tags r:id="rId3"/>
            </p:custDataLst>
          </p:nvPr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Picture 2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680" y="1372408"/>
            <a:ext cx="151765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Flèche droite 22"/>
          <p:cNvSpPr/>
          <p:nvPr>
            <p:custDataLst>
              <p:tags r:id="rId5"/>
            </p:custDataLst>
          </p:nvPr>
        </p:nvSpPr>
        <p:spPr>
          <a:xfrm rot="16200000">
            <a:off x="693682" y="4493946"/>
            <a:ext cx="3664095" cy="34877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1826950" y="3435922"/>
            <a:ext cx="1397558" cy="25202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ACCÈS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7"/>
            </p:custDataLst>
          </p:nvPr>
        </p:nvSpPr>
        <p:spPr>
          <a:xfrm>
            <a:off x="1826950" y="5058693"/>
            <a:ext cx="1397558" cy="4429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ARRÊT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D’URGENCE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>
            <p:custDataLst>
              <p:tags r:id="rId8"/>
            </p:custDataLst>
          </p:nvPr>
        </p:nvSpPr>
        <p:spPr>
          <a:xfrm>
            <a:off x="1826950" y="4715335"/>
            <a:ext cx="1397558" cy="25202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RONDIER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>
            <p:custDataLst>
              <p:tags r:id="rId9"/>
            </p:custDataLst>
          </p:nvPr>
        </p:nvSpPr>
        <p:spPr>
          <a:xfrm>
            <a:off x="1826950" y="5593011"/>
            <a:ext cx="1397558" cy="3633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CLES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VERROUILEES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0"/>
            </p:custDataLst>
          </p:nvPr>
        </p:nvSpPr>
        <p:spPr>
          <a:xfrm>
            <a:off x="1826950" y="6047710"/>
            <a:ext cx="1397558" cy="45266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SYSTÈME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RADIOPROTECTION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36" name="ZoneTexte 35"/>
          <p:cNvSpPr txBox="1"/>
          <p:nvPr>
            <p:custDataLst>
              <p:tags r:id="rId11"/>
            </p:custDataLst>
          </p:nvPr>
        </p:nvSpPr>
        <p:spPr>
          <a:xfrm>
            <a:off x="3567434" y="2898603"/>
            <a:ext cx="731290" cy="461665"/>
          </a:xfrm>
          <a:prstGeom prst="rect">
            <a:avLst/>
          </a:prstGeom>
          <a:noFill/>
          <a:ln cmpd="sng"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Injection</a:t>
            </a:r>
          </a:p>
          <a:p>
            <a:pPr algn="ctr"/>
            <a:r>
              <a:rPr lang="fr-FR" sz="1200" dirty="0" smtClean="0"/>
              <a:t>possible</a:t>
            </a:r>
            <a:endParaRPr lang="fr-FR" sz="1200" dirty="0"/>
          </a:p>
        </p:txBody>
      </p:sp>
      <p:cxnSp>
        <p:nvCxnSpPr>
          <p:cNvPr id="37" name="Connecteur en angle 36"/>
          <p:cNvCxnSpPr>
            <a:stCxn id="35" idx="3"/>
            <a:endCxn id="36" idx="0"/>
          </p:cNvCxnSpPr>
          <p:nvPr>
            <p:custDataLst>
              <p:tags r:id="rId12"/>
            </p:custDataLst>
          </p:nvPr>
        </p:nvCxnSpPr>
        <p:spPr>
          <a:xfrm>
            <a:off x="3224508" y="2438485"/>
            <a:ext cx="708571" cy="460118"/>
          </a:xfrm>
          <a:prstGeom prst="bentConnector2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e 37"/>
          <p:cNvGrpSpPr/>
          <p:nvPr>
            <p:custDataLst>
              <p:tags r:id="rId13"/>
            </p:custDataLst>
          </p:nvPr>
        </p:nvGrpSpPr>
        <p:grpSpPr>
          <a:xfrm>
            <a:off x="3888852" y="3436583"/>
            <a:ext cx="720080" cy="720080"/>
            <a:chOff x="3862189" y="2057312"/>
            <a:chExt cx="720080" cy="720080"/>
          </a:xfrm>
        </p:grpSpPr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2189" y="2057312"/>
              <a:ext cx="72008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Rectangle 39"/>
            <p:cNvSpPr/>
            <p:nvPr/>
          </p:nvSpPr>
          <p:spPr>
            <a:xfrm>
              <a:off x="4139952" y="2132856"/>
              <a:ext cx="181001" cy="720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41" name="Connecteur en angle 40"/>
          <p:cNvCxnSpPr>
            <a:stCxn id="36" idx="2"/>
            <a:endCxn id="40" idx="1"/>
          </p:cNvCxnSpPr>
          <p:nvPr>
            <p:custDataLst>
              <p:tags r:id="rId14"/>
            </p:custDataLst>
          </p:nvPr>
        </p:nvCxnSpPr>
        <p:spPr>
          <a:xfrm rot="16200000" flipH="1">
            <a:off x="3955916" y="3337431"/>
            <a:ext cx="187863" cy="233536"/>
          </a:xfrm>
          <a:prstGeom prst="bentConnector2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>
            <p:custDataLst>
              <p:tags r:id="rId15"/>
            </p:custDataLst>
          </p:nvPr>
        </p:nvSpPr>
        <p:spPr>
          <a:xfrm>
            <a:off x="1826950" y="4233339"/>
            <a:ext cx="1397558" cy="39066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ALARME SONORE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LUMINEUSE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>
            <p:custDataLst>
              <p:tags r:id="rId16"/>
            </p:custDataLst>
          </p:nvPr>
        </p:nvSpPr>
        <p:spPr>
          <a:xfrm>
            <a:off x="3231554" y="3470641"/>
            <a:ext cx="97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Accès</a:t>
            </a:r>
          </a:p>
          <a:p>
            <a:pPr algn="ctr"/>
            <a:r>
              <a:rPr lang="fr-FR" sz="1200" dirty="0" smtClean="0"/>
              <a:t>Accélérateur</a:t>
            </a:r>
          </a:p>
          <a:p>
            <a:pPr algn="ctr"/>
            <a:r>
              <a:rPr lang="fr-FR" sz="1200" dirty="0" smtClean="0"/>
              <a:t>Interdit</a:t>
            </a:r>
            <a:endParaRPr lang="fr-FR" sz="1200" dirty="0"/>
          </a:p>
        </p:txBody>
      </p:sp>
      <p:sp>
        <p:nvSpPr>
          <p:cNvPr id="15" name="ZoneTexte 14"/>
          <p:cNvSpPr txBox="1"/>
          <p:nvPr>
            <p:custDataLst>
              <p:tags r:id="rId17"/>
            </p:custDataLst>
          </p:nvPr>
        </p:nvSpPr>
        <p:spPr>
          <a:xfrm>
            <a:off x="505603" y="3472862"/>
            <a:ext cx="805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Modulateur</a:t>
            </a:r>
            <a:endParaRPr lang="fr-FR" sz="1000" dirty="0"/>
          </a:p>
        </p:txBody>
      </p:sp>
      <p:sp>
        <p:nvSpPr>
          <p:cNvPr id="52" name="ZoneTexte 51"/>
          <p:cNvSpPr txBox="1"/>
          <p:nvPr>
            <p:custDataLst>
              <p:tags r:id="rId18"/>
            </p:custDataLst>
          </p:nvPr>
        </p:nvSpPr>
        <p:spPr>
          <a:xfrm>
            <a:off x="986504" y="3689387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</a:t>
            </a:r>
            <a:endParaRPr lang="fr-FR" sz="1000" dirty="0"/>
          </a:p>
        </p:txBody>
      </p:sp>
      <p:sp>
        <p:nvSpPr>
          <p:cNvPr id="53" name="ZoneTexte 52"/>
          <p:cNvSpPr txBox="1"/>
          <p:nvPr>
            <p:custDataLst>
              <p:tags r:id="rId19"/>
            </p:custDataLst>
          </p:nvPr>
        </p:nvSpPr>
        <p:spPr>
          <a:xfrm>
            <a:off x="794144" y="3905912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Canon</a:t>
            </a:r>
            <a:endParaRPr lang="fr-FR" sz="1000" dirty="0"/>
          </a:p>
        </p:txBody>
      </p:sp>
      <p:sp>
        <p:nvSpPr>
          <p:cNvPr id="54" name="ZoneTexte 53"/>
          <p:cNvSpPr txBox="1"/>
          <p:nvPr>
            <p:custDataLst>
              <p:tags r:id="rId20"/>
            </p:custDataLst>
          </p:nvPr>
        </p:nvSpPr>
        <p:spPr>
          <a:xfrm>
            <a:off x="625067" y="4122436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Auteurs ?</a:t>
            </a:r>
            <a:endParaRPr lang="fr-FR" sz="1000" dirty="0"/>
          </a:p>
        </p:txBody>
      </p:sp>
      <p:cxnSp>
        <p:nvCxnSpPr>
          <p:cNvPr id="19" name="Connecteur en angle 18"/>
          <p:cNvCxnSpPr>
            <a:stCxn id="15" idx="3"/>
            <a:endCxn id="51" idx="1"/>
          </p:cNvCxnSpPr>
          <p:nvPr>
            <p:custDataLst>
              <p:tags r:id="rId21"/>
            </p:custDataLst>
          </p:nvPr>
        </p:nvCxnSpPr>
        <p:spPr>
          <a:xfrm>
            <a:off x="1310632" y="3595973"/>
            <a:ext cx="516318" cy="364672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ngle 54"/>
          <p:cNvCxnSpPr>
            <a:stCxn id="52" idx="3"/>
            <a:endCxn id="51" idx="1"/>
          </p:cNvCxnSpPr>
          <p:nvPr>
            <p:custDataLst>
              <p:tags r:id="rId22"/>
            </p:custDataLst>
          </p:nvPr>
        </p:nvCxnSpPr>
        <p:spPr>
          <a:xfrm>
            <a:off x="1310632" y="3812498"/>
            <a:ext cx="516318" cy="148147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en angle 56"/>
          <p:cNvCxnSpPr>
            <a:stCxn id="53" idx="3"/>
            <a:endCxn id="51" idx="1"/>
          </p:cNvCxnSpPr>
          <p:nvPr>
            <p:custDataLst>
              <p:tags r:id="rId23"/>
            </p:custDataLst>
          </p:nvPr>
        </p:nvCxnSpPr>
        <p:spPr>
          <a:xfrm flipV="1">
            <a:off x="1310632" y="3960645"/>
            <a:ext cx="516318" cy="6837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en angle 58"/>
          <p:cNvCxnSpPr>
            <a:stCxn id="54" idx="3"/>
            <a:endCxn id="51" idx="1"/>
          </p:cNvCxnSpPr>
          <p:nvPr>
            <p:custDataLst>
              <p:tags r:id="rId24"/>
            </p:custDataLst>
          </p:nvPr>
        </p:nvCxnSpPr>
        <p:spPr>
          <a:xfrm flipV="1">
            <a:off x="1308267" y="3960645"/>
            <a:ext cx="518683" cy="284902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>
            <p:custDataLst>
              <p:tags r:id="rId25"/>
            </p:custDataLst>
          </p:nvPr>
        </p:nvSpPr>
        <p:spPr>
          <a:xfrm>
            <a:off x="400688" y="2071818"/>
            <a:ext cx="805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Modulateur</a:t>
            </a:r>
            <a:endParaRPr lang="fr-FR" sz="1000" dirty="0"/>
          </a:p>
        </p:txBody>
      </p:sp>
      <p:sp>
        <p:nvSpPr>
          <p:cNvPr id="61" name="ZoneTexte 60"/>
          <p:cNvSpPr txBox="1"/>
          <p:nvPr>
            <p:custDataLst>
              <p:tags r:id="rId26"/>
            </p:custDataLst>
          </p:nvPr>
        </p:nvSpPr>
        <p:spPr>
          <a:xfrm>
            <a:off x="881589" y="2288343"/>
            <a:ext cx="324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</a:t>
            </a:r>
            <a:endParaRPr lang="fr-FR" sz="1000" dirty="0"/>
          </a:p>
        </p:txBody>
      </p:sp>
      <p:sp>
        <p:nvSpPr>
          <p:cNvPr id="62" name="ZoneTexte 61"/>
          <p:cNvSpPr txBox="1"/>
          <p:nvPr>
            <p:custDataLst>
              <p:tags r:id="rId27"/>
            </p:custDataLst>
          </p:nvPr>
        </p:nvSpPr>
        <p:spPr>
          <a:xfrm>
            <a:off x="689229" y="2504868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Canon</a:t>
            </a:r>
            <a:endParaRPr lang="fr-FR" sz="1000" dirty="0"/>
          </a:p>
        </p:txBody>
      </p:sp>
      <p:sp>
        <p:nvSpPr>
          <p:cNvPr id="63" name="ZoneTexte 62"/>
          <p:cNvSpPr txBox="1"/>
          <p:nvPr>
            <p:custDataLst>
              <p:tags r:id="rId28"/>
            </p:custDataLst>
          </p:nvPr>
        </p:nvSpPr>
        <p:spPr>
          <a:xfrm>
            <a:off x="610682" y="2721392"/>
            <a:ext cx="5950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Auteurs</a:t>
            </a:r>
            <a:endParaRPr lang="fr-FR" sz="1000" dirty="0"/>
          </a:p>
        </p:txBody>
      </p:sp>
      <p:cxnSp>
        <p:nvCxnSpPr>
          <p:cNvPr id="64" name="Connecteur en angle 63"/>
          <p:cNvCxnSpPr>
            <a:stCxn id="60" idx="3"/>
            <a:endCxn id="35" idx="1"/>
          </p:cNvCxnSpPr>
          <p:nvPr>
            <p:custDataLst>
              <p:tags r:id="rId29"/>
            </p:custDataLst>
          </p:nvPr>
        </p:nvCxnSpPr>
        <p:spPr>
          <a:xfrm>
            <a:off x="1205717" y="2194929"/>
            <a:ext cx="621233" cy="243556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en angle 64"/>
          <p:cNvCxnSpPr>
            <a:stCxn id="61" idx="3"/>
            <a:endCxn id="35" idx="1"/>
          </p:cNvCxnSpPr>
          <p:nvPr>
            <p:custDataLst>
              <p:tags r:id="rId30"/>
            </p:custDataLst>
          </p:nvPr>
        </p:nvCxnSpPr>
        <p:spPr>
          <a:xfrm>
            <a:off x="1205717" y="2411454"/>
            <a:ext cx="621233" cy="27031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en angle 65"/>
          <p:cNvCxnSpPr>
            <a:stCxn id="62" idx="3"/>
            <a:endCxn id="35" idx="1"/>
          </p:cNvCxnSpPr>
          <p:nvPr>
            <p:custDataLst>
              <p:tags r:id="rId31"/>
            </p:custDataLst>
          </p:nvPr>
        </p:nvCxnSpPr>
        <p:spPr>
          <a:xfrm flipV="1">
            <a:off x="1205717" y="2438485"/>
            <a:ext cx="621233" cy="189494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en angle 66"/>
          <p:cNvCxnSpPr>
            <a:stCxn id="63" idx="3"/>
            <a:endCxn id="35" idx="1"/>
          </p:cNvCxnSpPr>
          <p:nvPr>
            <p:custDataLst>
              <p:tags r:id="rId32"/>
            </p:custDataLst>
          </p:nvPr>
        </p:nvCxnSpPr>
        <p:spPr>
          <a:xfrm flipV="1">
            <a:off x="1205717" y="2438485"/>
            <a:ext cx="621233" cy="406018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à coins arrondis 34"/>
          <p:cNvSpPr/>
          <p:nvPr>
            <p:custDataLst>
              <p:tags r:id="rId33"/>
            </p:custDataLst>
          </p:nvPr>
        </p:nvSpPr>
        <p:spPr>
          <a:xfrm>
            <a:off x="1826950" y="2088459"/>
            <a:ext cx="1397558" cy="700052"/>
          </a:xfrm>
          <a:prstGeom prst="roundRect">
            <a:avLst/>
          </a:prstGeom>
          <a:ln w="317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Permis</a:t>
            </a:r>
          </a:p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Accélérateur LINAC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>
            <p:custDataLst>
              <p:tags r:id="rId34"/>
            </p:custDataLst>
          </p:nvPr>
        </p:nvSpPr>
        <p:spPr>
          <a:xfrm>
            <a:off x="1826950" y="3779280"/>
            <a:ext cx="1397558" cy="36272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Feedback Permis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Accélérateur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1" name="Flèche droite 90"/>
          <p:cNvSpPr/>
          <p:nvPr>
            <p:custDataLst>
              <p:tags r:id="rId35"/>
            </p:custDataLst>
          </p:nvPr>
        </p:nvSpPr>
        <p:spPr>
          <a:xfrm rot="16200000">
            <a:off x="5126338" y="4474333"/>
            <a:ext cx="3664095" cy="348770"/>
          </a:xfrm>
          <a:prstGeom prst="rightArrow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>
            <p:custDataLst>
              <p:tags r:id="rId36"/>
            </p:custDataLst>
          </p:nvPr>
        </p:nvSpPr>
        <p:spPr>
          <a:xfrm>
            <a:off x="6259606" y="3416309"/>
            <a:ext cx="1397558" cy="25202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ACCÈS</a:t>
            </a:r>
            <a:r>
              <a:rPr lang="fr-FR" sz="1000" dirty="0" smtClean="0">
                <a:solidFill>
                  <a:schemeClr val="tx1"/>
                </a:solidFill>
              </a:rPr>
              <a:t> 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>
            <p:custDataLst>
              <p:tags r:id="rId37"/>
            </p:custDataLst>
          </p:nvPr>
        </p:nvSpPr>
        <p:spPr>
          <a:xfrm>
            <a:off x="6259606" y="5039080"/>
            <a:ext cx="1397558" cy="44298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ARRÊT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D’URGENCE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>
            <p:custDataLst>
              <p:tags r:id="rId38"/>
            </p:custDataLst>
          </p:nvPr>
        </p:nvSpPr>
        <p:spPr>
          <a:xfrm>
            <a:off x="6259606" y="4695722"/>
            <a:ext cx="1397558" cy="25202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RONDIER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>
            <p:custDataLst>
              <p:tags r:id="rId39"/>
            </p:custDataLst>
          </p:nvPr>
        </p:nvSpPr>
        <p:spPr>
          <a:xfrm>
            <a:off x="6259606" y="5573398"/>
            <a:ext cx="1397558" cy="363367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CLES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VERROUILEES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>
            <p:custDataLst>
              <p:tags r:id="rId40"/>
            </p:custDataLst>
          </p:nvPr>
        </p:nvSpPr>
        <p:spPr>
          <a:xfrm>
            <a:off x="6259606" y="6028097"/>
            <a:ext cx="1397558" cy="452668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SYSTÈME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RADIOPROTECTION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>
            <p:custDataLst>
              <p:tags r:id="rId41"/>
            </p:custDataLst>
          </p:nvPr>
        </p:nvSpPr>
        <p:spPr>
          <a:xfrm>
            <a:off x="6259606" y="4213726"/>
            <a:ext cx="1397558" cy="39066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ALARME SONORE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LUMINEUSE 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>
            <p:custDataLst>
              <p:tags r:id="rId42"/>
            </p:custDataLst>
          </p:nvPr>
        </p:nvSpPr>
        <p:spPr>
          <a:xfrm>
            <a:off x="6259606" y="3759667"/>
            <a:ext cx="1397558" cy="362729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Feedback Permis </a:t>
            </a:r>
          </a:p>
          <a:p>
            <a:pPr algn="ctr"/>
            <a:r>
              <a:rPr lang="fr-FR" sz="1200" dirty="0" err="1" smtClean="0">
                <a:solidFill>
                  <a:schemeClr val="tx1"/>
                </a:solidFill>
              </a:rPr>
              <a:t>Radiobio+instrum</a:t>
            </a:r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99" name="Rectangle à coins arrondis 98"/>
          <p:cNvSpPr/>
          <p:nvPr>
            <p:custDataLst>
              <p:tags r:id="rId43"/>
            </p:custDataLst>
          </p:nvPr>
        </p:nvSpPr>
        <p:spPr>
          <a:xfrm>
            <a:off x="6174457" y="2100297"/>
            <a:ext cx="1566249" cy="700052"/>
          </a:xfrm>
          <a:prstGeom prst="roundRect">
            <a:avLst/>
          </a:prstGeom>
          <a:ln w="3175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Permis</a:t>
            </a:r>
          </a:p>
          <a:p>
            <a:pPr algn="ctr"/>
            <a:r>
              <a:rPr lang="fr-FR" sz="1400" dirty="0" err="1" smtClean="0">
                <a:solidFill>
                  <a:schemeClr val="tx1"/>
                </a:solidFill>
              </a:rPr>
              <a:t>Radiobio+instrum</a:t>
            </a:r>
            <a:endParaRPr lang="fr-FR" sz="1400" dirty="0" smtClean="0">
              <a:solidFill>
                <a:schemeClr val="tx1"/>
              </a:solidFill>
            </a:endParaRPr>
          </a:p>
        </p:txBody>
      </p:sp>
      <p:sp>
        <p:nvSpPr>
          <p:cNvPr id="100" name="ZoneTexte 99"/>
          <p:cNvSpPr txBox="1"/>
          <p:nvPr>
            <p:custDataLst>
              <p:tags r:id="rId44"/>
            </p:custDataLst>
          </p:nvPr>
        </p:nvSpPr>
        <p:spPr>
          <a:xfrm>
            <a:off x="4878197" y="2906153"/>
            <a:ext cx="696023" cy="461665"/>
          </a:xfrm>
          <a:prstGeom prst="rect">
            <a:avLst/>
          </a:prstGeom>
          <a:noFill/>
          <a:ln cmpd="sng"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Shutter</a:t>
            </a:r>
            <a:endParaRPr lang="fr-FR" sz="1200" dirty="0" smtClean="0"/>
          </a:p>
          <a:p>
            <a:pPr algn="ctr"/>
            <a:r>
              <a:rPr lang="fr-FR" sz="1200" dirty="0" smtClean="0"/>
              <a:t>possible</a:t>
            </a:r>
            <a:endParaRPr lang="fr-FR" sz="1200" dirty="0"/>
          </a:p>
        </p:txBody>
      </p:sp>
      <p:grpSp>
        <p:nvGrpSpPr>
          <p:cNvPr id="101" name="Groupe 100"/>
          <p:cNvGrpSpPr/>
          <p:nvPr>
            <p:custDataLst>
              <p:tags r:id="rId45"/>
            </p:custDataLst>
          </p:nvPr>
        </p:nvGrpSpPr>
        <p:grpSpPr>
          <a:xfrm>
            <a:off x="4548254" y="3444133"/>
            <a:ext cx="720080" cy="720080"/>
            <a:chOff x="3862189" y="2057312"/>
            <a:chExt cx="720080" cy="720080"/>
          </a:xfrm>
        </p:grpSpPr>
        <p:pic>
          <p:nvPicPr>
            <p:cNvPr id="102" name="Picture 2"/>
            <p:cNvPicPr>
              <a:picLocks noChangeAspect="1" noChangeArrowheads="1"/>
            </p:cNvPicPr>
            <p:nvPr/>
          </p:nvPicPr>
          <p:blipFill>
            <a:blip r:embed="rId5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2189" y="2057312"/>
              <a:ext cx="720080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" name="Rectangle 102"/>
            <p:cNvSpPr/>
            <p:nvPr/>
          </p:nvSpPr>
          <p:spPr>
            <a:xfrm>
              <a:off x="4139952" y="2132856"/>
              <a:ext cx="181001" cy="720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04" name="Connecteur en angle 103"/>
          <p:cNvCxnSpPr/>
          <p:nvPr>
            <p:custDataLst>
              <p:tags r:id="rId46"/>
            </p:custDataLst>
          </p:nvPr>
        </p:nvCxnSpPr>
        <p:spPr>
          <a:xfrm rot="10800000" flipV="1">
            <a:off x="4985103" y="3386001"/>
            <a:ext cx="284011" cy="169680"/>
          </a:xfrm>
          <a:prstGeom prst="bentConnector3">
            <a:avLst>
              <a:gd name="adj1" fmla="val 5372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en angle 107"/>
          <p:cNvCxnSpPr>
            <a:stCxn id="99" idx="1"/>
            <a:endCxn id="100" idx="0"/>
          </p:cNvCxnSpPr>
          <p:nvPr>
            <p:custDataLst>
              <p:tags r:id="rId47"/>
            </p:custDataLst>
          </p:nvPr>
        </p:nvCxnSpPr>
        <p:spPr>
          <a:xfrm rot="10800000" flipV="1">
            <a:off x="5226209" y="2450323"/>
            <a:ext cx="948248" cy="455830"/>
          </a:xfrm>
          <a:prstGeom prst="bentConnector2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>
            <a:stCxn id="36" idx="3"/>
            <a:endCxn id="100" idx="1"/>
          </p:cNvCxnSpPr>
          <p:nvPr/>
        </p:nvCxnSpPr>
        <p:spPr>
          <a:xfrm>
            <a:off x="4298724" y="3129436"/>
            <a:ext cx="579473" cy="75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Connecteur en angle 113"/>
          <p:cNvCxnSpPr>
            <a:stCxn id="36" idx="3"/>
            <a:endCxn id="115" idx="0"/>
          </p:cNvCxnSpPr>
          <p:nvPr/>
        </p:nvCxnSpPr>
        <p:spPr>
          <a:xfrm>
            <a:off x="4298724" y="3129436"/>
            <a:ext cx="336905" cy="1292503"/>
          </a:xfrm>
          <a:prstGeom prst="bentConnector2">
            <a:avLst/>
          </a:prstGeom>
          <a:ln>
            <a:solidFill>
              <a:srgbClr val="00B05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ZoneTexte 114"/>
          <p:cNvSpPr txBox="1"/>
          <p:nvPr/>
        </p:nvSpPr>
        <p:spPr>
          <a:xfrm>
            <a:off x="3970286" y="4421939"/>
            <a:ext cx="1330685" cy="646331"/>
          </a:xfrm>
          <a:prstGeom prst="rect">
            <a:avLst/>
          </a:prstGeom>
          <a:noFill/>
          <a:ln cmpd="sng">
            <a:solidFill>
              <a:schemeClr val="dk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Faisceau Possible</a:t>
            </a:r>
          </a:p>
          <a:p>
            <a:pPr algn="ctr"/>
            <a:r>
              <a:rPr lang="fr-FR" sz="1200" dirty="0" smtClean="0"/>
              <a:t> dans</a:t>
            </a:r>
          </a:p>
          <a:p>
            <a:pPr algn="ctr"/>
            <a:r>
              <a:rPr lang="fr-FR" sz="1200" dirty="0" err="1" smtClean="0"/>
              <a:t>Radiobio+instrum</a:t>
            </a:r>
            <a:r>
              <a:rPr lang="fr-FR" sz="1200" dirty="0" smtClean="0"/>
              <a:t> </a:t>
            </a:r>
          </a:p>
        </p:txBody>
      </p:sp>
      <p:sp>
        <p:nvSpPr>
          <p:cNvPr id="117" name="ZoneTexte 116"/>
          <p:cNvSpPr txBox="1"/>
          <p:nvPr>
            <p:custDataLst>
              <p:tags r:id="rId48"/>
            </p:custDataLst>
          </p:nvPr>
        </p:nvSpPr>
        <p:spPr>
          <a:xfrm>
            <a:off x="7969320" y="3719084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Shutter</a:t>
            </a:r>
            <a:endParaRPr lang="fr-FR" sz="1000" dirty="0"/>
          </a:p>
        </p:txBody>
      </p:sp>
      <p:sp>
        <p:nvSpPr>
          <p:cNvPr id="118" name="ZoneTexte 117"/>
          <p:cNvSpPr txBox="1"/>
          <p:nvPr>
            <p:custDataLst>
              <p:tags r:id="rId49"/>
            </p:custDataLst>
          </p:nvPr>
        </p:nvSpPr>
        <p:spPr>
          <a:xfrm>
            <a:off x="7961415" y="3935608"/>
            <a:ext cx="6832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Auteurs ?</a:t>
            </a:r>
            <a:endParaRPr lang="fr-FR" sz="1000" dirty="0"/>
          </a:p>
        </p:txBody>
      </p:sp>
      <p:cxnSp>
        <p:nvCxnSpPr>
          <p:cNvPr id="119" name="Connecteur en angle 118"/>
          <p:cNvCxnSpPr>
            <a:stCxn id="117" idx="1"/>
            <a:endCxn id="98" idx="3"/>
          </p:cNvCxnSpPr>
          <p:nvPr>
            <p:custDataLst>
              <p:tags r:id="rId50"/>
            </p:custDataLst>
          </p:nvPr>
        </p:nvCxnSpPr>
        <p:spPr>
          <a:xfrm rot="10800000" flipV="1">
            <a:off x="7657164" y="3842194"/>
            <a:ext cx="312156" cy="98837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en angle 119"/>
          <p:cNvCxnSpPr>
            <a:stCxn id="98" idx="3"/>
            <a:endCxn id="118" idx="1"/>
          </p:cNvCxnSpPr>
          <p:nvPr>
            <p:custDataLst>
              <p:tags r:id="rId51"/>
            </p:custDataLst>
          </p:nvPr>
        </p:nvCxnSpPr>
        <p:spPr>
          <a:xfrm>
            <a:off x="7657164" y="3941032"/>
            <a:ext cx="304251" cy="117687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ZoneTexte 130"/>
          <p:cNvSpPr txBox="1"/>
          <p:nvPr>
            <p:custDataLst>
              <p:tags r:id="rId52"/>
            </p:custDataLst>
          </p:nvPr>
        </p:nvSpPr>
        <p:spPr>
          <a:xfrm>
            <a:off x="5056690" y="3495678"/>
            <a:ext cx="97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Accès</a:t>
            </a:r>
          </a:p>
          <a:p>
            <a:pPr algn="ctr"/>
            <a:r>
              <a:rPr lang="fr-FR" sz="1200" dirty="0" smtClean="0"/>
              <a:t>Accélérateur</a:t>
            </a:r>
          </a:p>
          <a:p>
            <a:pPr algn="ctr"/>
            <a:r>
              <a:rPr lang="fr-FR" sz="1200" dirty="0" smtClean="0"/>
              <a:t>Interdit</a:t>
            </a:r>
            <a:endParaRPr lang="fr-FR" sz="120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2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367525" y="3856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660066"/>
                </a:solidFill>
              </a:rPr>
              <a:t>Problématique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660066"/>
                </a:solidFill>
              </a:rPr>
              <a:t>Intégration dans un bâtiment déjà existant</a:t>
            </a:r>
          </a:p>
          <a:p>
            <a:pPr marL="0" lvl="0" indent="0">
              <a:buNone/>
            </a:pPr>
            <a:endParaRPr lang="fr-FR" dirty="0" smtClean="0">
              <a:solidFill>
                <a:srgbClr val="660066"/>
              </a:solidFill>
            </a:endParaRPr>
          </a:p>
          <a:p>
            <a:pPr marL="0" lvl="0" indent="0">
              <a:buNone/>
            </a:pPr>
            <a:endParaRPr lang="fr-FR" dirty="0">
              <a:solidFill>
                <a:srgbClr val="660066"/>
              </a:solidFill>
            </a:endParaRPr>
          </a:p>
        </p:txBody>
      </p:sp>
      <p:cxnSp>
        <p:nvCxnSpPr>
          <p:cNvPr id="5" name="Connecteur droit 4"/>
          <p:cNvCxnSpPr/>
          <p:nvPr>
            <p:custDataLst>
              <p:tags r:id="rId3"/>
            </p:custDataLst>
          </p:nvPr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46"/>
          <a:stretch/>
        </p:blipFill>
        <p:spPr>
          <a:xfrm>
            <a:off x="192558" y="2199993"/>
            <a:ext cx="8577815" cy="4007781"/>
          </a:xfrm>
          <a:prstGeom prst="rect">
            <a:avLst/>
          </a:prstGeom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04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35870" y="30604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Conclusion</a:t>
            </a:r>
            <a:endParaRPr lang="fr-FR" dirty="0">
              <a:solidFill>
                <a:srgbClr val="66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835579"/>
            <a:ext cx="8229600" cy="3723250"/>
          </a:xfrm>
        </p:spPr>
        <p:txBody>
          <a:bodyPr/>
          <a:lstStyle/>
          <a:p>
            <a:r>
              <a:rPr lang="fr-FR" dirty="0" smtClean="0">
                <a:solidFill>
                  <a:srgbClr val="660066"/>
                </a:solidFill>
              </a:rPr>
              <a:t>Intégrer le PSS dès le début du projet</a:t>
            </a:r>
          </a:p>
          <a:p>
            <a:r>
              <a:rPr lang="fr-FR" dirty="0" smtClean="0">
                <a:solidFill>
                  <a:srgbClr val="660066"/>
                </a:solidFill>
              </a:rPr>
              <a:t>Étude du PSS :</a:t>
            </a:r>
          </a:p>
          <a:p>
            <a:pPr marL="1077913" indent="804863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660066"/>
                </a:solidFill>
              </a:rPr>
              <a:t>S’appuyer sur  le PSS de l’</a:t>
            </a:r>
            <a:r>
              <a:rPr lang="fr-FR" dirty="0" err="1" smtClean="0">
                <a:solidFill>
                  <a:srgbClr val="660066"/>
                </a:solidFill>
              </a:rPr>
              <a:t>Iglex</a:t>
            </a:r>
            <a:endParaRPr lang="fr-FR" dirty="0">
              <a:solidFill>
                <a:srgbClr val="660066"/>
              </a:solidFill>
            </a:endParaRPr>
          </a:p>
          <a:p>
            <a:pPr marL="1077913" indent="804863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660066"/>
                </a:solidFill>
              </a:rPr>
              <a:t>Les éléments </a:t>
            </a:r>
            <a:r>
              <a:rPr lang="fr-FR" dirty="0">
                <a:solidFill>
                  <a:srgbClr val="660066"/>
                </a:solidFill>
              </a:rPr>
              <a:t>i</a:t>
            </a:r>
            <a:r>
              <a:rPr lang="fr-FR" dirty="0" smtClean="0">
                <a:solidFill>
                  <a:srgbClr val="660066"/>
                </a:solidFill>
              </a:rPr>
              <a:t>mportants pour la sécurité déjà testés</a:t>
            </a:r>
          </a:p>
          <a:p>
            <a:pPr marL="1077913" indent="804863"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rgbClr val="660066"/>
                </a:solidFill>
              </a:rPr>
              <a:t>Temps d’étude réduit 		</a:t>
            </a:r>
          </a:p>
          <a:p>
            <a:pPr marL="0" indent="0">
              <a:buNone/>
            </a:pPr>
            <a:endParaRPr lang="fr-FR" dirty="0">
              <a:solidFill>
                <a:srgbClr val="660066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2566" y="11445"/>
            <a:ext cx="2538596" cy="1145995"/>
          </a:xfrm>
          <a:prstGeom prst="rect">
            <a:avLst/>
          </a:prstGeom>
        </p:spPr>
      </p:pic>
      <p:cxnSp>
        <p:nvCxnSpPr>
          <p:cNvPr id="5" name="Connecteur droit 4"/>
          <p:cNvCxnSpPr/>
          <p:nvPr>
            <p:custDataLst>
              <p:tags r:id="rId4"/>
            </p:custDataLst>
          </p:nvPr>
        </p:nvCxnSpPr>
        <p:spPr>
          <a:xfrm flipV="1">
            <a:off x="0" y="1258658"/>
            <a:ext cx="9144000" cy="22476"/>
          </a:xfrm>
          <a:prstGeom prst="line">
            <a:avLst/>
          </a:prstGeom>
          <a:ln w="57150" cmpd="sng">
            <a:solidFill>
              <a:srgbClr val="66006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929D-99E4-A14A-B8C9-A37231510BD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27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233</Words>
  <Application>Microsoft Macintosh PowerPoint</Application>
  <PresentationFormat>Présentation à l'écran (4:3)</PresentationFormat>
  <Paragraphs>99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PSS Système de sécurité du personnel Lot - Sûreté</vt:lpstr>
      <vt:lpstr>Introduction</vt:lpstr>
      <vt:lpstr>Logigramme structurel</vt:lpstr>
      <vt:lpstr>Logigramme fonctionnel</vt:lpstr>
      <vt:lpstr>Problématique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Cynthia</dc:creator>
  <cp:lastModifiedBy>Cynthia</cp:lastModifiedBy>
  <cp:revision>49</cp:revision>
  <dcterms:created xsi:type="dcterms:W3CDTF">2018-07-04T14:39:06Z</dcterms:created>
  <dcterms:modified xsi:type="dcterms:W3CDTF">2018-10-07T02:49:40Z</dcterms:modified>
</cp:coreProperties>
</file>