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3" r:id="rId2"/>
    <p:sldId id="274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04186-DEC9-B242-85C6-B2C50E51BD7F}" v="12" dt="2018-09-24T14:08:56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7"/>
    <p:restoredTop sz="94673"/>
  </p:normalViewPr>
  <p:slideViewPr>
    <p:cSldViewPr snapToGrid="0" snapToObjects="1">
      <p:cViewPr varScale="1">
        <p:scale>
          <a:sx n="84" d="100"/>
          <a:sy n="84" d="100"/>
        </p:scale>
        <p:origin x="-3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22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ichel Horodynski" userId="5c715a0f8bf77b2a" providerId="LiveId" clId="{3E304186-DEC9-B242-85C6-B2C50E51BD7F}"/>
    <pc:docChg chg="undo custSel addSld delSld modSld">
      <pc:chgData name="Jean-Michel Horodynski" userId="5c715a0f8bf77b2a" providerId="LiveId" clId="{3E304186-DEC9-B242-85C6-B2C50E51BD7F}" dt="2018-09-25T09:23:07.302" v="137" actId="20577"/>
      <pc:docMkLst>
        <pc:docMk/>
      </pc:docMkLst>
      <pc:sldChg chg="modSp">
        <pc:chgData name="Jean-Michel Horodynski" userId="5c715a0f8bf77b2a" providerId="LiveId" clId="{3E304186-DEC9-B242-85C6-B2C50E51BD7F}" dt="2018-09-25T09:23:07.302" v="137" actId="20577"/>
        <pc:sldMkLst>
          <pc:docMk/>
          <pc:sldMk cId="3810046943" sldId="259"/>
        </pc:sldMkLst>
        <pc:spChg chg="mod">
          <ac:chgData name="Jean-Michel Horodynski" userId="5c715a0f8bf77b2a" providerId="LiveId" clId="{3E304186-DEC9-B242-85C6-B2C50E51BD7F}" dt="2018-09-25T09:23:07.302" v="137" actId="20577"/>
          <ac:spMkLst>
            <pc:docMk/>
            <pc:sldMk cId="3810046943" sldId="259"/>
            <ac:spMk id="3" creationId="{00000000-0000-0000-0000-000000000000}"/>
          </ac:spMkLst>
        </pc:spChg>
      </pc:sldChg>
      <pc:sldChg chg="addSp delSp modSp add del">
        <pc:chgData name="Jean-Michel Horodynski" userId="5c715a0f8bf77b2a" providerId="LiveId" clId="{3E304186-DEC9-B242-85C6-B2C50E51BD7F}" dt="2018-09-25T09:22:39.799" v="130" actId="2696"/>
        <pc:sldMkLst>
          <pc:docMk/>
          <pc:sldMk cId="3104484446" sldId="271"/>
        </pc:sldMkLst>
        <pc:spChg chg="mod">
          <ac:chgData name="Jean-Michel Horodynski" userId="5c715a0f8bf77b2a" providerId="LiveId" clId="{3E304186-DEC9-B242-85C6-B2C50E51BD7F}" dt="2018-09-21T13:19:01.370" v="33" actId="27636"/>
          <ac:spMkLst>
            <pc:docMk/>
            <pc:sldMk cId="3104484446" sldId="271"/>
            <ac:spMk id="2" creationId="{00000000-0000-0000-0000-000000000000}"/>
          </ac:spMkLst>
        </pc:spChg>
        <pc:spChg chg="del mod">
          <ac:chgData name="Jean-Michel Horodynski" userId="5c715a0f8bf77b2a" providerId="LiveId" clId="{3E304186-DEC9-B242-85C6-B2C50E51BD7F}" dt="2018-09-21T13:18:38.115" v="4" actId="931"/>
          <ac:spMkLst>
            <pc:docMk/>
            <pc:sldMk cId="3104484446" sldId="271"/>
            <ac:spMk id="3" creationId="{00000000-0000-0000-0000-000000000000}"/>
          </ac:spMkLst>
        </pc:spChg>
        <pc:picChg chg="add mod">
          <ac:chgData name="Jean-Michel Horodynski" userId="5c715a0f8bf77b2a" providerId="LiveId" clId="{3E304186-DEC9-B242-85C6-B2C50E51BD7F}" dt="2018-09-24T14:08:34.742" v="127" actId="14826"/>
          <ac:picMkLst>
            <pc:docMk/>
            <pc:sldMk cId="3104484446" sldId="271"/>
            <ac:picMk id="7" creationId="{629A776E-9775-5B4E-89F4-A8A1740B05FB}"/>
          </ac:picMkLst>
        </pc:picChg>
      </pc:sldChg>
      <pc:sldChg chg="modSp add del">
        <pc:chgData name="Jean-Michel Horodynski" userId="5c715a0f8bf77b2a" providerId="LiveId" clId="{3E304186-DEC9-B242-85C6-B2C50E51BD7F}" dt="2018-09-25T09:22:39.815" v="131" actId="2696"/>
        <pc:sldMkLst>
          <pc:docMk/>
          <pc:sldMk cId="2298192294" sldId="272"/>
        </pc:sldMkLst>
        <pc:spChg chg="mod">
          <ac:chgData name="Jean-Michel Horodynski" userId="5c715a0f8bf77b2a" providerId="LiveId" clId="{3E304186-DEC9-B242-85C6-B2C50E51BD7F}" dt="2018-09-21T13:19:46.394" v="76" actId="20577"/>
          <ac:spMkLst>
            <pc:docMk/>
            <pc:sldMk cId="2298192294" sldId="272"/>
            <ac:spMk id="2" creationId="{00000000-0000-0000-0000-000000000000}"/>
          </ac:spMkLst>
        </pc:spChg>
        <pc:picChg chg="mod">
          <ac:chgData name="Jean-Michel Horodynski" userId="5c715a0f8bf77b2a" providerId="LiveId" clId="{3E304186-DEC9-B242-85C6-B2C50E51BD7F}" dt="2018-09-21T13:19:57.794" v="78" actId="171"/>
          <ac:picMkLst>
            <pc:docMk/>
            <pc:sldMk cId="2298192294" sldId="272"/>
            <ac:picMk id="4" creationId="{00000000-0000-0000-0000-000000000000}"/>
          </ac:picMkLst>
        </pc:picChg>
        <pc:picChg chg="mod">
          <ac:chgData name="Jean-Michel Horodynski" userId="5c715a0f8bf77b2a" providerId="LiveId" clId="{3E304186-DEC9-B242-85C6-B2C50E51BD7F}" dt="2018-09-24T14:08:43.762" v="128" actId="14826"/>
          <ac:picMkLst>
            <pc:docMk/>
            <pc:sldMk cId="2298192294" sldId="272"/>
            <ac:picMk id="7" creationId="{629A776E-9775-5B4E-89F4-A8A1740B05FB}"/>
          </ac:picMkLst>
        </pc:picChg>
      </pc:sldChg>
      <pc:sldChg chg="modSp add">
        <pc:chgData name="Jean-Michel Horodynski" userId="5c715a0f8bf77b2a" providerId="LiveId" clId="{3E304186-DEC9-B242-85C6-B2C50E51BD7F}" dt="2018-09-25T09:22:48.194" v="133" actId="27636"/>
        <pc:sldMkLst>
          <pc:docMk/>
          <pc:sldMk cId="2896133803" sldId="273"/>
        </pc:sldMkLst>
        <pc:spChg chg="mod">
          <ac:chgData name="Jean-Michel Horodynski" userId="5c715a0f8bf77b2a" providerId="LiveId" clId="{3E304186-DEC9-B242-85C6-B2C50E51BD7F}" dt="2018-09-25T09:22:48.194" v="133" actId="27636"/>
          <ac:spMkLst>
            <pc:docMk/>
            <pc:sldMk cId="2896133803" sldId="273"/>
            <ac:spMk id="2" creationId="{00000000-0000-0000-0000-000000000000}"/>
          </ac:spMkLst>
        </pc:spChg>
        <pc:picChg chg="mod">
          <ac:chgData name="Jean-Michel Horodynski" userId="5c715a0f8bf77b2a" providerId="LiveId" clId="{3E304186-DEC9-B242-85C6-B2C50E51BD7F}" dt="2018-09-24T14:08:56.441" v="129" actId="14826"/>
          <ac:picMkLst>
            <pc:docMk/>
            <pc:sldMk cId="2896133803" sldId="273"/>
            <ac:picMk id="7" creationId="{629A776E-9775-5B4E-89F4-A8A1740B05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4AAF-AE30-094F-A116-55FEF23B14E5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61E7-1CE8-5248-BE8A-76C619DCB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5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21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Décrire l’environnement technique dans lequel s’intègre votre lot, en particulier les interfaces.</a:t>
            </a:r>
          </a:p>
          <a:p>
            <a:pPr lvl="1"/>
            <a:r>
              <a:rPr lang="fr-FR" dirty="0"/>
              <a:t>Lister les sous-systèmes qui seront impactés par la conception, la réalisation et la mise en place de votre lot.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Décomposer les besoins en fonctionnalités : </a:t>
            </a:r>
          </a:p>
          <a:p>
            <a:pPr lvl="1"/>
            <a:r>
              <a:rPr lang="fr-FR" dirty="0"/>
              <a:t> Pour chaque fonctionnalité, expliquer sa mise en œuvre du point de vue de l’utilisateur : </a:t>
            </a:r>
          </a:p>
          <a:p>
            <a:pPr lvl="1">
              <a:buFont typeface="Symbol" charset="0"/>
              <a:buChar char=""/>
            </a:pPr>
            <a:r>
              <a:rPr lang="fr-FR" dirty="0"/>
              <a:t> Comment une fonction X satisfait un besoin Y ?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Le vocabulaire utilisé doit être simple et compréhensible par tous. Si vous utilisez une sémantique propre à votre activité, expliquer les termes.</a:t>
            </a:r>
          </a:p>
          <a:p>
            <a:pPr lvl="0"/>
            <a:r>
              <a:rPr lang="fr-FR" dirty="0">
                <a:solidFill>
                  <a:srgbClr val="660066"/>
                </a:solidFill>
              </a:rPr>
              <a:t>Préciser les contraintes auxquelles vous êtes confrontées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38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Décrire ce qui a été fait/décidé</a:t>
            </a:r>
          </a:p>
          <a:p>
            <a:r>
              <a:rPr lang="fr-FR" dirty="0">
                <a:solidFill>
                  <a:srgbClr val="660066"/>
                </a:solidFill>
              </a:rPr>
              <a:t>Décrire ce qui va être fait </a:t>
            </a:r>
          </a:p>
          <a:p>
            <a:r>
              <a:rPr lang="fr-FR" dirty="0">
                <a:solidFill>
                  <a:srgbClr val="660066"/>
                </a:solidFill>
              </a:rPr>
              <a:t>Souligner les points de vigilance</a:t>
            </a:r>
          </a:p>
          <a:p>
            <a:r>
              <a:rPr lang="fr-FR" dirty="0">
                <a:solidFill>
                  <a:srgbClr val="660066"/>
                </a:solidFill>
              </a:rPr>
              <a:t>Proposer un macro-planning si possible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8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Décrire ce qui a été fait/décidé</a:t>
            </a:r>
          </a:p>
          <a:p>
            <a:r>
              <a:rPr lang="fr-FR" dirty="0">
                <a:solidFill>
                  <a:srgbClr val="660066"/>
                </a:solidFill>
              </a:rPr>
              <a:t>Décrire ce qui va être fait </a:t>
            </a:r>
          </a:p>
          <a:p>
            <a:r>
              <a:rPr lang="fr-FR" dirty="0">
                <a:solidFill>
                  <a:srgbClr val="660066"/>
                </a:solidFill>
              </a:rPr>
              <a:t>Souligner les points de vigilance</a:t>
            </a:r>
          </a:p>
          <a:p>
            <a:r>
              <a:rPr lang="fr-FR" dirty="0">
                <a:solidFill>
                  <a:srgbClr val="660066"/>
                </a:solidFill>
              </a:rPr>
              <a:t>Proposer un macro-planning si possible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97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21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Rappeler le positionnement de votre sous-système et sa fonction au sein du projet :</a:t>
            </a:r>
          </a:p>
          <a:p>
            <a:pPr lvl="1"/>
            <a:r>
              <a:rPr lang="fr-FR" dirty="0"/>
              <a:t> A quoi sert votre sous-système ?</a:t>
            </a:r>
          </a:p>
          <a:p>
            <a:pPr lvl="1"/>
            <a:r>
              <a:rPr lang="fr-FR" dirty="0"/>
              <a:t> Quels sont les besoins auxquels vous devez répondre (objectifs techniques) et les enjeux de votre lot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51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Décrire l’environnement technique dans lequel s’intègre votre lot, en particulier les interfaces.</a:t>
            </a:r>
          </a:p>
          <a:p>
            <a:pPr lvl="1"/>
            <a:r>
              <a:rPr lang="fr-FR" dirty="0"/>
              <a:t>Lister les sous-systèmes qui seront impactés par la conception, la réalisation et la mise en place de votre lot.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5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Décrire l’environnement technique dans lequel s’intègre votre lot, en particulier les interfaces.</a:t>
            </a:r>
          </a:p>
          <a:p>
            <a:pPr lvl="1"/>
            <a:r>
              <a:rPr lang="fr-FR" dirty="0"/>
              <a:t>Lister les sous-systèmes qui seront impactés par la conception, la réalisation et la mise en place de votre lot.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45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Décrire l’environnement technique dans lequel s’intègre votre lot, en particulier les interfaces.</a:t>
            </a:r>
          </a:p>
          <a:p>
            <a:pPr lvl="1"/>
            <a:r>
              <a:rPr lang="fr-FR" dirty="0"/>
              <a:t>Lister les sous-systèmes qui seront impactés par la conception, la réalisation et la mise en place de votre lot.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55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Décrire l’environnement technique dans lequel s’intègre votre lot, en particulier les interfaces.</a:t>
            </a:r>
          </a:p>
          <a:p>
            <a:pPr lvl="1"/>
            <a:r>
              <a:rPr lang="fr-FR" dirty="0"/>
              <a:t>Lister les sous-systèmes qui seront impactés par la conception, la réalisation et la mise en place de votre lot.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46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Décrire l’environnement technique dans lequel s’intègre votre lot, en particulier les interfaces.</a:t>
            </a:r>
          </a:p>
          <a:p>
            <a:pPr lvl="1"/>
            <a:r>
              <a:rPr lang="fr-FR" dirty="0"/>
              <a:t>Lister les sous-systèmes qui seront impactés par la conception, la réalisation et la mise en place de votre lot.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6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Décrire l’environnement technique dans lequel s’intègre votre lot, en particulier les interfaces.</a:t>
            </a:r>
          </a:p>
          <a:p>
            <a:pPr lvl="1"/>
            <a:r>
              <a:rPr lang="fr-FR" dirty="0"/>
              <a:t>Lister les sous-systèmes qui seront impactés par la conception, la réalisation et la mise en place de votre lot.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9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85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4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8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4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405A-D4EE-4C41-93A2-0B44FF85D30A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fr-FR" dirty="0" err="1">
                <a:solidFill>
                  <a:srgbClr val="660066"/>
                </a:solidFill>
              </a:rPr>
              <a:t>Status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Overview</a:t>
            </a:r>
            <a:r>
              <a:rPr lang="fr-FR" dirty="0">
                <a:solidFill>
                  <a:srgbClr val="660066"/>
                </a:solidFill>
              </a:rPr>
              <a:t/>
            </a:r>
            <a:br>
              <a:rPr lang="fr-FR" dirty="0">
                <a:solidFill>
                  <a:srgbClr val="660066"/>
                </a:solidFill>
              </a:rPr>
            </a:br>
            <a:r>
              <a:rPr lang="fr-FR" dirty="0">
                <a:solidFill>
                  <a:srgbClr val="660066"/>
                </a:solidFill>
              </a:rPr>
              <a:t>Radiation Protection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Jean-Michel HORODYNSKI - </a:t>
            </a:r>
            <a:r>
              <a:rPr lang="fr-FR" sz="2000" dirty="0" err="1"/>
              <a:t>iRSD</a:t>
            </a:r>
            <a:endParaRPr lang="fr-FR" sz="2000" dirty="0"/>
          </a:p>
          <a:p>
            <a:r>
              <a:rPr lang="fr-FR" sz="2000" dirty="0"/>
              <a:t>Le 08/10/2018</a:t>
            </a:r>
          </a:p>
        </p:txBody>
      </p:sp>
      <p:pic>
        <p:nvPicPr>
          <p:cNvPr id="5" name="Image 4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072" y="4560148"/>
            <a:ext cx="1250177" cy="345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073" y="4999683"/>
            <a:ext cx="1287645" cy="7559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/>
          <p:cNvGrpSpPr/>
          <p:nvPr/>
        </p:nvGrpSpPr>
        <p:grpSpPr>
          <a:xfrm>
            <a:off x="4982278" y="93688"/>
            <a:ext cx="4058692" cy="441766"/>
            <a:chOff x="0" y="0"/>
            <a:chExt cx="4949650" cy="703809"/>
          </a:xfrm>
        </p:grpSpPr>
        <p:pic>
          <p:nvPicPr>
            <p:cNvPr id="8" name="Image 7" descr="Image 1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954068" cy="70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2" descr="Imagen 2"/>
            <p:cNvPicPr>
              <a:picLocks noChangeAspect="1"/>
            </p:cNvPicPr>
            <p:nvPr/>
          </p:nvPicPr>
          <p:blipFill>
            <a:blip r:embed="rId6">
              <a:extLst/>
            </a:blip>
            <a:srcRect t="28766" b="29819"/>
            <a:stretch>
              <a:fillRect/>
            </a:stretch>
          </p:blipFill>
          <p:spPr>
            <a:xfrm>
              <a:off x="2831491" y="91752"/>
              <a:ext cx="2118159" cy="520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1072" y="5975192"/>
            <a:ext cx="1260000" cy="819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89406" y="4278385"/>
            <a:ext cx="942702" cy="952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65" y="11445"/>
            <a:ext cx="4445000" cy="2006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400" y="5244154"/>
            <a:ext cx="791553" cy="7892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2400" y="6146349"/>
            <a:ext cx="1228019" cy="5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2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Contexte 2/2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FCE54001-2C6D-D442-A8F3-F8D720F7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8540" y="1664898"/>
            <a:ext cx="4957582" cy="4735901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33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Solution fonctionnelle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sz="3200" dirty="0" err="1">
                <a:solidFill>
                  <a:schemeClr val="accent4"/>
                </a:solidFill>
              </a:rPr>
              <a:t>Numerical</a:t>
            </a:r>
            <a:r>
              <a:rPr lang="fr-FR" sz="3200" dirty="0">
                <a:solidFill>
                  <a:schemeClr val="accent4"/>
                </a:solidFill>
              </a:rPr>
              <a:t> Simulations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accent4"/>
                </a:solidFill>
              </a:rPr>
              <a:t>Beam-loss</a:t>
            </a:r>
            <a:r>
              <a:rPr lang="fr-FR" sz="2800" dirty="0">
                <a:solidFill>
                  <a:schemeClr val="accent4"/>
                </a:solidFill>
              </a:rPr>
              <a:t> </a:t>
            </a:r>
            <a:r>
              <a:rPr lang="fr-FR" sz="2800" dirty="0" err="1">
                <a:solidFill>
                  <a:schemeClr val="accent4"/>
                </a:solidFill>
              </a:rPr>
              <a:t>definition</a:t>
            </a:r>
            <a:r>
              <a:rPr lang="fr-FR" dirty="0">
                <a:solidFill>
                  <a:schemeClr val="accent4"/>
                </a:solidFill>
              </a:rPr>
              <a:t>: </a:t>
            </a:r>
            <a:r>
              <a:rPr lang="fr-FR" dirty="0" err="1">
                <a:solidFill>
                  <a:schemeClr val="accent4"/>
                </a:solidFill>
              </a:rPr>
              <a:t>localization</a:t>
            </a:r>
            <a:r>
              <a:rPr lang="fr-FR" dirty="0">
                <a:solidFill>
                  <a:schemeClr val="accent4"/>
                </a:solidFill>
              </a:rPr>
              <a:t>, </a:t>
            </a:r>
            <a:r>
              <a:rPr lang="fr-FR" dirty="0" err="1">
                <a:solidFill>
                  <a:schemeClr val="accent4"/>
                </a:solidFill>
              </a:rPr>
              <a:t>loss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percentage</a:t>
            </a:r>
            <a:r>
              <a:rPr lang="fr-FR" dirty="0">
                <a:solidFill>
                  <a:schemeClr val="accent4"/>
                </a:solidFill>
              </a:rPr>
              <a:t>, </a:t>
            </a:r>
            <a:r>
              <a:rPr lang="fr-FR" dirty="0" err="1">
                <a:solidFill>
                  <a:schemeClr val="accent4"/>
                </a:solidFill>
              </a:rPr>
              <a:t>various</a:t>
            </a:r>
            <a:r>
              <a:rPr lang="fr-FR" dirty="0">
                <a:solidFill>
                  <a:schemeClr val="accent4"/>
                </a:solidFill>
              </a:rPr>
              <a:t> modes…</a:t>
            </a:r>
            <a:endParaRPr lang="fr-FR" sz="2400" dirty="0">
              <a:solidFill>
                <a:schemeClr val="accent4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accent4"/>
                </a:solidFill>
              </a:rPr>
              <a:t>Geometrical</a:t>
            </a:r>
            <a:r>
              <a:rPr lang="fr-FR" sz="2800" dirty="0">
                <a:solidFill>
                  <a:schemeClr val="accent4"/>
                </a:solidFill>
              </a:rPr>
              <a:t> </a:t>
            </a:r>
            <a:r>
              <a:rPr lang="fr-FR" sz="2800" dirty="0" err="1">
                <a:solidFill>
                  <a:schemeClr val="accent4"/>
                </a:solidFill>
              </a:rPr>
              <a:t>Modelization</a:t>
            </a:r>
            <a:r>
              <a:rPr lang="fr-FR" sz="2800" dirty="0">
                <a:solidFill>
                  <a:schemeClr val="accent4"/>
                </a:solidFill>
              </a:rPr>
              <a:t>: Data on building, </a:t>
            </a:r>
            <a:r>
              <a:rPr lang="fr-FR" sz="2800" dirty="0" err="1">
                <a:solidFill>
                  <a:schemeClr val="accent4"/>
                </a:solidFill>
              </a:rPr>
              <a:t>accelerator</a:t>
            </a:r>
            <a:r>
              <a:rPr lang="fr-FR" sz="2800" dirty="0">
                <a:solidFill>
                  <a:schemeClr val="accent4"/>
                </a:solidFill>
              </a:rPr>
              <a:t> parts (</a:t>
            </a:r>
            <a:r>
              <a:rPr lang="fr-FR" sz="2800" dirty="0" err="1">
                <a:solidFill>
                  <a:schemeClr val="accent4"/>
                </a:solidFill>
              </a:rPr>
              <a:t>localization</a:t>
            </a:r>
            <a:r>
              <a:rPr lang="fr-FR" sz="2800" dirty="0">
                <a:solidFill>
                  <a:schemeClr val="accent4"/>
                </a:solidFill>
              </a:rPr>
              <a:t>, </a:t>
            </a:r>
            <a:r>
              <a:rPr lang="fr-FR" sz="2800" dirty="0" err="1">
                <a:solidFill>
                  <a:schemeClr val="accent4"/>
                </a:solidFill>
              </a:rPr>
              <a:t>materials</a:t>
            </a:r>
            <a:r>
              <a:rPr lang="fr-FR" sz="2800" dirty="0">
                <a:solidFill>
                  <a:schemeClr val="accent4"/>
                </a:solidFill>
              </a:rPr>
              <a:t>….)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Radiation Protection Goals: RP Zoning, </a:t>
            </a:r>
            <a:r>
              <a:rPr lang="fr-FR" sz="2800" dirty="0" err="1">
                <a:solidFill>
                  <a:schemeClr val="accent4"/>
                </a:solidFill>
              </a:rPr>
              <a:t>Workers</a:t>
            </a:r>
            <a:r>
              <a:rPr lang="fr-FR" sz="2800" dirty="0">
                <a:solidFill>
                  <a:schemeClr val="accent4"/>
                </a:solidFill>
              </a:rPr>
              <a:t>’ and </a:t>
            </a:r>
            <a:r>
              <a:rPr lang="fr-FR" sz="2800" dirty="0" err="1">
                <a:solidFill>
                  <a:schemeClr val="accent4"/>
                </a:solidFill>
              </a:rPr>
              <a:t>Users</a:t>
            </a:r>
            <a:r>
              <a:rPr lang="fr-FR" sz="2800" dirty="0">
                <a:solidFill>
                  <a:schemeClr val="accent4"/>
                </a:solidFill>
              </a:rPr>
              <a:t>’ classification…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BD Design: </a:t>
            </a:r>
            <a:r>
              <a:rPr lang="fr-FR" sz="2800" dirty="0" err="1">
                <a:solidFill>
                  <a:schemeClr val="accent4"/>
                </a:solidFill>
              </a:rPr>
              <a:t>Mandatory</a:t>
            </a:r>
            <a:r>
              <a:rPr lang="fr-FR" sz="2800" dirty="0">
                <a:solidFill>
                  <a:schemeClr val="accent4"/>
                </a:solidFill>
              </a:rPr>
              <a:t> to </a:t>
            </a:r>
            <a:r>
              <a:rPr lang="fr-FR" sz="2800" dirty="0" err="1">
                <a:solidFill>
                  <a:schemeClr val="accent4"/>
                </a:solidFill>
              </a:rPr>
              <a:t>realize</a:t>
            </a:r>
            <a:r>
              <a:rPr lang="fr-FR" sz="2800" dirty="0">
                <a:solidFill>
                  <a:schemeClr val="accent4"/>
                </a:solidFill>
              </a:rPr>
              <a:t> </a:t>
            </a:r>
            <a:r>
              <a:rPr lang="fr-FR" sz="2800" dirty="0" err="1">
                <a:solidFill>
                  <a:schemeClr val="accent4"/>
                </a:solidFill>
              </a:rPr>
              <a:t>complete</a:t>
            </a:r>
            <a:r>
              <a:rPr lang="fr-FR" sz="2800" dirty="0">
                <a:solidFill>
                  <a:schemeClr val="accent4"/>
                </a:solidFill>
              </a:rPr>
              <a:t> </a:t>
            </a:r>
            <a:r>
              <a:rPr lang="fr-FR" sz="2800" dirty="0" err="1">
                <a:solidFill>
                  <a:schemeClr val="accent4"/>
                </a:solidFill>
              </a:rPr>
              <a:t>studies</a:t>
            </a:r>
            <a:endParaRPr lang="fr-FR" sz="2800" dirty="0">
              <a:solidFill>
                <a:schemeClr val="accent4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4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870" y="30604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rgbClr val="660066"/>
                </a:solidFill>
              </a:rPr>
              <a:t>Status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solidFill>
                  <a:srgbClr val="660066"/>
                </a:solidFill>
              </a:rPr>
              <a:t>iRSD</a:t>
            </a:r>
            <a:r>
              <a:rPr lang="fr-FR" dirty="0">
                <a:solidFill>
                  <a:srgbClr val="660066"/>
                </a:solidFill>
              </a:rPr>
              <a:t> – PRAE collaboration in </a:t>
            </a:r>
            <a:r>
              <a:rPr lang="fr-FR" dirty="0" err="1">
                <a:solidFill>
                  <a:srgbClr val="660066"/>
                </a:solidFill>
              </a:rPr>
              <a:t>progress</a:t>
            </a:r>
            <a:endParaRPr lang="fr-FR" dirty="0">
              <a:solidFill>
                <a:srgbClr val="660066"/>
              </a:solidFill>
            </a:endParaRPr>
          </a:p>
          <a:p>
            <a:r>
              <a:rPr lang="fr-FR" dirty="0" err="1">
                <a:solidFill>
                  <a:srgbClr val="660066"/>
                </a:solidFill>
              </a:rPr>
              <a:t>Needs</a:t>
            </a:r>
            <a:r>
              <a:rPr lang="fr-FR" dirty="0">
                <a:solidFill>
                  <a:srgbClr val="660066"/>
                </a:solidFill>
              </a:rPr>
              <a:t> of data: machine design, </a:t>
            </a:r>
            <a:r>
              <a:rPr lang="fr-FR" dirty="0" err="1">
                <a:solidFill>
                  <a:srgbClr val="660066"/>
                </a:solidFill>
              </a:rPr>
              <a:t>beam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physics</a:t>
            </a:r>
            <a:r>
              <a:rPr lang="fr-FR" dirty="0">
                <a:solidFill>
                  <a:srgbClr val="660066"/>
                </a:solidFill>
              </a:rPr>
              <a:t>…</a:t>
            </a:r>
          </a:p>
          <a:p>
            <a:r>
              <a:rPr lang="fr-FR" dirty="0">
                <a:solidFill>
                  <a:srgbClr val="660066"/>
                </a:solidFill>
              </a:rPr>
              <a:t>Critical points :</a:t>
            </a:r>
          </a:p>
          <a:p>
            <a:pPr lvl="1"/>
            <a:r>
              <a:rPr lang="fr-FR" dirty="0">
                <a:solidFill>
                  <a:srgbClr val="660066"/>
                </a:solidFill>
              </a:rPr>
              <a:t>The more </a:t>
            </a:r>
            <a:r>
              <a:rPr lang="fr-FR" dirty="0" err="1">
                <a:solidFill>
                  <a:srgbClr val="660066"/>
                </a:solidFill>
              </a:rPr>
              <a:t>things</a:t>
            </a:r>
            <a:r>
              <a:rPr lang="fr-FR" dirty="0">
                <a:solidFill>
                  <a:srgbClr val="660066"/>
                </a:solidFill>
              </a:rPr>
              <a:t> change, the more time </a:t>
            </a:r>
            <a:r>
              <a:rPr lang="fr-FR" dirty="0" err="1">
                <a:solidFill>
                  <a:srgbClr val="660066"/>
                </a:solidFill>
              </a:rPr>
              <a:t>is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needed</a:t>
            </a:r>
            <a:r>
              <a:rPr lang="fr-FR" dirty="0">
                <a:solidFill>
                  <a:srgbClr val="660066"/>
                </a:solidFill>
              </a:rPr>
              <a:t> for simulations to </a:t>
            </a:r>
            <a:r>
              <a:rPr lang="fr-FR" dirty="0" err="1">
                <a:solidFill>
                  <a:srgbClr val="660066"/>
                </a:solidFill>
              </a:rPr>
              <a:t>be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done</a:t>
            </a:r>
            <a:r>
              <a:rPr lang="fr-FR" dirty="0">
                <a:solidFill>
                  <a:srgbClr val="660066"/>
                </a:solidFill>
              </a:rPr>
              <a:t>.</a:t>
            </a:r>
          </a:p>
          <a:p>
            <a:pPr lvl="1"/>
            <a:r>
              <a:rPr lang="fr-FR" dirty="0">
                <a:solidFill>
                  <a:srgbClr val="660066"/>
                </a:solidFill>
              </a:rPr>
              <a:t>Impact of RP on building</a:t>
            </a:r>
          </a:p>
          <a:p>
            <a:pPr lvl="1"/>
            <a:r>
              <a:rPr lang="fr-FR" dirty="0" err="1">
                <a:solidFill>
                  <a:srgbClr val="660066"/>
                </a:solidFill>
              </a:rPr>
              <a:t>Strong</a:t>
            </a:r>
            <a:r>
              <a:rPr lang="fr-FR" dirty="0">
                <a:solidFill>
                  <a:srgbClr val="660066"/>
                </a:solidFill>
              </a:rPr>
              <a:t> interactions </a:t>
            </a:r>
            <a:r>
              <a:rPr lang="fr-FR" dirty="0" err="1">
                <a:solidFill>
                  <a:srgbClr val="660066"/>
                </a:solidFill>
              </a:rPr>
              <a:t>between</a:t>
            </a:r>
            <a:r>
              <a:rPr lang="fr-FR" dirty="0">
                <a:solidFill>
                  <a:srgbClr val="660066"/>
                </a:solidFill>
              </a:rPr>
              <a:t> RP and </a:t>
            </a:r>
            <a:r>
              <a:rPr lang="fr-FR">
                <a:solidFill>
                  <a:srgbClr val="660066"/>
                </a:solidFill>
              </a:rPr>
              <a:t>Safety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9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1434" y="30604"/>
            <a:ext cx="7644035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Planning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629A776E-9775-5B4E-89F4-A8A1740B0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8923" y="1600200"/>
            <a:ext cx="8046154" cy="4525961"/>
          </a:xfr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3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24" y="2405821"/>
            <a:ext cx="1604942" cy="4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824" y="3326940"/>
            <a:ext cx="1564302" cy="9184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/>
          <p:cNvGrpSpPr/>
          <p:nvPr/>
        </p:nvGrpSpPr>
        <p:grpSpPr>
          <a:xfrm>
            <a:off x="4982280" y="93688"/>
            <a:ext cx="4058692" cy="441766"/>
            <a:chOff x="0" y="0"/>
            <a:chExt cx="4949650" cy="703809"/>
          </a:xfrm>
        </p:grpSpPr>
        <p:pic>
          <p:nvPicPr>
            <p:cNvPr id="8" name="Image 7" descr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54068" cy="70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2" descr="Imagen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66" b="29819"/>
            <a:stretch>
              <a:fillRect/>
            </a:stretch>
          </p:blipFill>
          <p:spPr>
            <a:xfrm>
              <a:off x="2831491" y="91752"/>
              <a:ext cx="2118159" cy="520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0650" y="4521104"/>
            <a:ext cx="1551116" cy="1008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66" y="2324706"/>
            <a:ext cx="845981" cy="85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9"/>
            <a:ext cx="3394685" cy="15324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35" y="3179232"/>
            <a:ext cx="741812" cy="7396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41" y="6286614"/>
            <a:ext cx="1228019" cy="52883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91539" y="546611"/>
            <a:ext cx="1951717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Projet Emblématique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30761" y="573347"/>
            <a:ext cx="1913245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Programme SESAME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6792" y="3894605"/>
            <a:ext cx="1207517" cy="8440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1235" y="4706102"/>
            <a:ext cx="816200" cy="8162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668726" y="2047707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/>
            <a:r>
              <a:rPr lang="en-US" sz="1200" b="1" dirty="0">
                <a:solidFill>
                  <a:prstClr val="black"/>
                </a:solidFill>
                <a:latin typeface="Calibri"/>
              </a:rPr>
              <a:t>W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ith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 the support of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75717"/>
            <a:ext cx="2133600" cy="365125"/>
          </a:xfrm>
        </p:spPr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7065" y="5529814"/>
            <a:ext cx="1097243" cy="698619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fr-FR" dirty="0" err="1">
                <a:solidFill>
                  <a:srgbClr val="660066"/>
                </a:solidFill>
              </a:rPr>
              <a:t>Status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Overview</a:t>
            </a:r>
            <a:r>
              <a:rPr lang="fr-FR" dirty="0">
                <a:solidFill>
                  <a:srgbClr val="660066"/>
                </a:solidFill>
              </a:rPr>
              <a:t/>
            </a:r>
            <a:br>
              <a:rPr lang="fr-FR" dirty="0">
                <a:solidFill>
                  <a:srgbClr val="660066"/>
                </a:solidFill>
              </a:rPr>
            </a:br>
            <a:r>
              <a:rPr lang="fr-FR" dirty="0">
                <a:solidFill>
                  <a:srgbClr val="660066"/>
                </a:solidFill>
              </a:rPr>
              <a:t>Radiation Protection</a:t>
            </a:r>
          </a:p>
        </p:txBody>
      </p:sp>
      <p:sp>
        <p:nvSpPr>
          <p:cNvPr id="25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fr-FR" sz="2000" dirty="0"/>
              <a:t>Jean-Michel HORODYNSKI - </a:t>
            </a:r>
            <a:r>
              <a:rPr lang="fr-FR" sz="2000" dirty="0" err="1"/>
              <a:t>iRSD</a:t>
            </a:r>
            <a:endParaRPr lang="fr-FR" sz="2000" dirty="0"/>
          </a:p>
          <a:p>
            <a:r>
              <a:rPr lang="fr-FR" sz="2000" dirty="0"/>
              <a:t>Le 08/10/2018</a:t>
            </a:r>
          </a:p>
        </p:txBody>
      </p:sp>
    </p:spTree>
    <p:extLst>
      <p:ext uri="{BB962C8B-B14F-4D97-AF65-F5344CB8AC3E}">
        <p14:creationId xmlns:p14="http://schemas.microsoft.com/office/powerpoint/2010/main" val="71874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Contexte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660066"/>
                </a:solidFill>
              </a:rPr>
              <a:t>Radiation Protection goals:</a:t>
            </a:r>
          </a:p>
          <a:p>
            <a:pPr lvl="1"/>
            <a:r>
              <a:rPr lang="fr-FR" dirty="0" err="1">
                <a:solidFill>
                  <a:srgbClr val="660066"/>
                </a:solidFill>
              </a:rPr>
              <a:t>Protecting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workers</a:t>
            </a:r>
            <a:r>
              <a:rPr lang="fr-FR" dirty="0">
                <a:solidFill>
                  <a:srgbClr val="660066"/>
                </a:solidFill>
              </a:rPr>
              <a:t> and </a:t>
            </a:r>
            <a:r>
              <a:rPr lang="fr-FR" dirty="0" err="1">
                <a:solidFill>
                  <a:srgbClr val="660066"/>
                </a:solidFill>
              </a:rPr>
              <a:t>users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against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ionizing</a:t>
            </a:r>
            <a:r>
              <a:rPr lang="fr-FR" dirty="0">
                <a:solidFill>
                  <a:srgbClr val="660066"/>
                </a:solidFill>
              </a:rPr>
              <a:t> radiation</a:t>
            </a:r>
          </a:p>
          <a:p>
            <a:pPr lvl="1"/>
            <a:r>
              <a:rPr lang="fr-FR" dirty="0" err="1">
                <a:solidFill>
                  <a:srgbClr val="660066"/>
                </a:solidFill>
              </a:rPr>
              <a:t>Protecting</a:t>
            </a:r>
            <a:r>
              <a:rPr lang="fr-FR" dirty="0">
                <a:solidFill>
                  <a:srgbClr val="660066"/>
                </a:solidFill>
              </a:rPr>
              <a:t> people and </a:t>
            </a:r>
            <a:r>
              <a:rPr lang="fr-FR" dirty="0" err="1">
                <a:solidFill>
                  <a:srgbClr val="660066"/>
                </a:solidFill>
              </a:rPr>
              <a:t>environment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against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radiological</a:t>
            </a:r>
            <a:r>
              <a:rPr lang="fr-FR" dirty="0">
                <a:solidFill>
                  <a:srgbClr val="660066"/>
                </a:solidFill>
              </a:rPr>
              <a:t> impact of the exploitation of the </a:t>
            </a:r>
            <a:r>
              <a:rPr lang="fr-FR" dirty="0" err="1">
                <a:solidFill>
                  <a:srgbClr val="660066"/>
                </a:solidFill>
              </a:rPr>
              <a:t>facility</a:t>
            </a:r>
            <a:endParaRPr lang="fr-FR" dirty="0">
              <a:solidFill>
                <a:srgbClr val="660066"/>
              </a:solidFill>
            </a:endParaRPr>
          </a:p>
          <a:p>
            <a:pPr lvl="1"/>
            <a:r>
              <a:rPr lang="fr-FR" dirty="0" err="1">
                <a:solidFill>
                  <a:srgbClr val="660066"/>
                </a:solidFill>
              </a:rPr>
              <a:t>Obtaining</a:t>
            </a:r>
            <a:r>
              <a:rPr lang="fr-FR" dirty="0">
                <a:solidFill>
                  <a:srgbClr val="660066"/>
                </a:solidFill>
              </a:rPr>
              <a:t> the licence to </a:t>
            </a:r>
            <a:r>
              <a:rPr lang="fr-FR" dirty="0" err="1">
                <a:solidFill>
                  <a:srgbClr val="660066"/>
                </a:solidFill>
              </a:rPr>
              <a:t>run</a:t>
            </a:r>
            <a:r>
              <a:rPr lang="fr-FR" dirty="0">
                <a:solidFill>
                  <a:srgbClr val="660066"/>
                </a:solidFill>
              </a:rPr>
              <a:t> the </a:t>
            </a:r>
            <a:r>
              <a:rPr lang="fr-FR" dirty="0" err="1">
                <a:solidFill>
                  <a:srgbClr val="660066"/>
                </a:solidFill>
              </a:rPr>
              <a:t>facility</a:t>
            </a:r>
            <a:endParaRPr lang="fr-FR" dirty="0">
              <a:solidFill>
                <a:srgbClr val="660066"/>
              </a:solidFill>
            </a:endParaRPr>
          </a:p>
          <a:p>
            <a:r>
              <a:rPr lang="fr-FR" dirty="0">
                <a:solidFill>
                  <a:srgbClr val="660066"/>
                </a:solidFill>
              </a:rPr>
              <a:t>Radiation Protection for PRAE</a:t>
            </a:r>
          </a:p>
          <a:p>
            <a:pPr lvl="1"/>
            <a:r>
              <a:rPr lang="fr-FR" dirty="0" err="1">
                <a:solidFill>
                  <a:srgbClr val="660066"/>
                </a:solidFill>
              </a:rPr>
              <a:t>Assessing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radiological</a:t>
            </a:r>
            <a:r>
              <a:rPr lang="fr-FR" dirty="0">
                <a:solidFill>
                  <a:srgbClr val="660066"/>
                </a:solidFill>
              </a:rPr>
              <a:t> impact in </a:t>
            </a:r>
            <a:r>
              <a:rPr lang="fr-FR" dirty="0" err="1">
                <a:solidFill>
                  <a:srgbClr val="660066"/>
                </a:solidFill>
              </a:rPr>
              <a:t>order</a:t>
            </a:r>
            <a:r>
              <a:rPr lang="fr-FR" dirty="0">
                <a:solidFill>
                  <a:srgbClr val="660066"/>
                </a:solidFill>
              </a:rPr>
              <a:t> to </a:t>
            </a:r>
            <a:r>
              <a:rPr lang="fr-FR" dirty="0" err="1">
                <a:solidFill>
                  <a:srgbClr val="660066"/>
                </a:solidFill>
              </a:rPr>
              <a:t>optimize</a:t>
            </a:r>
            <a:r>
              <a:rPr lang="fr-FR" dirty="0">
                <a:solidFill>
                  <a:srgbClr val="660066"/>
                </a:solidFill>
              </a:rPr>
              <a:t> exposition:</a:t>
            </a:r>
          </a:p>
          <a:p>
            <a:pPr lvl="2"/>
            <a:r>
              <a:rPr lang="fr-FR" dirty="0" err="1">
                <a:solidFill>
                  <a:srgbClr val="660066"/>
                </a:solidFill>
              </a:rPr>
              <a:t>Shielding</a:t>
            </a:r>
            <a:r>
              <a:rPr lang="fr-FR" dirty="0">
                <a:solidFill>
                  <a:srgbClr val="660066"/>
                </a:solidFill>
              </a:rPr>
              <a:t> design</a:t>
            </a:r>
          </a:p>
          <a:p>
            <a:pPr lvl="2"/>
            <a:r>
              <a:rPr lang="fr-FR" dirty="0">
                <a:solidFill>
                  <a:srgbClr val="660066"/>
                </a:solidFill>
              </a:rPr>
              <a:t>Radiation protection zoning; </a:t>
            </a:r>
            <a:r>
              <a:rPr lang="fr-FR" dirty="0" err="1">
                <a:solidFill>
                  <a:srgbClr val="660066"/>
                </a:solidFill>
              </a:rPr>
              <a:t>assessements</a:t>
            </a:r>
            <a:r>
              <a:rPr lang="fr-FR" dirty="0">
                <a:solidFill>
                  <a:srgbClr val="660066"/>
                </a:solidFill>
              </a:rPr>
              <a:t> of the </a:t>
            </a:r>
            <a:r>
              <a:rPr lang="fr-FR" dirty="0" err="1">
                <a:solidFill>
                  <a:srgbClr val="660066"/>
                </a:solidFill>
              </a:rPr>
              <a:t>radiological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assessments</a:t>
            </a:r>
            <a:r>
              <a:rPr lang="fr-FR" dirty="0">
                <a:solidFill>
                  <a:srgbClr val="660066"/>
                </a:solidFill>
              </a:rPr>
              <a:t> of </a:t>
            </a:r>
            <a:r>
              <a:rPr lang="fr-FR" dirty="0" err="1">
                <a:solidFill>
                  <a:srgbClr val="660066"/>
                </a:solidFill>
              </a:rPr>
              <a:t>workers</a:t>
            </a:r>
            <a:r>
              <a:rPr lang="fr-FR" dirty="0">
                <a:solidFill>
                  <a:srgbClr val="660066"/>
                </a:solidFill>
              </a:rPr>
              <a:t>/</a:t>
            </a:r>
            <a:r>
              <a:rPr lang="fr-FR" dirty="0" err="1">
                <a:solidFill>
                  <a:srgbClr val="660066"/>
                </a:solidFill>
              </a:rPr>
              <a:t>users</a:t>
            </a:r>
            <a:r>
              <a:rPr lang="fr-FR" dirty="0">
                <a:solidFill>
                  <a:srgbClr val="660066"/>
                </a:solidFill>
              </a:rPr>
              <a:t>; </a:t>
            </a:r>
            <a:r>
              <a:rPr lang="fr-FR" dirty="0" err="1">
                <a:solidFill>
                  <a:srgbClr val="660066"/>
                </a:solidFill>
              </a:rPr>
              <a:t>medical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survey</a:t>
            </a:r>
            <a:endParaRPr lang="fr-FR" dirty="0">
              <a:solidFill>
                <a:srgbClr val="660066"/>
              </a:solidFill>
            </a:endParaRPr>
          </a:p>
          <a:p>
            <a:pPr lvl="2"/>
            <a:r>
              <a:rPr lang="fr-FR" dirty="0">
                <a:solidFill>
                  <a:srgbClr val="660066"/>
                </a:solidFill>
              </a:rPr>
              <a:t>Protection of population and </a:t>
            </a:r>
            <a:r>
              <a:rPr lang="fr-FR" dirty="0" err="1">
                <a:solidFill>
                  <a:srgbClr val="660066"/>
                </a:solidFill>
              </a:rPr>
              <a:t>environment</a:t>
            </a:r>
            <a:r>
              <a:rPr lang="fr-FR" dirty="0">
                <a:solidFill>
                  <a:srgbClr val="660066"/>
                </a:solidFill>
              </a:rPr>
              <a:t>: air/water activation (and </a:t>
            </a:r>
            <a:r>
              <a:rPr lang="fr-FR" dirty="0" err="1">
                <a:solidFill>
                  <a:srgbClr val="660066"/>
                </a:solidFill>
              </a:rPr>
              <a:t>potential</a:t>
            </a:r>
            <a:r>
              <a:rPr lang="fr-FR" dirty="0">
                <a:solidFill>
                  <a:srgbClr val="660066"/>
                </a:solidFill>
              </a:rPr>
              <a:t> release); radioactive </a:t>
            </a:r>
            <a:r>
              <a:rPr lang="fr-FR" dirty="0" err="1">
                <a:solidFill>
                  <a:srgbClr val="660066"/>
                </a:solidFill>
              </a:rPr>
              <a:t>waste</a:t>
            </a:r>
            <a:r>
              <a:rPr lang="fr-FR" dirty="0">
                <a:solidFill>
                  <a:srgbClr val="660066"/>
                </a:solidFill>
              </a:rPr>
              <a:t> management</a:t>
            </a:r>
          </a:p>
          <a:p>
            <a:pPr lvl="2"/>
            <a:r>
              <a:rPr lang="fr-FR" dirty="0">
                <a:solidFill>
                  <a:srgbClr val="660066"/>
                </a:solidFill>
              </a:rPr>
              <a:t>Radiation Monitoring System design</a:t>
            </a:r>
          </a:p>
          <a:p>
            <a:pPr lvl="2"/>
            <a:r>
              <a:rPr lang="fr-FR" dirty="0">
                <a:solidFill>
                  <a:srgbClr val="660066"/>
                </a:solidFill>
              </a:rPr>
              <a:t>Balance </a:t>
            </a:r>
            <a:r>
              <a:rPr lang="fr-FR" dirty="0" err="1">
                <a:solidFill>
                  <a:srgbClr val="660066"/>
                </a:solidFill>
              </a:rPr>
              <a:t>between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costs</a:t>
            </a:r>
            <a:r>
              <a:rPr lang="fr-FR" dirty="0">
                <a:solidFill>
                  <a:srgbClr val="660066"/>
                </a:solidFill>
              </a:rPr>
              <a:t> and </a:t>
            </a:r>
            <a:r>
              <a:rPr lang="fr-FR" dirty="0" err="1">
                <a:solidFill>
                  <a:srgbClr val="660066"/>
                </a:solidFill>
              </a:rPr>
              <a:t>opportunities</a:t>
            </a:r>
            <a:endParaRPr lang="fr-FR" dirty="0">
              <a:solidFill>
                <a:srgbClr val="660066"/>
              </a:solidFill>
            </a:endParaRPr>
          </a:p>
          <a:p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3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Contexte 2/2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FCE54001-2C6D-D442-A8F3-F8D720F7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450" y="1608931"/>
            <a:ext cx="7023100" cy="450850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5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Contexte 2/2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FCE54001-2C6D-D442-A8F3-F8D720F7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9450" y="1608931"/>
            <a:ext cx="4625099" cy="450850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36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Contexte 2/2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FCE54001-2C6D-D442-A8F3-F8D720F7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790" y="1664898"/>
            <a:ext cx="7757083" cy="4735902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435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Contexte 2/2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FCE54001-2C6D-D442-A8F3-F8D720F7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1275" y="1664898"/>
            <a:ext cx="6052113" cy="4735902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51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Contexte 2/2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FCE54001-2C6D-D442-A8F3-F8D720F7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2515" y="1664898"/>
            <a:ext cx="5469633" cy="4735902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31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660066"/>
                </a:solidFill>
              </a:rPr>
              <a:t>Contexte 2/2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FCE54001-2C6D-D442-A8F3-F8D720F7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8540" y="1664898"/>
            <a:ext cx="4957582" cy="4735902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15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696</Words>
  <Application>Microsoft Macintosh PowerPoint</Application>
  <PresentationFormat>Présentation à l'écran (4:3)</PresentationFormat>
  <Paragraphs>87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Status Overview Radiation Protection</vt:lpstr>
      <vt:lpstr>Status Overview Radiation Protection</vt:lpstr>
      <vt:lpstr>Contexte 1/2</vt:lpstr>
      <vt:lpstr>Contexte 2/2</vt:lpstr>
      <vt:lpstr>Contexte 2/2</vt:lpstr>
      <vt:lpstr>Contexte 2/2</vt:lpstr>
      <vt:lpstr>Contexte 2/2</vt:lpstr>
      <vt:lpstr>Contexte 2/2</vt:lpstr>
      <vt:lpstr>Contexte 2/2</vt:lpstr>
      <vt:lpstr>Contexte 2/2</vt:lpstr>
      <vt:lpstr>Solution fonctionnelle</vt:lpstr>
      <vt:lpstr>Status</vt:lpstr>
      <vt:lpstr>Planning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Cynthia</dc:creator>
  <cp:lastModifiedBy>Cynthia</cp:lastModifiedBy>
  <cp:revision>10</cp:revision>
  <dcterms:created xsi:type="dcterms:W3CDTF">2018-07-04T14:39:06Z</dcterms:created>
  <dcterms:modified xsi:type="dcterms:W3CDTF">2018-10-07T18:36:51Z</dcterms:modified>
</cp:coreProperties>
</file>