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ti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6" r:id="rId2"/>
    <p:sldId id="464" r:id="rId3"/>
    <p:sldId id="455" r:id="rId4"/>
    <p:sldId id="482" r:id="rId5"/>
    <p:sldId id="431" r:id="rId6"/>
    <p:sldId id="474" r:id="rId7"/>
    <p:sldId id="477" r:id="rId8"/>
    <p:sldId id="475" r:id="rId9"/>
    <p:sldId id="423" r:id="rId10"/>
    <p:sldId id="424" r:id="rId11"/>
    <p:sldId id="478" r:id="rId12"/>
    <p:sldId id="436" r:id="rId13"/>
    <p:sldId id="437" r:id="rId14"/>
    <p:sldId id="438" r:id="rId15"/>
    <p:sldId id="453" r:id="rId16"/>
    <p:sldId id="479" r:id="rId17"/>
    <p:sldId id="444" r:id="rId18"/>
    <p:sldId id="442" r:id="rId19"/>
    <p:sldId id="445" r:id="rId20"/>
    <p:sldId id="446" r:id="rId21"/>
    <p:sldId id="447" r:id="rId22"/>
    <p:sldId id="454" r:id="rId23"/>
    <p:sldId id="483" r:id="rId24"/>
    <p:sldId id="466" r:id="rId25"/>
    <p:sldId id="467" r:id="rId26"/>
    <p:sldId id="471" r:id="rId27"/>
    <p:sldId id="451" r:id="rId28"/>
    <p:sldId id="472" r:id="rId29"/>
    <p:sldId id="473" r:id="rId30"/>
    <p:sldId id="476" r:id="rId31"/>
    <p:sldId id="480" r:id="rId32"/>
    <p:sldId id="450" r:id="rId33"/>
    <p:sldId id="485" r:id="rId34"/>
    <p:sldId id="441" r:id="rId35"/>
    <p:sldId id="484" r:id="rId36"/>
    <p:sldId id="432" r:id="rId37"/>
    <p:sldId id="439" r:id="rId38"/>
    <p:sldId id="440" r:id="rId39"/>
    <p:sldId id="456" r:id="rId40"/>
    <p:sldId id="461" r:id="rId41"/>
    <p:sldId id="463" r:id="rId42"/>
    <p:sldId id="468" r:id="rId43"/>
    <p:sldId id="48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D7919"/>
    <a:srgbClr val="109420"/>
    <a:srgbClr val="0E841C"/>
    <a:srgbClr val="109820"/>
    <a:srgbClr val="109830"/>
    <a:srgbClr val="109851"/>
    <a:srgbClr val="F082E3"/>
    <a:srgbClr val="DCE6F2"/>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94660"/>
  </p:normalViewPr>
  <p:slideViewPr>
    <p:cSldViewPr>
      <p:cViewPr>
        <p:scale>
          <a:sx n="54" d="100"/>
          <a:sy n="54" d="100"/>
        </p:scale>
        <p:origin x="308" y="21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857B2-84C3-4B3F-B31F-167343C04847}" type="datetimeFigureOut">
              <a:rPr lang="en-GB" smtClean="0"/>
              <a:t>29/11/2018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9377B-9895-4A7A-97A1-D79138EDB550}" type="slidenum">
              <a:rPr lang="en-GB" smtClean="0"/>
              <a:t>‹#›</a:t>
            </a:fld>
            <a:endParaRPr lang="en-GB"/>
          </a:p>
        </p:txBody>
      </p:sp>
    </p:spTree>
    <p:extLst>
      <p:ext uri="{BB962C8B-B14F-4D97-AF65-F5344CB8AC3E}">
        <p14:creationId xmlns:p14="http://schemas.microsoft.com/office/powerpoint/2010/main" val="214373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89377B-9895-4A7A-97A1-D79138EDB550}" type="slidenum">
              <a:rPr lang="en-GB" smtClean="0"/>
              <a:t>3</a:t>
            </a:fld>
            <a:endParaRPr lang="en-GB"/>
          </a:p>
        </p:txBody>
      </p:sp>
    </p:spTree>
    <p:extLst>
      <p:ext uri="{BB962C8B-B14F-4D97-AF65-F5344CB8AC3E}">
        <p14:creationId xmlns:p14="http://schemas.microsoft.com/office/powerpoint/2010/main" val="148847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r>
              <a:rPr lang="en-GB" smtClean="0"/>
              <a:t>05/12/2018</a:t>
            </a:r>
            <a:endParaRPr lang="en-GB" dirty="0"/>
          </a:p>
        </p:txBody>
      </p:sp>
      <p:sp>
        <p:nvSpPr>
          <p:cNvPr id="8" name="Footer Placeholder 7"/>
          <p:cNvSpPr>
            <a:spLocks noGrp="1"/>
          </p:cNvSpPr>
          <p:nvPr>
            <p:ph type="ftr" sz="quarter" idx="11"/>
          </p:nvPr>
        </p:nvSpPr>
        <p:spPr/>
        <p:txBody>
          <a:bodyPr/>
          <a:lstStyle/>
          <a:p>
            <a:r>
              <a:rPr lang="en-US" smtClean="0"/>
              <a:t>M. Koratzinos, Workshop on future tau-charm factories, LAL</a:t>
            </a:r>
            <a:endParaRPr lang="en-GB"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r>
              <a:rPr lang="en-GB" smtClean="0"/>
              <a:t>05/12/2018</a:t>
            </a:r>
            <a:endParaRPr lang="en-GB" dirty="0"/>
          </a:p>
        </p:txBody>
      </p:sp>
      <p:sp>
        <p:nvSpPr>
          <p:cNvPr id="6" name="Footer Placeholder 5"/>
          <p:cNvSpPr>
            <a:spLocks noGrp="1"/>
          </p:cNvSpPr>
          <p:nvPr>
            <p:ph type="ftr" sz="quarter" idx="11"/>
          </p:nvPr>
        </p:nvSpPr>
        <p:spPr/>
        <p:txBody>
          <a:bodyPr/>
          <a:lstStyle/>
          <a:p>
            <a:r>
              <a:rPr lang="en-US" dirty="0" smtClean="0"/>
              <a:t>M. Koratzinos, Workshop on future tau-charm factories, LAL</a:t>
            </a:r>
            <a:endParaRPr lang="en-GB"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GB" smtClean="0"/>
              <a:t>05/12/2018</a:t>
            </a:r>
            <a:endParaRPr lang="en-GB" dirty="0"/>
          </a:p>
        </p:txBody>
      </p:sp>
      <p:sp>
        <p:nvSpPr>
          <p:cNvPr id="9" name="Footer Placeholder 8"/>
          <p:cNvSpPr>
            <a:spLocks noGrp="1"/>
          </p:cNvSpPr>
          <p:nvPr>
            <p:ph type="ftr" sz="quarter" idx="11"/>
          </p:nvPr>
        </p:nvSpPr>
        <p:spPr/>
        <p:txBody>
          <a:bodyPr/>
          <a:lstStyle/>
          <a:p>
            <a:r>
              <a:rPr lang="en-US" smtClean="0"/>
              <a:t>M. Koratzinos, Workshop on future tau-charm factories, LAL</a:t>
            </a:r>
            <a:endParaRPr lang="en-GB"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r>
              <a:rPr lang="en-GB" smtClean="0"/>
              <a:t>05/12/2018</a:t>
            </a:r>
            <a:endParaRPr lang="en-GB" dirty="0"/>
          </a:p>
        </p:txBody>
      </p:sp>
      <p:sp>
        <p:nvSpPr>
          <p:cNvPr id="9" name="Footer Placeholder 8"/>
          <p:cNvSpPr>
            <a:spLocks noGrp="1"/>
          </p:cNvSpPr>
          <p:nvPr>
            <p:ph type="ftr" sz="quarter" idx="11"/>
          </p:nvPr>
        </p:nvSpPr>
        <p:spPr/>
        <p:txBody>
          <a:bodyPr/>
          <a:lstStyle/>
          <a:p>
            <a:r>
              <a:rPr lang="en-US" smtClean="0"/>
              <a:t>M. Koratzinos, Workshop on future tau-charm factories, LAL</a:t>
            </a:r>
            <a:endParaRPr lang="en-GB"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r>
              <a:rPr lang="en-GB" smtClean="0"/>
              <a:t>05/12/2018</a:t>
            </a:r>
            <a:endParaRPr lang="en-GB" dirty="0"/>
          </a:p>
        </p:txBody>
      </p:sp>
      <p:sp>
        <p:nvSpPr>
          <p:cNvPr id="11" name="Footer Placeholder 10"/>
          <p:cNvSpPr>
            <a:spLocks noGrp="1"/>
          </p:cNvSpPr>
          <p:nvPr>
            <p:ph type="ftr" sz="quarter" idx="11"/>
          </p:nvPr>
        </p:nvSpPr>
        <p:spPr/>
        <p:txBody>
          <a:bodyPr/>
          <a:lstStyle/>
          <a:p>
            <a:r>
              <a:rPr lang="en-US" smtClean="0"/>
              <a:t>M. Koratzinos, Workshop on future tau-charm factories, LAL</a:t>
            </a:r>
            <a:endParaRPr lang="en-GB"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r>
              <a:rPr lang="en-GB" smtClean="0"/>
              <a:t>05/12/2018</a:t>
            </a:r>
            <a:endParaRPr lang="en-GB" dirty="0"/>
          </a:p>
        </p:txBody>
      </p:sp>
      <p:sp>
        <p:nvSpPr>
          <p:cNvPr id="7" name="Footer Placeholder 6"/>
          <p:cNvSpPr>
            <a:spLocks noGrp="1"/>
          </p:cNvSpPr>
          <p:nvPr>
            <p:ph type="ftr" sz="quarter" idx="11"/>
          </p:nvPr>
        </p:nvSpPr>
        <p:spPr/>
        <p:txBody>
          <a:bodyPr/>
          <a:lstStyle/>
          <a:p>
            <a:r>
              <a:rPr lang="en-US" smtClean="0"/>
              <a:t>M. Koratzinos, Workshop on future tau-charm factories, LAL</a:t>
            </a:r>
            <a:endParaRPr lang="en-GB"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GB" smtClean="0"/>
              <a:t>05/12/2018</a:t>
            </a:r>
            <a:endParaRPr lang="en-GB" dirty="0"/>
          </a:p>
        </p:txBody>
      </p:sp>
      <p:sp>
        <p:nvSpPr>
          <p:cNvPr id="6" name="Footer Placeholder 5"/>
          <p:cNvSpPr>
            <a:spLocks noGrp="1"/>
          </p:cNvSpPr>
          <p:nvPr>
            <p:ph type="ftr" sz="quarter" idx="11"/>
          </p:nvPr>
        </p:nvSpPr>
        <p:spPr/>
        <p:txBody>
          <a:bodyPr/>
          <a:lstStyle/>
          <a:p>
            <a:r>
              <a:rPr lang="en-US" smtClean="0"/>
              <a:t>M. Koratzinos, Workshop on future tau-charm factories, LAL</a:t>
            </a:r>
            <a:endParaRPr lang="en-GB"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GB" smtClean="0"/>
              <a:t>05/12/2018</a:t>
            </a:r>
            <a:endParaRPr lang="en-GB" dirty="0"/>
          </a:p>
        </p:txBody>
      </p:sp>
      <p:sp>
        <p:nvSpPr>
          <p:cNvPr id="9" name="Footer Placeholder 8"/>
          <p:cNvSpPr>
            <a:spLocks noGrp="1"/>
          </p:cNvSpPr>
          <p:nvPr>
            <p:ph type="ftr" sz="quarter" idx="11"/>
          </p:nvPr>
        </p:nvSpPr>
        <p:spPr/>
        <p:txBody>
          <a:bodyPr/>
          <a:lstStyle/>
          <a:p>
            <a:r>
              <a:rPr lang="en-US" smtClean="0"/>
              <a:t>M. Koratzinos, Workshop on future tau-charm factories, LAL</a:t>
            </a:r>
            <a:endParaRPr lang="en-GB"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GB" smtClean="0"/>
              <a:t>05/12/2018</a:t>
            </a:r>
            <a:endParaRPr lang="en-GB" dirty="0"/>
          </a:p>
        </p:txBody>
      </p:sp>
      <p:sp>
        <p:nvSpPr>
          <p:cNvPr id="9" name="Footer Placeholder 8"/>
          <p:cNvSpPr>
            <a:spLocks noGrp="1"/>
          </p:cNvSpPr>
          <p:nvPr>
            <p:ph type="ftr" sz="quarter" idx="11"/>
          </p:nvPr>
        </p:nvSpPr>
        <p:spPr/>
        <p:txBody>
          <a:bodyPr/>
          <a:lstStyle/>
          <a:p>
            <a:r>
              <a:rPr lang="en-US" smtClean="0"/>
              <a:t>M. Koratzinos, Workshop on future tau-charm factories, LAL</a:t>
            </a:r>
            <a:endParaRPr lang="en-GB"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Date Placeholder 6"/>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smtClean="0"/>
              <a:t>05/12/2018</a:t>
            </a:r>
            <a:endParaRPr lang="en-GB" dirty="0"/>
          </a:p>
        </p:txBody>
      </p:sp>
      <p:sp>
        <p:nvSpPr>
          <p:cNvPr id="4" name="Footer Placeholder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 Koratzinos, Workshop on future tau-charm factories, LAL</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43.ti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9.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ieeexplore.ieee.org/xpl/RecentIssue.jsp?punumber=77&amp;source=authoralert"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ieeexplore.ieee.org/xpl/articleDetails.jsp?arnumber=8292834&amp;source=authoraler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828800"/>
            <a:ext cx="7772400" cy="1755775"/>
          </a:xfrm>
        </p:spPr>
        <p:txBody>
          <a:bodyPr>
            <a:normAutofit/>
          </a:bodyPr>
          <a:lstStyle/>
          <a:p>
            <a:r>
              <a:rPr lang="en-GB" dirty="0" smtClean="0"/>
              <a:t>Canted Cosine Theta Final Focus Magnets for the FCC-</a:t>
            </a:r>
            <a:r>
              <a:rPr lang="en-GB" dirty="0" err="1" smtClean="0"/>
              <a:t>ee</a:t>
            </a:r>
            <a:endParaRPr lang="en-GB" dirty="0"/>
          </a:p>
        </p:txBody>
      </p:sp>
      <p:sp>
        <p:nvSpPr>
          <p:cNvPr id="3" name="Subtitle 2"/>
          <p:cNvSpPr>
            <a:spLocks noGrp="1"/>
          </p:cNvSpPr>
          <p:nvPr>
            <p:ph type="subTitle" idx="1"/>
          </p:nvPr>
        </p:nvSpPr>
        <p:spPr>
          <a:xfrm>
            <a:off x="1828800" y="3505200"/>
            <a:ext cx="8839200" cy="1676400"/>
          </a:xfrm>
        </p:spPr>
        <p:txBody>
          <a:bodyPr>
            <a:normAutofit lnSpcReduction="10000"/>
          </a:bodyPr>
          <a:lstStyle/>
          <a:p>
            <a:r>
              <a:rPr lang="en-GB" dirty="0" smtClean="0"/>
              <a:t>M. Koratzinos</a:t>
            </a:r>
          </a:p>
          <a:p>
            <a:r>
              <a:rPr lang="en-GB" dirty="0" smtClean="0"/>
              <a:t>Joint Workshop of future tau-charm factory</a:t>
            </a:r>
          </a:p>
          <a:p>
            <a:r>
              <a:rPr lang="en-GB" dirty="0" smtClean="0"/>
              <a:t>5/12/2018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2117" y="0"/>
            <a:ext cx="2859883" cy="19065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91" y="263127"/>
            <a:ext cx="3377409" cy="1415052"/>
          </a:xfrm>
          <a:prstGeom prst="rect">
            <a:avLst/>
          </a:prstGeom>
        </p:spPr>
      </p:pic>
      <p:sp>
        <p:nvSpPr>
          <p:cNvPr id="7" name="Slide Number Placeholder 6"/>
          <p:cNvSpPr>
            <a:spLocks noGrp="1"/>
          </p:cNvSpPr>
          <p:nvPr>
            <p:ph type="sldNum" sz="quarter" idx="12"/>
          </p:nvPr>
        </p:nvSpPr>
        <p:spPr>
          <a:xfrm>
            <a:off x="9347200" y="6645276"/>
            <a:ext cx="2844800" cy="212724"/>
          </a:xfrm>
        </p:spPr>
        <p:txBody>
          <a:bodyPr/>
          <a:lstStyle/>
          <a:p>
            <a:fld id="{B6F15528-21DE-4FAA-801E-634DDDAF4B2B}" type="slidenum">
              <a:rPr lang="en-US" smtClean="0"/>
              <a:pPr/>
              <a:t>1</a:t>
            </a:fld>
            <a:endParaRPr lang="en-US"/>
          </a:p>
        </p:txBody>
      </p:sp>
      <p:pic>
        <p:nvPicPr>
          <p:cNvPr id="8" name="Picture 7"/>
          <p:cNvPicPr>
            <a:picLocks noChangeAspect="1"/>
          </p:cNvPicPr>
          <p:nvPr/>
        </p:nvPicPr>
        <p:blipFill>
          <a:blip r:embed="rId4"/>
          <a:stretch>
            <a:fillRect/>
          </a:stretch>
        </p:blipFill>
        <p:spPr>
          <a:xfrm>
            <a:off x="1" y="5079481"/>
            <a:ext cx="12192000" cy="1778519"/>
          </a:xfrm>
          <a:prstGeom prst="rect">
            <a:avLst/>
          </a:prstGeom>
        </p:spPr>
      </p:pic>
    </p:spTree>
    <p:extLst>
      <p:ext uri="{BB962C8B-B14F-4D97-AF65-F5344CB8AC3E}">
        <p14:creationId xmlns:p14="http://schemas.microsoft.com/office/powerpoint/2010/main" val="532482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dirty="0" smtClean="0"/>
              <a:t>Zoom at 2.2m from the IP</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2528" y="1600201"/>
            <a:ext cx="8006945" cy="4525963"/>
          </a:xfrm>
        </p:spPr>
      </p:pic>
      <p:sp>
        <p:nvSpPr>
          <p:cNvPr id="3" name="TextBox 2"/>
          <p:cNvSpPr txBox="1"/>
          <p:nvPr/>
        </p:nvSpPr>
        <p:spPr>
          <a:xfrm flipH="1">
            <a:off x="10287000" y="3540016"/>
            <a:ext cx="1905000" cy="120032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3600" dirty="0" smtClean="0"/>
              <a:t>FF quad QC1L1</a:t>
            </a:r>
            <a:endParaRPr lang="en-GB" sz="3600" dirty="0"/>
          </a:p>
        </p:txBody>
      </p:sp>
      <p:cxnSp>
        <p:nvCxnSpPr>
          <p:cNvPr id="6" name="Straight Arrow Connector 5"/>
          <p:cNvCxnSpPr>
            <a:stCxn id="3" idx="0"/>
          </p:cNvCxnSpPr>
          <p:nvPr/>
        </p:nvCxnSpPr>
        <p:spPr>
          <a:xfrm flipH="1" flipV="1">
            <a:off x="8382000" y="2819400"/>
            <a:ext cx="2857500" cy="72061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0"/>
          </p:cNvCxnSpPr>
          <p:nvPr/>
        </p:nvCxnSpPr>
        <p:spPr>
          <a:xfrm flipH="1" flipV="1">
            <a:off x="8382000" y="2173070"/>
            <a:ext cx="2857500" cy="136694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a:xfrm>
            <a:off x="4038600" y="6645276"/>
            <a:ext cx="3860800" cy="152398"/>
          </a:xfrm>
        </p:spPr>
        <p:txBody>
          <a:bodyPr/>
          <a:lstStyle/>
          <a:p>
            <a:r>
              <a:rPr lang="en-US" dirty="0" smtClean="0"/>
              <a:t>M. Koratzinos, </a:t>
            </a:r>
            <a:r>
              <a:rPr lang="en-US" dirty="0" smtClean="0"/>
              <a:t>tau-charm, LAL</a:t>
            </a:r>
            <a:endParaRPr lang="en-US" dirty="0"/>
          </a:p>
        </p:txBody>
      </p:sp>
      <p:sp>
        <p:nvSpPr>
          <p:cNvPr id="7" name="Slide Number Placeholder 6"/>
          <p:cNvSpPr>
            <a:spLocks noGrp="1"/>
          </p:cNvSpPr>
          <p:nvPr>
            <p:ph type="sldNum" sz="quarter" idx="12"/>
          </p:nvPr>
        </p:nvSpPr>
        <p:spPr>
          <a:xfrm>
            <a:off x="9347200" y="6645276"/>
            <a:ext cx="2844800" cy="212724"/>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73292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73267" y="1186577"/>
            <a:ext cx="11199237" cy="5352335"/>
          </a:xfrm>
          <a:prstGeom prst="rect">
            <a:avLst/>
          </a:prstGeom>
        </p:spPr>
      </p:pic>
      <p:sp>
        <p:nvSpPr>
          <p:cNvPr id="3" name="Title 2"/>
          <p:cNvSpPr>
            <a:spLocks noGrp="1"/>
          </p:cNvSpPr>
          <p:nvPr>
            <p:ph type="title"/>
          </p:nvPr>
        </p:nvSpPr>
        <p:spPr/>
        <p:txBody>
          <a:bodyPr/>
          <a:lstStyle/>
          <a:p>
            <a:r>
              <a:rPr lang="en-US" dirty="0" smtClean="0"/>
              <a:t>The FCC-</a:t>
            </a:r>
            <a:r>
              <a:rPr lang="en-US" dirty="0" err="1" smtClean="0"/>
              <a:t>ee</a:t>
            </a:r>
            <a:r>
              <a:rPr lang="en-US" dirty="0" smtClean="0"/>
              <a:t> Final Focus magnets</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1721268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990600"/>
            <a:ext cx="4648200" cy="2988192"/>
            <a:chOff x="6324600" y="1417638"/>
            <a:chExt cx="4648200" cy="2988192"/>
          </a:xfrm>
        </p:grpSpPr>
        <p:grpSp>
          <p:nvGrpSpPr>
            <p:cNvPr id="8" name="Group 7"/>
            <p:cNvGrpSpPr/>
            <p:nvPr/>
          </p:nvGrpSpPr>
          <p:grpSpPr>
            <a:xfrm>
              <a:off x="6324600" y="1417638"/>
              <a:ext cx="4648200" cy="2763372"/>
              <a:chOff x="6324600" y="1417638"/>
              <a:chExt cx="4648200" cy="2763372"/>
            </a:xfrm>
          </p:grpSpPr>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9060" t="86865" r="16944" b="4926"/>
              <a:stretch/>
            </p:blipFill>
            <p:spPr>
              <a:xfrm>
                <a:off x="6324600" y="3733800"/>
                <a:ext cx="4648200" cy="447210"/>
              </a:xfrm>
              <a:prstGeom prst="rect">
                <a:avLst/>
              </a:prstGeom>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0693" t="16093" r="45009" b="11075"/>
              <a:stretch>
                <a:fillRect/>
              </a:stretch>
            </p:blipFill>
            <p:spPr bwMode="auto">
              <a:xfrm>
                <a:off x="6477000" y="1417638"/>
                <a:ext cx="18874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0693" t="16093" r="45009" b="11075"/>
              <a:stretch>
                <a:fillRect/>
              </a:stretch>
            </p:blipFill>
            <p:spPr bwMode="auto">
              <a:xfrm flipH="1">
                <a:off x="9009150" y="1417638"/>
                <a:ext cx="18874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64450" y="1418518"/>
                <a:ext cx="644700" cy="2376488"/>
              </a:xfrm>
              <a:prstGeom prst="rect">
                <a:avLst/>
              </a:prstGeom>
              <a:solidFill>
                <a:srgbClr val="109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0134600" y="4036498"/>
              <a:ext cx="553357" cy="369332"/>
            </a:xfrm>
            <a:prstGeom prst="rect">
              <a:avLst/>
            </a:prstGeom>
            <a:noFill/>
          </p:spPr>
          <p:txBody>
            <a:bodyPr wrap="none" rtlCol="0">
              <a:spAutoFit/>
            </a:bodyPr>
            <a:lstStyle/>
            <a:p>
              <a:r>
                <a:rPr lang="en-GB" dirty="0" smtClean="0"/>
                <a:t>mm</a:t>
              </a:r>
              <a:endParaRPr lang="en-GB" dirty="0"/>
            </a:p>
          </p:txBody>
        </p:sp>
      </p:grpSp>
      <p:cxnSp>
        <p:nvCxnSpPr>
          <p:cNvPr id="16" name="Straight Arrow Connector 15"/>
          <p:cNvCxnSpPr/>
          <p:nvPr/>
        </p:nvCxnSpPr>
        <p:spPr>
          <a:xfrm flipV="1">
            <a:off x="2010510" y="3652522"/>
            <a:ext cx="0" cy="115648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352800" y="3657600"/>
            <a:ext cx="0" cy="115648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6200"/>
            <a:ext cx="10972800" cy="914400"/>
          </a:xfrm>
        </p:spPr>
        <p:txBody>
          <a:bodyPr/>
          <a:lstStyle/>
          <a:p>
            <a:r>
              <a:rPr lang="en-GB" dirty="0" smtClean="0"/>
              <a:t>Can we design an iron-core quadrupole?</a:t>
            </a:r>
            <a:endParaRPr lang="en-GB" dirty="0"/>
          </a:p>
        </p:txBody>
      </p:sp>
      <p:sp>
        <p:nvSpPr>
          <p:cNvPr id="3" name="Content Placeholder 2"/>
          <p:cNvSpPr>
            <a:spLocks noGrp="1"/>
          </p:cNvSpPr>
          <p:nvPr>
            <p:ph idx="1"/>
          </p:nvPr>
        </p:nvSpPr>
        <p:spPr>
          <a:xfrm>
            <a:off x="6592238" y="1027617"/>
            <a:ext cx="5218762" cy="3781388"/>
          </a:xfrm>
        </p:spPr>
        <p:txBody>
          <a:bodyPr/>
          <a:lstStyle/>
          <a:p>
            <a:r>
              <a:rPr lang="en-GB" dirty="0" smtClean="0"/>
              <a:t>Maximum field needed to produce 100T/m is &gt;~2.5T</a:t>
            </a:r>
          </a:p>
          <a:p>
            <a:r>
              <a:rPr lang="en-GB" dirty="0" smtClean="0"/>
              <a:t>Iron will be saturated at high gradients</a:t>
            </a:r>
          </a:p>
          <a:p>
            <a:r>
              <a:rPr lang="en-GB" dirty="0" smtClean="0"/>
              <a:t>This will introduce unwanted multipole components</a:t>
            </a:r>
            <a:endParaRPr lang="en-GB" dirty="0"/>
          </a:p>
        </p:txBody>
      </p:sp>
      <p:sp>
        <p:nvSpPr>
          <p:cNvPr id="11" name="TextBox 10"/>
          <p:cNvSpPr txBox="1"/>
          <p:nvPr/>
        </p:nvSpPr>
        <p:spPr>
          <a:xfrm>
            <a:off x="1104136" y="4081433"/>
            <a:ext cx="3125727"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GB" sz="2000" dirty="0" smtClean="0"/>
              <a:t>Beam pipe: radius 15-17mm</a:t>
            </a:r>
            <a:endParaRPr lang="en-GB" sz="2000" dirty="0"/>
          </a:p>
        </p:txBody>
      </p:sp>
      <p:cxnSp>
        <p:nvCxnSpPr>
          <p:cNvPr id="13" name="Straight Arrow Connector 12"/>
          <p:cNvCxnSpPr/>
          <p:nvPr/>
        </p:nvCxnSpPr>
        <p:spPr>
          <a:xfrm flipV="1">
            <a:off x="1752600" y="3500122"/>
            <a:ext cx="0" cy="612000"/>
          </a:xfrm>
          <a:prstGeom prst="straightConnector1">
            <a:avLst/>
          </a:prstGeom>
          <a:ln w="57150">
            <a:solidFill>
              <a:srgbClr val="ED791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81400" y="3505200"/>
            <a:ext cx="0" cy="612000"/>
          </a:xfrm>
          <a:prstGeom prst="straightConnector1">
            <a:avLst/>
          </a:prstGeom>
          <a:ln w="57150">
            <a:solidFill>
              <a:srgbClr val="ED791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35916" y="4809004"/>
            <a:ext cx="382752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GB" sz="2000" dirty="0" smtClean="0"/>
              <a:t>Quad can start here (radius 20mm)</a:t>
            </a:r>
            <a:endParaRPr lang="en-GB" sz="2000" dirty="0"/>
          </a:p>
        </p:txBody>
      </p:sp>
      <p:cxnSp>
        <p:nvCxnSpPr>
          <p:cNvPr id="20" name="Straight Arrow Connector 19"/>
          <p:cNvCxnSpPr/>
          <p:nvPr/>
        </p:nvCxnSpPr>
        <p:spPr>
          <a:xfrm>
            <a:off x="2063265" y="5410200"/>
            <a:ext cx="1224000" cy="0"/>
          </a:xfrm>
          <a:prstGeom prst="straightConnector1">
            <a:avLst/>
          </a:prstGeom>
          <a:ln w="7620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9600" y="5638800"/>
            <a:ext cx="4274632"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GB" sz="2000" dirty="0" smtClean="0"/>
              <a:t>Available space for coil and iron: 26mm</a:t>
            </a:r>
            <a:endParaRPr lang="en-GB" sz="2000" dirty="0"/>
          </a:p>
        </p:txBody>
      </p:sp>
      <p:sp>
        <p:nvSpPr>
          <p:cNvPr id="22" name="TextBox 21"/>
          <p:cNvSpPr txBox="1"/>
          <p:nvPr/>
        </p:nvSpPr>
        <p:spPr>
          <a:xfrm>
            <a:off x="144949" y="6283930"/>
            <a:ext cx="7499489"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2400" dirty="0" smtClean="0"/>
              <a:t>If coil + support is 10mm, this leaves only 6mm for the iron</a:t>
            </a:r>
            <a:endParaRPr lang="en-GB" sz="2400" dirty="0"/>
          </a:p>
        </p:txBody>
      </p:sp>
      <p:sp>
        <p:nvSpPr>
          <p:cNvPr id="23" name="TextBox 22"/>
          <p:cNvSpPr txBox="1"/>
          <p:nvPr/>
        </p:nvSpPr>
        <p:spPr>
          <a:xfrm>
            <a:off x="7086600" y="4838581"/>
            <a:ext cx="4495800"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GB" sz="2400" dirty="0" smtClean="0"/>
              <a:t>My personal assessment: field quality will not be sufficient for gradients &gt;~70T/m</a:t>
            </a:r>
            <a:endParaRPr lang="en-GB" sz="2400" dirty="0"/>
          </a:p>
        </p:txBody>
      </p:sp>
      <p:sp>
        <p:nvSpPr>
          <p:cNvPr id="12" name="Footer Placeholder 11"/>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17" name="Slide Number Placeholder 16"/>
          <p:cNvSpPr>
            <a:spLocks noGrp="1"/>
          </p:cNvSpPr>
          <p:nvPr>
            <p:ph type="sldNum" sz="quarter" idx="12"/>
          </p:nvPr>
        </p:nvSpPr>
        <p:spPr>
          <a:xfrm>
            <a:off x="9347200" y="6645276"/>
            <a:ext cx="2844800" cy="212724"/>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37224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5"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GB" dirty="0" smtClean="0"/>
              <a:t>Iron-free design</a:t>
            </a:r>
            <a:endParaRPr lang="en-GB" dirty="0"/>
          </a:p>
        </p:txBody>
      </p:sp>
      <p:sp>
        <p:nvSpPr>
          <p:cNvPr id="3" name="Content Placeholder 2"/>
          <p:cNvSpPr>
            <a:spLocks noGrp="1"/>
          </p:cNvSpPr>
          <p:nvPr>
            <p:ph idx="1"/>
          </p:nvPr>
        </p:nvSpPr>
        <p:spPr>
          <a:xfrm>
            <a:off x="609600" y="1219200"/>
            <a:ext cx="10972800" cy="4766287"/>
          </a:xfrm>
        </p:spPr>
        <p:txBody>
          <a:bodyPr>
            <a:normAutofit/>
          </a:bodyPr>
          <a:lstStyle/>
          <a:p>
            <a:r>
              <a:rPr lang="en-GB" dirty="0" smtClean="0"/>
              <a:t>So, if iron will not provide the elimination of cross-talk, what will?</a:t>
            </a:r>
          </a:p>
          <a:p>
            <a:r>
              <a:rPr lang="en-GB" dirty="0" smtClean="0"/>
              <a:t>Answer: compensation must be embedded in the quadrupole design</a:t>
            </a:r>
          </a:p>
          <a:p>
            <a:r>
              <a:rPr lang="en-GB" dirty="0" smtClean="0"/>
              <a:t>This </a:t>
            </a:r>
            <a:r>
              <a:rPr lang="en-GB" dirty="0" smtClean="0"/>
              <a:t>can be trivially done in a CCT design</a:t>
            </a:r>
          </a:p>
          <a:p>
            <a:r>
              <a:rPr lang="en-GB" dirty="0" smtClean="0"/>
              <a:t>Keep in mind that iron-free also means that everything is linear</a:t>
            </a:r>
            <a:endParaRPr lang="en-GB" dirty="0"/>
          </a:p>
        </p:txBody>
      </p:sp>
      <p:sp>
        <p:nvSpPr>
          <p:cNvPr id="4" name="TextBox 3"/>
          <p:cNvSpPr txBox="1"/>
          <p:nvPr/>
        </p:nvSpPr>
        <p:spPr>
          <a:xfrm flipH="1">
            <a:off x="762000" y="5905500"/>
            <a:ext cx="10515602"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GB" sz="2400" dirty="0" smtClean="0"/>
              <a:t>First mention of a CCT approach for a similar application: Paoloni et al. for the </a:t>
            </a:r>
            <a:r>
              <a:rPr lang="en-GB" sz="2400" dirty="0" err="1" smtClean="0"/>
              <a:t>SuperB</a:t>
            </a:r>
            <a:r>
              <a:rPr lang="en-GB" sz="2400" dirty="0" smtClean="0"/>
              <a:t> project </a:t>
            </a:r>
            <a:endParaRPr lang="en-GB" sz="2400" dirty="0"/>
          </a:p>
        </p:txBody>
      </p:sp>
      <p:sp>
        <p:nvSpPr>
          <p:cNvPr id="5" name="Footer Placeholder 4"/>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6" name="Slide Number Placeholder 5"/>
          <p:cNvSpPr>
            <a:spLocks noGrp="1"/>
          </p:cNvSpPr>
          <p:nvPr>
            <p:ph type="sldNum" sz="quarter" idx="12"/>
          </p:nvPr>
        </p:nvSpPr>
        <p:spPr>
          <a:xfrm>
            <a:off x="9347200" y="6645276"/>
            <a:ext cx="2844800" cy="212724"/>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7265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09"/>
            <a:ext cx="8229600" cy="1143000"/>
          </a:xfrm>
        </p:spPr>
        <p:txBody>
          <a:bodyPr>
            <a:normAutofit fontScale="90000"/>
          </a:bodyPr>
          <a:lstStyle/>
          <a:p>
            <a:r>
              <a:rPr lang="en-GB" dirty="0" smtClean="0"/>
              <a:t>An illustration: an example of a </a:t>
            </a:r>
            <a:r>
              <a:rPr lang="en-GB" dirty="0" smtClean="0"/>
              <a:t>“combined function” </a:t>
            </a:r>
            <a:r>
              <a:rPr lang="en-GB" dirty="0" smtClean="0"/>
              <a:t>CCT magnet</a:t>
            </a:r>
            <a:endParaRPr lang="en-GB" dirty="0"/>
          </a:p>
        </p:txBody>
      </p:sp>
      <p:sp>
        <p:nvSpPr>
          <p:cNvPr id="3" name="Content Placeholder 2"/>
          <p:cNvSpPr>
            <a:spLocks noGrp="1"/>
          </p:cNvSpPr>
          <p:nvPr>
            <p:ph idx="1"/>
          </p:nvPr>
        </p:nvSpPr>
        <p:spPr>
          <a:xfrm>
            <a:off x="228600" y="1371600"/>
            <a:ext cx="8001000" cy="2286000"/>
          </a:xfrm>
        </p:spPr>
        <p:txBody>
          <a:bodyPr>
            <a:normAutofit fontScale="92500" lnSpcReduction="10000"/>
          </a:bodyPr>
          <a:lstStyle/>
          <a:p>
            <a:r>
              <a:rPr lang="en-GB" dirty="0" smtClean="0"/>
              <a:t>CCT coils can be customised with any multipole ingredients that can change every two turns of the coils, allowing limitless customization…</a:t>
            </a:r>
          </a:p>
          <a:p>
            <a:r>
              <a:rPr lang="en-GB" dirty="0" smtClean="0"/>
              <a:t>(useless) example: QF/QD in one unit (with a </a:t>
            </a:r>
            <a:r>
              <a:rPr lang="en-GB" dirty="0" err="1" smtClean="0"/>
              <a:t>sextupole</a:t>
            </a:r>
            <a:r>
              <a:rPr lang="en-GB" dirty="0" smtClean="0"/>
              <a:t> in between)</a:t>
            </a:r>
            <a:endParaRPr lang="en-GB" dirty="0"/>
          </a:p>
        </p:txBody>
      </p:sp>
      <p:grpSp>
        <p:nvGrpSpPr>
          <p:cNvPr id="5" name="Group 4"/>
          <p:cNvGrpSpPr/>
          <p:nvPr/>
        </p:nvGrpSpPr>
        <p:grpSpPr>
          <a:xfrm>
            <a:off x="457200" y="3927709"/>
            <a:ext cx="7565036" cy="2601322"/>
            <a:chOff x="2313482" y="3927709"/>
            <a:chExt cx="7565036" cy="260132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482" y="5067804"/>
              <a:ext cx="7565036" cy="1461227"/>
            </a:xfrm>
            <a:prstGeom prst="rect">
              <a:avLst/>
            </a:prstGeom>
          </p:spPr>
        </p:pic>
        <p:sp>
          <p:nvSpPr>
            <p:cNvPr id="6" name="TextBox 5"/>
            <p:cNvSpPr txBox="1"/>
            <p:nvPr/>
          </p:nvSpPr>
          <p:spPr>
            <a:xfrm>
              <a:off x="4038601" y="3927709"/>
              <a:ext cx="649537" cy="584775"/>
            </a:xfrm>
            <a:prstGeom prst="rect">
              <a:avLst/>
            </a:prstGeom>
            <a:solidFill>
              <a:srgbClr val="FFC000"/>
            </a:solidFill>
          </p:spPr>
          <p:txBody>
            <a:bodyPr wrap="none" rtlCol="0">
              <a:spAutoFit/>
            </a:bodyPr>
            <a:lstStyle/>
            <a:p>
              <a:r>
                <a:rPr lang="en-GB" sz="3200" dirty="0"/>
                <a:t>QF</a:t>
              </a:r>
            </a:p>
          </p:txBody>
        </p:sp>
        <p:sp>
          <p:nvSpPr>
            <p:cNvPr id="7" name="TextBox 6"/>
            <p:cNvSpPr txBox="1"/>
            <p:nvPr/>
          </p:nvSpPr>
          <p:spPr>
            <a:xfrm>
              <a:off x="7848601" y="3941506"/>
              <a:ext cx="713657" cy="584775"/>
            </a:xfrm>
            <a:prstGeom prst="rect">
              <a:avLst/>
            </a:prstGeom>
            <a:solidFill>
              <a:srgbClr val="F082E3"/>
            </a:solidFill>
          </p:spPr>
          <p:txBody>
            <a:bodyPr wrap="none" rtlCol="0">
              <a:spAutoFit/>
            </a:bodyPr>
            <a:lstStyle/>
            <a:p>
              <a:r>
                <a:rPr lang="en-GB" sz="3200" dirty="0"/>
                <a:t>QD</a:t>
              </a:r>
            </a:p>
          </p:txBody>
        </p:sp>
        <p:sp>
          <p:nvSpPr>
            <p:cNvPr id="8" name="TextBox 7"/>
            <p:cNvSpPr txBox="1"/>
            <p:nvPr/>
          </p:nvSpPr>
          <p:spPr>
            <a:xfrm>
              <a:off x="5544468" y="3982336"/>
              <a:ext cx="1447800" cy="461665"/>
            </a:xfrm>
            <a:prstGeom prst="rect">
              <a:avLst/>
            </a:prstGeom>
            <a:solidFill>
              <a:srgbClr val="CCFF33"/>
            </a:solidFill>
          </p:spPr>
          <p:txBody>
            <a:bodyPr wrap="square" rtlCol="0">
              <a:spAutoFit/>
            </a:bodyPr>
            <a:lstStyle/>
            <a:p>
              <a:r>
                <a:rPr lang="en-GB" sz="2400" dirty="0" err="1"/>
                <a:t>sextupole</a:t>
              </a:r>
              <a:endParaRPr lang="en-GB" sz="2400" dirty="0"/>
            </a:p>
          </p:txBody>
        </p:sp>
        <p:sp>
          <p:nvSpPr>
            <p:cNvPr id="9" name="Down Arrow 8"/>
            <p:cNvSpPr/>
            <p:nvPr/>
          </p:nvSpPr>
          <p:spPr>
            <a:xfrm>
              <a:off x="6140140" y="4512483"/>
              <a:ext cx="256457" cy="274320"/>
            </a:xfrm>
            <a:prstGeom prst="downArrow">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a:off x="8070124" y="4523510"/>
              <a:ext cx="256457" cy="274320"/>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a:off x="4235140" y="4529705"/>
              <a:ext cx="256457" cy="2743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486400" y="4999320"/>
              <a:ext cx="1828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8714513" y="2362200"/>
            <a:ext cx="3172687" cy="35394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GB" sz="2800" dirty="0" smtClean="0"/>
              <a:t>In reality, multipole components needed to eliminate crosstalk are so small that the extra wiggles are not visible to the untrained eye</a:t>
            </a:r>
            <a:endParaRPr lang="en-GB" sz="2800" dirty="0"/>
          </a:p>
        </p:txBody>
      </p:sp>
      <p:sp>
        <p:nvSpPr>
          <p:cNvPr id="13" name="Footer Placeholder 12"/>
          <p:cNvSpPr>
            <a:spLocks noGrp="1"/>
          </p:cNvSpPr>
          <p:nvPr>
            <p:ph type="ftr" sz="quarter" idx="11"/>
          </p:nvPr>
        </p:nvSpPr>
        <p:spPr>
          <a:xfrm>
            <a:off x="4165600" y="6645276"/>
            <a:ext cx="3860800" cy="152398"/>
          </a:xfrm>
        </p:spPr>
        <p:txBody>
          <a:bodyPr/>
          <a:lstStyle/>
          <a:p>
            <a:r>
              <a:rPr lang="en-US" dirty="0" smtClean="0"/>
              <a:t>M. Koratzinos, FCC week 2018 Amsterdam</a:t>
            </a:r>
            <a:endParaRPr lang="en-US" dirty="0"/>
          </a:p>
        </p:txBody>
      </p:sp>
      <p:sp>
        <p:nvSpPr>
          <p:cNvPr id="15" name="Slide Number Placeholder 14"/>
          <p:cNvSpPr>
            <a:spLocks noGrp="1"/>
          </p:cNvSpPr>
          <p:nvPr>
            <p:ph type="sldNum" sz="quarter" idx="12"/>
          </p:nvPr>
        </p:nvSpPr>
        <p:spPr>
          <a:xfrm>
            <a:off x="9347200" y="6645276"/>
            <a:ext cx="2844800" cy="212724"/>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3459334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898"/>
            <a:ext cx="10972800" cy="840481"/>
          </a:xfrm>
        </p:spPr>
        <p:txBody>
          <a:bodyPr/>
          <a:lstStyle/>
          <a:p>
            <a:r>
              <a:rPr lang="en-GB" dirty="0" smtClean="0"/>
              <a:t>QC1L1</a:t>
            </a:r>
            <a:endParaRPr lang="en-GB" dirty="0"/>
          </a:p>
        </p:txBody>
      </p:sp>
      <p:sp>
        <p:nvSpPr>
          <p:cNvPr id="3" name="Content Placeholder 2"/>
          <p:cNvSpPr>
            <a:spLocks noGrp="1"/>
          </p:cNvSpPr>
          <p:nvPr>
            <p:ph idx="1"/>
          </p:nvPr>
        </p:nvSpPr>
        <p:spPr>
          <a:xfrm>
            <a:off x="457200" y="924661"/>
            <a:ext cx="7772400" cy="1143000"/>
          </a:xfrm>
        </p:spPr>
        <p:txBody>
          <a:bodyPr>
            <a:normAutofit fontScale="92500"/>
          </a:bodyPr>
          <a:lstStyle/>
          <a:p>
            <a:pPr marL="0" indent="0">
              <a:buNone/>
            </a:pPr>
            <a:r>
              <a:rPr lang="en-GB" dirty="0" smtClean="0"/>
              <a:t>QC1L1 is the first and most demanding pair of quadrupoles of the final focus system of FCC-</a:t>
            </a:r>
            <a:r>
              <a:rPr lang="en-GB" dirty="0" err="1" smtClean="0"/>
              <a:t>ee</a:t>
            </a: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404" r="18284" b="8952"/>
          <a:stretch/>
        </p:blipFill>
        <p:spPr>
          <a:xfrm rot="16200000">
            <a:off x="8945827" y="502973"/>
            <a:ext cx="3032265" cy="3093119"/>
          </a:xfrm>
          <a:prstGeom prst="rect">
            <a:avLst/>
          </a:prstGeom>
        </p:spPr>
      </p:pic>
      <p:sp>
        <p:nvSpPr>
          <p:cNvPr id="7" name="TextBox 6"/>
          <p:cNvSpPr txBox="1"/>
          <p:nvPr/>
        </p:nvSpPr>
        <p:spPr>
          <a:xfrm>
            <a:off x="7611482" y="3657600"/>
            <a:ext cx="3988981"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smtClean="0"/>
              <a:t>Inner bore: 40mm (diameter)</a:t>
            </a:r>
          </a:p>
          <a:p>
            <a:r>
              <a:rPr lang="en-GB" dirty="0" smtClean="0"/>
              <a:t>Fits outside the warm water-cooled beam pipe of inner diameter 30mm</a:t>
            </a:r>
            <a:endParaRPr lang="en-GB" dirty="0"/>
          </a:p>
        </p:txBody>
      </p:sp>
      <p:pic>
        <p:nvPicPr>
          <p:cNvPr id="8" name="Picture 7"/>
          <p:cNvPicPr>
            <a:picLocks noChangeAspect="1"/>
          </p:cNvPicPr>
          <p:nvPr/>
        </p:nvPicPr>
        <p:blipFill rotWithShape="1">
          <a:blip r:embed="rId3"/>
          <a:srcRect t="22821"/>
          <a:stretch/>
        </p:blipFill>
        <p:spPr>
          <a:xfrm>
            <a:off x="7441019" y="4774330"/>
            <a:ext cx="4159444" cy="1994655"/>
          </a:xfrm>
          <a:prstGeom prst="rect">
            <a:avLst/>
          </a:prstGeom>
        </p:spPr>
      </p:pic>
      <p:sp>
        <p:nvSpPr>
          <p:cNvPr id="4" name="Footer Placeholder 3"/>
          <p:cNvSpPr>
            <a:spLocks noGrp="1"/>
          </p:cNvSpPr>
          <p:nvPr>
            <p:ph type="ftr" sz="quarter" idx="11"/>
          </p:nvPr>
        </p:nvSpPr>
        <p:spPr>
          <a:xfrm>
            <a:off x="4165600" y="6645276"/>
            <a:ext cx="3860800" cy="152398"/>
          </a:xfrm>
        </p:spPr>
        <p:txBody>
          <a:bodyPr/>
          <a:lstStyle/>
          <a:p>
            <a:r>
              <a:rPr lang="en-US" dirty="0" smtClean="0"/>
              <a:t>M. </a:t>
            </a:r>
            <a:r>
              <a:rPr lang="en-US" dirty="0" smtClean="0"/>
              <a:t>Koratzinos</a:t>
            </a:r>
            <a:endParaRPr lang="en-US" dirty="0"/>
          </a:p>
        </p:txBody>
      </p:sp>
      <p:sp>
        <p:nvSpPr>
          <p:cNvPr id="9" name="Slide Number Placeholder 8"/>
          <p:cNvSpPr>
            <a:spLocks noGrp="1"/>
          </p:cNvSpPr>
          <p:nvPr>
            <p:ph type="sldNum" sz="quarter" idx="12"/>
          </p:nvPr>
        </p:nvSpPr>
        <p:spPr>
          <a:xfrm>
            <a:off x="9347200" y="6645276"/>
            <a:ext cx="2844800" cy="212724"/>
          </a:xfrm>
        </p:spPr>
        <p:txBody>
          <a:bodyPr/>
          <a:lstStyle/>
          <a:p>
            <a:fld id="{B6F15528-21DE-4FAA-801E-634DDDAF4B2B}" type="slidenum">
              <a:rPr lang="en-US" smtClean="0"/>
              <a:pPr/>
              <a:t>15</a:t>
            </a:fld>
            <a:endParaRPr lang="en-US"/>
          </a:p>
        </p:txBody>
      </p:sp>
      <p:pic>
        <p:nvPicPr>
          <p:cNvPr id="10" name="Content Placeholder 5"/>
          <p:cNvPicPr>
            <a:picLocks noChangeAspect="1"/>
          </p:cNvPicPr>
          <p:nvPr/>
        </p:nvPicPr>
        <p:blipFill>
          <a:blip r:embed="rId4"/>
          <a:stretch>
            <a:fillRect/>
          </a:stretch>
        </p:blipFill>
        <p:spPr>
          <a:xfrm>
            <a:off x="26581" y="2438400"/>
            <a:ext cx="7136219" cy="4268155"/>
          </a:xfrm>
          <a:prstGeom prst="rect">
            <a:avLst/>
          </a:prstGeom>
        </p:spPr>
      </p:pic>
    </p:spTree>
    <p:extLst>
      <p:ext uri="{BB962C8B-B14F-4D97-AF65-F5344CB8AC3E}">
        <p14:creationId xmlns:p14="http://schemas.microsoft.com/office/powerpoint/2010/main" val="1393755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5346689"/>
            <a:ext cx="6629400" cy="806449"/>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000" dirty="0" smtClean="0"/>
              <a:t>For a ‘typical’ CCT quad of inner diameter 40mm, length 20cm, strength 100T/m, at a radius of 10mm (2/3 aperture)</a:t>
            </a:r>
            <a:endParaRPr lang="en-GB" sz="2000" dirty="0"/>
          </a:p>
        </p:txBody>
      </p:sp>
      <p:sp>
        <p:nvSpPr>
          <p:cNvPr id="3" name="Title 2"/>
          <p:cNvSpPr>
            <a:spLocks noGrp="1"/>
          </p:cNvSpPr>
          <p:nvPr>
            <p:ph type="title"/>
          </p:nvPr>
        </p:nvSpPr>
        <p:spPr/>
        <p:txBody>
          <a:bodyPr/>
          <a:lstStyle/>
          <a:p>
            <a:r>
              <a:rPr lang="en-US" dirty="0" smtClean="0"/>
              <a:t>Typical CCT quadrupole field profile</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dirty="0"/>
          </a:p>
        </p:txBody>
      </p:sp>
      <p:pic>
        <p:nvPicPr>
          <p:cNvPr id="12" name="Picture 11"/>
          <p:cNvPicPr>
            <a:picLocks noChangeAspect="1"/>
          </p:cNvPicPr>
          <p:nvPr/>
        </p:nvPicPr>
        <p:blipFill>
          <a:blip r:embed="rId2"/>
          <a:stretch>
            <a:fillRect/>
          </a:stretch>
        </p:blipFill>
        <p:spPr>
          <a:xfrm>
            <a:off x="1" y="1330770"/>
            <a:ext cx="12192000" cy="3732080"/>
          </a:xfrm>
          <a:prstGeom prst="rect">
            <a:avLst/>
          </a:prstGeom>
        </p:spPr>
      </p:pic>
      <p:sp>
        <p:nvSpPr>
          <p:cNvPr id="13" name="Content Placeholder 1"/>
          <p:cNvSpPr txBox="1">
            <a:spLocks/>
          </p:cNvSpPr>
          <p:nvPr/>
        </p:nvSpPr>
        <p:spPr>
          <a:xfrm>
            <a:off x="7467600" y="5062849"/>
            <a:ext cx="4343400" cy="16586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sz="1600" dirty="0" smtClean="0"/>
              <a:t>Middle</a:t>
            </a:r>
            <a:r>
              <a:rPr lang="en-US" sz="2000" dirty="0" smtClean="0"/>
              <a:t>: </a:t>
            </a:r>
            <a:r>
              <a:rPr lang="en-US" sz="1600" dirty="0" smtClean="0"/>
              <a:t>All components (apart from main component) zero</a:t>
            </a:r>
            <a:endParaRPr lang="en-US" sz="1200" dirty="0" smtClean="0"/>
          </a:p>
          <a:p>
            <a:r>
              <a:rPr lang="en-US" sz="1600" dirty="0" smtClean="0"/>
              <a:t>Edges</a:t>
            </a:r>
          </a:p>
          <a:p>
            <a:pPr lvl="1"/>
            <a:r>
              <a:rPr lang="en-US" sz="1200" dirty="0" smtClean="0"/>
              <a:t>B components locally integrate to zero</a:t>
            </a:r>
          </a:p>
          <a:p>
            <a:pPr lvl="1"/>
            <a:r>
              <a:rPr lang="en-US" sz="1200" dirty="0" smtClean="0"/>
              <a:t>A components integrate to zero by integrating the whole magnet</a:t>
            </a:r>
            <a:endParaRPr lang="en-GB" sz="1200" dirty="0"/>
          </a:p>
        </p:txBody>
      </p:sp>
    </p:spTree>
    <p:extLst>
      <p:ext uri="{BB962C8B-B14F-4D97-AF65-F5344CB8AC3E}">
        <p14:creationId xmlns:p14="http://schemas.microsoft.com/office/powerpoint/2010/main" val="775612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GB" dirty="0" smtClean="0"/>
              <a:t>Crosstalk compensation</a:t>
            </a:r>
            <a:endParaRPr lang="en-GB" dirty="0"/>
          </a:p>
        </p:txBody>
      </p:sp>
      <p:sp>
        <p:nvSpPr>
          <p:cNvPr id="3" name="Content Placeholder 2"/>
          <p:cNvSpPr>
            <a:spLocks noGrp="1"/>
          </p:cNvSpPr>
          <p:nvPr>
            <p:ph idx="1"/>
          </p:nvPr>
        </p:nvSpPr>
        <p:spPr>
          <a:xfrm>
            <a:off x="609600" y="1219200"/>
            <a:ext cx="10972800" cy="1676399"/>
          </a:xfrm>
        </p:spPr>
        <p:txBody>
          <a:bodyPr>
            <a:normAutofit fontScale="85000" lnSpcReduction="20000"/>
          </a:bodyPr>
          <a:lstStyle/>
          <a:p>
            <a:r>
              <a:rPr lang="en-GB" sz="2800" dirty="0" smtClean="0"/>
              <a:t>Small multipole components are introduced to exactly compensate for crosstalk. These corrections vary along the length of the quadrupole. The two quadrupoles are a mirror image of each other.</a:t>
            </a:r>
          </a:p>
          <a:p>
            <a:r>
              <a:rPr lang="en-GB" sz="2800" dirty="0" smtClean="0"/>
              <a:t>Below how the easy-to-use user interface (FIELD suite of programs by J. Van Nugteren) looks like:</a:t>
            </a:r>
            <a:endParaRPr lang="en-GB" sz="2800" dirty="0"/>
          </a:p>
        </p:txBody>
      </p:sp>
      <p:pic>
        <p:nvPicPr>
          <p:cNvPr id="4" name="Picture 3"/>
          <p:cNvPicPr>
            <a:picLocks noChangeAspect="1"/>
          </p:cNvPicPr>
          <p:nvPr/>
        </p:nvPicPr>
        <p:blipFill>
          <a:blip r:embed="rId2"/>
          <a:stretch>
            <a:fillRect/>
          </a:stretch>
        </p:blipFill>
        <p:spPr>
          <a:xfrm>
            <a:off x="1371600" y="3276600"/>
            <a:ext cx="9101821" cy="3581400"/>
          </a:xfrm>
          <a:prstGeom prst="rect">
            <a:avLst/>
          </a:prstGeom>
        </p:spPr>
      </p:pic>
      <p:sp>
        <p:nvSpPr>
          <p:cNvPr id="5" name="Footer Placeholder 4"/>
          <p:cNvSpPr>
            <a:spLocks noGrp="1"/>
          </p:cNvSpPr>
          <p:nvPr>
            <p:ph type="ftr" sz="quarter" idx="11"/>
          </p:nvPr>
        </p:nvSpPr>
        <p:spPr>
          <a:xfrm>
            <a:off x="4165600" y="6645276"/>
            <a:ext cx="3860800" cy="152398"/>
          </a:xfrm>
        </p:spPr>
        <p:txBody>
          <a:bodyPr/>
          <a:lstStyle/>
          <a:p>
            <a:r>
              <a:rPr lang="en-US" dirty="0" smtClean="0"/>
              <a:t>M. Koratzinos</a:t>
            </a:r>
            <a:endParaRPr lang="en-US" dirty="0"/>
          </a:p>
        </p:txBody>
      </p:sp>
      <p:sp>
        <p:nvSpPr>
          <p:cNvPr id="6" name="Slide Number Placeholder 5"/>
          <p:cNvSpPr>
            <a:spLocks noGrp="1"/>
          </p:cNvSpPr>
          <p:nvPr>
            <p:ph type="sldNum" sz="quarter" idx="12"/>
          </p:nvPr>
        </p:nvSpPr>
        <p:spPr>
          <a:xfrm>
            <a:off x="9347200" y="6645276"/>
            <a:ext cx="2844800" cy="212724"/>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4213294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484" y="0"/>
            <a:ext cx="8229600" cy="1143000"/>
          </a:xfrm>
        </p:spPr>
        <p:txBody>
          <a:bodyPr>
            <a:normAutofit/>
          </a:bodyPr>
          <a:lstStyle/>
          <a:p>
            <a:r>
              <a:rPr lang="en-GB" dirty="0" smtClean="0"/>
              <a:t>QC1L1 crosstalk correction</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447800"/>
            <a:ext cx="4094869" cy="541940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447800"/>
            <a:ext cx="4088127" cy="5410201"/>
          </a:xfrm>
          <a:prstGeom prst="rect">
            <a:avLst/>
          </a:prstGeom>
        </p:spPr>
      </p:pic>
      <p:sp>
        <p:nvSpPr>
          <p:cNvPr id="6" name="TextBox 5"/>
          <p:cNvSpPr txBox="1"/>
          <p:nvPr/>
        </p:nvSpPr>
        <p:spPr>
          <a:xfrm>
            <a:off x="2286000" y="1078467"/>
            <a:ext cx="181767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smtClean="0"/>
              <a:t>Before correction</a:t>
            </a:r>
            <a:endParaRPr lang="en-GB" dirty="0"/>
          </a:p>
        </p:txBody>
      </p:sp>
      <p:sp>
        <p:nvSpPr>
          <p:cNvPr id="7" name="TextBox 6"/>
          <p:cNvSpPr txBox="1"/>
          <p:nvPr/>
        </p:nvSpPr>
        <p:spPr>
          <a:xfrm>
            <a:off x="6705600" y="1078467"/>
            <a:ext cx="167283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dirty="0" smtClean="0"/>
              <a:t>After correction</a:t>
            </a:r>
            <a:endParaRPr lang="en-GB" dirty="0"/>
          </a:p>
        </p:txBody>
      </p:sp>
      <p:sp>
        <p:nvSpPr>
          <p:cNvPr id="3" name="TextBox 2"/>
          <p:cNvSpPr txBox="1"/>
          <p:nvPr/>
        </p:nvSpPr>
        <p:spPr>
          <a:xfrm>
            <a:off x="9906000" y="1676400"/>
            <a:ext cx="2133600"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000" dirty="0" smtClean="0"/>
              <a:t>Excellent field quality:  all unwanted multipoles below 0.1 units (normal and skew)</a:t>
            </a:r>
            <a:endParaRPr lang="en-GB" sz="2000" dirty="0"/>
          </a:p>
        </p:txBody>
      </p:sp>
      <p:sp>
        <p:nvSpPr>
          <p:cNvPr id="8" name="Footer Placeholder 7"/>
          <p:cNvSpPr>
            <a:spLocks noGrp="1"/>
          </p:cNvSpPr>
          <p:nvPr>
            <p:ph type="ftr" sz="quarter" idx="11"/>
          </p:nvPr>
        </p:nvSpPr>
        <p:spPr>
          <a:xfrm>
            <a:off x="4191000" y="6645276"/>
            <a:ext cx="3860800" cy="152398"/>
          </a:xfrm>
        </p:spPr>
        <p:txBody>
          <a:bodyPr/>
          <a:lstStyle/>
          <a:p>
            <a:r>
              <a:rPr lang="en-US" dirty="0" smtClean="0"/>
              <a:t>M. Koratzinos, tau-charm, LAL</a:t>
            </a:r>
            <a:endParaRPr lang="en-US" dirty="0"/>
          </a:p>
        </p:txBody>
      </p:sp>
      <p:sp>
        <p:nvSpPr>
          <p:cNvPr id="9" name="Slide Number Placeholder 8"/>
          <p:cNvSpPr>
            <a:spLocks noGrp="1"/>
          </p:cNvSpPr>
          <p:nvPr>
            <p:ph type="sldNum" sz="quarter" idx="12"/>
          </p:nvPr>
        </p:nvSpPr>
        <p:spPr>
          <a:xfrm>
            <a:off x="9347200" y="6645276"/>
            <a:ext cx="2844800" cy="212724"/>
          </a:xfrm>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7069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dirty="0" smtClean="0"/>
              <a:t>A step further: local edges correction</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We now have a design with integrated multipoles of &lt;0.1 units of 10</a:t>
            </a:r>
            <a:r>
              <a:rPr lang="en-GB" baseline="30000" dirty="0" smtClean="0"/>
              <a:t>-4</a:t>
            </a:r>
            <a:r>
              <a:rPr lang="en-GB" dirty="0" smtClean="0"/>
              <a:t>.</a:t>
            </a:r>
          </a:p>
          <a:p>
            <a:r>
              <a:rPr lang="en-GB" dirty="0" smtClean="0"/>
              <a:t>There are, however, local field errors at the edges of the quadrupole. These integrate out when considering the whole length of the quadrupole.</a:t>
            </a:r>
          </a:p>
          <a:p>
            <a:r>
              <a:rPr lang="en-GB" dirty="0" smtClean="0"/>
              <a:t>However, we are in a very demanding environment: field quality should be excellent even locally as we sit in an area of rapidly varying optics functions (the beam size at one and the other end of the quadrupole is different – </a:t>
            </a:r>
            <a:r>
              <a:rPr lang="en-GB" dirty="0" err="1" smtClean="0"/>
              <a:t>beta_y</a:t>
            </a:r>
            <a:r>
              <a:rPr lang="en-GB" dirty="0" smtClean="0"/>
              <a:t> @2.2m = 6km; </a:t>
            </a:r>
            <a:r>
              <a:rPr lang="en-GB" dirty="0" err="1" smtClean="0"/>
              <a:t>beta_y</a:t>
            </a:r>
            <a:r>
              <a:rPr lang="en-GB" dirty="0" smtClean="0"/>
              <a:t> at 3.4m = 14km </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dirty="0" smtClean="0"/>
              <a:t>M. </a:t>
            </a:r>
            <a:r>
              <a:rPr lang="en-US" dirty="0" smtClean="0"/>
              <a:t>Koratzinos, tau-charm,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3194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3124200"/>
            <a:ext cx="9601200" cy="2743200"/>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GB" sz="2800" dirty="0">
                <a:solidFill>
                  <a:srgbClr val="0070C0"/>
                </a:solidFill>
              </a:rPr>
              <a:t>Glyn Kirby and Jeroen Van Nugteren of </a:t>
            </a:r>
            <a:r>
              <a:rPr lang="en-GB" sz="2800" dirty="0" smtClean="0">
                <a:solidFill>
                  <a:srgbClr val="0070C0"/>
                </a:solidFill>
              </a:rPr>
              <a:t>CERN/TE-MSC </a:t>
            </a:r>
            <a:r>
              <a:rPr lang="en-GB" sz="2800" dirty="0">
                <a:solidFill>
                  <a:srgbClr val="0070C0"/>
                </a:solidFill>
              </a:rPr>
              <a:t>for fruitful discussions, guidance and the use of very useful tools (</a:t>
            </a:r>
            <a:r>
              <a:rPr lang="en-GB" sz="2800" dirty="0" smtClean="0">
                <a:solidFill>
                  <a:srgbClr val="0070C0"/>
                </a:solidFill>
              </a:rPr>
              <a:t>Field)</a:t>
            </a:r>
            <a:endParaRPr lang="en-GB" sz="2800" dirty="0">
              <a:solidFill>
                <a:srgbClr val="0070C0"/>
              </a:solidFill>
            </a:endParaRPr>
          </a:p>
          <a:p>
            <a:r>
              <a:rPr lang="en-GB" sz="2800" dirty="0" smtClean="0">
                <a:solidFill>
                  <a:srgbClr val="0070C0"/>
                </a:solidFill>
              </a:rPr>
              <a:t>Katsunobu </a:t>
            </a:r>
            <a:r>
              <a:rPr lang="en-GB" sz="2800" dirty="0">
                <a:solidFill>
                  <a:srgbClr val="0070C0"/>
                </a:solidFill>
              </a:rPr>
              <a:t>Oide </a:t>
            </a:r>
            <a:r>
              <a:rPr lang="en-GB" sz="2800" dirty="0" smtClean="0">
                <a:solidFill>
                  <a:srgbClr val="0070C0"/>
                </a:solidFill>
              </a:rPr>
              <a:t>and Frank Zimmermann for </a:t>
            </a:r>
            <a:r>
              <a:rPr lang="en-GB" sz="2800" dirty="0">
                <a:solidFill>
                  <a:srgbClr val="0070C0"/>
                </a:solidFill>
              </a:rPr>
              <a:t>helpful </a:t>
            </a:r>
            <a:r>
              <a:rPr lang="en-GB" sz="2800" dirty="0" smtClean="0">
                <a:solidFill>
                  <a:srgbClr val="0070C0"/>
                </a:solidFill>
              </a:rPr>
              <a:t>discussions</a:t>
            </a:r>
          </a:p>
          <a:p>
            <a:r>
              <a:rPr lang="en-US" sz="2800" dirty="0" smtClean="0">
                <a:solidFill>
                  <a:srgbClr val="0070C0"/>
                </a:solidFill>
              </a:rPr>
              <a:t>The whole FFC collaboration for their support</a:t>
            </a:r>
          </a:p>
          <a:p>
            <a:r>
              <a:rPr lang="en-US" sz="2800" dirty="0" smtClean="0">
                <a:solidFill>
                  <a:srgbClr val="0070C0"/>
                </a:solidFill>
              </a:rPr>
              <a:t>Rapid prototyping courtesy of </a:t>
            </a:r>
            <a:r>
              <a:rPr lang="en-US" sz="2800" dirty="0" err="1" smtClean="0">
                <a:solidFill>
                  <a:srgbClr val="0070C0"/>
                </a:solidFill>
              </a:rPr>
              <a:t>Idea</a:t>
            </a:r>
            <a:r>
              <a:rPr lang="en-US" sz="2800" i="1" dirty="0" err="1" smtClean="0">
                <a:solidFill>
                  <a:srgbClr val="0070C0"/>
                </a:solidFill>
              </a:rPr>
              <a:t>squared</a:t>
            </a:r>
            <a:r>
              <a:rPr lang="en-US" sz="2800" dirty="0" smtClean="0">
                <a:solidFill>
                  <a:srgbClr val="0070C0"/>
                </a:solidFill>
              </a:rPr>
              <a:t> at CERN (Markus </a:t>
            </a:r>
            <a:r>
              <a:rPr lang="en-US" sz="2800" dirty="0">
                <a:solidFill>
                  <a:srgbClr val="0070C0"/>
                </a:solidFill>
              </a:rPr>
              <a:t>Nordberg, </a:t>
            </a:r>
            <a:r>
              <a:rPr lang="en-US" sz="2800" dirty="0" smtClean="0">
                <a:solidFill>
                  <a:srgbClr val="0070C0"/>
                </a:solidFill>
              </a:rPr>
              <a:t>Jani Kalasniemi) </a:t>
            </a:r>
            <a:endParaRPr lang="en-GB" sz="2800" dirty="0">
              <a:solidFill>
                <a:srgbClr val="0070C0"/>
              </a:solidFill>
            </a:endParaRPr>
          </a:p>
        </p:txBody>
      </p:sp>
      <p:sp>
        <p:nvSpPr>
          <p:cNvPr id="3" name="Title 2"/>
          <p:cNvSpPr>
            <a:spLocks noGrp="1"/>
          </p:cNvSpPr>
          <p:nvPr>
            <p:ph type="title"/>
          </p:nvPr>
        </p:nvSpPr>
        <p:spPr/>
        <p:txBody>
          <a:bodyPr/>
          <a:lstStyle/>
          <a:p>
            <a:r>
              <a:rPr lang="en-US" dirty="0"/>
              <a:t>A</a:t>
            </a:r>
            <a:r>
              <a:rPr lang="en-US" dirty="0" smtClean="0"/>
              <a:t>cknowledgements</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10849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717"/>
            <a:ext cx="8229600" cy="1143000"/>
          </a:xfrm>
        </p:spPr>
        <p:txBody>
          <a:bodyPr/>
          <a:lstStyle/>
          <a:p>
            <a:r>
              <a:rPr lang="en-GB" dirty="0" smtClean="0"/>
              <a:t>QC1L1 edge correction</a:t>
            </a:r>
            <a:endParaRPr lang="en-GB" dirty="0"/>
          </a:p>
        </p:txBody>
      </p:sp>
      <p:sp>
        <p:nvSpPr>
          <p:cNvPr id="3" name="Content Placeholder 2"/>
          <p:cNvSpPr>
            <a:spLocks noGrp="1"/>
          </p:cNvSpPr>
          <p:nvPr>
            <p:ph idx="1"/>
          </p:nvPr>
        </p:nvSpPr>
        <p:spPr>
          <a:xfrm>
            <a:off x="1981200" y="1066800"/>
            <a:ext cx="8229600" cy="1219200"/>
          </a:xfrm>
        </p:spPr>
        <p:txBody>
          <a:bodyPr>
            <a:normAutofit/>
          </a:bodyPr>
          <a:lstStyle/>
          <a:p>
            <a:r>
              <a:rPr lang="en-GB" sz="2400" dirty="0"/>
              <a:t>Integrated multipoles before (centre) and after correction (right)</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554708" y="2209801"/>
            <a:ext cx="2898775" cy="4319905"/>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576445" y="2275765"/>
            <a:ext cx="3039110" cy="4319905"/>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7176770" y="2270078"/>
            <a:ext cx="3034030" cy="4319905"/>
          </a:xfrm>
          <a:prstGeom prst="rect">
            <a:avLst/>
          </a:prstGeom>
        </p:spPr>
      </p:pic>
      <p:sp>
        <p:nvSpPr>
          <p:cNvPr id="9" name="TextBox 8"/>
          <p:cNvSpPr txBox="1"/>
          <p:nvPr/>
        </p:nvSpPr>
        <p:spPr>
          <a:xfrm>
            <a:off x="5187162" y="1840468"/>
            <a:ext cx="1817677" cy="369332"/>
          </a:xfrm>
          <a:prstGeom prst="rect">
            <a:avLst/>
          </a:prstGeom>
          <a:solidFill>
            <a:srgbClr val="FF0000"/>
          </a:solidFill>
        </p:spPr>
        <p:txBody>
          <a:bodyPr wrap="none" rtlCol="0">
            <a:spAutoFit/>
          </a:bodyPr>
          <a:lstStyle/>
          <a:p>
            <a:r>
              <a:rPr lang="en-GB" dirty="0"/>
              <a:t>Before correction</a:t>
            </a:r>
          </a:p>
        </p:txBody>
      </p:sp>
      <p:sp>
        <p:nvSpPr>
          <p:cNvPr id="10" name="TextBox 9"/>
          <p:cNvSpPr txBox="1"/>
          <p:nvPr/>
        </p:nvSpPr>
        <p:spPr>
          <a:xfrm>
            <a:off x="7857370" y="1836896"/>
            <a:ext cx="1672830" cy="369332"/>
          </a:xfrm>
          <a:prstGeom prst="rect">
            <a:avLst/>
          </a:prstGeom>
          <a:solidFill>
            <a:srgbClr val="92D050"/>
          </a:solidFill>
        </p:spPr>
        <p:txBody>
          <a:bodyPr wrap="none" rtlCol="0">
            <a:spAutoFit/>
          </a:bodyPr>
          <a:lstStyle/>
          <a:p>
            <a:r>
              <a:rPr lang="en-GB" dirty="0"/>
              <a:t>After correction</a:t>
            </a:r>
          </a:p>
        </p:txBody>
      </p:sp>
      <p:sp>
        <p:nvSpPr>
          <p:cNvPr id="11" name="TextBox 10"/>
          <p:cNvSpPr txBox="1"/>
          <p:nvPr/>
        </p:nvSpPr>
        <p:spPr>
          <a:xfrm>
            <a:off x="2095256" y="1840468"/>
            <a:ext cx="1817677" cy="369332"/>
          </a:xfrm>
          <a:prstGeom prst="rect">
            <a:avLst/>
          </a:prstGeom>
          <a:solidFill>
            <a:srgbClr val="FF0000"/>
          </a:solidFill>
        </p:spPr>
        <p:txBody>
          <a:bodyPr wrap="none" rtlCol="0">
            <a:spAutoFit/>
          </a:bodyPr>
          <a:lstStyle/>
          <a:p>
            <a:r>
              <a:rPr lang="en-GB" dirty="0"/>
              <a:t>Before correction</a:t>
            </a:r>
          </a:p>
        </p:txBody>
      </p:sp>
      <p:sp>
        <p:nvSpPr>
          <p:cNvPr id="12" name="TextBox 11"/>
          <p:cNvSpPr txBox="1"/>
          <p:nvPr/>
        </p:nvSpPr>
        <p:spPr>
          <a:xfrm>
            <a:off x="10324856" y="1676400"/>
            <a:ext cx="1714744" cy="16312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000" dirty="0" smtClean="0"/>
              <a:t>Also excellent  results: edge errors can be corrected locally.</a:t>
            </a:r>
            <a:endParaRPr lang="en-GB" sz="2000" dirty="0"/>
          </a:p>
        </p:txBody>
      </p:sp>
      <p:sp>
        <p:nvSpPr>
          <p:cNvPr id="4" name="Footer Placeholder 3"/>
          <p:cNvSpPr>
            <a:spLocks noGrp="1"/>
          </p:cNvSpPr>
          <p:nvPr>
            <p:ph type="ftr" sz="quarter" idx="11"/>
          </p:nvPr>
        </p:nvSpPr>
        <p:spPr>
          <a:xfrm>
            <a:off x="4165600" y="6645276"/>
            <a:ext cx="3860800" cy="152398"/>
          </a:xfrm>
        </p:spPr>
        <p:txBody>
          <a:bodyPr/>
          <a:lstStyle/>
          <a:p>
            <a:r>
              <a:rPr lang="en-US" dirty="0" smtClean="0"/>
              <a:t>M. Koratzinos, </a:t>
            </a:r>
            <a:r>
              <a:rPr lang="en-US" dirty="0" smtClean="0"/>
              <a:t>tau-charm,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370288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dirty="0" smtClean="0"/>
              <a:t>Packaging advantages</a:t>
            </a:r>
            <a:endParaRPr lang="en-GB" dirty="0"/>
          </a:p>
        </p:txBody>
      </p:sp>
      <p:sp>
        <p:nvSpPr>
          <p:cNvPr id="3" name="Content Placeholder 2"/>
          <p:cNvSpPr>
            <a:spLocks noGrp="1"/>
          </p:cNvSpPr>
          <p:nvPr>
            <p:ph idx="1"/>
          </p:nvPr>
        </p:nvSpPr>
        <p:spPr/>
        <p:txBody>
          <a:bodyPr/>
          <a:lstStyle/>
          <a:p>
            <a:r>
              <a:rPr lang="en-GB" dirty="0" smtClean="0"/>
              <a:t>A number of correctors are needed as close to the IP as possible</a:t>
            </a:r>
          </a:p>
          <a:p>
            <a:r>
              <a:rPr lang="en-GB" dirty="0" smtClean="0"/>
              <a:t>The absence of iron in this design makes it possible to include a number of correctors as extra rings on top of the quadrupole</a:t>
            </a:r>
          </a:p>
          <a:p>
            <a:r>
              <a:rPr lang="en-GB" dirty="0" smtClean="0"/>
              <a:t>These correctors do not take extra space in the design.</a:t>
            </a:r>
          </a:p>
          <a:p>
            <a:r>
              <a:rPr lang="en-GB" dirty="0" smtClean="0"/>
              <a:t>Each corrector comes with its own compensating coil in the other aperture to compensate for the (small) crosstalk</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dirty="0" smtClean="0"/>
              <a:t>M. Koratzinos, </a:t>
            </a:r>
            <a:r>
              <a:rPr lang="en-US" dirty="0" smtClean="0"/>
              <a:t>tau-charm,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6930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856" y="28696"/>
            <a:ext cx="10972800" cy="1143000"/>
          </a:xfrm>
        </p:spPr>
        <p:txBody>
          <a:bodyPr/>
          <a:lstStyle/>
          <a:p>
            <a:r>
              <a:rPr lang="en-GB" dirty="0"/>
              <a:t>C</a:t>
            </a:r>
            <a:r>
              <a:rPr lang="en-GB" dirty="0" smtClean="0"/>
              <a:t>orrectors</a:t>
            </a:r>
            <a:endParaRPr lang="en-GB" dirty="0"/>
          </a:p>
        </p:txBody>
      </p:sp>
      <p:sp>
        <p:nvSpPr>
          <p:cNvPr id="3" name="Content Placeholder 2"/>
          <p:cNvSpPr>
            <a:spLocks noGrp="1"/>
          </p:cNvSpPr>
          <p:nvPr>
            <p:ph idx="1"/>
          </p:nvPr>
        </p:nvSpPr>
        <p:spPr>
          <a:xfrm>
            <a:off x="7069469" y="980057"/>
            <a:ext cx="4679211" cy="1555674"/>
          </a:xfrm>
        </p:spPr>
        <p:style>
          <a:lnRef idx="1">
            <a:schemeClr val="dk1"/>
          </a:lnRef>
          <a:fillRef idx="2">
            <a:schemeClr val="dk1"/>
          </a:fillRef>
          <a:effectRef idx="1">
            <a:schemeClr val="dk1"/>
          </a:effectRef>
          <a:fontRef idx="minor">
            <a:schemeClr val="dk1"/>
          </a:fontRef>
        </p:style>
        <p:txBody>
          <a:bodyPr>
            <a:normAutofit fontScale="85000" lnSpcReduction="20000"/>
          </a:bodyPr>
          <a:lstStyle/>
          <a:p>
            <a:r>
              <a:rPr lang="en-GB" dirty="0" smtClean="0"/>
              <a:t>Correctors can be packaged very efficiently</a:t>
            </a:r>
          </a:p>
          <a:p>
            <a:r>
              <a:rPr lang="en-GB" dirty="0" smtClean="0"/>
              <a:t>This is important for a design where space is at a premium</a:t>
            </a:r>
            <a:endParaRPr lang="en-GB" dirty="0"/>
          </a:p>
        </p:txBody>
      </p:sp>
      <p:grpSp>
        <p:nvGrpSpPr>
          <p:cNvPr id="16" name="Group 15"/>
          <p:cNvGrpSpPr>
            <a:grpSpLocks noChangeAspect="1"/>
          </p:cNvGrpSpPr>
          <p:nvPr/>
        </p:nvGrpSpPr>
        <p:grpSpPr>
          <a:xfrm>
            <a:off x="76200" y="1565032"/>
            <a:ext cx="7020981" cy="3464168"/>
            <a:chOff x="5444586" y="4219027"/>
            <a:chExt cx="5348527" cy="2638974"/>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586" y="4219027"/>
              <a:ext cx="4130519" cy="2447628"/>
            </a:xfrm>
            <a:prstGeom prst="rect">
              <a:avLst/>
            </a:prstGeom>
          </p:spPr>
        </p:pic>
        <p:cxnSp>
          <p:nvCxnSpPr>
            <p:cNvPr id="5" name="Straight Arrow Connector 4"/>
            <p:cNvCxnSpPr/>
            <p:nvPr/>
          </p:nvCxnSpPr>
          <p:spPr>
            <a:xfrm flipH="1">
              <a:off x="5539909" y="4929938"/>
              <a:ext cx="874395" cy="3686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14303" y="4710206"/>
              <a:ext cx="385042" cy="403957"/>
            </a:xfrm>
            <a:prstGeom prst="rect">
              <a:avLst/>
            </a:prstGeom>
            <a:noFill/>
            <a:ln>
              <a:solidFill>
                <a:srgbClr val="00B0F0"/>
              </a:solidFill>
            </a:ln>
          </p:spPr>
          <p:txBody>
            <a:bodyPr wrap="none" rtlCol="0">
              <a:spAutoFit/>
            </a:bodyPr>
            <a:lstStyle/>
            <a:p>
              <a:pPr defTabSz="685800"/>
              <a:r>
                <a:rPr lang="en-GB" sz="2025" dirty="0">
                  <a:solidFill>
                    <a:prstClr val="black"/>
                  </a:solidFill>
                </a:rPr>
                <a:t>IP</a:t>
              </a:r>
            </a:p>
          </p:txBody>
        </p:sp>
        <p:cxnSp>
          <p:nvCxnSpPr>
            <p:cNvPr id="7" name="Straight Arrow Connector 6"/>
            <p:cNvCxnSpPr>
              <a:stCxn id="8" idx="0"/>
            </p:cNvCxnSpPr>
            <p:nvPr/>
          </p:nvCxnSpPr>
          <p:spPr>
            <a:xfrm flipH="1" flipV="1">
              <a:off x="7153392" y="5614955"/>
              <a:ext cx="806510" cy="484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78388" y="6099751"/>
              <a:ext cx="1363027" cy="3965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r>
                <a:rPr lang="en-GB" sz="1575" dirty="0">
                  <a:solidFill>
                    <a:prstClr val="black"/>
                  </a:solidFill>
                </a:rPr>
                <a:t>A2 corrector</a:t>
              </a:r>
            </a:p>
          </p:txBody>
        </p:sp>
        <p:cxnSp>
          <p:nvCxnSpPr>
            <p:cNvPr id="9" name="Straight Arrow Connector 8"/>
            <p:cNvCxnSpPr>
              <a:stCxn id="10" idx="0"/>
            </p:cNvCxnSpPr>
            <p:nvPr/>
          </p:nvCxnSpPr>
          <p:spPr>
            <a:xfrm flipH="1" flipV="1">
              <a:off x="8226342" y="5258533"/>
              <a:ext cx="745115" cy="4983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89943" y="5756853"/>
              <a:ext cx="1363027" cy="3965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r>
                <a:rPr lang="en-GB" sz="1575" dirty="0">
                  <a:solidFill>
                    <a:prstClr val="black"/>
                  </a:solidFill>
                </a:rPr>
                <a:t>A1 corrector</a:t>
              </a:r>
            </a:p>
          </p:txBody>
        </p:sp>
        <p:grpSp>
          <p:nvGrpSpPr>
            <p:cNvPr id="11" name="Group 10"/>
            <p:cNvGrpSpPr/>
            <p:nvPr/>
          </p:nvGrpSpPr>
          <p:grpSpPr>
            <a:xfrm>
              <a:off x="9207201" y="4958497"/>
              <a:ext cx="1440179" cy="869171"/>
              <a:chOff x="6903720" y="4922520"/>
              <a:chExt cx="2560318" cy="1545193"/>
            </a:xfrm>
          </p:grpSpPr>
          <p:cxnSp>
            <p:nvCxnSpPr>
              <p:cNvPr id="12" name="Straight Arrow Connector 11"/>
              <p:cNvCxnSpPr/>
              <p:nvPr/>
            </p:nvCxnSpPr>
            <p:spPr>
              <a:xfrm flipH="1" flipV="1">
                <a:off x="6903720" y="4922520"/>
                <a:ext cx="1348739" cy="840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40879" y="5762704"/>
                <a:ext cx="2423159" cy="70500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a:r>
                  <a:rPr lang="en-GB" sz="1575" dirty="0">
                    <a:solidFill>
                      <a:prstClr val="black"/>
                    </a:solidFill>
                  </a:rPr>
                  <a:t>B1 corrector</a:t>
                </a:r>
              </a:p>
            </p:txBody>
          </p:sp>
        </p:grpSp>
        <p:sp>
          <p:nvSpPr>
            <p:cNvPr id="14" name="TextBox 13"/>
            <p:cNvSpPr txBox="1"/>
            <p:nvPr/>
          </p:nvSpPr>
          <p:spPr>
            <a:xfrm>
              <a:off x="9061468" y="6298040"/>
              <a:ext cx="1731645" cy="559961"/>
            </a:xfrm>
            <a:prstGeom prst="rect">
              <a:avLst/>
            </a:prstGeom>
            <a:noFill/>
          </p:spPr>
          <p:txBody>
            <a:bodyPr wrap="square" rtlCol="0">
              <a:spAutoFit/>
            </a:bodyPr>
            <a:lstStyle/>
            <a:p>
              <a:pPr defTabSz="685800"/>
              <a:r>
                <a:rPr lang="en-GB" sz="1013" dirty="0">
                  <a:solidFill>
                    <a:prstClr val="black"/>
                  </a:solidFill>
                </a:rPr>
                <a:t>0.5mm wire, critical current @3T is 300A, physical length ~20cm</a:t>
              </a:r>
            </a:p>
          </p:txBody>
        </p:sp>
        <p:sp>
          <p:nvSpPr>
            <p:cNvPr id="15" name="TextBox 14"/>
            <p:cNvSpPr txBox="1"/>
            <p:nvPr/>
          </p:nvSpPr>
          <p:spPr>
            <a:xfrm rot="20266199">
              <a:off x="9279618" y="4671515"/>
              <a:ext cx="1372492" cy="248209"/>
            </a:xfrm>
            <a:prstGeom prst="rect">
              <a:avLst/>
            </a:prstGeom>
            <a:noFill/>
          </p:spPr>
          <p:txBody>
            <a:bodyPr wrap="none" rtlCol="0">
              <a:spAutoFit/>
            </a:bodyPr>
            <a:lstStyle/>
            <a:p>
              <a:pPr defTabSz="685800"/>
              <a:r>
                <a:rPr lang="en-GB" sz="1013" dirty="0">
                  <a:solidFill>
                    <a:prstClr val="black"/>
                  </a:solidFill>
                </a:rPr>
                <a:t>Distance from IP (mm)</a:t>
              </a:r>
            </a:p>
          </p:txBody>
        </p:sp>
      </p:grpSp>
      <p:grpSp>
        <p:nvGrpSpPr>
          <p:cNvPr id="22" name="Group 21"/>
          <p:cNvGrpSpPr>
            <a:grpSpLocks noChangeAspect="1"/>
          </p:cNvGrpSpPr>
          <p:nvPr/>
        </p:nvGrpSpPr>
        <p:grpSpPr>
          <a:xfrm>
            <a:off x="6820925" y="3200400"/>
            <a:ext cx="5142475" cy="3580497"/>
            <a:chOff x="5509902" y="1880914"/>
            <a:chExt cx="7387332" cy="514350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845" y="1880914"/>
              <a:ext cx="6855389" cy="5143500"/>
            </a:xfrm>
            <a:prstGeom prst="rect">
              <a:avLst/>
            </a:prstGeom>
          </p:spPr>
        </p:pic>
        <p:sp>
          <p:nvSpPr>
            <p:cNvPr id="19" name="TextBox 18"/>
            <p:cNvSpPr txBox="1"/>
            <p:nvPr/>
          </p:nvSpPr>
          <p:spPr>
            <a:xfrm>
              <a:off x="10545019" y="4722568"/>
              <a:ext cx="2352215" cy="43107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350" dirty="0"/>
                <a:t>Main left </a:t>
              </a:r>
              <a:r>
                <a:rPr lang="en-GB" sz="1200" dirty="0"/>
                <a:t>corrector</a:t>
              </a:r>
              <a:endParaRPr lang="en-GB" sz="1350" dirty="0"/>
            </a:p>
          </p:txBody>
        </p:sp>
        <p:sp>
          <p:nvSpPr>
            <p:cNvPr id="20" name="TextBox 19"/>
            <p:cNvSpPr txBox="1"/>
            <p:nvPr/>
          </p:nvSpPr>
          <p:spPr>
            <a:xfrm>
              <a:off x="7859848" y="3233462"/>
              <a:ext cx="2356705" cy="6631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Compensation loop of left corrector</a:t>
              </a:r>
            </a:p>
          </p:txBody>
        </p:sp>
        <p:sp>
          <p:nvSpPr>
            <p:cNvPr id="21" name="TextBox 20"/>
            <p:cNvSpPr txBox="1"/>
            <p:nvPr/>
          </p:nvSpPr>
          <p:spPr>
            <a:xfrm>
              <a:off x="5509902" y="4490448"/>
              <a:ext cx="2265281" cy="6631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Main right </a:t>
              </a:r>
              <a:r>
                <a:rPr lang="en-GB" sz="1200" dirty="0" smtClean="0"/>
                <a:t>corrector, </a:t>
              </a:r>
              <a:r>
                <a:rPr lang="en-GB" sz="1200" dirty="0"/>
                <a:t>for reference</a:t>
              </a:r>
            </a:p>
          </p:txBody>
        </p:sp>
      </p:grpSp>
      <p:sp>
        <p:nvSpPr>
          <p:cNvPr id="17" name="Footer Placeholder 16"/>
          <p:cNvSpPr>
            <a:spLocks noGrp="1"/>
          </p:cNvSpPr>
          <p:nvPr>
            <p:ph type="ftr" sz="quarter" idx="11"/>
          </p:nvPr>
        </p:nvSpPr>
        <p:spPr>
          <a:xfrm>
            <a:off x="4165600" y="6645276"/>
            <a:ext cx="3860800" cy="152398"/>
          </a:xfrm>
        </p:spPr>
        <p:txBody>
          <a:bodyPr/>
          <a:lstStyle/>
          <a:p>
            <a:r>
              <a:rPr lang="en-US" dirty="0" smtClean="0"/>
              <a:t>M. Koratzinos, </a:t>
            </a:r>
            <a:r>
              <a:rPr lang="en-US" dirty="0" smtClean="0"/>
              <a:t>tau-charm, LAL</a:t>
            </a:r>
            <a:endParaRPr lang="en-US" dirty="0"/>
          </a:p>
        </p:txBody>
      </p:sp>
      <p:sp>
        <p:nvSpPr>
          <p:cNvPr id="23" name="Slide Number Placeholder 22"/>
          <p:cNvSpPr>
            <a:spLocks noGrp="1"/>
          </p:cNvSpPr>
          <p:nvPr>
            <p:ph type="sldNum" sz="quarter" idx="12"/>
          </p:nvPr>
        </p:nvSpPr>
        <p:spPr>
          <a:xfrm>
            <a:off x="9347200" y="6645276"/>
            <a:ext cx="2844800" cy="212724"/>
          </a:xfrm>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193413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Prototyping</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dirty="0"/>
          </a:p>
        </p:txBody>
      </p:sp>
      <p:sp>
        <p:nvSpPr>
          <p:cNvPr id="8" name="Content Placeholder 2"/>
          <p:cNvSpPr>
            <a:spLocks noGrp="1"/>
          </p:cNvSpPr>
          <p:nvPr>
            <p:ph idx="1"/>
          </p:nvPr>
        </p:nvSpPr>
        <p:spPr/>
        <p:txBody>
          <a:bodyPr/>
          <a:lstStyle/>
          <a:p>
            <a:r>
              <a:rPr lang="en-GB" dirty="0"/>
              <a:t>T</a:t>
            </a:r>
            <a:r>
              <a:rPr lang="en-GB" dirty="0" smtClean="0"/>
              <a:t>his </a:t>
            </a:r>
            <a:r>
              <a:rPr lang="en-GB" dirty="0" smtClean="0"/>
              <a:t>is a relatively new technique that needs to be demonstrated in the lab and not only in computer simulations</a:t>
            </a:r>
          </a:p>
          <a:p>
            <a:r>
              <a:rPr lang="en-GB" dirty="0" smtClean="0"/>
              <a:t>Great synergy with the </a:t>
            </a:r>
            <a:r>
              <a:rPr lang="en-GB" dirty="0"/>
              <a:t>MCBRD (</a:t>
            </a:r>
            <a:r>
              <a:rPr lang="en-GB" dirty="0" smtClean="0"/>
              <a:t>Hi-</a:t>
            </a:r>
            <a:r>
              <a:rPr lang="en-GB" dirty="0" err="1" smtClean="0"/>
              <a:t>lumi</a:t>
            </a:r>
            <a:r>
              <a:rPr lang="en-GB" dirty="0" smtClean="0"/>
              <a:t> D2 </a:t>
            </a:r>
            <a:r>
              <a:rPr lang="en-GB" dirty="0" smtClean="0"/>
              <a:t>orbit </a:t>
            </a:r>
            <a:r>
              <a:rPr lang="en-GB" dirty="0" smtClean="0"/>
              <a:t>corrector) </a:t>
            </a:r>
            <a:r>
              <a:rPr lang="en-GB" dirty="0" smtClean="0"/>
              <a:t>project at CERN (and soon in China</a:t>
            </a:r>
            <a:r>
              <a:rPr lang="en-GB" dirty="0" smtClean="0"/>
              <a:t>) which is a CCT dipole</a:t>
            </a:r>
          </a:p>
          <a:p>
            <a:r>
              <a:rPr lang="en-US" dirty="0" smtClean="0"/>
              <a:t>First prototype: single aperture, edges correction on one side only</a:t>
            </a:r>
          </a:p>
          <a:p>
            <a:pPr lvl="1"/>
            <a:r>
              <a:rPr lang="en-US" dirty="0" smtClean="0"/>
              <a:t>Nominal aperture, nominal field</a:t>
            </a:r>
            <a:endParaRPr lang="en-GB" dirty="0"/>
          </a:p>
        </p:txBody>
      </p:sp>
    </p:spTree>
    <p:extLst>
      <p:ext uri="{BB962C8B-B14F-4D97-AF65-F5344CB8AC3E}">
        <p14:creationId xmlns:p14="http://schemas.microsoft.com/office/powerpoint/2010/main" val="415091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42" y="2845052"/>
            <a:ext cx="4526905" cy="32004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787" y="535250"/>
            <a:ext cx="4787566" cy="338468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8572"/>
          <a:stretch/>
        </p:blipFill>
        <p:spPr>
          <a:xfrm>
            <a:off x="0" y="4419600"/>
            <a:ext cx="3556000" cy="24384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094" y="574198"/>
            <a:ext cx="4526905" cy="32004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7470" y="3733800"/>
            <a:ext cx="4181426" cy="2956155"/>
          </a:xfrm>
          <a:prstGeom prst="rect">
            <a:avLst/>
          </a:prstGeom>
        </p:spPr>
      </p:pic>
      <p:pic>
        <p:nvPicPr>
          <p:cNvPr id="14" name="Picture 13"/>
          <p:cNvPicPr>
            <a:picLocks noChangeAspect="1"/>
          </p:cNvPicPr>
          <p:nvPr/>
        </p:nvPicPr>
        <p:blipFill>
          <a:blip r:embed="rId7"/>
          <a:stretch>
            <a:fillRect/>
          </a:stretch>
        </p:blipFill>
        <p:spPr>
          <a:xfrm>
            <a:off x="2775168" y="3599190"/>
            <a:ext cx="5017279" cy="2504672"/>
          </a:xfrm>
          <a:prstGeom prst="rect">
            <a:avLst/>
          </a:prstGeom>
        </p:spPr>
      </p:pic>
      <p:sp>
        <p:nvSpPr>
          <p:cNvPr id="2" name="Title 1"/>
          <p:cNvSpPr>
            <a:spLocks noGrp="1"/>
          </p:cNvSpPr>
          <p:nvPr>
            <p:ph type="title"/>
          </p:nvPr>
        </p:nvSpPr>
        <p:spPr>
          <a:xfrm>
            <a:off x="2034540" y="21181"/>
            <a:ext cx="8420902" cy="792162"/>
          </a:xfrm>
        </p:spPr>
        <p:txBody>
          <a:bodyPr>
            <a:normAutofit fontScale="90000"/>
          </a:bodyPr>
          <a:lstStyle/>
          <a:p>
            <a:r>
              <a:rPr lang="en-US" dirty="0" smtClean="0"/>
              <a:t>The FCC FF quad CCT prototype project</a:t>
            </a:r>
            <a:endParaRPr lang="en-GB" dirty="0"/>
          </a:p>
        </p:txBody>
      </p:sp>
      <p:sp>
        <p:nvSpPr>
          <p:cNvPr id="3" name="Content Placeholder 2"/>
          <p:cNvSpPr>
            <a:spLocks noGrp="1"/>
          </p:cNvSpPr>
          <p:nvPr>
            <p:ph idx="1"/>
          </p:nvPr>
        </p:nvSpPr>
        <p:spPr>
          <a:xfrm>
            <a:off x="381001" y="703589"/>
            <a:ext cx="3657600" cy="289560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buNone/>
            </a:pPr>
            <a:r>
              <a:rPr lang="en-US" sz="1800" dirty="0"/>
              <a:t>Advantages at a glance:</a:t>
            </a:r>
          </a:p>
          <a:p>
            <a:r>
              <a:rPr lang="en-US" sz="1800" dirty="0"/>
              <a:t>Excellent field quality (&lt;1 unit) </a:t>
            </a:r>
          </a:p>
          <a:p>
            <a:r>
              <a:rPr lang="en-US" sz="1800" dirty="0"/>
              <a:t>No need for B3 correctors</a:t>
            </a:r>
          </a:p>
          <a:p>
            <a:r>
              <a:rPr lang="en-US" sz="1800" dirty="0"/>
              <a:t>Any correctors do not take additional space</a:t>
            </a:r>
          </a:p>
          <a:p>
            <a:r>
              <a:rPr lang="en-US" sz="1800" dirty="0"/>
              <a:t>Excellent LOCAL field quality at the edges</a:t>
            </a:r>
            <a:endParaRPr lang="en-GB" sz="1800" dirty="0"/>
          </a:p>
          <a:p>
            <a:r>
              <a:rPr lang="en-US" sz="1800" dirty="0"/>
              <a:t>Excellent crosstalk compensation</a:t>
            </a:r>
          </a:p>
          <a:p>
            <a:r>
              <a:rPr lang="en-US" sz="1800" dirty="0"/>
              <a:t>Cheap (no pre-stress, simple winding, light construction) </a:t>
            </a:r>
            <a:endParaRPr lang="en-GB" sz="1800" dirty="0"/>
          </a:p>
        </p:txBody>
      </p:sp>
      <p:sp>
        <p:nvSpPr>
          <p:cNvPr id="4" name="TextBox 3"/>
          <p:cNvSpPr txBox="1"/>
          <p:nvPr/>
        </p:nvSpPr>
        <p:spPr>
          <a:xfrm>
            <a:off x="5010064" y="6103861"/>
            <a:ext cx="1468864" cy="369332"/>
          </a:xfrm>
          <a:prstGeom prst="rect">
            <a:avLst/>
          </a:prstGeom>
          <a:noFill/>
        </p:spPr>
        <p:txBody>
          <a:bodyPr wrap="none" rtlCol="0">
            <a:spAutoFit/>
          </a:bodyPr>
          <a:lstStyle/>
          <a:p>
            <a:r>
              <a:rPr lang="en-US" dirty="0"/>
              <a:t>M. Koratzinos</a:t>
            </a:r>
            <a:endParaRPr lang="en-GB" dirty="0"/>
          </a:p>
        </p:txBody>
      </p:sp>
      <p:sp>
        <p:nvSpPr>
          <p:cNvPr id="5" name="Content Placeholder 2"/>
          <p:cNvSpPr txBox="1">
            <a:spLocks/>
          </p:cNvSpPr>
          <p:nvPr/>
        </p:nvSpPr>
        <p:spPr>
          <a:xfrm>
            <a:off x="6096000" y="990600"/>
            <a:ext cx="4038600" cy="274320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dirty="0"/>
              <a:t>Project milestones:</a:t>
            </a:r>
          </a:p>
          <a:p>
            <a:pPr>
              <a:lnSpc>
                <a:spcPct val="120000"/>
              </a:lnSpc>
            </a:pPr>
            <a:r>
              <a:rPr lang="en-US" dirty="0"/>
              <a:t>Magnetic design</a:t>
            </a:r>
          </a:p>
          <a:p>
            <a:pPr>
              <a:lnSpc>
                <a:spcPct val="120000"/>
              </a:lnSpc>
            </a:pPr>
            <a:r>
              <a:rPr lang="en-US" dirty="0"/>
              <a:t>Mechanical design</a:t>
            </a:r>
          </a:p>
          <a:p>
            <a:pPr>
              <a:lnSpc>
                <a:spcPct val="120000"/>
              </a:lnSpc>
            </a:pPr>
            <a:r>
              <a:rPr lang="en-US" dirty="0"/>
              <a:t>M</a:t>
            </a:r>
            <a:r>
              <a:rPr lang="en-US" dirty="0" smtClean="0"/>
              <a:t>anufacturing</a:t>
            </a:r>
            <a:endParaRPr lang="en-GB" dirty="0"/>
          </a:p>
          <a:p>
            <a:pPr>
              <a:lnSpc>
                <a:spcPct val="120000"/>
              </a:lnSpc>
            </a:pPr>
            <a:r>
              <a:rPr lang="en-US" dirty="0"/>
              <a:t>Coil winding</a:t>
            </a:r>
          </a:p>
          <a:p>
            <a:pPr>
              <a:lnSpc>
                <a:spcPct val="120000"/>
              </a:lnSpc>
            </a:pPr>
            <a:r>
              <a:rPr lang="en-US" dirty="0"/>
              <a:t>Impregnation </a:t>
            </a:r>
          </a:p>
          <a:p>
            <a:pPr>
              <a:lnSpc>
                <a:spcPct val="120000"/>
              </a:lnSpc>
            </a:pPr>
            <a:r>
              <a:rPr lang="en-US" dirty="0"/>
              <a:t>Field measurement (at warm or cold) </a:t>
            </a:r>
          </a:p>
          <a:p>
            <a:pPr>
              <a:lnSpc>
                <a:spcPct val="120000"/>
              </a:lnSpc>
            </a:pPr>
            <a:r>
              <a:rPr lang="en-US" dirty="0"/>
              <a:t>Quench training / ultimate current </a:t>
            </a:r>
          </a:p>
        </p:txBody>
      </p:sp>
      <p:sp>
        <p:nvSpPr>
          <p:cNvPr id="6" name="Freeform 5"/>
          <p:cNvSpPr/>
          <p:nvPr/>
        </p:nvSpPr>
        <p:spPr>
          <a:xfrm>
            <a:off x="9601200" y="1274547"/>
            <a:ext cx="397042" cy="277528"/>
          </a:xfrm>
          <a:custGeom>
            <a:avLst/>
            <a:gdLst>
              <a:gd name="connsiteX0" fmla="*/ 0 w 818147"/>
              <a:gd name="connsiteY0" fmla="*/ 259882 h 529389"/>
              <a:gd name="connsiteX1" fmla="*/ 356135 w 818147"/>
              <a:gd name="connsiteY1" fmla="*/ 529389 h 529389"/>
              <a:gd name="connsiteX2" fmla="*/ 818147 w 818147"/>
              <a:gd name="connsiteY2" fmla="*/ 0 h 529389"/>
              <a:gd name="connsiteX3" fmla="*/ 818147 w 818147"/>
              <a:gd name="connsiteY3" fmla="*/ 0 h 529389"/>
            </a:gdLst>
            <a:ahLst/>
            <a:cxnLst>
              <a:cxn ang="0">
                <a:pos x="connsiteX0" y="connsiteY0"/>
              </a:cxn>
              <a:cxn ang="0">
                <a:pos x="connsiteX1" y="connsiteY1"/>
              </a:cxn>
              <a:cxn ang="0">
                <a:pos x="connsiteX2" y="connsiteY2"/>
              </a:cxn>
              <a:cxn ang="0">
                <a:pos x="connsiteX3" y="connsiteY3"/>
              </a:cxn>
            </a:cxnLst>
            <a:rect l="l" t="t" r="r" b="b"/>
            <a:pathLst>
              <a:path w="818147" h="529389">
                <a:moveTo>
                  <a:pt x="0" y="259882"/>
                </a:moveTo>
                <a:lnTo>
                  <a:pt x="356135" y="529389"/>
                </a:lnTo>
                <a:lnTo>
                  <a:pt x="818147" y="0"/>
                </a:lnTo>
                <a:lnTo>
                  <a:pt x="818147" y="0"/>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9601200" y="1588972"/>
            <a:ext cx="397042" cy="277528"/>
          </a:xfrm>
          <a:custGeom>
            <a:avLst/>
            <a:gdLst>
              <a:gd name="connsiteX0" fmla="*/ 0 w 818147"/>
              <a:gd name="connsiteY0" fmla="*/ 259882 h 529389"/>
              <a:gd name="connsiteX1" fmla="*/ 356135 w 818147"/>
              <a:gd name="connsiteY1" fmla="*/ 529389 h 529389"/>
              <a:gd name="connsiteX2" fmla="*/ 818147 w 818147"/>
              <a:gd name="connsiteY2" fmla="*/ 0 h 529389"/>
              <a:gd name="connsiteX3" fmla="*/ 818147 w 818147"/>
              <a:gd name="connsiteY3" fmla="*/ 0 h 529389"/>
            </a:gdLst>
            <a:ahLst/>
            <a:cxnLst>
              <a:cxn ang="0">
                <a:pos x="connsiteX0" y="connsiteY0"/>
              </a:cxn>
              <a:cxn ang="0">
                <a:pos x="connsiteX1" y="connsiteY1"/>
              </a:cxn>
              <a:cxn ang="0">
                <a:pos x="connsiteX2" y="connsiteY2"/>
              </a:cxn>
              <a:cxn ang="0">
                <a:pos x="connsiteX3" y="connsiteY3"/>
              </a:cxn>
            </a:cxnLst>
            <a:rect l="l" t="t" r="r" b="b"/>
            <a:pathLst>
              <a:path w="818147" h="529389">
                <a:moveTo>
                  <a:pt x="0" y="259882"/>
                </a:moveTo>
                <a:lnTo>
                  <a:pt x="356135" y="529389"/>
                </a:lnTo>
                <a:lnTo>
                  <a:pt x="818147" y="0"/>
                </a:lnTo>
                <a:lnTo>
                  <a:pt x="818147" y="0"/>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9601200" y="1924250"/>
            <a:ext cx="397042" cy="277528"/>
          </a:xfrm>
          <a:custGeom>
            <a:avLst/>
            <a:gdLst>
              <a:gd name="connsiteX0" fmla="*/ 0 w 818147"/>
              <a:gd name="connsiteY0" fmla="*/ 259882 h 529389"/>
              <a:gd name="connsiteX1" fmla="*/ 356135 w 818147"/>
              <a:gd name="connsiteY1" fmla="*/ 529389 h 529389"/>
              <a:gd name="connsiteX2" fmla="*/ 818147 w 818147"/>
              <a:gd name="connsiteY2" fmla="*/ 0 h 529389"/>
              <a:gd name="connsiteX3" fmla="*/ 818147 w 818147"/>
              <a:gd name="connsiteY3" fmla="*/ 0 h 529389"/>
            </a:gdLst>
            <a:ahLst/>
            <a:cxnLst>
              <a:cxn ang="0">
                <a:pos x="connsiteX0" y="connsiteY0"/>
              </a:cxn>
              <a:cxn ang="0">
                <a:pos x="connsiteX1" y="connsiteY1"/>
              </a:cxn>
              <a:cxn ang="0">
                <a:pos x="connsiteX2" y="connsiteY2"/>
              </a:cxn>
              <a:cxn ang="0">
                <a:pos x="connsiteX3" y="connsiteY3"/>
              </a:cxn>
            </a:cxnLst>
            <a:rect l="l" t="t" r="r" b="b"/>
            <a:pathLst>
              <a:path w="818147" h="529389">
                <a:moveTo>
                  <a:pt x="0" y="259882"/>
                </a:moveTo>
                <a:lnTo>
                  <a:pt x="356135" y="529389"/>
                </a:lnTo>
                <a:lnTo>
                  <a:pt x="818147" y="0"/>
                </a:lnTo>
                <a:lnTo>
                  <a:pt x="818147" y="0"/>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979" y="4419599"/>
            <a:ext cx="3579763" cy="369332"/>
          </a:xfrm>
          <a:prstGeom prst="rect">
            <a:avLst/>
          </a:prstGeom>
          <a:noFill/>
        </p:spPr>
        <p:txBody>
          <a:bodyPr wrap="none" rtlCol="0">
            <a:spAutoFit/>
          </a:bodyPr>
          <a:lstStyle/>
          <a:p>
            <a:r>
              <a:rPr lang="en-US" dirty="0">
                <a:solidFill>
                  <a:schemeClr val="bg1"/>
                </a:solidFill>
              </a:rPr>
              <a:t>3D printed bottom end of prototype</a:t>
            </a:r>
            <a:endParaRPr lang="en-GB" dirty="0">
              <a:solidFill>
                <a:schemeClr val="bg1"/>
              </a:solidFill>
            </a:endParaRPr>
          </a:p>
        </p:txBody>
      </p:sp>
      <p:sp>
        <p:nvSpPr>
          <p:cNvPr id="13" name="TextBox 12"/>
          <p:cNvSpPr txBox="1"/>
          <p:nvPr/>
        </p:nvSpPr>
        <p:spPr>
          <a:xfrm>
            <a:off x="6440895" y="5780782"/>
            <a:ext cx="2703105" cy="1077218"/>
          </a:xfrm>
          <a:prstGeom prst="rect">
            <a:avLst/>
          </a:prstGeom>
          <a:solidFill>
            <a:srgbClr val="FFFF00"/>
          </a:solidFill>
        </p:spPr>
        <p:txBody>
          <a:bodyPr wrap="square" rtlCol="0">
            <a:spAutoFit/>
          </a:bodyPr>
          <a:lstStyle/>
          <a:p>
            <a:r>
              <a:rPr lang="en-US" sz="1600" dirty="0"/>
              <a:t>Suitable for all </a:t>
            </a:r>
            <a:r>
              <a:rPr lang="en-US" sz="1600" dirty="0" err="1" smtClean="0"/>
              <a:t>applictions</a:t>
            </a:r>
            <a:r>
              <a:rPr lang="en-US" sz="1600" dirty="0" smtClean="0"/>
              <a:t> </a:t>
            </a:r>
            <a:r>
              <a:rPr lang="en-US" sz="1600" dirty="0"/>
              <a:t>where space is at a premium and field quality is important: FCC-</a:t>
            </a:r>
            <a:r>
              <a:rPr lang="en-US" sz="1600" dirty="0" err="1"/>
              <a:t>ee</a:t>
            </a:r>
            <a:r>
              <a:rPr lang="en-US" sz="1600" dirty="0"/>
              <a:t>, CEPC, </a:t>
            </a:r>
            <a:r>
              <a:rPr lang="en-US" sz="1600" dirty="0" err="1"/>
              <a:t>SuperKEKb</a:t>
            </a:r>
            <a:endParaRPr lang="en-GB" sz="1600" dirty="0"/>
          </a:p>
        </p:txBody>
      </p:sp>
    </p:spTree>
    <p:extLst>
      <p:ext uri="{BB962C8B-B14F-4D97-AF65-F5344CB8AC3E}">
        <p14:creationId xmlns:p14="http://schemas.microsoft.com/office/powerpoint/2010/main" val="2522741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39762"/>
          </a:xfrm>
        </p:spPr>
        <p:txBody>
          <a:bodyPr>
            <a:normAutofit fontScale="90000"/>
          </a:bodyPr>
          <a:lstStyle/>
          <a:p>
            <a:r>
              <a:rPr lang="en-US" dirty="0" smtClean="0"/>
              <a:t>FF quad prototype </a:t>
            </a:r>
            <a:r>
              <a:rPr lang="en-US" dirty="0" smtClean="0"/>
              <a:t>Mk I </a:t>
            </a:r>
            <a:r>
              <a:rPr lang="en-US" dirty="0" smtClean="0"/>
              <a:t>spec sheet</a:t>
            </a:r>
            <a:endParaRPr lang="en-GB"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4061188057"/>
              </p:ext>
            </p:extLst>
          </p:nvPr>
        </p:nvGraphicFramePr>
        <p:xfrm>
          <a:off x="1905000" y="628876"/>
          <a:ext cx="8382000" cy="6004560"/>
        </p:xfrm>
        <a:graphic>
          <a:graphicData uri="http://schemas.openxmlformats.org/drawingml/2006/table">
            <a:tbl>
              <a:tblPr firstRow="1" bandRow="1">
                <a:tableStyleId>{7DF18680-E054-41AD-8BC1-D1AEF772440D}</a:tableStyleId>
              </a:tblPr>
              <a:tblGrid>
                <a:gridCol w="3733800">
                  <a:extLst>
                    <a:ext uri="{9D8B030D-6E8A-4147-A177-3AD203B41FA5}">
                      <a16:colId xmlns:a16="http://schemas.microsoft.com/office/drawing/2014/main" val="1683513842"/>
                    </a:ext>
                  </a:extLst>
                </a:gridCol>
                <a:gridCol w="4648200">
                  <a:extLst>
                    <a:ext uri="{9D8B030D-6E8A-4147-A177-3AD203B41FA5}">
                      <a16:colId xmlns:a16="http://schemas.microsoft.com/office/drawing/2014/main" val="1191047459"/>
                    </a:ext>
                  </a:extLst>
                </a:gridCol>
              </a:tblGrid>
              <a:tr h="269343">
                <a:tc>
                  <a:txBody>
                    <a:bodyPr/>
                    <a:lstStyle/>
                    <a:p>
                      <a:endParaRPr lang="en-GB" sz="2400" dirty="0"/>
                    </a:p>
                  </a:txBody>
                  <a:tcPr/>
                </a:tc>
                <a:tc>
                  <a:txBody>
                    <a:bodyPr/>
                    <a:lstStyle/>
                    <a:p>
                      <a:endParaRPr lang="en-GB" sz="2400"/>
                    </a:p>
                  </a:txBody>
                  <a:tcPr/>
                </a:tc>
                <a:extLst>
                  <a:ext uri="{0D108BD9-81ED-4DB2-BD59-A6C34878D82A}">
                    <a16:rowId xmlns:a16="http://schemas.microsoft.com/office/drawing/2014/main" val="1791515650"/>
                  </a:ext>
                </a:extLst>
              </a:tr>
              <a:tr h="242409">
                <a:tc>
                  <a:txBody>
                    <a:bodyPr/>
                    <a:lstStyle/>
                    <a:p>
                      <a:r>
                        <a:rPr lang="en-US" sz="2000" kern="1200" dirty="0" smtClean="0">
                          <a:effectLst/>
                        </a:rPr>
                        <a:t>Technology: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CCT</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3569861776"/>
                  </a:ext>
                </a:extLst>
              </a:tr>
              <a:tr h="242409">
                <a:tc>
                  <a:txBody>
                    <a:bodyPr/>
                    <a:lstStyle/>
                    <a:p>
                      <a:r>
                        <a:rPr lang="en-US" sz="2000" kern="1200" dirty="0" smtClean="0">
                          <a:effectLst/>
                        </a:rPr>
                        <a:t>Length of former: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430mm</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2627703161"/>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Aperture: 		</a:t>
                      </a:r>
                      <a:endParaRPr lang="en-GB" sz="2000" kern="1200" dirty="0" smtClean="0">
                        <a:solidFill>
                          <a:schemeClr val="dk1"/>
                        </a:solidFill>
                        <a:effectLst/>
                        <a:latin typeface="+mn-lt"/>
                        <a:ea typeface="+mn-ea"/>
                        <a:cs typeface="+mn-cs"/>
                      </a:endParaRPr>
                    </a:p>
                  </a:txBody>
                  <a:tcPr/>
                </a:tc>
                <a:tc>
                  <a:txBody>
                    <a:bodyPr/>
                    <a:lstStyle/>
                    <a:p>
                      <a:r>
                        <a:rPr lang="en-US" sz="2000" kern="1200" dirty="0" smtClean="0">
                          <a:effectLst/>
                        </a:rPr>
                        <a:t>40mm</a:t>
                      </a:r>
                      <a:endParaRPr lang="en-GB" sz="2000" dirty="0"/>
                    </a:p>
                  </a:txBody>
                  <a:tcPr/>
                </a:tc>
                <a:extLst>
                  <a:ext uri="{0D108BD9-81ED-4DB2-BD59-A6C34878D82A}">
                    <a16:rowId xmlns:a16="http://schemas.microsoft.com/office/drawing/2014/main" val="3263191324"/>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Length of cable: inner/outer layer</a:t>
                      </a:r>
                      <a:endParaRPr lang="en-GB" sz="2000" kern="1200" dirty="0" smtClean="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15 m X 8/20m </a:t>
                      </a:r>
                      <a:r>
                        <a:rPr lang="en-US" sz="2000" baseline="0" dirty="0" smtClean="0"/>
                        <a:t>X 8</a:t>
                      </a:r>
                      <a:endParaRPr lang="en-GB" sz="2000" dirty="0" smtClean="0"/>
                    </a:p>
                  </a:txBody>
                  <a:tcPr/>
                </a:tc>
                <a:extLst>
                  <a:ext uri="{0D108BD9-81ED-4DB2-BD59-A6C34878D82A}">
                    <a16:rowId xmlns:a16="http://schemas.microsoft.com/office/drawing/2014/main" val="451127603"/>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Number of conductors / type</a:t>
                      </a:r>
                      <a:endParaRPr lang="en-GB" sz="2000" kern="1200" dirty="0" smtClean="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8 </a:t>
                      </a:r>
                      <a:r>
                        <a:rPr lang="en-US" sz="2000" dirty="0" smtClean="0"/>
                        <a:t>X </a:t>
                      </a:r>
                      <a:r>
                        <a:rPr lang="en-US" sz="2000" kern="1200" dirty="0" smtClean="0">
                          <a:effectLst/>
                        </a:rPr>
                        <a:t>LHC </a:t>
                      </a:r>
                      <a:r>
                        <a:rPr lang="en-US" sz="2000" kern="1200" dirty="0" err="1" smtClean="0">
                          <a:effectLst/>
                        </a:rPr>
                        <a:t>NbTi</a:t>
                      </a:r>
                      <a:r>
                        <a:rPr lang="en-US" sz="2000" kern="1200" dirty="0" smtClean="0">
                          <a:effectLst/>
                        </a:rPr>
                        <a:t> cable 0.825 mm insulated</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6619422"/>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s/c to copper ratio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1 to 1.9  (sc2nonsc = 0.34)</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2918301277"/>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Cable diameter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0.970 mm with insulation</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186290503"/>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Inductance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6.3mH</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1279475073"/>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Current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725A per cable</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1356570434"/>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Groove size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2.05mm </a:t>
                      </a:r>
                      <a:r>
                        <a:rPr lang="en-US" sz="2000" kern="1200" dirty="0" smtClean="0">
                          <a:effectLst/>
                        </a:rPr>
                        <a:t>X 4 mm before anodization </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2473282225"/>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Void factor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4.27mm2 / </a:t>
                      </a:r>
                      <a:r>
                        <a:rPr lang="en-US" sz="2000" kern="1200" dirty="0" smtClean="0">
                          <a:effectLst/>
                        </a:rPr>
                        <a:t>8.2 </a:t>
                      </a:r>
                      <a:r>
                        <a:rPr lang="en-US" sz="2000" kern="1200" dirty="0" smtClean="0">
                          <a:effectLst/>
                        </a:rPr>
                        <a:t>mm2 = </a:t>
                      </a:r>
                      <a:r>
                        <a:rPr lang="en-US" sz="2000" kern="1200" dirty="0" smtClean="0">
                          <a:effectLst/>
                        </a:rPr>
                        <a:t>48%</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2206943967"/>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Temperature margin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if </a:t>
                      </a:r>
                      <a:r>
                        <a:rPr lang="en-US" sz="2000" kern="1200" dirty="0" err="1" smtClean="0">
                          <a:effectLst/>
                        </a:rPr>
                        <a:t>T_bath</a:t>
                      </a:r>
                      <a:r>
                        <a:rPr lang="en-US" sz="2000" kern="1200" dirty="0" smtClean="0">
                          <a:effectLst/>
                        </a:rPr>
                        <a:t>=1.9, </a:t>
                      </a:r>
                      <a:r>
                        <a:rPr lang="en-US" sz="2000" kern="1200" dirty="0" err="1" smtClean="0">
                          <a:effectLst/>
                        </a:rPr>
                        <a:t>T_margin</a:t>
                      </a:r>
                      <a:r>
                        <a:rPr lang="en-US" sz="2000" kern="1200" dirty="0" smtClean="0">
                          <a:effectLst/>
                        </a:rPr>
                        <a:t>=2.5</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3116513034"/>
                  </a:ext>
                </a:extLst>
              </a:tr>
              <a:tr h="24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Maximum field/</a:t>
                      </a:r>
                      <a:r>
                        <a:rPr lang="en-US" sz="2000" kern="1200" baseline="0" dirty="0" smtClean="0">
                          <a:effectLst/>
                        </a:rPr>
                        <a:t> gradient </a:t>
                      </a:r>
                      <a:r>
                        <a:rPr lang="en-US" sz="2000" kern="1200" dirty="0" smtClean="0">
                          <a:effectLst/>
                        </a:rPr>
                        <a:t>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2.71 T (corresponding to 93T/m)</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627356892"/>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err="1" smtClean="0">
                          <a:effectLst/>
                        </a:rPr>
                        <a:t>J_e</a:t>
                      </a:r>
                      <a:r>
                        <a:rPr lang="en-US" sz="2000" kern="1200" dirty="0" smtClean="0">
                          <a:effectLst/>
                        </a:rPr>
                        <a:t>			</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effectLst/>
                        </a:rPr>
                        <a:t>690 </a:t>
                      </a:r>
                      <a:r>
                        <a:rPr lang="en-US" sz="2000" kern="1200" dirty="0" smtClean="0">
                          <a:effectLst/>
                        </a:rPr>
                        <a:t>A/mm2</a:t>
                      </a:r>
                      <a:endParaRPr lang="en-GB" sz="2000" kern="1200" dirty="0" smtClean="0">
                        <a:solidFill>
                          <a:schemeClr val="dk1"/>
                        </a:solidFill>
                        <a:effectLst/>
                        <a:latin typeface="+mn-lt"/>
                        <a:ea typeface="+mn-ea"/>
                        <a:cs typeface="+mn-cs"/>
                      </a:endParaRPr>
                    </a:p>
                  </a:txBody>
                  <a:tcPr/>
                </a:tc>
                <a:extLst>
                  <a:ext uri="{0D108BD9-81ED-4DB2-BD59-A6C34878D82A}">
                    <a16:rowId xmlns:a16="http://schemas.microsoft.com/office/drawing/2014/main" val="1376838455"/>
                  </a:ext>
                </a:extLst>
              </a:tr>
            </a:tbl>
          </a:graphicData>
        </a:graphic>
      </p:graphicFrame>
    </p:spTree>
    <p:extLst>
      <p:ext uri="{BB962C8B-B14F-4D97-AF65-F5344CB8AC3E}">
        <p14:creationId xmlns:p14="http://schemas.microsoft.com/office/powerpoint/2010/main" val="909104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447800"/>
            <a:ext cx="6261278" cy="4525963"/>
          </a:xfrm>
        </p:spPr>
      </p:pic>
      <p:sp>
        <p:nvSpPr>
          <p:cNvPr id="3" name="Title 2"/>
          <p:cNvSpPr>
            <a:spLocks noGrp="1"/>
          </p:cNvSpPr>
          <p:nvPr>
            <p:ph type="title"/>
          </p:nvPr>
        </p:nvSpPr>
        <p:spPr>
          <a:xfrm>
            <a:off x="609600" y="0"/>
            <a:ext cx="10972800" cy="1143000"/>
          </a:xfrm>
        </p:spPr>
        <p:txBody>
          <a:bodyPr/>
          <a:lstStyle/>
          <a:p>
            <a:r>
              <a:rPr lang="en-US" dirty="0" smtClean="0"/>
              <a:t>Load line</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tau-charm factory workshop,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26</a:t>
            </a:fld>
            <a:endParaRPr lang="en-US"/>
          </a:p>
        </p:txBody>
      </p:sp>
      <p:sp>
        <p:nvSpPr>
          <p:cNvPr id="7" name="TextBox 6"/>
          <p:cNvSpPr txBox="1"/>
          <p:nvPr/>
        </p:nvSpPr>
        <p:spPr>
          <a:xfrm>
            <a:off x="7157285" y="1447800"/>
            <a:ext cx="4863922" cy="397031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dirty="0" smtClean="0"/>
              <a:t>At 1.9K, no margin:</a:t>
            </a:r>
          </a:p>
          <a:p>
            <a:endParaRPr lang="en-US" dirty="0"/>
          </a:p>
          <a:p>
            <a:r>
              <a:rPr lang="en-US" dirty="0" err="1" smtClean="0"/>
              <a:t>J_e</a:t>
            </a:r>
            <a:r>
              <a:rPr lang="en-US" dirty="0" smtClean="0"/>
              <a:t> = 950A/mm^2</a:t>
            </a:r>
          </a:p>
          <a:p>
            <a:r>
              <a:rPr lang="en-US" dirty="0" err="1" smtClean="0"/>
              <a:t>I_e</a:t>
            </a:r>
            <a:r>
              <a:rPr lang="en-US" dirty="0" smtClean="0"/>
              <a:t> = 7,980 A</a:t>
            </a:r>
          </a:p>
          <a:p>
            <a:r>
              <a:rPr lang="en-US" dirty="0" err="1" smtClean="0"/>
              <a:t>I_e</a:t>
            </a:r>
            <a:r>
              <a:rPr lang="en-US" dirty="0" smtClean="0"/>
              <a:t> per cable = 998 A (137T/m)</a:t>
            </a:r>
          </a:p>
          <a:p>
            <a:endParaRPr lang="en-US" dirty="0"/>
          </a:p>
          <a:p>
            <a:r>
              <a:rPr lang="en-US" sz="2400" dirty="0" smtClean="0"/>
              <a:t>At 1.9K, 2K margin (or running at 77%):</a:t>
            </a:r>
          </a:p>
          <a:p>
            <a:endParaRPr lang="en-US" dirty="0" smtClean="0"/>
          </a:p>
          <a:p>
            <a:r>
              <a:rPr lang="en-US" dirty="0" smtClean="0"/>
              <a:t> </a:t>
            </a:r>
            <a:r>
              <a:rPr lang="en-US" dirty="0" err="1" smtClean="0"/>
              <a:t>J_e</a:t>
            </a:r>
            <a:r>
              <a:rPr lang="en-US" dirty="0" smtClean="0"/>
              <a:t> = 728A/mm^2 </a:t>
            </a:r>
          </a:p>
          <a:p>
            <a:r>
              <a:rPr lang="en-US" dirty="0" err="1" smtClean="0"/>
              <a:t>I_e</a:t>
            </a:r>
            <a:r>
              <a:rPr lang="en-US" dirty="0" smtClean="0"/>
              <a:t> = 6110A</a:t>
            </a:r>
          </a:p>
          <a:p>
            <a:r>
              <a:rPr lang="en-US" dirty="0" err="1" smtClean="0"/>
              <a:t>I_e</a:t>
            </a:r>
            <a:r>
              <a:rPr lang="en-US" dirty="0" smtClean="0"/>
              <a:t> per cable = 764A (105T/m)</a:t>
            </a:r>
          </a:p>
          <a:p>
            <a:endParaRPr lang="en-US" dirty="0"/>
          </a:p>
        </p:txBody>
      </p:sp>
      <p:sp>
        <p:nvSpPr>
          <p:cNvPr id="8" name="TextBox 7"/>
          <p:cNvSpPr txBox="1"/>
          <p:nvPr/>
        </p:nvSpPr>
        <p:spPr>
          <a:xfrm>
            <a:off x="1143000" y="5973763"/>
            <a:ext cx="7205819"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dirty="0" smtClean="0"/>
              <a:t>For 100T/m gradient, maximum field is 2.8T, </a:t>
            </a:r>
            <a:r>
              <a:rPr lang="en-US" dirty="0" err="1" smtClean="0"/>
              <a:t>I_cable</a:t>
            </a:r>
            <a:r>
              <a:rPr lang="en-US" dirty="0" smtClean="0"/>
              <a:t> = 725A, J=690A/mm^2</a:t>
            </a:r>
            <a:endParaRPr lang="en-GB" dirty="0"/>
          </a:p>
        </p:txBody>
      </p:sp>
    </p:spTree>
    <p:extLst>
      <p:ext uri="{BB962C8B-B14F-4D97-AF65-F5344CB8AC3E}">
        <p14:creationId xmlns:p14="http://schemas.microsoft.com/office/powerpoint/2010/main" val="1983263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960" y="76200"/>
            <a:ext cx="8229600" cy="838200"/>
          </a:xfrm>
        </p:spPr>
        <p:txBody>
          <a:bodyPr/>
          <a:lstStyle/>
          <a:p>
            <a:r>
              <a:rPr lang="en-GB" dirty="0" smtClean="0"/>
              <a:t>The cable</a:t>
            </a:r>
            <a:endParaRPr lang="en-GB" dirty="0"/>
          </a:p>
        </p:txBody>
      </p:sp>
      <p:sp>
        <p:nvSpPr>
          <p:cNvPr id="3" name="Content Placeholder 2"/>
          <p:cNvSpPr>
            <a:spLocks noGrp="1"/>
          </p:cNvSpPr>
          <p:nvPr>
            <p:ph idx="1"/>
          </p:nvPr>
        </p:nvSpPr>
        <p:spPr>
          <a:xfrm>
            <a:off x="1950720" y="914400"/>
            <a:ext cx="8412480" cy="990600"/>
          </a:xfrm>
        </p:spPr>
        <p:txBody>
          <a:bodyPr>
            <a:noAutofit/>
          </a:bodyPr>
          <a:lstStyle/>
          <a:p>
            <a:pPr marL="0" indent="0">
              <a:buNone/>
            </a:pPr>
            <a:r>
              <a:rPr lang="en-GB" sz="2800" dirty="0" smtClean="0"/>
              <a:t>We are </a:t>
            </a:r>
            <a:r>
              <a:rPr lang="en-GB" sz="2800" dirty="0"/>
              <a:t>using the same cable and winding scheme as the D2 corrector </a:t>
            </a:r>
            <a:r>
              <a:rPr lang="en-GB" sz="2800" dirty="0" err="1"/>
              <a:t>HiLumi</a:t>
            </a:r>
            <a:r>
              <a:rPr lang="en-GB" sz="2800" dirty="0"/>
              <a:t> magnet, currently being prototyped.</a:t>
            </a:r>
          </a:p>
        </p:txBody>
      </p:sp>
      <p:pic>
        <p:nvPicPr>
          <p:cNvPr id="5" name="Picture 4"/>
          <p:cNvPicPr>
            <a:picLocks noChangeAspect="1"/>
          </p:cNvPicPr>
          <p:nvPr/>
        </p:nvPicPr>
        <p:blipFill>
          <a:blip r:embed="rId2"/>
          <a:stretch>
            <a:fillRect/>
          </a:stretch>
        </p:blipFill>
        <p:spPr>
          <a:xfrm>
            <a:off x="1650684" y="2003190"/>
            <a:ext cx="4369117" cy="1981730"/>
          </a:xfrm>
          <a:prstGeom prst="rect">
            <a:avLst/>
          </a:prstGeom>
        </p:spPr>
      </p:pic>
      <p:sp>
        <p:nvSpPr>
          <p:cNvPr id="6" name="TextBox 5"/>
          <p:cNvSpPr txBox="1"/>
          <p:nvPr/>
        </p:nvSpPr>
        <p:spPr>
          <a:xfrm>
            <a:off x="6248400" y="2018431"/>
            <a:ext cx="2499360"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dirty="0"/>
              <a:t>D2: 5X2 individual insulated strands</a:t>
            </a:r>
          </a:p>
          <a:p>
            <a:r>
              <a:rPr lang="en-GB" sz="2000" dirty="0" smtClean="0"/>
              <a:t>QC1L1 </a:t>
            </a:r>
            <a:r>
              <a:rPr lang="en-GB" sz="2000" dirty="0"/>
              <a:t>magnet: 4X2 individual strands</a:t>
            </a:r>
          </a:p>
        </p:txBody>
      </p:sp>
      <p:pic>
        <p:nvPicPr>
          <p:cNvPr id="7" name="Picture 6"/>
          <p:cNvPicPr>
            <a:picLocks noChangeAspect="1"/>
          </p:cNvPicPr>
          <p:nvPr/>
        </p:nvPicPr>
        <p:blipFill>
          <a:blip r:embed="rId3"/>
          <a:stretch>
            <a:fillRect/>
          </a:stretch>
        </p:blipFill>
        <p:spPr>
          <a:xfrm>
            <a:off x="1524001" y="3962399"/>
            <a:ext cx="2721469" cy="3050974"/>
          </a:xfrm>
          <a:prstGeom prst="rect">
            <a:avLst/>
          </a:prstGeom>
        </p:spPr>
      </p:pic>
      <p:pic>
        <p:nvPicPr>
          <p:cNvPr id="8" name="Picture 7"/>
          <p:cNvPicPr>
            <a:picLocks noChangeAspect="1"/>
          </p:cNvPicPr>
          <p:nvPr/>
        </p:nvPicPr>
        <p:blipFill>
          <a:blip r:embed="rId4"/>
          <a:stretch>
            <a:fillRect/>
          </a:stretch>
        </p:blipFill>
        <p:spPr>
          <a:xfrm>
            <a:off x="6374768" y="3962400"/>
            <a:ext cx="4293233" cy="2959413"/>
          </a:xfrm>
          <a:prstGeom prst="rect">
            <a:avLst/>
          </a:prstGeom>
        </p:spPr>
      </p:pic>
      <p:sp>
        <p:nvSpPr>
          <p:cNvPr id="9" name="TextBox 8"/>
          <p:cNvSpPr txBox="1"/>
          <p:nvPr/>
        </p:nvSpPr>
        <p:spPr>
          <a:xfrm>
            <a:off x="4548118" y="4734219"/>
            <a:ext cx="15240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dirty="0"/>
              <a:t>Wiring tool in action</a:t>
            </a:r>
          </a:p>
        </p:txBody>
      </p:sp>
      <p:sp>
        <p:nvSpPr>
          <p:cNvPr id="4" name="Footer Placeholder 3"/>
          <p:cNvSpPr>
            <a:spLocks noGrp="1"/>
          </p:cNvSpPr>
          <p:nvPr>
            <p:ph type="ftr" sz="quarter" idx="11"/>
          </p:nvPr>
        </p:nvSpPr>
        <p:spPr>
          <a:xfrm>
            <a:off x="4165600" y="6645276"/>
            <a:ext cx="3860800" cy="152398"/>
          </a:xfrm>
        </p:spPr>
        <p:txBody>
          <a:bodyPr/>
          <a:lstStyle/>
          <a:p>
            <a:r>
              <a:rPr lang="en-US" dirty="0" smtClean="0"/>
              <a:t>M. Koratzinos</a:t>
            </a:r>
            <a:endParaRPr lang="en-US" dirty="0"/>
          </a:p>
        </p:txBody>
      </p:sp>
      <p:sp>
        <p:nvSpPr>
          <p:cNvPr id="10" name="Slide Number Placeholder 9"/>
          <p:cNvSpPr>
            <a:spLocks noGrp="1"/>
          </p:cNvSpPr>
          <p:nvPr>
            <p:ph type="sldNum" sz="quarter" idx="12"/>
          </p:nvPr>
        </p:nvSpPr>
        <p:spPr>
          <a:xfrm>
            <a:off x="9347200" y="6645276"/>
            <a:ext cx="2844800" cy="212724"/>
          </a:xfrm>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617633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867"/>
            <a:ext cx="8229600" cy="1143000"/>
          </a:xfrm>
        </p:spPr>
        <p:txBody>
          <a:bodyPr/>
          <a:lstStyle/>
          <a:p>
            <a:r>
              <a:rPr lang="en-US" dirty="0" smtClean="0"/>
              <a:t>Mechanical design</a:t>
            </a:r>
            <a:endParaRPr lang="en-GB" dirty="0"/>
          </a:p>
        </p:txBody>
      </p:sp>
      <p:sp>
        <p:nvSpPr>
          <p:cNvPr id="3" name="Content Placeholder 2"/>
          <p:cNvSpPr>
            <a:spLocks noGrp="1"/>
          </p:cNvSpPr>
          <p:nvPr>
            <p:ph idx="1"/>
          </p:nvPr>
        </p:nvSpPr>
        <p:spPr>
          <a:xfrm>
            <a:off x="1981200" y="1066801"/>
            <a:ext cx="8229600" cy="685800"/>
          </a:xfrm>
        </p:spPr>
        <p:txBody>
          <a:bodyPr/>
          <a:lstStyle/>
          <a:p>
            <a:r>
              <a:rPr lang="en-US" dirty="0" smtClean="0"/>
              <a:t>Complete set of drawings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52192"/>
            <a:ext cx="7315200" cy="51716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4087" y="3850799"/>
            <a:ext cx="3930189" cy="27785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4087" y="1111780"/>
            <a:ext cx="3930189" cy="2778538"/>
          </a:xfrm>
          <a:prstGeom prst="rect">
            <a:avLst/>
          </a:prstGeom>
        </p:spPr>
      </p:pic>
    </p:spTree>
    <p:extLst>
      <p:ext uri="{BB962C8B-B14F-4D97-AF65-F5344CB8AC3E}">
        <p14:creationId xmlns:p14="http://schemas.microsoft.com/office/powerpoint/2010/main" val="3828411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93439"/>
            <a:ext cx="9144000" cy="6464561"/>
          </a:xfrm>
          <a:prstGeom prst="rect">
            <a:avLst/>
          </a:prstGeom>
        </p:spPr>
      </p:pic>
      <p:sp>
        <p:nvSpPr>
          <p:cNvPr id="3" name="TextBox 2"/>
          <p:cNvSpPr txBox="1"/>
          <p:nvPr/>
        </p:nvSpPr>
        <p:spPr>
          <a:xfrm>
            <a:off x="381000" y="914400"/>
            <a:ext cx="18288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Accuracy needed for critical surfaces/lines: ±25 microns</a:t>
            </a:r>
            <a:endParaRPr lang="en-GB" dirty="0"/>
          </a:p>
        </p:txBody>
      </p:sp>
    </p:spTree>
    <p:extLst>
      <p:ext uri="{BB962C8B-B14F-4D97-AF65-F5344CB8AC3E}">
        <p14:creationId xmlns:p14="http://schemas.microsoft.com/office/powerpoint/2010/main" val="15426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noChangeAspect="1"/>
          </p:cNvGrpSpPr>
          <p:nvPr/>
        </p:nvGrpSpPr>
        <p:grpSpPr>
          <a:xfrm>
            <a:off x="-2057400" y="-2438400"/>
            <a:ext cx="18166540" cy="9715310"/>
            <a:chOff x="553850" y="-7608"/>
            <a:chExt cx="12857350" cy="6851959"/>
          </a:xfrm>
        </p:grpSpPr>
        <p:pic>
          <p:nvPicPr>
            <p:cNvPr id="7" name="Picture 6"/>
            <p:cNvPicPr>
              <a:picLocks noChangeAspect="1"/>
            </p:cNvPicPr>
            <p:nvPr/>
          </p:nvPicPr>
          <p:blipFill>
            <a:blip r:embed="rId3"/>
            <a:stretch>
              <a:fillRect/>
            </a:stretch>
          </p:blipFill>
          <p:spPr>
            <a:xfrm>
              <a:off x="1486344" y="-7608"/>
              <a:ext cx="9189282" cy="6851959"/>
            </a:xfrm>
            <a:prstGeom prst="rect">
              <a:avLst/>
            </a:prstGeom>
          </p:spPr>
        </p:pic>
        <p:sp>
          <p:nvSpPr>
            <p:cNvPr id="8" name="Arc 7"/>
            <p:cNvSpPr/>
            <p:nvPr/>
          </p:nvSpPr>
          <p:spPr>
            <a:xfrm>
              <a:off x="553850" y="4113292"/>
              <a:ext cx="5870973" cy="1358292"/>
            </a:xfrm>
            <a:prstGeom prst="arc">
              <a:avLst>
                <a:gd name="adj1" fmla="val 11568746"/>
                <a:gd name="adj2" fmla="val 488561"/>
              </a:avLst>
            </a:prstGeom>
            <a:ln w="38100">
              <a:solidFill>
                <a:srgbClr val="FFCC66"/>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GB" sz="1600">
                <a:solidFill>
                  <a:prstClr val="black"/>
                </a:solidFill>
                <a:effectLst>
                  <a:outerShdw blurRad="38100" dist="38100" dir="2700000" algn="tl">
                    <a:srgbClr val="000000">
                      <a:alpha val="43137"/>
                    </a:srgbClr>
                  </a:outerShdw>
                </a:effectLst>
              </a:endParaRPr>
            </a:p>
          </p:txBody>
        </p:sp>
        <p:sp>
          <p:nvSpPr>
            <p:cNvPr id="9" name="Oval 8"/>
            <p:cNvSpPr/>
            <p:nvPr/>
          </p:nvSpPr>
          <p:spPr>
            <a:xfrm>
              <a:off x="3158184" y="4113292"/>
              <a:ext cx="2884972" cy="617406"/>
            </a:xfrm>
            <a:prstGeom prst="ellipse">
              <a:avLst/>
            </a:prstGeom>
            <a:noFill/>
            <a:ln w="38100">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sz="1600">
                <a:solidFill>
                  <a:prstClr val="white"/>
                </a:solidFill>
                <a:effectLst>
                  <a:outerShdw blurRad="38100" dist="38100" dir="2700000" algn="tl">
                    <a:srgbClr val="000000">
                      <a:alpha val="43137"/>
                    </a:srgbClr>
                  </a:outerShdw>
                </a:effectLst>
              </a:endParaRPr>
            </a:p>
          </p:txBody>
        </p:sp>
        <p:sp>
          <p:nvSpPr>
            <p:cNvPr id="10" name="Oval 9"/>
            <p:cNvSpPr/>
            <p:nvPr/>
          </p:nvSpPr>
          <p:spPr>
            <a:xfrm>
              <a:off x="6043156" y="4196753"/>
              <a:ext cx="381668" cy="107375"/>
            </a:xfrm>
            <a:prstGeom prst="ellipse">
              <a:avLst/>
            </a:pr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sz="1600">
                <a:solidFill>
                  <a:prstClr val="white"/>
                </a:solidFill>
                <a:effectLst>
                  <a:outerShdw blurRad="38100" dist="38100" dir="2700000" algn="tl">
                    <a:srgbClr val="000000">
                      <a:alpha val="43137"/>
                    </a:srgbClr>
                  </a:outerShdw>
                </a:effectLst>
              </a:endParaRPr>
            </a:p>
          </p:txBody>
        </p:sp>
        <p:sp>
          <p:nvSpPr>
            <p:cNvPr id="13" name="Arc 12"/>
            <p:cNvSpPr/>
            <p:nvPr/>
          </p:nvSpPr>
          <p:spPr>
            <a:xfrm>
              <a:off x="3448567" y="2987530"/>
              <a:ext cx="9962633" cy="1638687"/>
            </a:xfrm>
            <a:prstGeom prst="arc">
              <a:avLst>
                <a:gd name="adj1" fmla="val 1086642"/>
                <a:gd name="adj2" fmla="val 11036784"/>
              </a:avLst>
            </a:prstGeom>
            <a:ln w="57150" cap="rnd" cmpd="sng">
              <a:solidFill>
                <a:srgbClr val="FFCCFF"/>
              </a:solidFill>
              <a:prstDash val="solid"/>
              <a:headEnd type="none"/>
              <a:tailEnd type="none"/>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GB" sz="1600">
                <a:solidFill>
                  <a:prstClr val="black"/>
                </a:solidFill>
                <a:effectLst>
                  <a:outerShdw blurRad="38100" dist="38100" dir="2700000" algn="tl">
                    <a:srgbClr val="000000">
                      <a:alpha val="43137"/>
                    </a:srgbClr>
                  </a:outerShdw>
                </a:effectLst>
              </a:endParaRPr>
            </a:p>
          </p:txBody>
        </p:sp>
      </p:grpSp>
      <p:sp>
        <p:nvSpPr>
          <p:cNvPr id="3" name="Title 2"/>
          <p:cNvSpPr>
            <a:spLocks noGrp="1"/>
          </p:cNvSpPr>
          <p:nvPr>
            <p:ph type="title"/>
          </p:nvPr>
        </p:nvSpPr>
        <p:spPr>
          <a:xfrm>
            <a:off x="609600" y="274638"/>
            <a:ext cx="10972800" cy="1143000"/>
          </a:xfrm>
        </p:spPr>
        <p:txBody>
          <a:bodyPr/>
          <a:lstStyle/>
          <a:p>
            <a:r>
              <a:rPr lang="en-US" dirty="0" smtClean="0"/>
              <a:t>What is FCC?</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3</a:t>
            </a:fld>
            <a:endParaRPr lang="en-US"/>
          </a:p>
        </p:txBody>
      </p:sp>
      <p:sp>
        <p:nvSpPr>
          <p:cNvPr id="15" name="TextBox 14"/>
          <p:cNvSpPr txBox="1"/>
          <p:nvPr/>
        </p:nvSpPr>
        <p:spPr>
          <a:xfrm rot="16200000">
            <a:off x="-1017827" y="4042093"/>
            <a:ext cx="2415391" cy="261610"/>
          </a:xfrm>
          <a:prstGeom prst="rect">
            <a:avLst/>
          </a:prstGeom>
          <a:noFill/>
        </p:spPr>
        <p:txBody>
          <a:bodyPr wrap="square" rtlCol="0">
            <a:spAutoFit/>
          </a:bodyPr>
          <a:lstStyle/>
          <a:p>
            <a:r>
              <a:rPr lang="en-GB" sz="1100" dirty="0" smtClean="0">
                <a:solidFill>
                  <a:schemeClr val="bg1"/>
                </a:solidFill>
              </a:rPr>
              <a:t>Photo courtesy</a:t>
            </a:r>
            <a:r>
              <a:rPr lang="en-GB" sz="1100" dirty="0" smtClean="0">
                <a:solidFill>
                  <a:schemeClr val="bg1"/>
                </a:solidFill>
                <a:effectLst/>
              </a:rPr>
              <a:t> J. Wenninger</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47" y="5977771"/>
            <a:ext cx="2096147" cy="8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352800" y="2305956"/>
            <a:ext cx="8510165" cy="707886"/>
          </a:xfrm>
          <a:prstGeom prst="rect">
            <a:avLst/>
          </a:prstGeom>
          <a:noFill/>
        </p:spPr>
        <p:txBody>
          <a:bodyPr wrap="square" rtlCol="0">
            <a:spAutoFit/>
          </a:bodyPr>
          <a:lstStyle/>
          <a:p>
            <a:r>
              <a:rPr lang="en-US" sz="4000" dirty="0" smtClean="0"/>
              <a:t>… coming soon </a:t>
            </a:r>
            <a:r>
              <a:rPr lang="en-US" sz="4000" dirty="0"/>
              <a:t>a</a:t>
            </a:r>
            <a:r>
              <a:rPr lang="en-US" sz="4000" dirty="0" smtClean="0"/>
              <a:t>t a laboratory near you!</a:t>
            </a:r>
            <a:endParaRPr lang="en-GB" sz="4000" dirty="0"/>
          </a:p>
        </p:txBody>
      </p:sp>
      <p:sp>
        <p:nvSpPr>
          <p:cNvPr id="14" name="TextBox 13"/>
          <p:cNvSpPr txBox="1"/>
          <p:nvPr/>
        </p:nvSpPr>
        <p:spPr>
          <a:xfrm>
            <a:off x="3375231" y="1998179"/>
            <a:ext cx="8510165" cy="1323439"/>
          </a:xfrm>
          <a:prstGeom prst="rect">
            <a:avLst/>
          </a:prstGeom>
          <a:solidFill>
            <a:srgbClr val="00B0F0"/>
          </a:solidFill>
        </p:spPr>
        <p:txBody>
          <a:bodyPr wrap="square" rtlCol="0">
            <a:spAutoFit/>
          </a:bodyPr>
          <a:lstStyle/>
          <a:p>
            <a:r>
              <a:rPr lang="en-US" sz="4000" dirty="0" smtClean="0"/>
              <a:t>… </a:t>
            </a:r>
            <a:r>
              <a:rPr lang="en-US" sz="4000" dirty="0" smtClean="0"/>
              <a:t>“coming” “soon” </a:t>
            </a:r>
            <a:r>
              <a:rPr lang="en-US" sz="4000" dirty="0"/>
              <a:t>a</a:t>
            </a:r>
            <a:r>
              <a:rPr lang="en-US" sz="4000" dirty="0" smtClean="0"/>
              <a:t>t a </a:t>
            </a:r>
            <a:r>
              <a:rPr lang="en-US" sz="4000" dirty="0" smtClean="0"/>
              <a:t>“laboratory </a:t>
            </a:r>
            <a:r>
              <a:rPr lang="en-US" sz="4000" dirty="0" smtClean="0"/>
              <a:t>near </a:t>
            </a:r>
            <a:r>
              <a:rPr lang="en-US" sz="4000" dirty="0" smtClean="0"/>
              <a:t>you”!</a:t>
            </a:r>
            <a:endParaRPr lang="en-GB" sz="4000" dirty="0"/>
          </a:p>
        </p:txBody>
      </p:sp>
    </p:spTree>
    <p:extLst>
      <p:ext uri="{BB962C8B-B14F-4D97-AF65-F5344CB8AC3E}">
        <p14:creationId xmlns:p14="http://schemas.microsoft.com/office/powerpoint/2010/main" val="18342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66018"/>
            <a:ext cx="5562600" cy="4525963"/>
          </a:xfrm>
        </p:spPr>
        <p:txBody>
          <a:bodyPr/>
          <a:lstStyle/>
          <a:p>
            <a:r>
              <a:rPr lang="en-US" dirty="0" smtClean="0"/>
              <a:t>At the CERN main workshop</a:t>
            </a:r>
          </a:p>
          <a:p>
            <a:r>
              <a:rPr lang="en-US" dirty="0" smtClean="0"/>
              <a:t>Precision +- 25 microns</a:t>
            </a:r>
            <a:endParaRPr lang="en-GB" dirty="0"/>
          </a:p>
        </p:txBody>
      </p:sp>
      <p:sp>
        <p:nvSpPr>
          <p:cNvPr id="3" name="Title 2"/>
          <p:cNvSpPr>
            <a:spLocks noGrp="1"/>
          </p:cNvSpPr>
          <p:nvPr>
            <p:ph type="title"/>
          </p:nvPr>
        </p:nvSpPr>
        <p:spPr/>
        <p:txBody>
          <a:bodyPr/>
          <a:lstStyle/>
          <a:p>
            <a:r>
              <a:rPr lang="en-US" dirty="0" smtClean="0"/>
              <a:t>Machining</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tau-charm factory workshop,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30</a:t>
            </a:fld>
            <a:endParaRPr lang="en-US"/>
          </a:p>
        </p:txBody>
      </p:sp>
      <p:pic>
        <p:nvPicPr>
          <p:cNvPr id="6" name="J3051637_InnerCylinderFCCFCC-ee 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4375" y="0"/>
            <a:ext cx="3857625"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9878" y="2951298"/>
            <a:ext cx="4923036" cy="36922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42" y="2431133"/>
            <a:ext cx="4191000" cy="3143250"/>
          </a:xfrm>
          <a:prstGeom prst="rect">
            <a:avLst/>
          </a:prstGeom>
        </p:spPr>
      </p:pic>
    </p:spTree>
    <p:extLst>
      <p:ext uri="{BB962C8B-B14F-4D97-AF65-F5344CB8AC3E}">
        <p14:creationId xmlns:p14="http://schemas.microsoft.com/office/powerpoint/2010/main" val="3055848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344" y="3048"/>
            <a:ext cx="8229600" cy="715962"/>
          </a:xfrm>
        </p:spPr>
        <p:txBody>
          <a:bodyPr>
            <a:normAutofit fontScale="90000"/>
          </a:bodyPr>
          <a:lstStyle/>
          <a:p>
            <a:r>
              <a:rPr lang="en-US" dirty="0" smtClean="0"/>
              <a:t>Promotional video </a:t>
            </a:r>
            <a:r>
              <a:rPr lang="en-US" dirty="0" smtClean="0"/>
              <a:t>– exploded view</a:t>
            </a:r>
            <a:endParaRPr lang="en-GB" dirty="0"/>
          </a:p>
        </p:txBody>
      </p:sp>
      <p:sp>
        <p:nvSpPr>
          <p:cNvPr id="3" name="Content Placeholder 2"/>
          <p:cNvSpPr>
            <a:spLocks noGrp="1"/>
          </p:cNvSpPr>
          <p:nvPr>
            <p:ph idx="1"/>
          </p:nvPr>
        </p:nvSpPr>
        <p:spPr>
          <a:xfrm>
            <a:off x="2133600" y="838200"/>
            <a:ext cx="8229600" cy="457200"/>
          </a:xfrm>
        </p:spPr>
        <p:txBody>
          <a:bodyPr>
            <a:normAutofit fontScale="92500"/>
          </a:bodyPr>
          <a:lstStyle/>
          <a:p>
            <a:pPr marL="0" indent="0">
              <a:buNone/>
            </a:pPr>
            <a:r>
              <a:rPr lang="en-US" sz="2400" dirty="0"/>
              <a:t>(done directly from </a:t>
            </a:r>
            <a:r>
              <a:rPr lang="en-US" sz="2400" dirty="0" smtClean="0"/>
              <a:t>the CAD program, </a:t>
            </a:r>
            <a:r>
              <a:rPr lang="en-US" sz="2400" dirty="0"/>
              <a:t>not an “artist’s impression”)</a:t>
            </a:r>
            <a:endParaRPr lang="en-GB" sz="2400" dirty="0"/>
          </a:p>
        </p:txBody>
      </p:sp>
      <p:pic>
        <p:nvPicPr>
          <p:cNvPr id="4" name="Storyboard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1447800"/>
            <a:ext cx="9144000" cy="4777946"/>
          </a:xfrm>
          <a:prstGeom prst="rect">
            <a:avLst/>
          </a:prstGeom>
        </p:spPr>
      </p:pic>
    </p:spTree>
    <p:extLst>
      <p:ext uri="{BB962C8B-B14F-4D97-AF65-F5344CB8AC3E}">
        <p14:creationId xmlns:p14="http://schemas.microsoft.com/office/powerpoint/2010/main" val="896555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972800" cy="914400"/>
          </a:xfrm>
        </p:spPr>
        <p:txBody>
          <a:bodyPr>
            <a:normAutofit/>
          </a:bodyPr>
          <a:lstStyle/>
          <a:p>
            <a:r>
              <a:rPr lang="en-GB" dirty="0" smtClean="0"/>
              <a:t>MCBRD (Hi-lumiD2 </a:t>
            </a:r>
            <a:r>
              <a:rPr lang="en-GB" dirty="0"/>
              <a:t>orbit </a:t>
            </a:r>
            <a:r>
              <a:rPr lang="en-GB" dirty="0" smtClean="0"/>
              <a:t>corrector </a:t>
            </a:r>
            <a:r>
              <a:rPr lang="en-GB" dirty="0" smtClean="0"/>
              <a:t>project)</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42394"/>
            <a:ext cx="4419600" cy="589032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438"/>
          <a:stretch/>
        </p:blipFill>
        <p:spPr>
          <a:xfrm>
            <a:off x="3333750" y="948256"/>
            <a:ext cx="5562600" cy="34861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3338" y="2434492"/>
            <a:ext cx="3317631" cy="442350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460868"/>
            <a:ext cx="4495800" cy="33718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252438" y="387956"/>
            <a:ext cx="2514600" cy="33528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62435"/>
          <a:stretch/>
        </p:blipFill>
        <p:spPr>
          <a:xfrm>
            <a:off x="3505200" y="2946702"/>
            <a:ext cx="7212724" cy="2143125"/>
          </a:xfrm>
          <a:prstGeom prst="rect">
            <a:avLst/>
          </a:prstGeom>
        </p:spPr>
      </p:pic>
      <p:sp>
        <p:nvSpPr>
          <p:cNvPr id="3" name="Footer Placeholder 2"/>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10" name="Slide Number Placeholder 9"/>
          <p:cNvSpPr>
            <a:spLocks noGrp="1"/>
          </p:cNvSpPr>
          <p:nvPr>
            <p:ph type="sldNum" sz="quarter" idx="12"/>
          </p:nvPr>
        </p:nvSpPr>
        <p:spPr>
          <a:xfrm>
            <a:off x="9347200" y="6645276"/>
            <a:ext cx="2844800" cy="212724"/>
          </a:xfrm>
        </p:spPr>
        <p:txBody>
          <a:bodyPr/>
          <a:lstStyle/>
          <a:p>
            <a:fld id="{B6F15528-21DE-4FAA-801E-634DDDAF4B2B}" type="slidenum">
              <a:rPr lang="en-US" smtClean="0"/>
              <a:pPr/>
              <a:t>32</a:t>
            </a:fld>
            <a:endParaRPr lang="en-US"/>
          </a:p>
        </p:txBody>
      </p:sp>
      <p:sp>
        <p:nvSpPr>
          <p:cNvPr id="11" name="TextBox 10"/>
          <p:cNvSpPr txBox="1"/>
          <p:nvPr/>
        </p:nvSpPr>
        <p:spPr>
          <a:xfrm>
            <a:off x="3176376" y="3471212"/>
            <a:ext cx="6185668" cy="523220"/>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2800" dirty="0" smtClean="0"/>
              <a:t>CCT expertise is being built upon at CERN</a:t>
            </a:r>
            <a:endParaRPr lang="en-GB" sz="2800" dirty="0"/>
          </a:p>
        </p:txBody>
      </p:sp>
    </p:spTree>
    <p:extLst>
      <p:ext uri="{BB962C8B-B14F-4D97-AF65-F5344CB8AC3E}">
        <p14:creationId xmlns:p14="http://schemas.microsoft.com/office/powerpoint/2010/main" val="7531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831" y="1293298"/>
            <a:ext cx="5311569" cy="4525963"/>
          </a:xfrm>
        </p:spPr>
        <p:txBody>
          <a:bodyPr>
            <a:normAutofit fontScale="92500"/>
          </a:bodyPr>
          <a:lstStyle/>
          <a:p>
            <a:r>
              <a:rPr lang="en-US" dirty="0" smtClean="0"/>
              <a:t>Crabbing chromaticity correction final focus </a:t>
            </a:r>
            <a:r>
              <a:rPr lang="en-US" dirty="0" err="1" smtClean="0"/>
              <a:t>sextupole</a:t>
            </a:r>
            <a:endParaRPr lang="en-US" dirty="0" smtClean="0"/>
          </a:p>
          <a:p>
            <a:r>
              <a:rPr lang="en-US" dirty="0" smtClean="0"/>
              <a:t>Very strong field, very short magnet</a:t>
            </a:r>
          </a:p>
          <a:p>
            <a:r>
              <a:rPr lang="en-US" dirty="0" smtClean="0"/>
              <a:t>Ideal application to try a CCT HTS solution! </a:t>
            </a:r>
          </a:p>
          <a:p>
            <a:r>
              <a:rPr lang="en-US" dirty="0" smtClean="0"/>
              <a:t>First attempt: 80 HTS tapes of 70um X 4mm can do the trick!</a:t>
            </a:r>
            <a:endParaRPr lang="en-GB" dirty="0"/>
          </a:p>
        </p:txBody>
      </p:sp>
      <p:sp>
        <p:nvSpPr>
          <p:cNvPr id="3" name="Title 2"/>
          <p:cNvSpPr>
            <a:spLocks noGrp="1"/>
          </p:cNvSpPr>
          <p:nvPr>
            <p:ph type="title"/>
          </p:nvPr>
        </p:nvSpPr>
        <p:spPr>
          <a:xfrm>
            <a:off x="609600" y="35207"/>
            <a:ext cx="10972800" cy="1143000"/>
          </a:xfrm>
        </p:spPr>
        <p:txBody>
          <a:bodyPr/>
          <a:lstStyle/>
          <a:p>
            <a:r>
              <a:rPr lang="en-US" dirty="0" smtClean="0"/>
              <a:t>Second FCC-</a:t>
            </a:r>
            <a:r>
              <a:rPr lang="en-US" dirty="0" err="1" smtClean="0"/>
              <a:t>ee</a:t>
            </a:r>
            <a:r>
              <a:rPr lang="en-US" dirty="0" smtClean="0"/>
              <a:t> application</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dirty="0"/>
          </a:p>
        </p:txBody>
      </p:sp>
      <p:pic>
        <p:nvPicPr>
          <p:cNvPr id="6" name="Picture 5"/>
          <p:cNvPicPr>
            <a:picLocks noChangeAspect="1"/>
          </p:cNvPicPr>
          <p:nvPr/>
        </p:nvPicPr>
        <p:blipFill rotWithShape="1">
          <a:blip r:embed="rId2"/>
          <a:srcRect l="9045" r="7278"/>
          <a:stretch/>
        </p:blipFill>
        <p:spPr>
          <a:xfrm>
            <a:off x="6781800" y="929294"/>
            <a:ext cx="5395686" cy="26441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572999"/>
            <a:ext cx="4360850" cy="3148476"/>
          </a:xfrm>
          <a:prstGeom prst="rect">
            <a:avLst/>
          </a:prstGeom>
        </p:spPr>
      </p:pic>
      <p:sp>
        <p:nvSpPr>
          <p:cNvPr id="9" name="TextBox 8"/>
          <p:cNvSpPr txBox="1"/>
          <p:nvPr/>
        </p:nvSpPr>
        <p:spPr>
          <a:xfrm>
            <a:off x="556297" y="5934352"/>
            <a:ext cx="3799502"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smtClean="0"/>
              <a:t>Still in the conceptual sphere</a:t>
            </a:r>
            <a:endParaRPr lang="en-GB" sz="2400" dirty="0"/>
          </a:p>
        </p:txBody>
      </p:sp>
    </p:spTree>
    <p:extLst>
      <p:ext uri="{BB962C8B-B14F-4D97-AF65-F5344CB8AC3E}">
        <p14:creationId xmlns:p14="http://schemas.microsoft.com/office/powerpoint/2010/main" val="751084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19932"/>
          </a:xfrm>
        </p:spPr>
        <p:txBody>
          <a:bodyPr>
            <a:normAutofit fontScale="90000"/>
          </a:bodyPr>
          <a:lstStyle/>
          <a:p>
            <a:r>
              <a:rPr lang="en-GB" dirty="0" smtClean="0"/>
              <a:t>Further reading</a:t>
            </a:r>
            <a:endParaRPr lang="en-GB" dirty="0"/>
          </a:p>
        </p:txBody>
      </p:sp>
      <p:pic>
        <p:nvPicPr>
          <p:cNvPr id="5" name="Picture 4"/>
          <p:cNvPicPr>
            <a:picLocks noChangeAspect="1"/>
          </p:cNvPicPr>
          <p:nvPr/>
        </p:nvPicPr>
        <p:blipFill>
          <a:blip r:embed="rId2"/>
          <a:stretch>
            <a:fillRect/>
          </a:stretch>
        </p:blipFill>
        <p:spPr>
          <a:xfrm>
            <a:off x="4567944" y="1905001"/>
            <a:ext cx="8005056" cy="48768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925811343"/>
              </p:ext>
            </p:extLst>
          </p:nvPr>
        </p:nvGraphicFramePr>
        <p:xfrm>
          <a:off x="0" y="714070"/>
          <a:ext cx="5181599" cy="2003425"/>
        </p:xfrm>
        <a:graphic>
          <a:graphicData uri="http://schemas.openxmlformats.org/drawingml/2006/table">
            <a:tbl>
              <a:tblPr firstRow="1" firstCol="1" bandRow="1">
                <a:tableStyleId>{68D230F3-CF80-4859-8CE7-A43EE81993B5}</a:tableStyleId>
              </a:tblPr>
              <a:tblGrid>
                <a:gridCol w="5181599">
                  <a:extLst>
                    <a:ext uri="{9D8B030D-6E8A-4147-A177-3AD203B41FA5}">
                      <a16:colId xmlns:a16="http://schemas.microsoft.com/office/drawing/2014/main" val="2291591435"/>
                    </a:ext>
                  </a:extLst>
                </a:gridCol>
              </a:tblGrid>
              <a:tr h="0">
                <a:tc>
                  <a:txBody>
                    <a:bodyPr/>
                    <a:lstStyle/>
                    <a:p>
                      <a:pPr>
                        <a:lnSpc>
                          <a:spcPts val="1875"/>
                        </a:lnSpc>
                        <a:spcAft>
                          <a:spcPts val="0"/>
                        </a:spcAft>
                      </a:pPr>
                      <a:r>
                        <a:rPr lang="en-GB" sz="1600" dirty="0">
                          <a:effectLst/>
                        </a:rPr>
                        <a:t>·  Journal: </a:t>
                      </a:r>
                      <a:r>
                        <a:rPr lang="en-GB" sz="1600" u="none" strike="noStrike" dirty="0">
                          <a:effectLst/>
                          <a:hlinkClick r:id="rId3"/>
                        </a:rPr>
                        <a:t>IEEE Transactions on Applied Superconductivity</a:t>
                      </a:r>
                      <a:endParaRPr lang="en-GB" sz="1200" dirty="0">
                        <a:effectLst/>
                        <a:latin typeface="Times New Roman" panose="02020603050405020304" pitchFamily="18" charset="0"/>
                        <a:ea typeface="Calibri" panose="020F0502020204030204" pitchFamily="34" charset="0"/>
                      </a:endParaRPr>
                    </a:p>
                  </a:txBody>
                  <a:tcPr marL="190500" marR="9525" marT="190500" marB="9525" anchor="ctr"/>
                </a:tc>
                <a:extLst>
                  <a:ext uri="{0D108BD9-81ED-4DB2-BD59-A6C34878D82A}">
                    <a16:rowId xmlns:a16="http://schemas.microsoft.com/office/drawing/2014/main" val="1034577150"/>
                  </a:ext>
                </a:extLst>
              </a:tr>
              <a:tr h="0">
                <a:tc>
                  <a:txBody>
                    <a:bodyPr/>
                    <a:lstStyle/>
                    <a:p>
                      <a:pPr>
                        <a:lnSpc>
                          <a:spcPts val="1875"/>
                        </a:lnSpc>
                        <a:spcAft>
                          <a:spcPts val="0"/>
                        </a:spcAft>
                      </a:pPr>
                      <a:r>
                        <a:rPr lang="en-GB" sz="1600">
                          <a:effectLst/>
                        </a:rPr>
                        <a:t>·  Issue Date: APRIL 2018</a:t>
                      </a:r>
                      <a:endParaRPr lang="en-GB" sz="120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3431547497"/>
                  </a:ext>
                </a:extLst>
              </a:tr>
              <a:tr h="0">
                <a:tc>
                  <a:txBody>
                    <a:bodyPr/>
                    <a:lstStyle/>
                    <a:p>
                      <a:pPr>
                        <a:lnSpc>
                          <a:spcPts val="1875"/>
                        </a:lnSpc>
                        <a:spcAft>
                          <a:spcPts val="0"/>
                        </a:spcAft>
                      </a:pPr>
                      <a:r>
                        <a:rPr lang="en-GB" sz="1600">
                          <a:effectLst/>
                        </a:rPr>
                        <a:t>·  Volume: 28, Issue:3</a:t>
                      </a:r>
                      <a:endParaRPr lang="en-GB" sz="120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647407424"/>
                  </a:ext>
                </a:extLst>
              </a:tr>
              <a:tr h="0">
                <a:tc>
                  <a:txBody>
                    <a:bodyPr/>
                    <a:lstStyle/>
                    <a:p>
                      <a:pPr>
                        <a:lnSpc>
                          <a:spcPts val="1875"/>
                        </a:lnSpc>
                        <a:spcAft>
                          <a:spcPts val="0"/>
                        </a:spcAft>
                      </a:pPr>
                      <a:r>
                        <a:rPr lang="en-GB" sz="1600">
                          <a:effectLst/>
                        </a:rPr>
                        <a:t>·  On Page(s): 1-5</a:t>
                      </a:r>
                      <a:endParaRPr lang="en-GB" sz="120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2114385945"/>
                  </a:ext>
                </a:extLst>
              </a:tr>
              <a:tr h="0">
                <a:tc>
                  <a:txBody>
                    <a:bodyPr/>
                    <a:lstStyle/>
                    <a:p>
                      <a:pPr>
                        <a:lnSpc>
                          <a:spcPts val="1875"/>
                        </a:lnSpc>
                        <a:spcAft>
                          <a:spcPts val="0"/>
                        </a:spcAft>
                      </a:pPr>
                      <a:r>
                        <a:rPr lang="en-GB" sz="1600">
                          <a:effectLst/>
                        </a:rPr>
                        <a:t>·  Print ISSN: 1051-8223</a:t>
                      </a:r>
                      <a:endParaRPr lang="en-GB" sz="120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2554129336"/>
                  </a:ext>
                </a:extLst>
              </a:tr>
              <a:tr h="0">
                <a:tc>
                  <a:txBody>
                    <a:bodyPr/>
                    <a:lstStyle/>
                    <a:p>
                      <a:pPr>
                        <a:lnSpc>
                          <a:spcPts val="1875"/>
                        </a:lnSpc>
                        <a:spcAft>
                          <a:spcPts val="0"/>
                        </a:spcAft>
                      </a:pPr>
                      <a:r>
                        <a:rPr lang="en-GB" sz="1600">
                          <a:effectLst/>
                        </a:rPr>
                        <a:t>·  Online ISSN: 1558-2515</a:t>
                      </a:r>
                      <a:endParaRPr lang="en-GB" sz="120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2168137807"/>
                  </a:ext>
                </a:extLst>
              </a:tr>
              <a:tr h="0">
                <a:tc>
                  <a:txBody>
                    <a:bodyPr/>
                    <a:lstStyle/>
                    <a:p>
                      <a:pPr>
                        <a:lnSpc>
                          <a:spcPts val="1875"/>
                        </a:lnSpc>
                        <a:spcAft>
                          <a:spcPts val="0"/>
                        </a:spcAft>
                      </a:pPr>
                      <a:r>
                        <a:rPr lang="en-GB" sz="1600" dirty="0">
                          <a:effectLst/>
                        </a:rPr>
                        <a:t>·  Digital Object Identifier: </a:t>
                      </a:r>
                      <a:r>
                        <a:rPr lang="en-GB" sz="1600" u="none" strike="noStrike" dirty="0">
                          <a:effectLst/>
                          <a:hlinkClick r:id="rId4"/>
                        </a:rPr>
                        <a:t>10.1109/TASC.2018.2806390</a:t>
                      </a:r>
                      <a:endParaRPr lang="en-GB" sz="1200" dirty="0">
                        <a:effectLst/>
                        <a:latin typeface="Times New Roman" panose="02020603050405020304" pitchFamily="18" charset="0"/>
                        <a:ea typeface="Calibri" panose="020F0502020204030204" pitchFamily="34" charset="0"/>
                      </a:endParaRPr>
                    </a:p>
                  </a:txBody>
                  <a:tcPr marL="190500" marR="9525" marT="9525" marB="9525" anchor="ctr"/>
                </a:tc>
                <a:extLst>
                  <a:ext uri="{0D108BD9-81ED-4DB2-BD59-A6C34878D82A}">
                    <a16:rowId xmlns:a16="http://schemas.microsoft.com/office/drawing/2014/main" val="3175769706"/>
                  </a:ext>
                </a:extLst>
              </a:tr>
            </a:tbl>
          </a:graphicData>
        </a:graphic>
      </p:graphicFrame>
      <p:sp>
        <p:nvSpPr>
          <p:cNvPr id="3" name="Footer Placeholder 2"/>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6" name="Slide Number Placeholder 5"/>
          <p:cNvSpPr>
            <a:spLocks noGrp="1"/>
          </p:cNvSpPr>
          <p:nvPr>
            <p:ph type="sldNum" sz="quarter" idx="12"/>
          </p:nvPr>
        </p:nvSpPr>
        <p:spPr>
          <a:xfrm>
            <a:off x="9347200" y="6645276"/>
            <a:ext cx="2844800" cy="212724"/>
          </a:xfrm>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3544624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dirty="0"/>
          </a:p>
        </p:txBody>
      </p:sp>
      <p:sp>
        <p:nvSpPr>
          <p:cNvPr id="7" name="Content Placeholder 2"/>
          <p:cNvSpPr>
            <a:spLocks noGrp="1"/>
          </p:cNvSpPr>
          <p:nvPr>
            <p:ph idx="1"/>
          </p:nvPr>
        </p:nvSpPr>
        <p:spPr/>
        <p:txBody>
          <a:bodyPr>
            <a:normAutofit fontScale="85000" lnSpcReduction="20000"/>
          </a:bodyPr>
          <a:lstStyle/>
          <a:p>
            <a:r>
              <a:rPr lang="en-GB" dirty="0" smtClean="0"/>
              <a:t>There emerges a new generation of precise magnets based on the CCT technique</a:t>
            </a:r>
          </a:p>
          <a:p>
            <a:r>
              <a:rPr lang="en-US" dirty="0" smtClean="0"/>
              <a:t>Advantages are:</a:t>
            </a:r>
          </a:p>
          <a:p>
            <a:pPr lvl="1"/>
            <a:r>
              <a:rPr lang="en-US" dirty="0" smtClean="0"/>
              <a:t>Excellent field quality</a:t>
            </a:r>
          </a:p>
          <a:p>
            <a:pPr lvl="1"/>
            <a:r>
              <a:rPr lang="en-US" dirty="0" smtClean="0"/>
              <a:t>Able to correct cross talk</a:t>
            </a:r>
          </a:p>
          <a:p>
            <a:pPr lvl="1"/>
            <a:r>
              <a:rPr lang="en-US" dirty="0" smtClean="0"/>
              <a:t>Excellent packaging advantages for correctors</a:t>
            </a:r>
          </a:p>
          <a:p>
            <a:pPr lvl="1"/>
            <a:r>
              <a:rPr lang="en-US" dirty="0" smtClean="0"/>
              <a:t>Can be designed/manufactured at a fraction of the cost of traditional designs</a:t>
            </a:r>
            <a:endParaRPr lang="en-GB" dirty="0" smtClean="0"/>
          </a:p>
          <a:p>
            <a:r>
              <a:rPr lang="en-GB" dirty="0" smtClean="0"/>
              <a:t>A prototype FCC-</a:t>
            </a:r>
            <a:r>
              <a:rPr lang="en-GB" dirty="0" err="1" smtClean="0"/>
              <a:t>ee</a:t>
            </a:r>
            <a:r>
              <a:rPr lang="en-GB" dirty="0" smtClean="0"/>
              <a:t> FF quadrupole is being constructed and will be tested soon </a:t>
            </a:r>
          </a:p>
          <a:p>
            <a:r>
              <a:rPr lang="en-GB" dirty="0" smtClean="0"/>
              <a:t>Suitable </a:t>
            </a:r>
            <a:r>
              <a:rPr lang="en-GB" dirty="0" smtClean="0"/>
              <a:t>for: FCC-</a:t>
            </a:r>
            <a:r>
              <a:rPr lang="en-GB" dirty="0" err="1" smtClean="0"/>
              <a:t>ee</a:t>
            </a:r>
            <a:r>
              <a:rPr lang="en-GB" dirty="0" smtClean="0"/>
              <a:t>, CEPC, next generation </a:t>
            </a:r>
            <a:r>
              <a:rPr lang="en-GB" dirty="0" err="1" smtClean="0"/>
              <a:t>SuperKEKb</a:t>
            </a:r>
            <a:r>
              <a:rPr lang="en-GB" dirty="0" smtClean="0"/>
              <a:t>, next tau-charm factory?</a:t>
            </a:r>
            <a:endParaRPr lang="en-GB" dirty="0"/>
          </a:p>
        </p:txBody>
      </p:sp>
    </p:spTree>
    <p:extLst>
      <p:ext uri="{BB962C8B-B14F-4D97-AF65-F5344CB8AC3E}">
        <p14:creationId xmlns:p14="http://schemas.microsoft.com/office/powerpoint/2010/main" val="269373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Extra slides</a:t>
            </a:r>
            <a:endParaRPr lang="en-GB" dirty="0"/>
          </a:p>
        </p:txBody>
      </p:sp>
      <p:sp>
        <p:nvSpPr>
          <p:cNvPr id="3" name="Footer Placeholder 2"/>
          <p:cNvSpPr>
            <a:spLocks noGrp="1"/>
          </p:cNvSpPr>
          <p:nvPr>
            <p:ph type="ftr" sz="quarter" idx="11"/>
          </p:nvPr>
        </p:nvSpPr>
        <p:spPr>
          <a:xfrm>
            <a:off x="4165600" y="6645276"/>
            <a:ext cx="3860800" cy="152398"/>
          </a:xfrm>
        </p:spPr>
        <p:txBody>
          <a:bodyPr/>
          <a:lstStyle/>
          <a:p>
            <a:r>
              <a:rPr lang="nl-NL" smtClean="0"/>
              <a:t>M. Koratzinos, FCC week 2018 Amsterdam</a:t>
            </a:r>
            <a:endParaRPr lang="en-US"/>
          </a:p>
        </p:txBody>
      </p:sp>
      <p:sp>
        <p:nvSpPr>
          <p:cNvPr id="4" name="Slide Number Placeholder 3"/>
          <p:cNvSpPr>
            <a:spLocks noGrp="1"/>
          </p:cNvSpPr>
          <p:nvPr>
            <p:ph type="sldNum" sz="quarter" idx="12"/>
          </p:nvPr>
        </p:nvSpPr>
        <p:spPr>
          <a:xfrm>
            <a:off x="8737600" y="6356351"/>
            <a:ext cx="2844800" cy="365125"/>
          </a:xfrm>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3605955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48"/>
            <a:ext cx="8229600" cy="1143000"/>
          </a:xfrm>
        </p:spPr>
        <p:txBody>
          <a:bodyPr/>
          <a:lstStyle/>
          <a:p>
            <a:r>
              <a:rPr lang="en-GB" dirty="0" smtClean="0"/>
              <a:t>Forces and pressure - longitudinal</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066800"/>
            <a:ext cx="8229600" cy="4017252"/>
          </a:xfrm>
        </p:spPr>
      </p:pic>
      <p:sp>
        <p:nvSpPr>
          <p:cNvPr id="5" name="TextBox 4"/>
          <p:cNvSpPr txBox="1"/>
          <p:nvPr/>
        </p:nvSpPr>
        <p:spPr>
          <a:xfrm>
            <a:off x="1752600" y="5181601"/>
            <a:ext cx="6096000" cy="1323439"/>
          </a:xfrm>
          <a:prstGeom prst="rect">
            <a:avLst/>
          </a:prstGeom>
          <a:noFill/>
        </p:spPr>
        <p:txBody>
          <a:bodyPr wrap="square" rtlCol="0">
            <a:spAutoFit/>
          </a:bodyPr>
          <a:lstStyle/>
          <a:p>
            <a:r>
              <a:rPr lang="en-GB" sz="1600" dirty="0"/>
              <a:t>Here the longitudinal force is taken by the material between successive grooves – there the force is highest, groove distance is maximum. </a:t>
            </a:r>
          </a:p>
          <a:p>
            <a:r>
              <a:rPr lang="en-GB" sz="1600" dirty="0"/>
              <a:t>We get 8000N/m, so for 2 cm the force is 160N, and the pressure is applied in an area of 4mmX2cm =&gt; 2MPa or pressure where the material is ~3mm thick</a:t>
            </a:r>
          </a:p>
        </p:txBody>
      </p:sp>
      <p:pic>
        <p:nvPicPr>
          <p:cNvPr id="6" name="Picture 5"/>
          <p:cNvPicPr>
            <a:picLocks noChangeAspect="1"/>
          </p:cNvPicPr>
          <p:nvPr/>
        </p:nvPicPr>
        <p:blipFill>
          <a:blip r:embed="rId3"/>
          <a:stretch>
            <a:fillRect/>
          </a:stretch>
        </p:blipFill>
        <p:spPr>
          <a:xfrm>
            <a:off x="7848601" y="5380672"/>
            <a:ext cx="2570077" cy="1477328"/>
          </a:xfrm>
          <a:prstGeom prst="rect">
            <a:avLst/>
          </a:prstGeom>
        </p:spPr>
      </p:pic>
      <p:sp>
        <p:nvSpPr>
          <p:cNvPr id="7" name="Rectangle 6"/>
          <p:cNvSpPr/>
          <p:nvPr/>
        </p:nvSpPr>
        <p:spPr>
          <a:xfrm>
            <a:off x="8807970" y="5700236"/>
            <a:ext cx="152400" cy="838200"/>
          </a:xfrm>
          <a:prstGeom prst="rect">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638338" y="5193483"/>
            <a:ext cx="990600" cy="276999"/>
          </a:xfrm>
          <a:prstGeom prst="rect">
            <a:avLst/>
          </a:prstGeom>
          <a:noFill/>
        </p:spPr>
        <p:txBody>
          <a:bodyPr wrap="square" rtlCol="0">
            <a:spAutoFit/>
          </a:bodyPr>
          <a:lstStyle/>
          <a:p>
            <a:r>
              <a:rPr lang="en-GB" sz="1200" dirty="0"/>
              <a:t>cable</a:t>
            </a:r>
          </a:p>
        </p:txBody>
      </p:sp>
      <p:cxnSp>
        <p:nvCxnSpPr>
          <p:cNvPr id="10" name="Straight Arrow Connector 9"/>
          <p:cNvCxnSpPr/>
          <p:nvPr/>
        </p:nvCxnSpPr>
        <p:spPr>
          <a:xfrm>
            <a:off x="8839201" y="5423238"/>
            <a:ext cx="15615"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9" name="Slide Number Placeholder 8"/>
          <p:cNvSpPr>
            <a:spLocks noGrp="1"/>
          </p:cNvSpPr>
          <p:nvPr>
            <p:ph type="sldNum" sz="quarter" idx="12"/>
          </p:nvPr>
        </p:nvSpPr>
        <p:spPr>
          <a:xfrm>
            <a:off x="9347200" y="6645276"/>
            <a:ext cx="2844800" cy="212724"/>
          </a:xfrm>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1992234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8730053" y="5059183"/>
            <a:ext cx="1440000" cy="1440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9099521" y="5419869"/>
            <a:ext cx="720000" cy="720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981200" y="0"/>
            <a:ext cx="8229600" cy="1143000"/>
          </a:xfrm>
        </p:spPr>
        <p:txBody>
          <a:bodyPr/>
          <a:lstStyle/>
          <a:p>
            <a:r>
              <a:rPr lang="en-GB" dirty="0" smtClean="0"/>
              <a:t>Forces and pressure - radial</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904708"/>
            <a:ext cx="8229600" cy="3757897"/>
          </a:xfrm>
        </p:spPr>
      </p:pic>
      <p:sp>
        <p:nvSpPr>
          <p:cNvPr id="7" name="TextBox 6"/>
          <p:cNvSpPr txBox="1"/>
          <p:nvPr/>
        </p:nvSpPr>
        <p:spPr>
          <a:xfrm>
            <a:off x="1594651" y="4808263"/>
            <a:ext cx="7003691" cy="1723549"/>
          </a:xfrm>
          <a:prstGeom prst="rect">
            <a:avLst/>
          </a:prstGeom>
          <a:noFill/>
        </p:spPr>
        <p:txBody>
          <a:bodyPr wrap="square" rtlCol="0">
            <a:spAutoFit/>
          </a:bodyPr>
          <a:lstStyle/>
          <a:p>
            <a:pPr>
              <a:spcAft>
                <a:spcPts val="600"/>
              </a:spcAft>
            </a:pPr>
            <a:r>
              <a:rPr lang="en-GB" sz="1600" dirty="0"/>
              <a:t>Above is a test quadrupole with 50T/m. Multiply all forces by a factor 4! Maximum radial force is 2500N/m – “trying to make the circle a square”.</a:t>
            </a:r>
          </a:p>
          <a:p>
            <a:pPr>
              <a:spcAft>
                <a:spcPts val="600"/>
              </a:spcAft>
            </a:pPr>
            <a:r>
              <a:rPr lang="en-GB" sz="1600" dirty="0"/>
              <a:t>Force exerted in ~20mm strip along the magnet (20cm long, 30 windings) is 1500 N for 4000 mm2 or ~0.4MPa</a:t>
            </a:r>
          </a:p>
          <a:p>
            <a:pPr>
              <a:spcAft>
                <a:spcPts val="600"/>
              </a:spcAft>
            </a:pPr>
            <a:r>
              <a:rPr lang="en-GB" sz="1600" dirty="0"/>
              <a:t>Force is exerted on support tubes (in red). Note that since the force is quadrupole-like, any deformation does not affect the field quality!!</a:t>
            </a:r>
          </a:p>
        </p:txBody>
      </p:sp>
      <p:grpSp>
        <p:nvGrpSpPr>
          <p:cNvPr id="22" name="Group 21"/>
          <p:cNvGrpSpPr/>
          <p:nvPr/>
        </p:nvGrpSpPr>
        <p:grpSpPr>
          <a:xfrm rot="2700000">
            <a:off x="8690212" y="5019310"/>
            <a:ext cx="1504649" cy="1526873"/>
            <a:chOff x="6997353" y="4886116"/>
            <a:chExt cx="1937347" cy="2004316"/>
          </a:xfrm>
        </p:grpSpPr>
        <p:grpSp>
          <p:nvGrpSpPr>
            <p:cNvPr id="18" name="Group 17"/>
            <p:cNvGrpSpPr/>
            <p:nvPr/>
          </p:nvGrpSpPr>
          <p:grpSpPr>
            <a:xfrm>
              <a:off x="6997353" y="4886116"/>
              <a:ext cx="1937347" cy="2004316"/>
              <a:chOff x="4596121" y="4886116"/>
              <a:chExt cx="1937347" cy="2004316"/>
            </a:xfrm>
          </p:grpSpPr>
          <p:sp>
            <p:nvSpPr>
              <p:cNvPr id="8" name="Oval 7"/>
              <p:cNvSpPr/>
              <p:nvPr/>
            </p:nvSpPr>
            <p:spPr>
              <a:xfrm>
                <a:off x="4876800" y="5181600"/>
                <a:ext cx="1390580" cy="14177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2700000" flipH="1" flipV="1">
                <a:off x="4639247" y="5000416"/>
                <a:ext cx="533400" cy="3048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2700000">
                <a:off x="6045842" y="6471332"/>
                <a:ext cx="533400" cy="3048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8900000" flipH="1">
                <a:off x="4596121" y="6456526"/>
                <a:ext cx="533400" cy="3048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8900000" flipV="1">
                <a:off x="6000068" y="5000417"/>
                <a:ext cx="533400" cy="3048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rot="2700000" flipH="1">
                <a:off x="5156992" y="5941922"/>
                <a:ext cx="304800" cy="457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Down Arrow 18"/>
            <p:cNvSpPr/>
            <p:nvPr/>
          </p:nvSpPr>
          <p:spPr>
            <a:xfrm rot="8100000" flipH="1">
              <a:off x="7556991" y="5360368"/>
              <a:ext cx="304800" cy="457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p:cNvSpPr/>
            <p:nvPr/>
          </p:nvSpPr>
          <p:spPr>
            <a:xfrm rot="2700000" flipV="1">
              <a:off x="8104755" y="5367588"/>
              <a:ext cx="304800" cy="457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wn Arrow 20"/>
            <p:cNvSpPr/>
            <p:nvPr/>
          </p:nvSpPr>
          <p:spPr>
            <a:xfrm rot="18900000">
              <a:off x="8136016" y="5959455"/>
              <a:ext cx="304800" cy="457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4" name="Slide Number Placeholder 3"/>
          <p:cNvSpPr>
            <a:spLocks noGrp="1"/>
          </p:cNvSpPr>
          <p:nvPr>
            <p:ph type="sldNum" sz="quarter" idx="12"/>
          </p:nvPr>
        </p:nvSpPr>
        <p:spPr>
          <a:xfrm>
            <a:off x="9347200" y="6645276"/>
            <a:ext cx="2844800" cy="212724"/>
          </a:xfrm>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001570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644016"/>
            <a:ext cx="8610599" cy="6165521"/>
          </a:xfrm>
        </p:spPr>
      </p:pic>
      <p:sp>
        <p:nvSpPr>
          <p:cNvPr id="3" name="Title 2"/>
          <p:cNvSpPr>
            <a:spLocks noGrp="1"/>
          </p:cNvSpPr>
          <p:nvPr>
            <p:ph type="title"/>
          </p:nvPr>
        </p:nvSpPr>
        <p:spPr/>
        <p:txBody>
          <a:bodyPr/>
          <a:lstStyle/>
          <a:p>
            <a:r>
              <a:rPr lang="en-US" dirty="0" smtClean="0"/>
              <a:t>Pretty pictures</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730862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Energy 45GeV to 182.5GeV per beam</a:t>
            </a:r>
          </a:p>
          <a:p>
            <a:r>
              <a:rPr lang="en-US" dirty="0" smtClean="0"/>
              <a:t>Luminosities 2E36 (at the Z) to 1.5E34 (at the top)</a:t>
            </a:r>
          </a:p>
          <a:p>
            <a:r>
              <a:rPr lang="en-US" dirty="0" smtClean="0"/>
              <a:t>Horizontal emittance: 0.3 to 1.5nm</a:t>
            </a:r>
          </a:p>
          <a:p>
            <a:r>
              <a:rPr lang="en-US" dirty="0" smtClean="0"/>
              <a:t>Vertical emittance: 1 to 3pm</a:t>
            </a:r>
          </a:p>
          <a:p>
            <a:r>
              <a:rPr lang="en-US" dirty="0" smtClean="0"/>
              <a:t>Crossing angle: 30mrad (crab-waist scheme)</a:t>
            </a:r>
          </a:p>
          <a:p>
            <a:r>
              <a:rPr lang="en-US" dirty="0" smtClean="0"/>
              <a:t>Horizontal </a:t>
            </a:r>
            <a:r>
              <a:rPr lang="el-GR" dirty="0" smtClean="0"/>
              <a:t>β</a:t>
            </a:r>
            <a:r>
              <a:rPr lang="en-US" dirty="0" smtClean="0"/>
              <a:t>*: 0.15m to 1m</a:t>
            </a:r>
          </a:p>
          <a:p>
            <a:r>
              <a:rPr lang="en-US" dirty="0" smtClean="0"/>
              <a:t>Vertical </a:t>
            </a:r>
            <a:r>
              <a:rPr lang="el-GR" dirty="0"/>
              <a:t>β</a:t>
            </a:r>
            <a:r>
              <a:rPr lang="en-US" dirty="0" smtClean="0"/>
              <a:t>*: 0.8 to 1.6mm</a:t>
            </a:r>
          </a:p>
          <a:p>
            <a:r>
              <a:rPr lang="en-US" dirty="0" smtClean="0"/>
              <a:t>Beam sizes at IP: horizontal 6-10</a:t>
            </a:r>
            <a:r>
              <a:rPr lang="el-GR" dirty="0" smtClean="0"/>
              <a:t>μ</a:t>
            </a:r>
            <a:r>
              <a:rPr lang="en-US" dirty="0" smtClean="0"/>
              <a:t>m vertical 30-70nm</a:t>
            </a:r>
            <a:endParaRPr lang="en-GB" dirty="0"/>
          </a:p>
        </p:txBody>
      </p:sp>
      <p:sp>
        <p:nvSpPr>
          <p:cNvPr id="3" name="Title 2"/>
          <p:cNvSpPr>
            <a:spLocks noGrp="1"/>
          </p:cNvSpPr>
          <p:nvPr>
            <p:ph type="title"/>
          </p:nvPr>
        </p:nvSpPr>
        <p:spPr/>
        <p:txBody>
          <a:bodyPr/>
          <a:lstStyle/>
          <a:p>
            <a:r>
              <a:rPr lang="en-US" dirty="0" smtClean="0"/>
              <a:t>FCC-</a:t>
            </a:r>
            <a:r>
              <a:rPr lang="en-US" dirty="0" err="1" smtClean="0"/>
              <a:t>ee</a:t>
            </a:r>
            <a:r>
              <a:rPr lang="en-US" dirty="0" smtClean="0"/>
              <a:t>: very challenging accelerator design</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183467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165600" y="6645276"/>
            <a:ext cx="3860800" cy="152398"/>
          </a:xfrm>
        </p:spPr>
        <p:txBody>
          <a:bodyPr/>
          <a:lstStyle/>
          <a:p>
            <a:r>
              <a:rPr lang="nl-NL" smtClean="0"/>
              <a:t>M. Koratzinos, FCC week 2018 Amsterdam</a:t>
            </a:r>
            <a:endParaRPr lang="en-US"/>
          </a:p>
        </p:txBody>
      </p:sp>
      <p:sp>
        <p:nvSpPr>
          <p:cNvPr id="3" name="Slide Number Placeholder 2"/>
          <p:cNvSpPr>
            <a:spLocks noGrp="1"/>
          </p:cNvSpPr>
          <p:nvPr>
            <p:ph type="sldNum" sz="quarter" idx="12"/>
          </p:nvPr>
        </p:nvSpPr>
        <p:spPr>
          <a:xfrm>
            <a:off x="8737600" y="6356351"/>
            <a:ext cx="2844800" cy="365125"/>
          </a:xfrm>
        </p:spPr>
        <p:txBody>
          <a:bodyPr/>
          <a:lstStyle/>
          <a:p>
            <a:fld id="{B6F15528-21DE-4FAA-801E-634DDDAF4B2B}" type="slidenum">
              <a:rPr lang="en-US" smtClean="0"/>
              <a:pPr/>
              <a:t>40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214" y="760476"/>
            <a:ext cx="10291572" cy="5337048"/>
          </a:xfrm>
          <a:prstGeom prst="rect">
            <a:avLst/>
          </a:prstGeom>
        </p:spPr>
      </p:pic>
    </p:spTree>
    <p:extLst>
      <p:ext uri="{BB962C8B-B14F-4D97-AF65-F5344CB8AC3E}">
        <p14:creationId xmlns:p14="http://schemas.microsoft.com/office/powerpoint/2010/main" val="1304585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165600" y="6645276"/>
            <a:ext cx="3860800" cy="152398"/>
          </a:xfrm>
        </p:spPr>
        <p:txBody>
          <a:bodyPr/>
          <a:lstStyle/>
          <a:p>
            <a:r>
              <a:rPr lang="nl-NL" smtClean="0"/>
              <a:t>M. Koratzinos, FCC week 2018 Amsterdam</a:t>
            </a:r>
            <a:endParaRPr lang="en-US"/>
          </a:p>
        </p:txBody>
      </p:sp>
      <p:sp>
        <p:nvSpPr>
          <p:cNvPr id="3" name="Slide Number Placeholder 2"/>
          <p:cNvSpPr>
            <a:spLocks noGrp="1"/>
          </p:cNvSpPr>
          <p:nvPr>
            <p:ph type="sldNum" sz="quarter" idx="12"/>
          </p:nvPr>
        </p:nvSpPr>
        <p:spPr>
          <a:xfrm>
            <a:off x="8737600" y="6356351"/>
            <a:ext cx="2844800" cy="365125"/>
          </a:xfrm>
        </p:spPr>
        <p:txBody>
          <a:bodyPr/>
          <a:lstStyle/>
          <a:p>
            <a:fld id="{B6F15528-21DE-4FAA-801E-634DDDAF4B2B}" type="slidenum">
              <a:rPr lang="en-US" smtClean="0"/>
              <a:pPr/>
              <a:t>41</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65" y="0"/>
            <a:ext cx="11529070" cy="6858000"/>
          </a:xfrm>
          <a:prstGeom prst="rect">
            <a:avLst/>
          </a:prstGeom>
        </p:spPr>
      </p:pic>
    </p:spTree>
    <p:extLst>
      <p:ext uri="{BB962C8B-B14F-4D97-AF65-F5344CB8AC3E}">
        <p14:creationId xmlns:p14="http://schemas.microsoft.com/office/powerpoint/2010/main" val="12434594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nductance</a:t>
            </a:r>
            <a:endParaRPr lang="en-GB" dirty="0"/>
          </a:p>
        </p:txBody>
      </p:sp>
      <p:graphicFrame>
        <p:nvGraphicFramePr>
          <p:cNvPr id="4" name="Content Placeholder 3"/>
          <p:cNvGraphicFramePr>
            <a:graphicFrameLocks noGrp="1"/>
          </p:cNvGraphicFramePr>
          <p:nvPr>
            <p:ph idx="1"/>
            <p:extLst/>
          </p:nvPr>
        </p:nvGraphicFramePr>
        <p:xfrm>
          <a:off x="2667000" y="1524001"/>
          <a:ext cx="6400800" cy="3015459"/>
        </p:xfrm>
        <a:graphic>
          <a:graphicData uri="http://schemas.openxmlformats.org/drawingml/2006/table">
            <a:tbl>
              <a:tblPr>
                <a:tableStyleId>{616DA210-FB5B-4158-B5E0-FEB733F419BA}</a:tableStyleId>
              </a:tblPr>
              <a:tblGrid>
                <a:gridCol w="1989692">
                  <a:extLst>
                    <a:ext uri="{9D8B030D-6E8A-4147-A177-3AD203B41FA5}">
                      <a16:colId xmlns:a16="http://schemas.microsoft.com/office/drawing/2014/main" val="698707705"/>
                    </a:ext>
                  </a:extLst>
                </a:gridCol>
                <a:gridCol w="1576736">
                  <a:extLst>
                    <a:ext uri="{9D8B030D-6E8A-4147-A177-3AD203B41FA5}">
                      <a16:colId xmlns:a16="http://schemas.microsoft.com/office/drawing/2014/main" val="56428241"/>
                    </a:ext>
                  </a:extLst>
                </a:gridCol>
                <a:gridCol w="1462772">
                  <a:extLst>
                    <a:ext uri="{9D8B030D-6E8A-4147-A177-3AD203B41FA5}">
                      <a16:colId xmlns:a16="http://schemas.microsoft.com/office/drawing/2014/main" val="3692275116"/>
                    </a:ext>
                  </a:extLst>
                </a:gridCol>
                <a:gridCol w="1371600">
                  <a:extLst>
                    <a:ext uri="{9D8B030D-6E8A-4147-A177-3AD203B41FA5}">
                      <a16:colId xmlns:a16="http://schemas.microsoft.com/office/drawing/2014/main" val="1861551034"/>
                    </a:ext>
                  </a:extLst>
                </a:gridCol>
              </a:tblGrid>
              <a:tr h="335051">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92D050"/>
                    </a:solidFill>
                  </a:tcPr>
                </a:tc>
                <a:tc>
                  <a:txBody>
                    <a:bodyPr/>
                    <a:lstStyle/>
                    <a:p>
                      <a:pPr algn="ctr" fontAlgn="b"/>
                      <a:r>
                        <a:rPr lang="en-GB" sz="1200" u="none" strike="noStrike" dirty="0">
                          <a:effectLst/>
                        </a:rPr>
                        <a:t>QC1L2 inner left</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082E3"/>
                    </a:solidFill>
                  </a:tcPr>
                </a:tc>
                <a:tc>
                  <a:txBody>
                    <a:bodyPr/>
                    <a:lstStyle/>
                    <a:p>
                      <a:pPr algn="ctr" fontAlgn="b"/>
                      <a:r>
                        <a:rPr lang="en-GB" sz="1200" u="none" strike="noStrike" dirty="0">
                          <a:effectLst/>
                        </a:rPr>
                        <a:t>QC1L2 outer left</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082E3"/>
                    </a:solidFill>
                  </a:tcPr>
                </a:tc>
                <a:tc>
                  <a:txBody>
                    <a:bodyPr/>
                    <a:lstStyle/>
                    <a:p>
                      <a:pPr algn="ctr" fontAlgn="b"/>
                      <a:r>
                        <a:rPr lang="en-GB" sz="1200" u="none" strike="noStrike" dirty="0" smtClean="0">
                          <a:effectLst/>
                        </a:rPr>
                        <a:t>Layer jump</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082E3"/>
                    </a:solidFill>
                  </a:tcPr>
                </a:tc>
                <a:extLst>
                  <a:ext uri="{0D108BD9-81ED-4DB2-BD59-A6C34878D82A}">
                    <a16:rowId xmlns:a16="http://schemas.microsoft.com/office/drawing/2014/main" val="609261201"/>
                  </a:ext>
                </a:extLst>
              </a:tr>
              <a:tr h="335051">
                <a:tc>
                  <a:txBody>
                    <a:bodyPr/>
                    <a:lstStyle/>
                    <a:p>
                      <a:pPr algn="ctr" fontAlgn="b"/>
                      <a:r>
                        <a:rPr lang="en-GB" sz="1200" u="none" strike="noStrike" dirty="0">
                          <a:effectLst/>
                        </a:rPr>
                        <a:t>QC1L2 inner left</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tc>
                  <a:txBody>
                    <a:bodyPr/>
                    <a:lstStyle/>
                    <a:p>
                      <a:pPr algn="ctr" fontAlgn="b"/>
                      <a:r>
                        <a:rPr lang="en-GB" sz="1200" u="none" strike="noStrike" dirty="0" smtClean="0">
                          <a:effectLst/>
                        </a:rPr>
                        <a:t>2.95</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a:effectLst/>
                        </a:rPr>
                        <a:t>-</a:t>
                      </a:r>
                      <a:r>
                        <a:rPr lang="en-GB" sz="1200" u="none" strike="noStrike" dirty="0" smtClean="0">
                          <a:effectLst/>
                        </a:rPr>
                        <a:t>0.62</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0.00048</a:t>
                      </a:r>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43093435"/>
                  </a:ext>
                </a:extLst>
              </a:tr>
              <a:tr h="335051">
                <a:tc>
                  <a:txBody>
                    <a:bodyPr/>
                    <a:lstStyle/>
                    <a:p>
                      <a:pPr algn="ctr" fontAlgn="b"/>
                      <a:r>
                        <a:rPr lang="en-GB" sz="1200" u="none" strike="noStrike" dirty="0">
                          <a:effectLst/>
                        </a:rPr>
                        <a:t>QC1L2 outer left</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tc>
                  <a:txBody>
                    <a:bodyPr/>
                    <a:lstStyle/>
                    <a:p>
                      <a:pPr algn="ctr" fontAlgn="b"/>
                      <a:r>
                        <a:rPr lang="en-GB" sz="1200" u="none" strike="noStrike" dirty="0">
                          <a:effectLst/>
                        </a:rPr>
                        <a:t>-</a:t>
                      </a:r>
                      <a:r>
                        <a:rPr lang="en-GB" sz="1200" u="none" strike="noStrike" dirty="0" smtClean="0">
                          <a:effectLst/>
                        </a:rPr>
                        <a:t>0.62</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4.60</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0.00050</a:t>
                      </a:r>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873775240"/>
                  </a:ext>
                </a:extLst>
              </a:tr>
              <a:tr h="335051">
                <a:tc>
                  <a:txBody>
                    <a:bodyPr/>
                    <a:lstStyle/>
                    <a:p>
                      <a:pPr algn="ctr" fontAlgn="b"/>
                      <a:r>
                        <a:rPr lang="en-GB" sz="1200" u="none" strike="noStrike" dirty="0" smtClean="0">
                          <a:effectLst/>
                        </a:rPr>
                        <a:t>Layer jump</a:t>
                      </a:r>
                      <a:endParaRPr lang="en-GB" sz="12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tc>
                  <a:txBody>
                    <a:bodyPr/>
                    <a:lstStyle/>
                    <a:p>
                      <a:pPr algn="ctr" fontAlgn="b"/>
                      <a:r>
                        <a:rPr lang="en-GB" sz="1200" u="none" strike="noStrike" dirty="0" smtClean="0">
                          <a:effectLst/>
                        </a:rPr>
                        <a:t>0.00048</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0.00050</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0.0011</a:t>
                      </a:r>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12052261"/>
                  </a:ext>
                </a:extLst>
              </a:tr>
              <a:tr h="335051">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42603756"/>
                  </a:ext>
                </a:extLst>
              </a:tr>
              <a:tr h="335051">
                <a:tc>
                  <a:txBody>
                    <a:bodyPr/>
                    <a:lstStyle/>
                    <a:p>
                      <a:pPr algn="ctr" fontAlgn="b"/>
                      <a:r>
                        <a:rPr lang="en-GB" sz="1200" u="none" strike="noStrike" dirty="0">
                          <a:effectLst/>
                        </a:rPr>
                        <a:t>Inductance </a:t>
                      </a:r>
                      <a:r>
                        <a:rPr lang="en-GB" sz="1200" u="none" strike="noStrike" dirty="0" smtClean="0">
                          <a:effectLst/>
                        </a:rPr>
                        <a:t>given </a:t>
                      </a:r>
                      <a:r>
                        <a:rPr lang="en-GB" sz="1200" u="none" strike="noStrike" dirty="0">
                          <a:effectLst/>
                        </a:rPr>
                        <a:t>in </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r>
                        <a:rPr lang="en-GB" sz="1200" u="none" strike="noStrike" dirty="0" smtClean="0">
                          <a:effectLst/>
                        </a:rPr>
                        <a:t> </a:t>
                      </a:r>
                      <a:r>
                        <a:rPr lang="en-GB" sz="1200" u="none" strike="noStrike" dirty="0" err="1" smtClean="0">
                          <a:effectLst/>
                        </a:rPr>
                        <a:t>mH</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04112386"/>
                  </a:ext>
                </a:extLst>
              </a:tr>
              <a:tr h="335051">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08530392"/>
                  </a:ext>
                </a:extLst>
              </a:tr>
              <a:tr h="335051">
                <a:tc>
                  <a:txBody>
                    <a:bodyPr/>
                    <a:lstStyle/>
                    <a:p>
                      <a:pPr algn="ctr" fontAlgn="b"/>
                      <a:r>
                        <a:rPr lang="en-GB" sz="1200" u="none" strike="noStrike" dirty="0">
                          <a:effectLst/>
                        </a:rPr>
                        <a:t>Stored Energy</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u="none" strike="noStrike" dirty="0" smtClean="0">
                          <a:effectLst/>
                        </a:rPr>
                        <a:t>0.0023 </a:t>
                      </a:r>
                      <a:r>
                        <a:rPr lang="en-GB" sz="1200" u="none" strike="noStrike" dirty="0">
                          <a:effectLst/>
                        </a:rPr>
                        <a:t>MJ</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43692153"/>
                  </a:ext>
                </a:extLst>
              </a:tr>
              <a:tr h="335051">
                <a:tc>
                  <a:txBody>
                    <a:bodyPr/>
                    <a:lstStyle/>
                    <a:p>
                      <a:pPr algn="ctr" fontAlgn="b"/>
                      <a:r>
                        <a:rPr lang="en-GB" sz="1200" u="none" strike="noStrike" dirty="0">
                          <a:effectLst/>
                        </a:rPr>
                        <a:t>Total Inductance</a:t>
                      </a:r>
                      <a:endParaRPr lang="en-GB" sz="1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GB" sz="1200" b="1" u="none" strike="noStrike" dirty="0">
                          <a:effectLst/>
                        </a:rPr>
                        <a:t>6.3031 [</a:t>
                      </a:r>
                      <a:r>
                        <a:rPr lang="en-GB" sz="1200" b="1" u="none" strike="noStrike" dirty="0" err="1">
                          <a:effectLst/>
                        </a:rPr>
                        <a:t>mH</a:t>
                      </a:r>
                      <a:r>
                        <a:rPr lang="en-GB" sz="1200" b="1" u="none" strike="noStrike" dirty="0">
                          <a:effectLst/>
                        </a:rPr>
                        <a:t>]</a:t>
                      </a:r>
                      <a:endParaRPr lang="en-GB" sz="12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endParaRPr lang="en-GB" sz="12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4203982"/>
                  </a:ext>
                </a:extLst>
              </a:tr>
            </a:tbl>
          </a:graphicData>
        </a:graphic>
      </p:graphicFrame>
    </p:spTree>
    <p:extLst>
      <p:ext uri="{BB962C8B-B14F-4D97-AF65-F5344CB8AC3E}">
        <p14:creationId xmlns:p14="http://schemas.microsoft.com/office/powerpoint/2010/main" val="2505460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M. Koratzinos, Workshop on future tau-charm factories, LAL</a:t>
            </a: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43</a:t>
            </a:fld>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8572"/>
          <a:stretch/>
        </p:blipFill>
        <p:spPr>
          <a:xfrm>
            <a:off x="1752600" y="1173678"/>
            <a:ext cx="8334375" cy="5715000"/>
          </a:xfrm>
          <a:prstGeom prst="rect">
            <a:avLst/>
          </a:prstGeom>
        </p:spPr>
      </p:pic>
      <p:sp>
        <p:nvSpPr>
          <p:cNvPr id="5" name="TextBox 4"/>
          <p:cNvSpPr txBox="1"/>
          <p:nvPr/>
        </p:nvSpPr>
        <p:spPr>
          <a:xfrm>
            <a:off x="1924744" y="96460"/>
            <a:ext cx="7990085" cy="1077218"/>
          </a:xfrm>
          <a:prstGeom prst="rect">
            <a:avLst/>
          </a:prstGeom>
          <a:noFill/>
        </p:spPr>
        <p:txBody>
          <a:bodyPr wrap="square" rtlCol="0">
            <a:spAutoFit/>
          </a:bodyPr>
          <a:lstStyle/>
          <a:p>
            <a:r>
              <a:rPr lang="en-US" sz="3200" dirty="0" smtClean="0"/>
              <a:t>3D printed inner and outer layers (one edge) in translucent plastic</a:t>
            </a:r>
            <a:endParaRPr lang="en-GB" sz="3200" dirty="0"/>
          </a:p>
        </p:txBody>
      </p:sp>
    </p:spTree>
    <p:extLst>
      <p:ext uri="{BB962C8B-B14F-4D97-AF65-F5344CB8AC3E}">
        <p14:creationId xmlns:p14="http://schemas.microsoft.com/office/powerpoint/2010/main" val="1258021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14"/>
            <a:ext cx="10972800" cy="996814"/>
          </a:xfrm>
        </p:spPr>
        <p:txBody>
          <a:bodyPr/>
          <a:lstStyle/>
          <a:p>
            <a:r>
              <a:rPr lang="en-GB" dirty="0" smtClean="0"/>
              <a:t>What is a CCT magnet (a.k.a. “double Helix”)?</a:t>
            </a:r>
            <a:endParaRPr lang="en-GB" dirty="0"/>
          </a:p>
        </p:txBody>
      </p:sp>
      <p:sp>
        <p:nvSpPr>
          <p:cNvPr id="3" name="Content Placeholder 2"/>
          <p:cNvSpPr>
            <a:spLocks noGrp="1"/>
          </p:cNvSpPr>
          <p:nvPr>
            <p:ph idx="1"/>
          </p:nvPr>
        </p:nvSpPr>
        <p:spPr>
          <a:xfrm>
            <a:off x="762000" y="3581401"/>
            <a:ext cx="11125200" cy="3276599"/>
          </a:xfrm>
        </p:spPr>
        <p:txBody>
          <a:bodyPr/>
          <a:lstStyle/>
          <a:p>
            <a:r>
              <a:rPr lang="en-GB" dirty="0" smtClean="0"/>
              <a:t>Novel idea (discovered in the 70ies, but gained momentum recently with the advent of CNC manufacturing and 3D printing)</a:t>
            </a:r>
          </a:p>
          <a:p>
            <a:pPr lvl="1"/>
            <a:r>
              <a:rPr lang="en-GB" dirty="0" smtClean="0"/>
              <a:t>Excellent field quality</a:t>
            </a:r>
          </a:p>
          <a:p>
            <a:pPr lvl="1"/>
            <a:r>
              <a:rPr lang="en-GB" dirty="0" smtClean="0"/>
              <a:t>Engineering simplicity: no pre-stress; fast prototyping</a:t>
            </a:r>
          </a:p>
          <a:p>
            <a:pPr lvl="1"/>
            <a:r>
              <a:rPr lang="en-GB" dirty="0" smtClean="0"/>
              <a:t>Simpler and cheaper than conventional designs</a:t>
            </a:r>
          </a:p>
          <a:p>
            <a:pPr lvl="1"/>
            <a:r>
              <a:rPr lang="en-GB" dirty="0" smtClean="0"/>
              <a:t>But: more conductor for same field compared to conventional design</a:t>
            </a:r>
          </a:p>
        </p:txBody>
      </p:sp>
      <p:pic>
        <p:nvPicPr>
          <p:cNvPr id="4" name="Picture 3"/>
          <p:cNvPicPr>
            <a:picLocks noChangeAspect="1"/>
          </p:cNvPicPr>
          <p:nvPr/>
        </p:nvPicPr>
        <p:blipFill>
          <a:blip r:embed="rId2"/>
          <a:stretch>
            <a:fillRect/>
          </a:stretch>
        </p:blipFill>
        <p:spPr>
          <a:xfrm>
            <a:off x="6781801" y="1549512"/>
            <a:ext cx="3204000" cy="1844776"/>
          </a:xfrm>
          <a:prstGeom prst="rect">
            <a:avLst/>
          </a:prstGeom>
        </p:spPr>
      </p:pic>
      <p:pic>
        <p:nvPicPr>
          <p:cNvPr id="5" name="Picture 4"/>
          <p:cNvPicPr>
            <a:picLocks noChangeAspect="1"/>
          </p:cNvPicPr>
          <p:nvPr/>
        </p:nvPicPr>
        <p:blipFill>
          <a:blip r:embed="rId3"/>
          <a:stretch>
            <a:fillRect/>
          </a:stretch>
        </p:blipFill>
        <p:spPr>
          <a:xfrm>
            <a:off x="2209801" y="1511403"/>
            <a:ext cx="3204000" cy="1917597"/>
          </a:xfrm>
          <a:prstGeom prst="rect">
            <a:avLst/>
          </a:prstGeom>
        </p:spPr>
      </p:pic>
      <p:sp>
        <p:nvSpPr>
          <p:cNvPr id="6" name="TextBox 5"/>
          <p:cNvSpPr txBox="1"/>
          <p:nvPr/>
        </p:nvSpPr>
        <p:spPr>
          <a:xfrm>
            <a:off x="3150008" y="1066800"/>
            <a:ext cx="142199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dirty="0" smtClean="0"/>
              <a:t>Conventional</a:t>
            </a:r>
            <a:endParaRPr lang="en-GB" dirty="0"/>
          </a:p>
        </p:txBody>
      </p:sp>
      <p:sp>
        <p:nvSpPr>
          <p:cNvPr id="9" name="TextBox 8"/>
          <p:cNvSpPr txBox="1"/>
          <p:nvPr/>
        </p:nvSpPr>
        <p:spPr>
          <a:xfrm>
            <a:off x="7417254" y="1066800"/>
            <a:ext cx="19330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dirty="0" smtClean="0"/>
              <a:t>CCT (Double Helix)</a:t>
            </a:r>
            <a:endParaRPr lang="en-GB" dirty="0"/>
          </a:p>
        </p:txBody>
      </p:sp>
      <p:sp>
        <p:nvSpPr>
          <p:cNvPr id="7" name="Footer Placeholder 6"/>
          <p:cNvSpPr>
            <a:spLocks noGrp="1"/>
          </p:cNvSpPr>
          <p:nvPr>
            <p:ph type="ftr" sz="quarter" idx="11"/>
          </p:nvPr>
        </p:nvSpPr>
        <p:spPr>
          <a:xfrm>
            <a:off x="4165600" y="6645276"/>
            <a:ext cx="3860800" cy="152398"/>
          </a:xfrm>
        </p:spPr>
        <p:txBody>
          <a:bodyPr/>
          <a:lstStyle/>
          <a:p>
            <a:r>
              <a:rPr lang="en-US" smtClean="0"/>
              <a:t>M. Koratzinos, FCC week 2018 Amsterdam</a:t>
            </a:r>
            <a:endParaRPr lang="en-US" dirty="0"/>
          </a:p>
        </p:txBody>
      </p:sp>
      <p:sp>
        <p:nvSpPr>
          <p:cNvPr id="8" name="Slide Number Placeholder 7"/>
          <p:cNvSpPr>
            <a:spLocks noGrp="1"/>
          </p:cNvSpPr>
          <p:nvPr>
            <p:ph type="sldNum" sz="quarter" idx="12"/>
          </p:nvPr>
        </p:nvSpPr>
        <p:spPr>
          <a:xfrm>
            <a:off x="9347200" y="6645276"/>
            <a:ext cx="2844800" cy="212724"/>
          </a:xfrm>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3587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a:xfrm>
                <a:off x="304800" y="3962515"/>
                <a:ext cx="11125200" cy="1782764"/>
              </a:xfrm>
            </p:spPr>
            <p:style>
              <a:lnRef idx="1">
                <a:schemeClr val="accent5"/>
              </a:lnRef>
              <a:fillRef idx="3">
                <a:schemeClr val="accent5"/>
              </a:fillRef>
              <a:effectRef idx="2">
                <a:schemeClr val="accent5"/>
              </a:effectRef>
              <a:fontRef idx="minor">
                <a:schemeClr val="lt1"/>
              </a:fontRef>
            </p:style>
            <p:txBody>
              <a:bodyPr>
                <a:normAutofit fontScale="92500" lnSpcReduction="20000"/>
              </a:bodyPr>
              <a:lstStyle/>
              <a:p>
                <a:r>
                  <a:rPr lang="en-US" sz="2400" dirty="0" smtClean="0"/>
                  <a:t>R is the radius of the layer</a:t>
                </a:r>
              </a:p>
              <a:p>
                <a14:m>
                  <m:oMath xmlns:m="http://schemas.openxmlformats.org/officeDocument/2006/math">
                    <m:sSub>
                      <m:sSubPr>
                        <m:ctrlPr>
                          <a:rPr lang="en-GB" sz="2400" i="1">
                            <a:latin typeface="Cambria Math" panose="02040503050406030204" pitchFamily="18" charset="0"/>
                          </a:rPr>
                        </m:ctrlPr>
                      </m:sSubPr>
                      <m:e>
                        <m:r>
                          <a:rPr lang="en-US" sz="24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4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2400" b="0" i="1" smtClean="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400" i="1">
                            <a:latin typeface="Cambria Math" panose="02040503050406030204" pitchFamily="18" charset="0"/>
                          </a:rPr>
                        </m:ctrlPr>
                      </m:sSubPr>
                      <m:e>
                        <m:r>
                          <a:rPr lang="en-US" sz="24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4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2400" b="0"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GB" sz="2400" dirty="0" smtClean="0"/>
                  <a:t>is the multipole order (B for normal, A for skew) [1 = dipole, 2=quadrupole, </a:t>
                </a:r>
                <a:r>
                  <a:rPr lang="en-GB" sz="2400" dirty="0" err="1" smtClean="0"/>
                  <a:t>etc</a:t>
                </a:r>
                <a:r>
                  <a:rPr lang="en-GB" sz="2400" dirty="0" smtClean="0"/>
                  <a:t>]</a:t>
                </a:r>
              </a:p>
              <a:p>
                <a14:m>
                  <m:oMath xmlns:m="http://schemas.openxmlformats.org/officeDocument/2006/math">
                    <m:sSub>
                      <m:sSubPr>
                        <m:ctrlPr>
                          <a:rPr lang="en-GB" sz="2400" i="1">
                            <a:latin typeface="Cambria Math" panose="02040503050406030204" pitchFamily="18" charset="0"/>
                          </a:rPr>
                        </m:ctrlPr>
                      </m:sSubPr>
                      <m:e>
                        <m:r>
                          <a:rPr lang="en-US" sz="2400" i="1">
                            <a:latin typeface="Cambria Math" panose="02040503050406030204" pitchFamily="18" charset="0"/>
                            <a:ea typeface="Times New Roman" panose="02020603050405020304" pitchFamily="18" charset="0"/>
                            <a:cs typeface="Times New Roman" panose="02020603050405020304" pitchFamily="18" charset="0"/>
                          </a:rPr>
                          <m:t>𝛼</m:t>
                        </m:r>
                      </m:e>
                      <m:sub/>
                    </m:sSub>
                  </m:oMath>
                </a14:m>
                <a:r>
                  <a:rPr lang="en-GB" sz="2400" dirty="0" smtClean="0"/>
                  <a:t>is the “skew angle”, the strength of the multipole</a:t>
                </a:r>
              </a:p>
              <a:p>
                <a14:m>
                  <m:oMath xmlns:m="http://schemas.openxmlformats.org/officeDocument/2006/math">
                    <m:r>
                      <a:rPr lang="en-US" sz="2400" i="1"/>
                      <m:t>𝜃</m:t>
                    </m:r>
                  </m:oMath>
                </a14:m>
                <a:r>
                  <a:rPr lang="en-US" sz="2400" dirty="0"/>
                  <a:t> runs from 0 to </a:t>
                </a:r>
                <a14:m>
                  <m:oMath xmlns:m="http://schemas.openxmlformats.org/officeDocument/2006/math">
                    <m:sSub>
                      <m:sSubPr>
                        <m:ctrlPr>
                          <a:rPr lang="en-GB" sz="2400" i="1"/>
                        </m:ctrlPr>
                      </m:sSubPr>
                      <m:e>
                        <m:r>
                          <a:rPr lang="en-GB" sz="2400" i="1"/>
                          <m:t>2</m:t>
                        </m:r>
                        <m:r>
                          <a:rPr lang="en-GB" sz="2400" i="1"/>
                          <m:t>𝜋</m:t>
                        </m:r>
                        <m:r>
                          <a:rPr lang="en-US" sz="2400" i="1"/>
                          <m:t>𝑛</m:t>
                        </m:r>
                      </m:e>
                      <m:sub>
                        <m:r>
                          <a:rPr lang="en-US" sz="2400" i="1"/>
                          <m:t>𝑡</m:t>
                        </m:r>
                      </m:sub>
                    </m:sSub>
                  </m:oMath>
                </a14:m>
                <a:r>
                  <a:rPr lang="en-GB" sz="2400" dirty="0"/>
                  <a:t> where  </a:t>
                </a:r>
                <a14:m>
                  <m:oMath xmlns:m="http://schemas.openxmlformats.org/officeDocument/2006/math">
                    <m:sSub>
                      <m:sSubPr>
                        <m:ctrlPr>
                          <a:rPr lang="en-GB" sz="2400" i="1"/>
                        </m:ctrlPr>
                      </m:sSubPr>
                      <m:e>
                        <m:r>
                          <a:rPr lang="en-US" sz="2400" i="1"/>
                          <m:t>𝑛</m:t>
                        </m:r>
                      </m:e>
                      <m:sub>
                        <m:r>
                          <a:rPr lang="en-US" sz="2400" i="1"/>
                          <m:t>𝑡</m:t>
                        </m:r>
                      </m:sub>
                    </m:sSub>
                  </m:oMath>
                </a14:m>
                <a:r>
                  <a:rPr lang="en-GB" sz="2400" dirty="0"/>
                  <a:t> is the number of </a:t>
                </a:r>
                <a:r>
                  <a:rPr lang="en-GB" sz="2400" dirty="0" smtClean="0"/>
                  <a:t>turns</a:t>
                </a:r>
              </a:p>
              <a:p>
                <a14:m>
                  <m:oMath xmlns:m="http://schemas.openxmlformats.org/officeDocument/2006/math">
                    <m:r>
                      <a:rPr lang="en-US" sz="2400" i="1">
                        <a:latin typeface="Cambria Math" panose="02040503050406030204" pitchFamily="18" charset="0"/>
                        <a:ea typeface="Times New Roman" panose="02020603050405020304" pitchFamily="18" charset="0"/>
                        <a:cs typeface="Times New Roman" panose="02020603050405020304" pitchFamily="18" charset="0"/>
                      </a:rPr>
                      <m:t>𝜔</m:t>
                    </m:r>
                  </m:oMath>
                </a14:m>
                <a:r>
                  <a:rPr lang="en-GB" sz="2400" dirty="0" smtClean="0"/>
                  <a:t> is the pitch per winding</a:t>
                </a:r>
                <a:endParaRPr lang="en-GB" sz="2400" dirty="0"/>
              </a:p>
            </p:txBody>
          </p:sp>
        </mc:Choice>
        <mc:Fallback>
          <p:sp>
            <p:nvSpPr>
              <p:cNvPr id="2" name="Content Placeholder 1"/>
              <p:cNvSpPr>
                <a:spLocks noGrp="1" noRot="1" noChangeAspect="1" noMove="1" noResize="1" noEditPoints="1" noAdjustHandles="1" noChangeArrowheads="1" noChangeShapeType="1" noTextEdit="1"/>
              </p:cNvSpPr>
              <p:nvPr>
                <p:ph idx="1"/>
              </p:nvPr>
            </p:nvSpPr>
            <p:spPr>
              <a:xfrm>
                <a:off x="304800" y="3962515"/>
                <a:ext cx="11125200" cy="1782764"/>
              </a:xfrm>
              <a:blipFill>
                <a:blip r:embed="rId2"/>
                <a:stretch>
                  <a:fillRect/>
                </a:stretch>
              </a:blipFill>
            </p:spPr>
            <p:txBody>
              <a:bodyPr/>
              <a:lstStyle/>
              <a:p>
                <a:r>
                  <a:rPr lang="en-GB">
                    <a:noFill/>
                  </a:rPr>
                  <a:t> </a:t>
                </a:r>
              </a:p>
            </p:txBody>
          </p:sp>
        </mc:Fallback>
      </mc:AlternateContent>
      <p:sp>
        <p:nvSpPr>
          <p:cNvPr id="3" name="Title 2"/>
          <p:cNvSpPr>
            <a:spLocks noGrp="1"/>
          </p:cNvSpPr>
          <p:nvPr>
            <p:ph type="title"/>
          </p:nvPr>
        </p:nvSpPr>
        <p:spPr>
          <a:xfrm>
            <a:off x="609600" y="7144"/>
            <a:ext cx="10972800" cy="1143000"/>
          </a:xfrm>
        </p:spPr>
        <p:txBody>
          <a:bodyPr/>
          <a:lstStyle/>
          <a:p>
            <a:r>
              <a:rPr lang="en-US" dirty="0" smtClean="0"/>
              <a:t>The CCT design in formulas</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tau-charm factory workshop,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6</a:t>
            </a:fld>
            <a:endParaRPr lang="en-US"/>
          </a:p>
        </p:txBody>
      </p:sp>
      <mc:AlternateContent xmlns:mc="http://schemas.openxmlformats.org/markup-compatibility/2006">
        <mc:Choice xmlns:a14="http://schemas.microsoft.com/office/drawing/2010/main" Requires="a14">
          <p:sp>
            <p:nvSpPr>
              <p:cNvPr id="6" name="Rectangle 5"/>
              <p:cNvSpPr/>
              <p:nvPr/>
            </p:nvSpPr>
            <p:spPr>
              <a:xfrm>
                <a:off x="646386" y="1775890"/>
                <a:ext cx="8700814" cy="2070888"/>
              </a:xfrm>
              <a:prstGeom prst="rect">
                <a:avLst/>
              </a:prstGeom>
            </p:spPr>
            <p:txBody>
              <a:bodyPr wrap="square">
                <a:spAutoFit/>
              </a:bodyPr>
              <a:lstStyle/>
              <a:p>
                <a:pPr indent="355600" algn="ctr">
                  <a:lnSpc>
                    <a:spcPts val="1300"/>
                  </a:lnSpc>
                  <a:spcBef>
                    <a:spcPts val="300"/>
                  </a:spcBef>
                  <a:spcAft>
                    <a:spcPts val="300"/>
                  </a:spcAft>
                  <a:tabLst>
                    <a:tab pos="355600" algn="l"/>
                  </a:tabLst>
                </a:pPr>
                <a:endParaRPr lang="en-US" sz="2800" i="1" dirty="0" smtClean="0">
                  <a:latin typeface="Cambria Math" panose="02040503050406030204" pitchFamily="18" charset="0"/>
                  <a:ea typeface="Calibri" panose="020F0502020204030204" pitchFamily="34" charset="0"/>
                  <a:cs typeface="Times New Roman" panose="02020603050405020304" pitchFamily="18" charset="0"/>
                </a:endParaRPr>
              </a:p>
              <a:p>
                <a:pPr indent="355600" algn="ctr">
                  <a:lnSpc>
                    <a:spcPts val="1300"/>
                  </a:lnSpc>
                  <a:spcBef>
                    <a:spcPts val="300"/>
                  </a:spcBef>
                  <a:spcAft>
                    <a:spcPts val="300"/>
                  </a:spcAft>
                  <a:tabLst>
                    <a:tab pos="355600" algn="l"/>
                  </a:tabLst>
                </a:pPr>
                <a14:m>
                  <m:oMathPara xmlns:m="http://schemas.openxmlformats.org/officeDocument/2006/math">
                    <m:oMathParaPr>
                      <m:jc m:val="left"/>
                    </m:oMathParaPr>
                    <m:oMath xmlns:m="http://schemas.openxmlformats.org/officeDocument/2006/math">
                      <m:r>
                        <a:rPr lang="en-GB" sz="2800" i="1">
                          <a:latin typeface="Cambria Math" panose="02040503050406030204" pitchFamily="18" charset="0"/>
                          <a:ea typeface="Calibri" panose="020F0502020204030204" pitchFamily="34" charset="0"/>
                          <a:cs typeface="Times New Roman" panose="02020603050405020304" pitchFamily="18" charset="0"/>
                        </a:rPr>
                        <m:t>𝑥</m:t>
                      </m:r>
                      <m:r>
                        <a:rPr lang="en-GB" sz="2800" i="1">
                          <a:latin typeface="Cambria Math" panose="02040503050406030204" pitchFamily="18" charset="0"/>
                          <a:ea typeface="Calibri" panose="020F0502020204030204" pitchFamily="34" charset="0"/>
                          <a:cs typeface="Times New Roman" panose="02020603050405020304" pitchFamily="18" charset="0"/>
                        </a:rPr>
                        <m:t>= </m:t>
                      </m:r>
                      <m:r>
                        <a:rPr lang="en-GB" sz="2800" i="1">
                          <a:latin typeface="Cambria Math" panose="02040503050406030204" pitchFamily="18" charset="0"/>
                          <a:ea typeface="Calibri" panose="020F0502020204030204" pitchFamily="34" charset="0"/>
                          <a:cs typeface="Times New Roman" panose="02020603050405020304" pitchFamily="18" charset="0"/>
                        </a:rPr>
                        <m:t>𝑅</m:t>
                      </m:r>
                      <m:func>
                        <m:funcPr>
                          <m:ctrlPr>
                            <a:rPr lang="en-GB" sz="28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sz="2800">
                              <a:latin typeface="Cambria Math" panose="02040503050406030204" pitchFamily="18" charset="0"/>
                              <a:ea typeface="Calibri" panose="020F0502020204030204" pitchFamily="34" charset="0"/>
                              <a:cs typeface="Times New Roman" panose="02020603050405020304" pitchFamily="18" charset="0"/>
                            </a:rPr>
                            <m:t>cos</m:t>
                          </m:r>
                        </m:fName>
                        <m:e>
                          <m:r>
                            <a:rPr lang="en-GB" sz="2800" i="1">
                              <a:latin typeface="Cambria Math" panose="02040503050406030204" pitchFamily="18" charset="0"/>
                              <a:ea typeface="Calibri" panose="020F0502020204030204" pitchFamily="34" charset="0"/>
                              <a:cs typeface="Times New Roman" panose="02020603050405020304" pitchFamily="18" charset="0"/>
                            </a:rPr>
                            <m:t>𝜃</m:t>
                          </m:r>
                        </m:e>
                      </m:func>
                      <m:r>
                        <a:rPr lang="en-GB" sz="28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sz="3600" dirty="0" smtClean="0">
                  <a:effectLst/>
                  <a:latin typeface="Times" panose="02020603050405020304" pitchFamily="18" charset="0"/>
                  <a:ea typeface="Calibri" panose="020F0502020204030204" pitchFamily="34" charset="0"/>
                  <a:cs typeface="Times New Roman" panose="02020603050405020304" pitchFamily="18" charset="0"/>
                </a:endParaRPr>
              </a:p>
              <a:p>
                <a:pPr indent="355600" algn="ctr">
                  <a:lnSpc>
                    <a:spcPts val="1300"/>
                  </a:lnSpc>
                  <a:spcBef>
                    <a:spcPts val="300"/>
                  </a:spcBef>
                  <a:spcAft>
                    <a:spcPts val="300"/>
                  </a:spcAft>
                  <a:tabLst>
                    <a:tab pos="355600" algn="l"/>
                  </a:tabLst>
                </a:pPr>
                <a:endParaRPr lang="en-GB" sz="3600" dirty="0">
                  <a:effectLst/>
                  <a:latin typeface="Times" panose="02020603050405020304" pitchFamily="18" charset="0"/>
                  <a:ea typeface="Calibri" panose="020F0502020204030204" pitchFamily="34" charset="0"/>
                  <a:cs typeface="Times New Roman" panose="02020603050405020304" pitchFamily="18" charset="0"/>
                </a:endParaRPr>
              </a:p>
              <a:p>
                <a:pPr indent="355600" algn="ctr">
                  <a:lnSpc>
                    <a:spcPts val="1300"/>
                  </a:lnSpc>
                  <a:spcBef>
                    <a:spcPts val="300"/>
                  </a:spcBef>
                  <a:spcAft>
                    <a:spcPts val="300"/>
                  </a:spcAft>
                  <a:tabLst>
                    <a:tab pos="355600" algn="l"/>
                  </a:tabLst>
                </a:pPr>
                <a14:m>
                  <m:oMathPara xmlns:m="http://schemas.openxmlformats.org/officeDocument/2006/math">
                    <m:oMathParaPr>
                      <m:jc m:val="left"/>
                    </m:oMathParaPr>
                    <m:oMath xmlns:m="http://schemas.openxmlformats.org/officeDocument/2006/math">
                      <m:r>
                        <a:rPr lang="en-GB" sz="2800" i="1">
                          <a:latin typeface="Cambria Math" panose="02040503050406030204" pitchFamily="18" charset="0"/>
                          <a:ea typeface="Calibri" panose="020F0502020204030204" pitchFamily="34" charset="0"/>
                          <a:cs typeface="Times New Roman" panose="02020603050405020304" pitchFamily="18" charset="0"/>
                        </a:rPr>
                        <m:t>𝑦</m:t>
                      </m:r>
                      <m:r>
                        <a:rPr lang="en-GB" sz="2800" i="1">
                          <a:latin typeface="Cambria Math" panose="02040503050406030204" pitchFamily="18" charset="0"/>
                          <a:ea typeface="Calibri" panose="020F0502020204030204" pitchFamily="34" charset="0"/>
                          <a:cs typeface="Times New Roman" panose="02020603050405020304" pitchFamily="18" charset="0"/>
                        </a:rPr>
                        <m:t>=</m:t>
                      </m:r>
                      <m:r>
                        <a:rPr lang="en-GB" sz="2800" i="1">
                          <a:latin typeface="Cambria Math" panose="02040503050406030204" pitchFamily="18" charset="0"/>
                          <a:ea typeface="Calibri" panose="020F0502020204030204" pitchFamily="34" charset="0"/>
                          <a:cs typeface="Times New Roman" panose="02020603050405020304" pitchFamily="18" charset="0"/>
                        </a:rPr>
                        <m:t>𝑅</m:t>
                      </m:r>
                      <m:func>
                        <m:funcPr>
                          <m:ctrlPr>
                            <a:rPr lang="en-GB" sz="28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sz="2800">
                              <a:latin typeface="Cambria Math" panose="02040503050406030204" pitchFamily="18" charset="0"/>
                              <a:ea typeface="Calibri" panose="020F0502020204030204" pitchFamily="34" charset="0"/>
                              <a:cs typeface="Times New Roman" panose="02020603050405020304" pitchFamily="18" charset="0"/>
                            </a:rPr>
                            <m:t>sin</m:t>
                          </m:r>
                        </m:fName>
                        <m:e>
                          <m:r>
                            <a:rPr lang="en-GB" sz="2800" i="1">
                              <a:latin typeface="Cambria Math" panose="02040503050406030204" pitchFamily="18" charset="0"/>
                              <a:ea typeface="Calibri" panose="020F0502020204030204" pitchFamily="34" charset="0"/>
                              <a:cs typeface="Times New Roman" panose="02020603050405020304" pitchFamily="18" charset="0"/>
                            </a:rPr>
                            <m:t>𝜃</m:t>
                          </m:r>
                          <m:r>
                            <a:rPr lang="en-GB" sz="2800" i="1">
                              <a:latin typeface="Cambria Math" panose="02040503050406030204" pitchFamily="18" charset="0"/>
                              <a:ea typeface="Calibri" panose="020F0502020204030204" pitchFamily="34" charset="0"/>
                              <a:cs typeface="Times New Roman" panose="02020603050405020304" pitchFamily="18" charset="0"/>
                            </a:rPr>
                            <m:t> ;</m:t>
                          </m:r>
                        </m:e>
                      </m:func>
                      <m:r>
                        <a:rPr lang="en-GB" sz="28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GB" sz="3600" dirty="0">
                  <a:effectLst/>
                  <a:latin typeface="Times" panose="020206030504050203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𝑧</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supHide m:val="on"/>
                          <m:ctrlPr>
                            <a:rPr lang="en-GB" sz="2800" i="1">
                              <a:effectLst/>
                              <a:latin typeface="Cambria Math" panose="02040503050406030204" pitchFamily="18" charset="0"/>
                            </a:rPr>
                          </m:ctrlPr>
                        </m:naryPr>
                        <m:sub>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sub>
                          </m:sSub>
                        </m:sub>
                        <m:sup/>
                        <m:e>
                          <m:d>
                            <m:dPr>
                              <m:begChr m:val="["/>
                              <m:endChr m:val="]"/>
                              <m:ctrlPr>
                                <a:rPr lang="en-GB" sz="2800" i="1">
                                  <a:effectLst/>
                                  <a:latin typeface="Cambria Math" panose="02040503050406030204" pitchFamily="18" charset="0"/>
                                </a:rPr>
                              </m:ctrlPr>
                            </m:dPr>
                            <m:e>
                              <m:f>
                                <m:fPr>
                                  <m:ctrlPr>
                                    <a:rPr lang="en-GB" sz="2800" i="1">
                                      <a:effectLst/>
                                      <a:latin typeface="Cambria Math" panose="020405030504060302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𝑅</m:t>
                                  </m:r>
                                  <m:func>
                                    <m:funcPr>
                                      <m:ctrlPr>
                                        <a:rPr lang="en-GB" sz="2800" i="1">
                                          <a:effectLst/>
                                          <a:latin typeface="Cambria Math" panose="02040503050406030204" pitchFamily="18" charset="0"/>
                                        </a:rPr>
                                      </m:ctrlPr>
                                    </m:funcPr>
                                    <m:fName>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sin</m:t>
                                      </m:r>
                                    </m:fName>
                                    <m:e>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2800" i="1">
                                          <a:latin typeface="Cambria Math" panose="02040503050406030204" pitchFamily="18" charset="0"/>
                                          <a:ea typeface="Times New Roman" panose="02020603050405020304" pitchFamily="18" charset="0"/>
                                          <a:cs typeface="Times New Roman" panose="02020603050405020304" pitchFamily="18" charset="0"/>
                                        </a:rPr>
                                        <m:t>𝜃</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e>
                                  </m:func>
                                </m:num>
                                <m:den>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sub>
                                  </m:sSub>
                                  <m:func>
                                    <m:funcPr>
                                      <m:ctrlPr>
                                        <a:rPr lang="en-GB" sz="2800" i="1">
                                          <a:effectLst/>
                                          <a:latin typeface="Cambria Math" panose="02040503050406030204" pitchFamily="18" charset="0"/>
                                        </a:rPr>
                                      </m:ctrlPr>
                                    </m:funcPr>
                                    <m:fName>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tan</m:t>
                                      </m:r>
                                    </m:fName>
                                    <m:e>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𝛼</m:t>
                                          </m:r>
                                        </m:e>
                                        <m:sub>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sub>
                                          </m:sSub>
                                        </m:sub>
                                      </m:sSub>
                                    </m:e>
                                  </m:func>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800" i="1">
                                      <a:effectLst/>
                                      <a:latin typeface="Cambria Math" panose="020405030504060302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𝜔𝜃</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𝜋</m:t>
                                  </m:r>
                                </m:den>
                              </m:f>
                            </m:e>
                          </m:d>
                        </m:e>
                      </m:nary>
                      <m:r>
                        <a:rPr lang="en-US" sz="2800" i="1">
                          <a:latin typeface="Cambria Math" panose="02040503050406030204" pitchFamily="18" charset="0"/>
                          <a:ea typeface="Times New Roman" panose="02020603050405020304" pitchFamily="18" charset="0"/>
                          <a:cs typeface="Times New Roman" panose="02020603050405020304" pitchFamily="18" charset="0"/>
                        </a:rPr>
                        <m:t>+ </m:t>
                      </m:r>
                      <m:nary>
                        <m:naryPr>
                          <m:chr m:val="∑"/>
                          <m:limLoc m:val="undOvr"/>
                          <m:supHide m:val="on"/>
                          <m:ctrlPr>
                            <a:rPr lang="en-GB" sz="2800" i="1">
                              <a:effectLst/>
                              <a:latin typeface="Cambria Math" panose="02040503050406030204" pitchFamily="18" charset="0"/>
                            </a:rPr>
                          </m:ctrlPr>
                        </m:naryPr>
                        <m:sub>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sub>
                          </m:sSub>
                        </m:sub>
                        <m:sup/>
                        <m:e>
                          <m:d>
                            <m:dPr>
                              <m:begChr m:val="["/>
                              <m:endChr m:val="]"/>
                              <m:ctrlPr>
                                <a:rPr lang="en-GB" sz="2800" i="1">
                                  <a:effectLst/>
                                  <a:latin typeface="Cambria Math" panose="02040503050406030204" pitchFamily="18" charset="0"/>
                                </a:rPr>
                              </m:ctrlPr>
                            </m:dPr>
                            <m:e>
                              <m:f>
                                <m:fPr>
                                  <m:ctrlPr>
                                    <a:rPr lang="en-GB" sz="2800" i="1">
                                      <a:effectLst/>
                                      <a:latin typeface="Cambria Math" panose="020405030504060302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𝑅</m:t>
                                  </m:r>
                                  <m:func>
                                    <m:funcPr>
                                      <m:ctrlPr>
                                        <a:rPr lang="en-GB" sz="2800" i="1">
                                          <a:effectLst/>
                                          <a:latin typeface="Cambria Math" panose="02040503050406030204" pitchFamily="18" charset="0"/>
                                        </a:rPr>
                                      </m:ctrlPr>
                                    </m:funcPr>
                                    <m:fName>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cos</m:t>
                                      </m:r>
                                    </m:fName>
                                    <m:e>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2800" i="1">
                                          <a:latin typeface="Cambria Math" panose="02040503050406030204" pitchFamily="18" charset="0"/>
                                          <a:ea typeface="Times New Roman" panose="02020603050405020304" pitchFamily="18" charset="0"/>
                                          <a:cs typeface="Times New Roman" panose="02020603050405020304" pitchFamily="18" charset="0"/>
                                        </a:rPr>
                                        <m:t>𝜃</m:t>
                                      </m:r>
                                      <m:r>
                                        <a:rPr lang="en-US" sz="2800" i="1">
                                          <a:latin typeface="Cambria Math" panose="02040503050406030204" pitchFamily="18" charset="0"/>
                                          <a:ea typeface="Times New Roman" panose="02020603050405020304" pitchFamily="18" charset="0"/>
                                          <a:cs typeface="Times New Roman" panose="02020603050405020304" pitchFamily="18" charset="0"/>
                                        </a:rPr>
                                        <m:t>)</m:t>
                                      </m:r>
                                    </m:e>
                                  </m:func>
                                </m:num>
                                <m:den>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sub>
                                  </m:sSub>
                                  <m:func>
                                    <m:funcPr>
                                      <m:ctrlPr>
                                        <a:rPr lang="en-GB" sz="2800" i="1">
                                          <a:effectLst/>
                                          <a:latin typeface="Cambria Math" panose="02040503050406030204" pitchFamily="18" charset="0"/>
                                        </a:rPr>
                                      </m:ctrlPr>
                                    </m:funcPr>
                                    <m:fName>
                                      <m:r>
                                        <m:rPr>
                                          <m:sty m:val="p"/>
                                        </m:rPr>
                                        <a:rPr lang="en-US" sz="2800">
                                          <a:latin typeface="Cambria Math" panose="02040503050406030204" pitchFamily="18" charset="0"/>
                                          <a:ea typeface="Times New Roman" panose="02020603050405020304" pitchFamily="18" charset="0"/>
                                          <a:cs typeface="Times New Roman" panose="02020603050405020304" pitchFamily="18" charset="0"/>
                                        </a:rPr>
                                        <m:t>tan</m:t>
                                      </m:r>
                                    </m:fName>
                                    <m:e>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𝛼</m:t>
                                          </m:r>
                                        </m:e>
                                        <m:sub>
                                          <m:sSub>
                                            <m:sSubPr>
                                              <m:ctrlPr>
                                                <a:rPr lang="en-GB" sz="2800" i="1">
                                                  <a:effectLst/>
                                                  <a:latin typeface="Cambria Math" panose="02040503050406030204" pitchFamily="18" charset="0"/>
                                                </a:rPr>
                                              </m:ctrlPr>
                                            </m:sSubPr>
                                            <m:e>
                                              <m:r>
                                                <a:rPr lang="en-US" sz="2800" i="1">
                                                  <a:latin typeface="Cambria Math" panose="02040503050406030204" pitchFamily="18" charset="0"/>
                                                  <a:ea typeface="Times New Roman" panose="02020603050405020304" pitchFamily="18" charset="0"/>
                                                  <a:cs typeface="Times New Roman" panose="02020603050405020304" pitchFamily="18" charset="0"/>
                                                </a:rPr>
                                                <m:t>𝑛</m:t>
                                              </m:r>
                                            </m:e>
                                            <m:sub>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sub>
                                          </m:sSub>
                                        </m:sub>
                                      </m:sSub>
                                    </m:e>
                                  </m:func>
                                </m:den>
                              </m:f>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800" i="1">
                                      <a:effectLst/>
                                      <a:latin typeface="Cambria Math" panose="020405030504060302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𝜔𝜃</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𝜋</m:t>
                                  </m:r>
                                </m:den>
                              </m:f>
                            </m:e>
                          </m:d>
                        </m:e>
                      </m:nary>
                      <m:r>
                        <a:rPr lang="en-US" sz="2800"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GB" sz="2800" dirty="0"/>
              </a:p>
            </p:txBody>
          </p:sp>
        </mc:Choice>
        <mc:Fallback>
          <p:sp>
            <p:nvSpPr>
              <p:cNvPr id="6" name="Rectangle 5"/>
              <p:cNvSpPr>
                <a:spLocks noRot="1" noChangeAspect="1" noMove="1" noResize="1" noEditPoints="1" noAdjustHandles="1" noChangeArrowheads="1" noChangeShapeType="1" noTextEdit="1"/>
              </p:cNvSpPr>
              <p:nvPr/>
            </p:nvSpPr>
            <p:spPr>
              <a:xfrm>
                <a:off x="646386" y="1775890"/>
                <a:ext cx="8700814" cy="2070888"/>
              </a:xfrm>
              <a:prstGeom prst="rect">
                <a:avLst/>
              </a:prstGeom>
              <a:blipFill>
                <a:blip r:embed="rId3"/>
                <a:stretch>
                  <a:fillRect l="-350"/>
                </a:stretch>
              </a:blipFill>
            </p:spPr>
            <p:txBody>
              <a:bodyPr/>
              <a:lstStyle/>
              <a:p>
                <a:r>
                  <a:rPr lang="en-GB">
                    <a:noFill/>
                  </a:rPr>
                  <a:t> </a:t>
                </a:r>
              </a:p>
            </p:txBody>
          </p:sp>
        </mc:Fallback>
      </mc:AlternateContent>
      <p:sp>
        <p:nvSpPr>
          <p:cNvPr id="7" name="TextBox 6"/>
          <p:cNvSpPr txBox="1"/>
          <p:nvPr/>
        </p:nvSpPr>
        <p:spPr>
          <a:xfrm>
            <a:off x="838200" y="1150144"/>
            <a:ext cx="9853403" cy="369332"/>
          </a:xfrm>
          <a:prstGeom prst="rect">
            <a:avLst/>
          </a:prstGeom>
          <a:noFill/>
        </p:spPr>
        <p:txBody>
          <a:bodyPr wrap="none" rtlCol="0">
            <a:spAutoFit/>
          </a:bodyPr>
          <a:lstStyle/>
          <a:p>
            <a:r>
              <a:rPr lang="en-US" dirty="0" smtClean="0"/>
              <a:t>Tow layers are needed: The position of the </a:t>
            </a:r>
            <a:r>
              <a:rPr lang="en-US" dirty="0" err="1" smtClean="0"/>
              <a:t>centre</a:t>
            </a:r>
            <a:r>
              <a:rPr lang="en-US" dirty="0" smtClean="0"/>
              <a:t> of the groove is described by the following equations:</a:t>
            </a:r>
            <a:endParaRPr lang="en-GB" dirty="0"/>
          </a:p>
        </p:txBody>
      </p:sp>
      <mc:AlternateContent xmlns:mc="http://schemas.openxmlformats.org/markup-compatibility/2006">
        <mc:Choice xmlns:a14="http://schemas.microsoft.com/office/drawing/2010/main" Requires="a14">
          <p:sp>
            <p:nvSpPr>
              <p:cNvPr id="8" name="Rectangle 7"/>
              <p:cNvSpPr/>
              <p:nvPr/>
            </p:nvSpPr>
            <p:spPr>
              <a:xfrm>
                <a:off x="5791200" y="5486400"/>
                <a:ext cx="6096000" cy="92333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n-GB" dirty="0">
                    <a:solidFill>
                      <a:srgbClr val="000000"/>
                    </a:solidFill>
                    <a:latin typeface="Times New Roman" panose="02020603050405020304" pitchFamily="18" charset="0"/>
                    <a:ea typeface="Times New Roman" panose="02020603050405020304" pitchFamily="18" charset="0"/>
                  </a:rPr>
                  <a:t>For the second layer, </a:t>
                </a:r>
                <a14:m>
                  <m:oMath xmlns:m="http://schemas.openxmlformats.org/officeDocument/2006/math">
                    <m:r>
                      <a:rPr lang="en-GB"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oMath>
                </a14:m>
                <a:r>
                  <a:rPr lang="en-GB" dirty="0">
                    <a:solidFill>
                      <a:srgbClr val="000000"/>
                    </a:solidFill>
                    <a:latin typeface="Times New Roman" panose="02020603050405020304" pitchFamily="18" charset="0"/>
                    <a:ea typeface="Times New Roman" panose="02020603050405020304" pitchFamily="18" charset="0"/>
                  </a:rPr>
                  <a:t> is slightly increased (depending on the thickness of the spar and the cable) and the skew angle </a:t>
                </a:r>
                <a:r>
                  <a:rPr lang="en-GB" dirty="0" smtClean="0">
                    <a:solidFill>
                      <a:srgbClr val="000000"/>
                    </a:solidFill>
                    <a:latin typeface="Times New Roman" panose="02020603050405020304" pitchFamily="18" charset="0"/>
                    <a:ea typeface="Times New Roman" panose="02020603050405020304" pitchFamily="18" charset="0"/>
                  </a:rPr>
                  <a:t>and current flow has </a:t>
                </a:r>
                <a:r>
                  <a:rPr lang="en-GB" dirty="0">
                    <a:solidFill>
                      <a:srgbClr val="000000"/>
                    </a:solidFill>
                    <a:latin typeface="Times New Roman" panose="02020603050405020304" pitchFamily="18" charset="0"/>
                    <a:ea typeface="Times New Roman" panose="02020603050405020304" pitchFamily="18" charset="0"/>
                  </a:rPr>
                  <a:t>the opposite sign.</a:t>
                </a:r>
                <a:endParaRPr lang="en-GB" dirty="0"/>
              </a:p>
            </p:txBody>
          </p:sp>
        </mc:Choice>
        <mc:Fallback>
          <p:sp>
            <p:nvSpPr>
              <p:cNvPr id="8" name="Rectangle 7"/>
              <p:cNvSpPr>
                <a:spLocks noRot="1" noChangeAspect="1" noMove="1" noResize="1" noEditPoints="1" noAdjustHandles="1" noChangeArrowheads="1" noChangeShapeType="1" noTextEdit="1"/>
              </p:cNvSpPr>
              <p:nvPr/>
            </p:nvSpPr>
            <p:spPr>
              <a:xfrm>
                <a:off x="5791200" y="5486400"/>
                <a:ext cx="6096000" cy="923330"/>
              </a:xfrm>
              <a:prstGeom prst="rect">
                <a:avLst/>
              </a:prstGeom>
              <a:blipFill>
                <a:blip r:embed="rId4"/>
                <a:stretch>
                  <a:fillRect/>
                </a:stretch>
              </a:blipFill>
            </p:spPr>
            <p:txBody>
              <a:bodyPr/>
              <a:lstStyle/>
              <a:p>
                <a:r>
                  <a:rPr lang="en-GB">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424" y="1706289"/>
            <a:ext cx="2779776" cy="2115312"/>
          </a:xfrm>
          <a:prstGeom prst="rect">
            <a:avLst/>
          </a:prstGeom>
        </p:spPr>
      </p:pic>
    </p:spTree>
    <p:extLst>
      <p:ext uri="{BB962C8B-B14F-4D97-AF65-F5344CB8AC3E}">
        <p14:creationId xmlns:p14="http://schemas.microsoft.com/office/powerpoint/2010/main" val="3692792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Each layer produces a field of the chosen multipole plus an (unwanted) solenoid field</a:t>
            </a:r>
          </a:p>
          <a:p>
            <a:r>
              <a:rPr lang="en-US" dirty="0" smtClean="0"/>
              <a:t>The solenoid fields of the two layers exactly cancel out, but the multipole fields add up</a:t>
            </a:r>
          </a:p>
          <a:p>
            <a:r>
              <a:rPr lang="en-US" dirty="0" smtClean="0"/>
              <a:t>Due to this cancellation, more conductor (~30% more) is needed to deliver the same field as a conventional design </a:t>
            </a:r>
            <a:endParaRPr lang="en-GB" dirty="0"/>
          </a:p>
        </p:txBody>
      </p:sp>
      <p:sp>
        <p:nvSpPr>
          <p:cNvPr id="3" name="Title 2"/>
          <p:cNvSpPr>
            <a:spLocks noGrp="1"/>
          </p:cNvSpPr>
          <p:nvPr>
            <p:ph type="title"/>
          </p:nvPr>
        </p:nvSpPr>
        <p:spPr/>
        <p:txBody>
          <a:bodyPr/>
          <a:lstStyle/>
          <a:p>
            <a:r>
              <a:rPr lang="en-US" dirty="0" smtClean="0"/>
              <a:t>The CCT disadvantage</a:t>
            </a:r>
            <a:endParaRPr lang="en-GB" dirty="0"/>
          </a:p>
        </p:txBody>
      </p:sp>
      <p:sp>
        <p:nvSpPr>
          <p:cNvPr id="4" name="Footer Placeholder 3"/>
          <p:cNvSpPr>
            <a:spLocks noGrp="1"/>
          </p:cNvSpPr>
          <p:nvPr>
            <p:ph type="ftr" sz="quarter" idx="11"/>
          </p:nvPr>
        </p:nvSpPr>
        <p:spPr/>
        <p:txBody>
          <a:bodyPr/>
          <a:lstStyle/>
          <a:p>
            <a:r>
              <a:rPr lang="en-US" smtClean="0"/>
              <a:t>M. Koratzinos, Workshop on future tau-charm factories, LAL</a:t>
            </a:r>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630680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field away from the edges has excellent homogeneity and purity, as it is produced by a perfect cosine(theta) current.</a:t>
            </a:r>
          </a:p>
          <a:p>
            <a:r>
              <a:rPr lang="en-US" dirty="0" smtClean="0"/>
              <a:t>Also, and most importantly for our application, the multipole mix is a </a:t>
            </a:r>
            <a:r>
              <a:rPr lang="en-US" i="1" dirty="0" smtClean="0"/>
              <a:t>local</a:t>
            </a:r>
            <a:r>
              <a:rPr lang="en-US" dirty="0" smtClean="0"/>
              <a:t> property of the magnet, which can vary along its length</a:t>
            </a:r>
          </a:p>
          <a:p>
            <a:r>
              <a:rPr lang="en-US" dirty="0" smtClean="0"/>
              <a:t>This is not possible with a traditional design. </a:t>
            </a:r>
          </a:p>
          <a:p>
            <a:r>
              <a:rPr lang="en-US" dirty="0" smtClean="0"/>
              <a:t>Stress management: highest stress where material is strongest; no need to pre-stress</a:t>
            </a:r>
            <a:endParaRPr lang="en-GB" dirty="0"/>
          </a:p>
        </p:txBody>
      </p:sp>
      <p:sp>
        <p:nvSpPr>
          <p:cNvPr id="3" name="Title 2"/>
          <p:cNvSpPr>
            <a:spLocks noGrp="1"/>
          </p:cNvSpPr>
          <p:nvPr>
            <p:ph type="title"/>
          </p:nvPr>
        </p:nvSpPr>
        <p:spPr/>
        <p:txBody>
          <a:bodyPr/>
          <a:lstStyle/>
          <a:p>
            <a:r>
              <a:rPr lang="en-US" dirty="0" smtClean="0"/>
              <a:t>The CCT advantage</a:t>
            </a:r>
            <a:endParaRPr lang="en-GB" dirty="0"/>
          </a:p>
        </p:txBody>
      </p:sp>
      <p:sp>
        <p:nvSpPr>
          <p:cNvPr id="4" name="Footer Placeholder 3"/>
          <p:cNvSpPr>
            <a:spLocks noGrp="1"/>
          </p:cNvSpPr>
          <p:nvPr>
            <p:ph type="ftr" sz="quarter" idx="11"/>
          </p:nvPr>
        </p:nvSpPr>
        <p:spPr>
          <a:xfrm>
            <a:off x="4165600" y="6645276"/>
            <a:ext cx="3860800" cy="152398"/>
          </a:xfrm>
        </p:spPr>
        <p:txBody>
          <a:bodyPr/>
          <a:lstStyle/>
          <a:p>
            <a:r>
              <a:rPr lang="en-US" smtClean="0"/>
              <a:t>M. Koratzinos, tau-charm factory workshop, LAL</a:t>
            </a:r>
            <a:endParaRPr lang="en-US" dirty="0"/>
          </a:p>
        </p:txBody>
      </p:sp>
      <p:sp>
        <p:nvSpPr>
          <p:cNvPr id="5" name="Slide Number Placeholder 4"/>
          <p:cNvSpPr>
            <a:spLocks noGrp="1"/>
          </p:cNvSpPr>
          <p:nvPr>
            <p:ph type="sldNum" sz="quarter" idx="12"/>
          </p:nvPr>
        </p:nvSpPr>
        <p:spPr>
          <a:xfrm>
            <a:off x="9347200" y="6645276"/>
            <a:ext cx="2844800" cy="212724"/>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8101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 y="0"/>
            <a:ext cx="7748752" cy="593738"/>
          </a:xfrm>
        </p:spPr>
        <p:txBody>
          <a:bodyPr>
            <a:normAutofit fontScale="90000"/>
          </a:bodyPr>
          <a:lstStyle/>
          <a:p>
            <a:r>
              <a:rPr lang="en-GB" dirty="0" smtClean="0"/>
              <a:t>Our </a:t>
            </a:r>
            <a:r>
              <a:rPr lang="en-GB" dirty="0" smtClean="0"/>
              <a:t>application: FCC-</a:t>
            </a:r>
            <a:r>
              <a:rPr lang="en-GB" dirty="0" err="1" smtClean="0"/>
              <a:t>ee</a:t>
            </a:r>
            <a:r>
              <a:rPr lang="en-GB" dirty="0" smtClean="0"/>
              <a:t> MDI region</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2045" y="2819401"/>
            <a:ext cx="9017555" cy="3962399"/>
          </a:xfrm>
        </p:spPr>
      </p:pic>
      <mc:AlternateContent xmlns:mc="http://schemas.openxmlformats.org/markup-compatibility/2006">
        <mc:Choice xmlns:a14="http://schemas.microsoft.com/office/drawing/2010/main" Requires="a14">
          <p:sp>
            <p:nvSpPr>
              <p:cNvPr id="3" name="TextBox 2"/>
              <p:cNvSpPr txBox="1"/>
              <p:nvPr/>
            </p:nvSpPr>
            <p:spPr>
              <a:xfrm>
                <a:off x="152400" y="748970"/>
                <a:ext cx="4494692" cy="924612"/>
              </a:xfrm>
              <a:prstGeom prst="rect">
                <a:avLst/>
              </a:prstGeom>
              <a:noFill/>
            </p:spPr>
            <p:txBody>
              <a:bodyPr wrap="none" rtlCol="0">
                <a:spAutoFit/>
              </a:bodyPr>
              <a:lstStyle/>
              <a:p>
                <a:r>
                  <a:rPr lang="en-GB" sz="1400" dirty="0" smtClean="0"/>
                  <a:t>L* = 2.2m; 30mrad opening angle between beamlines</a:t>
                </a:r>
              </a:p>
              <a:p>
                <a14:m>
                  <m:oMath xmlns:m="http://schemas.openxmlformats.org/officeDocument/2006/math">
                    <m:groupChr>
                      <m:groupChrPr>
                        <m:chr m:val="⇒"/>
                        <m:vertJc m:val="bot"/>
                        <m:ctrlPr>
                          <a:rPr lang="en-GB" sz="1400" i="1" smtClean="0">
                            <a:latin typeface="Cambria Math" panose="02040503050406030204" pitchFamily="18" charset="0"/>
                          </a:rPr>
                        </m:ctrlPr>
                      </m:groupChrPr>
                      <m:e/>
                    </m:groupChr>
                  </m:oMath>
                </a14:m>
                <a:r>
                  <a:rPr lang="en-GB" sz="1400" dirty="0" smtClean="0"/>
                  <a:t> very little space between FF quads</a:t>
                </a:r>
              </a:p>
              <a:p>
                <a14:m>
                  <m:oMath xmlns:m="http://schemas.openxmlformats.org/officeDocument/2006/math">
                    <m:groupChr>
                      <m:groupChrPr>
                        <m:chr m:val="⇒"/>
                        <m:vertJc m:val="bot"/>
                        <m:ctrlPr>
                          <a:rPr lang="en-GB" sz="1400" i="1">
                            <a:latin typeface="Cambria Math" panose="02040503050406030204" pitchFamily="18" charset="0"/>
                          </a:rPr>
                        </m:ctrlPr>
                      </m:groupChrPr>
                      <m:e/>
                    </m:groupChr>
                  </m:oMath>
                </a14:m>
                <a:r>
                  <a:rPr lang="en-GB" sz="1400" dirty="0"/>
                  <a:t> </a:t>
                </a:r>
                <a:r>
                  <a:rPr lang="en-GB" sz="1400" dirty="0" smtClean="0"/>
                  <a:t> crosstalk between </a:t>
                </a:r>
                <a14:m>
                  <m:oMath xmlns:m="http://schemas.openxmlformats.org/officeDocument/2006/math">
                    <m:sSup>
                      <m:sSupPr>
                        <m:ctrlPr>
                          <a:rPr lang="en-GB" sz="1400" i="1" dirty="0" smtClean="0">
                            <a:latin typeface="Cambria Math" panose="02040503050406030204" pitchFamily="18" charset="0"/>
                          </a:rPr>
                        </m:ctrlPr>
                      </m:sSupPr>
                      <m:e>
                        <m:r>
                          <a:rPr lang="en-GB" sz="1400" b="0" i="1" dirty="0" smtClean="0">
                            <a:latin typeface="Cambria Math" panose="02040503050406030204" pitchFamily="18" charset="0"/>
                          </a:rPr>
                          <m:t>𝑒</m:t>
                        </m:r>
                      </m:e>
                      <m:sup>
                        <m:r>
                          <a:rPr lang="en-GB" sz="1400" b="0" i="1" dirty="0" smtClean="0">
                            <a:latin typeface="Cambria Math" panose="02040503050406030204" pitchFamily="18" charset="0"/>
                          </a:rPr>
                          <m:t>+</m:t>
                        </m:r>
                      </m:sup>
                    </m:sSup>
                  </m:oMath>
                </a14:m>
                <a:r>
                  <a:rPr lang="en-GB" sz="1400" dirty="0" smtClean="0"/>
                  <a:t> and </a:t>
                </a:r>
                <a14:m>
                  <m:oMath xmlns:m="http://schemas.openxmlformats.org/officeDocument/2006/math">
                    <m:sSup>
                      <m:sSupPr>
                        <m:ctrlPr>
                          <a:rPr lang="en-GB" sz="1400" i="1" dirty="0">
                            <a:latin typeface="Cambria Math" panose="02040503050406030204" pitchFamily="18" charset="0"/>
                          </a:rPr>
                        </m:ctrlPr>
                      </m:sSupPr>
                      <m:e>
                        <m:r>
                          <a:rPr lang="en-GB" sz="1400" i="1" dirty="0">
                            <a:latin typeface="Cambria Math" panose="02040503050406030204" pitchFamily="18" charset="0"/>
                          </a:rPr>
                          <m:t>𝑒</m:t>
                        </m:r>
                      </m:e>
                      <m:sup>
                        <m:r>
                          <a:rPr lang="en-GB" sz="1400" b="0" i="1" dirty="0" smtClean="0">
                            <a:latin typeface="Cambria Math" panose="02040503050406030204" pitchFamily="18" charset="0"/>
                          </a:rPr>
                          <m:t>−</m:t>
                        </m:r>
                      </m:sup>
                    </m:sSup>
                  </m:oMath>
                </a14:m>
                <a:r>
                  <a:rPr lang="en-GB" sz="1400" dirty="0" smtClean="0"/>
                  <a:t> FF quads largest challenge</a:t>
                </a:r>
                <a:endParaRPr lang="en-GB" sz="1400" dirty="0"/>
              </a:p>
            </p:txBody>
          </p:sp>
        </mc:Choice>
        <mc:Fallback>
          <p:sp>
            <p:nvSpPr>
              <p:cNvPr id="3" name="TextBox 2"/>
              <p:cNvSpPr txBox="1">
                <a:spLocks noRot="1" noChangeAspect="1" noMove="1" noResize="1" noEditPoints="1" noAdjustHandles="1" noChangeArrowheads="1" noChangeShapeType="1" noTextEdit="1"/>
              </p:cNvSpPr>
              <p:nvPr/>
            </p:nvSpPr>
            <p:spPr>
              <a:xfrm>
                <a:off x="152400" y="748970"/>
                <a:ext cx="4494692" cy="924612"/>
              </a:xfrm>
              <a:prstGeom prst="rect">
                <a:avLst/>
              </a:prstGeom>
              <a:blipFill>
                <a:blip r:embed="rId3"/>
                <a:stretch>
                  <a:fillRect l="-2035" t="-1316" b="-24342"/>
                </a:stretch>
              </a:blipFill>
            </p:spPr>
            <p:txBody>
              <a:bodyPr/>
              <a:lstStyle/>
              <a:p>
                <a:r>
                  <a:rPr lang="en-GB">
                    <a:noFill/>
                  </a:rPr>
                  <a:t> </a:t>
                </a:r>
              </a:p>
            </p:txBody>
          </p:sp>
        </mc:Fallback>
      </mc:AlternateContent>
      <p:sp>
        <p:nvSpPr>
          <p:cNvPr id="5" name="TextBox 4"/>
          <p:cNvSpPr txBox="1"/>
          <p:nvPr/>
        </p:nvSpPr>
        <p:spPr>
          <a:xfrm flipH="1">
            <a:off x="10287000" y="5429071"/>
            <a:ext cx="1905000" cy="4001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2000" dirty="0" smtClean="0"/>
              <a:t>FF quad QC1L1</a:t>
            </a:r>
            <a:endParaRPr lang="en-GB" sz="2000" dirty="0"/>
          </a:p>
        </p:txBody>
      </p:sp>
      <p:cxnSp>
        <p:nvCxnSpPr>
          <p:cNvPr id="6" name="Straight Arrow Connector 5"/>
          <p:cNvCxnSpPr>
            <a:stCxn id="5" idx="0"/>
          </p:cNvCxnSpPr>
          <p:nvPr/>
        </p:nvCxnSpPr>
        <p:spPr>
          <a:xfrm flipH="1" flipV="1">
            <a:off x="9601200" y="4191000"/>
            <a:ext cx="1638300" cy="123807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5" idx="0"/>
          </p:cNvCxnSpPr>
          <p:nvPr/>
        </p:nvCxnSpPr>
        <p:spPr>
          <a:xfrm flipH="1" flipV="1">
            <a:off x="9901604" y="3962400"/>
            <a:ext cx="1337896" cy="146667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a:xfrm>
            <a:off x="4165600" y="6645276"/>
            <a:ext cx="3860800" cy="152398"/>
          </a:xfrm>
        </p:spPr>
        <p:txBody>
          <a:bodyPr/>
          <a:lstStyle/>
          <a:p>
            <a:r>
              <a:rPr lang="en-US" dirty="0" smtClean="0"/>
              <a:t>M. Koratzinos, </a:t>
            </a:r>
            <a:r>
              <a:rPr lang="en-US" dirty="0" smtClean="0"/>
              <a:t>tau-charm workshop, LAL</a:t>
            </a:r>
            <a:endParaRPr lang="en-US" dirty="0"/>
          </a:p>
        </p:txBody>
      </p:sp>
      <p:sp>
        <p:nvSpPr>
          <p:cNvPr id="9" name="Slide Number Placeholder 8"/>
          <p:cNvSpPr>
            <a:spLocks noGrp="1"/>
          </p:cNvSpPr>
          <p:nvPr>
            <p:ph type="sldNum" sz="quarter" idx="12"/>
          </p:nvPr>
        </p:nvSpPr>
        <p:spPr>
          <a:xfrm>
            <a:off x="9347200" y="6645276"/>
            <a:ext cx="2844800" cy="212724"/>
          </a:xfrm>
        </p:spPr>
        <p:txBody>
          <a:bodyPr/>
          <a:lstStyle/>
          <a:p>
            <a:fld id="{B6F15528-21DE-4FAA-801E-634DDDAF4B2B}" type="slidenum">
              <a:rPr lang="en-US" smtClean="0"/>
              <a:pPr/>
              <a:t>9</a:t>
            </a:fld>
            <a:endParaRPr lang="en-US"/>
          </a:p>
        </p:txBody>
      </p:sp>
      <p:pic>
        <p:nvPicPr>
          <p:cNvPr id="16" name="Picture 15"/>
          <p:cNvPicPr>
            <a:picLocks/>
          </p:cNvPicPr>
          <p:nvPr/>
        </p:nvPicPr>
        <p:blipFill rotWithShape="1">
          <a:blip r:embed="rId4"/>
          <a:srcRect l="4054" t="3567" r="3378" b="6054"/>
          <a:stretch/>
        </p:blipFill>
        <p:spPr>
          <a:xfrm>
            <a:off x="1905000" y="-381001"/>
            <a:ext cx="10439400" cy="5791201"/>
          </a:xfrm>
          <a:prstGeom prst="rect">
            <a:avLst/>
          </a:prstGeom>
          <a:scene3d>
            <a:camera prst="orthographicFront">
              <a:rot lat="18452777" lon="1385911" rev="963"/>
            </a:camera>
            <a:lightRig rig="threePt" dir="t"/>
          </a:scene3d>
        </p:spPr>
      </p:pic>
      <p:sp>
        <p:nvSpPr>
          <p:cNvPr id="18" name="Freeform 17"/>
          <p:cNvSpPr/>
          <p:nvPr/>
        </p:nvSpPr>
        <p:spPr>
          <a:xfrm>
            <a:off x="9180917" y="3470176"/>
            <a:ext cx="2305878" cy="851926"/>
          </a:xfrm>
          <a:custGeom>
            <a:avLst/>
            <a:gdLst>
              <a:gd name="connsiteX0" fmla="*/ 0 w 2305878"/>
              <a:gd name="connsiteY0" fmla="*/ 604867 h 851926"/>
              <a:gd name="connsiteX1" fmla="*/ 2013384 w 2305878"/>
              <a:gd name="connsiteY1" fmla="*/ 0 h 851926"/>
              <a:gd name="connsiteX2" fmla="*/ 2078698 w 2305878"/>
              <a:gd name="connsiteY2" fmla="*/ 8520 h 851926"/>
              <a:gd name="connsiteX3" fmla="*/ 2101416 w 2305878"/>
              <a:gd name="connsiteY3" fmla="*/ 42597 h 851926"/>
              <a:gd name="connsiteX4" fmla="*/ 2112775 w 2305878"/>
              <a:gd name="connsiteY4" fmla="*/ 90872 h 851926"/>
              <a:gd name="connsiteX5" fmla="*/ 2217846 w 2305878"/>
              <a:gd name="connsiteY5" fmla="*/ 62475 h 851926"/>
              <a:gd name="connsiteX6" fmla="*/ 2249083 w 2305878"/>
              <a:gd name="connsiteY6" fmla="*/ 70994 h 851926"/>
              <a:gd name="connsiteX7" fmla="*/ 2268961 w 2305878"/>
              <a:gd name="connsiteY7" fmla="*/ 93712 h 851926"/>
              <a:gd name="connsiteX8" fmla="*/ 2288840 w 2305878"/>
              <a:gd name="connsiteY8" fmla="*/ 130629 h 851926"/>
              <a:gd name="connsiteX9" fmla="*/ 2305878 w 2305878"/>
              <a:gd name="connsiteY9" fmla="*/ 170385 h 851926"/>
              <a:gd name="connsiteX10" fmla="*/ 2305878 w 2305878"/>
              <a:gd name="connsiteY10" fmla="*/ 221501 h 851926"/>
              <a:gd name="connsiteX11" fmla="*/ 2291679 w 2305878"/>
              <a:gd name="connsiteY11" fmla="*/ 247059 h 851926"/>
              <a:gd name="connsiteX12" fmla="*/ 2291679 w 2305878"/>
              <a:gd name="connsiteY12" fmla="*/ 247059 h 851926"/>
              <a:gd name="connsiteX13" fmla="*/ 224340 w 2305878"/>
              <a:gd name="connsiteY13" fmla="*/ 851926 h 851926"/>
              <a:gd name="connsiteX14" fmla="*/ 195943 w 2305878"/>
              <a:gd name="connsiteY14" fmla="*/ 834887 h 851926"/>
              <a:gd name="connsiteX15" fmla="*/ 195943 w 2305878"/>
              <a:gd name="connsiteY15" fmla="*/ 809330 h 851926"/>
              <a:gd name="connsiteX16" fmla="*/ 241379 w 2305878"/>
              <a:gd name="connsiteY16" fmla="*/ 769573 h 851926"/>
              <a:gd name="connsiteX17" fmla="*/ 247058 w 2305878"/>
              <a:gd name="connsiteY17" fmla="*/ 724137 h 851926"/>
              <a:gd name="connsiteX18" fmla="*/ 210141 w 2305878"/>
              <a:gd name="connsiteY18" fmla="*/ 704259 h 851926"/>
              <a:gd name="connsiteX19" fmla="*/ 173225 w 2305878"/>
              <a:gd name="connsiteY19" fmla="*/ 695740 h 851926"/>
              <a:gd name="connsiteX20" fmla="*/ 130628 w 2305878"/>
              <a:gd name="connsiteY20" fmla="*/ 695740 h 851926"/>
              <a:gd name="connsiteX21" fmla="*/ 99391 w 2305878"/>
              <a:gd name="connsiteY21" fmla="*/ 681541 h 851926"/>
              <a:gd name="connsiteX22" fmla="*/ 68154 w 2305878"/>
              <a:gd name="connsiteY22" fmla="*/ 655983 h 851926"/>
              <a:gd name="connsiteX23" fmla="*/ 68154 w 2305878"/>
              <a:gd name="connsiteY23" fmla="*/ 638944 h 851926"/>
              <a:gd name="connsiteX24" fmla="*/ 0 w 2305878"/>
              <a:gd name="connsiteY24" fmla="*/ 604867 h 85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5878" h="851926">
                <a:moveTo>
                  <a:pt x="0" y="604867"/>
                </a:moveTo>
                <a:lnTo>
                  <a:pt x="2013384" y="0"/>
                </a:lnTo>
                <a:lnTo>
                  <a:pt x="2078698" y="8520"/>
                </a:lnTo>
                <a:lnTo>
                  <a:pt x="2101416" y="42597"/>
                </a:lnTo>
                <a:lnTo>
                  <a:pt x="2112775" y="90872"/>
                </a:lnTo>
                <a:lnTo>
                  <a:pt x="2217846" y="62475"/>
                </a:lnTo>
                <a:lnTo>
                  <a:pt x="2249083" y="70994"/>
                </a:lnTo>
                <a:lnTo>
                  <a:pt x="2268961" y="93712"/>
                </a:lnTo>
                <a:lnTo>
                  <a:pt x="2288840" y="130629"/>
                </a:lnTo>
                <a:lnTo>
                  <a:pt x="2305878" y="170385"/>
                </a:lnTo>
                <a:lnTo>
                  <a:pt x="2305878" y="221501"/>
                </a:lnTo>
                <a:lnTo>
                  <a:pt x="2291679" y="247059"/>
                </a:lnTo>
                <a:lnTo>
                  <a:pt x="2291679" y="247059"/>
                </a:lnTo>
                <a:lnTo>
                  <a:pt x="224340" y="851926"/>
                </a:lnTo>
                <a:lnTo>
                  <a:pt x="195943" y="834887"/>
                </a:lnTo>
                <a:lnTo>
                  <a:pt x="195943" y="809330"/>
                </a:lnTo>
                <a:lnTo>
                  <a:pt x="241379" y="769573"/>
                </a:lnTo>
                <a:lnTo>
                  <a:pt x="247058" y="724137"/>
                </a:lnTo>
                <a:lnTo>
                  <a:pt x="210141" y="704259"/>
                </a:lnTo>
                <a:lnTo>
                  <a:pt x="173225" y="695740"/>
                </a:lnTo>
                <a:lnTo>
                  <a:pt x="130628" y="695740"/>
                </a:lnTo>
                <a:lnTo>
                  <a:pt x="99391" y="681541"/>
                </a:lnTo>
                <a:lnTo>
                  <a:pt x="68154" y="655983"/>
                </a:lnTo>
                <a:lnTo>
                  <a:pt x="68154" y="638944"/>
                </a:lnTo>
                <a:lnTo>
                  <a:pt x="0" y="604867"/>
                </a:lnTo>
                <a:close/>
              </a:path>
            </a:pathLst>
          </a:custGeom>
          <a:solidFill>
            <a:srgbClr val="FFFF00">
              <a:alpha val="30196"/>
            </a:srgbClr>
          </a:solidFill>
          <a:ln>
            <a:noFill/>
          </a:ln>
          <a:effectLst>
            <a:glow rad="762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5"/>
          <a:stretch>
            <a:fillRect/>
          </a:stretch>
        </p:blipFill>
        <p:spPr>
          <a:xfrm>
            <a:off x="23648" y="4692757"/>
            <a:ext cx="2999749" cy="2196887"/>
          </a:xfrm>
          <a:prstGeom prst="rect">
            <a:avLst/>
          </a:prstGeom>
        </p:spPr>
      </p:pic>
    </p:spTree>
    <p:extLst>
      <p:ext uri="{BB962C8B-B14F-4D97-AF65-F5344CB8AC3E}">
        <p14:creationId xmlns:p14="http://schemas.microsoft.com/office/powerpoint/2010/main" val="40010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48418</TotalTime>
  <Words>2274</Words>
  <Application>Microsoft Office PowerPoint</Application>
  <PresentationFormat>Widescreen</PresentationFormat>
  <Paragraphs>338</Paragraphs>
  <Slides>43</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Cambria Math</vt:lpstr>
      <vt:lpstr>Times</vt:lpstr>
      <vt:lpstr>Times New Roman</vt:lpstr>
      <vt:lpstr>Office Theme</vt:lpstr>
      <vt:lpstr>Canted Cosine Theta Final Focus Magnets for the FCC-ee</vt:lpstr>
      <vt:lpstr>Acknowledgements</vt:lpstr>
      <vt:lpstr>What is FCC?</vt:lpstr>
      <vt:lpstr>FCC-ee: very challenging accelerator design</vt:lpstr>
      <vt:lpstr>What is a CCT magnet (a.k.a. “double Helix”)?</vt:lpstr>
      <vt:lpstr>The CCT design in formulas</vt:lpstr>
      <vt:lpstr>The CCT disadvantage</vt:lpstr>
      <vt:lpstr>The CCT advantage</vt:lpstr>
      <vt:lpstr>Our application: FCC-ee MDI region</vt:lpstr>
      <vt:lpstr>Zoom at 2.2m from the IP</vt:lpstr>
      <vt:lpstr>The FCC-ee Final Focus magnets</vt:lpstr>
      <vt:lpstr>Can we design an iron-core quadrupole?</vt:lpstr>
      <vt:lpstr>Iron-free design</vt:lpstr>
      <vt:lpstr>An illustration: an example of a “combined function” CCT magnet</vt:lpstr>
      <vt:lpstr>QC1L1</vt:lpstr>
      <vt:lpstr>Typical CCT quadrupole field profile</vt:lpstr>
      <vt:lpstr>Crosstalk compensation</vt:lpstr>
      <vt:lpstr>QC1L1 crosstalk correction</vt:lpstr>
      <vt:lpstr>A step further: local edges correction</vt:lpstr>
      <vt:lpstr>QC1L1 edge correction</vt:lpstr>
      <vt:lpstr>Packaging advantages</vt:lpstr>
      <vt:lpstr>Correctors</vt:lpstr>
      <vt:lpstr>Prototyping</vt:lpstr>
      <vt:lpstr>The FCC FF quad CCT prototype project</vt:lpstr>
      <vt:lpstr>FF quad prototype Mk I spec sheet</vt:lpstr>
      <vt:lpstr>Load line</vt:lpstr>
      <vt:lpstr>The cable</vt:lpstr>
      <vt:lpstr>Mechanical design</vt:lpstr>
      <vt:lpstr>PowerPoint Presentation</vt:lpstr>
      <vt:lpstr>Machining</vt:lpstr>
      <vt:lpstr>Promotional video – exploded view</vt:lpstr>
      <vt:lpstr>MCBRD (Hi-lumiD2 orbit corrector project)</vt:lpstr>
      <vt:lpstr>Second FCC-ee application</vt:lpstr>
      <vt:lpstr>Further reading</vt:lpstr>
      <vt:lpstr>Conclusions</vt:lpstr>
      <vt:lpstr>Extra slides</vt:lpstr>
      <vt:lpstr>Forces and pressure - longitudinal</vt:lpstr>
      <vt:lpstr>Forces and pressure - radial</vt:lpstr>
      <vt:lpstr>Pretty pictures</vt:lpstr>
      <vt:lpstr>PowerPoint Presentation</vt:lpstr>
      <vt:lpstr>PowerPoint Presentation</vt:lpstr>
      <vt:lpstr>Inductance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Bunch length/emittances</dc:title>
  <dc:creator>m Koratzinos</dc:creator>
  <cp:lastModifiedBy>m Koratzinos</cp:lastModifiedBy>
  <cp:revision>356</cp:revision>
  <dcterms:created xsi:type="dcterms:W3CDTF">2006-08-16T00:00:00Z</dcterms:created>
  <dcterms:modified xsi:type="dcterms:W3CDTF">2018-12-05T11:52:14Z</dcterms:modified>
</cp:coreProperties>
</file>