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eg"/>
  <Override PartName="/ppt/media/image32.jpg" ContentType="image/jpeg"/>
  <Override PartName="/ppt/media/image45.jpg" ContentType="image/jpeg"/>
  <Override PartName="/ppt/media/image63.jpg" ContentType="image/jpeg"/>
  <Override PartName="/ppt/media/image68.jpg" ContentType="image/jpeg"/>
  <Override PartName="/ppt/media/image7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7" r:id="rId4"/>
    <p:sldId id="288" r:id="rId5"/>
    <p:sldId id="289" r:id="rId6"/>
    <p:sldId id="284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86" r:id="rId15"/>
    <p:sldId id="266" r:id="rId16"/>
    <p:sldId id="268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3" r:id="rId32"/>
    <p:sldId id="290" r:id="rId33"/>
    <p:sldId id="281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1" d="100"/>
          <a:sy n="51" d="100"/>
        </p:scale>
        <p:origin x="2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BB9C-2F7C-46FC-9EC9-2ABA1E4175A0}" type="datetimeFigureOut">
              <a:rPr lang="fr-FR" smtClean="0"/>
              <a:t>26/09/2018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7D8DF-09D2-47A3-8626-0A061E4B6F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1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D8DF-09D2-47A3-8626-0A061E4B6F8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1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68EA-F0E3-48F2-87F3-25C758632F8A}" type="datetime1">
              <a:rPr lang="fr-FR" smtClean="0"/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0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2673-EF70-443B-9A5F-86B4FACE2439}" type="datetime1">
              <a:rPr lang="fr-FR" smtClean="0"/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B726-3EED-4885-890B-441F99707F70}" type="datetime1">
              <a:rPr lang="fr-FR" smtClean="0"/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81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0DA8-1856-485E-903A-22986A66E311}" type="datetime1">
              <a:rPr lang="fr-FR" smtClean="0"/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84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A0F2-647E-4A53-99B0-61884C36DE78}" type="datetime1">
              <a:rPr lang="fr-FR" smtClean="0"/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67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6F3A9-EF04-4F86-B03F-A8EA91178A1E}" type="datetime1">
              <a:rPr lang="fr-FR" smtClean="0"/>
              <a:t>27/09/2018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60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0CA1-F3B4-4B39-8D9C-EC38B4431E22}" type="datetime1">
              <a:rPr lang="fr-FR" smtClean="0"/>
              <a:t>27/09/2018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37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7B2F-05F3-4490-9CF6-8CAE6D4020D3}" type="datetime1">
              <a:rPr lang="fr-FR" smtClean="0"/>
              <a:t>27/09/2018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88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DB5A-ABF2-4623-B3E9-E264BB8509B7}" type="datetime1">
              <a:rPr lang="fr-FR" smtClean="0"/>
              <a:t>27/09/2018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27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90C8-353D-473E-BB6C-DAE6F124ED96}" type="datetime1">
              <a:rPr lang="fr-FR" smtClean="0"/>
              <a:t>27/09/2018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33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E1599-8D4A-4433-93C7-5C2D5126E8EA}" type="datetime1">
              <a:rPr lang="fr-FR" smtClean="0"/>
              <a:t>27/09/2018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46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5FAB3-522E-472F-BC9D-CA949C2B21E6}" type="datetime1">
              <a:rPr lang="fr-FR" smtClean="0"/>
              <a:t>27/09/2018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86FA-5A39-45A5-A3B8-7CEDE17504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46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8" y="2727921"/>
            <a:ext cx="4170729" cy="26066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4088" y="372300"/>
            <a:ext cx="11736125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5400" b="1" dirty="0" smtClean="0"/>
              <a:t>                </a:t>
            </a:r>
            <a:r>
              <a:rPr lang="fr-FR" sz="5400" b="1" dirty="0" err="1" smtClean="0"/>
              <a:t>Gravitational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waves</a:t>
            </a:r>
            <a:r>
              <a:rPr lang="fr-FR" sz="5400" b="1" dirty="0" smtClean="0"/>
              <a:t>: </a:t>
            </a:r>
          </a:p>
          <a:p>
            <a:r>
              <a:rPr lang="fr-FR" sz="5400" b="1" dirty="0" smtClean="0"/>
              <a:t>     </a:t>
            </a:r>
            <a:r>
              <a:rPr lang="fr-FR" sz="5400" b="1" dirty="0" err="1" smtClean="0"/>
              <a:t>from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today</a:t>
            </a:r>
            <a:r>
              <a:rPr lang="fr-FR" sz="5400" b="1" dirty="0" smtClean="0"/>
              <a:t> to </a:t>
            </a:r>
            <a:r>
              <a:rPr lang="fr-FR" sz="5400" b="1" dirty="0" err="1" smtClean="0"/>
              <a:t>near</a:t>
            </a:r>
            <a:r>
              <a:rPr lang="fr-FR" sz="5400" b="1" dirty="0" smtClean="0"/>
              <a:t> and far future</a:t>
            </a:r>
            <a:endParaRPr lang="fr-FR" sz="5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372" y="6152107"/>
            <a:ext cx="1241934" cy="5868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18" y="6133671"/>
            <a:ext cx="876348" cy="6396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823" y="6291310"/>
            <a:ext cx="1393548" cy="39058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69378" y="5575998"/>
            <a:ext cx="1024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Pierre Gruning, LAL-CNRS | French-</a:t>
            </a:r>
            <a:r>
              <a:rPr lang="fr-FR" sz="2400" dirty="0" err="1" smtClean="0"/>
              <a:t>Ukrainian</a:t>
            </a:r>
            <a:r>
              <a:rPr lang="fr-FR" sz="2400" dirty="0" smtClean="0"/>
              <a:t> workshop </a:t>
            </a:r>
            <a:r>
              <a:rPr lang="fr-FR" sz="2400" dirty="0" smtClean="0"/>
              <a:t>26-28th </a:t>
            </a:r>
            <a:r>
              <a:rPr lang="fr-FR" sz="2400" dirty="0" err="1" smtClean="0"/>
              <a:t>September</a:t>
            </a:r>
            <a:r>
              <a:rPr lang="fr-FR" sz="2400" dirty="0" smtClean="0"/>
              <a:t> 2018</a:t>
            </a:r>
            <a:endParaRPr lang="fr-FR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6" y="2727921"/>
            <a:ext cx="4111497" cy="26066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71" y="2727921"/>
            <a:ext cx="2606614" cy="260661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4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6083" y="246898"/>
            <a:ext cx="7776117" cy="846450"/>
          </a:xfrm>
          <a:noFill/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GW170814 : Virgo first detection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9341" y="1309514"/>
            <a:ext cx="8229600" cy="1039646"/>
          </a:xfrm>
        </p:spPr>
        <p:txBody>
          <a:bodyPr>
            <a:normAutofit/>
          </a:bodyPr>
          <a:lstStyle/>
          <a:p>
            <a:r>
              <a:rPr lang="en-US" dirty="0" smtClean="0"/>
              <a:t>Signal arrived at on August 14, 2017 10:30:43 UTC at Livingston, 8 </a:t>
            </a:r>
            <a:r>
              <a:rPr lang="en-US" dirty="0" err="1" smtClean="0"/>
              <a:t>ms</a:t>
            </a:r>
            <a:r>
              <a:rPr lang="en-US" dirty="0" smtClean="0"/>
              <a:t> later at Hanford, 14 </a:t>
            </a:r>
            <a:r>
              <a:rPr lang="en-US" dirty="0" err="1" smtClean="0"/>
              <a:t>ms</a:t>
            </a:r>
            <a:r>
              <a:rPr lang="en-US" dirty="0" smtClean="0"/>
              <a:t> later at Virgo;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9" name="Grouper 8"/>
          <p:cNvGrpSpPr/>
          <p:nvPr/>
        </p:nvGrpSpPr>
        <p:grpSpPr>
          <a:xfrm>
            <a:off x="479502" y="2271025"/>
            <a:ext cx="7414608" cy="4245363"/>
            <a:chOff x="1332299" y="2577587"/>
            <a:chExt cx="6748662" cy="4170248"/>
          </a:xfrm>
        </p:grpSpPr>
        <p:pic>
          <p:nvPicPr>
            <p:cNvPr id="5" name="Image 4" descr="GW170814_T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99" y="2577587"/>
              <a:ext cx="6748662" cy="417024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905065" y="2781052"/>
              <a:ext cx="409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7.3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900273" y="2781052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13.7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917401" y="2781052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4.4</a:t>
              </a:r>
            </a:p>
          </p:txBody>
        </p:sp>
      </p:grp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8103204" y="5078595"/>
            <a:ext cx="2527636" cy="88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false </a:t>
            </a:r>
            <a:r>
              <a:rPr lang="fr-FR" sz="2000" dirty="0" err="1"/>
              <a:t>alarm</a:t>
            </a:r>
            <a:r>
              <a:rPr lang="fr-FR" sz="2000" dirty="0"/>
              <a:t> rate </a:t>
            </a:r>
          </a:p>
          <a:p>
            <a:pPr marL="0" indent="0">
              <a:buNone/>
            </a:pPr>
            <a:r>
              <a:rPr lang="fr-FR" sz="2000" dirty="0"/>
              <a:t>&lt; 1 in140,000 </a:t>
            </a:r>
            <a:r>
              <a:rPr lang="fr-FR" sz="2000" dirty="0" err="1"/>
              <a:t>years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8103204" y="2634815"/>
            <a:ext cx="2527636" cy="882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err="1"/>
              <a:t>Random</a:t>
            </a:r>
            <a:r>
              <a:rPr lang="fr-FR" sz="2000" dirty="0"/>
              <a:t> chance to have signal in </a:t>
            </a:r>
            <a:r>
              <a:rPr lang="fr-FR" sz="2000" dirty="0" err="1"/>
              <a:t>Virgo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&lt; 0.3 %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1404410" y="6552198"/>
            <a:ext cx="648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GW170814: A </a:t>
            </a:r>
            <a:r>
              <a:rPr lang="fr-FR" sz="800" dirty="0" err="1"/>
              <a:t>Three</a:t>
            </a:r>
            <a:r>
              <a:rPr lang="fr-FR" sz="800" dirty="0"/>
              <a:t>-Detector Observation of </a:t>
            </a:r>
            <a:r>
              <a:rPr lang="fr-FR" sz="800" dirty="0" err="1"/>
              <a:t>Gravitational</a:t>
            </a:r>
            <a:r>
              <a:rPr lang="fr-FR" sz="800" dirty="0"/>
              <a:t> </a:t>
            </a:r>
            <a:r>
              <a:rPr lang="fr-FR" sz="800" dirty="0" err="1"/>
              <a:t>Waves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a </a:t>
            </a:r>
            <a:r>
              <a:rPr lang="fr-FR" sz="800" dirty="0" err="1"/>
              <a:t>Binary</a:t>
            </a:r>
            <a:r>
              <a:rPr lang="fr-FR" sz="800" dirty="0"/>
              <a:t> Black </a:t>
            </a:r>
            <a:r>
              <a:rPr lang="fr-FR" sz="800" dirty="0" err="1"/>
              <a:t>Hole</a:t>
            </a:r>
            <a:r>
              <a:rPr lang="fr-FR" sz="800" dirty="0"/>
              <a:t> Coalescence, Abbott </a:t>
            </a:r>
            <a:r>
              <a:rPr lang="fr-FR" sz="800" i="1" dirty="0"/>
              <a:t>et al.</a:t>
            </a:r>
            <a:r>
              <a:rPr lang="fr-FR" sz="800" dirty="0"/>
              <a:t> , PRL </a:t>
            </a:r>
            <a:r>
              <a:rPr lang="cs-CZ" sz="800" dirty="0"/>
              <a:t>119, 141101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4022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572040" y="78064"/>
            <a:ext cx="5315481" cy="849731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Better sky </a:t>
            </a:r>
            <a:r>
              <a:rPr lang="en-US" dirty="0" err="1" smtClean="0"/>
              <a:t>localisation</a:t>
            </a:r>
            <a:endParaRPr lang="en-US" sz="3000" dirty="0"/>
          </a:p>
        </p:txBody>
      </p:sp>
      <p:pic>
        <p:nvPicPr>
          <p:cNvPr id="5" name="Image 4" descr="GW170814-milkyway-triangu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8" y="994701"/>
            <a:ext cx="2927578" cy="2927578"/>
          </a:xfrm>
          <a:prstGeom prst="rect">
            <a:avLst/>
          </a:prstGeom>
        </p:spPr>
      </p:pic>
      <p:pic>
        <p:nvPicPr>
          <p:cNvPr id="6" name="Image 5" descr="O1-O2-skymaps-whi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" y="4194639"/>
            <a:ext cx="3104613" cy="2328824"/>
          </a:xfrm>
          <a:prstGeom prst="rect">
            <a:avLst/>
          </a:prstGeom>
        </p:spPr>
      </p:pic>
      <p:grpSp>
        <p:nvGrpSpPr>
          <p:cNvPr id="7" name="Grouper 14"/>
          <p:cNvGrpSpPr/>
          <p:nvPr/>
        </p:nvGrpSpPr>
        <p:grpSpPr>
          <a:xfrm>
            <a:off x="3466538" y="1150815"/>
            <a:ext cx="8725462" cy="3677968"/>
            <a:chOff x="314256" y="1713796"/>
            <a:chExt cx="8725462" cy="3677968"/>
          </a:xfrm>
        </p:grpSpPr>
        <p:grpSp>
          <p:nvGrpSpPr>
            <p:cNvPr id="8" name="Grouper 20"/>
            <p:cNvGrpSpPr/>
            <p:nvPr/>
          </p:nvGrpSpPr>
          <p:grpSpPr>
            <a:xfrm>
              <a:off x="314256" y="1713796"/>
              <a:ext cx="7788638" cy="3677968"/>
              <a:chOff x="298833" y="1925482"/>
              <a:chExt cx="7788638" cy="3677968"/>
            </a:xfrm>
          </p:grpSpPr>
          <p:pic>
            <p:nvPicPr>
              <p:cNvPr id="17" name="Image 16" descr="GW170814_localization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33" y="1925482"/>
                <a:ext cx="7788638" cy="3677968"/>
              </a:xfrm>
              <a:prstGeom prst="rect">
                <a:avLst/>
              </a:prstGeom>
            </p:spPr>
          </p:pic>
          <p:sp>
            <p:nvSpPr>
              <p:cNvPr id="18" name="Rectangle à coins arrondis 17"/>
              <p:cNvSpPr/>
              <p:nvPr/>
            </p:nvSpPr>
            <p:spPr>
              <a:xfrm>
                <a:off x="3212465" y="2453065"/>
                <a:ext cx="1170432" cy="348660"/>
              </a:xfrm>
              <a:prstGeom prst="roundRect">
                <a:avLst/>
              </a:prstGeom>
              <a:solidFill>
                <a:srgbClr val="FFFE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1160 deg</a:t>
                </a:r>
                <a:r>
                  <a:rPr lang="fr-FR" sz="1600" baseline="30000" dirty="0" smtClean="0">
                    <a:solidFill>
                      <a:schemeClr val="tx1"/>
                    </a:solidFill>
                  </a:rPr>
                  <a:t>2</a:t>
                </a:r>
                <a:endParaRPr lang="fr-FR" sz="1600" baseline="30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à coins arrondis 18"/>
              <p:cNvSpPr/>
              <p:nvPr/>
            </p:nvSpPr>
            <p:spPr>
              <a:xfrm>
                <a:off x="3212465" y="2944648"/>
                <a:ext cx="996110" cy="348660"/>
              </a:xfrm>
              <a:prstGeom prst="roundRect">
                <a:avLst/>
              </a:prstGeom>
              <a:solidFill>
                <a:srgbClr val="8FC38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1oo deg</a:t>
                </a:r>
                <a:r>
                  <a:rPr lang="fr-FR" sz="1600" baseline="30000" dirty="0" smtClean="0">
                    <a:solidFill>
                      <a:schemeClr val="tx1"/>
                    </a:solidFill>
                  </a:rPr>
                  <a:t>2</a:t>
                </a:r>
                <a:endParaRPr lang="fr-FR" sz="1600" baseline="30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à coins arrondis 19"/>
              <p:cNvSpPr/>
              <p:nvPr/>
            </p:nvSpPr>
            <p:spPr>
              <a:xfrm>
                <a:off x="3212465" y="3445708"/>
                <a:ext cx="996110" cy="348660"/>
              </a:xfrm>
              <a:prstGeom prst="roundRect">
                <a:avLst/>
              </a:prstGeom>
              <a:solidFill>
                <a:srgbClr val="C9BD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>
                    <a:solidFill>
                      <a:schemeClr val="tx1"/>
                    </a:solidFill>
                  </a:rPr>
                  <a:t>6</a:t>
                </a:r>
                <a:r>
                  <a:rPr lang="fr-FR" sz="1600" dirty="0" smtClean="0">
                    <a:solidFill>
                      <a:schemeClr val="tx1"/>
                    </a:solidFill>
                  </a:rPr>
                  <a:t>o deg</a:t>
                </a:r>
                <a:r>
                  <a:rPr lang="fr-FR" sz="1600" baseline="30000" dirty="0" smtClean="0">
                    <a:solidFill>
                      <a:schemeClr val="tx1"/>
                    </a:solidFill>
                  </a:rPr>
                  <a:t>2</a:t>
                </a:r>
                <a:endParaRPr lang="fr-FR" sz="1600" baseline="30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Vague 20"/>
              <p:cNvSpPr/>
              <p:nvPr/>
            </p:nvSpPr>
            <p:spPr>
              <a:xfrm>
                <a:off x="544361" y="3200193"/>
                <a:ext cx="1360704" cy="992643"/>
              </a:xfrm>
              <a:prstGeom prst="wav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smtClean="0"/>
                  <a:t>RA = 03h 11m</a:t>
                </a:r>
              </a:p>
              <a:p>
                <a:pPr algn="ctr"/>
                <a:r>
                  <a:rPr lang="fr-FR" sz="1400" dirty="0" err="1" smtClean="0"/>
                  <a:t>Dec</a:t>
                </a:r>
                <a:r>
                  <a:rPr lang="fr-FR" sz="1400" dirty="0" smtClean="0"/>
                  <a:t> = -44° 57m</a:t>
                </a:r>
                <a:endParaRPr lang="fr-FR" sz="14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5354104" y="1925482"/>
                <a:ext cx="2037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Rapid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localization</a:t>
                </a:r>
                <a:endParaRPr lang="fr-FR" dirty="0"/>
              </a:p>
            </p:txBody>
          </p:sp>
          <p:cxnSp>
            <p:nvCxnSpPr>
              <p:cNvPr id="23" name="Connecteur droit avec flèche 22"/>
              <p:cNvCxnSpPr/>
              <p:nvPr/>
            </p:nvCxnSpPr>
            <p:spPr>
              <a:xfrm flipH="1">
                <a:off x="4943207" y="2294814"/>
                <a:ext cx="535411" cy="905379"/>
              </a:xfrm>
              <a:prstGeom prst="straightConnector1">
                <a:avLst/>
              </a:prstGeom>
              <a:ln>
                <a:solidFill>
                  <a:srgbClr val="8FC38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 flipH="1">
                <a:off x="5585277" y="2294814"/>
                <a:ext cx="665330" cy="600026"/>
              </a:xfrm>
              <a:prstGeom prst="straightConnector1">
                <a:avLst/>
              </a:prstGeom>
              <a:ln>
                <a:solidFill>
                  <a:srgbClr val="FFFED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/>
              <p:cNvSpPr txBox="1"/>
              <p:nvPr/>
            </p:nvSpPr>
            <p:spPr>
              <a:xfrm>
                <a:off x="2141642" y="2525508"/>
                <a:ext cx="51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HL</a:t>
                </a:r>
                <a:endParaRPr lang="fr-FR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5219754" y="4211238"/>
                <a:ext cx="663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HLV</a:t>
                </a:r>
                <a:endParaRPr lang="fr-FR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4335116" y="5234118"/>
                <a:ext cx="1933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Final </a:t>
                </a:r>
                <a:r>
                  <a:rPr lang="fr-FR" dirty="0" err="1" smtClean="0"/>
                  <a:t>localization</a:t>
                </a:r>
                <a:endParaRPr lang="fr-FR" dirty="0"/>
              </a:p>
            </p:txBody>
          </p:sp>
          <p:cxnSp>
            <p:nvCxnSpPr>
              <p:cNvPr id="28" name="Connecteur droit avec flèche 27"/>
              <p:cNvCxnSpPr/>
              <p:nvPr/>
            </p:nvCxnSpPr>
            <p:spPr>
              <a:xfrm flipH="1" flipV="1">
                <a:off x="4566423" y="4211238"/>
                <a:ext cx="376784" cy="1022881"/>
              </a:xfrm>
              <a:prstGeom prst="straightConnector1">
                <a:avLst/>
              </a:prstGeom>
              <a:ln>
                <a:solidFill>
                  <a:srgbClr val="C9BD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11"/>
            <p:cNvGrpSpPr/>
            <p:nvPr/>
          </p:nvGrpSpPr>
          <p:grpSpPr>
            <a:xfrm>
              <a:off x="7566171" y="3296835"/>
              <a:ext cx="1473547" cy="710322"/>
              <a:chOff x="7566171" y="2201049"/>
              <a:chExt cx="1473547" cy="710322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566171" y="2201049"/>
                <a:ext cx="1473547" cy="710322"/>
              </a:xfrm>
              <a:prstGeom prst="roundRect">
                <a:avLst/>
              </a:prstGeom>
              <a:solidFill>
                <a:srgbClr val="FFFE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570        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Mpc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7881851" y="2388534"/>
                <a:ext cx="7213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+300</a:t>
                </a:r>
                <a:endParaRPr lang="fr-FR" sz="1400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7916522" y="2568662"/>
                <a:ext cx="7213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-230</a:t>
                </a:r>
                <a:endParaRPr lang="fr-FR" sz="1400" dirty="0"/>
              </a:p>
            </p:txBody>
          </p:sp>
        </p:grpSp>
        <p:grpSp>
          <p:nvGrpSpPr>
            <p:cNvPr id="10" name="Grouper 4"/>
            <p:cNvGrpSpPr/>
            <p:nvPr/>
          </p:nvGrpSpPr>
          <p:grpSpPr>
            <a:xfrm>
              <a:off x="7272540" y="2380192"/>
              <a:ext cx="1473547" cy="705539"/>
              <a:chOff x="7516366" y="4848102"/>
              <a:chExt cx="1473547" cy="705539"/>
            </a:xfrm>
          </p:grpSpPr>
          <p:sp>
            <p:nvSpPr>
              <p:cNvPr id="11" name="Rectangle à coins arrondis 10"/>
              <p:cNvSpPr/>
              <p:nvPr/>
            </p:nvSpPr>
            <p:spPr>
              <a:xfrm>
                <a:off x="7516366" y="4848102"/>
                <a:ext cx="1473547" cy="705539"/>
              </a:xfrm>
              <a:prstGeom prst="roundRect">
                <a:avLst/>
              </a:prstGeom>
              <a:solidFill>
                <a:srgbClr val="C9BD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540        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Mpc</a:t>
                </a:r>
                <a:r>
                  <a:rPr lang="fr-FR" sz="1600" dirty="0" smtClean="0">
                    <a:solidFill>
                      <a:schemeClr val="tx1"/>
                    </a:solidFill>
                  </a:rPr>
                  <a:t> </a:t>
                </a:r>
                <a:endParaRPr lang="fr-FR" sz="1600" baseline="30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7907857" y="5151417"/>
                <a:ext cx="7213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-210</a:t>
                </a:r>
                <a:endParaRPr lang="fr-FR" sz="1400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7891620" y="4968160"/>
                <a:ext cx="7213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+130</a:t>
                </a:r>
                <a:endParaRPr lang="fr-FR" sz="1400" dirty="0"/>
              </a:p>
            </p:txBody>
          </p:sp>
        </p:grpSp>
      </p:grpSp>
      <p:sp>
        <p:nvSpPr>
          <p:cNvPr id="29" name="ZoneTexte 28"/>
          <p:cNvSpPr txBox="1"/>
          <p:nvPr/>
        </p:nvSpPr>
        <p:spPr>
          <a:xfrm>
            <a:off x="4871496" y="4923566"/>
            <a:ext cx="5553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</a:rPr>
              <a:t>Error</a:t>
            </a:r>
            <a:r>
              <a:rPr lang="fr-FR" sz="2400" dirty="0" smtClean="0">
                <a:solidFill>
                  <a:srgbClr val="FF0000"/>
                </a:solidFill>
              </a:rPr>
              <a:t> in </a:t>
            </a:r>
            <a:r>
              <a:rPr lang="fr-FR" sz="2400" dirty="0" err="1" smtClean="0">
                <a:solidFill>
                  <a:srgbClr val="FF0000"/>
                </a:solidFill>
              </a:rPr>
              <a:t>sky</a:t>
            </a:r>
            <a:r>
              <a:rPr lang="fr-FR" sz="2400" dirty="0" smtClean="0">
                <a:solidFill>
                  <a:srgbClr val="FF0000"/>
                </a:solidFill>
              </a:rPr>
              <a:t> area : factor 20 !</a:t>
            </a:r>
          </a:p>
          <a:p>
            <a:r>
              <a:rPr lang="fr-FR" sz="2400" dirty="0" err="1" smtClean="0">
                <a:solidFill>
                  <a:srgbClr val="FF0000"/>
                </a:solidFill>
              </a:rPr>
              <a:t>Reduced</a:t>
            </a:r>
            <a:r>
              <a:rPr lang="fr-FR" sz="2400" dirty="0" smtClean="0">
                <a:solidFill>
                  <a:srgbClr val="FF0000"/>
                </a:solidFill>
              </a:rPr>
              <a:t> incertitude in distance by 1.5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310376" y="6151455"/>
            <a:ext cx="648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GW170814: A </a:t>
            </a:r>
            <a:r>
              <a:rPr lang="fr-FR" sz="800" dirty="0" err="1"/>
              <a:t>Three</a:t>
            </a:r>
            <a:r>
              <a:rPr lang="fr-FR" sz="800" dirty="0"/>
              <a:t>-Detector Observation of </a:t>
            </a:r>
            <a:r>
              <a:rPr lang="fr-FR" sz="800" dirty="0" err="1"/>
              <a:t>Gravitational</a:t>
            </a:r>
            <a:r>
              <a:rPr lang="fr-FR" sz="800" dirty="0"/>
              <a:t> </a:t>
            </a:r>
            <a:r>
              <a:rPr lang="fr-FR" sz="800" dirty="0" err="1"/>
              <a:t>Waves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a </a:t>
            </a:r>
            <a:r>
              <a:rPr lang="fr-FR" sz="800" dirty="0" err="1"/>
              <a:t>Binary</a:t>
            </a:r>
            <a:r>
              <a:rPr lang="fr-FR" sz="800" dirty="0"/>
              <a:t> Black </a:t>
            </a:r>
            <a:r>
              <a:rPr lang="fr-FR" sz="800" dirty="0" err="1"/>
              <a:t>Hole</a:t>
            </a:r>
            <a:r>
              <a:rPr lang="fr-FR" sz="800" dirty="0"/>
              <a:t> </a:t>
            </a:r>
            <a:r>
              <a:rPr lang="fr-FR" sz="800" dirty="0" smtClean="0"/>
              <a:t>Coalescence, </a:t>
            </a:r>
            <a:r>
              <a:rPr lang="fr-FR" sz="800" dirty="0"/>
              <a:t>Abbott </a:t>
            </a:r>
            <a:r>
              <a:rPr lang="fr-FR" sz="800" i="1" dirty="0"/>
              <a:t>et al.</a:t>
            </a:r>
            <a:r>
              <a:rPr lang="fr-FR" sz="800" dirty="0"/>
              <a:t> </a:t>
            </a:r>
            <a:r>
              <a:rPr lang="fr-FR" sz="800" dirty="0" smtClean="0"/>
              <a:t>, PRL </a:t>
            </a:r>
            <a:r>
              <a:rPr lang="cs-CZ" sz="800" dirty="0"/>
              <a:t>119, 141101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24945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520215" y="195270"/>
            <a:ext cx="3553589" cy="849731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3 days later …</a:t>
            </a:r>
            <a:endParaRPr lang="en-US" sz="3000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702526" y="2055851"/>
            <a:ext cx="4927600" cy="2997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SNR ~ 32.4, FAR ~ 110</a:t>
            </a:r>
            <a:r>
              <a:rPr lang="en-US" baseline="30000" dirty="0" smtClean="0"/>
              <a:t>-6</a:t>
            </a:r>
            <a:r>
              <a:rPr lang="en-US" dirty="0" smtClean="0"/>
              <a:t> year 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Long event (~100 </a:t>
            </a:r>
            <a:r>
              <a:rPr lang="en-US" dirty="0" err="1" smtClean="0"/>
              <a:t>secs</a:t>
            </a:r>
            <a:r>
              <a:rPr lang="en-US" dirty="0" smtClean="0"/>
              <a:t>) can be seen in the data, light masses system !</a:t>
            </a:r>
          </a:p>
          <a:p>
            <a:r>
              <a:rPr lang="en-US" dirty="0" smtClean="0"/>
              <a:t>Probability to have at least one neutron star is important</a:t>
            </a:r>
          </a:p>
          <a:p>
            <a:r>
              <a:rPr lang="en-US" dirty="0" smtClean="0"/>
              <a:t>Possible electromagnetic counterpart !</a:t>
            </a:r>
          </a:p>
          <a:p>
            <a:r>
              <a:rPr lang="en-US" dirty="0" smtClean="0"/>
              <a:t>Already a possible association with a gamma ray-burst</a:t>
            </a:r>
            <a:endParaRPr lang="en-US" dirty="0"/>
          </a:p>
        </p:txBody>
      </p:sp>
      <p:pic>
        <p:nvPicPr>
          <p:cNvPr id="9" name="Image 8" descr="G1701866-v5-Q-transform-30-1col-cs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73" y="195270"/>
            <a:ext cx="5562101" cy="64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5221" y="2046248"/>
            <a:ext cx="2507795" cy="1619303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600" dirty="0"/>
              <a:t>The full </a:t>
            </a:r>
            <a:r>
              <a:rPr lang="en-US" sz="4600" dirty="0" smtClean="0"/>
              <a:t>campaign</a:t>
            </a:r>
            <a:endParaRPr lang="en-US" sz="4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age 4" descr="timeline-with-spectrum-amgv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78" y="0"/>
            <a:ext cx="4984423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8246662" y="3689103"/>
            <a:ext cx="4418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« Multi-</a:t>
            </a:r>
            <a:r>
              <a:rPr lang="fr-FR" sz="800" dirty="0" err="1"/>
              <a:t>messenger</a:t>
            </a:r>
            <a:r>
              <a:rPr lang="fr-FR" sz="800" dirty="0"/>
              <a:t> observations of a </a:t>
            </a:r>
            <a:r>
              <a:rPr lang="fr-FR" sz="800" dirty="0" err="1"/>
              <a:t>binary</a:t>
            </a:r>
            <a:r>
              <a:rPr lang="fr-FR" sz="800" dirty="0"/>
              <a:t> neutron star </a:t>
            </a:r>
            <a:r>
              <a:rPr lang="fr-FR" sz="800" dirty="0" err="1"/>
              <a:t>merger</a:t>
            </a:r>
            <a:r>
              <a:rPr lang="fr-FR" sz="800" dirty="0"/>
              <a:t> », Abbott et al., </a:t>
            </a:r>
            <a:r>
              <a:rPr lang="fr-FR" sz="800" dirty="0" err="1"/>
              <a:t>ApJ</a:t>
            </a:r>
            <a:r>
              <a:rPr lang="fr-FR" sz="800" dirty="0"/>
              <a:t>,  2017</a:t>
            </a:r>
          </a:p>
        </p:txBody>
      </p:sp>
    </p:spTree>
    <p:extLst>
      <p:ext uri="{BB962C8B-B14F-4D97-AF65-F5344CB8AC3E}">
        <p14:creationId xmlns:p14="http://schemas.microsoft.com/office/powerpoint/2010/main" val="41239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3545" y="122048"/>
            <a:ext cx="2015978" cy="754774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ilonova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003301"/>
            <a:ext cx="8229600" cy="14351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During merger phase rich neutrons matter could produce heavy elements by neutron capture (r-process)</a:t>
            </a:r>
          </a:p>
          <a:p>
            <a:r>
              <a:rPr lang="en-US" dirty="0" smtClean="0"/>
              <a:t>Quasi </a:t>
            </a:r>
            <a:r>
              <a:rPr lang="en-US" dirty="0" err="1" smtClean="0"/>
              <a:t>isotrope</a:t>
            </a:r>
            <a:r>
              <a:rPr lang="en-US" dirty="0" smtClean="0"/>
              <a:t> emission, heated by radioactivity, emission expected to shift from blue to red during cooling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 descr="periodic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37" y="2370260"/>
            <a:ext cx="6672993" cy="4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19100"/>
            <a:ext cx="8229600" cy="1028700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z="4800" dirty="0"/>
              <a:t>Main results with GW170817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712913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GW170817 is the closest (and loudest) GW event ever observed</a:t>
            </a:r>
          </a:p>
          <a:p>
            <a:r>
              <a:rPr lang="en-US" dirty="0" smtClean="0"/>
              <a:t>First binary neutron stars system detected with GW</a:t>
            </a:r>
          </a:p>
          <a:p>
            <a:r>
              <a:rPr lang="en-US" dirty="0" smtClean="0"/>
              <a:t>Having three detectors allow to have a quite good localization and allow a full observation campaign</a:t>
            </a:r>
          </a:p>
          <a:p>
            <a:r>
              <a:rPr lang="en-US" dirty="0" smtClean="0"/>
              <a:t>Confirmed that this BNS is the central engine of a short GRBs – association with GRB170817A &gt; 5.3 </a:t>
            </a:r>
            <a:r>
              <a:rPr lang="en-US" dirty="0" err="1" smtClean="0"/>
              <a:t>σ</a:t>
            </a:r>
            <a:endParaRPr lang="en-US" dirty="0" smtClean="0"/>
          </a:p>
          <a:p>
            <a:r>
              <a:rPr lang="en-US" dirty="0" smtClean="0"/>
              <a:t>Complete multi-messenger follow-up campaign confirm also association with a </a:t>
            </a:r>
            <a:r>
              <a:rPr lang="en-US" dirty="0" err="1" smtClean="0"/>
              <a:t>kilonova</a:t>
            </a:r>
            <a:endParaRPr lang="en-US" dirty="0" smtClean="0"/>
          </a:p>
          <a:p>
            <a:r>
              <a:rPr lang="en-US" dirty="0" smtClean="0"/>
              <a:t>Start to put some constraints on EOS</a:t>
            </a:r>
          </a:p>
          <a:p>
            <a:r>
              <a:rPr lang="en-US" dirty="0" smtClean="0"/>
              <a:t>Test of fundamental physics can also be performed</a:t>
            </a:r>
          </a:p>
          <a:p>
            <a:r>
              <a:rPr lang="en-US" dirty="0" smtClean="0"/>
              <a:t>A first H</a:t>
            </a:r>
            <a:r>
              <a:rPr lang="en-US" baseline="-25000" dirty="0" smtClean="0"/>
              <a:t>0</a:t>
            </a:r>
            <a:r>
              <a:rPr lang="en-US" dirty="0" smtClean="0"/>
              <a:t> independent measurement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7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2297" y="106316"/>
            <a:ext cx="5530183" cy="721895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3600" dirty="0"/>
              <a:t>Advanced </a:t>
            </a:r>
            <a:r>
              <a:rPr lang="fr-FR" sz="3600" dirty="0" err="1"/>
              <a:t>generation</a:t>
            </a:r>
            <a:r>
              <a:rPr lang="fr-FR" sz="3600" dirty="0"/>
              <a:t> </a:t>
            </a:r>
            <a:r>
              <a:rPr lang="fr-FR" sz="3600" dirty="0" smtClean="0"/>
              <a:t>detectors</a:t>
            </a:r>
            <a:endParaRPr lang="fr-FR" sz="3600" dirty="0"/>
          </a:p>
        </p:txBody>
      </p:sp>
      <p:pic>
        <p:nvPicPr>
          <p:cNvPr id="4" name="Image 3" descr="IT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631136"/>
            <a:ext cx="6684211" cy="50903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0322" y="890086"/>
            <a:ext cx="415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Michelson </a:t>
            </a:r>
            <a:r>
              <a:rPr lang="fr-FR" sz="2400" b="1" dirty="0" err="1">
                <a:solidFill>
                  <a:srgbClr val="FF0000"/>
                </a:solidFill>
              </a:rPr>
              <a:t>interferometer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Goal : (L</a:t>
            </a:r>
            <a:r>
              <a:rPr lang="fr-FR" sz="2400" b="1" baseline="-25000" dirty="0">
                <a:solidFill>
                  <a:srgbClr val="FF0000"/>
                </a:solidFill>
              </a:rPr>
              <a:t>x</a:t>
            </a:r>
            <a:r>
              <a:rPr lang="fr-FR" sz="2400" b="1" dirty="0">
                <a:solidFill>
                  <a:srgbClr val="FF0000"/>
                </a:solidFill>
              </a:rPr>
              <a:t>-L</a:t>
            </a:r>
            <a:r>
              <a:rPr lang="fr-FR" sz="2400" b="1" baseline="-25000" dirty="0">
                <a:solidFill>
                  <a:srgbClr val="FF0000"/>
                </a:solidFill>
              </a:rPr>
              <a:t>y</a:t>
            </a:r>
            <a:r>
              <a:rPr lang="fr-FR" sz="2400" b="1" dirty="0">
                <a:solidFill>
                  <a:srgbClr val="FF0000"/>
                </a:solidFill>
              </a:rPr>
              <a:t>)/L</a:t>
            </a:r>
            <a:r>
              <a:rPr lang="fr-FR" sz="2400" b="1" baseline="-25000" dirty="0">
                <a:solidFill>
                  <a:srgbClr val="FF0000"/>
                </a:solidFill>
              </a:rPr>
              <a:t>x</a:t>
            </a:r>
            <a:r>
              <a:rPr lang="fr-FR" sz="2400" b="1" dirty="0">
                <a:solidFill>
                  <a:srgbClr val="FF0000"/>
                </a:solidFill>
              </a:rPr>
              <a:t> = 10</a:t>
            </a:r>
            <a:r>
              <a:rPr lang="fr-FR" sz="2400" b="1" baseline="30000" dirty="0">
                <a:solidFill>
                  <a:srgbClr val="FF0000"/>
                </a:solidFill>
              </a:rPr>
              <a:t>-23</a:t>
            </a:r>
          </a:p>
        </p:txBody>
      </p:sp>
      <p:pic>
        <p:nvPicPr>
          <p:cNvPr id="6" name="Image 5" descr="PSL_LI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4633489"/>
            <a:ext cx="2205789" cy="1470526"/>
          </a:xfrm>
          <a:prstGeom prst="rect">
            <a:avLst/>
          </a:prstGeom>
        </p:spPr>
      </p:pic>
      <p:pic>
        <p:nvPicPr>
          <p:cNvPr id="7" name="Image 6" descr="mirrorLI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00" y="1040243"/>
            <a:ext cx="2263721" cy="1273343"/>
          </a:xfrm>
          <a:prstGeom prst="rect">
            <a:avLst/>
          </a:prstGeom>
        </p:spPr>
      </p:pic>
      <p:pic>
        <p:nvPicPr>
          <p:cNvPr id="8" name="Image 7" descr="Virgo3_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099" y="2566729"/>
            <a:ext cx="1724691" cy="254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8778" y="4083523"/>
            <a:ext cx="1943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High power laser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58074" y="878308"/>
            <a:ext cx="1606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High </a:t>
            </a:r>
            <a:r>
              <a:rPr lang="fr-FR" sz="2000" dirty="0" err="1"/>
              <a:t>quality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err="1"/>
              <a:t>optics</a:t>
            </a:r>
            <a:r>
              <a:rPr lang="fr-FR" sz="2000" dirty="0"/>
              <a:t> – 40 kg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44005" y="2862556"/>
            <a:ext cx="1303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Fabry-</a:t>
            </a:r>
            <a:r>
              <a:rPr lang="fr-FR" dirty="0" err="1"/>
              <a:t>Peroy</a:t>
            </a:r>
            <a:endParaRPr lang="fr-FR" dirty="0"/>
          </a:p>
          <a:p>
            <a:r>
              <a:rPr lang="fr-FR" dirty="0" err="1"/>
              <a:t>cavities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9566012" y="5213678"/>
            <a:ext cx="144515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Suspended</a:t>
            </a:r>
            <a:r>
              <a:rPr lang="fr-FR" sz="2000" dirty="0"/>
              <a:t> </a:t>
            </a:r>
          </a:p>
          <a:p>
            <a:r>
              <a:rPr lang="fr-FR" sz="2000" dirty="0" err="1"/>
              <a:t>Optics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r>
              <a:rPr lang="fr-FR" sz="1600" dirty="0" err="1"/>
              <a:t>Attenuation</a:t>
            </a:r>
            <a:endParaRPr lang="fr-FR" sz="1600" dirty="0"/>
          </a:p>
          <a:p>
            <a:r>
              <a:rPr lang="fr-FR" sz="1600" dirty="0"/>
              <a:t>10</a:t>
            </a:r>
            <a:r>
              <a:rPr lang="fr-FR" sz="1600" baseline="30000" dirty="0"/>
              <a:t>14</a:t>
            </a:r>
            <a:r>
              <a:rPr lang="fr-FR" sz="1600" dirty="0"/>
              <a:t> @ 10 Hz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03474" y="4064001"/>
            <a:ext cx="227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Full system </a:t>
            </a:r>
            <a:r>
              <a:rPr lang="fr-FR" dirty="0" err="1"/>
              <a:t>under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vacuum ~10</a:t>
            </a:r>
            <a:r>
              <a:rPr lang="fr-FR" baseline="30000" dirty="0"/>
              <a:t>-12</a:t>
            </a:r>
            <a:r>
              <a:rPr lang="fr-FR" dirty="0"/>
              <a:t> </a:t>
            </a:r>
            <a:r>
              <a:rPr lang="fr-FR" dirty="0" err="1"/>
              <a:t>atm</a:t>
            </a:r>
            <a:r>
              <a:rPr lang="fr-FR" dirty="0"/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68338" y="2566729"/>
            <a:ext cx="2464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cs typeface="Courier New" pitchFamily="49" charset="0"/>
              </a:rPr>
              <a:t>Feedback </a:t>
            </a:r>
            <a:r>
              <a:rPr lang="fr-FR" altLang="fr-FR" dirty="0" err="1">
                <a:cs typeface="Courier New" pitchFamily="49" charset="0"/>
              </a:rPr>
              <a:t>loops</a:t>
            </a:r>
            <a:r>
              <a:rPr lang="fr-FR" altLang="fr-FR" dirty="0">
                <a:cs typeface="Courier New" pitchFamily="49" charset="0"/>
              </a:rPr>
              <a:t> </a:t>
            </a:r>
            <a:r>
              <a:rPr lang="fr-FR" altLang="fr-FR" dirty="0" err="1">
                <a:cs typeface="Courier New" pitchFamily="49" charset="0"/>
              </a:rPr>
              <a:t>from</a:t>
            </a:r>
            <a:r>
              <a:rPr lang="fr-FR" altLang="fr-FR" dirty="0">
                <a:cs typeface="Courier New" pitchFamily="49" charset="0"/>
              </a:rPr>
              <a:t> few Hz to few kHz</a:t>
            </a:r>
          </a:p>
        </p:txBody>
      </p:sp>
    </p:spTree>
    <p:extLst>
      <p:ext uri="{BB962C8B-B14F-4D97-AF65-F5344CB8AC3E}">
        <p14:creationId xmlns:p14="http://schemas.microsoft.com/office/powerpoint/2010/main" val="12199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81199" y="164658"/>
            <a:ext cx="8617889" cy="1481262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4800" dirty="0" smtClean="0"/>
              <a:t>Near future: improvements on the current detectors between O2 and O3</a:t>
            </a:r>
            <a:endParaRPr lang="en-US" sz="4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26612"/>
            <a:ext cx="5477124" cy="3159507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5983356" y="2516151"/>
            <a:ext cx="5930348" cy="2770174"/>
          </a:xfrm>
        </p:spPr>
        <p:txBody>
          <a:bodyPr>
            <a:normAutofit/>
          </a:bodyPr>
          <a:lstStyle/>
          <a:p>
            <a:r>
              <a:rPr lang="en-US" dirty="0" smtClean="0"/>
              <a:t>LIGO: scattered light reduction, increase of the laser power and squeezing </a:t>
            </a:r>
            <a:r>
              <a:rPr lang="en-US" dirty="0" err="1" smtClean="0"/>
              <a:t>activites</a:t>
            </a:r>
            <a:endParaRPr lang="en-US" dirty="0" smtClean="0"/>
          </a:p>
          <a:p>
            <a:r>
              <a:rPr lang="en-US" dirty="0" smtClean="0"/>
              <a:t>Virgo: Re-install monolithic (fused silica) suspensions</a:t>
            </a:r>
            <a:r>
              <a:rPr lang="en-US" dirty="0" smtClean="0"/>
              <a:t>, install squeezer from GEO, </a:t>
            </a:r>
            <a:r>
              <a:rPr lang="en-US" dirty="0"/>
              <a:t>increase of the laser power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97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81199" y="164658"/>
            <a:ext cx="8617889" cy="1481262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4800" dirty="0" smtClean="0"/>
              <a:t>Near future: improvements on the current detectors between O3 and O4</a:t>
            </a:r>
            <a:endParaRPr lang="en-US" sz="4800" dirty="0"/>
          </a:p>
        </p:txBody>
      </p:sp>
      <p:pic>
        <p:nvPicPr>
          <p:cNvPr id="7" name="Image 6" descr="IT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8" y="1852817"/>
            <a:ext cx="4473209" cy="340655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856004" y="4765495"/>
            <a:ext cx="814346" cy="3322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42" y="2180596"/>
            <a:ext cx="5018716" cy="2751000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611738" y="5466271"/>
            <a:ext cx="10388478" cy="2770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Signal recycling                                      Squeezed states of light</a:t>
            </a:r>
          </a:p>
        </p:txBody>
      </p:sp>
    </p:spTree>
    <p:extLst>
      <p:ext uri="{BB962C8B-B14F-4D97-AF65-F5344CB8AC3E}">
        <p14:creationId xmlns:p14="http://schemas.microsoft.com/office/powerpoint/2010/main" val="37733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"/>
          <p:cNvGrpSpPr>
            <a:grpSpLocks noChangeAspect="1"/>
          </p:cNvGrpSpPr>
          <p:nvPr/>
        </p:nvGrpSpPr>
        <p:grpSpPr>
          <a:xfrm>
            <a:off x="1224501" y="945242"/>
            <a:ext cx="9319355" cy="5789772"/>
            <a:chOff x="81028" y="1916832"/>
            <a:chExt cx="6838442" cy="4248472"/>
          </a:xfrm>
        </p:grpSpPr>
        <p:pic>
          <p:nvPicPr>
            <p:cNvPr id="13" name="Picture 10" descr="AdVirgoMSRC_all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8" y="2060848"/>
              <a:ext cx="6219164" cy="4104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7"/>
            <p:cNvSpPr txBox="1"/>
            <p:nvPr/>
          </p:nvSpPr>
          <p:spPr>
            <a:xfrm>
              <a:off x="1311574" y="1916832"/>
              <a:ext cx="1532233" cy="396379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Thermal noise </a:t>
              </a:r>
            </a:p>
            <a:p>
              <a:r>
                <a:rPr lang="it-IT" sz="1400" b="1" dirty="0"/>
                <a:t>(</a:t>
              </a:r>
              <a:r>
                <a:rPr lang="it-IT" sz="1400" b="1" dirty="0" err="1"/>
                <a:t>coating</a:t>
              </a:r>
              <a:r>
                <a:rPr lang="it-IT" sz="1400" b="1" dirty="0"/>
                <a:t> + </a:t>
              </a:r>
              <a:r>
                <a:rPr lang="it-IT" sz="1400" b="1" dirty="0" err="1"/>
                <a:t>suspension</a:t>
              </a:r>
              <a:r>
                <a:rPr lang="it-IT" sz="1400" b="1" dirty="0"/>
                <a:t>)</a:t>
              </a:r>
              <a:endParaRPr lang="en-US" sz="1400" b="1" dirty="0"/>
            </a:p>
          </p:txBody>
        </p:sp>
        <p:cxnSp>
          <p:nvCxnSpPr>
            <p:cNvPr id="15" name="Straight Arrow Connector 8"/>
            <p:cNvCxnSpPr/>
            <p:nvPr/>
          </p:nvCxnSpPr>
          <p:spPr>
            <a:xfrm>
              <a:off x="2843808" y="2132856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9"/>
            <p:cNvCxnSpPr/>
            <p:nvPr/>
          </p:nvCxnSpPr>
          <p:spPr>
            <a:xfrm flipH="1" flipV="1">
              <a:off x="3635896" y="2204864"/>
              <a:ext cx="216024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1"/>
            <p:cNvCxnSpPr/>
            <p:nvPr/>
          </p:nvCxnSpPr>
          <p:spPr>
            <a:xfrm flipH="1">
              <a:off x="3563888" y="3052490"/>
              <a:ext cx="407956" cy="5205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2"/>
            <p:cNvSpPr txBox="1"/>
            <p:nvPr/>
          </p:nvSpPr>
          <p:spPr>
            <a:xfrm>
              <a:off x="3707904" y="2492896"/>
              <a:ext cx="864096" cy="559594"/>
            </a:xfrm>
            <a:prstGeom prst="rect">
              <a:avLst/>
            </a:prstGeom>
            <a:solidFill>
              <a:srgbClr val="00B0F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Radiation pressure  fluctuation</a:t>
              </a:r>
              <a:endParaRPr lang="en-US" sz="1400" b="1" dirty="0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4572001" y="4581128"/>
              <a:ext cx="958480" cy="396379"/>
            </a:xfrm>
            <a:prstGeom prst="rect">
              <a:avLst/>
            </a:prstGeom>
            <a:solidFill>
              <a:srgbClr val="92D050"/>
            </a:solidFill>
            <a:effectLst>
              <a:outerShdw blurRad="4191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Residual gas (phase noise)</a:t>
              </a:r>
              <a:endParaRPr lang="en-US" sz="1400" b="1" dirty="0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5631783" y="5084849"/>
              <a:ext cx="1287687" cy="3963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400" b="1"/>
                <a:t> Seismic </a:t>
              </a:r>
              <a:r>
                <a:rPr lang="it-IT" sz="1400" b="1" dirty="0"/>
                <a:t>vibration</a:t>
              </a:r>
            </a:p>
            <a:p>
              <a:r>
                <a:rPr lang="it-IT" sz="1400" b="1"/>
                <a:t> Newtonian </a:t>
              </a:r>
              <a:r>
                <a:rPr lang="it-IT" sz="1400" b="1" dirty="0"/>
                <a:t>noise</a:t>
              </a:r>
              <a:endParaRPr lang="en-US" sz="1400" b="1" dirty="0"/>
            </a:p>
          </p:txBody>
        </p:sp>
        <p:cxnSp>
          <p:nvCxnSpPr>
            <p:cNvPr id="21" name="Straight Arrow Connector 15"/>
            <p:cNvCxnSpPr>
              <a:stCxn id="20" idx="0"/>
            </p:cNvCxnSpPr>
            <p:nvPr/>
          </p:nvCxnSpPr>
          <p:spPr>
            <a:xfrm flipH="1" flipV="1">
              <a:off x="6216280" y="4437113"/>
              <a:ext cx="59347" cy="6477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7"/>
            <p:cNvSpPr txBox="1"/>
            <p:nvPr/>
          </p:nvSpPr>
          <p:spPr>
            <a:xfrm>
              <a:off x="4665186" y="4005064"/>
              <a:ext cx="1014154" cy="23316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1400" b="1" dirty="0"/>
                <a:t>Stray-light</a:t>
              </a:r>
              <a:endParaRPr lang="en-US" sz="1400" b="1" dirty="0"/>
            </a:p>
          </p:txBody>
        </p:sp>
        <p:sp>
          <p:nvSpPr>
            <p:cNvPr id="23" name="TextBox 18"/>
            <p:cNvSpPr txBox="1"/>
            <p:nvPr/>
          </p:nvSpPr>
          <p:spPr>
            <a:xfrm>
              <a:off x="4283968" y="5661248"/>
              <a:ext cx="888295" cy="2331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400" b="1"/>
                <a:t>Shot noise</a:t>
              </a:r>
              <a:endParaRPr lang="en-US" sz="1400" b="1" dirty="0"/>
            </a:p>
          </p:txBody>
        </p:sp>
        <p:cxnSp>
          <p:nvCxnSpPr>
            <p:cNvPr id="24" name="Straight Arrow Connector 19"/>
            <p:cNvCxnSpPr/>
            <p:nvPr/>
          </p:nvCxnSpPr>
          <p:spPr>
            <a:xfrm flipH="1" flipV="1">
              <a:off x="3851920" y="5301208"/>
              <a:ext cx="720080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0"/>
            <p:cNvSpPr txBox="1"/>
            <p:nvPr/>
          </p:nvSpPr>
          <p:spPr>
            <a:xfrm>
              <a:off x="310945" y="4761776"/>
              <a:ext cx="855345" cy="39637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Residual laser noise</a:t>
              </a:r>
              <a:endParaRPr lang="en-US" sz="1400" b="1" dirty="0"/>
            </a:p>
          </p:txBody>
        </p:sp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76" y="114334"/>
            <a:ext cx="12135950" cy="714111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Beat the standard </a:t>
            </a:r>
            <a:r>
              <a:rPr lang="fr-FR" dirty="0"/>
              <a:t>quantum </a:t>
            </a:r>
            <a:r>
              <a:rPr lang="fr-FR" dirty="0" err="1" smtClean="0"/>
              <a:t>limit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/>
              <a:t>squeezed</a:t>
            </a:r>
            <a:r>
              <a:rPr lang="fr-FR" dirty="0"/>
              <a:t> light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531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82638" y="1033514"/>
            <a:ext cx="9935112" cy="6172432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Solution from General Relativity derived by A. Einstein in 1916, first experiments in the 60s</a:t>
            </a:r>
          </a:p>
          <a:p>
            <a:r>
              <a:rPr lang="en-US" dirty="0" smtClean="0"/>
              <a:t>Gravitation is a curvature of the space-time metric</a:t>
            </a:r>
          </a:p>
          <a:p>
            <a:r>
              <a:rPr lang="en-US" dirty="0" smtClean="0"/>
              <a:t>Any massive object will introduce a deformation of the metric</a:t>
            </a:r>
          </a:p>
          <a:p>
            <a:r>
              <a:rPr lang="en-US" dirty="0" smtClean="0"/>
              <a:t>F</a:t>
            </a:r>
            <a:r>
              <a:rPr lang="en-US" noProof="0" dirty="0" err="1" smtClean="0"/>
              <a:t>ar</a:t>
            </a:r>
            <a:r>
              <a:rPr lang="en-US" noProof="0" dirty="0" smtClean="0"/>
              <a:t> from sources they can be seen as a perturbation of the metrics </a:t>
            </a:r>
            <a:r>
              <a:rPr lang="en-US" noProof="0" dirty="0" err="1" smtClean="0"/>
              <a:t>ie</a:t>
            </a:r>
            <a:r>
              <a:rPr lang="en-US" noProof="0" dirty="0" smtClean="0"/>
              <a:t> :</a:t>
            </a:r>
          </a:p>
          <a:p>
            <a:pPr lvl="1"/>
            <a:r>
              <a:rPr lang="en-US" sz="1800" noProof="0" dirty="0" smtClean="0"/>
              <a:t>They are ripples of space-time produced by rapidly accelerating mass distributions</a:t>
            </a:r>
          </a:p>
          <a:p>
            <a:pPr lvl="1"/>
            <a:r>
              <a:rPr lang="en-US" sz="1800" dirty="0" smtClean="0"/>
              <a:t>Provide info on mass displacement</a:t>
            </a:r>
          </a:p>
          <a:p>
            <a:pPr lvl="1"/>
            <a:r>
              <a:rPr lang="en-US" sz="1800" noProof="0" dirty="0" smtClean="0"/>
              <a:t>Weakly coupled – access to very dense part of objects</a:t>
            </a:r>
          </a:p>
          <a:p>
            <a:r>
              <a:rPr lang="en-US" noProof="0" dirty="0" smtClean="0"/>
              <a:t>Main proprieties:</a:t>
            </a:r>
          </a:p>
          <a:p>
            <a:pPr lvl="1"/>
            <a:r>
              <a:rPr lang="en-US" sz="1800" noProof="0" dirty="0" smtClean="0"/>
              <a:t>Propagate at speed of light</a:t>
            </a:r>
          </a:p>
          <a:p>
            <a:pPr lvl="1"/>
            <a:r>
              <a:rPr lang="en-US" sz="1800" noProof="0" dirty="0" smtClean="0"/>
              <a:t>Two polarizations ‘+’ and ‘x’</a:t>
            </a:r>
          </a:p>
          <a:p>
            <a:pPr lvl="1"/>
            <a:r>
              <a:rPr lang="en-US" sz="1800" dirty="0"/>
              <a:t>Produce a differential effect on </a:t>
            </a:r>
            <a:r>
              <a:rPr lang="en-US" sz="1800" dirty="0" smtClean="0"/>
              <a:t>metric</a:t>
            </a:r>
            <a:endParaRPr lang="en-US" sz="1800" noProof="0" dirty="0" smtClean="0"/>
          </a:p>
          <a:p>
            <a:pPr lvl="1"/>
            <a:r>
              <a:rPr lang="en-US" sz="1800" noProof="0" dirty="0" smtClean="0"/>
              <a:t>Emission is </a:t>
            </a:r>
            <a:r>
              <a:rPr lang="en-US" sz="1800" noProof="0" dirty="0" err="1" smtClean="0"/>
              <a:t>quadrupolar</a:t>
            </a:r>
            <a:r>
              <a:rPr lang="en-US" sz="1800" noProof="0" dirty="0" smtClean="0"/>
              <a:t> at lowest order</a:t>
            </a:r>
            <a:endParaRPr lang="en-US" sz="1800" dirty="0"/>
          </a:p>
          <a:p>
            <a:pPr lvl="1"/>
            <a:r>
              <a:rPr lang="en-US" sz="1800" noProof="0" dirty="0" smtClean="0"/>
              <a:t>Need compact and relativistic objects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412071" y="136546"/>
            <a:ext cx="5984697" cy="818951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600" noProof="0" dirty="0" smtClean="0"/>
              <a:t>What are Gravitational waves ?</a:t>
            </a:r>
            <a:endParaRPr lang="en-US" sz="3600" noProof="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388" y="2080127"/>
            <a:ext cx="1790700" cy="1358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684" y="3810171"/>
            <a:ext cx="2849925" cy="12896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69" y="5369270"/>
            <a:ext cx="1236050" cy="12360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50" y="5369270"/>
            <a:ext cx="1236050" cy="123605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4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8647" y="305262"/>
            <a:ext cx="3295195" cy="619661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 smtClean="0"/>
              <a:t>Squeezed</a:t>
            </a:r>
            <a:r>
              <a:rPr lang="fr-FR" dirty="0" smtClean="0"/>
              <a:t> light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" y="1094167"/>
            <a:ext cx="2794571" cy="1241837"/>
          </a:xfrm>
          <a:prstGeom prst="rect">
            <a:avLst/>
          </a:prstGeom>
        </p:spPr>
      </p:pic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4553210"/>
            <a:ext cx="7530957" cy="1068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In advanced </a:t>
            </a:r>
            <a:r>
              <a:rPr lang="en-US" sz="2600" dirty="0" err="1" smtClean="0"/>
              <a:t>interferometric</a:t>
            </a:r>
            <a:r>
              <a:rPr lang="en-US" sz="2600" dirty="0" smtClean="0"/>
              <a:t> gravitational waves detectors the standard quantum limit is reached and we need to amplitude squeeze the coherent light at low frequency and to phase squeeze at high frequency</a:t>
            </a:r>
          </a:p>
          <a:p>
            <a:pPr marL="0" indent="0">
              <a:buNone/>
            </a:pPr>
            <a:r>
              <a:rPr lang="en-US" sz="2600" dirty="0" smtClean="0"/>
              <a:t>-&gt; frequency dependent squeezing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8" y="2609657"/>
            <a:ext cx="2830215" cy="1551377"/>
          </a:xfrm>
          <a:prstGeom prst="rect">
            <a:avLst/>
          </a:prstGeom>
        </p:spPr>
      </p:pic>
      <p:sp>
        <p:nvSpPr>
          <p:cNvPr id="26" name="Espace réservé du contenu 2"/>
          <p:cNvSpPr txBox="1">
            <a:spLocks/>
          </p:cNvSpPr>
          <p:nvPr/>
        </p:nvSpPr>
        <p:spPr>
          <a:xfrm>
            <a:off x="3318553" y="1880740"/>
            <a:ext cx="8873447" cy="1068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Heisenberg uncertainty principle puts a constrain on the product of the uncertainties of the position and the momentum but allows the increase or decrease of the individual parameters.</a:t>
            </a:r>
            <a:endParaRPr lang="en-US" dirty="0" smtClean="0"/>
          </a:p>
        </p:txBody>
      </p:sp>
      <p:pic>
        <p:nvPicPr>
          <p:cNvPr id="27" name="Picture 7" descr="C:\Users\SC\Desktop\SqzCurvesSi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90" y="3155786"/>
            <a:ext cx="4077246" cy="328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8"/>
          <p:cNvSpPr>
            <a:spLocks noChangeArrowheads="1"/>
          </p:cNvSpPr>
          <p:nvPr/>
        </p:nvSpPr>
        <p:spPr bwMode="auto">
          <a:xfrm rot="8077079">
            <a:off x="8883401" y="5316839"/>
            <a:ext cx="714768" cy="235743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AU">
              <a:cs typeface="Arial" panose="020B0604020202020204" pitchFamily="34" charset="0"/>
            </a:endParaRPr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10652368" y="4975181"/>
            <a:ext cx="793899" cy="212246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AU">
              <a:cs typeface="Arial" panose="020B0604020202020204" pitchFamily="34" charset="0"/>
            </a:endParaRP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 rot="5400000">
            <a:off x="8253216" y="4606049"/>
            <a:ext cx="714767" cy="235743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A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1362" y="448411"/>
            <a:ext cx="5760008" cy="619661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 smtClean="0"/>
              <a:t>Generating</a:t>
            </a:r>
            <a:r>
              <a:rPr lang="fr-FR" dirty="0" smtClean="0"/>
              <a:t> </a:t>
            </a:r>
            <a:r>
              <a:rPr lang="fr-FR" dirty="0" err="1" smtClean="0"/>
              <a:t>squeezed</a:t>
            </a:r>
            <a:r>
              <a:rPr lang="fr-FR" dirty="0" smtClean="0"/>
              <a:t> light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0" y="1688115"/>
            <a:ext cx="4237722" cy="22748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940" y="2351064"/>
            <a:ext cx="4496031" cy="1136708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213323" y="4535792"/>
            <a:ext cx="12325229" cy="1068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1 photon of green light (532 nm) produces 2 photons of infrared light (1064 nm)</a:t>
            </a:r>
            <a:endParaRPr lang="en-US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4547138" y="5131757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h</a:t>
            </a:r>
            <a:r>
              <a:rPr lang="el-GR" sz="4000" dirty="0" smtClean="0"/>
              <a:t>ν</a:t>
            </a:r>
            <a:r>
              <a:rPr lang="fr-FR" sz="4000" baseline="-25000" dirty="0" smtClean="0"/>
              <a:t>green</a:t>
            </a:r>
            <a:r>
              <a:rPr lang="fr-FR" sz="4000" dirty="0" smtClean="0"/>
              <a:t> = 2h</a:t>
            </a:r>
            <a:r>
              <a:rPr lang="el-GR" sz="4000" dirty="0" smtClean="0"/>
              <a:t>ν</a:t>
            </a:r>
            <a:r>
              <a:rPr lang="fr-FR" sz="4000" baseline="-25000" dirty="0" err="1" smtClean="0"/>
              <a:t>ir</a:t>
            </a:r>
            <a:endParaRPr lang="fr-FR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12859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3331" y="315989"/>
            <a:ext cx="7225553" cy="619661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dependent</a:t>
            </a:r>
            <a:r>
              <a:rPr lang="fr-FR" dirty="0" smtClean="0"/>
              <a:t> </a:t>
            </a:r>
            <a:r>
              <a:rPr lang="fr-FR" dirty="0" err="1" smtClean="0"/>
              <a:t>squeezing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C:\Users\SC\Desktop\SqzCurvesSi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2" y="1063939"/>
            <a:ext cx="3935239" cy="31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 rot="8077079">
            <a:off x="1331500" y="3194160"/>
            <a:ext cx="705091" cy="25143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AU">
              <a:cs typeface="Arial" panose="020B0604020202020204" pitchFamily="34" charset="0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149277" y="2808178"/>
            <a:ext cx="846735" cy="20937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AU">
              <a:cs typeface="Arial" panose="020B0604020202020204" pitchFamily="34" charset="0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 rot="5400000">
            <a:off x="687651" y="2451416"/>
            <a:ext cx="705090" cy="25143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AU"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5" y="4921308"/>
            <a:ext cx="3877207" cy="1088632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4221480" y="4444872"/>
            <a:ext cx="7816033" cy="2261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The rotation angle </a:t>
            </a:r>
            <a:r>
              <a:rPr lang="el-GR" sz="2400" dirty="0" smtClean="0"/>
              <a:t>α</a:t>
            </a:r>
            <a:r>
              <a:rPr lang="fr-FR" sz="2400" baseline="-25000" dirty="0" smtClean="0"/>
              <a:t>p</a:t>
            </a:r>
            <a:r>
              <a:rPr lang="fr-FR" sz="2400" dirty="0" smtClean="0"/>
              <a:t> </a:t>
            </a:r>
            <a:r>
              <a:rPr lang="fr-FR" sz="2400" dirty="0" err="1" smtClean="0"/>
              <a:t>depends</a:t>
            </a:r>
            <a:r>
              <a:rPr lang="fr-FR" sz="2400" dirty="0" smtClean="0"/>
              <a:t> on the </a:t>
            </a:r>
            <a:r>
              <a:rPr lang="fr-FR" sz="2400" dirty="0" err="1" smtClean="0"/>
              <a:t>filter</a:t>
            </a:r>
            <a:r>
              <a:rPr lang="fr-FR" sz="2400" dirty="0" smtClean="0"/>
              <a:t> </a:t>
            </a:r>
            <a:r>
              <a:rPr lang="fr-FR" sz="2400" dirty="0" err="1" smtClean="0"/>
              <a:t>cavity</a:t>
            </a:r>
            <a:r>
              <a:rPr lang="fr-FR" sz="2400" dirty="0" smtClean="0"/>
              <a:t> </a:t>
            </a:r>
            <a:r>
              <a:rPr lang="fr-FR" sz="2400" dirty="0" err="1" smtClean="0"/>
              <a:t>linewidth</a:t>
            </a:r>
            <a:r>
              <a:rPr lang="fr-FR" sz="2400" dirty="0" smtClean="0"/>
              <a:t> </a:t>
            </a:r>
            <a:r>
              <a:rPr lang="el-GR" sz="2400" dirty="0" smtClean="0"/>
              <a:t>γ</a:t>
            </a:r>
            <a:r>
              <a:rPr lang="fr-FR" sz="2400" baseline="-25000" dirty="0" err="1" smtClean="0"/>
              <a:t>fs</a:t>
            </a:r>
            <a:r>
              <a:rPr lang="fr-FR" sz="2400" dirty="0" smtClean="0"/>
              <a:t>, the </a:t>
            </a:r>
            <a:r>
              <a:rPr lang="fr-FR" sz="2400" dirty="0" err="1" smtClean="0"/>
              <a:t>detuning</a:t>
            </a:r>
            <a:r>
              <a:rPr lang="fr-FR" sz="2400" dirty="0" smtClean="0"/>
              <a:t> </a:t>
            </a:r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resonance</a:t>
            </a:r>
            <a:r>
              <a:rPr lang="fr-FR" sz="2400" dirty="0" smtClean="0"/>
              <a:t> </a:t>
            </a:r>
            <a:r>
              <a:rPr lang="el-GR" sz="2400" dirty="0" smtClean="0"/>
              <a:t>Δω</a:t>
            </a:r>
            <a:r>
              <a:rPr lang="fr-FR" sz="2400" baseline="-25000" dirty="0" err="1" smtClean="0"/>
              <a:t>fs</a:t>
            </a:r>
            <a:r>
              <a:rPr lang="fr-FR" sz="2400" dirty="0" smtClean="0"/>
              <a:t> and the </a:t>
            </a:r>
            <a:r>
              <a:rPr lang="fr-FR" sz="2400" dirty="0" err="1" smtClean="0"/>
              <a:t>frequency</a:t>
            </a:r>
            <a:r>
              <a:rPr lang="fr-FR" sz="2400" dirty="0" smtClean="0"/>
              <a:t> </a:t>
            </a:r>
            <a:r>
              <a:rPr lang="el-GR" sz="2400" dirty="0" smtClean="0"/>
              <a:t>Ω</a:t>
            </a:r>
            <a:r>
              <a:rPr lang="fr-FR" sz="2400" dirty="0" smtClean="0"/>
              <a:t> (10 Hz to 10 000 Hz).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 smtClean="0"/>
              <a:t>The </a:t>
            </a:r>
            <a:r>
              <a:rPr lang="fr-FR" sz="2400" dirty="0" err="1" smtClean="0"/>
              <a:t>frequency</a:t>
            </a:r>
            <a:r>
              <a:rPr lang="fr-FR" sz="2400" dirty="0" smtClean="0"/>
              <a:t> </a:t>
            </a:r>
            <a:r>
              <a:rPr lang="fr-FR" sz="2400" dirty="0" err="1" smtClean="0"/>
              <a:t>where</a:t>
            </a:r>
            <a:r>
              <a:rPr lang="fr-FR" sz="2400" dirty="0" smtClean="0"/>
              <a:t>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want</a:t>
            </a:r>
            <a:r>
              <a:rPr lang="fr-FR" sz="2400" dirty="0" smtClean="0"/>
              <a:t> to </a:t>
            </a:r>
            <a:r>
              <a:rPr lang="fr-FR" sz="2400" dirty="0" err="1" smtClean="0"/>
              <a:t>rotate</a:t>
            </a:r>
            <a:r>
              <a:rPr lang="fr-FR" sz="2400" dirty="0" smtClean="0"/>
              <a:t> the ellipse </a:t>
            </a:r>
            <a:r>
              <a:rPr lang="fr-FR" sz="2400" dirty="0" err="1" smtClean="0"/>
              <a:t>depends</a:t>
            </a:r>
            <a:r>
              <a:rPr lang="fr-FR" sz="2400" dirty="0" smtClean="0"/>
              <a:t> </a:t>
            </a:r>
            <a:r>
              <a:rPr lang="fr-FR" sz="2400" dirty="0" err="1" smtClean="0"/>
              <a:t>directly</a:t>
            </a:r>
            <a:r>
              <a:rPr lang="fr-FR" sz="2400" dirty="0" smtClean="0"/>
              <a:t> on the </a:t>
            </a:r>
            <a:r>
              <a:rPr lang="fr-FR" sz="2400" dirty="0" err="1" smtClean="0"/>
              <a:t>mirror</a:t>
            </a:r>
            <a:r>
              <a:rPr lang="fr-FR" sz="2400" dirty="0" smtClean="0"/>
              <a:t> mass of the </a:t>
            </a:r>
            <a:r>
              <a:rPr lang="fr-FR" sz="2400" dirty="0" err="1" smtClean="0"/>
              <a:t>interferometer</a:t>
            </a:r>
            <a:r>
              <a:rPr lang="fr-FR" sz="2400" dirty="0" smtClean="0"/>
              <a:t>, 44 Hz for 42 kg </a:t>
            </a:r>
            <a:r>
              <a:rPr lang="fr-FR" sz="2400" dirty="0" err="1" smtClean="0"/>
              <a:t>mirrors</a:t>
            </a:r>
            <a:r>
              <a:rPr lang="fr-FR" sz="2400" dirty="0" smtClean="0"/>
              <a:t>.</a:t>
            </a:r>
            <a:endParaRPr lang="en-US" sz="2400" dirty="0" smtClean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845" y="1063939"/>
            <a:ext cx="7866075" cy="31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23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0" y="2312522"/>
            <a:ext cx="4734749" cy="4031302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618696" y="153151"/>
            <a:ext cx="7415409" cy="1133318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dependent</a:t>
            </a:r>
            <a:r>
              <a:rPr lang="fr-FR" dirty="0" smtClean="0"/>
              <a:t> </a:t>
            </a:r>
            <a:r>
              <a:rPr lang="fr-FR" dirty="0" err="1" smtClean="0"/>
              <a:t>squeezing</a:t>
            </a:r>
            <a:r>
              <a:rPr lang="fr-FR" dirty="0" smtClean="0"/>
              <a:t>: the </a:t>
            </a:r>
            <a:r>
              <a:rPr lang="fr-FR" dirty="0" err="1" smtClean="0"/>
              <a:t>filter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, a </a:t>
            </a:r>
            <a:r>
              <a:rPr lang="fr-FR" dirty="0" err="1" smtClean="0"/>
              <a:t>critical</a:t>
            </a:r>
            <a:r>
              <a:rPr lang="fr-FR" dirty="0" smtClean="0"/>
              <a:t> point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25350" y="1468571"/>
            <a:ext cx="5273076" cy="130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Due to losses the 14 dB of injected squeezing are reduced to 7 dB </a:t>
            </a:r>
            <a:endParaRPr lang="en-US" dirty="0" smtClean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6326400" y="1468571"/>
            <a:ext cx="5273076" cy="130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Here at LAL: project of frequency dependent squeezing with a 50 m filter cavity (CALVA)</a:t>
            </a:r>
            <a:endParaRPr lang="en-US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45" y="2782434"/>
            <a:ext cx="3106455" cy="17473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96" y="3365722"/>
            <a:ext cx="3104247" cy="232818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45" y="4639131"/>
            <a:ext cx="3106455" cy="20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9133" y="102276"/>
            <a:ext cx="7882866" cy="74553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Next years: more terrestrial interferometers</a:t>
            </a:r>
            <a:endParaRPr lang="en-US" sz="3400" dirty="0"/>
          </a:p>
        </p:txBody>
      </p:sp>
      <p:sp>
        <p:nvSpPr>
          <p:cNvPr id="7" name="ZoneTexte 6"/>
          <p:cNvSpPr txBox="1"/>
          <p:nvPr/>
        </p:nvSpPr>
        <p:spPr>
          <a:xfrm>
            <a:off x="7066621" y="1442047"/>
            <a:ext cx="1212600" cy="371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Virgo</a:t>
            </a:r>
            <a:r>
              <a:rPr lang="fr-FR" dirty="0"/>
              <a:t> 3-km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19986" y="979002"/>
            <a:ext cx="1187937" cy="371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GEO 600m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10260" y="847806"/>
            <a:ext cx="147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LIGO –</a:t>
            </a:r>
            <a:br>
              <a:rPr lang="fr-FR" dirty="0"/>
            </a:br>
            <a:r>
              <a:rPr lang="fr-FR" dirty="0" err="1"/>
              <a:t>Hanford</a:t>
            </a:r>
            <a:r>
              <a:rPr lang="fr-FR" dirty="0"/>
              <a:t> 4-km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23999" y="4678095"/>
            <a:ext cx="1669335" cy="64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LIGO – </a:t>
            </a:r>
            <a:br>
              <a:rPr lang="fr-FR" dirty="0"/>
            </a:br>
            <a:r>
              <a:rPr lang="fr-FR" dirty="0"/>
              <a:t>Livingston 4-km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203251" y="3076187"/>
            <a:ext cx="1472411" cy="32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3-km in 2017-18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220566" y="5213058"/>
            <a:ext cx="1541818" cy="32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4-km in 2020-22 </a:t>
            </a:r>
          </a:p>
        </p:txBody>
      </p:sp>
      <p:pic>
        <p:nvPicPr>
          <p:cNvPr id="5" name="Image 4" descr="world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30" y="1348333"/>
            <a:ext cx="9207480" cy="49279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9203081" y="3108388"/>
            <a:ext cx="1525671" cy="3092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Full ITF in 2020</a:t>
            </a:r>
          </a:p>
        </p:txBody>
      </p:sp>
    </p:spTree>
    <p:extLst>
      <p:ext uri="{BB962C8B-B14F-4D97-AF65-F5344CB8AC3E}">
        <p14:creationId xmlns:p14="http://schemas.microsoft.com/office/powerpoint/2010/main" val="7121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0260" y="102276"/>
            <a:ext cx="9272651" cy="74553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400" dirty="0" smtClean="0"/>
              <a:t>Far future: space based gravitational wave interferometer</a:t>
            </a:r>
            <a:endParaRPr lang="en-US" sz="3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" y="1224785"/>
            <a:ext cx="5329992" cy="3722996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6544187" y="5325378"/>
            <a:ext cx="5273076" cy="130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LISA will explore the frequency range from 0,0001 Hz to 1 Hz</a:t>
            </a:r>
            <a:endParaRPr lang="en-US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4" y="1127865"/>
            <a:ext cx="6625742" cy="4220598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341048" y="5302293"/>
            <a:ext cx="5273076" cy="130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At low frequencies all terrestrial interferometers will be limited by seismic noise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81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26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4" y="1317747"/>
            <a:ext cx="5653958" cy="423435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051469" y="107325"/>
            <a:ext cx="7621422" cy="74553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LISA: Laser Interferometer Space Antenna</a:t>
            </a:r>
            <a:endParaRPr lang="en-US" sz="34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862180" y="1502001"/>
            <a:ext cx="6701425" cy="4234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3 satellites forming a giant Michelson type interferometer with 2,5 million km arms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Picometer</a:t>
            </a:r>
            <a:r>
              <a:rPr lang="en-US" dirty="0" smtClean="0"/>
              <a:t> precision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Main sources: supermassive black hole binaries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50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86246" y="102276"/>
            <a:ext cx="7395954" cy="74553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LISA: Laser Interferometer Space Antenna</a:t>
            </a:r>
            <a:endParaRPr lang="en-US" sz="34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038600" y="1855768"/>
            <a:ext cx="7736910" cy="4234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For LIGO/Virgo the test masses are heavy </a:t>
            </a:r>
            <a:r>
              <a:rPr lang="en-US" dirty="0" err="1" smtClean="0"/>
              <a:t>superpolished</a:t>
            </a:r>
            <a:r>
              <a:rPr lang="en-US" dirty="0" smtClean="0"/>
              <a:t> mirrors, for LISA the test masses are cubes made of gold and platinum.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test masses are floating inside the satellite and are isolated from exterior noises like the radiation pressure from the sun and thus are only submitted to gravitational forces.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94" y="3638941"/>
            <a:ext cx="2527995" cy="27202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88" y="1089716"/>
            <a:ext cx="2072209" cy="23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28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586246" y="102276"/>
            <a:ext cx="7395954" cy="74553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LISA: Laser Interferometer Space Antenna</a:t>
            </a:r>
            <a:endParaRPr lang="en-US" sz="34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63046" y="1379779"/>
            <a:ext cx="8347554" cy="4234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Main noise sources for LISA:</a:t>
            </a:r>
          </a:p>
          <a:p>
            <a:pPr>
              <a:buFontTx/>
              <a:buChar char="-"/>
            </a:pPr>
            <a:r>
              <a:rPr lang="en-US" dirty="0" smtClean="0"/>
              <a:t>Laser frequency noise</a:t>
            </a:r>
          </a:p>
          <a:p>
            <a:pPr>
              <a:buFontTx/>
              <a:buChar char="-"/>
            </a:pPr>
            <a:r>
              <a:rPr lang="en-US" dirty="0" smtClean="0"/>
              <a:t>Shot noise (a few hundreds </a:t>
            </a:r>
            <a:r>
              <a:rPr lang="en-US" dirty="0" err="1" smtClean="0"/>
              <a:t>pW</a:t>
            </a:r>
            <a:r>
              <a:rPr lang="en-US" dirty="0" smtClean="0"/>
              <a:t> on the photodiodes)</a:t>
            </a:r>
          </a:p>
          <a:p>
            <a:pPr>
              <a:buFontTx/>
              <a:buChar char="-"/>
            </a:pPr>
            <a:r>
              <a:rPr lang="en-US" dirty="0" err="1" smtClean="0"/>
              <a:t>Radiative</a:t>
            </a:r>
            <a:r>
              <a:rPr lang="en-US" dirty="0" smtClean="0"/>
              <a:t> pressure from the sun</a:t>
            </a:r>
          </a:p>
          <a:p>
            <a:pPr>
              <a:buFontTx/>
              <a:buChar char="-"/>
            </a:pPr>
            <a:r>
              <a:rPr lang="en-US" dirty="0" smtClean="0"/>
              <a:t>Cosmic rays</a:t>
            </a:r>
          </a:p>
          <a:p>
            <a:pPr>
              <a:buFontTx/>
              <a:buChar char="-"/>
            </a:pPr>
            <a:r>
              <a:rPr lang="en-US" dirty="0" smtClean="0"/>
              <a:t>Thermodynamic effects</a:t>
            </a:r>
          </a:p>
          <a:p>
            <a:pPr>
              <a:buFontTx/>
              <a:buChar char="-"/>
            </a:pPr>
            <a:r>
              <a:rPr lang="en-US" dirty="0" smtClean="0"/>
              <a:t>Clock noise</a:t>
            </a:r>
          </a:p>
          <a:p>
            <a:pPr>
              <a:buFontTx/>
              <a:buChar char="-"/>
            </a:pPr>
            <a:r>
              <a:rPr lang="en-US" dirty="0" smtClean="0"/>
              <a:t>Laser pointing</a:t>
            </a:r>
          </a:p>
          <a:p>
            <a:pPr>
              <a:buFontTx/>
              <a:buChar char="-"/>
            </a:pPr>
            <a:r>
              <a:rPr lang="en-US" dirty="0" smtClean="0"/>
              <a:t>Diffuse light</a:t>
            </a:r>
            <a:endParaRPr lang="en-US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49" y="3398774"/>
            <a:ext cx="3301084" cy="19498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52" y="1054746"/>
            <a:ext cx="2754830" cy="28246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14" y="4000636"/>
            <a:ext cx="3814045" cy="2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29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68600" y="1013740"/>
            <a:ext cx="4631246" cy="529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TDI : Time Delay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Interferometry</a:t>
            </a:r>
            <a:endParaRPr lang="fr-FR" sz="2800" b="1" i="0" u="sng" strike="noStrike" kern="1200" cap="none" dirty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6" y="1555470"/>
            <a:ext cx="6677581" cy="39129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34245" y="1932178"/>
            <a:ext cx="5954619" cy="31591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TDI : a post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processing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method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to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reduce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laser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frequency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noise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8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In an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equal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arm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interferometer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laser noise cancels,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eLISA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will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have up to 30000 km relative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length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differences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+ Doppler and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Sagnac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effect</a:t>
            </a:r>
            <a:endParaRPr lang="fr-FR" sz="28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10" y="5677050"/>
            <a:ext cx="7391609" cy="875782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586246" y="102276"/>
            <a:ext cx="7395954" cy="74553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LISA: Laser Interferometer Space Antenna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72832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06CD-483D-47DA-817C-6DF68C8F6AC8}" type="slidenum">
              <a:rPr lang="fr-FR" smtClean="0"/>
              <a:t>3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16077" y="117628"/>
            <a:ext cx="11660963" cy="972841"/>
          </a:xfrm>
          <a:ln w="635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Astrophysical</a:t>
            </a:r>
            <a:r>
              <a:rPr lang="fr-FR" dirty="0" smtClean="0"/>
              <a:t> and </a:t>
            </a:r>
            <a:r>
              <a:rPr lang="fr-FR" dirty="0" err="1" smtClean="0"/>
              <a:t>cosmological</a:t>
            </a:r>
            <a:r>
              <a:rPr lang="fr-FR" dirty="0" smtClean="0"/>
              <a:t> sources of GW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73" y="1128949"/>
            <a:ext cx="1301428" cy="11041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9" y="2371892"/>
            <a:ext cx="2257301" cy="16287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43" y="2628229"/>
            <a:ext cx="1824288" cy="133606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45" y="2861446"/>
            <a:ext cx="1492750" cy="96131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718278" y="2184522"/>
            <a:ext cx="8534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 smtClean="0">
                <a:latin typeface="Georgia" panose="02040502050405020303" pitchFamily="18" charset="0"/>
              </a:rPr>
              <a:t>?</a:t>
            </a:r>
            <a:endParaRPr lang="fr-FR" sz="15000" b="1" dirty="0"/>
          </a:p>
        </p:txBody>
      </p:sp>
      <p:cxnSp>
        <p:nvCxnSpPr>
          <p:cNvPr id="15" name="Connecteur en angle 14"/>
          <p:cNvCxnSpPr>
            <a:endCxn id="9" idx="0"/>
          </p:cNvCxnSpPr>
          <p:nvPr/>
        </p:nvCxnSpPr>
        <p:spPr>
          <a:xfrm rot="10800000" flipV="1">
            <a:off x="1634871" y="1355946"/>
            <a:ext cx="3712609" cy="1015946"/>
          </a:xfrm>
          <a:prstGeom prst="bentConnector2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/>
          <p:nvPr/>
        </p:nvCxnSpPr>
        <p:spPr>
          <a:xfrm>
            <a:off x="6648901" y="1819708"/>
            <a:ext cx="3683819" cy="808521"/>
          </a:xfrm>
          <a:prstGeom prst="bentConnector3">
            <a:avLst>
              <a:gd name="adj1" fmla="val 99920"/>
            </a:avLst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/>
          <p:nvPr/>
        </p:nvCxnSpPr>
        <p:spPr>
          <a:xfrm>
            <a:off x="6648901" y="1355611"/>
            <a:ext cx="5543099" cy="334"/>
          </a:xfrm>
          <a:prstGeom prst="bentConnector3">
            <a:avLst>
              <a:gd name="adj1" fmla="val 50000"/>
            </a:avLst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0" y="4000645"/>
            <a:ext cx="4663441" cy="272083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White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dwarf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Chandrasekhar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limit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1.4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solar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masses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Density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1.10</a:t>
            </a:r>
            <a:r>
              <a:rPr lang="fr-FR" sz="28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9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kg/m</a:t>
            </a:r>
            <a:r>
              <a:rPr lang="fr-FR" sz="28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3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Force :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electron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degeneracy</a:t>
            </a:r>
            <a:endParaRPr lang="fr-FR" sz="2800" dirty="0" smtClean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(Pauli exclusion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principle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)</a:t>
            </a:r>
            <a:endParaRPr lang="fr-FR" sz="2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4317180" y="4007925"/>
            <a:ext cx="4663441" cy="22825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Neutron star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Tolman-Oppenheimer-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Volkoff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limit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up to </a:t>
            </a:r>
            <a:r>
              <a:rPr lang="fr-FR" sz="2800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3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solar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masses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Density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up to 6.10</a:t>
            </a:r>
            <a:r>
              <a:rPr lang="fr-FR" sz="28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17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kg/m</a:t>
            </a:r>
            <a:r>
              <a:rPr lang="fr-FR" sz="28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3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Force : neutron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degeneracy</a:t>
            </a:r>
            <a:endParaRPr lang="fr-FR" sz="2800" dirty="0" smtClean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cxnSp>
        <p:nvCxnSpPr>
          <p:cNvPr id="105" name="Connecteur droit avec flèche 104"/>
          <p:cNvCxnSpPr>
            <a:stCxn id="8" idx="2"/>
            <a:endCxn id="10" idx="0"/>
          </p:cNvCxnSpPr>
          <p:nvPr/>
        </p:nvCxnSpPr>
        <p:spPr>
          <a:xfrm>
            <a:off x="5998187" y="2233130"/>
            <a:ext cx="0" cy="395099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ZoneTexte 113"/>
          <p:cNvSpPr txBox="1"/>
          <p:nvPr/>
        </p:nvSpPr>
        <p:spPr>
          <a:xfrm>
            <a:off x="11090182" y="1416846"/>
            <a:ext cx="1101818" cy="529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And …</a:t>
            </a:r>
            <a:endParaRPr lang="fr-FR" sz="2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9184615" y="3989740"/>
            <a:ext cx="3047863" cy="272083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Hypothetical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forms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: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Quark star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Preon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star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Electroweak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star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Boson star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Etc.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050827" y="1473037"/>
            <a:ext cx="2126772" cy="103017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Supernova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Assymetric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core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collapse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C905-DCF7-480F-8A66-135C0EE1AD31}" type="datetime1">
              <a:rPr lang="fr-FR" smtClean="0"/>
              <a:t>28/09/2018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2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62" grpId="0"/>
      <p:bldP spid="102" grpId="0"/>
      <p:bldP spid="114" grpId="0"/>
      <p:bldP spid="115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30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5" y="1605002"/>
            <a:ext cx="5265964" cy="3454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0" y="1619247"/>
            <a:ext cx="5242560" cy="3454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3840" y="5388821"/>
            <a:ext cx="11948160" cy="52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LISA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Pathfinder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was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launched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the 3rd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december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2015 to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reach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Lagrange point 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L1</a:t>
            </a:r>
            <a:endParaRPr lang="fr-FR" sz="28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14841" y="327744"/>
            <a:ext cx="7847935" cy="74553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400" dirty="0" smtClean="0"/>
              <a:t>LISA Pathfinder: a technological demonstrator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549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31</a:t>
            </a:fld>
            <a:endParaRPr lang="fr-FR"/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88304" y="5379320"/>
            <a:ext cx="2743200" cy="365125"/>
          </a:xfrm>
        </p:spPr>
        <p:txBody>
          <a:bodyPr/>
          <a:lstStyle/>
          <a:p>
            <a:fld id="{D145BEA3-9867-4E72-BF71-3152A739BEBF}" type="datetime1">
              <a:rPr lang="fr-FR" smtClean="0"/>
              <a:t>27/09/2018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9" y="2420464"/>
            <a:ext cx="6351029" cy="4118448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514841" y="327744"/>
            <a:ext cx="7847935" cy="74553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400" dirty="0" smtClean="0"/>
              <a:t>LISA Pathfinder: a technological demonstrator</a:t>
            </a:r>
            <a:endParaRPr 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>
              <a:xfrm>
                <a:off x="6647718" y="1891491"/>
                <a:ext cx="5995217" cy="4544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0000" tIns="45000" rIns="90000" bIns="45000" anchorCtr="0" compatLnSpc="0">
                <a:spAutoFit/>
              </a:bodyPr>
              <a:lstStyle/>
              <a:p>
                <a:pPr marR="0" lvl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-    The performances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exceed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the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most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</a:p>
              <a:p>
                <a:pPr marR="0" lvl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    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optimistic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expectations</a:t>
                </a:r>
              </a:p>
              <a:p>
                <a:pPr marL="457200" marR="0" lvl="0" indent="-45720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tabLst/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A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SD at 5.2 ± 0.1 fm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.s</a:t>
                </a:r>
                <a:r>
                  <a:rPr lang="fr-FR" sz="2400" baseline="300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-2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fr-FR" sz="2400" b="0" i="0" u="none" strike="noStrike" kern="1200" cap="none" dirty="0" smtClean="0">
                  <a:ln>
                    <a:noFill/>
                  </a:ln>
                  <a:solidFill>
                    <a:srgbClr val="000000"/>
                  </a:solidFill>
                  <a:latin typeface="Calibri light" pitchFamily="18"/>
                  <a:ea typeface="Arial Unicode MS" pitchFamily="2"/>
                  <a:cs typeface="Arial Unicode MS" pitchFamily="2"/>
                </a:endParaRPr>
              </a:p>
              <a:p>
                <a:pPr lvl="0" hangingPunct="0"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    (0.54 ± 0.001) x 10</a:t>
                </a:r>
                <a:r>
                  <a:rPr lang="fr-FR" sz="2400" baseline="300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-15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g/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fr-FR" sz="2400" b="0" i="0" u="none" strike="noStrike" kern="1200" cap="none" dirty="0" smtClean="0">
                  <a:ln>
                    <a:noFill/>
                  </a:ln>
                  <a:solidFill>
                    <a:srgbClr val="000000"/>
                  </a:solidFill>
                  <a:latin typeface="Calibri light" pitchFamily="18"/>
                  <a:ea typeface="Arial Unicode MS" pitchFamily="2"/>
                  <a:cs typeface="Arial Unicode MS" pitchFamily="2"/>
                </a:endParaRPr>
              </a:p>
              <a:p>
                <a:pPr lvl="0" hangingPunct="0"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     </a:t>
                </a:r>
                <a:r>
                  <a:rPr lang="fr-FR" sz="2400" dirty="0" err="1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b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etween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0.2 and 20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mHz</a:t>
                </a:r>
                <a:endParaRPr lang="fr-FR" sz="2400" dirty="0" smtClean="0">
                  <a:solidFill>
                    <a:srgbClr val="000000"/>
                  </a:solidFill>
                  <a:latin typeface="Calibri light" pitchFamily="18"/>
                  <a:ea typeface="Arial Unicode MS" pitchFamily="2"/>
                  <a:cs typeface="Arial Unicode MS" pitchFamily="2"/>
                </a:endParaRPr>
              </a:p>
              <a:p>
                <a:pPr marL="457200" lvl="0" indent="-457200" hangingPunct="0">
                  <a:buFontTx/>
                  <a:buChar char="-"/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5 times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better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than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requirement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and </a:t>
                </a:r>
              </a:p>
              <a:p>
                <a:pPr lvl="0" hangingPunct="0"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    1.25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better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than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eLISA</a:t>
                </a:r>
                <a:r>
                  <a:rPr lang="fr-FR" sz="2400" b="0" i="0" u="none" strike="noStrike" kern="1200" cap="none" dirty="0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b="0" i="0" u="none" strike="noStrike" kern="1200" cap="none" dirty="0" err="1" smtClean="0">
                    <a:ln>
                      <a:noFill/>
                    </a:ln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requirement</a:t>
                </a:r>
                <a:endParaRPr lang="fr-FR" sz="2400" b="0" i="0" u="none" strike="noStrike" kern="1200" cap="none" dirty="0" smtClean="0">
                  <a:ln>
                    <a:noFill/>
                  </a:ln>
                  <a:solidFill>
                    <a:srgbClr val="000000"/>
                  </a:solidFill>
                  <a:latin typeface="Calibri light" pitchFamily="18"/>
                  <a:ea typeface="Arial Unicode MS" pitchFamily="2"/>
                  <a:cs typeface="Arial Unicode MS" pitchFamily="2"/>
                </a:endParaRPr>
              </a:p>
              <a:p>
                <a:pPr marL="457200" lvl="0" indent="-457200" hangingPunct="0">
                  <a:buFontTx/>
                  <a:buChar char="-"/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Residual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noise : </a:t>
                </a:r>
              </a:p>
              <a:p>
                <a:pPr lvl="0" hangingPunct="0"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           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Brownian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noise of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residual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gas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and 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          	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interferometer</a:t>
                </a:r>
                <a:r>
                  <a:rPr lang="fr-FR" sz="2400" dirty="0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 </a:t>
                </a:r>
                <a:r>
                  <a:rPr lang="fr-FR" sz="2400" dirty="0" err="1" smtClean="0">
                    <a:solidFill>
                      <a:srgbClr val="000000"/>
                    </a:solidFill>
                    <a:latin typeface="Calibri light" pitchFamily="18"/>
                    <a:ea typeface="Arial Unicode MS" pitchFamily="2"/>
                    <a:cs typeface="Arial Unicode MS" pitchFamily="2"/>
                  </a:rPr>
                  <a:t>readout</a:t>
                </a:r>
                <a:endParaRPr lang="fr-FR" sz="2400" b="0" i="0" u="none" strike="noStrike" kern="1200" cap="none" dirty="0" smtClean="0">
                  <a:ln>
                    <a:noFill/>
                  </a:ln>
                  <a:solidFill>
                    <a:srgbClr val="000000"/>
                  </a:solidFill>
                  <a:latin typeface="Calibri light" pitchFamily="18"/>
                  <a:ea typeface="Arial Unicode MS" pitchFamily="2"/>
                  <a:cs typeface="Arial Unicode MS" pitchFamily="2"/>
                </a:endParaRPr>
              </a:p>
              <a:p>
                <a:pPr lvl="0" hangingPunct="0">
                  <a:defRPr sz="2800">
                    <a:solidFill>
                      <a:srgbClr val="000000"/>
                    </a:solidFill>
                    <a:latin typeface="Calibri light"/>
                  </a:defRPr>
                </a:pPr>
                <a:endParaRPr lang="fr-FR" sz="2400" b="0" i="0" u="none" strike="noStrike" kern="1200" cap="none" dirty="0" smtClean="0">
                  <a:ln>
                    <a:noFill/>
                  </a:ln>
                  <a:solidFill>
                    <a:srgbClr val="000000"/>
                  </a:solidFill>
                  <a:latin typeface="Calibri light" pitchFamily="18"/>
                  <a:ea typeface="Arial Unicode MS" pitchFamily="2"/>
                  <a:cs typeface="Arial Unicode MS" pitchFamily="2"/>
                </a:endParaRPr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718" y="1891491"/>
                <a:ext cx="5995217" cy="4544214"/>
              </a:xfrm>
              <a:prstGeom prst="rect">
                <a:avLst/>
              </a:prstGeom>
              <a:blipFill rotWithShape="0">
                <a:blip r:embed="rId3"/>
                <a:stretch>
                  <a:fillRect l="-1729" t="-10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693100" y="1263104"/>
            <a:ext cx="5319394" cy="96752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LISA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Pathfinder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was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a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great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success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: the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community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is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ready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for LISA</a:t>
            </a:r>
            <a:endParaRPr lang="fr-FR" sz="28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218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641535" y="291385"/>
            <a:ext cx="2786399" cy="674338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Very far future</a:t>
            </a:r>
            <a:endParaRPr lang="en-US" sz="3400" dirty="0"/>
          </a:p>
        </p:txBody>
      </p:sp>
      <p:sp>
        <p:nvSpPr>
          <p:cNvPr id="7" name="AutoShape 2" descr="Résultat de recherche d'images pour &quot;big bang observer bbo&quot;"/>
          <p:cNvSpPr>
            <a:spLocks noChangeAspect="1" noChangeArrowheads="1"/>
          </p:cNvSpPr>
          <p:nvPr/>
        </p:nvSpPr>
        <p:spPr bwMode="auto">
          <a:xfrm>
            <a:off x="155575" y="-754063"/>
            <a:ext cx="28860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29" y="1778696"/>
            <a:ext cx="5941485" cy="32550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4" y="1778696"/>
            <a:ext cx="5134329" cy="32550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70350" y="5318755"/>
            <a:ext cx="11948160" cy="52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Einstein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Telescope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(ET)                                 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Big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Bang Observer (BBO)</a:t>
            </a:r>
            <a:endParaRPr lang="fr-FR" sz="28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80096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33</a:t>
            </a:fld>
            <a:endParaRPr lang="fr-FR"/>
          </a:p>
        </p:txBody>
      </p:sp>
      <p:pic>
        <p:nvPicPr>
          <p:cNvPr id="5" name="Unlock-the-Gravitational-Universe---Black-Holes-Compact-Binaries-the-Big-Bang---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9370" y="1094939"/>
            <a:ext cx="8727858" cy="490942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586246" y="102276"/>
            <a:ext cx="7395954" cy="74553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400" dirty="0" smtClean="0"/>
              <a:t>LISA: Laser Interferometer Space Antenna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1030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06CD-483D-47DA-817C-6DF68C8F6AC8}" type="slidenum">
              <a:rPr lang="fr-FR" smtClean="0"/>
              <a:t>4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16077" y="117628"/>
            <a:ext cx="11660963" cy="972841"/>
          </a:xfrm>
          <a:ln w="635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Astrophysical</a:t>
            </a:r>
            <a:r>
              <a:rPr lang="fr-FR" dirty="0" smtClean="0"/>
              <a:t> and </a:t>
            </a:r>
            <a:r>
              <a:rPr lang="fr-FR" dirty="0" err="1" smtClean="0"/>
              <a:t>cosmological</a:t>
            </a:r>
            <a:r>
              <a:rPr lang="fr-FR" dirty="0" smtClean="0"/>
              <a:t> sources of GW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7" y="1428750"/>
            <a:ext cx="6062663" cy="48501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78740" y="3562320"/>
            <a:ext cx="6009464" cy="31591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No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hair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theorem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black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hole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can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be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described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by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only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3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parameters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</a:t>
            </a: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Mass</a:t>
            </a: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Angular</a:t>
            </a: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i="0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momentum</a:t>
            </a:r>
            <a:endParaRPr lang="fr-FR" sz="2800" i="0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Charge</a:t>
            </a:r>
            <a:endParaRPr lang="fr-FR" sz="2800" i="0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endParaRPr lang="fr-FR" sz="2800" b="1" i="0" u="sng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78740" y="1367386"/>
            <a:ext cx="6009464" cy="272083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Black Hole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Mass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limit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none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biggest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known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17 billion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solar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masses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Density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∞ (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singularity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)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- Force : none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31939" y="5716270"/>
            <a:ext cx="6009464" cy="96752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Particularity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Emits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no radiation     	(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except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Hawking</a:t>
            </a:r>
            <a:r>
              <a:rPr lang="fr-FR" sz="28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radiation)</a:t>
            </a:r>
            <a:endParaRPr lang="fr-FR" sz="2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35F-04B0-48E2-93A1-BA0006BAC431}" type="datetime1">
              <a:rPr lang="fr-FR" smtClean="0"/>
              <a:t>28/09/2018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2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06CD-483D-47DA-817C-6DF68C8F6AC8}" type="slidenum">
              <a:rPr lang="fr-FR" smtClean="0"/>
              <a:t>5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16077" y="117628"/>
            <a:ext cx="11660963" cy="972841"/>
          </a:xfrm>
          <a:ln w="635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Astrophysical</a:t>
            </a:r>
            <a:r>
              <a:rPr lang="fr-FR" dirty="0" smtClean="0"/>
              <a:t> and </a:t>
            </a:r>
            <a:r>
              <a:rPr lang="fr-FR" dirty="0" err="1" smtClean="0"/>
              <a:t>cosmological</a:t>
            </a:r>
            <a:r>
              <a:rPr lang="fr-FR" dirty="0" smtClean="0"/>
              <a:t> sources of GW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391689" y="1090469"/>
            <a:ext cx="5107593" cy="529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GW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emitted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in the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early</a:t>
            </a:r>
            <a:r>
              <a:rPr lang="fr-FR" sz="2800" b="1" i="0" u="sng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1" i="0" u="sng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universe</a:t>
            </a:r>
            <a:r>
              <a:rPr lang="fr-FR" sz="2800" b="1" i="0" u="sng" strike="noStrike" kern="1200" cap="none" dirty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 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568" y="1813762"/>
            <a:ext cx="5419154" cy="18441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Initial quantum fluctuations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inflated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creating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gravitational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waves</a:t>
            </a:r>
            <a:r>
              <a:rPr lang="fr-FR" sz="28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800" dirty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8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96" y="1619673"/>
            <a:ext cx="2585655" cy="1391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568" y="33005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Phase transition : </a:t>
            </a:r>
            <a:r>
              <a:rPr lang="fr-FR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vaccum</a:t>
            </a:r>
            <a:r>
              <a:rPr lang="fr-FR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energy</a:t>
            </a:r>
            <a:r>
              <a:rPr lang="fr-FR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went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through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different</a:t>
            </a:r>
            <a:r>
              <a:rPr lang="fr-FR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states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during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inflation </a:t>
            </a:r>
            <a:endParaRPr lang="fr-FR" dirty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048939"/>
            <a:ext cx="7905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Cosmic</a:t>
            </a:r>
            <a:r>
              <a:rPr lang="fr-FR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strings : a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topological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defect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</a:t>
            </a:r>
            <a:r>
              <a:rPr lang="fr-FR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the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universe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, 1D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objects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with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high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density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(trillion times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smaller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than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hydrogen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atom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but a 10 km string = </a:t>
            </a:r>
            <a:r>
              <a:rPr lang="fr-FR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Earth</a:t>
            </a:r>
            <a:r>
              <a:rPr lang="fr-FR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mass)</a:t>
            </a:r>
            <a:endParaRPr lang="fr-FR" dirty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31" y="3121567"/>
            <a:ext cx="4754121" cy="1448044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BB7E-2067-4B7B-A4ED-203D36B63A1D}" type="datetime1">
              <a:rPr lang="fr-FR" smtClean="0"/>
              <a:t>28/09/2018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30" y="4965160"/>
            <a:ext cx="1490239" cy="1196707"/>
          </a:xfrm>
          <a:prstGeom prst="rect">
            <a:avLst/>
          </a:prstGeom>
        </p:spPr>
      </p:pic>
      <p:pic>
        <p:nvPicPr>
          <p:cNvPr id="13" name="cs_d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446" y="4734382"/>
            <a:ext cx="2743217" cy="20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 descr="spectrumsourcesvsdetec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84" y="37577"/>
            <a:ext cx="7975946" cy="67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droite 3"/>
          <p:cNvSpPr/>
          <p:nvPr/>
        </p:nvSpPr>
        <p:spPr>
          <a:xfrm>
            <a:off x="144779" y="2772893"/>
            <a:ext cx="11248391" cy="2062480"/>
          </a:xfrm>
          <a:prstGeom prst="rightArrow">
            <a:avLst>
              <a:gd name="adj1" fmla="val 50000"/>
              <a:gd name="adj2" fmla="val 24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1930310"/>
            <a:ext cx="1498816" cy="11241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0" y="4506634"/>
            <a:ext cx="1435082" cy="20779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69" y="1771923"/>
            <a:ext cx="1664970" cy="13319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33" y="4454280"/>
            <a:ext cx="1342845" cy="11935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72" y="2124184"/>
            <a:ext cx="1081753" cy="9302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70" y="2826835"/>
            <a:ext cx="738655" cy="1406162"/>
          </a:xfrm>
          <a:prstGeom prst="rect">
            <a:avLst/>
          </a:prstGeom>
        </p:spPr>
      </p:pic>
      <p:cxnSp>
        <p:nvCxnSpPr>
          <p:cNvPr id="11" name="Connecteur droit 10"/>
          <p:cNvCxnSpPr>
            <a:stCxn id="5" idx="2"/>
            <a:endCxn id="12" idx="0"/>
          </p:cNvCxnSpPr>
          <p:nvPr/>
        </p:nvCxnSpPr>
        <p:spPr>
          <a:xfrm flipH="1">
            <a:off x="879479" y="3054422"/>
            <a:ext cx="14709" cy="5641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37849" y="3618572"/>
            <a:ext cx="6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1918</a:t>
            </a:r>
            <a:endParaRPr lang="fr-FR" dirty="0"/>
          </a:p>
        </p:txBody>
      </p:sp>
      <p:cxnSp>
        <p:nvCxnSpPr>
          <p:cNvPr id="13" name="Connecteur droit 12"/>
          <p:cNvCxnSpPr>
            <a:stCxn id="12" idx="2"/>
          </p:cNvCxnSpPr>
          <p:nvPr/>
        </p:nvCxnSpPr>
        <p:spPr>
          <a:xfrm>
            <a:off x="879479" y="3987904"/>
            <a:ext cx="0" cy="518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751012" y="2018851"/>
            <a:ext cx="968232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First </a:t>
            </a:r>
            <a:r>
              <a:rPr lang="fr-FR" sz="1600" dirty="0" err="1" smtClean="0"/>
              <a:t>attempt</a:t>
            </a:r>
            <a:r>
              <a:rPr lang="fr-FR" sz="1600" dirty="0" smtClean="0"/>
              <a:t> : Weber bars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929328" y="3632423"/>
            <a:ext cx="105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1968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3238867" y="3114974"/>
            <a:ext cx="0" cy="533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249141" y="3980652"/>
            <a:ext cx="0" cy="533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271256" y="4506634"/>
            <a:ext cx="1892549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First indirect </a:t>
            </a:r>
            <a:r>
              <a:rPr lang="fr-FR" sz="1600" dirty="0" err="1" smtClean="0"/>
              <a:t>detection</a:t>
            </a:r>
            <a:r>
              <a:rPr lang="fr-FR" sz="1600" dirty="0" smtClean="0"/>
              <a:t> :</a:t>
            </a:r>
          </a:p>
          <a:p>
            <a:r>
              <a:rPr lang="fr-FR" sz="1600" dirty="0" err="1" smtClean="0"/>
              <a:t>Hulse</a:t>
            </a:r>
            <a:r>
              <a:rPr lang="fr-FR" sz="1600" dirty="0" smtClean="0"/>
              <a:t>-Taylor Pulsar</a:t>
            </a:r>
          </a:p>
          <a:p>
            <a:r>
              <a:rPr lang="fr-FR" sz="1600" dirty="0" smtClean="0"/>
              <a:t>(</a:t>
            </a:r>
            <a:r>
              <a:rPr lang="fr-FR" sz="1600" dirty="0"/>
              <a:t>N</a:t>
            </a:r>
            <a:r>
              <a:rPr lang="fr-FR" sz="1600" dirty="0" smtClean="0"/>
              <a:t>obel </a:t>
            </a:r>
            <a:r>
              <a:rPr lang="fr-FR" sz="1600" dirty="0" err="1" smtClean="0"/>
              <a:t>prize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873832" y="3648207"/>
            <a:ext cx="75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1974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5228578" y="3099190"/>
            <a:ext cx="0" cy="533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218305" y="3980651"/>
            <a:ext cx="0" cy="533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126566" y="3481585"/>
            <a:ext cx="154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3rd </a:t>
            </a:r>
            <a:r>
              <a:rPr lang="fr-FR" dirty="0" err="1" smtClean="0"/>
              <a:t>December</a:t>
            </a:r>
            <a:r>
              <a:rPr lang="fr-FR" dirty="0" smtClean="0"/>
              <a:t>       2015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8221358" y="4521136"/>
            <a:ext cx="1066483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Launch</a:t>
            </a:r>
            <a:r>
              <a:rPr lang="fr-FR" sz="1600" dirty="0" smtClean="0"/>
              <a:t> of LISA </a:t>
            </a:r>
            <a:r>
              <a:rPr lang="fr-FR" sz="1600" dirty="0" err="1" smtClean="0"/>
              <a:t>Pathfinder</a:t>
            </a:r>
            <a:endParaRPr lang="fr-FR" sz="1600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8755041" y="4097039"/>
            <a:ext cx="0" cy="424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8755046" y="3054422"/>
            <a:ext cx="0" cy="3792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548460" y="2465773"/>
            <a:ext cx="1116062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First direct </a:t>
            </a:r>
            <a:r>
              <a:rPr lang="fr-FR" sz="1600" dirty="0" err="1" smtClean="0"/>
              <a:t>detection</a:t>
            </a:r>
            <a:r>
              <a:rPr lang="fr-FR" sz="1600" dirty="0" smtClean="0"/>
              <a:t> !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318578" y="3491745"/>
            <a:ext cx="181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14th </a:t>
            </a:r>
            <a:r>
              <a:rPr lang="fr-FR" dirty="0" err="1" smtClean="0"/>
              <a:t>September</a:t>
            </a:r>
            <a:r>
              <a:rPr lang="fr-FR" dirty="0" smtClean="0"/>
              <a:t> </a:t>
            </a:r>
          </a:p>
          <a:p>
            <a:r>
              <a:rPr lang="fr-FR" dirty="0" smtClean="0"/>
              <a:t>2015</a:t>
            </a:r>
            <a:endParaRPr lang="fr-FR" dirty="0"/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7131700" y="3054422"/>
            <a:ext cx="12700" cy="4271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7179146" y="4138076"/>
            <a:ext cx="0" cy="322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1287093" y="4266683"/>
            <a:ext cx="874648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eLISA</a:t>
            </a:r>
            <a:endParaRPr lang="fr-FR" sz="1600" dirty="0" smtClean="0"/>
          </a:p>
          <a:p>
            <a:r>
              <a:rPr lang="fr-FR" sz="1600" dirty="0" smtClean="0"/>
              <a:t>2034 </a:t>
            </a:r>
            <a:r>
              <a:rPr lang="fr-FR" sz="1600" dirty="0" smtClean="0"/>
              <a:t>?</a:t>
            </a:r>
          </a:p>
          <a:p>
            <a:endParaRPr lang="fr-FR" sz="1600" dirty="0" smtClean="0"/>
          </a:p>
          <a:p>
            <a:r>
              <a:rPr lang="fr-FR" sz="1600" dirty="0" smtClean="0"/>
              <a:t>ET ?</a:t>
            </a:r>
          </a:p>
        </p:txBody>
      </p:sp>
      <p:sp>
        <p:nvSpPr>
          <p:cNvPr id="31" name="Espace réservé du numéro de diapositive 5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71A06CD-483D-47DA-817C-6DF68C8F6AC8}" type="slidenum">
              <a:rPr lang="fr-FR" smtClean="0">
                <a:solidFill>
                  <a:schemeClr val="tx1"/>
                </a:solidFill>
              </a:rPr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531328" y="296310"/>
            <a:ext cx="8079272" cy="738118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fr-FR" dirty="0" err="1" smtClean="0"/>
              <a:t>Gravitational</a:t>
            </a:r>
            <a:r>
              <a:rPr lang="fr-FR" dirty="0" smtClean="0"/>
              <a:t> </a:t>
            </a:r>
            <a:r>
              <a:rPr lang="fr-FR" dirty="0" err="1" smtClean="0"/>
              <a:t>waves</a:t>
            </a:r>
            <a:r>
              <a:rPr lang="fr-FR" dirty="0" smtClean="0"/>
              <a:t> : a </a:t>
            </a:r>
            <a:r>
              <a:rPr lang="fr-FR" dirty="0" err="1" smtClean="0"/>
              <a:t>brief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0" y="4506634"/>
            <a:ext cx="2278397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A. Einstein </a:t>
            </a:r>
          </a:p>
          <a:p>
            <a:r>
              <a:rPr lang="fr-FR" sz="1600" dirty="0" err="1" smtClean="0"/>
              <a:t>Über</a:t>
            </a:r>
            <a:r>
              <a:rPr lang="fr-FR" sz="1600" dirty="0" smtClean="0"/>
              <a:t> </a:t>
            </a:r>
            <a:r>
              <a:rPr lang="fr-FR" sz="1600" dirty="0" err="1" smtClean="0"/>
              <a:t>Gravitationswellen</a:t>
            </a:r>
            <a:endParaRPr lang="fr-FR" sz="1600" dirty="0"/>
          </a:p>
        </p:txBody>
      </p:sp>
      <p:pic>
        <p:nvPicPr>
          <p:cNvPr id="38" name="Image 37" descr="GW170817gridSm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21" y="4521497"/>
            <a:ext cx="1113667" cy="1661271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9513570" y="758801"/>
            <a:ext cx="1251418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 First 3 detector </a:t>
            </a:r>
            <a:r>
              <a:rPr lang="fr-FR" sz="1600" dirty="0" err="1" smtClean="0"/>
              <a:t>detection</a:t>
            </a:r>
            <a:endParaRPr lang="fr-FR" sz="1600" dirty="0" smtClean="0"/>
          </a:p>
          <a:p>
            <a:r>
              <a:rPr lang="fr-FR" sz="1600" dirty="0" smtClean="0"/>
              <a:t>- First observation of </a:t>
            </a:r>
            <a:r>
              <a:rPr lang="fr-FR" sz="1600" dirty="0" err="1" smtClean="0"/>
              <a:t>binary</a:t>
            </a:r>
            <a:r>
              <a:rPr lang="fr-FR" sz="1600" dirty="0" smtClean="0"/>
              <a:t> NS</a:t>
            </a:r>
          </a:p>
          <a:p>
            <a:r>
              <a:rPr lang="fr-FR" sz="1600" dirty="0" smtClean="0"/>
              <a:t>- First EM </a:t>
            </a:r>
            <a:r>
              <a:rPr lang="fr-FR" sz="1600" dirty="0" err="1" smtClean="0"/>
              <a:t>counterpart</a:t>
            </a:r>
            <a:endParaRPr lang="fr-FR" sz="1600" dirty="0" smtClean="0"/>
          </a:p>
          <a:p>
            <a:r>
              <a:rPr lang="fr-FR" sz="1600" dirty="0" smtClean="0"/>
              <a:t>- Nobel </a:t>
            </a:r>
            <a:r>
              <a:rPr lang="fr-FR" sz="1600" dirty="0" err="1" smtClean="0"/>
              <a:t>prize</a:t>
            </a:r>
            <a:endParaRPr lang="fr-FR" sz="1600" dirty="0"/>
          </a:p>
        </p:txBody>
      </p:sp>
      <p:sp>
        <p:nvSpPr>
          <p:cNvPr id="40" name="ZoneTexte 39"/>
          <p:cNvSpPr txBox="1"/>
          <p:nvPr/>
        </p:nvSpPr>
        <p:spPr>
          <a:xfrm>
            <a:off x="9815979" y="3568710"/>
            <a:ext cx="104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2017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10160893" y="3050548"/>
            <a:ext cx="0" cy="3792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10160893" y="4141914"/>
            <a:ext cx="0" cy="3792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652" y="5404655"/>
            <a:ext cx="862173" cy="546602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0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966291" y="296310"/>
            <a:ext cx="4064526" cy="738118"/>
          </a:xfrm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fr-FR" dirty="0" err="1" smtClean="0"/>
              <a:t>Current</a:t>
            </a:r>
            <a:r>
              <a:rPr lang="fr-FR" dirty="0" smtClean="0"/>
              <a:t> situation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09479" y="1574203"/>
            <a:ext cx="11014674" cy="4055320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3 operational detectors: 2 LIGO (USA) + Virgo (Europe)</a:t>
            </a:r>
          </a:p>
          <a:p>
            <a:endParaRPr lang="en-US" dirty="0"/>
          </a:p>
          <a:p>
            <a:r>
              <a:rPr lang="en-US" noProof="0" dirty="0" smtClean="0"/>
              <a:t>2 runs: O1 (LIGO) and O2 (LIGO + Virgo)</a:t>
            </a:r>
          </a:p>
          <a:p>
            <a:endParaRPr lang="en-US" noProof="0" dirty="0" smtClean="0"/>
          </a:p>
          <a:p>
            <a:r>
              <a:rPr lang="en-US" dirty="0" smtClean="0"/>
              <a:t>6 confirmed detections: 5 BBH + 1 BNS</a:t>
            </a:r>
          </a:p>
          <a:p>
            <a:endParaRPr lang="en-US" noProof="0" dirty="0"/>
          </a:p>
          <a:p>
            <a:r>
              <a:rPr lang="en-US" noProof="0" dirty="0" smtClean="0"/>
              <a:t>Sensitivity better than 10</a:t>
            </a:r>
            <a:r>
              <a:rPr lang="en-US" baseline="30000" noProof="0" dirty="0" smtClean="0"/>
              <a:t>-19</a:t>
            </a:r>
            <a:r>
              <a:rPr lang="en-US" noProof="0" dirty="0" smtClean="0"/>
              <a:t> meters (1/10000 of the diameter of a proton)</a:t>
            </a:r>
            <a:endParaRPr lang="en-US" noProof="0" dirty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6FA-5A39-45A5-A3B8-7CEDE17504E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5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" y="2924063"/>
            <a:ext cx="3887441" cy="38237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1100075"/>
            <a:ext cx="2724831" cy="17609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0" y="1100075"/>
            <a:ext cx="8467976" cy="49811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53057" y="2050260"/>
            <a:ext cx="6716447" cy="322186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Merger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2 black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holes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36 and 29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solar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masses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0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Final black </a:t>
            </a:r>
            <a:r>
              <a:rPr lang="fr-FR" sz="20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hole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62 </a:t>
            </a:r>
            <a:r>
              <a:rPr lang="fr-FR" sz="20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solar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masses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000" dirty="0" smtClean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Energy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equivalent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3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solar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masses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radiated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in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gravitational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waves</a:t>
            </a:r>
            <a:endParaRPr lang="fr-FR" sz="20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0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Source distance : 410 </a:t>
            </a:r>
            <a:r>
              <a:rPr lang="fr-FR" sz="2000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MPc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= 1,3.10</a:t>
            </a:r>
            <a:r>
              <a:rPr lang="fr-FR" sz="20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25 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 = 1,3.10</a:t>
            </a:r>
            <a:r>
              <a:rPr lang="fr-FR" sz="20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9</a:t>
            </a:r>
            <a:r>
              <a:rPr lang="fr-FR" sz="2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Ly</a:t>
            </a:r>
            <a:r>
              <a:rPr lang="fr-FR" sz="2000" baseline="30000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    To compare, the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diameter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our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galaxy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b="0" i="0" u="none" strike="noStrike" kern="1200" cap="none" dirty="0" err="1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is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  <a:ea typeface="Arial Unicode MS" pitchFamily="2"/>
                <a:cs typeface="Arial Unicode MS" pitchFamily="2"/>
              </a:rPr>
              <a:t>≈ </a:t>
            </a:r>
            <a:r>
              <a:rPr lang="fr-FR" sz="2000" b="0" i="0" u="none" strike="noStrike" kern="1200" cap="none" dirty="0" smtClean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100 000 Ly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800">
                <a:solidFill>
                  <a:srgbClr val="000000"/>
                </a:solidFill>
                <a:latin typeface="Calibri light"/>
              </a:defRPr>
            </a:pPr>
            <a:endParaRPr lang="fr-FR" sz="2000" b="0" i="0" u="none" strike="noStrike" kern="1200" cap="none" dirty="0" smtClean="0">
              <a:ln>
                <a:noFill/>
              </a:ln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66515" y="1661241"/>
            <a:ext cx="88254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LIGO has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seen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the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merging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of 2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stellar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black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holes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that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occured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1,3 billion </a:t>
            </a:r>
            <a:r>
              <a:rPr lang="fr-FR" sz="2000" u="sng" dirty="0" err="1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years</a:t>
            </a:r>
            <a:r>
              <a:rPr lang="fr-FR" sz="2000" u="sng" dirty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sz="2000" u="sng" dirty="0" err="1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ago</a:t>
            </a:r>
            <a:r>
              <a:rPr lang="fr-FR" sz="2000" u="sng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 </a:t>
            </a:r>
            <a:r>
              <a:rPr lang="fr-FR" u="sng" dirty="0" smtClean="0"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rPr>
              <a:t>:</a:t>
            </a:r>
            <a:endParaRPr lang="fr-FR" u="sng" dirty="0">
              <a:solidFill>
                <a:srgbClr val="000000"/>
              </a:solidFill>
              <a:latin typeface="Calibri light" pitchFamily="18"/>
              <a:ea typeface="Arial Unicode MS" pitchFamily="2"/>
              <a:cs typeface="Arial Unicode MS" pitchFamily="2"/>
            </a:endParaRPr>
          </a:p>
          <a:p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5617" y="203625"/>
            <a:ext cx="11845108" cy="619661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3400" dirty="0" smtClean="0"/>
              <a:t>14th </a:t>
            </a:r>
            <a:r>
              <a:rPr lang="fr-FR" sz="3400" dirty="0" err="1" smtClean="0"/>
              <a:t>september</a:t>
            </a:r>
            <a:r>
              <a:rPr lang="fr-FR" sz="3400" dirty="0" smtClean="0"/>
              <a:t> 2015 : First direct </a:t>
            </a:r>
            <a:r>
              <a:rPr lang="fr-FR" sz="3400" dirty="0" err="1" smtClean="0"/>
              <a:t>detection</a:t>
            </a:r>
            <a:r>
              <a:rPr lang="fr-FR" sz="3400" dirty="0" smtClean="0"/>
              <a:t> of </a:t>
            </a:r>
            <a:r>
              <a:rPr lang="fr-FR" sz="3400" dirty="0" err="1" smtClean="0"/>
              <a:t>gravitational</a:t>
            </a:r>
            <a:r>
              <a:rPr lang="fr-FR" sz="3400" dirty="0" smtClean="0"/>
              <a:t> </a:t>
            </a:r>
            <a:r>
              <a:rPr lang="fr-FR" sz="3400" dirty="0" err="1" smtClean="0"/>
              <a:t>waves</a:t>
            </a:r>
            <a:endParaRPr lang="fr-FR" sz="3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4" y="5122970"/>
            <a:ext cx="2314158" cy="162480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26444" y="5581429"/>
            <a:ext cx="383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But </a:t>
            </a:r>
            <a:r>
              <a:rPr lang="fr-FR" sz="2000" dirty="0" err="1" smtClean="0">
                <a:latin typeface="+mj-lt"/>
              </a:rPr>
              <a:t>with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only</a:t>
            </a:r>
            <a:r>
              <a:rPr lang="fr-FR" sz="2000" dirty="0" smtClean="0">
                <a:latin typeface="+mj-lt"/>
              </a:rPr>
              <a:t> 2 detectors the </a:t>
            </a:r>
            <a:r>
              <a:rPr lang="fr-FR" sz="2000" dirty="0" err="1" smtClean="0">
                <a:latin typeface="+mj-lt"/>
              </a:rPr>
              <a:t>event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is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localized</a:t>
            </a:r>
            <a:r>
              <a:rPr lang="fr-FR" sz="2000" dirty="0" smtClean="0">
                <a:latin typeface="+mj-lt"/>
              </a:rPr>
              <a:t> in an area of 600 deg²</a:t>
            </a:r>
            <a:endParaRPr lang="fr-F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58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4480</TotalTime>
  <Words>1557</Words>
  <Application>Microsoft Office PowerPoint</Application>
  <PresentationFormat>Grand écran</PresentationFormat>
  <Paragraphs>281</Paragraphs>
  <Slides>33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Arial Unicode MS</vt:lpstr>
      <vt:lpstr>MS PGothic</vt:lpstr>
      <vt:lpstr>Arial</vt:lpstr>
      <vt:lpstr>Calibri</vt:lpstr>
      <vt:lpstr>Calibri Light</vt:lpstr>
      <vt:lpstr>Calibri Light</vt:lpstr>
      <vt:lpstr>Cambria Math</vt:lpstr>
      <vt:lpstr>Courier New</vt:lpstr>
      <vt:lpstr>Georgia</vt:lpstr>
      <vt:lpstr>Thème Office</vt:lpstr>
      <vt:lpstr>Présentation PowerPoint</vt:lpstr>
      <vt:lpstr>What are Gravitational waves ?</vt:lpstr>
      <vt:lpstr>Astrophysical and cosmological sources of GW</vt:lpstr>
      <vt:lpstr>Astrophysical and cosmological sources of GW</vt:lpstr>
      <vt:lpstr>Astrophysical and cosmological sources of GW</vt:lpstr>
      <vt:lpstr>Présentation PowerPoint</vt:lpstr>
      <vt:lpstr>Gravitational waves : a brief history</vt:lpstr>
      <vt:lpstr>Current situation</vt:lpstr>
      <vt:lpstr>14th september 2015 : First direct detection of gravitational waves</vt:lpstr>
      <vt:lpstr>GW170814 : Virgo first detection</vt:lpstr>
      <vt:lpstr>Better sky localisation</vt:lpstr>
      <vt:lpstr>3 days later …</vt:lpstr>
      <vt:lpstr>The full campaign</vt:lpstr>
      <vt:lpstr>Kilonova</vt:lpstr>
      <vt:lpstr>Main results with GW170817</vt:lpstr>
      <vt:lpstr>Advanced generation detectors</vt:lpstr>
      <vt:lpstr>Near future: improvements on the current detectors between O2 and O3</vt:lpstr>
      <vt:lpstr>Near future: improvements on the current detectors between O3 and O4</vt:lpstr>
      <vt:lpstr>Beat the standard quantum limit using squeezed light</vt:lpstr>
      <vt:lpstr>Squeezed light</vt:lpstr>
      <vt:lpstr>Generating squeezed light</vt:lpstr>
      <vt:lpstr>Frequency dependent squeezing</vt:lpstr>
      <vt:lpstr>Frequency dependent squeezing: the filter cavity, a critical point</vt:lpstr>
      <vt:lpstr>Next years: more terrestrial interferometers</vt:lpstr>
      <vt:lpstr>Far future: space based gravitational wave interferometer</vt:lpstr>
      <vt:lpstr>LISA: Laser Interferometer Space Antenna</vt:lpstr>
      <vt:lpstr>LISA: Laser Interferometer Space Antenna</vt:lpstr>
      <vt:lpstr>LISA: Laser Interferometer Space Antenna</vt:lpstr>
      <vt:lpstr>LISA: Laser Interferometer Space Antenna</vt:lpstr>
      <vt:lpstr>LISA Pathfinder: a technological demonstrator</vt:lpstr>
      <vt:lpstr>LISA Pathfinder: a technological demonstrator</vt:lpstr>
      <vt:lpstr>Very far future</vt:lpstr>
      <vt:lpstr>LISA: Laser Interferometer Space Antenna</vt:lpstr>
    </vt:vector>
  </TitlesOfParts>
  <Company>cnrs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gruning</dc:creator>
  <cp:lastModifiedBy>pierre gruning</cp:lastModifiedBy>
  <cp:revision>73</cp:revision>
  <dcterms:created xsi:type="dcterms:W3CDTF">2017-11-05T15:07:24Z</dcterms:created>
  <dcterms:modified xsi:type="dcterms:W3CDTF">2018-09-28T06:46:01Z</dcterms:modified>
</cp:coreProperties>
</file>