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511" r:id="rId3"/>
    <p:sldId id="548" r:id="rId4"/>
    <p:sldId id="532" r:id="rId5"/>
    <p:sldId id="515" r:id="rId6"/>
    <p:sldId id="513" r:id="rId7"/>
    <p:sldId id="547" r:id="rId8"/>
    <p:sldId id="516" r:id="rId9"/>
    <p:sldId id="517" r:id="rId10"/>
    <p:sldId id="542" r:id="rId11"/>
    <p:sldId id="534" r:id="rId12"/>
    <p:sldId id="533" r:id="rId13"/>
    <p:sldId id="535" r:id="rId14"/>
    <p:sldId id="543" r:id="rId15"/>
    <p:sldId id="537" r:id="rId16"/>
    <p:sldId id="528" r:id="rId17"/>
    <p:sldId id="529" r:id="rId18"/>
    <p:sldId id="530" r:id="rId19"/>
    <p:sldId id="522" r:id="rId20"/>
    <p:sldId id="523" r:id="rId21"/>
    <p:sldId id="524" r:id="rId22"/>
    <p:sldId id="526" r:id="rId23"/>
    <p:sldId id="527" r:id="rId24"/>
    <p:sldId id="512" r:id="rId25"/>
    <p:sldId id="521" r:id="rId26"/>
    <p:sldId id="518" r:id="rId27"/>
    <p:sldId id="544" r:id="rId28"/>
    <p:sldId id="545" r:id="rId29"/>
    <p:sldId id="546" r:id="rId30"/>
    <p:sldId id="519" r:id="rId31"/>
    <p:sldId id="525" r:id="rId32"/>
    <p:sldId id="539" r:id="rId33"/>
    <p:sldId id="49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AFD1477B-9122-4570-AEB3-107AEE70061D}">
          <p14:sldIdLst>
            <p14:sldId id="511"/>
            <p14:sldId id="548"/>
            <p14:sldId id="532"/>
            <p14:sldId id="515"/>
            <p14:sldId id="513"/>
            <p14:sldId id="547"/>
            <p14:sldId id="516"/>
            <p14:sldId id="517"/>
            <p14:sldId id="542"/>
            <p14:sldId id="534"/>
            <p14:sldId id="533"/>
            <p14:sldId id="535"/>
            <p14:sldId id="543"/>
            <p14:sldId id="537"/>
            <p14:sldId id="528"/>
            <p14:sldId id="529"/>
            <p14:sldId id="530"/>
            <p14:sldId id="522"/>
            <p14:sldId id="523"/>
            <p14:sldId id="524"/>
            <p14:sldId id="526"/>
            <p14:sldId id="527"/>
            <p14:sldId id="512"/>
            <p14:sldId id="521"/>
            <p14:sldId id="518"/>
            <p14:sldId id="544"/>
            <p14:sldId id="545"/>
            <p14:sldId id="546"/>
            <p14:sldId id="519"/>
            <p14:sldId id="525"/>
            <p14:sldId id="539"/>
            <p14:sldId id="498"/>
          </p14:sldIdLst>
        </p14:section>
        <p14:section name="タイトルなしのセクション" id="{E51CDE17-090C-4510-8EA9-E5D9D920EC9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1D6FF"/>
    <a:srgbClr val="FF3399"/>
    <a:srgbClr val="FF99FF"/>
    <a:srgbClr val="58B47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893" autoAdjust="0"/>
    <p:restoredTop sz="93805" autoAdjust="0"/>
  </p:normalViewPr>
  <p:slideViewPr>
    <p:cSldViewPr>
      <p:cViewPr varScale="1">
        <p:scale>
          <a:sx n="84" d="100"/>
          <a:sy n="84" d="100"/>
        </p:scale>
        <p:origin x="9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-6372"/>
    </p:cViewPr>
  </p:sorterViewPr>
  <p:notesViewPr>
    <p:cSldViewPr>
      <p:cViewPr varScale="1">
        <p:scale>
          <a:sx n="46" d="100"/>
          <a:sy n="46" d="100"/>
        </p:scale>
        <p:origin x="255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E811-42EA-4F0A-81B5-C3FF0D2CF445}" type="datetimeFigureOut">
              <a:rPr lang="en-GB" smtClean="0"/>
              <a:t>27/09/2018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92EE6-D60A-471E-8D47-F2585C30D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810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8F7F8-11F2-4F29-B327-079C87FE4FB1}" type="datetimeFigureOut">
              <a:rPr lang="en-GB" smtClean="0"/>
              <a:pPr/>
              <a:t>27/09/2018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9A337-BE2D-4717-A5B0-79DD4EEF07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75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A337-BE2D-4717-A5B0-79DD4EEF07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24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</a:t>
            </a:r>
            <a:r>
              <a:rPr lang="en-US" baseline="0" dirty="0" smtClean="0"/>
              <a:t> welcome again!!</a:t>
            </a:r>
          </a:p>
          <a:p>
            <a:r>
              <a:rPr lang="en-US" baseline="0" dirty="0" smtClean="0"/>
              <a:t>AND ATLAS and CMS inner pixel layer replacements??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"Tracker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Turicensis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Muon Forward Tracker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2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simply save this slide in all following talks </a:t>
            </a:r>
            <a:r>
              <a:rPr lang="mr-IN" baseline="0" dirty="0" smtClean="0"/>
              <a:t>–</a:t>
            </a:r>
            <a:r>
              <a:rPr lang="en-US" baseline="0" dirty="0" smtClean="0"/>
              <a:t> You are welcome </a:t>
            </a:r>
            <a:r>
              <a:rPr lang="en-US" baseline="0" dirty="0" smtClean="0">
                <a:sym typeface="Wingdings"/>
              </a:rPr>
              <a:t></a:t>
            </a:r>
          </a:p>
          <a:p>
            <a:r>
              <a:rPr lang="en-US" baseline="0" dirty="0" smtClean="0">
                <a:sym typeface="Wingdings"/>
              </a:rPr>
              <a:t>They LHC can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5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CMS 240um </a:t>
            </a:r>
            <a:r>
              <a:rPr lang="mr-IN" dirty="0" smtClean="0"/>
              <a:t>–</a:t>
            </a:r>
            <a:r>
              <a:rPr lang="en-US" dirty="0" smtClean="0"/>
              <a:t> still tuning!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7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A337-BE2D-4717-A5B0-79DD4EEF070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71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A3F14-B51F-4A89-8FA9-D4F11AAC160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18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Ion </a:t>
            </a:r>
            <a:r>
              <a:rPr lang="fr-FR" smtClean="0"/>
              <a:t>of d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A337-BE2D-4717-A5B0-79DD4EEF07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6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A337-BE2D-4717-A5B0-79DD4EEF070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0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Abdenour Lounis, France-Ukraine 2018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669727" y="-383977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625"/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5051"/>
            <a:ext cx="7804547" cy="4420195"/>
          </a:xfrm>
          <a:prstGeom prst="rect">
            <a:avLst/>
          </a:prstGeom>
        </p:spPr>
        <p:txBody>
          <a:bodyPr/>
          <a:lstStyle>
            <a:lvl1pPr marL="217033" indent="-217033">
              <a:lnSpc>
                <a:spcPct val="110000"/>
              </a:lnSpc>
              <a:spcBef>
                <a:spcPts val="422"/>
              </a:spcBef>
              <a:buClr>
                <a:srgbClr val="0433FF"/>
              </a:buClr>
              <a:buSzPct val="108000"/>
              <a:defRPr sz="1758">
                <a:latin typeface="+mj-lt"/>
                <a:ea typeface="+mj-ea"/>
                <a:cs typeface="+mj-cs"/>
                <a:sym typeface="Optima"/>
              </a:defRPr>
            </a:lvl1pPr>
            <a:lvl2pPr>
              <a:lnSpc>
                <a:spcPct val="110000"/>
              </a:lnSpc>
              <a:spcBef>
                <a:spcPts val="422"/>
              </a:spcBef>
              <a:buClr>
                <a:srgbClr val="FF2600"/>
              </a:buClr>
              <a:buChar char="✦"/>
              <a:defRPr sz="2250">
                <a:latin typeface="+mj-lt"/>
                <a:ea typeface="+mj-ea"/>
                <a:cs typeface="+mj-cs"/>
                <a:sym typeface="Optima"/>
              </a:defRPr>
            </a:lvl2pPr>
            <a:lvl3pPr>
              <a:lnSpc>
                <a:spcPct val="110000"/>
              </a:lnSpc>
              <a:spcBef>
                <a:spcPts val="422"/>
              </a:spcBef>
              <a:buChar char="❖"/>
              <a:defRPr sz="1969">
                <a:latin typeface="+mj-lt"/>
                <a:ea typeface="+mj-ea"/>
                <a:cs typeface="+mj-cs"/>
                <a:sym typeface="Optima"/>
              </a:defRPr>
            </a:lvl3pPr>
            <a:lvl4pPr>
              <a:lnSpc>
                <a:spcPct val="110000"/>
              </a:lnSpc>
              <a:spcBef>
                <a:spcPts val="422"/>
              </a:spcBef>
              <a:defRPr sz="1969">
                <a:latin typeface="+mj-lt"/>
                <a:ea typeface="+mj-ea"/>
                <a:cs typeface="+mj-cs"/>
                <a:sym typeface="Optima"/>
              </a:defRPr>
            </a:lvl4pPr>
            <a:lvl5pPr>
              <a:lnSpc>
                <a:spcPct val="110000"/>
              </a:lnSpc>
              <a:spcBef>
                <a:spcPts val="422"/>
              </a:spcBef>
              <a:defRPr sz="1969">
                <a:latin typeface="+mj-lt"/>
                <a:ea typeface="+mj-ea"/>
                <a:cs typeface="+mj-cs"/>
                <a:sym typeface="Opti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3942" y="6493371"/>
            <a:ext cx="318749" cy="3303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87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-2977" y="639961"/>
            <a:ext cx="9142233" cy="132597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5530189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91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928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182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29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22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13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71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48" y="59953"/>
            <a:ext cx="8229600" cy="989619"/>
          </a:xfrm>
        </p:spPr>
        <p:txBody>
          <a:bodyPr/>
          <a:lstStyle>
            <a:lvl1pPr>
              <a:defRPr b="1">
                <a:solidFill>
                  <a:srgbClr val="00B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474"/>
            <a:ext cx="2133600" cy="365125"/>
          </a:xfrm>
        </p:spPr>
        <p:txBody>
          <a:bodyPr/>
          <a:lstStyle>
            <a:lvl1pPr>
              <a:defRPr sz="1600">
                <a:solidFill>
                  <a:srgbClr val="0070C0"/>
                </a:solidFill>
              </a:defRPr>
            </a:lvl1pPr>
          </a:lstStyle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474"/>
            <a:ext cx="2895600" cy="365125"/>
          </a:xfrm>
        </p:spPr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Abdenour Lounis, France-Ukraine 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947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1F6E603C-62EC-46E2-970F-CE70D223740E}" type="slidenum">
              <a:rPr lang="en-GB" smtClean="0"/>
              <a:pPr/>
              <a:t>‹N°›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3123" y="6448508"/>
            <a:ext cx="87782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43123" y="970058"/>
            <a:ext cx="87782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85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40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02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2018/4/17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Abdenour Lounis, France-Ukraine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603C-62EC-46E2-970F-CE70D22374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2018/4/17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Abdenour Lounis, France-Ukraine 2018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D6292-3ECF-4E90-B653-420771B9FD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9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tiff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7.tiff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53" y="3449163"/>
            <a:ext cx="4703139" cy="318962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364" y="607226"/>
            <a:ext cx="7999567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Pixel detector for Phase 2  ATLAS tracker and </a:t>
            </a:r>
            <a:r>
              <a:rPr lang="en-US" sz="3600" dirty="0" err="1" smtClean="0"/>
              <a:t>Captinov</a:t>
            </a:r>
            <a:r>
              <a:rPr lang="en-US" sz="3600" dirty="0" smtClean="0"/>
              <a:t> infrastructure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255" y="1918956"/>
            <a:ext cx="6880200" cy="1423301"/>
          </a:xfr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Abdenour LOUNIS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Laboratoire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l’Accélérateur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Linéaire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Orsay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Université</a:t>
            </a:r>
            <a:r>
              <a:rPr lang="en-US" sz="2000" b="1" dirty="0" smtClean="0">
                <a:solidFill>
                  <a:schemeClr val="bg1"/>
                </a:solidFill>
              </a:rPr>
              <a:t> de Paris-</a:t>
            </a:r>
            <a:r>
              <a:rPr lang="en-US" sz="2000" b="1" dirty="0" err="1" smtClean="0">
                <a:solidFill>
                  <a:schemeClr val="bg1"/>
                </a:solidFill>
              </a:rPr>
              <a:t>Sud</a:t>
            </a:r>
            <a:r>
              <a:rPr lang="en-US" sz="2000" b="1" dirty="0" smtClean="0">
                <a:solidFill>
                  <a:schemeClr val="bg1"/>
                </a:solidFill>
              </a:rPr>
              <a:t> XI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059832" y="6515219"/>
            <a:ext cx="3240360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Abdenour Lounis, France-Ukraine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TLAS_Transparent_600x720_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4" y="5300332"/>
            <a:ext cx="1001354" cy="1201625"/>
          </a:xfrm>
          <a:prstGeom prst="rect">
            <a:avLst/>
          </a:prstGeom>
        </p:spPr>
      </p:pic>
      <p:pic>
        <p:nvPicPr>
          <p:cNvPr id="16387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905" y="0"/>
            <a:ext cx="1349726" cy="8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NRS IN2P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3870"/>
            <a:ext cx="1639775" cy="7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70255" y="3825734"/>
            <a:ext cx="3384376" cy="214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arge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dirty="0"/>
              <a:t>adron </a:t>
            </a:r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/>
              <a:t>ollider,                                                                     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                                            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Circumf</a:t>
            </a:r>
            <a:r>
              <a:rPr lang="en-US" dirty="0" smtClean="0"/>
              <a:t> </a:t>
            </a:r>
            <a:r>
              <a:rPr lang="en-US" dirty="0"/>
              <a:t>~27km, E=14 </a:t>
            </a:r>
            <a:r>
              <a:rPr lang="en-US" dirty="0" err="1" smtClean="0"/>
              <a:t>TeV</a:t>
            </a:r>
            <a:r>
              <a:rPr lang="en-US" dirty="0" smtClean="0"/>
              <a:t> L=10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40MHz beam  crossing,  </a:t>
            </a:r>
            <a:r>
              <a:rPr lang="en-US" dirty="0" smtClean="0"/>
              <a:t>1 GHz </a:t>
            </a:r>
            <a:r>
              <a:rPr lang="en-US" dirty="0"/>
              <a:t>interaction rate,       </a:t>
            </a:r>
            <a:r>
              <a:rPr lang="en-US" dirty="0" smtClean="0"/>
              <a:t>               </a:t>
            </a:r>
            <a:r>
              <a:rPr lang="en-US" dirty="0" smtClean="0"/>
              <a:t>                                                   </a:t>
            </a:r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particles each 25 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Technologie for </a:t>
            </a:r>
            <a:r>
              <a:rPr lang="fr-FR" dirty="0" err="1" smtClean="0"/>
              <a:t>sensors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 smtClean="0"/>
              <a:t>A critical point for choosing the sensor is the electrical performance with the readout chip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 smtClean="0"/>
              <a:t>Charge collection efficiency with highly irradiated sensors is a critical parameter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1" dirty="0" smtClean="0"/>
              <a:t>Different sensor options are proposed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Planar : Most largely used in conventional trackers, performances recently improved with edgeless designs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3D: Evaluated recently in ATLAS IBL , manufacturability and yield stability </a:t>
            </a:r>
            <a:r>
              <a:rPr lang="en-US" sz="2000" dirty="0"/>
              <a:t>in progress </a:t>
            </a: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CMOS sensors are suggested by a strong community in ATLAS to equip one outer layer of the pixel part of the ITK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380" y="-126294"/>
            <a:ext cx="8229600" cy="989619"/>
          </a:xfrm>
        </p:spPr>
        <p:txBody>
          <a:bodyPr/>
          <a:lstStyle/>
          <a:p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planar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r>
              <a:rPr lang="fr-FR" dirty="0" smtClean="0"/>
              <a:t> detector</a:t>
            </a:r>
            <a:endParaRPr lang="en-GB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2514"/>
            <a:ext cx="2585079" cy="286649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29748" y="6499475"/>
            <a:ext cx="4390052" cy="284438"/>
          </a:xfrm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8763" y="1556792"/>
            <a:ext cx="1090363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050" dirty="0" smtClean="0"/>
              <a:t>SILICON SENSOR</a:t>
            </a:r>
            <a:endParaRPr lang="en-GB" sz="105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3259921"/>
            <a:ext cx="1560042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050" dirty="0" smtClean="0"/>
              <a:t>FRONT-END-ELCTRONICS</a:t>
            </a:r>
            <a:endParaRPr lang="en-GB" sz="1050" dirty="0"/>
          </a:p>
        </p:txBody>
      </p:sp>
      <p:sp>
        <p:nvSpPr>
          <p:cNvPr id="8" name="ZoneTexte 7"/>
          <p:cNvSpPr txBox="1"/>
          <p:nvPr/>
        </p:nvSpPr>
        <p:spPr>
          <a:xfrm>
            <a:off x="69706" y="2608844"/>
            <a:ext cx="1191352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050" dirty="0" smtClean="0"/>
              <a:t>INTERCONNEXION</a:t>
            </a:r>
            <a:endParaRPr lang="en-GB" sz="1050" dirty="0"/>
          </a:p>
        </p:txBody>
      </p:sp>
      <p:sp>
        <p:nvSpPr>
          <p:cNvPr id="9" name="ZoneTexte 8"/>
          <p:cNvSpPr txBox="1"/>
          <p:nvPr/>
        </p:nvSpPr>
        <p:spPr>
          <a:xfrm>
            <a:off x="3926032" y="1231590"/>
            <a:ext cx="48705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Hybrid</a:t>
            </a:r>
            <a:r>
              <a:rPr lang="fr-FR" dirty="0" smtClean="0"/>
              <a:t> detector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a </a:t>
            </a:r>
            <a:r>
              <a:rPr lang="fr-FR" dirty="0" err="1" smtClean="0"/>
              <a:t>sensor</a:t>
            </a:r>
            <a:r>
              <a:rPr lang="fr-FR" dirty="0" smtClean="0"/>
              <a:t> </a:t>
            </a:r>
            <a:r>
              <a:rPr lang="fr-FR" dirty="0" err="1" smtClean="0"/>
              <a:t>connected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readout</a:t>
            </a:r>
            <a:r>
              <a:rPr lang="fr-FR" dirty="0" smtClean="0"/>
              <a:t> chip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bump</a:t>
            </a:r>
            <a:r>
              <a:rPr lang="fr-FR" dirty="0" smtClean="0"/>
              <a:t> </a:t>
            </a:r>
            <a:r>
              <a:rPr lang="fr-FR" dirty="0" err="1" smtClean="0"/>
              <a:t>bonding</a:t>
            </a:r>
            <a:r>
              <a:rPr lang="fr-FR" dirty="0" smtClean="0"/>
              <a:t> technique</a:t>
            </a:r>
          </a:p>
          <a:p>
            <a:endParaRPr lang="en-GB" dirty="0"/>
          </a:p>
        </p:txBody>
      </p:sp>
      <p:graphicFrame>
        <p:nvGraphicFramePr>
          <p:cNvPr id="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710483"/>
              </p:ext>
            </p:extLst>
          </p:nvPr>
        </p:nvGraphicFramePr>
        <p:xfrm>
          <a:off x="4392180" y="2401513"/>
          <a:ext cx="3347864" cy="161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Visio" r:id="rId5" imgW="4700588" imgH="2086928" progId="Visio.Drawing.11">
                  <p:embed/>
                </p:oleObj>
              </mc:Choice>
              <mc:Fallback>
                <p:oleObj name="Visio" r:id="rId5" imgW="4700588" imgH="208692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180" y="2401513"/>
                        <a:ext cx="3347864" cy="1610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77" y="4534152"/>
            <a:ext cx="3770697" cy="165394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077305" y="3923575"/>
            <a:ext cx="1487908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000" dirty="0" err="1" smtClean="0"/>
              <a:t>Analaogue</a:t>
            </a:r>
            <a:r>
              <a:rPr lang="fr-FR" sz="1000" dirty="0" smtClean="0"/>
              <a:t> </a:t>
            </a:r>
            <a:r>
              <a:rPr lang="fr-FR" sz="1000" dirty="0" err="1" smtClean="0"/>
              <a:t>readout</a:t>
            </a:r>
            <a:r>
              <a:rPr lang="fr-FR" sz="1000" dirty="0" smtClean="0"/>
              <a:t> </a:t>
            </a:r>
            <a:r>
              <a:rPr lang="fr-FR" sz="1000" dirty="0" err="1" smtClean="0"/>
              <a:t>chain</a:t>
            </a:r>
            <a:endParaRPr lang="en-GB" sz="10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7740044" y="2446221"/>
            <a:ext cx="1195541" cy="17050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rgbClr val="FFFF00"/>
                </a:solidFill>
              </a:rPr>
              <a:t>-Store </a:t>
            </a:r>
            <a:r>
              <a:rPr lang="fr-FR" sz="1400" dirty="0" smtClean="0"/>
              <a:t>data </a:t>
            </a:r>
            <a:r>
              <a:rPr lang="fr-FR" sz="1400" dirty="0" err="1" smtClean="0"/>
              <a:t>until</a:t>
            </a:r>
            <a:r>
              <a:rPr lang="fr-FR" sz="1400" dirty="0" smtClean="0"/>
              <a:t> L1</a:t>
            </a:r>
            <a:endParaRPr lang="fr-FR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 smtClean="0"/>
              <a:t>- </a:t>
            </a:r>
            <a:r>
              <a:rPr lang="fr-FR" sz="1200" dirty="0" err="1" smtClean="0"/>
              <a:t>calculate</a:t>
            </a:r>
            <a:r>
              <a:rPr lang="fr-FR" sz="1200" dirty="0" smtClean="0"/>
              <a:t> </a:t>
            </a:r>
            <a:r>
              <a:rPr lang="fr-FR" sz="1200" dirty="0" smtClean="0">
                <a:solidFill>
                  <a:srgbClr val="FFFF00"/>
                </a:solidFill>
              </a:rPr>
              <a:t>TOT </a:t>
            </a:r>
            <a:r>
              <a:rPr lang="fr-FR" sz="1200" dirty="0" smtClean="0"/>
              <a:t>and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 smtClean="0"/>
              <a:t>- </a:t>
            </a:r>
            <a:r>
              <a:rPr lang="fr-FR" sz="1200" dirty="0" smtClean="0">
                <a:solidFill>
                  <a:srgbClr val="FFFF00"/>
                </a:solidFill>
              </a:rPr>
              <a:t>Transfer  TOT and </a:t>
            </a:r>
            <a:r>
              <a:rPr lang="fr-FR" sz="1200" dirty="0" smtClean="0"/>
              <a:t>Chip pixel </a:t>
            </a:r>
            <a:r>
              <a:rPr lang="fr-FR" sz="1200" dirty="0" err="1" smtClean="0">
                <a:solidFill>
                  <a:srgbClr val="FFFF00"/>
                </a:solidFill>
              </a:rPr>
              <a:t>address</a:t>
            </a:r>
            <a:r>
              <a:rPr lang="fr-FR" sz="1200" dirty="0" smtClean="0">
                <a:solidFill>
                  <a:srgbClr val="FFFF00"/>
                </a:solidFill>
              </a:rPr>
              <a:t> &amp; Time </a:t>
            </a:r>
            <a:r>
              <a:rPr lang="fr-FR" sz="1200" dirty="0" err="1" smtClean="0">
                <a:solidFill>
                  <a:srgbClr val="FFFF00"/>
                </a:solidFill>
              </a:rPr>
              <a:t>stamp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740044" y="4231325"/>
            <a:ext cx="822661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/>
              <a:t>Digital </a:t>
            </a:r>
            <a:r>
              <a:rPr lang="fr-FR" sz="1000" dirty="0" err="1" smtClean="0"/>
              <a:t>chain</a:t>
            </a:r>
            <a:endParaRPr lang="en-GB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3926032" y="2173438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Example</a:t>
            </a:r>
            <a:r>
              <a:rPr lang="fr-FR" sz="1200" dirty="0" smtClean="0"/>
              <a:t> : </a:t>
            </a:r>
            <a:r>
              <a:rPr lang="fr-FR" sz="1200" dirty="0" err="1" smtClean="0"/>
              <a:t>Actual</a:t>
            </a:r>
            <a:r>
              <a:rPr lang="fr-FR" sz="1200" dirty="0" smtClean="0"/>
              <a:t> FEI4 </a:t>
            </a:r>
            <a:r>
              <a:rPr lang="fr-FR" sz="1200" dirty="0" err="1" smtClean="0"/>
              <a:t>readout</a:t>
            </a:r>
            <a:endParaRPr lang="en-GB" sz="1200" dirty="0"/>
          </a:p>
        </p:txBody>
      </p:sp>
      <p:pic>
        <p:nvPicPr>
          <p:cNvPr id="16" name="Espace réservé du contenu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0" y="4046685"/>
            <a:ext cx="3279080" cy="20316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718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 smtClean="0"/>
              <a:t>Abdenour Lounis, France-Ukraine 2018</a:t>
            </a:r>
            <a:endParaRPr lang="en-GB" sz="1000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60325"/>
            <a:ext cx="8229600" cy="989013"/>
          </a:xfrm>
        </p:spPr>
        <p:txBody>
          <a:bodyPr/>
          <a:lstStyle/>
          <a:p>
            <a:r>
              <a:rPr lang="fr-FR" dirty="0" smtClean="0"/>
              <a:t>Alternative SENSOR technologies</a:t>
            </a:r>
            <a:endParaRPr lang="en-GB" dirty="0"/>
          </a:p>
        </p:txBody>
      </p:sp>
      <p:pic>
        <p:nvPicPr>
          <p:cNvPr id="5" name="Picture 4" descr="comparison3d2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7" y="1049572"/>
            <a:ext cx="5142320" cy="298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4" descr="3dnew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226" y="3906316"/>
            <a:ext cx="2826974" cy="226036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900085" y="1383884"/>
            <a:ext cx="3243915" cy="20867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Due to short electrode spacing, 3D structures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have small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leakage currents,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capacitances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small depletion voltages, short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charge collection 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distances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permit small charge collection times 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radiation hard detectors.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Radiation sensitive area can be extended close </a:t>
            </a:r>
            <a:r>
              <a:rPr lang="en-US" sz="1200" dirty="0" smtClean="0">
                <a:solidFill>
                  <a:srgbClr val="FF0000"/>
                </a:solidFill>
              </a:rPr>
              <a:t>to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the physical edges of the 3D detector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3D have narrow column along detector thickness</a:t>
            </a: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Diameter 1à um, distance 50-100 um</a:t>
            </a: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Fast signal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60374" y="4426510"/>
            <a:ext cx="994183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PLANAR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12237" y="2996685"/>
            <a:ext cx="44435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3D</a:t>
            </a:r>
            <a:endParaRPr lang="en-GB" dirty="0"/>
          </a:p>
        </p:txBody>
      </p:sp>
      <p:sp>
        <p:nvSpPr>
          <p:cNvPr id="9" name="Flèche vers le bas 8"/>
          <p:cNvSpPr/>
          <p:nvPr/>
        </p:nvSpPr>
        <p:spPr>
          <a:xfrm rot="16200000">
            <a:off x="3402174" y="245147"/>
            <a:ext cx="703043" cy="1963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èche vers le bas 9"/>
          <p:cNvSpPr/>
          <p:nvPr/>
        </p:nvSpPr>
        <p:spPr>
          <a:xfrm rot="21340370">
            <a:off x="4531086" y="2967205"/>
            <a:ext cx="504056" cy="1142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5467735" y="1404747"/>
            <a:ext cx="44435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3D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3234616" y="4795842"/>
            <a:ext cx="2732150" cy="16435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Well proven technology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Goal to decrease the cost 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(single mask process)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Non inverting material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Design improvements :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Punch through bias grid optimization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Edgless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design </a:t>
            </a:r>
          </a:p>
        </p:txBody>
      </p:sp>
      <p:pic>
        <p:nvPicPr>
          <p:cNvPr id="16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60973" y="4958859"/>
            <a:ext cx="1611360" cy="154874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53462" r="42624" b="33465"/>
          <a:stretch/>
        </p:blipFill>
        <p:spPr bwMode="auto">
          <a:xfrm>
            <a:off x="5836742" y="3860777"/>
            <a:ext cx="3236969" cy="82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5949455" y="415769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EDGE </a:t>
            </a:r>
            <a:endParaRPr lang="en-GB" dirty="0"/>
          </a:p>
        </p:txBody>
      </p:sp>
      <p:sp>
        <p:nvSpPr>
          <p:cNvPr id="32" name="ZoneTexte 31"/>
          <p:cNvSpPr txBox="1"/>
          <p:nvPr/>
        </p:nvSpPr>
        <p:spPr>
          <a:xfrm>
            <a:off x="7522042" y="375101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PIXEL </a:t>
            </a:r>
            <a:endParaRPr lang="en-GB" dirty="0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6077182" y="4120350"/>
            <a:ext cx="79048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700937" y="554856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BIAS GRID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5836742" y="3751018"/>
            <a:ext cx="3307258" cy="10448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CMOS </a:t>
            </a:r>
            <a:r>
              <a:rPr lang="fr-FR" dirty="0" err="1" smtClean="0"/>
              <a:t>sensors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err="1" smtClean="0"/>
              <a:t>Technology</a:t>
            </a:r>
            <a:r>
              <a:rPr lang="fr-FR" sz="2400" dirty="0" smtClean="0"/>
              <a:t> </a:t>
            </a:r>
            <a:r>
              <a:rPr lang="fr-FR" sz="2400" dirty="0" err="1" smtClean="0"/>
              <a:t>based</a:t>
            </a:r>
            <a:r>
              <a:rPr lang="fr-FR" sz="2400" dirty="0" smtClean="0"/>
              <a:t> on </a:t>
            </a:r>
            <a:r>
              <a:rPr lang="fr-FR" sz="2400" dirty="0" err="1" smtClean="0"/>
              <a:t>implementation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sensors</a:t>
            </a:r>
            <a:r>
              <a:rPr lang="fr-FR" sz="2400" dirty="0" smtClean="0"/>
              <a:t> and </a:t>
            </a:r>
            <a:r>
              <a:rPr lang="fr-FR" sz="2400" dirty="0" err="1" smtClean="0"/>
              <a:t>electronics</a:t>
            </a:r>
            <a:r>
              <a:rPr lang="fr-FR" sz="2400" dirty="0" smtClean="0"/>
              <a:t> on the </a:t>
            </a:r>
            <a:r>
              <a:rPr lang="fr-FR" sz="2400" dirty="0" err="1" smtClean="0"/>
              <a:t>same</a:t>
            </a:r>
            <a:r>
              <a:rPr lang="fr-FR" sz="2400" dirty="0" smtClean="0"/>
              <a:t> </a:t>
            </a:r>
            <a:r>
              <a:rPr lang="fr-FR" sz="2400" dirty="0" err="1" smtClean="0"/>
              <a:t>substrate</a:t>
            </a:r>
            <a:r>
              <a:rPr lang="fr-FR" sz="2400" dirty="0" smtClean="0"/>
              <a:t> « </a:t>
            </a:r>
            <a:r>
              <a:rPr lang="fr-FR" sz="2400" dirty="0" err="1" smtClean="0"/>
              <a:t>monolithic</a:t>
            </a:r>
            <a:r>
              <a:rPr lang="fr-FR" sz="2400" dirty="0" smtClean="0"/>
              <a:t> design »</a:t>
            </a:r>
            <a:endParaRPr lang="en-GB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3562350" cy="21907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90" y="2564904"/>
            <a:ext cx="2266950" cy="1352550"/>
          </a:xfrm>
          <a:prstGeom prst="rect">
            <a:avLst/>
          </a:prstGeom>
        </p:spPr>
      </p:pic>
      <p:sp>
        <p:nvSpPr>
          <p:cNvPr id="9" name="Égal 8"/>
          <p:cNvSpPr/>
          <p:nvPr/>
        </p:nvSpPr>
        <p:spPr>
          <a:xfrm>
            <a:off x="4400439" y="2953343"/>
            <a:ext cx="837807" cy="83780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576" y="4941168"/>
            <a:ext cx="621567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Advantages</a:t>
            </a:r>
            <a:r>
              <a:rPr lang="fr-FR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CMOS </a:t>
            </a:r>
            <a:r>
              <a:rPr lang="fr-FR" dirty="0" err="1" smtClean="0"/>
              <a:t>founderies</a:t>
            </a:r>
            <a:r>
              <a:rPr lang="fr-FR" dirty="0" smtClean="0"/>
              <a:t> have high </a:t>
            </a:r>
            <a:r>
              <a:rPr lang="fr-FR" dirty="0" err="1" smtClean="0"/>
              <a:t>yield</a:t>
            </a:r>
            <a:r>
              <a:rPr lang="fr-FR" dirty="0" smtClean="0"/>
              <a:t> </a:t>
            </a:r>
            <a:r>
              <a:rPr lang="fr-FR" dirty="0" err="1" smtClean="0"/>
              <a:t>througput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Offer</a:t>
            </a:r>
            <a:r>
              <a:rPr lang="fr-FR" dirty="0" smtClean="0"/>
              <a:t> optimal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design </a:t>
            </a:r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r>
              <a:rPr lang="fr-FR" dirty="0" smtClean="0"/>
              <a:t> </a:t>
            </a:r>
            <a:r>
              <a:rPr lang="fr-FR" dirty="0" err="1" smtClean="0"/>
              <a:t>bulk</a:t>
            </a:r>
            <a:r>
              <a:rPr lang="fr-FR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Efficiency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irradiation </a:t>
            </a:r>
            <a:r>
              <a:rPr lang="fr-FR" dirty="0" err="1" smtClean="0"/>
              <a:t>under</a:t>
            </a:r>
            <a:r>
              <a:rPr lang="fr-FR" dirty="0" smtClean="0"/>
              <a:t> investigation for high radius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7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61097" y="72499"/>
            <a:ext cx="5641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400" b="1" spc="-30" dirty="0" smtClean="0">
                <a:solidFill>
                  <a:srgbClr val="00B050"/>
                </a:solidFill>
                <a:latin typeface="+mj-lt"/>
                <a:cs typeface="Verdana"/>
              </a:rPr>
              <a:t>Front end electronics upgrade : From CMOS 130 nm to 65 nm TSMC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519362"/>
              </p:ext>
            </p:extLst>
          </p:nvPr>
        </p:nvGraphicFramePr>
        <p:xfrm>
          <a:off x="4139952" y="1336197"/>
          <a:ext cx="4248472" cy="5030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Technology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65 nm </a:t>
                      </a:r>
                      <a:r>
                        <a:rPr lang="en-GB" sz="1000" dirty="0">
                          <a:effectLst/>
                        </a:rPr>
                        <a:t>CMOS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Pixel size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50x50 um</a:t>
                      </a:r>
                      <a:r>
                        <a:rPr lang="en-GB" sz="1000" b="1" baseline="30000" dirty="0" smtClean="0">
                          <a:effectLst/>
                        </a:rPr>
                        <a:t>2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Pixels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400x192 = 76800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Detector capacitance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</a:t>
                      </a:r>
                      <a:r>
                        <a:rPr lang="en-GB" sz="1000" b="1" dirty="0" smtClean="0">
                          <a:effectLst/>
                        </a:rPr>
                        <a:t>100 </a:t>
                      </a:r>
                      <a:r>
                        <a:rPr lang="en-GB" sz="1000" b="1" dirty="0" err="1" smtClean="0">
                          <a:effectLst/>
                        </a:rPr>
                        <a:t>fF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(</a:t>
                      </a:r>
                      <a:r>
                        <a:rPr lang="en-GB" sz="1000" b="1" dirty="0" smtClean="0">
                          <a:effectLst/>
                        </a:rPr>
                        <a:t>200 </a:t>
                      </a:r>
                      <a:r>
                        <a:rPr lang="en-GB" sz="1000" b="1" dirty="0" err="1" smtClean="0">
                          <a:effectLst/>
                        </a:rPr>
                        <a:t>fF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for edge pixels)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Detector leakage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</a:t>
                      </a:r>
                      <a:r>
                        <a:rPr lang="en-GB" sz="1000" b="1" dirty="0" smtClean="0">
                          <a:effectLst/>
                        </a:rPr>
                        <a:t>10n A </a:t>
                      </a:r>
                      <a:r>
                        <a:rPr lang="en-GB" sz="1000" b="1" dirty="0">
                          <a:effectLst/>
                        </a:rPr>
                        <a:t>(</a:t>
                      </a:r>
                      <a:r>
                        <a:rPr lang="en-GB" sz="1000" b="1" dirty="0" smtClean="0">
                          <a:effectLst/>
                        </a:rPr>
                        <a:t>20 </a:t>
                      </a:r>
                      <a:r>
                        <a:rPr lang="en-GB" sz="1000" b="1" dirty="0" err="1" smtClean="0">
                          <a:effectLst/>
                        </a:rPr>
                        <a:t>nA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for edge pixels)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Detection threshold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</a:t>
                      </a:r>
                      <a:r>
                        <a:rPr lang="en-GB" sz="1000" b="1" dirty="0" smtClean="0">
                          <a:effectLst/>
                        </a:rPr>
                        <a:t>600 e-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In-time </a:t>
                      </a:r>
                      <a:r>
                        <a:rPr lang="en-GB" sz="1000" b="1" dirty="0">
                          <a:effectLst/>
                        </a:rPr>
                        <a:t>threshold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</a:t>
                      </a:r>
                      <a:r>
                        <a:rPr lang="en-GB" sz="1000" b="1" dirty="0" smtClean="0">
                          <a:effectLst/>
                        </a:rPr>
                        <a:t>1200 e-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Noise hits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10</a:t>
                      </a:r>
                      <a:r>
                        <a:rPr lang="en-GB" sz="1000" b="1" baseline="30000" dirty="0">
                          <a:effectLst/>
                        </a:rPr>
                        <a:t>-6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Hit rate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</a:t>
                      </a:r>
                      <a:r>
                        <a:rPr lang="en-GB" sz="1000" b="1" dirty="0" smtClean="0">
                          <a:effectLst/>
                        </a:rPr>
                        <a:t>3 GHz/cm</a:t>
                      </a:r>
                      <a:r>
                        <a:rPr lang="en-GB" sz="1000" b="1" baseline="30000" dirty="0" smtClean="0">
                          <a:effectLst/>
                        </a:rPr>
                        <a:t>2  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000" b="1" spc="-30" dirty="0" smtClean="0">
                          <a:solidFill>
                            <a:schemeClr val="tx1"/>
                          </a:solidFill>
                          <a:latin typeface="+mj-lt"/>
                          <a:cs typeface="Verdana"/>
                          <a:sym typeface="Wingdings" pitchFamily="2" charset="2"/>
                        </a:rPr>
                        <a:t>75 kHz avg. pixel hit rate)</a:t>
                      </a:r>
                      <a:endParaRPr lang="en-GB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Trigger rate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Max </a:t>
                      </a:r>
                      <a:r>
                        <a:rPr lang="en-GB" sz="1000" b="1" dirty="0" smtClean="0">
                          <a:effectLst/>
                        </a:rPr>
                        <a:t>1 MHz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 buffer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12.5 us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Hit loss </a:t>
                      </a:r>
                      <a:r>
                        <a:rPr lang="en-GB" sz="1000" b="1" dirty="0">
                          <a:effectLst/>
                        </a:rPr>
                        <a:t>at max hit </a:t>
                      </a:r>
                      <a:r>
                        <a:rPr lang="en-GB" sz="1000" b="1" dirty="0" smtClean="0">
                          <a:effectLst/>
                        </a:rPr>
                        <a:t>rate (in-pixel pile-up</a:t>
                      </a:r>
                      <a:r>
                        <a:rPr lang="en-GB" sz="1000" b="1" baseline="0" dirty="0" smtClean="0">
                          <a:effectLst/>
                        </a:rPr>
                        <a:t>)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≤ 1</a:t>
                      </a:r>
                      <a:r>
                        <a:rPr lang="en-GB" sz="1000" b="1" dirty="0">
                          <a:effectLst/>
                        </a:rPr>
                        <a:t>%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Charge resolution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≥ 4 </a:t>
                      </a:r>
                      <a:r>
                        <a:rPr lang="en-GB" sz="1000" b="1" dirty="0">
                          <a:effectLst/>
                        </a:rPr>
                        <a:t>bits </a:t>
                      </a:r>
                      <a:r>
                        <a:rPr lang="en-GB" sz="1000" b="1" dirty="0" err="1">
                          <a:effectLst/>
                        </a:rPr>
                        <a:t>ToT</a:t>
                      </a:r>
                      <a:r>
                        <a:rPr lang="en-GB" sz="1000" b="1" dirty="0">
                          <a:effectLst/>
                        </a:rPr>
                        <a:t> (Time over Threshold)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Readout data rate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1-4 links @ 1.28Gbits/s = max 5.12 </a:t>
                      </a:r>
                      <a:r>
                        <a:rPr lang="en-GB" sz="1000" b="1" dirty="0" err="1">
                          <a:effectLst/>
                        </a:rPr>
                        <a:t>Gbits</a:t>
                      </a:r>
                      <a:r>
                        <a:rPr lang="en-GB" sz="1000" b="1" dirty="0">
                          <a:effectLst/>
                        </a:rPr>
                        <a:t>/s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Radiation tolerance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 b="1" dirty="0" smtClean="0">
                          <a:effectLst/>
                        </a:rPr>
                        <a:t>500 Mrad</a:t>
                      </a:r>
                      <a:r>
                        <a:rPr lang="da-DK" sz="1000" b="1" baseline="0" dirty="0" smtClean="0">
                          <a:effectLst/>
                        </a:rPr>
                        <a:t>  </a:t>
                      </a:r>
                      <a:r>
                        <a:rPr lang="da-DK" sz="1000" b="1" dirty="0" smtClean="0">
                          <a:effectLst/>
                        </a:rPr>
                        <a:t> </a:t>
                      </a:r>
                      <a:r>
                        <a:rPr lang="da-DK" sz="1000" b="1" dirty="0">
                          <a:effectLst/>
                        </a:rPr>
                        <a:t>at -15</a:t>
                      </a:r>
                      <a:r>
                        <a:rPr lang="da-DK" sz="1000" b="1" baseline="30000" dirty="0">
                          <a:effectLst/>
                        </a:rPr>
                        <a:t>o</a:t>
                      </a:r>
                      <a:r>
                        <a:rPr lang="da-DK" sz="1000" b="1" dirty="0">
                          <a:effectLst/>
                        </a:rPr>
                        <a:t>C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0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SEU affecting whole chip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0.05 </a:t>
                      </a:r>
                      <a:r>
                        <a:rPr lang="en-GB" sz="1000" b="1" dirty="0" smtClean="0">
                          <a:effectLst/>
                        </a:rPr>
                        <a:t>/hr/chip </a:t>
                      </a:r>
                      <a:r>
                        <a:rPr lang="en-GB" sz="1000" b="1" dirty="0">
                          <a:effectLst/>
                        </a:rPr>
                        <a:t>at 1.5GHz/cm</a:t>
                      </a:r>
                      <a:r>
                        <a:rPr lang="en-GB" sz="1000" b="1" baseline="30000" dirty="0">
                          <a:effectLst/>
                        </a:rPr>
                        <a:t>2</a:t>
                      </a:r>
                      <a:r>
                        <a:rPr lang="en-GB" sz="1000" b="1" dirty="0">
                          <a:effectLst/>
                        </a:rPr>
                        <a:t> particle flux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Power consumption at max hit/trigger rate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&lt; </a:t>
                      </a:r>
                      <a:r>
                        <a:rPr lang="en-GB" sz="1000" b="1" dirty="0" smtClean="0">
                          <a:effectLst/>
                        </a:rPr>
                        <a:t>1 W/cm</a:t>
                      </a:r>
                      <a:r>
                        <a:rPr lang="en-GB" sz="1000" b="1" baseline="30000" dirty="0" smtClean="0">
                          <a:effectLst/>
                        </a:rPr>
                        <a:t>2 </a:t>
                      </a:r>
                      <a:r>
                        <a:rPr lang="en-GB" sz="1000" b="1" dirty="0">
                          <a:effectLst/>
                        </a:rPr>
                        <a:t>including</a:t>
                      </a:r>
                      <a:r>
                        <a:rPr lang="en-GB" sz="1000" b="1" baseline="30000" dirty="0">
                          <a:effectLst/>
                        </a:rPr>
                        <a:t> </a:t>
                      </a:r>
                      <a:r>
                        <a:rPr lang="en-GB" sz="1000" b="1" dirty="0" err="1" smtClean="0">
                          <a:effectLst/>
                        </a:rPr>
                        <a:t>ShLDO</a:t>
                      </a:r>
                      <a:r>
                        <a:rPr lang="en-GB" sz="1000" b="1" dirty="0" smtClean="0">
                          <a:effectLst/>
                        </a:rPr>
                        <a:t> </a:t>
                      </a:r>
                      <a:r>
                        <a:rPr lang="en-GB" sz="1000" b="1" dirty="0">
                          <a:effectLst/>
                        </a:rPr>
                        <a:t>losses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Pixel </a:t>
                      </a:r>
                      <a:r>
                        <a:rPr lang="en-GB" sz="1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analog</a:t>
                      </a:r>
                      <a:r>
                        <a:rPr lang="en-GB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/digital current 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4uA/4uA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Temperature range 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-40</a:t>
                      </a:r>
                      <a:r>
                        <a:rPr lang="en-GB" sz="1000" b="1" baseline="30000" dirty="0">
                          <a:effectLst/>
                        </a:rPr>
                        <a:t>o</a:t>
                      </a:r>
                      <a:r>
                        <a:rPr lang="en-GB" sz="1000" b="1" dirty="0">
                          <a:effectLst/>
                        </a:rPr>
                        <a:t>C </a:t>
                      </a:r>
                      <a:r>
                        <a:rPr lang="en-GB" sz="1000" b="1" dirty="0" smtClean="0">
                          <a:effectLst/>
                        </a:rPr>
                        <a:t>÷ </a:t>
                      </a:r>
                      <a:r>
                        <a:rPr lang="en-GB" sz="1000" b="1" dirty="0">
                          <a:effectLst/>
                        </a:rPr>
                        <a:t>40</a:t>
                      </a:r>
                      <a:r>
                        <a:rPr lang="en-GB" sz="1000" b="1" baseline="30000" dirty="0">
                          <a:effectLst/>
                        </a:rPr>
                        <a:t>o</a:t>
                      </a:r>
                      <a:r>
                        <a:rPr lang="en-GB" sz="1000" b="1" dirty="0">
                          <a:effectLst/>
                        </a:rPr>
                        <a:t>C</a:t>
                      </a:r>
                      <a:endParaRPr lang="en-GB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744863" cy="49231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3767" y="1628800"/>
            <a:ext cx="1368599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300192" y="1470268"/>
            <a:ext cx="1656184" cy="302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27784" y="3933056"/>
            <a:ext cx="122458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592002" y="3038918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310635" y="4941168"/>
            <a:ext cx="158417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411760" y="1948624"/>
            <a:ext cx="144060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300192" y="1772816"/>
            <a:ext cx="1008112" cy="27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50385" y="4222332"/>
            <a:ext cx="1808059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In-time</a:t>
            </a:r>
            <a:r>
              <a:rPr lang="fr-FR" sz="1200" dirty="0" smtClean="0"/>
              <a:t> </a:t>
            </a:r>
            <a:r>
              <a:rPr lang="fr-FR" sz="1200" dirty="0" err="1" smtClean="0"/>
              <a:t>threshold</a:t>
            </a:r>
            <a:r>
              <a:rPr lang="fr-FR" sz="1200" dirty="0" smtClean="0"/>
              <a:t> &lt;5000 e</a:t>
            </a:r>
            <a:endParaRPr lang="en-GB" sz="1200" dirty="0"/>
          </a:p>
        </p:txBody>
      </p:sp>
      <p:sp>
        <p:nvSpPr>
          <p:cNvPr id="14" name="Rectangle 13"/>
          <p:cNvSpPr/>
          <p:nvPr/>
        </p:nvSpPr>
        <p:spPr>
          <a:xfrm>
            <a:off x="6282220" y="2746150"/>
            <a:ext cx="1314116" cy="178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èche courbée vers le bas 14"/>
          <p:cNvSpPr/>
          <p:nvPr/>
        </p:nvSpPr>
        <p:spPr>
          <a:xfrm>
            <a:off x="3275856" y="764704"/>
            <a:ext cx="1512168" cy="5040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237626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First Milestone towards ITK construction: demonstrator activity</a:t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1600" dirty="0" smtClean="0"/>
              <a:t>Actors : D. </a:t>
            </a:r>
            <a:r>
              <a:rPr lang="en-GB" sz="1600" dirty="0" err="1" smtClean="0"/>
              <a:t>varouchas</a:t>
            </a:r>
            <a:r>
              <a:rPr lang="en-GB" sz="1600" dirty="0" smtClean="0"/>
              <a:t>, D. </a:t>
            </a:r>
            <a:r>
              <a:rPr lang="en-GB" sz="1600" dirty="0" err="1" smtClean="0"/>
              <a:t>Hohov</a:t>
            </a:r>
            <a:r>
              <a:rPr lang="en-GB" sz="1600" dirty="0" smtClean="0"/>
              <a:t>, L. </a:t>
            </a:r>
            <a:r>
              <a:rPr lang="en-GB" sz="1600" dirty="0" err="1" smtClean="0"/>
              <a:t>Fayard</a:t>
            </a:r>
            <a:r>
              <a:rPr lang="en-GB" sz="1600" dirty="0" smtClean="0"/>
              <a:t>, A. Lounis, A. </a:t>
            </a:r>
            <a:r>
              <a:rPr lang="en-GB" sz="1600" dirty="0" err="1" smtClean="0"/>
              <a:t>Kotsokechagia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G. </a:t>
            </a:r>
            <a:r>
              <a:rPr lang="en-GB" sz="1600" dirty="0" err="1" smtClean="0"/>
              <a:t>Calderini</a:t>
            </a:r>
            <a:r>
              <a:rPr lang="en-GB" sz="1600" dirty="0" smtClean="0"/>
              <a:t>, G. </a:t>
            </a:r>
            <a:r>
              <a:rPr lang="en-GB" sz="1600" dirty="0" err="1" smtClean="0"/>
              <a:t>Marchiori</a:t>
            </a:r>
            <a:r>
              <a:rPr lang="en-GB" sz="1600" dirty="0" smtClean="0"/>
              <a:t>, M. </a:t>
            </a:r>
            <a:r>
              <a:rPr lang="en-GB" sz="1600" dirty="0" err="1" smtClean="0"/>
              <a:t>Bomben</a:t>
            </a:r>
            <a:r>
              <a:rPr lang="en-GB" sz="1600" dirty="0" smtClean="0"/>
              <a:t>, R. Camacho</a:t>
            </a:r>
            <a:endParaRPr lang="en-GB" sz="1600" dirty="0"/>
          </a:p>
        </p:txBody>
      </p:sp>
      <p:pic>
        <p:nvPicPr>
          <p:cNvPr id="9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725144"/>
            <a:ext cx="1630426" cy="10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147"/>
            <a:ext cx="8229600" cy="79491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400" dirty="0" smtClean="0"/>
              <a:t>First </a:t>
            </a:r>
            <a:r>
              <a:rPr lang="fr-FR" sz="2400" dirty="0" err="1" smtClean="0"/>
              <a:t>step</a:t>
            </a:r>
            <a:r>
              <a:rPr lang="fr-FR" sz="2400" dirty="0" smtClean="0"/>
              <a:t> </a:t>
            </a:r>
            <a:r>
              <a:rPr lang="fr-FR" sz="2400" dirty="0" err="1" smtClean="0"/>
              <a:t>towards</a:t>
            </a:r>
            <a:r>
              <a:rPr lang="fr-FR" sz="2400" dirty="0" smtClean="0"/>
              <a:t> the ITK construction : Proof of concepts : the </a:t>
            </a:r>
            <a:r>
              <a:rPr lang="fr-FR" sz="2400" dirty="0" err="1" smtClean="0"/>
              <a:t>demonstrator</a:t>
            </a:r>
            <a:endParaRPr lang="fr-FR" sz="24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5" y="4029689"/>
            <a:ext cx="8096250" cy="2181225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499474"/>
            <a:ext cx="3320008" cy="365125"/>
          </a:xfrm>
        </p:spPr>
        <p:txBody>
          <a:bodyPr/>
          <a:lstStyle/>
          <a:p>
            <a:r>
              <a:rPr lang="en-CA" sz="1100" dirty="0" smtClean="0">
                <a:solidFill>
                  <a:schemeClr val="tx1"/>
                </a:solidFill>
              </a:rPr>
              <a:t>Abdenour Lounis, France-Ukraine 2018</a:t>
            </a:r>
            <a:endParaRPr lang="en-CA" sz="11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4682" y="1133134"/>
            <a:ext cx="8847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ndalus" panose="02020603050405020304" pitchFamily="18" charset="-78"/>
              </a:rPr>
              <a:t>Project in a shared effort to evaluate and validate the SLIM concept : </a:t>
            </a:r>
            <a:r>
              <a:rPr lang="en-US" dirty="0" err="1" smtClean="0">
                <a:cs typeface="Andalus" panose="02020603050405020304" pitchFamily="18" charset="-78"/>
              </a:rPr>
              <a:t>Longeron</a:t>
            </a:r>
            <a:r>
              <a:rPr lang="en-US" dirty="0" smtClean="0">
                <a:cs typeface="Andalus" panose="02020603050405020304" pitchFamily="18" charset="-78"/>
              </a:rPr>
              <a:t> coupling cooling lines with flat and inclined modules, including design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cs typeface="Andalus" panose="02020603050405020304" pitchFamily="18" charset="-78"/>
              </a:rPr>
              <a:t>Thermofluidic</a:t>
            </a:r>
            <a:r>
              <a:rPr lang="en-US" dirty="0" smtClean="0">
                <a:cs typeface="Andalus" panose="02020603050405020304" pitchFamily="18" charset="-78"/>
              </a:rPr>
              <a:t>, thermo-</a:t>
            </a:r>
            <a:r>
              <a:rPr lang="en-US" dirty="0" err="1" smtClean="0">
                <a:cs typeface="Andalus" panose="02020603050405020304" pitchFamily="18" charset="-78"/>
              </a:rPr>
              <a:t>mecanical</a:t>
            </a:r>
            <a:r>
              <a:rPr lang="en-US" dirty="0" smtClean="0">
                <a:cs typeface="Andalus" panose="02020603050405020304" pitchFamily="18" charset="-78"/>
              </a:rPr>
              <a:t>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ndalus" panose="02020603050405020304" pitchFamily="18" charset="-78"/>
              </a:rPr>
              <a:t>Deploy electrical and heater modules </a:t>
            </a:r>
            <a:r>
              <a:rPr lang="en-US" dirty="0" err="1" smtClean="0">
                <a:cs typeface="Andalus" panose="02020603050405020304" pitchFamily="18" charset="-78"/>
              </a:rPr>
              <a:t>modules</a:t>
            </a:r>
            <a:r>
              <a:rPr lang="en-US" dirty="0" smtClean="0">
                <a:cs typeface="Andalus" panose="02020603050405020304" pitchFamily="18" charset="-78"/>
              </a:rPr>
              <a:t> (FEI4), serially powered, services routed inside the </a:t>
            </a:r>
            <a:r>
              <a:rPr lang="en-US" dirty="0" err="1" smtClean="0">
                <a:cs typeface="Andalus" panose="02020603050405020304" pitchFamily="18" charset="-78"/>
              </a:rPr>
              <a:t>longeron</a:t>
            </a:r>
            <a:r>
              <a:rPr lang="en-US" dirty="0" smtClean="0">
                <a:cs typeface="Andalus" panose="02020603050405020304" pitchFamily="18" charset="-78"/>
              </a:rPr>
              <a:t>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cs typeface="Andalus" panose="02020603050405020304" pitchFamily="18" charset="-78"/>
              </a:rPr>
              <a:t>Exercice</a:t>
            </a:r>
            <a:r>
              <a:rPr lang="en-US" dirty="0" smtClean="0">
                <a:cs typeface="Andalus" panose="02020603050405020304" pitchFamily="18" charset="-78"/>
              </a:rPr>
              <a:t> the integration work, tooling construction, tasks shared between institutes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ndalus" panose="02020603050405020304" pitchFamily="18" charset="-78"/>
              </a:rPr>
              <a:t>Evaluation of the full procedure and validation of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9" y="5254331"/>
            <a:ext cx="2793881" cy="15355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9" y="3365000"/>
            <a:ext cx="4569759" cy="138322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563888" y="3225933"/>
            <a:ext cx="792088" cy="556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6964" y="3073138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Shared</a:t>
            </a:r>
            <a:r>
              <a:rPr lang="fr-FR" sz="2400" i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Effort</a:t>
            </a:r>
            <a:endParaRPr lang="fr-FR" sz="2400" i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48224" y="5652783"/>
            <a:ext cx="3956822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latin typeface="Arial" panose="020B0604020202020204" pitchFamily="34" charset="0"/>
              </a:rPr>
              <a:t>longeron</a:t>
            </a:r>
            <a:endParaRPr lang="en-US" sz="1400" dirty="0">
              <a:latin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</a:rPr>
              <a:t>for layer 2 and layer 3 (1.6 m) 4 cooling </a:t>
            </a:r>
            <a:r>
              <a:rPr lang="en-US" sz="1400" dirty="0" smtClean="0">
                <a:latin typeface="Arial" panose="020B0604020202020204" pitchFamily="34" charset="0"/>
              </a:rPr>
              <a:t> lines </a:t>
            </a:r>
            <a:endParaRPr lang="en-US" sz="1400" dirty="0">
              <a:latin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</a:rPr>
              <a:t>52 flat quad and 124 inclined double modules</a:t>
            </a:r>
            <a:endParaRPr lang="en-US" sz="1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10913" y="3371797"/>
            <a:ext cx="382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French teams are sharing their efforts </a:t>
            </a:r>
            <a:endParaRPr lang="en-US" i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87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Module </a:t>
            </a:r>
            <a:r>
              <a:rPr lang="fr-FR" dirty="0" err="1" smtClean="0">
                <a:solidFill>
                  <a:srgbClr val="00B050"/>
                </a:solidFill>
              </a:rPr>
              <a:t>assembly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task</a:t>
            </a:r>
            <a:r>
              <a:rPr lang="fr-FR" dirty="0" smtClean="0">
                <a:solidFill>
                  <a:srgbClr val="00B050"/>
                </a:solidFill>
              </a:rPr>
              <a:t> : the Basic building bloc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480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Abdenour Lounis, France-Ukraine 2018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56" y="2136547"/>
            <a:ext cx="5248275" cy="21050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5863" y="4363864"/>
            <a:ext cx="7280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Basic building bloc is the pixel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Bare module assembly consisting of sensor and FE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Flex hybrid for connection of data power line to the local support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Connection between FE, sensors and Flex is done via wire bonding</a:t>
            </a: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786247" y="2580634"/>
            <a:ext cx="280392" cy="2160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01892" y="221564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Cooling</a:t>
            </a:r>
            <a:r>
              <a:rPr lang="fr-F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pipe</a:t>
            </a:r>
            <a:endParaRPr lang="fr-F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cxnSp>
        <p:nvCxnSpPr>
          <p:cNvPr id="11" name="Connecteur droit avec flèche 10"/>
          <p:cNvCxnSpPr>
            <a:endCxn id="8" idx="0"/>
          </p:cNvCxnSpPr>
          <p:nvPr/>
        </p:nvCxnSpPr>
        <p:spPr>
          <a:xfrm>
            <a:off x="1907704" y="2492896"/>
            <a:ext cx="1018739" cy="87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>
          <a:xfrm>
            <a:off x="1284790" y="3391382"/>
            <a:ext cx="532435" cy="416689"/>
          </a:xfrm>
          <a:custGeom>
            <a:avLst/>
            <a:gdLst>
              <a:gd name="connsiteX0" fmla="*/ 532435 w 532435"/>
              <a:gd name="connsiteY0" fmla="*/ 300942 h 416689"/>
              <a:gd name="connsiteX1" fmla="*/ 462987 w 532435"/>
              <a:gd name="connsiteY1" fmla="*/ 335666 h 416689"/>
              <a:gd name="connsiteX2" fmla="*/ 428263 w 532435"/>
              <a:gd name="connsiteY2" fmla="*/ 358815 h 416689"/>
              <a:gd name="connsiteX3" fmla="*/ 266218 w 532435"/>
              <a:gd name="connsiteY3" fmla="*/ 405114 h 416689"/>
              <a:gd name="connsiteX4" fmla="*/ 231494 w 532435"/>
              <a:gd name="connsiteY4" fmla="*/ 416689 h 416689"/>
              <a:gd name="connsiteX5" fmla="*/ 92597 w 532435"/>
              <a:gd name="connsiteY5" fmla="*/ 393540 h 416689"/>
              <a:gd name="connsiteX6" fmla="*/ 57873 w 532435"/>
              <a:gd name="connsiteY6" fmla="*/ 370390 h 416689"/>
              <a:gd name="connsiteX7" fmla="*/ 11575 w 532435"/>
              <a:gd name="connsiteY7" fmla="*/ 266218 h 416689"/>
              <a:gd name="connsiteX8" fmla="*/ 0 w 532435"/>
              <a:gd name="connsiteY8" fmla="*/ 231494 h 416689"/>
              <a:gd name="connsiteX9" fmla="*/ 23149 w 532435"/>
              <a:gd name="connsiteY9" fmla="*/ 81023 h 416689"/>
              <a:gd name="connsiteX10" fmla="*/ 115747 w 532435"/>
              <a:gd name="connsiteY10" fmla="*/ 11575 h 416689"/>
              <a:gd name="connsiteX11" fmla="*/ 150471 w 532435"/>
              <a:gd name="connsiteY11" fmla="*/ 0 h 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2435" h="416689">
                <a:moveTo>
                  <a:pt x="532435" y="300942"/>
                </a:moveTo>
                <a:cubicBezTo>
                  <a:pt x="509286" y="312517"/>
                  <a:pt x="485612" y="323097"/>
                  <a:pt x="462987" y="335666"/>
                </a:cubicBezTo>
                <a:cubicBezTo>
                  <a:pt x="450827" y="342422"/>
                  <a:pt x="440975" y="353165"/>
                  <a:pt x="428263" y="358815"/>
                </a:cubicBezTo>
                <a:cubicBezTo>
                  <a:pt x="361368" y="388547"/>
                  <a:pt x="339807" y="380584"/>
                  <a:pt x="266218" y="405114"/>
                </a:cubicBezTo>
                <a:lnTo>
                  <a:pt x="231494" y="416689"/>
                </a:lnTo>
                <a:cubicBezTo>
                  <a:pt x="198498" y="413023"/>
                  <a:pt x="131376" y="412929"/>
                  <a:pt x="92597" y="393540"/>
                </a:cubicBezTo>
                <a:cubicBezTo>
                  <a:pt x="80154" y="387319"/>
                  <a:pt x="69448" y="378107"/>
                  <a:pt x="57873" y="370390"/>
                </a:cubicBezTo>
                <a:cubicBezTo>
                  <a:pt x="21188" y="315362"/>
                  <a:pt x="39124" y="348864"/>
                  <a:pt x="11575" y="266218"/>
                </a:cubicBezTo>
                <a:lnTo>
                  <a:pt x="0" y="231494"/>
                </a:lnTo>
                <a:cubicBezTo>
                  <a:pt x="667" y="224823"/>
                  <a:pt x="3128" y="114391"/>
                  <a:pt x="23149" y="81023"/>
                </a:cubicBezTo>
                <a:cubicBezTo>
                  <a:pt x="36859" y="58173"/>
                  <a:pt x="111444" y="13009"/>
                  <a:pt x="115747" y="11575"/>
                </a:cubicBezTo>
                <a:lnTo>
                  <a:pt x="150471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51520" y="5571295"/>
            <a:ext cx="829201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Effort </a:t>
            </a:r>
            <a:r>
              <a:rPr lang="fr-FR" dirty="0" err="1" smtClean="0"/>
              <a:t>ongoing</a:t>
            </a:r>
            <a:r>
              <a:rPr lang="fr-FR" dirty="0" smtClean="0"/>
              <a:t> (up to 2019) to </a:t>
            </a:r>
            <a:r>
              <a:rPr lang="fr-FR" dirty="0" err="1" smtClean="0"/>
              <a:t>qualify</a:t>
            </a:r>
            <a:r>
              <a:rPr lang="fr-FR" dirty="0" smtClean="0"/>
              <a:t> </a:t>
            </a:r>
            <a:r>
              <a:rPr lang="fr-FR" dirty="0" err="1" smtClean="0"/>
              <a:t>firms</a:t>
            </a:r>
            <a:r>
              <a:rPr lang="fr-FR" dirty="0" smtClean="0"/>
              <a:t> for modules and </a:t>
            </a:r>
            <a:r>
              <a:rPr lang="fr-FR" dirty="0" err="1" smtClean="0"/>
              <a:t>bump</a:t>
            </a:r>
            <a:r>
              <a:rPr lang="fr-FR" dirty="0" smtClean="0"/>
              <a:t> </a:t>
            </a:r>
            <a:r>
              <a:rPr lang="fr-FR" dirty="0" err="1" smtClean="0"/>
              <a:t>bonding</a:t>
            </a:r>
            <a:r>
              <a:rPr lang="fr-FR" dirty="0" smtClean="0"/>
              <a:t> production</a:t>
            </a:r>
          </a:p>
          <a:p>
            <a:r>
              <a:rPr lang="fr-FR" dirty="0" smtClean="0"/>
              <a:t>(1200 modules in 2 years~50 modules/</a:t>
            </a:r>
            <a:r>
              <a:rPr lang="fr-FR" dirty="0" err="1" smtClean="0"/>
              <a:t>week</a:t>
            </a:r>
            <a:r>
              <a:rPr lang="fr-FR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1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Demonstrator activities in LAL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pPr algn="ctr"/>
            <a:r>
              <a:rPr sz="3200" dirty="0">
                <a:solidFill>
                  <a:srgbClr val="00B050"/>
                </a:solidFill>
              </a:rPr>
              <a:t>Demonstrator activities in LAL</a:t>
            </a:r>
          </a:p>
        </p:txBody>
      </p:sp>
      <p:sp>
        <p:nvSpPr>
          <p:cNvPr id="319" name="Rectangle"/>
          <p:cNvSpPr/>
          <p:nvPr/>
        </p:nvSpPr>
        <p:spPr>
          <a:xfrm>
            <a:off x="8529272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20" name="Rectangle"/>
          <p:cNvSpPr/>
          <p:nvPr/>
        </p:nvSpPr>
        <p:spPr>
          <a:xfrm>
            <a:off x="8445495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339" y="884466"/>
            <a:ext cx="8039377" cy="596809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Rectangle"/>
          <p:cNvSpPr/>
          <p:nvPr/>
        </p:nvSpPr>
        <p:spPr>
          <a:xfrm>
            <a:off x="518128" y="860255"/>
            <a:ext cx="2633217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23" name="Rectangle"/>
          <p:cNvSpPr/>
          <p:nvPr/>
        </p:nvSpPr>
        <p:spPr>
          <a:xfrm>
            <a:off x="5550248" y="860255"/>
            <a:ext cx="3009108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24" name="Dmytro, Stephane, Abdenour, Dimitris"/>
          <p:cNvSpPr txBox="1"/>
          <p:nvPr/>
        </p:nvSpPr>
        <p:spPr>
          <a:xfrm>
            <a:off x="5123215" y="6541465"/>
            <a:ext cx="722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endParaRPr sz="1687" dirty="0"/>
          </a:p>
        </p:txBody>
      </p:sp>
      <p:sp>
        <p:nvSpPr>
          <p:cNvPr id="325" name="Arrow"/>
          <p:cNvSpPr/>
          <p:nvPr/>
        </p:nvSpPr>
        <p:spPr>
          <a:xfrm>
            <a:off x="379838" y="5494275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26" name="Arrow"/>
          <p:cNvSpPr/>
          <p:nvPr/>
        </p:nvSpPr>
        <p:spPr>
          <a:xfrm>
            <a:off x="406627" y="6217580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27" name="Arrow"/>
          <p:cNvSpPr/>
          <p:nvPr/>
        </p:nvSpPr>
        <p:spPr>
          <a:xfrm>
            <a:off x="2817092" y="1007092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722482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nstallation of flexes on sensors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pPr algn="ctr"/>
            <a:r>
              <a:rPr sz="2800" dirty="0">
                <a:solidFill>
                  <a:srgbClr val="00B050"/>
                </a:solidFill>
              </a:rPr>
              <a:t>Installation of flexes on sensors</a:t>
            </a:r>
          </a:p>
        </p:txBody>
      </p:sp>
      <p:sp>
        <p:nvSpPr>
          <p:cNvPr id="331" name="Rectangle"/>
          <p:cNvSpPr/>
          <p:nvPr/>
        </p:nvSpPr>
        <p:spPr>
          <a:xfrm>
            <a:off x="8529272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332" name="Rectangle"/>
          <p:cNvSpPr/>
          <p:nvPr/>
        </p:nvSpPr>
        <p:spPr>
          <a:xfrm>
            <a:off x="8445495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333" name="Rectangle"/>
          <p:cNvSpPr/>
          <p:nvPr/>
        </p:nvSpPr>
        <p:spPr>
          <a:xfrm>
            <a:off x="518128" y="860255"/>
            <a:ext cx="2633217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334" name="Rectangle"/>
          <p:cNvSpPr/>
          <p:nvPr/>
        </p:nvSpPr>
        <p:spPr>
          <a:xfrm>
            <a:off x="5550248" y="860255"/>
            <a:ext cx="3009108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04" y="980728"/>
            <a:ext cx="8483203" cy="569714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quare"/>
          <p:cNvSpPr/>
          <p:nvPr/>
        </p:nvSpPr>
        <p:spPr>
          <a:xfrm>
            <a:off x="8356687" y="6064881"/>
            <a:ext cx="484108" cy="483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337" name="Dmytro, Dimitris, Lydia"/>
          <p:cNvSpPr txBox="1"/>
          <p:nvPr/>
        </p:nvSpPr>
        <p:spPr>
          <a:xfrm>
            <a:off x="368525" y="6541465"/>
            <a:ext cx="722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endParaRPr sz="1687" dirty="0"/>
          </a:p>
        </p:txBody>
      </p:sp>
      <p:sp>
        <p:nvSpPr>
          <p:cNvPr id="338" name="Arrow"/>
          <p:cNvSpPr/>
          <p:nvPr/>
        </p:nvSpPr>
        <p:spPr>
          <a:xfrm>
            <a:off x="177658" y="1115734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339" name="Arrow"/>
          <p:cNvSpPr/>
          <p:nvPr/>
        </p:nvSpPr>
        <p:spPr>
          <a:xfrm>
            <a:off x="204447" y="2249804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sp>
        <p:nvSpPr>
          <p:cNvPr id="2" name="Rectangle 1"/>
          <p:cNvSpPr/>
          <p:nvPr/>
        </p:nvSpPr>
        <p:spPr>
          <a:xfrm>
            <a:off x="481268" y="2564904"/>
            <a:ext cx="31546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LAL &amp; LPNHE </a:t>
            </a:r>
            <a:r>
              <a:rPr lang="fr-FR" dirty="0" err="1" smtClean="0"/>
              <a:t>involved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051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403648" y="1124744"/>
            <a:ext cx="4230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Outline</a:t>
            </a:r>
            <a:r>
              <a:rPr lang="fr-FR" sz="2800" dirty="0" smtClean="0"/>
              <a:t> of the </a:t>
            </a:r>
            <a:r>
              <a:rPr lang="fr-FR" sz="2800" dirty="0" err="1" smtClean="0"/>
              <a:t>presentation</a:t>
            </a:r>
            <a:r>
              <a:rPr lang="fr-FR" sz="2800" dirty="0" smtClean="0"/>
              <a:t> </a:t>
            </a:r>
            <a:endParaRPr lang="en-GB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1403648" y="2276872"/>
            <a:ext cx="6538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 smtClean="0"/>
              <a:t>ATLAS detector and </a:t>
            </a:r>
            <a:r>
              <a:rPr lang="fr-FR" dirty="0" err="1" smtClean="0"/>
              <a:t>innovative</a:t>
            </a:r>
            <a:r>
              <a:rPr lang="fr-FR" dirty="0" smtClean="0"/>
              <a:t> technologies for </a:t>
            </a:r>
            <a:r>
              <a:rPr lang="fr-FR" dirty="0" err="1" smtClean="0"/>
              <a:t>tracker</a:t>
            </a:r>
            <a:r>
              <a:rPr lang="fr-FR" dirty="0" smtClean="0"/>
              <a:t> upgrade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 smtClean="0"/>
              <a:t>First </a:t>
            </a:r>
            <a:r>
              <a:rPr lang="fr-FR" dirty="0" err="1" smtClean="0"/>
              <a:t>milestone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> : ATLAS ITK </a:t>
            </a:r>
            <a:r>
              <a:rPr lang="fr-FR" dirty="0" err="1" smtClean="0"/>
              <a:t>demonstrator</a:t>
            </a:r>
            <a:r>
              <a:rPr lang="fr-FR" dirty="0" smtClean="0"/>
              <a:t>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 smtClean="0"/>
              <a:t>The ATLAS French IN2P3 cluster: </a:t>
            </a:r>
            <a:r>
              <a:rPr lang="fr-FR" dirty="0" err="1" smtClean="0"/>
              <a:t>task</a:t>
            </a:r>
            <a:r>
              <a:rPr lang="fr-FR" dirty="0" smtClean="0"/>
              <a:t> force for ITK construction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 smtClean="0"/>
              <a:t>Conclusions</a:t>
            </a:r>
            <a:endParaRPr lang="en-GB" dirty="0"/>
          </a:p>
        </p:txBody>
      </p:sp>
      <p:pic>
        <p:nvPicPr>
          <p:cNvPr id="7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905" y="0"/>
            <a:ext cx="1349726" cy="8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Wire bonding at Saclay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pPr algn="ctr"/>
            <a:r>
              <a:rPr sz="3200" dirty="0">
                <a:solidFill>
                  <a:srgbClr val="00B050"/>
                </a:solidFill>
              </a:rPr>
              <a:t>Wire bonding at </a:t>
            </a:r>
            <a:r>
              <a:rPr sz="3200" dirty="0" err="1">
                <a:solidFill>
                  <a:srgbClr val="00B050"/>
                </a:solidFill>
              </a:rPr>
              <a:t>Saclay</a:t>
            </a:r>
            <a:endParaRPr sz="3200" dirty="0">
              <a:solidFill>
                <a:srgbClr val="00B050"/>
              </a:solidFill>
            </a:endParaRPr>
          </a:p>
        </p:txBody>
      </p:sp>
      <p:sp>
        <p:nvSpPr>
          <p:cNvPr id="352" name="Rectangle"/>
          <p:cNvSpPr/>
          <p:nvPr/>
        </p:nvSpPr>
        <p:spPr>
          <a:xfrm>
            <a:off x="8529272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53" name="Rectangle"/>
          <p:cNvSpPr/>
          <p:nvPr/>
        </p:nvSpPr>
        <p:spPr>
          <a:xfrm>
            <a:off x="8445495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54" name="Rectangle"/>
          <p:cNvSpPr/>
          <p:nvPr/>
        </p:nvSpPr>
        <p:spPr>
          <a:xfrm>
            <a:off x="518128" y="860255"/>
            <a:ext cx="2633217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55" name="Rectangle"/>
          <p:cNvSpPr/>
          <p:nvPr/>
        </p:nvSpPr>
        <p:spPr>
          <a:xfrm>
            <a:off x="5550248" y="860255"/>
            <a:ext cx="3009108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56" name="Square"/>
          <p:cNvSpPr/>
          <p:nvPr/>
        </p:nvSpPr>
        <p:spPr>
          <a:xfrm>
            <a:off x="8356687" y="6064881"/>
            <a:ext cx="484108" cy="483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b="7787"/>
          <a:stretch/>
        </p:blipFill>
        <p:spPr>
          <a:xfrm>
            <a:off x="503553" y="842395"/>
            <a:ext cx="7759899" cy="5178893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Arrow"/>
          <p:cNvSpPr/>
          <p:nvPr/>
        </p:nvSpPr>
        <p:spPr>
          <a:xfrm>
            <a:off x="3115189" y="1126076"/>
            <a:ext cx="303610" cy="215058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59" name="Arrow"/>
          <p:cNvSpPr/>
          <p:nvPr/>
        </p:nvSpPr>
        <p:spPr>
          <a:xfrm>
            <a:off x="5466868" y="3919760"/>
            <a:ext cx="303610" cy="215058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0" name="Arrow"/>
          <p:cNvSpPr/>
          <p:nvPr/>
        </p:nvSpPr>
        <p:spPr>
          <a:xfrm>
            <a:off x="539606" y="6243577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1" name="Rectangle"/>
          <p:cNvSpPr/>
          <p:nvPr/>
        </p:nvSpPr>
        <p:spPr>
          <a:xfrm>
            <a:off x="5605748" y="4865763"/>
            <a:ext cx="2898110" cy="11944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0" y="5270420"/>
            <a:ext cx="2381250" cy="17240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93" y="1922923"/>
            <a:ext cx="1865205" cy="13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8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tatus today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pPr algn="ctr"/>
            <a:r>
              <a:rPr lang="fr-FR" sz="3200" dirty="0" err="1" smtClean="0">
                <a:solidFill>
                  <a:srgbClr val="00B050"/>
                </a:solidFill>
              </a:rPr>
              <a:t>Acheivement</a:t>
            </a:r>
            <a:endParaRPr sz="3200" dirty="0">
              <a:solidFill>
                <a:srgbClr val="00B050"/>
              </a:solidFill>
            </a:endParaRPr>
          </a:p>
        </p:txBody>
      </p:sp>
      <p:sp>
        <p:nvSpPr>
          <p:cNvPr id="376" name="Rectangle"/>
          <p:cNvSpPr/>
          <p:nvPr/>
        </p:nvSpPr>
        <p:spPr>
          <a:xfrm>
            <a:off x="8529272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77" name="Rectangle"/>
          <p:cNvSpPr/>
          <p:nvPr/>
        </p:nvSpPr>
        <p:spPr>
          <a:xfrm>
            <a:off x="8445495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78" name="Rectangle"/>
          <p:cNvSpPr/>
          <p:nvPr/>
        </p:nvSpPr>
        <p:spPr>
          <a:xfrm>
            <a:off x="518128" y="860255"/>
            <a:ext cx="2633217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79" name="Rectangle"/>
          <p:cNvSpPr/>
          <p:nvPr/>
        </p:nvSpPr>
        <p:spPr>
          <a:xfrm>
            <a:off x="5550248" y="860255"/>
            <a:ext cx="3009108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80" name="Square"/>
          <p:cNvSpPr/>
          <p:nvPr/>
        </p:nvSpPr>
        <p:spPr>
          <a:xfrm>
            <a:off x="8356687" y="6064881"/>
            <a:ext cx="484108" cy="483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354" y="840102"/>
            <a:ext cx="7681578" cy="5469218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Will be transferred to CERN tomorrow"/>
          <p:cNvSpPr txBox="1"/>
          <p:nvPr/>
        </p:nvSpPr>
        <p:spPr>
          <a:xfrm>
            <a:off x="725117" y="6328595"/>
            <a:ext cx="193642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215900" indent="-215900">
              <a:buSzPct val="67000"/>
              <a:buChar char="•"/>
              <a:defRPr sz="19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sz="1336" dirty="0"/>
              <a:t>t</a:t>
            </a:r>
            <a:r>
              <a:rPr sz="1336" dirty="0" err="1" smtClean="0"/>
              <a:t>ransferred</a:t>
            </a:r>
            <a:r>
              <a:rPr sz="1336" dirty="0" smtClean="0"/>
              <a:t> </a:t>
            </a:r>
            <a:r>
              <a:rPr sz="1336" dirty="0"/>
              <a:t>to </a:t>
            </a:r>
            <a:r>
              <a:rPr sz="1336" dirty="0" smtClean="0"/>
              <a:t>CERN</a:t>
            </a:r>
            <a:endParaRPr sz="1336" dirty="0"/>
          </a:p>
        </p:txBody>
      </p:sp>
      <p:sp>
        <p:nvSpPr>
          <p:cNvPr id="383" name="Everyone"/>
          <p:cNvSpPr txBox="1"/>
          <p:nvPr/>
        </p:nvSpPr>
        <p:spPr>
          <a:xfrm>
            <a:off x="24428" y="6541465"/>
            <a:ext cx="722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418184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paris in2P3-CEA cluster</a:t>
            </a:r>
            <a:r>
              <a:rPr lang="fr-FR" dirty="0"/>
              <a:t/>
            </a:r>
            <a:br>
              <a:rPr lang="fr-FR" dirty="0"/>
            </a:br>
            <a:r>
              <a:rPr lang="fr-FR" sz="1600" dirty="0" smtClean="0"/>
              <a:t>(LAL - </a:t>
            </a:r>
            <a:r>
              <a:rPr lang="fr-FR" sz="1600" dirty="0" err="1" smtClean="0"/>
              <a:t>lpnhe</a:t>
            </a:r>
            <a:r>
              <a:rPr lang="fr-FR" sz="1600" dirty="0" smtClean="0"/>
              <a:t> &amp; CEA IRFU PIXEL </a:t>
            </a:r>
            <a:r>
              <a:rPr lang="fr-FR" sz="1600" dirty="0" err="1" smtClean="0"/>
              <a:t>GROUPs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ATLAS ITK CONSTRUCTION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ance position in ITk construction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r>
              <a:rPr sz="4500"/>
              <a:t>France position in ITk construction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668" y="942650"/>
            <a:ext cx="8170664" cy="576857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rrow"/>
          <p:cNvSpPr/>
          <p:nvPr/>
        </p:nvSpPr>
        <p:spPr>
          <a:xfrm>
            <a:off x="192315" y="1029432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66" name="Arrow"/>
          <p:cNvSpPr/>
          <p:nvPr/>
        </p:nvSpPr>
        <p:spPr>
          <a:xfrm>
            <a:off x="192315" y="1377689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67" name="Rectangle"/>
          <p:cNvSpPr/>
          <p:nvPr/>
        </p:nvSpPr>
        <p:spPr>
          <a:xfrm>
            <a:off x="6397957" y="5642425"/>
            <a:ext cx="2308418" cy="1106379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736782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aris-cluster tasks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r>
              <a:rPr sz="4500"/>
              <a:t>Paris-cluster tasks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30" y="839796"/>
            <a:ext cx="8429626" cy="5911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270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aris cluster infrastructure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r>
              <a:rPr sz="4500" dirty="0">
                <a:solidFill>
                  <a:srgbClr val="00B050"/>
                </a:solidFill>
              </a:rPr>
              <a:t>Paris cluster infrastructure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556" y="920163"/>
            <a:ext cx="8233173" cy="575071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row"/>
          <p:cNvSpPr/>
          <p:nvPr/>
        </p:nvSpPr>
        <p:spPr>
          <a:xfrm>
            <a:off x="192315" y="975854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79" name="Arrow"/>
          <p:cNvSpPr/>
          <p:nvPr/>
        </p:nvSpPr>
        <p:spPr>
          <a:xfrm>
            <a:off x="201245" y="2083135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7680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0" dirty="0" smtClean="0"/>
              <a:t>More </a:t>
            </a:r>
            <a:r>
              <a:rPr lang="fr-FR" b="0" dirty="0" err="1" smtClean="0"/>
              <a:t>details</a:t>
            </a:r>
            <a:r>
              <a:rPr lang="fr-FR" b="0" dirty="0" smtClean="0"/>
              <a:t> </a:t>
            </a:r>
            <a:r>
              <a:rPr lang="fr-FR" b="0" dirty="0" err="1" smtClean="0"/>
              <a:t>probestation</a:t>
            </a:r>
            <a:r>
              <a:rPr lang="fr-FR" b="0" dirty="0" smtClean="0"/>
              <a:t> -</a:t>
            </a:r>
            <a:r>
              <a:rPr lang="fr-FR" b="0" dirty="0" err="1" smtClean="0"/>
              <a:t>captinov</a:t>
            </a:r>
            <a:endParaRPr lang="en-GB" b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053" y="1049572"/>
            <a:ext cx="8229600" cy="5001419"/>
          </a:xfrm>
        </p:spPr>
        <p:txBody>
          <a:bodyPr>
            <a:normAutofit/>
          </a:bodyPr>
          <a:lstStyle/>
          <a:p>
            <a:pPr marL="180975" indent="-168275"/>
            <a:r>
              <a:rPr lang="en-GB" sz="1500" spc="-55" dirty="0" smtClean="0">
                <a:cs typeface="Calibri"/>
              </a:rPr>
              <a:t>Semi</a:t>
            </a:r>
            <a:r>
              <a:rPr lang="en-GB" sz="1500" spc="-5" dirty="0" smtClean="0">
                <a:cs typeface="Calibri"/>
              </a:rPr>
              <a:t>-</a:t>
            </a:r>
            <a:r>
              <a:rPr lang="en-GB" sz="1500" dirty="0" smtClean="0">
                <a:cs typeface="Calibri"/>
              </a:rPr>
              <a:t>au</a:t>
            </a:r>
            <a:r>
              <a:rPr lang="en-GB" sz="1500" spc="-25" dirty="0" smtClean="0">
                <a:cs typeface="Calibri"/>
              </a:rPr>
              <a:t>t</a:t>
            </a:r>
            <a:r>
              <a:rPr lang="en-GB" sz="1500" spc="-5" dirty="0" smtClean="0">
                <a:cs typeface="Calibri"/>
              </a:rPr>
              <a:t>o</a:t>
            </a:r>
            <a:r>
              <a:rPr lang="en-GB" sz="1500" spc="-10" dirty="0" smtClean="0">
                <a:cs typeface="Calibri"/>
              </a:rPr>
              <a:t>m</a:t>
            </a:r>
            <a:r>
              <a:rPr lang="en-GB" sz="1500" spc="-25" dirty="0" smtClean="0">
                <a:cs typeface="Calibri"/>
              </a:rPr>
              <a:t>at</a:t>
            </a:r>
            <a:r>
              <a:rPr lang="en-GB" sz="1500" spc="-5" dirty="0" smtClean="0">
                <a:cs typeface="Calibri"/>
              </a:rPr>
              <a:t>e</a:t>
            </a:r>
            <a:r>
              <a:rPr lang="en-GB" sz="1500" dirty="0" smtClean="0">
                <a:cs typeface="Calibri"/>
              </a:rPr>
              <a:t>d</a:t>
            </a:r>
            <a:r>
              <a:rPr lang="en-GB" sz="1500" spc="30" dirty="0" smtClean="0">
                <a:cs typeface="Calibri"/>
              </a:rPr>
              <a:t> </a:t>
            </a:r>
            <a:r>
              <a:rPr lang="en-GB" sz="1500" spc="-10" dirty="0">
                <a:cs typeface="Calibri"/>
              </a:rPr>
              <a:t>m</a:t>
            </a:r>
            <a:r>
              <a:rPr lang="en-GB" sz="1500" dirty="0">
                <a:cs typeface="Calibri"/>
              </a:rPr>
              <a:t>ach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n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: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spc="-5" dirty="0" smtClean="0">
                <a:cs typeface="Calibri"/>
              </a:rPr>
              <a:t>probe </a:t>
            </a:r>
            <a:r>
              <a:rPr lang="en-GB" sz="1500" spc="-5" dirty="0">
                <a:cs typeface="Calibri"/>
              </a:rPr>
              <a:t>positioning with vision assisted </a:t>
            </a:r>
            <a:r>
              <a:rPr lang="en-GB" sz="1500" spc="-5" dirty="0" smtClean="0">
                <a:cs typeface="Calibri"/>
              </a:rPr>
              <a:t>software</a:t>
            </a:r>
          </a:p>
          <a:p>
            <a:pPr marL="180975" indent="-168275"/>
            <a:r>
              <a:rPr lang="en-GB" sz="1500" dirty="0">
                <a:cs typeface="Calibri"/>
              </a:rPr>
              <a:t>p</a:t>
            </a:r>
            <a:r>
              <a:rPr lang="en-GB" sz="1500" spc="-5" dirty="0">
                <a:cs typeface="Calibri"/>
              </a:rPr>
              <a:t>er</a:t>
            </a:r>
            <a:r>
              <a:rPr lang="en-GB" sz="1500" spc="-40" dirty="0">
                <a:cs typeface="Calibri"/>
              </a:rPr>
              <a:t>f</a:t>
            </a:r>
            <a:r>
              <a:rPr lang="en-GB" sz="1500" spc="-5" dirty="0">
                <a:cs typeface="Calibri"/>
              </a:rPr>
              <a:t>or</a:t>
            </a:r>
            <a:r>
              <a:rPr lang="en-GB" sz="1500" spc="-10" dirty="0">
                <a:cs typeface="Calibri"/>
              </a:rPr>
              <a:t>m</a:t>
            </a:r>
            <a:r>
              <a:rPr lang="en-GB" sz="1500" dirty="0">
                <a:cs typeface="Calibri"/>
              </a:rPr>
              <a:t>ance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(</a:t>
            </a:r>
            <a:r>
              <a:rPr lang="en-GB" sz="1500" spc="-5" dirty="0">
                <a:cs typeface="Calibri"/>
              </a:rPr>
              <a:t>&lt;</a:t>
            </a:r>
            <a:r>
              <a:rPr lang="en-GB" sz="1500" dirty="0">
                <a:cs typeface="Calibri"/>
              </a:rPr>
              <a:t>100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spc="-5" dirty="0" err="1">
                <a:cs typeface="Calibri"/>
              </a:rPr>
              <a:t>f</a:t>
            </a:r>
            <a:r>
              <a:rPr lang="en-GB" sz="1500" spc="15" dirty="0" err="1">
                <a:cs typeface="Calibri"/>
              </a:rPr>
              <a:t>A</a:t>
            </a:r>
            <a:r>
              <a:rPr lang="en-GB" sz="1500" dirty="0">
                <a:cs typeface="Calibri"/>
              </a:rPr>
              <a:t>,</a:t>
            </a:r>
            <a:r>
              <a:rPr lang="en-GB" sz="1500" spc="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100</a:t>
            </a:r>
            <a:r>
              <a:rPr lang="en-GB" sz="1500" spc="-30" dirty="0">
                <a:cs typeface="Calibri"/>
              </a:rPr>
              <a:t> </a:t>
            </a:r>
            <a:r>
              <a:rPr lang="en-GB" sz="1500" spc="-5" dirty="0" err="1">
                <a:cs typeface="Calibri"/>
              </a:rPr>
              <a:t>f</a:t>
            </a:r>
            <a:r>
              <a:rPr lang="en-GB" sz="1500" dirty="0" err="1">
                <a:cs typeface="Calibri"/>
              </a:rPr>
              <a:t>F</a:t>
            </a:r>
            <a:r>
              <a:rPr lang="en-GB" sz="1500" spc="5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l</a:t>
            </a:r>
            <a:r>
              <a:rPr lang="en-GB" sz="1500" spc="-15" dirty="0">
                <a:cs typeface="Calibri"/>
              </a:rPr>
              <a:t>e</a:t>
            </a:r>
            <a:r>
              <a:rPr lang="en-GB" sz="1500" spc="-30" dirty="0">
                <a:cs typeface="Calibri"/>
              </a:rPr>
              <a:t>v</a:t>
            </a:r>
            <a:r>
              <a:rPr lang="en-GB" sz="1500" spc="-5" dirty="0">
                <a:cs typeface="Calibri"/>
              </a:rPr>
              <a:t>els) </a:t>
            </a:r>
          </a:p>
          <a:p>
            <a:pPr marL="180975" indent="-168275"/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p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n</a:t>
            </a:r>
            <a:r>
              <a:rPr lang="en-GB" sz="1500" spc="-5" dirty="0">
                <a:cs typeface="Calibri"/>
              </a:rPr>
              <a:t> sof</a:t>
            </a:r>
            <a:r>
              <a:rPr lang="en-GB" sz="1500" dirty="0">
                <a:cs typeface="Calibri"/>
              </a:rPr>
              <a:t>t</a:t>
            </a:r>
            <a:r>
              <a:rPr lang="en-GB" sz="1500" spc="-30" dirty="0">
                <a:cs typeface="Calibri"/>
              </a:rPr>
              <a:t>w</a:t>
            </a:r>
            <a:r>
              <a:rPr lang="en-GB" sz="1500" dirty="0">
                <a:cs typeface="Calibri"/>
              </a:rPr>
              <a:t>a</a:t>
            </a:r>
            <a:r>
              <a:rPr lang="en-GB" sz="1500" spc="-3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e a</a:t>
            </a:r>
            <a:r>
              <a:rPr lang="en-GB" sz="1500" spc="-5" dirty="0">
                <a:cs typeface="Calibri"/>
              </a:rPr>
              <a:t>ll</a:t>
            </a:r>
            <a:r>
              <a:rPr lang="en-GB" sz="1500" spc="-15" dirty="0">
                <a:cs typeface="Calibri"/>
              </a:rPr>
              <a:t>o</a:t>
            </a:r>
            <a:r>
              <a:rPr lang="en-GB" sz="1500" spc="-20" dirty="0">
                <a:cs typeface="Calibri"/>
              </a:rPr>
              <a:t>w</a:t>
            </a:r>
            <a:r>
              <a:rPr lang="en-GB" sz="1500" dirty="0">
                <a:cs typeface="Calibri"/>
              </a:rPr>
              <a:t>s</a:t>
            </a:r>
            <a:r>
              <a:rPr lang="en-GB" sz="1500" spc="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a</a:t>
            </a:r>
            <a:r>
              <a:rPr lang="en-GB" sz="1500" spc="-35" dirty="0">
                <a:cs typeface="Calibri"/>
              </a:rPr>
              <a:t>n</a:t>
            </a:r>
            <a:r>
              <a:rPr lang="en-GB" sz="1500" dirty="0">
                <a:cs typeface="Calibri"/>
              </a:rPr>
              <a:t>y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k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nd</a:t>
            </a:r>
            <a:r>
              <a:rPr lang="en-GB" sz="1500" spc="-5" dirty="0">
                <a:cs typeface="Calibri"/>
              </a:rPr>
              <a:t> o</a:t>
            </a:r>
            <a:r>
              <a:rPr lang="en-GB" sz="1500" dirty="0">
                <a:cs typeface="Calibri"/>
              </a:rPr>
              <a:t>f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p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g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a</a:t>
            </a:r>
            <a:r>
              <a:rPr lang="en-GB" sz="1500" spc="-10" dirty="0">
                <a:cs typeface="Calibri"/>
              </a:rPr>
              <a:t>mm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ng (</a:t>
            </a:r>
            <a:r>
              <a:rPr lang="en-GB" sz="1500" dirty="0" err="1">
                <a:cs typeface="Calibri"/>
              </a:rPr>
              <a:t>Labview</a:t>
            </a:r>
            <a:r>
              <a:rPr lang="en-GB" sz="1500" dirty="0">
                <a:cs typeface="Calibri"/>
              </a:rPr>
              <a:t>, Python, C</a:t>
            </a:r>
            <a:r>
              <a:rPr lang="en-GB" sz="1500" dirty="0" smtClean="0">
                <a:cs typeface="Calibri"/>
              </a:rPr>
              <a:t>…)</a:t>
            </a:r>
            <a:endParaRPr lang="en-GB" sz="2000" spc="-25" dirty="0">
              <a:cs typeface="Calibri"/>
            </a:endParaRPr>
          </a:p>
          <a:p>
            <a:pPr marL="180975" indent="-168275"/>
            <a:r>
              <a:rPr lang="en-GB" sz="2000" spc="-25" dirty="0">
                <a:solidFill>
                  <a:srgbClr val="7030A0"/>
                </a:solidFill>
                <a:cs typeface="Calibri"/>
              </a:rPr>
              <a:t>F</a:t>
            </a:r>
            <a:r>
              <a:rPr lang="en-GB" sz="2000" spc="-5" dirty="0">
                <a:solidFill>
                  <a:srgbClr val="7030A0"/>
                </a:solidFill>
                <a:cs typeface="Calibri"/>
              </a:rPr>
              <a:t>e</a:t>
            </a:r>
            <a:r>
              <a:rPr lang="en-GB" sz="2000" spc="-25" dirty="0">
                <a:solidFill>
                  <a:srgbClr val="7030A0"/>
                </a:solidFill>
                <a:cs typeface="Calibri"/>
              </a:rPr>
              <a:t>a</a:t>
            </a:r>
            <a:r>
              <a:rPr lang="en-GB" sz="2000" dirty="0">
                <a:solidFill>
                  <a:srgbClr val="7030A0"/>
                </a:solidFill>
                <a:cs typeface="Calibri"/>
              </a:rPr>
              <a:t>tu</a:t>
            </a:r>
            <a:r>
              <a:rPr lang="en-GB" sz="2000" spc="-30" dirty="0">
                <a:solidFill>
                  <a:srgbClr val="7030A0"/>
                </a:solidFill>
                <a:cs typeface="Calibri"/>
              </a:rPr>
              <a:t>r</a:t>
            </a:r>
            <a:r>
              <a:rPr lang="en-GB" sz="2000" spc="-5" dirty="0">
                <a:solidFill>
                  <a:srgbClr val="7030A0"/>
                </a:solidFill>
                <a:cs typeface="Calibri"/>
              </a:rPr>
              <a:t>es</a:t>
            </a:r>
            <a:r>
              <a:rPr lang="en-GB" sz="2000" dirty="0">
                <a:solidFill>
                  <a:srgbClr val="7030A0"/>
                </a:solidFill>
                <a:cs typeface="Calibri"/>
              </a:rPr>
              <a:t>:</a:t>
            </a:r>
          </a:p>
          <a:p>
            <a:pPr marL="541338" marR="6350" lvl="1" indent="-179388">
              <a:buFontTx/>
              <a:buChar char="-"/>
            </a:pPr>
            <a:r>
              <a:rPr lang="en-GB" sz="1500" b="1" dirty="0">
                <a:cs typeface="Calibri"/>
              </a:rPr>
              <a:t>30cm</a:t>
            </a:r>
            <a:r>
              <a:rPr lang="en-GB" sz="1500" b="1" spc="-30" dirty="0">
                <a:cs typeface="Calibri"/>
              </a:rPr>
              <a:t> </a:t>
            </a:r>
            <a:r>
              <a:rPr lang="en-GB" sz="1500" spc="-30" dirty="0" err="1">
                <a:cs typeface="Calibri"/>
              </a:rPr>
              <a:t>w</a:t>
            </a:r>
            <a:r>
              <a:rPr lang="en-GB" sz="1500" spc="-5" dirty="0" err="1">
                <a:cs typeface="Calibri"/>
              </a:rPr>
              <a:t>or</a:t>
            </a:r>
            <a:r>
              <a:rPr lang="en-GB" sz="1500" dirty="0" err="1">
                <a:cs typeface="Calibri"/>
              </a:rPr>
              <a:t>kh</a:t>
            </a:r>
            <a:r>
              <a:rPr lang="en-GB" sz="1500" spc="-5" dirty="0" err="1">
                <a:cs typeface="Calibri"/>
              </a:rPr>
              <a:t>ol</a:t>
            </a:r>
            <a:r>
              <a:rPr lang="en-GB" sz="1500" dirty="0" err="1">
                <a:cs typeface="Calibri"/>
              </a:rPr>
              <a:t>d</a:t>
            </a:r>
            <a:r>
              <a:rPr lang="en-GB" sz="1500" spc="-5" dirty="0" err="1">
                <a:cs typeface="Calibri"/>
              </a:rPr>
              <a:t>e</a:t>
            </a:r>
            <a:r>
              <a:rPr lang="en-GB" sz="1500" dirty="0" err="1">
                <a:cs typeface="Calibri"/>
              </a:rPr>
              <a:t>r</a:t>
            </a:r>
            <a:r>
              <a:rPr lang="en-GB" sz="1500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n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a</a:t>
            </a:r>
            <a:r>
              <a:rPr lang="en-GB" sz="1500" spc="5" dirty="0">
                <a:cs typeface="Calibri"/>
              </a:rPr>
              <a:t> </a:t>
            </a:r>
            <a:r>
              <a:rPr lang="en-GB" sz="1500" b="1" dirty="0">
                <a:cs typeface="Calibri"/>
              </a:rPr>
              <a:t>m</a:t>
            </a:r>
            <a:r>
              <a:rPr lang="en-GB" sz="1500" b="1" spc="-5" dirty="0">
                <a:cs typeface="Calibri"/>
              </a:rPr>
              <a:t>i</a:t>
            </a:r>
            <a:r>
              <a:rPr lang="en-GB" sz="1500" b="1" dirty="0">
                <a:cs typeface="Calibri"/>
              </a:rPr>
              <a:t>c</a:t>
            </a:r>
            <a:r>
              <a:rPr lang="en-GB" sz="1500" b="1" spc="-30" dirty="0">
                <a:cs typeface="Calibri"/>
              </a:rPr>
              <a:t>r</a:t>
            </a:r>
            <a:r>
              <a:rPr lang="en-GB" sz="1500" b="1" dirty="0">
                <a:cs typeface="Calibri"/>
              </a:rPr>
              <a:t>o</a:t>
            </a:r>
            <a:r>
              <a:rPr lang="en-GB" sz="1500" b="1" spc="-15" dirty="0">
                <a:cs typeface="Calibri"/>
              </a:rPr>
              <a:t> </a:t>
            </a:r>
            <a:r>
              <a:rPr lang="en-GB" sz="1500" b="1" dirty="0">
                <a:cs typeface="Calibri"/>
              </a:rPr>
              <a:t>ch</a:t>
            </a:r>
            <a:r>
              <a:rPr lang="en-GB" sz="1500" b="1" spc="-10" dirty="0">
                <a:cs typeface="Calibri"/>
              </a:rPr>
              <a:t>a</a:t>
            </a:r>
            <a:r>
              <a:rPr lang="en-GB" sz="1500" b="1" dirty="0">
                <a:cs typeface="Calibri"/>
              </a:rPr>
              <a:t>mb</a:t>
            </a:r>
            <a:r>
              <a:rPr lang="en-GB" sz="1500" b="1" spc="-5" dirty="0">
                <a:cs typeface="Calibri"/>
              </a:rPr>
              <a:t>e</a:t>
            </a:r>
            <a:r>
              <a:rPr lang="en-GB" sz="1500" b="1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: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b</a:t>
            </a:r>
            <a:r>
              <a:rPr lang="en-GB" sz="1500" spc="-5" dirty="0">
                <a:cs typeface="Calibri"/>
              </a:rPr>
              <a:t>l</a:t>
            </a:r>
            <a:r>
              <a:rPr lang="en-GB" sz="1500" dirty="0">
                <a:cs typeface="Calibri"/>
              </a:rPr>
              <a:t>ack b</a:t>
            </a:r>
            <a:r>
              <a:rPr lang="en-GB" sz="1500" spc="-40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x</a:t>
            </a:r>
            <a:r>
              <a:rPr lang="en-GB" sz="1500" spc="-2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&amp;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spc="-40" dirty="0">
                <a:cs typeface="Calibri"/>
              </a:rPr>
              <a:t>f</a:t>
            </a:r>
            <a:r>
              <a:rPr lang="en-GB" sz="1500" dirty="0">
                <a:cs typeface="Calibri"/>
              </a:rPr>
              <a:t>a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ad</a:t>
            </a:r>
            <a:r>
              <a:rPr lang="en-GB" sz="1500" spc="-40" dirty="0">
                <a:cs typeface="Calibri"/>
              </a:rPr>
              <a:t>a</a:t>
            </a:r>
            <a:r>
              <a:rPr lang="en-GB" sz="1500" dirty="0">
                <a:cs typeface="Calibri"/>
              </a:rPr>
              <a:t>y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spc="-10" dirty="0">
                <a:cs typeface="Calibri"/>
              </a:rPr>
              <a:t>c</a:t>
            </a:r>
            <a:r>
              <a:rPr lang="en-GB" sz="1500" dirty="0">
                <a:cs typeface="Calibri"/>
              </a:rPr>
              <a:t>a</a:t>
            </a:r>
            <a:r>
              <a:rPr lang="en-GB" sz="1500" spc="-10" dirty="0">
                <a:cs typeface="Calibri"/>
              </a:rPr>
              <a:t>g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,</a:t>
            </a:r>
            <a:r>
              <a:rPr lang="en-GB" sz="1500" spc="-30" dirty="0">
                <a:cs typeface="Calibri"/>
              </a:rPr>
              <a:t> </a:t>
            </a:r>
            <a:r>
              <a:rPr lang="en-GB" sz="1500" dirty="0" err="1">
                <a:cs typeface="Calibri"/>
              </a:rPr>
              <a:t>t</a:t>
            </a:r>
            <a:r>
              <a:rPr lang="en-GB" sz="1500" spc="-5" dirty="0" err="1">
                <a:cs typeface="Calibri"/>
              </a:rPr>
              <a:t>ri</a:t>
            </a:r>
            <a:r>
              <a:rPr lang="en-GB" sz="1500" spc="-25" dirty="0" err="1">
                <a:cs typeface="Calibri"/>
              </a:rPr>
              <a:t>a</a:t>
            </a:r>
            <a:r>
              <a:rPr lang="en-GB" sz="1500" spc="-5" dirty="0" err="1">
                <a:cs typeface="Calibri"/>
              </a:rPr>
              <a:t>xia</a:t>
            </a:r>
            <a:r>
              <a:rPr lang="en-GB" sz="1500" dirty="0" err="1">
                <a:cs typeface="Calibri"/>
              </a:rPr>
              <a:t>l</a:t>
            </a:r>
            <a:r>
              <a:rPr lang="en-GB" sz="1500" spc="35" dirty="0">
                <a:cs typeface="Calibri"/>
              </a:rPr>
              <a:t> </a:t>
            </a:r>
            <a:r>
              <a:rPr lang="en-GB" sz="1500" spc="-10" dirty="0">
                <a:cs typeface="Calibri"/>
              </a:rPr>
              <a:t>c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nn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c</a:t>
            </a:r>
            <a:r>
              <a:rPr lang="en-GB" sz="1500" spc="-25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s A</a:t>
            </a:r>
            <a:r>
              <a:rPr lang="en-GB" sz="1500" spc="-35" dirty="0">
                <a:cs typeface="Calibri"/>
              </a:rPr>
              <a:t>n</a:t>
            </a:r>
            <a:r>
              <a:rPr lang="en-GB" sz="1500" dirty="0">
                <a:cs typeface="Calibri"/>
              </a:rPr>
              <a:t>y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k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nd</a:t>
            </a:r>
            <a:r>
              <a:rPr lang="en-GB" sz="1500" spc="-5" dirty="0">
                <a:cs typeface="Calibri"/>
              </a:rPr>
              <a:t> o</a:t>
            </a:r>
            <a:r>
              <a:rPr lang="en-GB" sz="1500" dirty="0">
                <a:cs typeface="Calibri"/>
              </a:rPr>
              <a:t>f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ch</a:t>
            </a:r>
            <a:r>
              <a:rPr lang="en-GB" sz="1500" spc="-5" dirty="0">
                <a:cs typeface="Calibri"/>
              </a:rPr>
              <a:t>a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ac</a:t>
            </a:r>
            <a:r>
              <a:rPr lang="en-GB" sz="1500" spc="-25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eri</a:t>
            </a:r>
            <a:r>
              <a:rPr lang="en-GB" sz="1500" spc="-40" dirty="0">
                <a:cs typeface="Calibri"/>
              </a:rPr>
              <a:t>z</a:t>
            </a:r>
            <a:r>
              <a:rPr lang="en-GB" sz="1500" spc="-25" dirty="0">
                <a:cs typeface="Calibri"/>
              </a:rPr>
              <a:t>a</a:t>
            </a:r>
            <a:r>
              <a:rPr lang="en-GB" sz="1500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io</a:t>
            </a:r>
            <a:r>
              <a:rPr lang="en-GB" sz="1500" dirty="0">
                <a:cs typeface="Calibri"/>
              </a:rPr>
              <a:t>n</a:t>
            </a:r>
            <a:r>
              <a:rPr lang="en-GB" sz="1500" spc="2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(D</a:t>
            </a:r>
            <a:r>
              <a:rPr lang="en-GB" sz="1500" spc="-15" dirty="0">
                <a:cs typeface="Calibri"/>
              </a:rPr>
              <a:t>C</a:t>
            </a:r>
            <a:r>
              <a:rPr lang="en-GB" sz="1500" dirty="0">
                <a:cs typeface="Calibri"/>
              </a:rPr>
              <a:t>,</a:t>
            </a:r>
            <a:r>
              <a:rPr lang="en-GB" sz="1500" spc="-20" dirty="0">
                <a:cs typeface="Calibri"/>
              </a:rPr>
              <a:t> </a:t>
            </a:r>
            <a:r>
              <a:rPr lang="en-GB" sz="1500" spc="-10" dirty="0">
                <a:cs typeface="Calibri"/>
              </a:rPr>
              <a:t>A</a:t>
            </a:r>
            <a:r>
              <a:rPr lang="en-GB" sz="1500" dirty="0">
                <a:cs typeface="Calibri"/>
              </a:rPr>
              <a:t>C</a:t>
            </a:r>
            <a:r>
              <a:rPr lang="en-GB" sz="1500" spc="-5" dirty="0">
                <a:cs typeface="Calibri"/>
              </a:rPr>
              <a:t> -</a:t>
            </a:r>
            <a:r>
              <a:rPr lang="en-GB" sz="1500" dirty="0">
                <a:cs typeface="Calibri"/>
              </a:rPr>
              <a:t>50</a:t>
            </a:r>
            <a:r>
              <a:rPr lang="en-GB" sz="1500" spc="-5" dirty="0">
                <a:cs typeface="Calibri"/>
              </a:rPr>
              <a:t>G</a:t>
            </a:r>
            <a:r>
              <a:rPr lang="en-GB" sz="1500" dirty="0">
                <a:cs typeface="Calibri"/>
              </a:rPr>
              <a:t>Hz,</a:t>
            </a:r>
            <a:r>
              <a:rPr lang="en-GB" sz="1500" spc="-2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S,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n</a:t>
            </a:r>
            <a:r>
              <a:rPr lang="en-GB" sz="1500" spc="-5" dirty="0">
                <a:cs typeface="Calibri"/>
              </a:rPr>
              <a:t>oise</a:t>
            </a:r>
            <a:r>
              <a:rPr lang="en-GB" sz="1500" dirty="0">
                <a:cs typeface="Calibri"/>
              </a:rPr>
              <a:t>,</a:t>
            </a:r>
            <a:r>
              <a:rPr lang="en-GB" sz="1500" spc="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1</a:t>
            </a:r>
            <a:r>
              <a:rPr lang="en-GB" sz="1500" spc="5" dirty="0">
                <a:cs typeface="Calibri"/>
              </a:rPr>
              <a:t>/</a:t>
            </a:r>
            <a:r>
              <a:rPr lang="en-GB" sz="1500" spc="20" dirty="0">
                <a:cs typeface="Calibri"/>
              </a:rPr>
              <a:t>f</a:t>
            </a:r>
            <a:r>
              <a:rPr lang="en-GB" sz="1500" dirty="0">
                <a:cs typeface="Calibri"/>
              </a:rPr>
              <a:t>)</a:t>
            </a:r>
          </a:p>
          <a:p>
            <a:pPr marL="541338" marR="6350" lvl="1" indent="-179388">
              <a:buFontTx/>
              <a:buChar char="-"/>
            </a:pPr>
            <a:r>
              <a:rPr lang="en-GB" sz="1500" spc="-5" dirty="0">
                <a:cs typeface="Calibri"/>
              </a:rPr>
              <a:t>L</a:t>
            </a:r>
            <a:r>
              <a:rPr lang="en-GB" sz="1500" dirty="0">
                <a:cs typeface="Calibri"/>
              </a:rPr>
              <a:t>a</a:t>
            </a:r>
            <a:r>
              <a:rPr lang="en-GB" sz="1500" spc="-30" dirty="0">
                <a:cs typeface="Calibri"/>
              </a:rPr>
              <a:t>r</a:t>
            </a:r>
            <a:r>
              <a:rPr lang="en-GB" sz="1500" spc="-10" dirty="0">
                <a:cs typeface="Calibri"/>
              </a:rPr>
              <a:t>g</a:t>
            </a:r>
            <a:r>
              <a:rPr lang="en-GB" sz="1500" dirty="0">
                <a:cs typeface="Calibri"/>
              </a:rPr>
              <a:t>e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ch</a:t>
            </a:r>
            <a:r>
              <a:rPr lang="en-GB" sz="1500" spc="-5" dirty="0">
                <a:cs typeface="Calibri"/>
              </a:rPr>
              <a:t>oi</a:t>
            </a:r>
            <a:r>
              <a:rPr lang="en-GB" sz="1500" dirty="0">
                <a:cs typeface="Calibri"/>
              </a:rPr>
              <a:t>ce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f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DC</a:t>
            </a:r>
            <a:r>
              <a:rPr lang="en-GB" sz="1500" spc="-2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&amp;</a:t>
            </a:r>
            <a:r>
              <a:rPr lang="en-GB" sz="1500" spc="-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RF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dirty="0" smtClean="0">
                <a:cs typeface="Calibri"/>
              </a:rPr>
              <a:t>p</a:t>
            </a:r>
            <a:r>
              <a:rPr lang="en-GB" sz="1500" spc="-40" dirty="0" smtClean="0">
                <a:cs typeface="Calibri"/>
              </a:rPr>
              <a:t>r</a:t>
            </a:r>
            <a:r>
              <a:rPr lang="en-GB" sz="1500" spc="-5" dirty="0" smtClean="0">
                <a:cs typeface="Calibri"/>
              </a:rPr>
              <a:t>o</a:t>
            </a:r>
            <a:r>
              <a:rPr lang="en-GB" sz="1500" dirty="0" smtClean="0">
                <a:cs typeface="Calibri"/>
              </a:rPr>
              <a:t>b</a:t>
            </a:r>
            <a:r>
              <a:rPr lang="en-GB" sz="1500" spc="-5" dirty="0" smtClean="0">
                <a:cs typeface="Calibri"/>
              </a:rPr>
              <a:t>e</a:t>
            </a:r>
            <a:r>
              <a:rPr lang="en-GB" sz="1500" dirty="0" smtClean="0">
                <a:cs typeface="Calibri"/>
              </a:rPr>
              <a:t>s</a:t>
            </a:r>
          </a:p>
          <a:p>
            <a:pPr marL="361950" marR="6350" lvl="1" indent="0">
              <a:buNone/>
            </a:pPr>
            <a:endParaRPr lang="en-GB" sz="2000" dirty="0">
              <a:cs typeface="Calibri"/>
            </a:endParaRPr>
          </a:p>
          <a:p>
            <a:pPr>
              <a:lnSpc>
                <a:spcPts val="2400"/>
              </a:lnSpc>
              <a:spcBef>
                <a:spcPts val="1"/>
              </a:spcBef>
            </a:pPr>
            <a:r>
              <a:rPr lang="fr-FR" sz="1900" dirty="0" smtClean="0">
                <a:solidFill>
                  <a:srgbClr val="7030A0"/>
                </a:solidFill>
              </a:rPr>
              <a:t>Able to </a:t>
            </a:r>
            <a:r>
              <a:rPr lang="fr-FR" sz="1900" dirty="0" err="1" smtClean="0">
                <a:solidFill>
                  <a:srgbClr val="7030A0"/>
                </a:solidFill>
              </a:rPr>
              <a:t>perform</a:t>
            </a:r>
            <a:r>
              <a:rPr lang="fr-FR" sz="2400" dirty="0" smtClean="0">
                <a:solidFill>
                  <a:srgbClr val="7030A0"/>
                </a:solidFill>
              </a:rPr>
              <a:t>: </a:t>
            </a:r>
            <a:endParaRPr lang="en-GB" sz="2400" dirty="0">
              <a:solidFill>
                <a:srgbClr val="7030A0"/>
              </a:solidFill>
            </a:endParaRPr>
          </a:p>
          <a:p>
            <a:pPr marL="581025" lvl="1" indent="-168275"/>
            <a:r>
              <a:rPr lang="en-GB" sz="1500" spc="-70" dirty="0">
                <a:cs typeface="Calibri"/>
              </a:rPr>
              <a:t>W</a:t>
            </a:r>
            <a:r>
              <a:rPr lang="en-GB" sz="1500" spc="-15" dirty="0">
                <a:cs typeface="Calibri"/>
              </a:rPr>
              <a:t>a</a:t>
            </a:r>
            <a:r>
              <a:rPr lang="en-GB" sz="1500" spc="-50" dirty="0">
                <a:cs typeface="Calibri"/>
              </a:rPr>
              <a:t>f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r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l</a:t>
            </a:r>
            <a:r>
              <a:rPr lang="en-GB" sz="1500" spc="-15" dirty="0">
                <a:cs typeface="Calibri"/>
              </a:rPr>
              <a:t>e</a:t>
            </a:r>
            <a:r>
              <a:rPr lang="en-GB" sz="1500" spc="-30" dirty="0">
                <a:cs typeface="Calibri"/>
              </a:rPr>
              <a:t>v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l</a:t>
            </a:r>
            <a:r>
              <a:rPr lang="en-GB" sz="1500" spc="20" dirty="0">
                <a:cs typeface="Calibri"/>
              </a:rPr>
              <a:t> </a:t>
            </a:r>
            <a:r>
              <a:rPr lang="en-GB" sz="1500" spc="-25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spc="-30" dirty="0">
                <a:cs typeface="Calibri"/>
              </a:rPr>
              <a:t>s</a:t>
            </a:r>
            <a:r>
              <a:rPr lang="en-GB" sz="1500" dirty="0">
                <a:cs typeface="Calibri"/>
              </a:rPr>
              <a:t>ts</a:t>
            </a:r>
            <a:r>
              <a:rPr lang="en-GB" sz="1500" spc="20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r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si</a:t>
            </a:r>
            <a:r>
              <a:rPr lang="en-GB" sz="1500" dirty="0">
                <a:cs typeface="Calibri"/>
              </a:rPr>
              <a:t>ng</a:t>
            </a:r>
            <a:r>
              <a:rPr lang="en-GB" sz="1500" spc="-5" dirty="0">
                <a:cs typeface="Calibri"/>
              </a:rPr>
              <a:t>l</a:t>
            </a:r>
            <a:r>
              <a:rPr lang="en-GB" sz="1500" dirty="0">
                <a:cs typeface="Calibri"/>
              </a:rPr>
              <a:t>e</a:t>
            </a:r>
            <a:r>
              <a:rPr lang="en-GB" sz="1500" spc="1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d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e</a:t>
            </a:r>
          </a:p>
          <a:p>
            <a:pPr marL="581025" lvl="1" indent="-168275"/>
            <a:r>
              <a:rPr lang="en-GB" sz="1500" spc="-5" dirty="0">
                <a:cs typeface="Calibri"/>
              </a:rPr>
              <a:t>P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be </a:t>
            </a:r>
            <a:r>
              <a:rPr lang="en-GB" sz="1500" spc="-10" dirty="0">
                <a:cs typeface="Calibri"/>
              </a:rPr>
              <a:t>c</a:t>
            </a:r>
            <a:r>
              <a:rPr lang="en-GB" sz="1500" dirty="0">
                <a:cs typeface="Calibri"/>
              </a:rPr>
              <a:t>a</a:t>
            </a:r>
            <a:r>
              <a:rPr lang="en-GB" sz="1500" spc="-30" dirty="0">
                <a:cs typeface="Calibri"/>
              </a:rPr>
              <a:t>r</a:t>
            </a:r>
            <a:r>
              <a:rPr lang="en-GB" sz="1500" dirty="0">
                <a:cs typeface="Calibri"/>
              </a:rPr>
              <a:t>d</a:t>
            </a:r>
            <a:r>
              <a:rPr lang="en-GB" sz="1500" spc="-5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h</a:t>
            </a:r>
            <a:r>
              <a:rPr lang="en-GB" sz="1500" spc="-5" dirty="0">
                <a:cs typeface="Calibri"/>
              </a:rPr>
              <a:t>ol</a:t>
            </a:r>
            <a:r>
              <a:rPr lang="en-GB" sz="1500" dirty="0">
                <a:cs typeface="Calibri"/>
              </a:rPr>
              <a:t>d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r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spc="-40" dirty="0">
                <a:cs typeface="Calibri"/>
              </a:rPr>
              <a:t>f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r</a:t>
            </a:r>
            <a:r>
              <a:rPr lang="en-GB" sz="1500" spc="-15" dirty="0">
                <a:cs typeface="Calibri"/>
              </a:rPr>
              <a:t> </a:t>
            </a:r>
            <a:r>
              <a:rPr lang="en-GB" sz="1500" spc="-5" dirty="0">
                <a:cs typeface="Calibri"/>
              </a:rPr>
              <a:t>s</a:t>
            </a:r>
            <a:r>
              <a:rPr lang="en-GB" sz="1500" dirty="0">
                <a:cs typeface="Calibri"/>
              </a:rPr>
              <a:t>p</a:t>
            </a:r>
            <a:r>
              <a:rPr lang="en-GB" sz="1500" spc="-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c</a:t>
            </a:r>
            <a:r>
              <a:rPr lang="en-GB" sz="1500" spc="-5" dirty="0">
                <a:cs typeface="Calibri"/>
              </a:rPr>
              <a:t>ifi</a:t>
            </a:r>
            <a:r>
              <a:rPr lang="en-GB" sz="1500" dirty="0">
                <a:cs typeface="Calibri"/>
              </a:rPr>
              <a:t>c</a:t>
            </a:r>
            <a:r>
              <a:rPr lang="en-GB" sz="1500" spc="20" dirty="0">
                <a:cs typeface="Calibri"/>
              </a:rPr>
              <a:t> </a:t>
            </a:r>
            <a:r>
              <a:rPr lang="en-GB" sz="1500" dirty="0">
                <a:cs typeface="Calibri"/>
              </a:rPr>
              <a:t>p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dirty="0">
                <a:cs typeface="Calibri"/>
              </a:rPr>
              <a:t>be</a:t>
            </a:r>
            <a:r>
              <a:rPr lang="en-GB" sz="1500" spc="-15" dirty="0">
                <a:cs typeface="Calibri"/>
              </a:rPr>
              <a:t> </a:t>
            </a:r>
            <a:br>
              <a:rPr lang="en-GB" sz="1500" spc="-15" dirty="0">
                <a:cs typeface="Calibri"/>
              </a:rPr>
            </a:br>
            <a:r>
              <a:rPr lang="en-GB" sz="1500" spc="-10" dirty="0">
                <a:cs typeface="Calibri"/>
              </a:rPr>
              <a:t>c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spc="-10" dirty="0">
                <a:cs typeface="Calibri"/>
              </a:rPr>
              <a:t>n</a:t>
            </a:r>
            <a:r>
              <a:rPr lang="en-GB" sz="1500" spc="-5" dirty="0">
                <a:cs typeface="Calibri"/>
              </a:rPr>
              <a:t>fi</a:t>
            </a:r>
            <a:r>
              <a:rPr lang="en-GB" sz="1500" dirty="0">
                <a:cs typeface="Calibri"/>
              </a:rPr>
              <a:t>gu</a:t>
            </a:r>
            <a:r>
              <a:rPr lang="en-GB" sz="1500" spc="-45" dirty="0">
                <a:cs typeface="Calibri"/>
              </a:rPr>
              <a:t>r</a:t>
            </a:r>
            <a:r>
              <a:rPr lang="en-GB" sz="1500" spc="-25" dirty="0">
                <a:cs typeface="Calibri"/>
              </a:rPr>
              <a:t>a</a:t>
            </a:r>
            <a:r>
              <a:rPr lang="en-GB" sz="1500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io</a:t>
            </a:r>
            <a:r>
              <a:rPr lang="en-GB" sz="1500" dirty="0">
                <a:cs typeface="Calibri"/>
              </a:rPr>
              <a:t>n M</a:t>
            </a:r>
            <a:r>
              <a:rPr lang="en-GB" sz="1500" spc="-5" dirty="0">
                <a:cs typeface="Calibri"/>
              </a:rPr>
              <a:t>i</a:t>
            </a:r>
            <a:r>
              <a:rPr lang="en-GB" sz="1500" dirty="0">
                <a:cs typeface="Calibri"/>
              </a:rPr>
              <a:t>c</a:t>
            </a:r>
            <a:r>
              <a:rPr lang="en-GB" sz="1500" spc="-40" dirty="0">
                <a:cs typeface="Calibri"/>
              </a:rPr>
              <a:t>r</a:t>
            </a:r>
            <a:r>
              <a:rPr lang="en-GB" sz="1500" spc="-5" dirty="0">
                <a:cs typeface="Calibri"/>
              </a:rPr>
              <a:t>o</a:t>
            </a:r>
            <a:r>
              <a:rPr lang="en-GB" sz="1500" spc="-10" dirty="0">
                <a:cs typeface="Calibri"/>
              </a:rPr>
              <a:t>m</a:t>
            </a:r>
            <a:r>
              <a:rPr lang="en-GB" sz="1500" spc="-15" dirty="0">
                <a:cs typeface="Calibri"/>
              </a:rPr>
              <a:t>e</a:t>
            </a:r>
            <a:r>
              <a:rPr lang="en-GB" sz="1500" dirty="0">
                <a:cs typeface="Calibri"/>
              </a:rPr>
              <a:t>t</a:t>
            </a:r>
            <a:r>
              <a:rPr lang="en-GB" sz="1500" spc="-5" dirty="0">
                <a:cs typeface="Calibri"/>
              </a:rPr>
              <a:t>ri</a:t>
            </a:r>
            <a:r>
              <a:rPr lang="en-GB" sz="1500" dirty="0">
                <a:cs typeface="Calibri"/>
              </a:rPr>
              <a:t>c</a:t>
            </a:r>
            <a:r>
              <a:rPr lang="en-GB" sz="1500" spc="20" dirty="0">
                <a:cs typeface="Calibri"/>
              </a:rPr>
              <a:t> </a:t>
            </a:r>
            <a:r>
              <a:rPr lang="en-GB" sz="1500" spc="-30" dirty="0">
                <a:cs typeface="Calibri"/>
              </a:rPr>
              <a:t>r</a:t>
            </a:r>
            <a:r>
              <a:rPr lang="en-GB" sz="1500" spc="-5" dirty="0">
                <a:cs typeface="Calibri"/>
              </a:rPr>
              <a:t>esol</a:t>
            </a:r>
            <a:r>
              <a:rPr lang="en-GB" sz="1500" dirty="0">
                <a:cs typeface="Calibri"/>
              </a:rPr>
              <a:t>ut</a:t>
            </a:r>
            <a:r>
              <a:rPr lang="en-GB" sz="1500" spc="-5" dirty="0">
                <a:cs typeface="Calibri"/>
              </a:rPr>
              <a:t>io</a:t>
            </a:r>
            <a:r>
              <a:rPr lang="en-GB" sz="1500" dirty="0">
                <a:cs typeface="Calibri"/>
              </a:rPr>
              <a:t>n</a:t>
            </a:r>
          </a:p>
          <a:p>
            <a:pPr marL="0" indent="0">
              <a:lnSpc>
                <a:spcPts val="2400"/>
              </a:lnSpc>
              <a:spcBef>
                <a:spcPts val="1"/>
              </a:spcBef>
              <a:buNone/>
            </a:pPr>
            <a:endParaRPr lang="en-GB" sz="2400" dirty="0"/>
          </a:p>
          <a:p>
            <a:pPr marL="180975" indent="-168275"/>
            <a:r>
              <a:rPr lang="en-GB" sz="1400" b="1" spc="-165" dirty="0">
                <a:solidFill>
                  <a:srgbClr val="FF0000"/>
                </a:solidFill>
                <a:cs typeface="Calibri"/>
              </a:rPr>
              <a:t>T</a:t>
            </a:r>
            <a:r>
              <a:rPr lang="en-GB" sz="1400" b="1" spc="-5" dirty="0">
                <a:solidFill>
                  <a:srgbClr val="FF0000"/>
                </a:solidFill>
                <a:cs typeface="Calibri"/>
              </a:rPr>
              <a:t>e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mp</a:t>
            </a:r>
            <a:r>
              <a:rPr lang="en-GB" sz="1400" b="1" spc="-5" dirty="0">
                <a:solidFill>
                  <a:srgbClr val="FF0000"/>
                </a:solidFill>
                <a:cs typeface="Calibri"/>
              </a:rPr>
              <a:t>e</a:t>
            </a:r>
            <a:r>
              <a:rPr lang="en-GB" sz="1400" b="1" spc="-55" dirty="0">
                <a:solidFill>
                  <a:srgbClr val="FF0000"/>
                </a:solidFill>
                <a:cs typeface="Calibri"/>
              </a:rPr>
              <a:t>r</a:t>
            </a:r>
            <a:r>
              <a:rPr lang="en-GB" sz="1400" b="1" spc="-30" dirty="0">
                <a:solidFill>
                  <a:srgbClr val="FF0000"/>
                </a:solidFill>
                <a:cs typeface="Calibri"/>
              </a:rPr>
              <a:t>a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tu</a:t>
            </a:r>
            <a:r>
              <a:rPr lang="en-GB" sz="1400" b="1" spc="-30" dirty="0">
                <a:solidFill>
                  <a:srgbClr val="FF0000"/>
                </a:solidFill>
                <a:cs typeface="Calibri"/>
              </a:rPr>
              <a:t>r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e</a:t>
            </a:r>
            <a:r>
              <a:rPr lang="en-GB" sz="1400" b="1" spc="-10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sz="1400" b="1" spc="-15" dirty="0">
                <a:solidFill>
                  <a:srgbClr val="FF0000"/>
                </a:solidFill>
                <a:cs typeface="Calibri"/>
              </a:rPr>
              <a:t>c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o</a:t>
            </a:r>
            <a:r>
              <a:rPr lang="en-GB" sz="1400" b="1" spc="-20" dirty="0">
                <a:solidFill>
                  <a:srgbClr val="FF0000"/>
                </a:solidFill>
                <a:cs typeface="Calibri"/>
              </a:rPr>
              <a:t>n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t</a:t>
            </a:r>
            <a:r>
              <a:rPr lang="en-GB" sz="1400" b="1" spc="-30" dirty="0">
                <a:solidFill>
                  <a:srgbClr val="FF0000"/>
                </a:solidFill>
                <a:cs typeface="Calibri"/>
              </a:rPr>
              <a:t>r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ol</a:t>
            </a:r>
            <a:r>
              <a:rPr lang="en-GB" sz="1400" b="1" spc="-20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sz="1400" b="1" spc="-5" dirty="0">
                <a:solidFill>
                  <a:srgbClr val="FF0000"/>
                </a:solidFill>
                <a:cs typeface="Calibri"/>
              </a:rPr>
              <a:t>-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60°</a:t>
            </a:r>
            <a:r>
              <a:rPr lang="en-GB" sz="1400" b="1" spc="-10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sz="1400" b="1" spc="-25" dirty="0">
                <a:solidFill>
                  <a:srgbClr val="FF0000"/>
                </a:solidFill>
                <a:cs typeface="Calibri"/>
              </a:rPr>
              <a:t>t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o</a:t>
            </a:r>
            <a:r>
              <a:rPr lang="en-GB" sz="1400" b="1" spc="-10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sz="1400" b="1" dirty="0">
                <a:solidFill>
                  <a:srgbClr val="FF0000"/>
                </a:solidFill>
                <a:cs typeface="Calibri"/>
              </a:rPr>
              <a:t>200°</a:t>
            </a:r>
            <a:endParaRPr lang="en-GB" sz="1400" dirty="0">
              <a:solidFill>
                <a:srgbClr val="FF0000"/>
              </a:solidFill>
              <a:cs typeface="Calibri"/>
            </a:endParaRPr>
          </a:p>
          <a:p>
            <a:pPr marL="180975" indent="-168275"/>
            <a:endParaRPr lang="en-GB" sz="2000" spc="-5" dirty="0">
              <a:cs typeface="Calibri"/>
            </a:endParaRPr>
          </a:p>
          <a:p>
            <a:pPr marL="180975" indent="-168275"/>
            <a:r>
              <a:rPr lang="en-GB" sz="1400" spc="-5" dirty="0">
                <a:cs typeface="Calibri"/>
              </a:rPr>
              <a:t>I</a:t>
            </a:r>
            <a:r>
              <a:rPr lang="en-GB" sz="1400" dirty="0">
                <a:cs typeface="Calibri"/>
              </a:rPr>
              <a:t>n</a:t>
            </a:r>
            <a:r>
              <a:rPr lang="en-GB" sz="1400" spc="-30" dirty="0">
                <a:cs typeface="Calibri"/>
              </a:rPr>
              <a:t>s</a:t>
            </a:r>
            <a:r>
              <a:rPr lang="en-GB" sz="1400" spc="-25" dirty="0">
                <a:cs typeface="Calibri"/>
              </a:rPr>
              <a:t>t</a:t>
            </a:r>
            <a:r>
              <a:rPr lang="en-GB" sz="1400" dirty="0">
                <a:cs typeface="Calibri"/>
              </a:rPr>
              <a:t>a</a:t>
            </a:r>
            <a:r>
              <a:rPr lang="en-GB" sz="1400" spc="-5" dirty="0">
                <a:cs typeface="Calibri"/>
              </a:rPr>
              <a:t>lle</a:t>
            </a:r>
            <a:r>
              <a:rPr lang="en-GB" sz="1400" dirty="0">
                <a:cs typeface="Calibri"/>
              </a:rPr>
              <a:t>d</a:t>
            </a:r>
            <a:r>
              <a:rPr lang="en-GB" sz="1400" spc="20" dirty="0">
                <a:cs typeface="Calibri"/>
              </a:rPr>
              <a:t> </a:t>
            </a:r>
            <a:r>
              <a:rPr lang="en-GB" sz="1400" spc="-5" dirty="0">
                <a:cs typeface="Calibri"/>
              </a:rPr>
              <a:t>i</a:t>
            </a:r>
            <a:r>
              <a:rPr lang="en-GB" sz="1400" dirty="0">
                <a:cs typeface="Calibri"/>
              </a:rPr>
              <a:t>n</a:t>
            </a:r>
            <a:r>
              <a:rPr lang="en-GB" sz="1400" spc="5" dirty="0">
                <a:cs typeface="Calibri"/>
              </a:rPr>
              <a:t> </a:t>
            </a:r>
            <a:r>
              <a:rPr lang="en-GB" sz="1400" dirty="0">
                <a:cs typeface="Calibri"/>
              </a:rPr>
              <a:t>a</a:t>
            </a:r>
            <a:r>
              <a:rPr lang="en-GB" sz="1400" spc="5" dirty="0">
                <a:cs typeface="Calibri"/>
              </a:rPr>
              <a:t> </a:t>
            </a:r>
            <a:r>
              <a:rPr lang="en-GB" sz="1400" dirty="0">
                <a:cs typeface="Calibri"/>
              </a:rPr>
              <a:t>c</a:t>
            </a:r>
            <a:r>
              <a:rPr lang="en-GB" sz="1400" spc="-5" dirty="0">
                <a:cs typeface="Calibri"/>
              </a:rPr>
              <a:t>le</a:t>
            </a:r>
            <a:r>
              <a:rPr lang="en-GB" sz="1400" dirty="0">
                <a:cs typeface="Calibri"/>
              </a:rPr>
              <a:t>an</a:t>
            </a:r>
            <a:r>
              <a:rPr lang="en-GB" sz="1400" spc="-10" dirty="0">
                <a:cs typeface="Calibri"/>
              </a:rPr>
              <a:t> </a:t>
            </a:r>
            <a:r>
              <a:rPr lang="en-GB" sz="1400" spc="-40" dirty="0">
                <a:cs typeface="Calibri"/>
              </a:rPr>
              <a:t>r</a:t>
            </a:r>
            <a:r>
              <a:rPr lang="en-GB" sz="1400" spc="-5" dirty="0">
                <a:cs typeface="Calibri"/>
              </a:rPr>
              <a:t>oo</a:t>
            </a:r>
            <a:r>
              <a:rPr lang="en-GB" sz="1400" dirty="0">
                <a:cs typeface="Calibri"/>
              </a:rPr>
              <a:t>m</a:t>
            </a:r>
            <a:r>
              <a:rPr lang="en-GB" sz="1400" spc="-5" dirty="0">
                <a:cs typeface="Calibri"/>
              </a:rPr>
              <a:t> </a:t>
            </a:r>
            <a:r>
              <a:rPr lang="en-GB" sz="1400" spc="-25" dirty="0">
                <a:cs typeface="Calibri"/>
              </a:rPr>
              <a:t>a</a:t>
            </a:r>
            <a:r>
              <a:rPr lang="en-GB" sz="1400" dirty="0">
                <a:cs typeface="Calibri"/>
              </a:rPr>
              <a:t>t</a:t>
            </a:r>
            <a:r>
              <a:rPr lang="en-GB" sz="1400" spc="5" dirty="0">
                <a:cs typeface="Calibri"/>
              </a:rPr>
              <a:t> </a:t>
            </a:r>
            <a:r>
              <a:rPr lang="en-GB" sz="1400" spc="-5" dirty="0">
                <a:cs typeface="Calibri"/>
              </a:rPr>
              <a:t>L</a:t>
            </a:r>
            <a:r>
              <a:rPr lang="en-GB" sz="1400" dirty="0">
                <a:cs typeface="Calibri"/>
              </a:rPr>
              <a:t>AL</a:t>
            </a:r>
          </a:p>
          <a:p>
            <a:endParaRPr lang="en-GB" sz="1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" name="Picture 20" descr="F:\ATLAS-phase-II\Pixel-facility-LAL-Orsay\salle-blanche-pixels-2019\equipement-salle-pixels\station-captino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00" y="2933447"/>
            <a:ext cx="5638800" cy="31692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7457551" y="4189349"/>
            <a:ext cx="1007199" cy="27699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 smtClean="0"/>
              <a:t>Cooling</a:t>
            </a:r>
            <a:r>
              <a:rPr lang="fr-FR" sz="1200" dirty="0" smtClean="0"/>
              <a:t> plant</a:t>
            </a:r>
            <a:endParaRPr lang="en-GB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5868144" y="5589240"/>
            <a:ext cx="797013" cy="26161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PC-</a:t>
            </a:r>
            <a:r>
              <a:rPr lang="fr-FR" sz="1100" dirty="0" err="1" smtClean="0">
                <a:solidFill>
                  <a:schemeClr val="bg1"/>
                </a:solidFill>
              </a:rPr>
              <a:t>Prober</a:t>
            </a:r>
            <a:r>
              <a:rPr lang="fr-FR" sz="1100" dirty="0" smtClean="0">
                <a:solidFill>
                  <a:schemeClr val="bg1"/>
                </a:solidFill>
              </a:rPr>
              <a:t> 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10418" y="4214152"/>
            <a:ext cx="865943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err="1" smtClean="0"/>
              <a:t>Farady</a:t>
            </a:r>
            <a:r>
              <a:rPr lang="fr-FR" sz="1100" dirty="0" smtClean="0"/>
              <a:t> cage</a:t>
            </a:r>
            <a:endParaRPr lang="en-GB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4811500" y="2680844"/>
            <a:ext cx="1032655" cy="2462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 smtClean="0"/>
              <a:t>HV </a:t>
            </a:r>
            <a:r>
              <a:rPr lang="fr-FR" sz="1000" dirty="0" err="1" smtClean="0"/>
              <a:t>sourcemeter</a:t>
            </a:r>
            <a:endParaRPr lang="en-GB" sz="10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877744" y="2948046"/>
            <a:ext cx="362353" cy="316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067944" y="4214152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IV &amp; CV tracer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322560" y="2647334"/>
            <a:ext cx="1609736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 smtClean="0"/>
              <a:t>High </a:t>
            </a:r>
            <a:r>
              <a:rPr lang="fr-FR" sz="1000" dirty="0" err="1" smtClean="0"/>
              <a:t>resolution</a:t>
            </a:r>
            <a:r>
              <a:rPr lang="fr-FR" sz="1000" dirty="0" smtClean="0"/>
              <a:t> microscope</a:t>
            </a:r>
          </a:p>
          <a:p>
            <a:r>
              <a:rPr lang="fr-FR" sz="1000" dirty="0" smtClean="0"/>
              <a:t>And camera</a:t>
            </a:r>
            <a:endParaRPr lang="en-GB" sz="1000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6372200" y="2927065"/>
            <a:ext cx="432048" cy="50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8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482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Probe-station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Lounis, France-Ukraine 2018</a:t>
            </a:r>
            <a:endParaRPr lang="en-GB"/>
          </a:p>
        </p:txBody>
      </p:sp>
      <p:grpSp>
        <p:nvGrpSpPr>
          <p:cNvPr id="5" name="Groupe 4"/>
          <p:cNvGrpSpPr/>
          <p:nvPr/>
        </p:nvGrpSpPr>
        <p:grpSpPr>
          <a:xfrm>
            <a:off x="611560" y="692696"/>
            <a:ext cx="7992742" cy="5693395"/>
            <a:chOff x="611560" y="692696"/>
            <a:chExt cx="7992742" cy="5693395"/>
          </a:xfrm>
        </p:grpSpPr>
        <p:sp>
          <p:nvSpPr>
            <p:cNvPr id="6" name="object 6"/>
            <p:cNvSpPr/>
            <p:nvPr/>
          </p:nvSpPr>
          <p:spPr>
            <a:xfrm>
              <a:off x="611560" y="692696"/>
              <a:ext cx="3708333" cy="2784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1560" y="3582022"/>
              <a:ext cx="3708333" cy="27844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96024" y="3601656"/>
              <a:ext cx="3708278" cy="2784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70747" y="1822515"/>
              <a:ext cx="501015" cy="255904"/>
            </a:xfrm>
            <a:custGeom>
              <a:avLst/>
              <a:gdLst/>
              <a:ahLst/>
              <a:cxnLst/>
              <a:rect l="l" t="t" r="r" b="b"/>
              <a:pathLst>
                <a:path w="501014" h="255905">
                  <a:moveTo>
                    <a:pt x="0" y="255498"/>
                  </a:moveTo>
                  <a:lnTo>
                    <a:pt x="500456" y="0"/>
                  </a:lnTo>
                </a:path>
              </a:pathLst>
            </a:custGeom>
            <a:ln w="9525">
              <a:solidFill>
                <a:srgbClr val="E46C0A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83124" y="1817585"/>
              <a:ext cx="88265" cy="79375"/>
            </a:xfrm>
            <a:custGeom>
              <a:avLst/>
              <a:gdLst/>
              <a:ahLst/>
              <a:cxnLst/>
              <a:rect l="l" t="t" r="r" b="b"/>
              <a:pathLst>
                <a:path w="88264" h="79375">
                  <a:moveTo>
                    <a:pt x="40424" y="79171"/>
                  </a:moveTo>
                  <a:lnTo>
                    <a:pt x="88074" y="492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E46C0A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70743" y="2003779"/>
              <a:ext cx="88265" cy="79375"/>
            </a:xfrm>
            <a:custGeom>
              <a:avLst/>
              <a:gdLst/>
              <a:ahLst/>
              <a:cxnLst/>
              <a:rect l="l" t="t" r="r" b="b"/>
              <a:pathLst>
                <a:path w="88264" h="79375">
                  <a:moveTo>
                    <a:pt x="47663" y="0"/>
                  </a:moveTo>
                  <a:lnTo>
                    <a:pt x="0" y="74231"/>
                  </a:lnTo>
                  <a:lnTo>
                    <a:pt x="88087" y="79184"/>
                  </a:lnTo>
                </a:path>
              </a:pathLst>
            </a:custGeom>
            <a:ln w="9525">
              <a:solidFill>
                <a:srgbClr val="E46C0A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650068" y="1872672"/>
              <a:ext cx="1512570" cy="10185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indent="689610">
                <a:lnSpc>
                  <a:spcPct val="100000"/>
                </a:lnSpc>
              </a:pPr>
              <a:r>
                <a:rPr sz="1800" spc="-10" dirty="0">
                  <a:solidFill>
                    <a:srgbClr val="E46C0A"/>
                  </a:solidFill>
                  <a:latin typeface="Calibri"/>
                  <a:cs typeface="Calibri"/>
                </a:rPr>
                <a:t>9 </a:t>
              </a:r>
              <a:r>
                <a:rPr sz="1800" spc="-25" dirty="0">
                  <a:solidFill>
                    <a:srgbClr val="E46C0A"/>
                  </a:solidFill>
                  <a:latin typeface="Calibri"/>
                  <a:cs typeface="Calibri"/>
                </a:rPr>
                <a:t>cm</a:t>
              </a:r>
              <a:endParaRPr sz="1800" dirty="0">
                <a:latin typeface="Calibri"/>
                <a:cs typeface="Calibri"/>
              </a:endParaRPr>
            </a:p>
            <a:p>
              <a:pPr>
                <a:lnSpc>
                  <a:spcPts val="1700"/>
                </a:lnSpc>
                <a:spcBef>
                  <a:spcPts val="9"/>
                </a:spcBef>
              </a:pPr>
              <a:endParaRPr sz="1700" dirty="0"/>
            </a:p>
            <a:p>
              <a:pPr>
                <a:lnSpc>
                  <a:spcPts val="1800"/>
                </a:lnSpc>
              </a:pPr>
              <a:endParaRPr sz="1800" dirty="0"/>
            </a:p>
            <a:p>
              <a:pPr marL="12700">
                <a:lnSpc>
                  <a:spcPct val="100000"/>
                </a:lnSpc>
              </a:pP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Chu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ck</a:t>
              </a:r>
              <a:r>
                <a:rPr sz="1800" b="1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(o</a:t>
              </a:r>
              <a:r>
                <a:rPr sz="1800" b="1" spc="5" dirty="0">
                  <a:solidFill>
                    <a:srgbClr val="FFFFFF"/>
                  </a:solidFill>
                  <a:latin typeface="Calibri"/>
                  <a:cs typeface="Calibri"/>
                </a:rPr>
                <a:t>pen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)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896024" y="692696"/>
              <a:ext cx="3708278" cy="2784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900217" y="927276"/>
              <a:ext cx="1259205" cy="298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800" b="1" spc="-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800" b="1" spc="5" dirty="0">
                  <a:solidFill>
                    <a:srgbClr val="FFFFFF"/>
                  </a:solidFill>
                  <a:latin typeface="Calibri"/>
                  <a:cs typeface="Calibri"/>
                </a:rPr>
                <a:t>b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h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ol</a:t>
              </a:r>
              <a:r>
                <a:rPr sz="1800" b="1" spc="5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7052029" y="1988437"/>
              <a:ext cx="587375" cy="298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800" b="1" spc="-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b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166689" y="1033491"/>
              <a:ext cx="1396833" cy="9171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821763" y="2962084"/>
              <a:ext cx="1484630" cy="1153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72110" indent="-360045">
                <a:lnSpc>
                  <a:spcPct val="100000"/>
                </a:lnSpc>
              </a:pP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EM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5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n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c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800" b="1" spc="-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800">
                <a:latin typeface="Calibri"/>
                <a:cs typeface="Calibri"/>
              </a:endParaRPr>
            </a:p>
            <a:p>
              <a:pPr>
                <a:lnSpc>
                  <a:spcPts val="950"/>
                </a:lnSpc>
                <a:spcBef>
                  <a:spcPts val="20"/>
                </a:spcBef>
              </a:pPr>
              <a:endParaRPr sz="950"/>
            </a:p>
            <a:p>
              <a:pPr>
                <a:lnSpc>
                  <a:spcPts val="1800"/>
                </a:lnSpc>
              </a:pPr>
              <a:endParaRPr sz="1800"/>
            </a:p>
            <a:p>
              <a:pPr>
                <a:lnSpc>
                  <a:spcPts val="1800"/>
                </a:lnSpc>
              </a:pPr>
              <a:endParaRPr sz="1800"/>
            </a:p>
            <a:p>
              <a:pPr marL="372110">
                <a:lnSpc>
                  <a:spcPct val="100000"/>
                </a:lnSpc>
              </a:pP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Mi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c</a:t>
              </a:r>
              <a:r>
                <a:rPr sz="1800" b="1" spc="-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osco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449559" y="5833071"/>
              <a:ext cx="1489710" cy="298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b="1" spc="-15" dirty="0">
                  <a:solidFill>
                    <a:srgbClr val="FFFFFF"/>
                  </a:solidFill>
                  <a:latin typeface="Calibri"/>
                  <a:cs typeface="Calibri"/>
                </a:rPr>
                <a:t>UT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in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p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ositi</a:t>
              </a:r>
              <a:r>
                <a:rPr sz="18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n</a:t>
              </a:r>
              <a:endParaRPr sz="18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c\Desktop\Optical\system\new\IMG_20170413_1454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/>
          <a:stretch/>
        </p:blipFill>
        <p:spPr bwMode="auto">
          <a:xfrm>
            <a:off x="4788024" y="268139"/>
            <a:ext cx="4444037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kc\Desktop\Optical\system\new\IMG_20170427_10372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" y="823200"/>
            <a:ext cx="4548756" cy="29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kc\Desktop\Optical\system\new\IMG_20170427_103713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" y="3913163"/>
            <a:ext cx="35250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9622" y="115670"/>
            <a:ext cx="8229600" cy="560735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/>
              <a:t>Clean room infrastructure for </a:t>
            </a:r>
            <a:r>
              <a:rPr lang="fr-FR" sz="2400" dirty="0" err="1" smtClean="0"/>
              <a:t>Pixel@LAL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4215867" y="4106636"/>
            <a:ext cx="5016194" cy="520185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Laser and </a:t>
            </a:r>
            <a:r>
              <a:rPr lang="fr-FR" dirty="0" err="1" smtClean="0">
                <a:solidFill>
                  <a:schemeClr val="accent1"/>
                </a:solidFill>
              </a:rPr>
              <a:t>cosmic</a:t>
            </a:r>
            <a:r>
              <a:rPr lang="fr-FR" dirty="0" smtClean="0">
                <a:solidFill>
                  <a:schemeClr val="accent1"/>
                </a:solidFill>
              </a:rPr>
              <a:t> test </a:t>
            </a:r>
            <a:r>
              <a:rPr lang="fr-FR" dirty="0" err="1" smtClean="0">
                <a:solidFill>
                  <a:schemeClr val="accent1"/>
                </a:solidFill>
              </a:rPr>
              <a:t>bench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22" y="4843610"/>
            <a:ext cx="5020101" cy="18391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172400" y="451053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SCINT 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100392" y="63563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SCINT 2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8172400" y="4779309"/>
            <a:ext cx="379398" cy="390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7903726" y="6167126"/>
            <a:ext cx="458373" cy="371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691680" y="796062"/>
            <a:ext cx="127970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Fibre Laser 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2123728" y="980728"/>
            <a:ext cx="21065" cy="172819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7010042" y="796062"/>
            <a:ext cx="0" cy="97675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8100392" y="4626821"/>
            <a:ext cx="72008" cy="2055215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131422" y="3402161"/>
            <a:ext cx="31570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Dmytro</a:t>
            </a:r>
            <a:r>
              <a:rPr lang="fr-FR" dirty="0" smtClean="0"/>
              <a:t> </a:t>
            </a:r>
            <a:r>
              <a:rPr lang="fr-FR" dirty="0" err="1" smtClean="0"/>
              <a:t>Hohov</a:t>
            </a:r>
            <a:r>
              <a:rPr lang="fr-FR" dirty="0" smtClean="0"/>
              <a:t>, PHD </a:t>
            </a:r>
            <a:r>
              <a:rPr lang="fr-FR" dirty="0" err="1" smtClean="0"/>
              <a:t>project</a:t>
            </a:r>
            <a:endParaRPr lang="fr-FR" dirty="0" smtClean="0"/>
          </a:p>
          <a:p>
            <a:r>
              <a:rPr lang="fr-FR" dirty="0" err="1" smtClean="0"/>
              <a:t>Sakhatski</a:t>
            </a:r>
            <a:r>
              <a:rPr lang="fr-FR" dirty="0" smtClean="0"/>
              <a:t> </a:t>
            </a:r>
            <a:r>
              <a:rPr lang="fr-FR" dirty="0" err="1" smtClean="0"/>
              <a:t>Kostiantyn</a:t>
            </a:r>
            <a:r>
              <a:rPr lang="fr-FR" dirty="0" smtClean="0"/>
              <a:t> </a:t>
            </a:r>
            <a:r>
              <a:rPr lang="fr-FR" dirty="0" err="1" smtClean="0"/>
              <a:t>internship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3056567" y="6615157"/>
            <a:ext cx="2895600" cy="365125"/>
          </a:xfrm>
        </p:spPr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aris cluster infrastructure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6400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r>
              <a:rPr sz="4500" dirty="0">
                <a:solidFill>
                  <a:srgbClr val="00B050"/>
                </a:solidFill>
              </a:rPr>
              <a:t>Paris cluster </a:t>
            </a:r>
            <a:r>
              <a:rPr sz="4500" dirty="0" smtClean="0">
                <a:solidFill>
                  <a:srgbClr val="00B050"/>
                </a:solidFill>
              </a:rPr>
              <a:t>infrastructure</a:t>
            </a:r>
            <a:r>
              <a:rPr lang="fr-FR" sz="4500" dirty="0" smtClean="0">
                <a:solidFill>
                  <a:srgbClr val="00B050"/>
                </a:solidFill>
              </a:rPr>
              <a:t>: LPNHE</a:t>
            </a:r>
            <a:endParaRPr sz="4500" dirty="0">
              <a:solidFill>
                <a:srgbClr val="00B050"/>
              </a:solidFill>
            </a:endParaRP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092" y="866099"/>
            <a:ext cx="8242102" cy="567035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Arrow"/>
          <p:cNvSpPr/>
          <p:nvPr/>
        </p:nvSpPr>
        <p:spPr>
          <a:xfrm>
            <a:off x="451276" y="1020502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5" name="Arrow"/>
          <p:cNvSpPr/>
          <p:nvPr/>
        </p:nvSpPr>
        <p:spPr>
          <a:xfrm>
            <a:off x="451276" y="1431268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6" name="Arrow"/>
          <p:cNvSpPr/>
          <p:nvPr/>
        </p:nvSpPr>
        <p:spPr>
          <a:xfrm>
            <a:off x="460206" y="1842033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7" name="Rectangle"/>
          <p:cNvSpPr/>
          <p:nvPr/>
        </p:nvSpPr>
        <p:spPr>
          <a:xfrm>
            <a:off x="648784" y="2553160"/>
            <a:ext cx="4499591" cy="9668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990" t="38139" r="47202" b="55075"/>
          <a:stretch>
            <a:fillRect/>
          </a:stretch>
        </p:blipFill>
        <p:spPr>
          <a:xfrm>
            <a:off x="762291" y="2486210"/>
            <a:ext cx="4022671" cy="38473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Arrow"/>
          <p:cNvSpPr/>
          <p:nvPr/>
        </p:nvSpPr>
        <p:spPr>
          <a:xfrm>
            <a:off x="460206" y="2538549"/>
            <a:ext cx="303610" cy="215057"/>
          </a:xfrm>
          <a:prstGeom prst="rightArrow">
            <a:avLst>
              <a:gd name="adj1" fmla="val 32000"/>
              <a:gd name="adj2" fmla="val 9411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661069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Atlas detector 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04615" y="6526638"/>
            <a:ext cx="2895600" cy="365125"/>
          </a:xfrm>
        </p:spPr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1139"/>
            <a:ext cx="54387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0" descr="ID_Sequence_00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72" y="4235580"/>
            <a:ext cx="3049447" cy="187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529761" y="4287036"/>
            <a:ext cx="15877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Inner</a:t>
            </a:r>
            <a:r>
              <a:rPr lang="fr-FR" dirty="0" smtClean="0"/>
              <a:t> detector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24318" y="1102016"/>
            <a:ext cx="1079142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/>
              <a:t>ATLAS :</a:t>
            </a:r>
          </a:p>
          <a:p>
            <a:r>
              <a:rPr lang="fr-FR" sz="1100" dirty="0" err="1" smtClean="0"/>
              <a:t>Width</a:t>
            </a:r>
            <a:r>
              <a:rPr lang="fr-FR" sz="1100" dirty="0" smtClean="0"/>
              <a:t>:  44m</a:t>
            </a:r>
          </a:p>
          <a:p>
            <a:r>
              <a:rPr lang="fr-FR" sz="1100" dirty="0" err="1" smtClean="0"/>
              <a:t>Diameter</a:t>
            </a:r>
            <a:r>
              <a:rPr lang="fr-FR" sz="1100" dirty="0" smtClean="0"/>
              <a:t> :22 m</a:t>
            </a:r>
          </a:p>
          <a:p>
            <a:r>
              <a:rPr lang="fr-FR" sz="1100" dirty="0" err="1" smtClean="0"/>
              <a:t>Weight</a:t>
            </a:r>
            <a:r>
              <a:rPr lang="fr-FR" sz="1100" dirty="0" smtClean="0"/>
              <a:t>: 7000 T</a:t>
            </a:r>
            <a:endParaRPr lang="en-GB" sz="1100" dirty="0"/>
          </a:p>
        </p:txBody>
      </p:sp>
      <p:sp>
        <p:nvSpPr>
          <p:cNvPr id="9" name="Ellipse 8"/>
          <p:cNvSpPr/>
          <p:nvPr/>
        </p:nvSpPr>
        <p:spPr>
          <a:xfrm>
            <a:off x="2843808" y="2636912"/>
            <a:ext cx="64807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eur droit avec flèche 10"/>
          <p:cNvCxnSpPr>
            <a:stCxn id="9" idx="6"/>
          </p:cNvCxnSpPr>
          <p:nvPr/>
        </p:nvCxnSpPr>
        <p:spPr>
          <a:xfrm>
            <a:off x="3491880" y="2852936"/>
            <a:ext cx="4536504" cy="1224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877327" y="2986246"/>
            <a:ext cx="2412267" cy="24757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973930" y="39774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6.2 m</a:t>
            </a:r>
            <a:endParaRPr lang="en-GB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760132" y="4244849"/>
            <a:ext cx="2356417" cy="1018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175454" y="5715160"/>
            <a:ext cx="964431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Pixel system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8651455" y="4273020"/>
            <a:ext cx="3223" cy="8759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8588236" y="478115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2.1 m</a:t>
            </a:r>
            <a:endParaRPr lang="en-GB" sz="14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7027149" y="5185364"/>
            <a:ext cx="85811" cy="653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7518223" y="5054381"/>
            <a:ext cx="655668" cy="687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501838" y="1208972"/>
            <a:ext cx="14337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Calorimeters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45100" y="4050914"/>
            <a:ext cx="982961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solenoid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60214" y="1794951"/>
            <a:ext cx="168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Muon detectors</a:t>
            </a:r>
            <a:endParaRPr lang="en-GB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2952603" y="1578304"/>
            <a:ext cx="171597" cy="1197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9" idx="0"/>
          </p:cNvCxnSpPr>
          <p:nvPr/>
        </p:nvCxnSpPr>
        <p:spPr>
          <a:xfrm flipH="1" flipV="1">
            <a:off x="3216697" y="3299476"/>
            <a:ext cx="319884" cy="751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090508" y="1120703"/>
            <a:ext cx="150823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Endcap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  <a:r>
              <a:rPr lang="fr-FR" dirty="0" err="1" smtClean="0">
                <a:solidFill>
                  <a:srgbClr val="7030A0"/>
                </a:solidFill>
              </a:rPr>
              <a:t>Toroid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4610276" y="1472799"/>
            <a:ext cx="32317" cy="22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39086"/>
              </p:ext>
            </p:extLst>
          </p:nvPr>
        </p:nvGraphicFramePr>
        <p:xfrm>
          <a:off x="89452" y="4592182"/>
          <a:ext cx="393861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769"/>
                <a:gridCol w="959388"/>
                <a:gridCol w="714151"/>
                <a:gridCol w="714151"/>
                <a:gridCol w="714151"/>
              </a:tblGrid>
              <a:tr h="538884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detector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Accuracy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pitch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Readout</a:t>
                      </a:r>
                      <a:r>
                        <a:rPr lang="fr-FR" sz="1100" dirty="0" smtClean="0"/>
                        <a:t> </a:t>
                      </a:r>
                      <a:r>
                        <a:rPr lang="fr-FR" sz="1100" dirty="0" err="1" smtClean="0"/>
                        <a:t>channels</a:t>
                      </a:r>
                      <a:r>
                        <a:rPr lang="fr-FR" sz="1100" dirty="0" smtClean="0"/>
                        <a:t> (10</a:t>
                      </a:r>
                      <a:r>
                        <a:rPr lang="fr-FR" sz="1100" baseline="30000" dirty="0" smtClean="0"/>
                        <a:t>6</a:t>
                      </a:r>
                      <a:r>
                        <a:rPr lang="fr-FR" sz="1100" dirty="0" smtClean="0"/>
                        <a:t>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points</a:t>
                      </a:r>
                      <a:endParaRPr lang="en-GB" sz="1100" dirty="0"/>
                    </a:p>
                  </a:txBody>
                  <a:tcPr/>
                </a:tc>
              </a:tr>
              <a:tr h="38689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IBL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10 (R</a:t>
                      </a:r>
                      <a:r>
                        <a:rPr lang="fr-FR" sz="1100" dirty="0" smtClean="0">
                          <a:latin typeface="Symbol" panose="05050102010706020507" pitchFamily="18" charset="2"/>
                        </a:rPr>
                        <a:t>-f</a:t>
                      </a:r>
                      <a:r>
                        <a:rPr lang="fr-FR" sz="1100" dirty="0" smtClean="0"/>
                        <a:t>) 115</a:t>
                      </a:r>
                      <a:r>
                        <a:rPr lang="fr-FR" sz="1100" baseline="0" dirty="0" smtClean="0"/>
                        <a:t> (Z-R)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50x250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</a:t>
                      </a:r>
                      <a:endParaRPr lang="en-GB" sz="1100" dirty="0"/>
                    </a:p>
                  </a:txBody>
                  <a:tcPr/>
                </a:tc>
              </a:tr>
              <a:tr h="38689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Pixel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10 (R</a:t>
                      </a:r>
                      <a:r>
                        <a:rPr lang="fr-FR" sz="1100" dirty="0" smtClean="0">
                          <a:latin typeface="Symbol" panose="05050102010706020507" pitchFamily="18" charset="2"/>
                        </a:rPr>
                        <a:t>-f) </a:t>
                      </a:r>
                      <a:r>
                        <a:rPr lang="fr-FR" sz="1100" dirty="0" smtClean="0"/>
                        <a:t>115</a:t>
                      </a:r>
                      <a:r>
                        <a:rPr lang="fr-FR" sz="1100" baseline="0" dirty="0" smtClean="0"/>
                        <a:t> (Z-R)</a:t>
                      </a:r>
                      <a:endParaRPr lang="en-GB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50x450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80.4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3</a:t>
                      </a:r>
                      <a:endParaRPr lang="en-GB" sz="1100" dirty="0"/>
                    </a:p>
                  </a:txBody>
                  <a:tcPr/>
                </a:tc>
              </a:tr>
              <a:tr h="386891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Strip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17 (R-</a:t>
                      </a:r>
                      <a:r>
                        <a:rPr lang="fr-FR" sz="1100" dirty="0" smtClean="0">
                          <a:latin typeface="Symbol" panose="05050102010706020507" pitchFamily="18" charset="2"/>
                          <a:ea typeface="FangSong" panose="02010609060101010101" pitchFamily="49" charset="-122"/>
                        </a:rPr>
                        <a:t>f</a:t>
                      </a:r>
                      <a:r>
                        <a:rPr lang="fr-FR" sz="1100" dirty="0" smtClean="0"/>
                        <a:t>) 580 (Z-R)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80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6.3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</a:tr>
              <a:tr h="234898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TRT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130 (R-</a:t>
                      </a:r>
                      <a:r>
                        <a:rPr lang="fr-FR" sz="1100" dirty="0" smtClean="0"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fr-FR" sz="1100" dirty="0" smtClean="0"/>
                        <a:t>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0.351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36</a:t>
                      </a:r>
                      <a:endParaRPr lang="en-GB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354380" y="1410992"/>
            <a:ext cx="3733250" cy="23945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err="1" smtClean="0"/>
              <a:t>Tracker</a:t>
            </a:r>
            <a:r>
              <a:rPr lang="fr-FR" sz="1400" dirty="0" smtClean="0"/>
              <a:t> detectors </a:t>
            </a:r>
            <a:r>
              <a:rPr lang="fr-FR" sz="1400" dirty="0" err="1" smtClean="0"/>
              <a:t>greatest</a:t>
            </a:r>
            <a:r>
              <a:rPr lang="fr-FR" sz="1400" dirty="0" smtClean="0"/>
              <a:t> </a:t>
            </a:r>
            <a:r>
              <a:rPr lang="fr-FR" sz="1400" dirty="0" err="1" smtClean="0"/>
              <a:t>asset</a:t>
            </a:r>
            <a:r>
              <a:rPr lang="fr-FR" sz="140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 smtClean="0"/>
              <a:t>Fast</a:t>
            </a:r>
            <a:r>
              <a:rPr lang="fr-FR" sz="1200" dirty="0" smtClean="0"/>
              <a:t> (40 MHz), </a:t>
            </a:r>
            <a:r>
              <a:rPr lang="fr-FR" sz="1200" dirty="0" err="1" smtClean="0"/>
              <a:t>RadHard</a:t>
            </a:r>
            <a:r>
              <a:rPr lang="fr-FR" sz="1200" dirty="0" smtClean="0"/>
              <a:t>, High </a:t>
            </a:r>
            <a:r>
              <a:rPr lang="fr-FR" sz="1200" dirty="0" err="1" smtClean="0"/>
              <a:t>Granularity</a:t>
            </a:r>
            <a:r>
              <a:rPr lang="fr-FR" sz="1200" dirty="0" smtClean="0"/>
              <a:t>, </a:t>
            </a:r>
            <a:r>
              <a:rPr lang="fr-FR" sz="1200" dirty="0" err="1" smtClean="0"/>
              <a:t>low</a:t>
            </a:r>
            <a:r>
              <a:rPr lang="fr-FR" sz="1200" dirty="0" smtClean="0"/>
              <a:t> </a:t>
            </a:r>
            <a:r>
              <a:rPr lang="fr-FR" sz="1200" dirty="0" err="1" smtClean="0"/>
              <a:t>Materiel</a:t>
            </a:r>
            <a:r>
              <a:rPr lang="fr-FR" sz="1200" dirty="0" smtClean="0"/>
              <a:t> Budget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Pattern recognition </a:t>
            </a:r>
            <a:r>
              <a:rPr lang="fr-FR" sz="1200" dirty="0" err="1" smtClean="0"/>
              <a:t>capabilities</a:t>
            </a:r>
            <a:r>
              <a:rPr lang="fr-FR" sz="12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>
              <a:lnSpc>
                <a:spcPct val="90000"/>
              </a:lnSpc>
            </a:pPr>
            <a:r>
              <a:rPr lang="en-US" sz="1200" dirty="0"/>
              <a:t>Environment is hostile, why measuring tracks?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 measure momenta (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dynamics, invariant masses)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 measure vertices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Primary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improve on p and E measurements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Secondary </a:t>
            </a:r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 tag </a:t>
            </a:r>
            <a:r>
              <a:rPr lang="en-US" sz="1200" dirty="0" err="1">
                <a:solidFill>
                  <a:srgbClr val="FF0000"/>
                </a:solidFill>
                <a:sym typeface="Wingdings" panose="05000000000000000000" pitchFamily="2" charset="2"/>
              </a:rPr>
              <a:t>ps</a:t>
            </a:r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 living particles (</a:t>
            </a:r>
            <a:r>
              <a:rPr lang="en-US" sz="1200" dirty="0" err="1">
                <a:solidFill>
                  <a:srgbClr val="FF0000"/>
                </a:solidFill>
                <a:sym typeface="Wingdings" panose="05000000000000000000" pitchFamily="2" charset="2"/>
              </a:rPr>
              <a:t>b,</a:t>
            </a:r>
            <a:r>
              <a:rPr lang="en-US" sz="1200" b="1" dirty="0" err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) markers of events</a:t>
            </a:r>
            <a:r>
              <a:rPr lang="en-US" sz="1200" dirty="0">
                <a:solidFill>
                  <a:srgbClr val="FF0000"/>
                </a:solidFill>
              </a:rPr>
              <a:t> with significant physics content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 help identifying photons</a:t>
            </a:r>
          </a:p>
          <a:p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107504" y="5185364"/>
            <a:ext cx="3897111" cy="806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1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ost wire bonding calibration in climate chamber"/>
          <p:cNvSpPr txBox="1"/>
          <p:nvPr/>
        </p:nvSpPr>
        <p:spPr>
          <a:xfrm>
            <a:off x="-12858" y="-10337"/>
            <a:ext cx="9144001" cy="77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defTabSz="432308">
              <a:defRPr sz="4736">
                <a:solidFill>
                  <a:srgbClr val="0433FF"/>
                </a:solidFill>
                <a:latin typeface="+mj-lt"/>
                <a:ea typeface="+mj-ea"/>
                <a:cs typeface="+mj-cs"/>
                <a:sym typeface="Optima"/>
              </a:defRPr>
            </a:lvl1pPr>
          </a:lstStyle>
          <a:p>
            <a:pPr algn="ctr"/>
            <a:r>
              <a:rPr sz="2800" dirty="0">
                <a:solidFill>
                  <a:srgbClr val="00B050"/>
                </a:solidFill>
              </a:rPr>
              <a:t>Post wire bonding calibration in climate chamber </a:t>
            </a:r>
          </a:p>
        </p:txBody>
      </p:sp>
      <p:sp>
        <p:nvSpPr>
          <p:cNvPr id="365" name="Rectangle"/>
          <p:cNvSpPr/>
          <p:nvPr/>
        </p:nvSpPr>
        <p:spPr>
          <a:xfrm>
            <a:off x="8529272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6" name="Rectangle"/>
          <p:cNvSpPr/>
          <p:nvPr/>
        </p:nvSpPr>
        <p:spPr>
          <a:xfrm>
            <a:off x="8445495" y="6064880"/>
            <a:ext cx="395300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7" name="Rectangle"/>
          <p:cNvSpPr/>
          <p:nvPr/>
        </p:nvSpPr>
        <p:spPr>
          <a:xfrm>
            <a:off x="518128" y="860255"/>
            <a:ext cx="2633217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8" name="Rectangle"/>
          <p:cNvSpPr/>
          <p:nvPr/>
        </p:nvSpPr>
        <p:spPr>
          <a:xfrm>
            <a:off x="5550248" y="860255"/>
            <a:ext cx="3009108" cy="428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69" name="Square"/>
          <p:cNvSpPr/>
          <p:nvPr/>
        </p:nvSpPr>
        <p:spPr>
          <a:xfrm>
            <a:off x="8356687" y="6064881"/>
            <a:ext cx="484108" cy="483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29786"/>
            <a:ext cx="9144000" cy="459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652" y="5272981"/>
            <a:ext cx="3223617" cy="4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Dmytro, Dimitris"/>
          <p:cNvSpPr txBox="1"/>
          <p:nvPr/>
        </p:nvSpPr>
        <p:spPr>
          <a:xfrm>
            <a:off x="31597" y="6541465"/>
            <a:ext cx="722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3839750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48" y="59954"/>
            <a:ext cx="8229600" cy="69148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Contribution to RD53 front end chip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655" y="990886"/>
            <a:ext cx="8229600" cy="5001419"/>
          </a:xfrm>
        </p:spPr>
        <p:txBody>
          <a:bodyPr>
            <a:normAutofit fontScale="92500" lnSpcReduction="20000"/>
          </a:bodyPr>
          <a:lstStyle/>
          <a:p>
            <a:endParaRPr lang="en-US" sz="1500" dirty="0" smtClean="0"/>
          </a:p>
          <a:p>
            <a:r>
              <a:rPr lang="en-US" sz="1500" b="1" u="sng" dirty="0" smtClean="0"/>
              <a:t>Contribution to Ring Oscillator design : successful </a:t>
            </a:r>
            <a:r>
              <a:rPr lang="en-US" sz="1500" b="1" u="sng" dirty="0" smtClean="0"/>
              <a:t>chip (SERDI)</a:t>
            </a:r>
            <a:endParaRPr lang="en-US" sz="1500" b="1" u="sng" dirty="0" smtClean="0"/>
          </a:p>
          <a:p>
            <a:pPr marL="0" indent="0">
              <a:buNone/>
            </a:pPr>
            <a:r>
              <a:rPr lang="en-US" sz="1500" i="1" dirty="0" smtClean="0"/>
              <a:t>Role : To monitor irradiation behavior of the front end  ATLAS  electronics under</a:t>
            </a:r>
          </a:p>
          <a:p>
            <a:pPr marL="0" indent="0">
              <a:buNone/>
            </a:pPr>
            <a:r>
              <a:rPr lang="en-US" sz="1500" i="1" dirty="0" smtClean="0"/>
              <a:t> irradiations</a:t>
            </a:r>
            <a:endParaRPr lang="en-US" sz="1500" i="1" dirty="0"/>
          </a:p>
          <a:p>
            <a:pPr marL="0" indent="0">
              <a:buNone/>
            </a:pP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M. Cohen </a:t>
            </a: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Solal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J. </a:t>
            </a: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Jeglot</a:t>
            </a:r>
            <a:r>
              <a:rPr lang="en-US" sz="1500" smtClean="0">
                <a:solidFill>
                  <a:schemeClr val="accent2">
                    <a:lumMod val="75000"/>
                  </a:schemeClr>
                </a:solidFill>
              </a:rPr>
              <a:t>, O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Lemaire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C. Sylvia, P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Vallerand</a:t>
            </a:r>
            <a:endParaRPr lang="en-US" sz="15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500" dirty="0"/>
          </a:p>
          <a:p>
            <a:r>
              <a:rPr lang="en-US" sz="1500" b="1" u="sng" dirty="0" smtClean="0"/>
              <a:t>Contribution to RD53 Ring Oscillator testing:</a:t>
            </a:r>
          </a:p>
          <a:p>
            <a:pPr marL="0" indent="0">
              <a:buNone/>
            </a:pPr>
            <a:r>
              <a:rPr lang="en-US" sz="1500" b="1" dirty="0" smtClean="0">
                <a:solidFill>
                  <a:srgbClr val="0000FF"/>
                </a:solidFill>
              </a:rPr>
              <a:t>(</a:t>
            </a:r>
            <a:r>
              <a:rPr lang="en-US" sz="1500" b="1" dirty="0" err="1" smtClean="0">
                <a:solidFill>
                  <a:srgbClr val="0000FF"/>
                </a:solidFill>
              </a:rPr>
              <a:t>Vasyl</a:t>
            </a:r>
            <a:r>
              <a:rPr lang="en-US" sz="1500" b="1" dirty="0" smtClean="0">
                <a:solidFill>
                  <a:srgbClr val="0000FF"/>
                </a:solidFill>
              </a:rPr>
              <a:t> </a:t>
            </a:r>
            <a:r>
              <a:rPr lang="en-US" sz="1500" b="1" dirty="0" err="1" smtClean="0">
                <a:solidFill>
                  <a:srgbClr val="0000FF"/>
                </a:solidFill>
              </a:rPr>
              <a:t>Drozd</a:t>
            </a:r>
            <a:r>
              <a:rPr lang="en-US" sz="1500" b="1" dirty="0" smtClean="0">
                <a:solidFill>
                  <a:srgbClr val="0000FF"/>
                </a:solidFill>
              </a:rPr>
              <a:t>  </a:t>
            </a:r>
            <a:r>
              <a:rPr lang="en-US" sz="1500" b="1" dirty="0" smtClean="0">
                <a:solidFill>
                  <a:srgbClr val="0000FF"/>
                </a:solidFill>
              </a:rPr>
              <a:t>, Master </a:t>
            </a:r>
            <a:r>
              <a:rPr lang="en-US" sz="1500" b="1" dirty="0" smtClean="0">
                <a:solidFill>
                  <a:srgbClr val="0000FF"/>
                </a:solidFill>
              </a:rPr>
              <a:t>2 internship)</a:t>
            </a:r>
            <a:r>
              <a:rPr lang="en-US" sz="1500" dirty="0" smtClean="0">
                <a:solidFill>
                  <a:srgbClr val="0000FF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1500" dirty="0"/>
              <a:t>  </a:t>
            </a:r>
            <a:r>
              <a:rPr lang="en-US" sz="1500" dirty="0" smtClean="0"/>
              <a:t>      </a:t>
            </a:r>
          </a:p>
          <a:p>
            <a:pPr marL="0" indent="0">
              <a:buNone/>
            </a:pPr>
            <a:r>
              <a:rPr lang="en-US" sz="1500" b="1" dirty="0"/>
              <a:t> </a:t>
            </a:r>
            <a:r>
              <a:rPr lang="en-US" sz="1500" b="1" dirty="0" smtClean="0"/>
              <a:t>          2  DAQ testing </a:t>
            </a:r>
            <a:r>
              <a:rPr lang="en-US" sz="1500" b="1" dirty="0"/>
              <a:t>system </a:t>
            </a:r>
            <a:r>
              <a:rPr lang="en-US" sz="1500" b="1" dirty="0" smtClean="0"/>
              <a:t>developed </a:t>
            </a:r>
            <a:endParaRPr lang="en-US" sz="1500" b="1" dirty="0"/>
          </a:p>
          <a:p>
            <a:pPr lvl="1"/>
            <a:r>
              <a:rPr lang="en-US" sz="1350" dirty="0" smtClean="0"/>
              <a:t>YARR from Berkeley </a:t>
            </a:r>
            <a:endParaRPr lang="en-US" sz="1350" dirty="0"/>
          </a:p>
          <a:p>
            <a:pPr lvl="1"/>
            <a:r>
              <a:rPr lang="en-US" sz="1350" dirty="0"/>
              <a:t>BDAQ53 </a:t>
            </a:r>
            <a:r>
              <a:rPr lang="en-US" sz="1350" dirty="0" smtClean="0"/>
              <a:t> from Bonn</a:t>
            </a:r>
            <a:endParaRPr lang="en-US" sz="1350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500" dirty="0"/>
              <a:t>Ring oscillator testing script </a:t>
            </a:r>
            <a:r>
              <a:rPr lang="en-US" sz="1500" dirty="0" smtClean="0"/>
              <a:t>delivered </a:t>
            </a:r>
            <a:endParaRPr lang="en-US" sz="1500" dirty="0" smtClean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350" dirty="0" smtClean="0"/>
              <a:t>(</a:t>
            </a:r>
            <a:r>
              <a:rPr lang="en-US" sz="1350" dirty="0" smtClean="0"/>
              <a:t>Python </a:t>
            </a:r>
            <a:r>
              <a:rPr lang="en-US" sz="1350" dirty="0"/>
              <a:t>for BDAQ53 and </a:t>
            </a:r>
            <a:r>
              <a:rPr lang="en-US" sz="1350" dirty="0" err="1"/>
              <a:t>cpp</a:t>
            </a:r>
            <a:r>
              <a:rPr lang="en-US" sz="1350" dirty="0"/>
              <a:t> for </a:t>
            </a:r>
            <a:r>
              <a:rPr lang="en-US" sz="1350" dirty="0" smtClean="0"/>
              <a:t>YARR)</a:t>
            </a:r>
            <a:endParaRPr lang="en-US" sz="1350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500" dirty="0"/>
              <a:t>2 irradiation campaigns with CERN</a:t>
            </a:r>
          </a:p>
          <a:p>
            <a:pPr lvl="1"/>
            <a:r>
              <a:rPr lang="en-US" sz="1350" b="1" dirty="0"/>
              <a:t>16/05/2018 – 22/05/2018 </a:t>
            </a:r>
          </a:p>
          <a:p>
            <a:pPr lvl="1"/>
            <a:r>
              <a:rPr lang="fr-FR" sz="1350" b="1" dirty="0"/>
              <a:t>1</a:t>
            </a:r>
            <a:r>
              <a:rPr lang="uk-UA" sz="1350" b="1" dirty="0"/>
              <a:t>4</a:t>
            </a:r>
            <a:r>
              <a:rPr lang="fr-FR" sz="1350" b="1" dirty="0"/>
              <a:t>/06/2018 – 2</a:t>
            </a:r>
            <a:r>
              <a:rPr lang="uk-UA" sz="1350" b="1" dirty="0"/>
              <a:t>1</a:t>
            </a:r>
            <a:r>
              <a:rPr lang="fr-FR" sz="1350" b="1" dirty="0" smtClean="0"/>
              <a:t>/06/2018</a:t>
            </a:r>
          </a:p>
          <a:p>
            <a:endParaRPr lang="fr-FR" sz="175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500" b="1" dirty="0" smtClean="0"/>
              <a:t>Column C3 Chip for Front end parameter configuration</a:t>
            </a:r>
          </a:p>
          <a:p>
            <a:pPr marL="0" indent="0">
              <a:buNone/>
            </a:pPr>
            <a:r>
              <a:rPr lang="en-US" sz="1500" b="1" dirty="0" smtClean="0">
                <a:solidFill>
                  <a:srgbClr val="0000FF"/>
                </a:solidFill>
              </a:rPr>
              <a:t>(K</a:t>
            </a:r>
            <a:r>
              <a:rPr lang="en-US" sz="1500" b="1" dirty="0" smtClean="0">
                <a:solidFill>
                  <a:srgbClr val="0000FF"/>
                </a:solidFill>
              </a:rPr>
              <a:t>. </a:t>
            </a:r>
            <a:r>
              <a:rPr lang="en-US" sz="1500" b="1" dirty="0" err="1" smtClean="0">
                <a:solidFill>
                  <a:srgbClr val="0000FF"/>
                </a:solidFill>
              </a:rPr>
              <a:t>sakhatskyi</a:t>
            </a:r>
            <a:r>
              <a:rPr lang="en-US" sz="1500" b="1" dirty="0" smtClean="0">
                <a:solidFill>
                  <a:srgbClr val="0000FF"/>
                </a:solidFill>
              </a:rPr>
              <a:t> </a:t>
            </a:r>
            <a:r>
              <a:rPr lang="en-US" sz="1500" b="1" dirty="0" smtClean="0">
                <a:solidFill>
                  <a:srgbClr val="0000FF"/>
                </a:solidFill>
              </a:rPr>
              <a:t>- internship </a:t>
            </a:r>
            <a:r>
              <a:rPr lang="en-US" sz="1500" b="1" dirty="0" smtClean="0">
                <a:solidFill>
                  <a:srgbClr val="0000FF"/>
                </a:solidFill>
              </a:rPr>
              <a:t>Ukraine)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300" b="1" dirty="0" smtClean="0"/>
              <a:t>Design validation tests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300" b="1" dirty="0" smtClean="0"/>
              <a:t>Irradiation qualification at CERN IRRAD</a:t>
            </a:r>
            <a:endParaRPr lang="en-US" sz="1300" b="1" dirty="0"/>
          </a:p>
          <a:p>
            <a:pPr marL="0" indent="0" algn="ctr">
              <a:buNone/>
            </a:pPr>
            <a:r>
              <a:rPr lang="fr-FR" sz="1500" b="1" dirty="0"/>
              <a:t> </a:t>
            </a:r>
          </a:p>
          <a:p>
            <a:pPr marL="0" indent="0" algn="ctr">
              <a:buNone/>
            </a:pPr>
            <a:endParaRPr lang="uk-UA" sz="1500" b="1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180456" y="6491161"/>
            <a:ext cx="2895600" cy="365125"/>
          </a:xfrm>
        </p:spPr>
        <p:txBody>
          <a:bodyPr/>
          <a:lstStyle/>
          <a:p>
            <a:r>
              <a:rPr lang="fr-FR" sz="1200" dirty="0" smtClean="0">
                <a:solidFill>
                  <a:schemeClr val="tx1"/>
                </a:solidFill>
              </a:rPr>
              <a:t>Abdenour Lounis, France-Ukraine 2018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 r="15545"/>
          <a:stretch/>
        </p:blipFill>
        <p:spPr>
          <a:xfrm>
            <a:off x="4925687" y="1970544"/>
            <a:ext cx="3220583" cy="18836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53" y="771401"/>
            <a:ext cx="2356949" cy="1767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43734" y="2196777"/>
            <a:ext cx="5453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YARR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27339" y="3421476"/>
            <a:ext cx="7841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BDAQ53</a:t>
            </a:r>
            <a:endParaRPr lang="en-US" sz="1350" dirty="0"/>
          </a:p>
        </p:txBody>
      </p:sp>
      <p:pic>
        <p:nvPicPr>
          <p:cNvPr id="13" name="Picture 2" descr="https://s3.cern.ch/gitlabuploads/%40hashed/41/bc/41bcd15fc9fc514958fd60c3adc08c909b3de102f0128556a1a57acaca66702e/ed4c32029f19b316620b0a0ecc6be0d6/RingOscillator_Frequency_Dose.png?response-content-disposition=inline%3Bfilename%3D%22RingOscillator_Frequency_Dose.png%22&amp;AWSAccessKeyId=7932DD7I9ES8EWXQKV4A&amp;Signature=W1p4BuDg%2BtsJ98tMLhZmNGL%2BCl4%3D&amp;Expires=15366532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04" y="3854185"/>
            <a:ext cx="4211960" cy="26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42" y="39987"/>
            <a:ext cx="989686" cy="6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Conclusions and prospects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6793"/>
            <a:ext cx="8229600" cy="500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ATLAS LAL pixel group  is involved in very ambitious and challenging  project : the ATLAS ITK construction</a:t>
            </a:r>
          </a:p>
          <a:p>
            <a:pPr marL="0" indent="0">
              <a:buNone/>
            </a:pPr>
            <a:endParaRPr kumimoji="1" lang="en-US" altLang="ja-JP" sz="2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Synergy developed </a:t>
            </a:r>
            <a:r>
              <a:rPr kumimoji="1" lang="en-US" altLang="ja-JP" sz="2000" dirty="0">
                <a:latin typeface="Andalus" panose="02020603050405020304" pitchFamily="18" charset="-78"/>
                <a:cs typeface="Andalus" panose="02020603050405020304" pitchFamily="18" charset="-78"/>
              </a:rPr>
              <a:t>between </a:t>
            </a:r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involved French </a:t>
            </a:r>
            <a:r>
              <a:rPr kumimoji="1" lang="en-US" altLang="ja-JP" sz="2000" dirty="0">
                <a:latin typeface="Andalus" panose="02020603050405020304" pitchFamily="18" charset="-78"/>
                <a:cs typeface="Andalus" panose="02020603050405020304" pitchFamily="18" charset="-78"/>
              </a:rPr>
              <a:t>teams </a:t>
            </a:r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 share efforts and expertise</a:t>
            </a:r>
          </a:p>
          <a:p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Experience and know how is gained thanks to  the ITK demonstrator in  module assembly tasks (gluing, bonding, testing) to build the ATLAS demonstrator. </a:t>
            </a:r>
          </a:p>
          <a:p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Major challenging scientific and technical project is in preparation to succeed to built the future inner tracker using state of the art modern silicon technology platform : </a:t>
            </a:r>
            <a:r>
              <a:rPr kumimoji="1" lang="en-US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captinov</a:t>
            </a:r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r>
              <a:rPr kumimoji="1" lang="en-US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Team is also involved in 65 nm chip design : RD53 Front End Chip : LAL oscillator Chip circuit</a:t>
            </a:r>
            <a:endParaRPr kumimoji="1" lang="en-US" altLang="ja-JP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Hope to 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reinforce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this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precious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link</a:t>
            </a:r>
            <a:r>
              <a:rPr kumimoji="1" lang="fr-FR" altLang="ja-JP" sz="20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with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ukrainian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universities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: a chance to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welcome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more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students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to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work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on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European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most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advanced</a:t>
            </a:r>
            <a:r>
              <a:rPr kumimoji="1" lang="fr-FR" altLang="ja-JP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kumimoji="1" lang="fr-FR" altLang="ja-JP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research</a:t>
            </a:r>
            <a:r>
              <a:rPr kumimoji="1" lang="fr-FR" altLang="ja-JP" sz="2000" smtClean="0">
                <a:latin typeface="Andalus" panose="02020603050405020304" pitchFamily="18" charset="-78"/>
                <a:cs typeface="Andalus" panose="02020603050405020304" pitchFamily="18" charset="-78"/>
              </a:rPr>
              <a:t> programs</a:t>
            </a:r>
            <a:endParaRPr kumimoji="1" lang="ja-JP" altLang="en-US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499474"/>
            <a:ext cx="3536032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Abdenour Lounis, France-Ukraine 2018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45347" y="5881956"/>
            <a:ext cx="31604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</a:t>
            </a:r>
            <a:r>
              <a:rPr lang="fr-FR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</a:t>
            </a:r>
            <a:endParaRPr lang="fr-F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7" descr="CNRS IN2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3870"/>
            <a:ext cx="1639775" cy="7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587" y="120163"/>
            <a:ext cx="1187013" cy="78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9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LHCb Upgrade Schedules"/>
          <p:cNvSpPr txBox="1">
            <a:spLocks noGrp="1"/>
          </p:cNvSpPr>
          <p:nvPr>
            <p:ph type="title"/>
          </p:nvPr>
        </p:nvSpPr>
        <p:spPr>
          <a:xfrm>
            <a:off x="909879" y="81812"/>
            <a:ext cx="7325099" cy="59445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Upgrade </a:t>
            </a:r>
            <a:r>
              <a:rPr lang="fr-FR" sz="2800" b="1" dirty="0" err="1" smtClean="0">
                <a:solidFill>
                  <a:srgbClr val="00B050"/>
                </a:solidFill>
              </a:rPr>
              <a:t>project</a:t>
            </a:r>
            <a:r>
              <a:rPr lang="fr-FR" sz="2800" b="1" dirty="0" smtClean="0">
                <a:solidFill>
                  <a:srgbClr val="00B050"/>
                </a:solidFill>
              </a:rPr>
              <a:t> : Setting the </a:t>
            </a:r>
            <a:r>
              <a:rPr lang="fr-FR" sz="2800" b="1" dirty="0" err="1" smtClean="0">
                <a:solidFill>
                  <a:srgbClr val="00B050"/>
                </a:solidFill>
              </a:rPr>
              <a:t>scene</a:t>
            </a:r>
            <a:endParaRPr sz="2800" b="1" dirty="0">
              <a:solidFill>
                <a:srgbClr val="00B05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91935" y="2343255"/>
            <a:ext cx="8060733" cy="1334923"/>
            <a:chOff x="389246" y="1981339"/>
            <a:chExt cx="10747644" cy="1779897"/>
          </a:xfrm>
        </p:grpSpPr>
        <p:sp>
          <p:nvSpPr>
            <p:cNvPr id="371" name="2017"/>
            <p:cNvSpPr/>
            <p:nvPr/>
          </p:nvSpPr>
          <p:spPr>
            <a:xfrm>
              <a:off x="2880756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2017</a:t>
              </a:r>
            </a:p>
          </p:txBody>
        </p:sp>
        <p:sp>
          <p:nvSpPr>
            <p:cNvPr id="372" name="2018"/>
            <p:cNvSpPr/>
            <p:nvPr/>
          </p:nvSpPr>
          <p:spPr>
            <a:xfrm>
              <a:off x="3487684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2018</a:t>
              </a:r>
            </a:p>
          </p:txBody>
        </p:sp>
        <p:sp>
          <p:nvSpPr>
            <p:cNvPr id="373" name="2019"/>
            <p:cNvSpPr/>
            <p:nvPr/>
          </p:nvSpPr>
          <p:spPr>
            <a:xfrm>
              <a:off x="4094611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2019</a:t>
              </a:r>
            </a:p>
          </p:txBody>
        </p:sp>
        <p:sp>
          <p:nvSpPr>
            <p:cNvPr id="374" name="2020"/>
            <p:cNvSpPr/>
            <p:nvPr/>
          </p:nvSpPr>
          <p:spPr>
            <a:xfrm>
              <a:off x="4701537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2020</a:t>
              </a:r>
            </a:p>
          </p:txBody>
        </p:sp>
        <p:sp>
          <p:nvSpPr>
            <p:cNvPr id="375" name="2021"/>
            <p:cNvSpPr/>
            <p:nvPr/>
          </p:nvSpPr>
          <p:spPr>
            <a:xfrm>
              <a:off x="5308464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2021</a:t>
              </a:r>
            </a:p>
          </p:txBody>
        </p:sp>
        <p:sp>
          <p:nvSpPr>
            <p:cNvPr id="376" name="2022"/>
            <p:cNvSpPr/>
            <p:nvPr/>
          </p:nvSpPr>
          <p:spPr>
            <a:xfrm>
              <a:off x="5915390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2022</a:t>
              </a:r>
            </a:p>
          </p:txBody>
        </p:sp>
        <p:sp>
          <p:nvSpPr>
            <p:cNvPr id="377" name="2023"/>
            <p:cNvSpPr/>
            <p:nvPr/>
          </p:nvSpPr>
          <p:spPr>
            <a:xfrm>
              <a:off x="6522317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2023</a:t>
              </a:r>
            </a:p>
          </p:txBody>
        </p:sp>
        <p:sp>
          <p:nvSpPr>
            <p:cNvPr id="378" name="2024"/>
            <p:cNvSpPr/>
            <p:nvPr/>
          </p:nvSpPr>
          <p:spPr>
            <a:xfrm>
              <a:off x="7129242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2024</a:t>
              </a:r>
            </a:p>
          </p:txBody>
        </p:sp>
        <p:sp>
          <p:nvSpPr>
            <p:cNvPr id="379" name="2025"/>
            <p:cNvSpPr/>
            <p:nvPr/>
          </p:nvSpPr>
          <p:spPr>
            <a:xfrm>
              <a:off x="7738750" y="3070420"/>
              <a:ext cx="59680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2025</a:t>
              </a:r>
            </a:p>
          </p:txBody>
        </p:sp>
        <p:sp>
          <p:nvSpPr>
            <p:cNvPr id="380" name="2026"/>
            <p:cNvSpPr/>
            <p:nvPr/>
          </p:nvSpPr>
          <p:spPr>
            <a:xfrm>
              <a:off x="8343095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2026</a:t>
              </a:r>
            </a:p>
          </p:txBody>
        </p:sp>
        <p:sp>
          <p:nvSpPr>
            <p:cNvPr id="381" name="2027"/>
            <p:cNvSpPr/>
            <p:nvPr/>
          </p:nvSpPr>
          <p:spPr>
            <a:xfrm>
              <a:off x="8950023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2027</a:t>
              </a:r>
            </a:p>
          </p:txBody>
        </p:sp>
        <p:sp>
          <p:nvSpPr>
            <p:cNvPr id="382" name="2030"/>
            <p:cNvSpPr/>
            <p:nvPr/>
          </p:nvSpPr>
          <p:spPr>
            <a:xfrm>
              <a:off x="9556948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en-US" sz="1050" dirty="0"/>
                <a:t>2028</a:t>
              </a:r>
              <a:endParaRPr sz="1050" dirty="0"/>
            </a:p>
          </p:txBody>
        </p:sp>
        <p:sp>
          <p:nvSpPr>
            <p:cNvPr id="383" name="Arrow"/>
            <p:cNvSpPr/>
            <p:nvPr/>
          </p:nvSpPr>
          <p:spPr>
            <a:xfrm>
              <a:off x="10786794" y="2965242"/>
              <a:ext cx="325159" cy="479828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4289" rIns="34289" anchor="ctr"/>
            <a:lstStyle/>
            <a:p>
              <a:endParaRPr sz="1350"/>
            </a:p>
          </p:txBody>
        </p:sp>
        <p:sp>
          <p:nvSpPr>
            <p:cNvPr id="384" name="Rectangle"/>
            <p:cNvSpPr/>
            <p:nvPr/>
          </p:nvSpPr>
          <p:spPr>
            <a:xfrm>
              <a:off x="4094610" y="2069521"/>
              <a:ext cx="1203735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4289" rIns="3428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385" name="Run 3"/>
            <p:cNvSpPr/>
            <p:nvPr/>
          </p:nvSpPr>
          <p:spPr>
            <a:xfrm>
              <a:off x="5308463" y="2069521"/>
              <a:ext cx="1813240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Run 3</a:t>
              </a:r>
            </a:p>
          </p:txBody>
        </p:sp>
        <p:sp>
          <p:nvSpPr>
            <p:cNvPr id="386" name="Rectangle"/>
            <p:cNvSpPr/>
            <p:nvPr/>
          </p:nvSpPr>
          <p:spPr>
            <a:xfrm>
              <a:off x="7129242" y="2069521"/>
              <a:ext cx="1693658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4289" rIns="3428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387" name="Run 4"/>
            <p:cNvSpPr/>
            <p:nvPr/>
          </p:nvSpPr>
          <p:spPr>
            <a:xfrm>
              <a:off x="8847837" y="2069521"/>
              <a:ext cx="1938957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Run 4</a:t>
              </a:r>
            </a:p>
          </p:txBody>
        </p:sp>
        <p:sp>
          <p:nvSpPr>
            <p:cNvPr id="388" name="Run 2"/>
            <p:cNvSpPr/>
            <p:nvPr/>
          </p:nvSpPr>
          <p:spPr>
            <a:xfrm>
              <a:off x="1926266" y="2069521"/>
              <a:ext cx="2158224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/>
                <a:t>Run 2</a:t>
              </a:r>
            </a:p>
          </p:txBody>
        </p:sp>
        <p:sp>
          <p:nvSpPr>
            <p:cNvPr id="389" name="Arrow"/>
            <p:cNvSpPr/>
            <p:nvPr/>
          </p:nvSpPr>
          <p:spPr>
            <a:xfrm>
              <a:off x="10811731" y="1981339"/>
              <a:ext cx="325159" cy="479827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4289" rIns="34289" anchor="ctr"/>
            <a:lstStyle/>
            <a:p>
              <a:endParaRPr sz="1350"/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9418664" y="3445070"/>
              <a:ext cx="1" cy="316166"/>
            </a:xfrm>
            <a:prstGeom prst="line">
              <a:avLst/>
            </a:prstGeom>
            <a:ln w="25400">
              <a:solidFill>
                <a:srgbClr val="FFFFFF"/>
              </a:solidFill>
              <a:bevel/>
            </a:ln>
          </p:spPr>
          <p:txBody>
            <a:bodyPr lIns="34289" rIns="34289"/>
            <a:lstStyle/>
            <a:p>
              <a:pPr defTabSz="3429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900"/>
            </a:p>
          </p:txBody>
        </p:sp>
        <p:sp>
          <p:nvSpPr>
            <p:cNvPr id="393" name="LS2…"/>
            <p:cNvSpPr/>
            <p:nvPr/>
          </p:nvSpPr>
          <p:spPr>
            <a:xfrm>
              <a:off x="4104877" y="2408722"/>
              <a:ext cx="1183201" cy="619126"/>
            </a:xfrm>
            <a:prstGeom prst="rect">
              <a:avLst/>
            </a:prstGeom>
            <a:solidFill>
              <a:srgbClr val="FFFF00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/>
            <a:p>
              <a:pPr algn="ctr">
                <a:defRPr sz="1900"/>
              </a:pPr>
              <a:r>
                <a:rPr sz="1425" dirty="0"/>
                <a:t>LS2</a:t>
              </a:r>
              <a:endParaRPr lang="en-US" sz="1425" dirty="0"/>
            </a:p>
            <a:p>
              <a:pPr algn="ctr">
                <a:defRPr sz="1900"/>
              </a:pPr>
              <a:r>
                <a:rPr lang="en-US" sz="900" dirty="0"/>
                <a:t>Injector Upgrade</a:t>
              </a:r>
              <a:endParaRPr sz="900" dirty="0"/>
            </a:p>
          </p:txBody>
        </p:sp>
        <p:sp>
          <p:nvSpPr>
            <p:cNvPr id="394" name="LS3…"/>
            <p:cNvSpPr/>
            <p:nvPr/>
          </p:nvSpPr>
          <p:spPr>
            <a:xfrm>
              <a:off x="7156127" y="2408722"/>
              <a:ext cx="1639891" cy="619126"/>
            </a:xfrm>
            <a:prstGeom prst="rect">
              <a:avLst/>
            </a:prstGeom>
            <a:solidFill>
              <a:srgbClr val="FFFF00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/>
            <a:p>
              <a:pPr algn="ctr"/>
              <a:r>
                <a:rPr sz="1350" dirty="0"/>
                <a:t>LS3</a:t>
              </a:r>
              <a:endParaRPr lang="en-US" sz="1350" dirty="0"/>
            </a:p>
            <a:p>
              <a:pPr algn="ctr"/>
              <a:r>
                <a:rPr lang="en-US" sz="900" dirty="0"/>
                <a:t>HL-LHC installation</a:t>
              </a:r>
              <a:endParaRPr sz="900" dirty="0"/>
            </a:p>
          </p:txBody>
        </p:sp>
        <p:sp>
          <p:nvSpPr>
            <p:cNvPr id="429" name="2028"/>
            <p:cNvSpPr/>
            <p:nvPr/>
          </p:nvSpPr>
          <p:spPr>
            <a:xfrm>
              <a:off x="10163874" y="3065008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202</a:t>
              </a:r>
              <a:r>
                <a:rPr lang="en-US" sz="1050" dirty="0"/>
                <a:t>9</a:t>
              </a:r>
              <a:endParaRPr sz="1050" dirty="0"/>
            </a:p>
          </p:txBody>
        </p:sp>
        <p:sp>
          <p:nvSpPr>
            <p:cNvPr id="71" name="LS2…"/>
            <p:cNvSpPr/>
            <p:nvPr/>
          </p:nvSpPr>
          <p:spPr>
            <a:xfrm>
              <a:off x="405070" y="2415787"/>
              <a:ext cx="1503391" cy="619126"/>
            </a:xfrm>
            <a:prstGeom prst="rect">
              <a:avLst/>
            </a:prstGeom>
            <a:solidFill>
              <a:srgbClr val="FFFF00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/>
            <a:p>
              <a:pPr algn="ctr">
                <a:defRPr sz="1900"/>
              </a:pPr>
              <a:r>
                <a:rPr sz="1425" dirty="0"/>
                <a:t>LS</a:t>
              </a:r>
              <a:r>
                <a:rPr lang="en-US" sz="1425" dirty="0"/>
                <a:t>1</a:t>
              </a:r>
            </a:p>
            <a:p>
              <a:pPr algn="ctr">
                <a:defRPr sz="1900"/>
              </a:pPr>
              <a:r>
                <a:rPr lang="en-US" sz="900" dirty="0"/>
                <a:t>splices</a:t>
              </a:r>
              <a:endParaRPr sz="900" dirty="0"/>
            </a:p>
          </p:txBody>
        </p:sp>
        <p:sp>
          <p:nvSpPr>
            <p:cNvPr id="72" name="Rectangle"/>
            <p:cNvSpPr/>
            <p:nvPr/>
          </p:nvSpPr>
          <p:spPr>
            <a:xfrm>
              <a:off x="389246" y="2069521"/>
              <a:ext cx="1529482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4289" rIns="3428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73" name="2017"/>
            <p:cNvSpPr/>
            <p:nvPr/>
          </p:nvSpPr>
          <p:spPr>
            <a:xfrm>
              <a:off x="2265376" y="3075495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201</a:t>
              </a:r>
              <a:r>
                <a:rPr lang="en-US" sz="1050" dirty="0"/>
                <a:t>6</a:t>
              </a:r>
              <a:endParaRPr sz="1050" dirty="0"/>
            </a:p>
          </p:txBody>
        </p:sp>
        <p:sp>
          <p:nvSpPr>
            <p:cNvPr id="74" name="2017"/>
            <p:cNvSpPr/>
            <p:nvPr/>
          </p:nvSpPr>
          <p:spPr>
            <a:xfrm>
              <a:off x="1650910" y="3082492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201</a:t>
              </a:r>
              <a:r>
                <a:rPr lang="en-US" sz="1050" dirty="0"/>
                <a:t>5</a:t>
              </a:r>
              <a:endParaRPr sz="1050" dirty="0"/>
            </a:p>
          </p:txBody>
        </p:sp>
        <p:sp>
          <p:nvSpPr>
            <p:cNvPr id="75" name="2017"/>
            <p:cNvSpPr/>
            <p:nvPr/>
          </p:nvSpPr>
          <p:spPr>
            <a:xfrm>
              <a:off x="1027990" y="3075495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201</a:t>
              </a:r>
              <a:r>
                <a:rPr lang="en-US" sz="1050" dirty="0"/>
                <a:t>4</a:t>
              </a:r>
              <a:endParaRPr sz="1050" dirty="0"/>
            </a:p>
          </p:txBody>
        </p:sp>
        <p:sp>
          <p:nvSpPr>
            <p:cNvPr id="76" name="2017"/>
            <p:cNvSpPr/>
            <p:nvPr/>
          </p:nvSpPr>
          <p:spPr>
            <a:xfrm>
              <a:off x="405070" y="3068498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sz="1050" dirty="0"/>
                <a:t>201</a:t>
              </a:r>
              <a:r>
                <a:rPr lang="en-US" sz="1050" dirty="0"/>
                <a:t>3</a:t>
              </a:r>
              <a:endParaRPr sz="105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63368" y="1763206"/>
            <a:ext cx="12206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>
                    <a:lumMod val="85000"/>
                  </a:schemeClr>
                </a:solidFill>
              </a:rPr>
              <a:t>CALO_Electronics</a:t>
            </a:r>
            <a:r>
              <a:rPr lang="en-US" sz="1000" b="1" dirty="0" smtClean="0">
                <a:solidFill>
                  <a:schemeClr val="bg1">
                    <a:lumMod val="85000"/>
                  </a:schemeClr>
                </a:solidFill>
              </a:rPr>
              <a:t>-upgrade</a:t>
            </a:r>
            <a:endParaRPr lang="en-US" sz="1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058697" y="1739018"/>
            <a:ext cx="2608876" cy="504581"/>
            <a:chOff x="6744929" y="1175690"/>
            <a:chExt cx="3478501" cy="672775"/>
          </a:xfrm>
        </p:grpSpPr>
        <p:sp>
          <p:nvSpPr>
            <p:cNvPr id="3" name="Ellipse 2"/>
            <p:cNvSpPr/>
            <p:nvPr/>
          </p:nvSpPr>
          <p:spPr>
            <a:xfrm>
              <a:off x="6744929" y="1175690"/>
              <a:ext cx="3478501" cy="672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22010" y="1298801"/>
              <a:ext cx="312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/>
                  </a:solidFill>
                </a:rPr>
                <a:t>ATLAS ITK + Timing Layer (HGTD</a:t>
              </a:r>
              <a:r>
                <a:rPr lang="en-US" sz="1200" b="1" dirty="0" smtClean="0">
                  <a:solidFill>
                    <a:schemeClr val="bg2"/>
                  </a:solidFill>
                </a:rPr>
                <a:t>)</a:t>
              </a:r>
              <a:endParaRPr lang="en-US" sz="12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91935" y="1683160"/>
            <a:ext cx="1323014" cy="660095"/>
            <a:chOff x="389246" y="1101213"/>
            <a:chExt cx="1764019" cy="880126"/>
          </a:xfrm>
        </p:grpSpPr>
        <p:sp>
          <p:nvSpPr>
            <p:cNvPr id="6" name="Ellipse 5"/>
            <p:cNvSpPr/>
            <p:nvPr/>
          </p:nvSpPr>
          <p:spPr>
            <a:xfrm>
              <a:off x="389246" y="1101213"/>
              <a:ext cx="1764019" cy="8801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8110" y="1421911"/>
              <a:ext cx="107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/>
                  </a:solidFill>
                </a:rPr>
                <a:t>ATLAS IBL</a:t>
              </a:r>
            </a:p>
          </p:txBody>
        </p:sp>
      </p:grpSp>
      <p:sp>
        <p:nvSpPr>
          <p:cNvPr id="10" name="Multiplier 9"/>
          <p:cNvSpPr/>
          <p:nvPr/>
        </p:nvSpPr>
        <p:spPr>
          <a:xfrm>
            <a:off x="612469" y="1486962"/>
            <a:ext cx="709180" cy="1146727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229585" y="3934395"/>
            <a:ext cx="1718680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Ultimate</a:t>
            </a:r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Goal of ITK </a:t>
            </a:r>
            <a:r>
              <a:rPr lang="fr-F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community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21442" y="3565063"/>
            <a:ext cx="24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Internal</a:t>
            </a:r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Tracker</a:t>
            </a:r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delivery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5373961" y="3391472"/>
            <a:ext cx="1255736" cy="3159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735108" y="1075897"/>
            <a:ext cx="469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Berlin Sans FB" panose="020E0602020502020306" pitchFamily="34" charset="0"/>
              </a:rPr>
              <a:t>LHC Accelerator and ATLAS </a:t>
            </a:r>
            <a:r>
              <a:rPr lang="fr-FR" dirty="0">
                <a:latin typeface="Berlin Sans FB" panose="020E0602020502020306" pitchFamily="34" charset="0"/>
              </a:rPr>
              <a:t>Upgrade </a:t>
            </a:r>
            <a:r>
              <a:rPr lang="fr-FR" dirty="0" err="1">
                <a:latin typeface="Berlin Sans FB" panose="020E0602020502020306" pitchFamily="34" charset="0"/>
              </a:rPr>
              <a:t>calendar</a:t>
            </a:r>
            <a:endParaRPr lang="fr-FR" dirty="0">
              <a:latin typeface="Berlin Sans FB" panose="020E0602020502020306" pitchFamily="34" charset="0"/>
            </a:endParaRPr>
          </a:p>
        </p:txBody>
      </p:sp>
      <p:pic>
        <p:nvPicPr>
          <p:cNvPr id="51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8799" y="113132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NRS IN2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" y="47189"/>
            <a:ext cx="953771" cy="4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033234"/>
              </p:ext>
            </p:extLst>
          </p:nvPr>
        </p:nvGraphicFramePr>
        <p:xfrm>
          <a:off x="0" y="4900153"/>
          <a:ext cx="5391417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639"/>
                <a:gridCol w="1474035"/>
                <a:gridCol w="1424900"/>
                <a:gridCol w="965843"/>
              </a:tblGrid>
              <a:tr h="48864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Detector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pixel size [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pixel size [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ratio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00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</a:t>
                      </a:r>
                      <a:r>
                        <a:rPr lang="en-US" sz="1400" baseline="0" dirty="0" smtClean="0"/>
                        <a:t> pixel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50x400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50x50</a:t>
                      </a:r>
                      <a:r>
                        <a:rPr lang="en-US" sz="1400" baseline="0" dirty="0" smtClean="0"/>
                        <a:t> (125x50)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90052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CMS pixel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150x100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 smtClean="0"/>
                        <a:t>50x50 </a:t>
                      </a:r>
                      <a:r>
                        <a:rPr lang="en-US" sz="1400" i="1" dirty="0" smtClean="0"/>
                        <a:t>(25x100)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6</a:t>
                      </a:r>
                      <a:endParaRPr lang="en-US" sz="14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460482" y="4348526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Pixel </a:t>
            </a:r>
            <a:r>
              <a:rPr lang="fr-FR" dirty="0" err="1" smtClean="0"/>
              <a:t>Tracker</a:t>
            </a:r>
            <a:r>
              <a:rPr lang="fr-FR" dirty="0" smtClean="0"/>
              <a:t>  figures:</a:t>
            </a:r>
            <a:endParaRPr lang="fr-FR" dirty="0"/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358878"/>
              </p:ext>
            </p:extLst>
          </p:nvPr>
        </p:nvGraphicFramePr>
        <p:xfrm>
          <a:off x="5816951" y="5108036"/>
          <a:ext cx="3084880" cy="1157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4123"/>
                <a:gridCol w="860372"/>
                <a:gridCol w="1150385"/>
              </a:tblGrid>
              <a:tr h="2949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Channels LHC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Channels</a:t>
                      </a:r>
                    </a:p>
                    <a:p>
                      <a:r>
                        <a:rPr lang="en-US" sz="1400" dirty="0" smtClean="0"/>
                        <a:t>HL-LHC</a:t>
                      </a:r>
                      <a:endParaRPr lang="en-US" sz="1400" dirty="0"/>
                    </a:p>
                  </a:txBody>
                  <a:tcPr/>
                </a:tc>
              </a:tr>
              <a:tr h="3199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 Pixels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92M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5GP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19900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CMS Pixels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127M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2GP</a:t>
                      </a:r>
                      <a:endParaRPr lang="en-US" sz="14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2491999" y="6229605"/>
            <a:ext cx="457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Cell granularity, the weapon against high-PU keeping occupancy at a reasonable level</a:t>
            </a:r>
          </a:p>
        </p:txBody>
      </p:sp>
    </p:spTree>
    <p:extLst>
      <p:ext uri="{BB962C8B-B14F-4D97-AF65-F5344CB8AC3E}">
        <p14:creationId xmlns:p14="http://schemas.microsoft.com/office/powerpoint/2010/main" val="3515380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2" y="1493537"/>
            <a:ext cx="4570796" cy="2726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7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Phase 2 experimental constraints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00600" y="1385904"/>
                <a:ext cx="4343400" cy="219428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1800" dirty="0"/>
                  <a:t>Instantaneous luminosity up to </a:t>
                </a:r>
                <a:r>
                  <a:rPr lang="en-US" sz="1800" dirty="0" smtClean="0"/>
                  <a:t> </a:t>
                </a:r>
                <a:r>
                  <a:rPr lang="en-US" sz="1800" dirty="0">
                    <a:latin typeface="Brush Script MT" charset="0"/>
                    <a:ea typeface="Brush Script MT" charset="0"/>
                    <a:cs typeface="Brush Script MT" charset="0"/>
                  </a:rPr>
                  <a:t>L</a:t>
                </a:r>
                <a:r>
                  <a:rPr lang="en-US" sz="1800" dirty="0"/>
                  <a:t>=7.5•10</a:t>
                </a:r>
                <a:r>
                  <a:rPr lang="en-US" sz="1800" baseline="30000" dirty="0"/>
                  <a:t>34</a:t>
                </a:r>
                <a:r>
                  <a:rPr lang="en-US" sz="1800" dirty="0"/>
                  <a:t>  cm</a:t>
                </a:r>
                <a:r>
                  <a:rPr lang="en-US" sz="1800" baseline="30000" dirty="0"/>
                  <a:t>-2</a:t>
                </a:r>
                <a:r>
                  <a:rPr lang="en-US" sz="1800" dirty="0"/>
                  <a:t>s</a:t>
                </a:r>
                <a:r>
                  <a:rPr lang="en-US" sz="1800" baseline="30000" dirty="0"/>
                  <a:t>-1</a:t>
                </a:r>
              </a:p>
              <a:p>
                <a:pPr lvl="1"/>
                <a:r>
                  <a:rPr lang="en-US" sz="1500" dirty="0"/>
                  <a:t>And </a:t>
                </a:r>
                <a:r>
                  <a:rPr lang="en-US" sz="1500" b="1" dirty="0"/>
                  <a:t>leveled</a:t>
                </a:r>
                <a:r>
                  <a:rPr lang="en-US" sz="1500" dirty="0"/>
                  <a:t> - steady</a:t>
                </a:r>
              </a:p>
              <a:p>
                <a:pPr lvl="1"/>
                <a:r>
                  <a:rPr lang="en-US" sz="1500" dirty="0"/>
                  <a:t>Pile-up up to 200</a:t>
                </a:r>
              </a:p>
              <a:p>
                <a:pPr lvl="1"/>
                <a:r>
                  <a:rPr lang="en-US" sz="1500" dirty="0"/>
                  <a:t>Hit rates up to 3 GHz/cm</a:t>
                </a:r>
                <a:r>
                  <a:rPr lang="en-US" sz="1500" baseline="30000" dirty="0"/>
                  <a:t>2</a:t>
                </a:r>
                <a:endParaRPr lang="en-US" sz="1500" dirty="0"/>
              </a:p>
              <a:p>
                <a:r>
                  <a:rPr lang="en-US" sz="1800" dirty="0"/>
                  <a:t>Integrated </a:t>
                </a:r>
                <a:r>
                  <a:rPr lang="en-US" sz="1800" dirty="0" smtClean="0"/>
                  <a:t>luminosity </a:t>
                </a:r>
                <a:r>
                  <a:rPr lang="en-US" sz="1800" dirty="0"/>
                  <a:t>up to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∫</m:t>
                    </m:r>
                  </m:oMath>
                </a14:m>
                <a:r>
                  <a:rPr lang="en-US" sz="1800" dirty="0">
                    <a:latin typeface="Brush Script MT" charset="0"/>
                    <a:ea typeface="Brush Script MT" charset="0"/>
                    <a:cs typeface="Brush Script MT" charset="0"/>
                  </a:rPr>
                  <a:t>L </a:t>
                </a:r>
                <a:r>
                  <a:rPr lang="en-US" sz="1800" i="1" dirty="0" err="1">
                    <a:ea typeface="Arial" charset="0"/>
                    <a:cs typeface="Arial" charset="0"/>
                  </a:rPr>
                  <a:t>dt</a:t>
                </a:r>
                <a:r>
                  <a:rPr lang="en-US" sz="1800" dirty="0">
                    <a:ea typeface="Arial" charset="0"/>
                    <a:cs typeface="Arial" charset="0"/>
                  </a:rPr>
                  <a:t>= 4 ab</a:t>
                </a:r>
                <a:r>
                  <a:rPr lang="en-US" sz="1800" baseline="30000" dirty="0">
                    <a:ea typeface="Arial" charset="0"/>
                    <a:cs typeface="Arial" charset="0"/>
                  </a:rPr>
                  <a:t>-1</a:t>
                </a:r>
              </a:p>
              <a:p>
                <a:r>
                  <a:rPr lang="en-US" sz="1800" dirty="0"/>
                  <a:t>Radiation levels up to </a:t>
                </a:r>
                <a:r>
                  <a:rPr lang="en-US" sz="1500" dirty="0"/>
                  <a:t>2•10</a:t>
                </a:r>
                <a:r>
                  <a:rPr lang="en-US" sz="1500" baseline="30000" dirty="0"/>
                  <a:t>16</a:t>
                </a:r>
                <a:r>
                  <a:rPr lang="en-US" sz="1500" dirty="0"/>
                  <a:t> </a:t>
                </a:r>
                <a:r>
                  <a:rPr lang="en-US" sz="1500" dirty="0" err="1"/>
                  <a:t>n</a:t>
                </a:r>
                <a:r>
                  <a:rPr lang="en-US" sz="1500" baseline="-25000" dirty="0" err="1"/>
                  <a:t>eq</a:t>
                </a:r>
                <a:r>
                  <a:rPr lang="en-US" sz="1500" dirty="0"/>
                  <a:t>/cm</a:t>
                </a:r>
                <a:r>
                  <a:rPr lang="en-US" sz="1500" baseline="30000" dirty="0"/>
                  <a:t>2 </a:t>
                </a:r>
                <a:r>
                  <a:rPr lang="en-US" sz="1500" dirty="0"/>
                  <a:t>or 1 </a:t>
                </a:r>
                <a:r>
                  <a:rPr lang="en-US" sz="1500" dirty="0" err="1"/>
                  <a:t>GRad</a:t>
                </a:r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00600" y="1385904"/>
                <a:ext cx="4343400" cy="2194288"/>
              </a:xfrm>
              <a:blipFill rotWithShape="0">
                <a:blip r:embed="rId4"/>
                <a:stretch>
                  <a:fillRect l="-702" t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7695" y="3880009"/>
            <a:ext cx="178544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 err="1"/>
              <a:t>HiLumi</a:t>
            </a:r>
            <a:r>
              <a:rPr lang="en-US" sz="825" dirty="0"/>
              <a:t> LHC Technical Design Report </a:t>
            </a:r>
            <a:r>
              <a:rPr lang="mr-IN" sz="825" dirty="0"/>
              <a:t>CERN-ACC-2015-0140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7" y="4160700"/>
            <a:ext cx="3646642" cy="1832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03" y="5721713"/>
            <a:ext cx="3038011" cy="2539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September 13</a:t>
            </a:r>
            <a:r>
              <a:rPr lang="en-US" sz="1050" baseline="30000" dirty="0"/>
              <a:t>th</a:t>
            </a:r>
            <a:r>
              <a:rPr lang="en-US" sz="1050" dirty="0"/>
              <a:t> 2017 </a:t>
            </a:r>
            <a:r>
              <a:rPr lang="mr-IN" sz="1050" dirty="0"/>
              <a:t>–</a:t>
            </a:r>
            <a:r>
              <a:rPr lang="en-US" sz="1050" dirty="0"/>
              <a:t> the high PU fill </a:t>
            </a:r>
            <a:r>
              <a:rPr lang="mr-IN" sz="1050" dirty="0"/>
              <a:t>–</a:t>
            </a:r>
            <a:r>
              <a:rPr lang="en-US" sz="1050" dirty="0"/>
              <a:t> here PU=80</a:t>
            </a:r>
          </a:p>
        </p:txBody>
      </p:sp>
      <p:sp>
        <p:nvSpPr>
          <p:cNvPr id="8" name="TextBox 7"/>
          <p:cNvSpPr txBox="1"/>
          <p:nvPr/>
        </p:nvSpPr>
        <p:spPr>
          <a:xfrm rot="1308300">
            <a:off x="3075959" y="5433173"/>
            <a:ext cx="1678345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Just multiply with 2.5</a:t>
            </a:r>
          </a:p>
        </p:txBody>
      </p:sp>
      <p:pic>
        <p:nvPicPr>
          <p:cNvPr id="12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411" y="9417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NRS IN2P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" y="47189"/>
            <a:ext cx="953771" cy="4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4800600" y="3975547"/>
            <a:ext cx="4033960" cy="2058683"/>
            <a:chOff x="693738" y="854134"/>
            <a:chExt cx="8184789" cy="5209613"/>
          </a:xfrm>
        </p:grpSpPr>
        <p:pic>
          <p:nvPicPr>
            <p:cNvPr id="15" name="Picture 8"/>
            <p:cNvPicPr>
              <a:picLocks noChangeAspect="1"/>
            </p:cNvPicPr>
            <p:nvPr/>
          </p:nvPicPr>
          <p:blipFill rotWithShape="1">
            <a:blip r:embed="rId8"/>
            <a:srcRect l="3562" t="3066" r="963" b="1861"/>
            <a:stretch/>
          </p:blipFill>
          <p:spPr>
            <a:xfrm>
              <a:off x="889686" y="854134"/>
              <a:ext cx="7792892" cy="5209613"/>
            </a:xfrm>
            <a:prstGeom prst="rect">
              <a:avLst/>
            </a:prstGeom>
          </p:spPr>
        </p:pic>
        <p:sp>
          <p:nvSpPr>
            <p:cNvPr id="16" name="TextBox 9"/>
            <p:cNvSpPr txBox="1"/>
            <p:nvPr/>
          </p:nvSpPr>
          <p:spPr>
            <a:xfrm>
              <a:off x="889686" y="5420495"/>
              <a:ext cx="858145" cy="58413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  <a:endParaRPr lang="en-US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809371" y="4901397"/>
              <a:ext cx="634877" cy="58413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8292119" y="1675547"/>
              <a:ext cx="586408" cy="8150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93738" y="4862980"/>
              <a:ext cx="1586481" cy="12007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Rectangle 3"/>
          <p:cNvSpPr/>
          <p:nvPr/>
        </p:nvSpPr>
        <p:spPr>
          <a:xfrm>
            <a:off x="4723063" y="6046515"/>
            <a:ext cx="403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ATLAS </a:t>
            </a:r>
            <a:r>
              <a:rPr lang="en-GB" dirty="0" err="1"/>
              <a:t>ITk</a:t>
            </a:r>
            <a:r>
              <a:rPr lang="en-GB" dirty="0"/>
              <a:t> Simulation, FLUKA to 3,000 fb</a:t>
            </a:r>
            <a:r>
              <a:rPr lang="en-GB" b="1" baseline="30000" dirty="0"/>
              <a:t>-1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848252"/>
              </p:ext>
            </p:extLst>
          </p:nvPr>
        </p:nvGraphicFramePr>
        <p:xfrm>
          <a:off x="4800600" y="3880009"/>
          <a:ext cx="4282441" cy="223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829"/>
                <a:gridCol w="1105075"/>
                <a:gridCol w="1251722"/>
                <a:gridCol w="734815"/>
              </a:tblGrid>
              <a:tr h="51852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Pixels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Radius(mm)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Fluence Max (</a:t>
                      </a:r>
                      <a:r>
                        <a:rPr lang="fr-FR" sz="1200" dirty="0" err="1" smtClean="0"/>
                        <a:t>Neq</a:t>
                      </a:r>
                      <a:r>
                        <a:rPr lang="fr-FR" sz="1200" dirty="0" smtClean="0"/>
                        <a:t>/cm2)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Dose (</a:t>
                      </a:r>
                      <a:r>
                        <a:rPr lang="fr-FR" sz="1200" dirty="0" err="1" smtClean="0"/>
                        <a:t>Mrad</a:t>
                      </a:r>
                      <a:r>
                        <a:rPr lang="fr-FR" sz="1200" dirty="0" smtClean="0"/>
                        <a:t>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2,25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1710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0,82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715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2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0,25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148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</a:t>
                      </a:r>
                      <a:r>
                        <a:rPr lang="fr-FR" sz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213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0,12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 4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271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0,12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9723"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Endcap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0,67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687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flipH="1">
            <a:off x="945311" y="6034230"/>
            <a:ext cx="2082313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Pileup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52120" y="3580192"/>
            <a:ext cx="169572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Radiation </a:t>
            </a:r>
            <a:r>
              <a:rPr lang="fr-FR" b="1" dirty="0" err="1" smtClean="0">
                <a:solidFill>
                  <a:schemeClr val="tx1"/>
                </a:solidFill>
              </a:rPr>
              <a:t>levels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48" y="59954"/>
            <a:ext cx="8229600" cy="68405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Radiation damage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Radiation </a:t>
            </a:r>
            <a:r>
              <a:rPr lang="fr-FR" sz="1800" dirty="0" err="1" smtClean="0"/>
              <a:t>effects</a:t>
            </a:r>
            <a:r>
              <a:rPr lang="fr-FR" sz="1800" dirty="0" smtClean="0"/>
              <a:t> : </a:t>
            </a:r>
            <a:r>
              <a:rPr lang="fr-FR" sz="1800" dirty="0" err="1" smtClean="0"/>
              <a:t>two</a:t>
            </a:r>
            <a:r>
              <a:rPr lang="fr-FR" sz="1800" dirty="0" smtClean="0"/>
              <a:t> basic types :</a:t>
            </a:r>
          </a:p>
          <a:p>
            <a:pPr marL="0" indent="0">
              <a:buNone/>
            </a:pPr>
            <a:endParaRPr lang="fr-FR" sz="1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000" dirty="0" err="1" smtClean="0"/>
              <a:t>Displacement</a:t>
            </a:r>
            <a:r>
              <a:rPr lang="fr-FR" sz="2000" dirty="0" smtClean="0"/>
              <a:t> damage :</a:t>
            </a:r>
          </a:p>
          <a:p>
            <a:pPr marL="457200" lvl="1" indent="0">
              <a:buNone/>
            </a:pPr>
            <a:r>
              <a:rPr lang="fr-FR" sz="1400" dirty="0"/>
              <a:t> </a:t>
            </a:r>
            <a:r>
              <a:rPr lang="fr-FR" sz="1400" dirty="0" smtClean="0"/>
              <a:t>Incident </a:t>
            </a:r>
            <a:r>
              <a:rPr lang="fr-FR" sz="1400" dirty="0" err="1" smtClean="0"/>
              <a:t>particle</a:t>
            </a:r>
            <a:r>
              <a:rPr lang="fr-FR" sz="1400" dirty="0" smtClean="0"/>
              <a:t> </a:t>
            </a:r>
            <a:r>
              <a:rPr lang="fr-FR" sz="1400" dirty="0" err="1" smtClean="0"/>
              <a:t>displace</a:t>
            </a:r>
            <a:r>
              <a:rPr lang="fr-FR" sz="1400" dirty="0" smtClean="0"/>
              <a:t> Si </a:t>
            </a:r>
            <a:r>
              <a:rPr lang="fr-FR" sz="1400" dirty="0" err="1" smtClean="0"/>
              <a:t>Atoms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the </a:t>
            </a:r>
            <a:r>
              <a:rPr lang="fr-FR" sz="1400" dirty="0" err="1" smtClean="0"/>
              <a:t>lattice</a:t>
            </a:r>
            <a:r>
              <a:rPr lang="fr-FR" sz="1400" dirty="0" smtClean="0"/>
              <a:t> site «  </a:t>
            </a:r>
            <a:r>
              <a:rPr lang="fr-FR" sz="1400" dirty="0" err="1" smtClean="0"/>
              <a:t>mechanical</a:t>
            </a:r>
            <a:r>
              <a:rPr lang="fr-FR" sz="1400" dirty="0" smtClean="0"/>
              <a:t> damage » : </a:t>
            </a:r>
            <a:r>
              <a:rPr lang="fr-FR" sz="1400" dirty="0" err="1" smtClean="0"/>
              <a:t>induces</a:t>
            </a:r>
            <a:r>
              <a:rPr lang="fr-FR" sz="1400" dirty="0" smtClean="0"/>
              <a:t> </a:t>
            </a:r>
          </a:p>
          <a:p>
            <a:pPr marL="857250" lvl="2" indent="0">
              <a:buNone/>
            </a:pPr>
            <a:r>
              <a:rPr lang="fr-FR" sz="1600" b="1" u="sng" dirty="0" err="1" smtClean="0"/>
              <a:t>Electrical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effects</a:t>
            </a:r>
            <a:r>
              <a:rPr lang="fr-FR" sz="1600" b="1" u="sng" dirty="0" smtClean="0"/>
              <a:t> : </a:t>
            </a:r>
          </a:p>
          <a:p>
            <a:pPr lvl="2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sz="1600" dirty="0" err="1" smtClean="0"/>
              <a:t>increase</a:t>
            </a:r>
            <a:r>
              <a:rPr lang="fr-FR" sz="1600" dirty="0" smtClean="0"/>
              <a:t> of </a:t>
            </a:r>
            <a:r>
              <a:rPr lang="fr-FR" sz="1600" dirty="0" err="1" smtClean="0"/>
              <a:t>leakage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in the  detectors</a:t>
            </a:r>
          </a:p>
          <a:p>
            <a:pPr lvl="2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sz="1600" dirty="0" err="1" smtClean="0"/>
              <a:t>Reduce</a:t>
            </a:r>
            <a:r>
              <a:rPr lang="fr-FR" sz="1600" dirty="0" smtClean="0"/>
              <a:t> carrier </a:t>
            </a:r>
            <a:r>
              <a:rPr lang="fr-FR" sz="1600" dirty="0" err="1" smtClean="0"/>
              <a:t>lifetime</a:t>
            </a:r>
            <a:r>
              <a:rPr lang="fr-FR" sz="1600" dirty="0" smtClean="0"/>
              <a:t> (signal </a:t>
            </a:r>
            <a:r>
              <a:rPr lang="fr-FR" sz="1600" dirty="0" err="1" smtClean="0"/>
              <a:t>loss</a:t>
            </a:r>
            <a:r>
              <a:rPr lang="fr-FR" sz="1600" dirty="0" smtClean="0"/>
              <a:t> to </a:t>
            </a:r>
            <a:r>
              <a:rPr lang="fr-FR" sz="1600" dirty="0" err="1" smtClean="0"/>
              <a:t>trapping</a:t>
            </a:r>
            <a:r>
              <a:rPr lang="fr-FR" sz="1600" dirty="0" smtClean="0"/>
              <a:t>)</a:t>
            </a:r>
          </a:p>
          <a:p>
            <a:pPr lvl="2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sz="1600" dirty="0" err="1" smtClean="0"/>
              <a:t>Reduce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gain in </a:t>
            </a:r>
            <a:r>
              <a:rPr lang="fr-FR" sz="1600" dirty="0" err="1" smtClean="0"/>
              <a:t>bipolar</a:t>
            </a:r>
            <a:r>
              <a:rPr lang="fr-FR" sz="1600" dirty="0" smtClean="0"/>
              <a:t> transistors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000" dirty="0" err="1" smtClean="0"/>
              <a:t>Ionization</a:t>
            </a:r>
            <a:r>
              <a:rPr lang="fr-FR" sz="2000" dirty="0" smtClean="0"/>
              <a:t> damage :</a:t>
            </a:r>
          </a:p>
          <a:p>
            <a:pPr marL="914400" lvl="2" indent="0">
              <a:buNone/>
            </a:pP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deposition</a:t>
            </a:r>
            <a:r>
              <a:rPr lang="fr-FR" sz="1600" dirty="0" smtClean="0"/>
              <a:t> in </a:t>
            </a:r>
            <a:r>
              <a:rPr lang="fr-FR" sz="1600" dirty="0" err="1" smtClean="0"/>
              <a:t>insulating</a:t>
            </a:r>
            <a:r>
              <a:rPr lang="fr-FR" sz="1600" dirty="0" smtClean="0"/>
              <a:t> </a:t>
            </a:r>
            <a:r>
              <a:rPr lang="fr-FR" sz="1600" dirty="0" err="1" smtClean="0"/>
              <a:t>layers</a:t>
            </a:r>
            <a:r>
              <a:rPr lang="fr-FR" sz="1600" dirty="0" smtClean="0"/>
              <a:t> (SiO2) </a:t>
            </a:r>
            <a:r>
              <a:rPr lang="fr-FR" sz="1600" dirty="0" err="1" smtClean="0"/>
              <a:t>from</a:t>
            </a:r>
            <a:r>
              <a:rPr lang="fr-FR" sz="1600" dirty="0" smtClean="0"/>
              <a:t> e—</a:t>
            </a:r>
            <a:r>
              <a:rPr lang="fr-FR" sz="1600" dirty="0" err="1" smtClean="0"/>
              <a:t>hole</a:t>
            </a:r>
            <a:r>
              <a:rPr lang="fr-FR" sz="1600" dirty="0" smtClean="0"/>
              <a:t> pairs; </a:t>
            </a:r>
            <a:r>
              <a:rPr lang="fr-FR" sz="1600" dirty="0" err="1" smtClean="0"/>
              <a:t>some</a:t>
            </a:r>
            <a:r>
              <a:rPr lang="fr-FR" sz="1600" dirty="0" smtClean="0"/>
              <a:t> are </a:t>
            </a:r>
            <a:r>
              <a:rPr lang="fr-FR" sz="1600" dirty="0" err="1" smtClean="0"/>
              <a:t>trapped</a:t>
            </a:r>
            <a:r>
              <a:rPr lang="fr-FR" sz="1600" dirty="0" smtClean="0"/>
              <a:t>,</a:t>
            </a:r>
          </a:p>
          <a:p>
            <a:pPr marL="914400" lvl="2" indent="0">
              <a:buNone/>
            </a:pPr>
            <a:r>
              <a:rPr lang="fr-FR" sz="1600" dirty="0" err="1" smtClean="0"/>
              <a:t>Leading</a:t>
            </a:r>
            <a:r>
              <a:rPr lang="fr-FR" sz="1600" dirty="0" smtClean="0"/>
              <a:t> to charge </a:t>
            </a:r>
            <a:r>
              <a:rPr lang="fr-FR" sz="1600" dirty="0" err="1" smtClean="0"/>
              <a:t>buildup</a:t>
            </a:r>
            <a:r>
              <a:rPr lang="fr-FR" sz="1600" dirty="0" smtClean="0"/>
              <a:t>,</a:t>
            </a:r>
          </a:p>
          <a:p>
            <a:pPr marL="914400" lvl="2" indent="0">
              <a:buNone/>
            </a:pPr>
            <a:r>
              <a:rPr lang="fr-FR" sz="1600" b="1" u="sng" dirty="0" err="1" smtClean="0"/>
              <a:t>Electrical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effects</a:t>
            </a:r>
            <a:r>
              <a:rPr lang="fr-FR" sz="1600" b="1" u="sng" dirty="0" smtClean="0"/>
              <a:t> :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sz="1600" dirty="0" err="1" smtClean="0"/>
              <a:t>Increase</a:t>
            </a:r>
            <a:r>
              <a:rPr lang="fr-FR" sz="1600" dirty="0" smtClean="0"/>
              <a:t> surface </a:t>
            </a:r>
            <a:r>
              <a:rPr lang="fr-FR" sz="1600" dirty="0" err="1" smtClean="0"/>
              <a:t>leakage</a:t>
            </a:r>
            <a:r>
              <a:rPr lang="fr-FR" sz="1600" dirty="0" smtClean="0"/>
              <a:t> in detectors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sz="1600" dirty="0" smtClean="0"/>
              <a:t>Shifts </a:t>
            </a:r>
            <a:r>
              <a:rPr lang="fr-FR" sz="1600" dirty="0" err="1" smtClean="0"/>
              <a:t>operation</a:t>
            </a:r>
            <a:r>
              <a:rPr lang="fr-FR" sz="1600" dirty="0" smtClean="0"/>
              <a:t> points in transistors</a:t>
            </a:r>
          </a:p>
          <a:p>
            <a:pPr marL="914400" lvl="2" indent="0">
              <a:buClr>
                <a:srgbClr val="FF0000"/>
              </a:buClr>
              <a:buNone/>
            </a:pPr>
            <a:endParaRPr lang="fr-FR" sz="1600" dirty="0" smtClean="0"/>
          </a:p>
          <a:p>
            <a:pPr marL="914400" lvl="2" indent="0">
              <a:buClr>
                <a:srgbClr val="FF0000"/>
              </a:buClr>
              <a:buNone/>
            </a:pPr>
            <a:r>
              <a:rPr lang="fr-FR" sz="1600" b="1" dirty="0" smtClean="0">
                <a:solidFill>
                  <a:srgbClr val="FF0000"/>
                </a:solidFill>
              </a:rPr>
              <a:t>This </a:t>
            </a:r>
            <a:r>
              <a:rPr lang="fr-FR" sz="1600" b="1" dirty="0" err="1" smtClean="0">
                <a:solidFill>
                  <a:srgbClr val="FF0000"/>
                </a:solidFill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</a:rPr>
              <a:t> a </a:t>
            </a:r>
            <a:r>
              <a:rPr lang="fr-FR" sz="1600" b="1" dirty="0" err="1" smtClean="0">
                <a:solidFill>
                  <a:srgbClr val="FF0000"/>
                </a:solidFill>
              </a:rPr>
              <a:t>big</a:t>
            </a:r>
            <a:r>
              <a:rPr lang="fr-FR" sz="1600" b="1" dirty="0" smtClean="0">
                <a:solidFill>
                  <a:srgbClr val="FF0000"/>
                </a:solidFill>
              </a:rPr>
              <a:t> source of noise </a:t>
            </a:r>
            <a:r>
              <a:rPr lang="fr-FR" sz="1600" b="1" dirty="0" err="1" smtClean="0">
                <a:solidFill>
                  <a:srgbClr val="FF0000"/>
                </a:solidFill>
              </a:rPr>
              <a:t>incerease</a:t>
            </a:r>
            <a:r>
              <a:rPr lang="fr-FR" sz="1600" b="1" dirty="0" smtClean="0">
                <a:solidFill>
                  <a:srgbClr val="FF0000"/>
                </a:solidFill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</a:rPr>
              <a:t>loss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effiency</a:t>
            </a:r>
            <a:r>
              <a:rPr lang="fr-FR" sz="1600" b="1" dirty="0" smtClean="0">
                <a:solidFill>
                  <a:srgbClr val="FF0000"/>
                </a:solidFill>
              </a:rPr>
              <a:t> in detectors and </a:t>
            </a:r>
            <a:r>
              <a:rPr lang="fr-FR" sz="1600" b="1" dirty="0" err="1" smtClean="0">
                <a:solidFill>
                  <a:srgbClr val="FF0000"/>
                </a:solidFill>
              </a:rPr>
              <a:t>readout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3821832" cy="10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" y="2235375"/>
            <a:ext cx="4327339" cy="2795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Future ITK at a glance </a:t>
            </a:r>
            <a:endParaRPr lang="en-US" sz="2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ATLAS ITK seen in a  microscope: variety of sensor </a:t>
            </a:r>
            <a:r>
              <a:rPr lang="en-US" sz="2400" dirty="0" smtClean="0"/>
              <a:t>technologies </a:t>
            </a:r>
            <a:r>
              <a:rPr lang="en-US" sz="2400" dirty="0"/>
              <a:t>and geometries</a:t>
            </a:r>
            <a:endParaRPr lang="fr-FR" sz="2400" dirty="0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>
          <a:xfrm>
            <a:off x="3124200" y="6499474"/>
            <a:ext cx="3103984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Abdenour Lounis, France-Ukraine 2018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9267" y="5140798"/>
            <a:ext cx="742511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/>
              <a:t>Inclined</a:t>
            </a:r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2182684" y="4998737"/>
            <a:ext cx="1244828" cy="300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Easy Extraction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3455" y="4232444"/>
            <a:ext cx="463588" cy="3000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1350" dirty="0"/>
              <a:t>&lt;4</a:t>
            </a:r>
          </a:p>
        </p:txBody>
      </p: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 flipV="1">
            <a:off x="1181912" y="4388106"/>
            <a:ext cx="3067355" cy="90273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6032" y="4754170"/>
            <a:ext cx="490840" cy="30008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3D!!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6275" y="4481010"/>
            <a:ext cx="1290250" cy="1121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/>
          <p:cNvSpPr/>
          <p:nvPr/>
        </p:nvSpPr>
        <p:spPr>
          <a:xfrm>
            <a:off x="595469" y="2990089"/>
            <a:ext cx="2922685" cy="111436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2412395" y="2773759"/>
            <a:ext cx="643766" cy="300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/>
              <a:t>Stereo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6614" y="5283028"/>
            <a:ext cx="3129126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b="1" dirty="0"/>
              <a:t>All</a:t>
            </a:r>
            <a:r>
              <a:rPr lang="en-US" sz="1350" dirty="0"/>
              <a:t> n-in-p </a:t>
            </a:r>
            <a:r>
              <a:rPr lang="en-US" sz="1350" i="1" dirty="0"/>
              <a:t>inside</a:t>
            </a:r>
            <a:r>
              <a:rPr lang="en-US" sz="1350" dirty="0"/>
              <a:t> with different thicknesses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16275" y="4388104"/>
            <a:ext cx="2833300" cy="205040"/>
          </a:xfrm>
          <a:prstGeom prst="rect">
            <a:avLst/>
          </a:prstGeom>
          <a:solidFill>
            <a:schemeClr val="bg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1735735" y="3408973"/>
            <a:ext cx="492443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/>
              <a:t>Strips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51665" y="4214655"/>
            <a:ext cx="441146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 smtClean="0"/>
              <a:t>pixel</a:t>
            </a:r>
            <a:endParaRPr lang="en-US" sz="1050" dirty="0"/>
          </a:p>
        </p:txBody>
      </p:sp>
      <p:sp>
        <p:nvSpPr>
          <p:cNvPr id="59" name="TextBox 58"/>
          <p:cNvSpPr txBox="1"/>
          <p:nvPr/>
        </p:nvSpPr>
        <p:spPr>
          <a:xfrm rot="20182262">
            <a:off x="738160" y="3372527"/>
            <a:ext cx="92551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Rectangular</a:t>
            </a:r>
          </a:p>
        </p:txBody>
      </p:sp>
      <p:sp>
        <p:nvSpPr>
          <p:cNvPr id="62" name="TextBox 61"/>
          <p:cNvSpPr txBox="1"/>
          <p:nvPr/>
        </p:nvSpPr>
        <p:spPr>
          <a:xfrm rot="1152216">
            <a:off x="2396337" y="3466279"/>
            <a:ext cx="62017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Wedge</a:t>
            </a:r>
          </a:p>
        </p:txBody>
      </p:sp>
      <p:sp>
        <p:nvSpPr>
          <p:cNvPr id="45" name="TextBox 44"/>
          <p:cNvSpPr txBox="1"/>
          <p:nvPr/>
        </p:nvSpPr>
        <p:spPr>
          <a:xfrm rot="20519289">
            <a:off x="261884" y="4795637"/>
            <a:ext cx="667170" cy="553998"/>
          </a:xfrm>
          <a:prstGeom prst="rect">
            <a:avLst/>
          </a:prstGeom>
          <a:solidFill>
            <a:srgbClr val="FFFF00">
              <a:alpha val="97000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CMOS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layer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5470" y="4088108"/>
            <a:ext cx="2854105" cy="124033"/>
          </a:xfrm>
          <a:prstGeom prst="rect">
            <a:avLst/>
          </a:prstGeom>
          <a:solidFill>
            <a:srgbClr val="FFFF00">
              <a:alpha val="44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138880" y="2018233"/>
            <a:ext cx="2501134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Sensor active thickness 100 - 300 </a:t>
            </a:r>
            <a:r>
              <a:rPr lang="en-US" sz="12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200" dirty="0"/>
              <a:t>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57647" y="1975019"/>
            <a:ext cx="4072978" cy="181588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Various technologies (of sensor) </a:t>
            </a:r>
            <a:r>
              <a:rPr lang="en-GB" sz="1600" dirty="0"/>
              <a:t>types </a:t>
            </a:r>
            <a:r>
              <a:rPr lang="en-GB" sz="1600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Various  geometrical conceptions : Simple, duals, quads, trapezoidal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Novel Mechanics </a:t>
            </a:r>
            <a:r>
              <a:rPr lang="en-GB" sz="1600" dirty="0"/>
              <a:t>et services </a:t>
            </a:r>
            <a:r>
              <a:rPr lang="en-GB" sz="1600" dirty="0" smtClean="0"/>
              <a:t>systems 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</a:t>
            </a:r>
            <a:r>
              <a:rPr lang="en-GB" sz="1600" dirty="0" smtClean="0"/>
              <a:t>arge eta coverage,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Possibility of  extraction,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Material budget minimal </a:t>
            </a:r>
            <a:endParaRPr lang="en-GB" sz="1600" dirty="0"/>
          </a:p>
        </p:txBody>
      </p:sp>
      <p:pic>
        <p:nvPicPr>
          <p:cNvPr id="27" name="Picture 7" descr="CNRS IN2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" y="47189"/>
            <a:ext cx="953771" cy="4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411" y="9417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661184" y="4252759"/>
            <a:ext cx="240354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# Pixel size : 50x50 um</a:t>
            </a:r>
            <a:r>
              <a:rPr lang="fr-FR" baseline="30000" dirty="0" smtClean="0"/>
              <a:t>2</a:t>
            </a:r>
          </a:p>
          <a:p>
            <a:r>
              <a:rPr lang="fr-FR" dirty="0" smtClean="0"/>
              <a:t># pixel modules : 10276</a:t>
            </a:r>
          </a:p>
          <a:p>
            <a:r>
              <a:rPr lang="fr-FR" dirty="0" smtClean="0"/>
              <a:t># of FE chips : 33184</a:t>
            </a:r>
          </a:p>
          <a:p>
            <a:r>
              <a:rPr lang="fr-FR" dirty="0" smtClean="0"/>
              <a:t># of </a:t>
            </a:r>
            <a:r>
              <a:rPr lang="fr-FR" dirty="0" err="1" smtClean="0"/>
              <a:t>channels</a:t>
            </a:r>
            <a:r>
              <a:rPr lang="fr-FR" dirty="0" smtClean="0"/>
              <a:t> : 5 x 10</a:t>
            </a:r>
            <a:r>
              <a:rPr lang="fr-FR" baseline="30000" dirty="0" smtClean="0"/>
              <a:t>9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8880" y="5780828"/>
            <a:ext cx="443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ITK </a:t>
            </a:r>
            <a:r>
              <a:rPr lang="fr-FR" dirty="0" err="1" smtClean="0"/>
              <a:t>Layout</a:t>
            </a:r>
            <a:r>
              <a:rPr lang="fr-FR" dirty="0" smtClean="0"/>
              <a:t> :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coverage</a:t>
            </a:r>
            <a:r>
              <a:rPr lang="fr-FR" dirty="0" smtClean="0"/>
              <a:t> </a:t>
            </a:r>
            <a:r>
              <a:rPr lang="fr-FR" dirty="0" err="1" smtClean="0"/>
              <a:t>extended</a:t>
            </a:r>
            <a:r>
              <a:rPr lang="fr-FR" dirty="0" smtClean="0"/>
              <a:t> to </a:t>
            </a:r>
            <a:r>
              <a:rPr lang="fr-FR" dirty="0" smtClean="0">
                <a:latin typeface="Symbol" panose="05050102010706020507" pitchFamily="18" charset="2"/>
              </a:rPr>
              <a:t>h=</a:t>
            </a:r>
            <a:r>
              <a:rPr lang="fr-FR" dirty="0" smtClean="0"/>
              <a:t> 4</a:t>
            </a:r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0" y="936729"/>
            <a:ext cx="8031191" cy="51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28" grpId="0" animBg="1"/>
      <p:bldP spid="28" grpId="1" animBg="1"/>
      <p:bldP spid="29" grpId="0" animBg="1"/>
      <p:bldP spid="29" grpId="1" animBg="1"/>
      <p:bldP spid="48" grpId="0" animBg="1"/>
      <p:bldP spid="48" grpId="1" animBg="1"/>
      <p:bldP spid="14" grpId="0" animBg="1"/>
      <p:bldP spid="14" grpId="1" animBg="1"/>
      <p:bldP spid="49" grpId="0" animBg="1"/>
      <p:bldP spid="51" grpId="0" animBg="1"/>
      <p:bldP spid="51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2" grpId="0" animBg="1"/>
      <p:bldP spid="62" grpId="1" animBg="1"/>
      <p:bldP spid="45" grpId="0" animBg="1"/>
      <p:bldP spid="46" grpId="0" animBg="1"/>
      <p:bldP spid="1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7" y="21920"/>
            <a:ext cx="6384467" cy="82164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ITK Configuration</a:t>
            </a:r>
            <a:endParaRPr lang="en-US" sz="2800" dirty="0"/>
          </a:p>
        </p:txBody>
      </p:sp>
      <p:grpSp>
        <p:nvGrpSpPr>
          <p:cNvPr id="9" name="Groupe 8"/>
          <p:cNvGrpSpPr/>
          <p:nvPr/>
        </p:nvGrpSpPr>
        <p:grpSpPr>
          <a:xfrm>
            <a:off x="5892969" y="3108653"/>
            <a:ext cx="3107036" cy="2424129"/>
            <a:chOff x="8027602" y="2955657"/>
            <a:chExt cx="4142714" cy="32321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3163" y="2955657"/>
              <a:ext cx="3557153" cy="295517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027602" y="5633831"/>
              <a:ext cx="4039621" cy="553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ATLAS Pixel system=  5 Layers with  </a:t>
              </a:r>
              <a:r>
                <a:rPr lang="en-US" sz="1050" b="1" dirty="0" smtClean="0"/>
                <a:t>option</a:t>
              </a:r>
              <a:r>
                <a:rPr lang="en-US" sz="1050" dirty="0" smtClean="0"/>
                <a:t>:1 layer </a:t>
              </a:r>
              <a:r>
                <a:rPr lang="en-US" sz="1050" dirty="0"/>
                <a:t>Full monolithic HV-CMOS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51113" y="777672"/>
            <a:ext cx="5656902" cy="2920870"/>
            <a:chOff x="4663870" y="91524"/>
            <a:chExt cx="7542536" cy="3894492"/>
          </a:xfrm>
        </p:grpSpPr>
        <p:sp>
          <p:nvSpPr>
            <p:cNvPr id="12" name="TextBox 11"/>
            <p:cNvSpPr txBox="1"/>
            <p:nvPr/>
          </p:nvSpPr>
          <p:spPr>
            <a:xfrm>
              <a:off x="6494933" y="3432019"/>
              <a:ext cx="1815389" cy="553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ATLAS ITK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4663870" y="91524"/>
              <a:ext cx="7542536" cy="3313728"/>
              <a:chOff x="4663870" y="91524"/>
              <a:chExt cx="7542536" cy="33137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2"/>
              <a:stretch/>
            </p:blipFill>
            <p:spPr>
              <a:xfrm>
                <a:off x="5449886" y="91524"/>
                <a:ext cx="6756520" cy="3313728"/>
              </a:xfrm>
              <a:prstGeom prst="rect">
                <a:avLst/>
              </a:prstGeom>
            </p:spPr>
          </p:pic>
          <p:grpSp>
            <p:nvGrpSpPr>
              <p:cNvPr id="7" name="Groupe 6"/>
              <p:cNvGrpSpPr/>
              <p:nvPr/>
            </p:nvGrpSpPr>
            <p:grpSpPr>
              <a:xfrm>
                <a:off x="4663870" y="472697"/>
                <a:ext cx="7281945" cy="2560084"/>
                <a:chOff x="4663870" y="472697"/>
                <a:chExt cx="7281945" cy="2560084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8256010" y="2606764"/>
                  <a:ext cx="930169" cy="292388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825" b="1" dirty="0"/>
                    <a:t>TECHNO 3D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177373" y="797239"/>
                  <a:ext cx="1055979" cy="553997"/>
                </a:xfrm>
                <a:prstGeom prst="rect">
                  <a:avLst/>
                </a:prstGeom>
                <a:solidFill>
                  <a:srgbClr val="FFFF00">
                    <a:alpha val="4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Monolithic</a:t>
                  </a:r>
                </a:p>
                <a:p>
                  <a:pPr algn="ctr"/>
                  <a:r>
                    <a:rPr lang="en-US" sz="1050" dirty="0" smtClean="0"/>
                    <a:t>CMOS</a:t>
                  </a:r>
                  <a:endParaRPr lang="en-US" sz="105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663870" y="2011846"/>
                  <a:ext cx="1661309" cy="861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/>
                    <a:t>extractible </a:t>
                  </a:r>
                  <a:r>
                    <a:rPr lang="en-US" sz="3600" dirty="0"/>
                    <a:t>{</a:t>
                  </a:r>
                  <a:r>
                    <a:rPr lang="en-US" sz="1500" dirty="0"/>
                    <a:t> </a:t>
                  </a:r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11324492" y="2011846"/>
                  <a:ext cx="621323" cy="285881"/>
                </a:xfrm>
                <a:prstGeom prst="ellipse">
                  <a:avLst/>
                </a:prstGeom>
                <a:solidFill>
                  <a:srgbClr val="FFFF00">
                    <a:alpha val="3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7382255" y="2601895"/>
                  <a:ext cx="1033532" cy="430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singlets</a:t>
                  </a:r>
                  <a:endParaRPr lang="en-US" sz="15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9285047" y="620416"/>
                  <a:ext cx="1122529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solidFill>
                        <a:srgbClr val="EA6446"/>
                      </a:solidFill>
                    </a:rPr>
                    <a:t>quads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55697" y="2515070"/>
                  <a:ext cx="1454624" cy="228492"/>
                </a:xfrm>
                <a:prstGeom prst="rect">
                  <a:avLst/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310321" y="1023592"/>
                  <a:ext cx="3014169" cy="1582765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551818" y="2569895"/>
                  <a:ext cx="292193" cy="161141"/>
                </a:xfrm>
                <a:prstGeom prst="rect">
                  <a:avLst/>
                </a:prstGeom>
                <a:solidFill>
                  <a:srgbClr val="92D05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 rot="3047465">
                  <a:off x="7111541" y="956889"/>
                  <a:ext cx="1522382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solidFill>
                        <a:srgbClr val="00B050"/>
                      </a:solidFill>
                    </a:rPr>
                    <a:t>doublets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51001" y="1079928"/>
                  <a:ext cx="520258" cy="661965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513947" y="1732398"/>
                  <a:ext cx="390843" cy="782672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 rot="19972987">
                  <a:off x="6376383" y="644402"/>
                  <a:ext cx="1122529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solidFill>
                        <a:srgbClr val="EA6446"/>
                      </a:solidFill>
                    </a:rPr>
                    <a:t>quads</a:t>
                  </a: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685063" y="2089357"/>
                  <a:ext cx="246308" cy="430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15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347203" y="1079928"/>
                  <a:ext cx="940841" cy="1422918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912596" y="2108993"/>
                  <a:ext cx="434607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232055" y="1722565"/>
                  <a:ext cx="132848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275584" y="1360389"/>
                  <a:ext cx="99293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199" y="6499474"/>
            <a:ext cx="3187641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Abdenour Lounis, France-Ukraine 2018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70513" y="3836902"/>
            <a:ext cx="26220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 smtClean="0"/>
              <a:t>Needs</a:t>
            </a:r>
            <a:r>
              <a:rPr lang="fr-FR" sz="1350" dirty="0" smtClean="0"/>
              <a:t> :  </a:t>
            </a:r>
            <a:r>
              <a:rPr lang="fr-FR" sz="1350" dirty="0"/>
              <a:t>ITK </a:t>
            </a:r>
            <a:r>
              <a:rPr lang="fr-FR" sz="1350" dirty="0" smtClean="0"/>
              <a:t>10276 modules</a:t>
            </a:r>
            <a:endParaRPr lang="fr-FR" sz="1350" dirty="0"/>
          </a:p>
        </p:txBody>
      </p:sp>
      <p:grpSp>
        <p:nvGrpSpPr>
          <p:cNvPr id="33" name="Groupe 32"/>
          <p:cNvGrpSpPr/>
          <p:nvPr/>
        </p:nvGrpSpPr>
        <p:grpSpPr>
          <a:xfrm>
            <a:off x="60098" y="925893"/>
            <a:ext cx="2473810" cy="2373491"/>
            <a:chOff x="498267" y="1247743"/>
            <a:chExt cx="2092062" cy="2008435"/>
          </a:xfrm>
        </p:grpSpPr>
        <p:pic>
          <p:nvPicPr>
            <p:cNvPr id="39" name="図 45" descr="RDWafer2PhotoR2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67" y="1247743"/>
              <a:ext cx="1985218" cy="20084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</p:pic>
        <p:grpSp>
          <p:nvGrpSpPr>
            <p:cNvPr id="27" name="Groupe 26"/>
            <p:cNvGrpSpPr/>
            <p:nvPr/>
          </p:nvGrpSpPr>
          <p:grpSpPr>
            <a:xfrm>
              <a:off x="630677" y="1831263"/>
              <a:ext cx="1959652" cy="915598"/>
              <a:chOff x="663898" y="1831263"/>
              <a:chExt cx="1959652" cy="91559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71663" y="1837721"/>
                <a:ext cx="509842" cy="589623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802335" y="2427344"/>
                <a:ext cx="265186" cy="319517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811017" y="1868944"/>
                <a:ext cx="495055" cy="343458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663898" y="1831263"/>
                <a:ext cx="1959652" cy="886081"/>
                <a:chOff x="663898" y="1831263"/>
                <a:chExt cx="1959652" cy="886081"/>
              </a:xfrm>
            </p:grpSpPr>
            <p:sp>
              <p:nvSpPr>
                <p:cNvPr id="55" name="TextBox 25"/>
                <p:cNvSpPr txBox="1"/>
                <p:nvPr/>
              </p:nvSpPr>
              <p:spPr>
                <a:xfrm>
                  <a:off x="1611083" y="2409568"/>
                  <a:ext cx="731397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err="1">
                      <a:solidFill>
                        <a:schemeClr val="bg1"/>
                      </a:solidFill>
                    </a:rPr>
                    <a:t>Singlets</a:t>
                  </a:r>
                  <a:endParaRPr lang="en-US" sz="9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63898" y="1974248"/>
                  <a:ext cx="898109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Quads 2x2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560866" y="1831263"/>
                  <a:ext cx="1062684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Doublets</a:t>
                  </a:r>
                  <a:r>
                    <a:rPr lang="en-US" sz="9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900" dirty="0">
                      <a:solidFill>
                        <a:schemeClr val="bg1"/>
                      </a:solidFill>
                    </a:rPr>
                    <a:t>1x2</a:t>
                  </a:r>
                </a:p>
              </p:txBody>
            </p:sp>
          </p:grpSp>
        </p:grpSp>
      </p:grpSp>
      <p:grpSp>
        <p:nvGrpSpPr>
          <p:cNvPr id="37" name="Groupe 36"/>
          <p:cNvGrpSpPr/>
          <p:nvPr/>
        </p:nvGrpSpPr>
        <p:grpSpPr>
          <a:xfrm>
            <a:off x="4199339" y="4026218"/>
            <a:ext cx="2743427" cy="1697015"/>
            <a:chOff x="5599118" y="4225291"/>
            <a:chExt cx="3657903" cy="2262686"/>
          </a:xfrm>
        </p:grpSpPr>
        <p:pic>
          <p:nvPicPr>
            <p:cNvPr id="4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9118" y="5196705"/>
              <a:ext cx="2238899" cy="1291272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 flipV="1">
              <a:off x="7530732" y="4225291"/>
              <a:ext cx="1726289" cy="12279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84445" y="3549013"/>
            <a:ext cx="3601318" cy="2311741"/>
            <a:chOff x="161467" y="3292120"/>
            <a:chExt cx="3601318" cy="2311741"/>
          </a:xfrm>
        </p:grpSpPr>
        <p:grpSp>
          <p:nvGrpSpPr>
            <p:cNvPr id="17" name="Groupe 16"/>
            <p:cNvGrpSpPr/>
            <p:nvPr/>
          </p:nvGrpSpPr>
          <p:grpSpPr>
            <a:xfrm>
              <a:off x="161467" y="3292120"/>
              <a:ext cx="3390539" cy="2311741"/>
              <a:chOff x="215289" y="3246493"/>
              <a:chExt cx="4520718" cy="3082321"/>
            </a:xfrm>
          </p:grpSpPr>
          <p:pic>
            <p:nvPicPr>
              <p:cNvPr id="32" name="Picture 8" descr="SlimLongeron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505" y="3246493"/>
                <a:ext cx="4458502" cy="2768586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215289" y="5651706"/>
                <a:ext cx="3291500" cy="6771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sz="1350" dirty="0" smtClean="0"/>
                  <a:t>Mechanics based </a:t>
                </a:r>
                <a:r>
                  <a:rPr lang="en-GB" sz="1350" dirty="0" err="1" smtClean="0"/>
                  <a:t>longeron</a:t>
                </a:r>
                <a:endParaRPr lang="en-GB" sz="1350" dirty="0"/>
              </a:p>
              <a:p>
                <a:r>
                  <a:rPr lang="en-GB" sz="1350" dirty="0" smtClean="0"/>
                  <a:t>Imaginative solutions for cooling</a:t>
                </a:r>
                <a:endParaRPr lang="en-GB" sz="1350" dirty="0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753902" y="3309202"/>
              <a:ext cx="20088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Novel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Concept 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!!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inclined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modules</a:t>
              </a:r>
            </a:p>
            <a:p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Reduces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the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material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traversed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and</a:t>
              </a:r>
            </a:p>
            <a:p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improves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: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Tracking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performance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Less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silicon</a:t>
              </a:r>
              <a:r>
                <a:rPr lang="fr-FR" sz="1200" b="1" dirty="0" smtClean="0">
                  <a:solidFill>
                    <a:srgbClr val="FF0000"/>
                  </a:solidFill>
                  <a:latin typeface="Bodoni MT Condensed" panose="02070606080606020203" pitchFamily="18" charset="0"/>
                  <a:cs typeface="Andalus" panose="02020603050405020304" pitchFamily="18" charset="-78"/>
                </a:rPr>
                <a:t> surface </a:t>
              </a:r>
              <a:endParaRPr lang="fr-FR" sz="1200" b="1" dirty="0">
                <a:solidFill>
                  <a:srgbClr val="FF0000"/>
                </a:solidFill>
                <a:latin typeface="Bodoni MT Condensed" panose="02070606080606020203" pitchFamily="18" charset="0"/>
                <a:cs typeface="Andalus" panose="02020603050405020304" pitchFamily="18" charset="-78"/>
              </a:endParaRPr>
            </a:p>
          </p:txBody>
        </p:sp>
      </p:grpSp>
      <p:pic>
        <p:nvPicPr>
          <p:cNvPr id="86" name="Picture 7" descr="CNRS IN2P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" y="47189"/>
            <a:ext cx="953771" cy="4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411" y="9417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344098" y="3299384"/>
            <a:ext cx="14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Silicon</a:t>
            </a:r>
            <a:r>
              <a:rPr lang="fr-FR" dirty="0" smtClean="0"/>
              <a:t> Wafer</a:t>
            </a:r>
            <a:endParaRPr lang="fr-FR" dirty="0"/>
          </a:p>
        </p:txBody>
      </p:sp>
      <p:grpSp>
        <p:nvGrpSpPr>
          <p:cNvPr id="36" name="Groupe 35"/>
          <p:cNvGrpSpPr/>
          <p:nvPr/>
        </p:nvGrpSpPr>
        <p:grpSpPr>
          <a:xfrm>
            <a:off x="50242" y="925893"/>
            <a:ext cx="2473810" cy="2742823"/>
            <a:chOff x="50242" y="925893"/>
            <a:chExt cx="2473810" cy="2742823"/>
          </a:xfrm>
        </p:grpSpPr>
        <p:grpSp>
          <p:nvGrpSpPr>
            <p:cNvPr id="56" name="Groupe 55"/>
            <p:cNvGrpSpPr/>
            <p:nvPr/>
          </p:nvGrpSpPr>
          <p:grpSpPr>
            <a:xfrm>
              <a:off x="50242" y="925893"/>
              <a:ext cx="2473810" cy="2373491"/>
              <a:chOff x="498267" y="1247743"/>
              <a:chExt cx="2092062" cy="2008435"/>
            </a:xfrm>
          </p:grpSpPr>
          <p:pic>
            <p:nvPicPr>
              <p:cNvPr id="57" name="図 45" descr="RDWafer2PhotoR2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267" y="1247743"/>
                <a:ext cx="1985218" cy="20084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</p:pic>
          <p:grpSp>
            <p:nvGrpSpPr>
              <p:cNvPr id="58" name="Groupe 57"/>
              <p:cNvGrpSpPr/>
              <p:nvPr/>
            </p:nvGrpSpPr>
            <p:grpSpPr>
              <a:xfrm>
                <a:off x="630677" y="1831263"/>
                <a:ext cx="1959652" cy="915598"/>
                <a:chOff x="663898" y="1831263"/>
                <a:chExt cx="1959652" cy="915598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771663" y="1837721"/>
                  <a:ext cx="509842" cy="589623"/>
                </a:xfrm>
                <a:prstGeom prst="rect">
                  <a:avLst/>
                </a:prstGeom>
                <a:noFill/>
                <a:ln w="285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802335" y="2427344"/>
                  <a:ext cx="265186" cy="319517"/>
                </a:xfrm>
                <a:prstGeom prst="rect">
                  <a:avLst/>
                </a:prstGeom>
                <a:noFill/>
                <a:ln w="285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811017" y="1868944"/>
                  <a:ext cx="495055" cy="343458"/>
                </a:xfrm>
                <a:prstGeom prst="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grpSp>
              <p:nvGrpSpPr>
                <p:cNvPr id="62" name="Groupe 61"/>
                <p:cNvGrpSpPr/>
                <p:nvPr/>
              </p:nvGrpSpPr>
              <p:grpSpPr>
                <a:xfrm>
                  <a:off x="663898" y="1831263"/>
                  <a:ext cx="1959652" cy="886081"/>
                  <a:chOff x="663898" y="1831263"/>
                  <a:chExt cx="1959652" cy="886081"/>
                </a:xfrm>
              </p:grpSpPr>
              <p:sp>
                <p:nvSpPr>
                  <p:cNvPr id="63" name="TextBox 25"/>
                  <p:cNvSpPr txBox="1"/>
                  <p:nvPr/>
                </p:nvSpPr>
                <p:spPr>
                  <a:xfrm>
                    <a:off x="1611083" y="2409568"/>
                    <a:ext cx="731397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 err="1">
                        <a:solidFill>
                          <a:schemeClr val="bg1"/>
                        </a:solidFill>
                      </a:rPr>
                      <a:t>Singlets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4" name="TextBox 15"/>
                  <p:cNvSpPr txBox="1"/>
                  <p:nvPr/>
                </p:nvSpPr>
                <p:spPr>
                  <a:xfrm>
                    <a:off x="663898" y="1974248"/>
                    <a:ext cx="898109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chemeClr val="bg1"/>
                        </a:solidFill>
                      </a:rPr>
                      <a:t>Quads 2x2</a:t>
                    </a:r>
                  </a:p>
                </p:txBody>
              </p:sp>
              <p:sp>
                <p:nvSpPr>
                  <p:cNvPr id="65" name="TextBox 25"/>
                  <p:cNvSpPr txBox="1"/>
                  <p:nvPr/>
                </p:nvSpPr>
                <p:spPr>
                  <a:xfrm>
                    <a:off x="1560866" y="1831263"/>
                    <a:ext cx="1062684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chemeClr val="bg1"/>
                        </a:solidFill>
                      </a:rPr>
                      <a:t>Doublets</a:t>
                    </a:r>
                    <a:r>
                      <a:rPr lang="en-US" sz="900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900" dirty="0">
                        <a:solidFill>
                          <a:schemeClr val="bg1"/>
                        </a:solidFill>
                      </a:rPr>
                      <a:t>1x2</a:t>
                    </a:r>
                  </a:p>
                </p:txBody>
              </p:sp>
            </p:grpSp>
          </p:grpSp>
        </p:grpSp>
        <p:sp>
          <p:nvSpPr>
            <p:cNvPr id="66" name="ZoneTexte 65"/>
            <p:cNvSpPr txBox="1"/>
            <p:nvPr/>
          </p:nvSpPr>
          <p:spPr>
            <a:xfrm>
              <a:off x="334242" y="3299384"/>
              <a:ext cx="1408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Silicon</a:t>
              </a:r>
              <a:r>
                <a:rPr lang="fr-FR" dirty="0" smtClean="0"/>
                <a:t> Wafer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477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48" y="59953"/>
            <a:ext cx="8229600" cy="488203"/>
          </a:xfrm>
        </p:spPr>
        <p:txBody>
          <a:bodyPr>
            <a:normAutofit/>
          </a:bodyPr>
          <a:lstStyle/>
          <a:p>
            <a:r>
              <a:rPr lang="fr-FR" sz="1800" dirty="0" smtClean="0"/>
              <a:t>ITK design </a:t>
            </a:r>
            <a:r>
              <a:rPr lang="en-US" sz="1800" dirty="0" smtClean="0"/>
              <a:t>improvements</a:t>
            </a:r>
            <a:endParaRPr lang="en-US" sz="18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Material</a:t>
            </a:r>
            <a:r>
              <a:rPr lang="fr-FR" dirty="0" smtClean="0"/>
              <a:t> budget 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Abdenour Lounis, France-Ukraine 2018</a:t>
            </a:r>
            <a:endParaRPr lang="en-GB" sz="11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" y="545347"/>
            <a:ext cx="8567936" cy="28192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33747" y="3233088"/>
            <a:ext cx="413279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Conceptual</a:t>
            </a:r>
            <a:r>
              <a:rPr lang="fr-FR" dirty="0" smtClean="0"/>
              <a:t> design of the ITK in </a:t>
            </a:r>
            <a:r>
              <a:rPr lang="fr-FR" dirty="0" err="1" smtClean="0"/>
              <a:t>terms</a:t>
            </a:r>
            <a:r>
              <a:rPr lang="fr-FR" dirty="0" smtClean="0"/>
              <a:t> of </a:t>
            </a:r>
          </a:p>
          <a:p>
            <a:r>
              <a:rPr lang="fr-FR" dirty="0" err="1" smtClean="0"/>
              <a:t>Sensor</a:t>
            </a:r>
            <a:r>
              <a:rPr lang="fr-FR" dirty="0" smtClean="0"/>
              <a:t> </a:t>
            </a:r>
            <a:r>
              <a:rPr lang="fr-FR" dirty="0" err="1" smtClean="0"/>
              <a:t>material</a:t>
            </a:r>
            <a:r>
              <a:rPr lang="fr-FR" dirty="0" smtClean="0"/>
              <a:t>, </a:t>
            </a:r>
            <a:r>
              <a:rPr lang="fr-FR" dirty="0" err="1" smtClean="0"/>
              <a:t>cabling</a:t>
            </a:r>
            <a:r>
              <a:rPr lang="fr-FR" dirty="0" smtClean="0"/>
              <a:t>, services </a:t>
            </a:r>
            <a:r>
              <a:rPr lang="fr-FR" dirty="0" err="1" smtClean="0"/>
              <a:t>reduces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drastically</a:t>
            </a:r>
            <a:r>
              <a:rPr lang="fr-FR" dirty="0" smtClean="0"/>
              <a:t> the </a:t>
            </a:r>
            <a:r>
              <a:rPr lang="fr-FR" dirty="0" err="1" smtClean="0"/>
              <a:t>Material</a:t>
            </a:r>
            <a:r>
              <a:rPr lang="fr-FR" dirty="0" smtClean="0"/>
              <a:t> budget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" y="3156266"/>
            <a:ext cx="4180731" cy="35772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14751" y="4492283"/>
            <a:ext cx="39720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comparable to run2  </a:t>
            </a:r>
          </a:p>
          <a:p>
            <a:r>
              <a:rPr lang="fr-FR" dirty="0" smtClean="0"/>
              <a:t>or </a:t>
            </a:r>
            <a:r>
              <a:rPr lang="fr-FR" dirty="0" err="1" smtClean="0"/>
              <a:t>better</a:t>
            </a:r>
            <a:r>
              <a:rPr lang="fr-FR" dirty="0" smtClean="0"/>
              <a:t> , </a:t>
            </a:r>
            <a:r>
              <a:rPr lang="fr-FR" dirty="0" err="1" smtClean="0"/>
              <a:t>even</a:t>
            </a:r>
            <a:r>
              <a:rPr lang="fr-FR" dirty="0" smtClean="0"/>
              <a:t> &lt;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&gt; ~200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2347570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522007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1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39315</TotalTime>
  <Words>2024</Words>
  <Application>Microsoft Office PowerPoint</Application>
  <PresentationFormat>Affichage à l'écran (4:3)</PresentationFormat>
  <Paragraphs>479</Paragraphs>
  <Slides>32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54" baseType="lpstr">
      <vt:lpstr>FangSong</vt:lpstr>
      <vt:lpstr>ＭＳ Ｐゴシック</vt:lpstr>
      <vt:lpstr>American Typewriter</vt:lpstr>
      <vt:lpstr>Andalus</vt:lpstr>
      <vt:lpstr>Arabic Typesetting</vt:lpstr>
      <vt:lpstr>Arial</vt:lpstr>
      <vt:lpstr>Berlin Sans FB</vt:lpstr>
      <vt:lpstr>Bodoni MT Condensed</vt:lpstr>
      <vt:lpstr>Brush Script MT</vt:lpstr>
      <vt:lpstr>Calibri</vt:lpstr>
      <vt:lpstr>Calibri Light</vt:lpstr>
      <vt:lpstr>Cambria Math</vt:lpstr>
      <vt:lpstr>Helvetica</vt:lpstr>
      <vt:lpstr>Mangal</vt:lpstr>
      <vt:lpstr>Optima</vt:lpstr>
      <vt:lpstr>Symbol</vt:lpstr>
      <vt:lpstr>Times New Roman</vt:lpstr>
      <vt:lpstr>Verdana</vt:lpstr>
      <vt:lpstr>Wingdings</vt:lpstr>
      <vt:lpstr>Office Theme</vt:lpstr>
      <vt:lpstr>Conception personnalisée</vt:lpstr>
      <vt:lpstr>Visio</vt:lpstr>
      <vt:lpstr>Pixel detector for Phase 2  ATLAS tracker and Captinov infrastructure </vt:lpstr>
      <vt:lpstr>Présentation PowerPoint</vt:lpstr>
      <vt:lpstr>Atlas detector </vt:lpstr>
      <vt:lpstr>Upgrade project : Setting the scene</vt:lpstr>
      <vt:lpstr>Phase 2 experimental constraints</vt:lpstr>
      <vt:lpstr>Radiation damage </vt:lpstr>
      <vt:lpstr>Future ITK at a glance </vt:lpstr>
      <vt:lpstr>ITK Configuration</vt:lpstr>
      <vt:lpstr>ITK design improvements</vt:lpstr>
      <vt:lpstr>Technologie for sensors</vt:lpstr>
      <vt:lpstr>Hybrid planar sensor detector</vt:lpstr>
      <vt:lpstr>Alternative SENSOR technologies</vt:lpstr>
      <vt:lpstr>CMOS sensors </vt:lpstr>
      <vt:lpstr>Présentation PowerPoint</vt:lpstr>
      <vt:lpstr>First Milestone towards ITK construction: demonstrator activity  Actors : D. varouchas, D. Hohov, L. Fayard, A. Lounis, A. Kotsokechagia G. Calderini, G. Marchiori, M. Bomben, R. Camacho</vt:lpstr>
      <vt:lpstr>First step towards the ITK construction : Proof of concepts : the demonstrator</vt:lpstr>
      <vt:lpstr>Module assembly task : the Basic building bloc</vt:lpstr>
      <vt:lpstr>Présentation PowerPoint</vt:lpstr>
      <vt:lpstr>Présentation PowerPoint</vt:lpstr>
      <vt:lpstr>Présentation PowerPoint</vt:lpstr>
      <vt:lpstr>Présentation PowerPoint</vt:lpstr>
      <vt:lpstr>THE paris in2P3-CEA cluster (LAL - lpnhe &amp; CEA IRFU PIXEL GROUPs)</vt:lpstr>
      <vt:lpstr>Présentation PowerPoint</vt:lpstr>
      <vt:lpstr>Présentation PowerPoint</vt:lpstr>
      <vt:lpstr>Présentation PowerPoint</vt:lpstr>
      <vt:lpstr>More details probestation -captinov</vt:lpstr>
      <vt:lpstr>Probe-station</vt:lpstr>
      <vt:lpstr>Clean room infrastructure for Pixel@LAL </vt:lpstr>
      <vt:lpstr>Présentation PowerPoint</vt:lpstr>
      <vt:lpstr>Présentation PowerPoint</vt:lpstr>
      <vt:lpstr>Contribution to RD53 front end chip</vt:lpstr>
      <vt:lpstr>Conclusions and prospects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kojin</dc:creator>
  <cp:lastModifiedBy>Abdenour Lounis</cp:lastModifiedBy>
  <cp:revision>1089</cp:revision>
  <dcterms:created xsi:type="dcterms:W3CDTF">2010-09-06T15:31:15Z</dcterms:created>
  <dcterms:modified xsi:type="dcterms:W3CDTF">2018-09-27T11:14:47Z</dcterms:modified>
</cp:coreProperties>
</file>