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pptx" ContentType="application/vnd.openxmlformats-officedocument.presentationml.presentatio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1.bin" ContentType="application/vnd.openxmlformats-officedocument.oleObject"/>
  <Override PartName="/ppt/notesSlides/notesSlide14.xml" ContentType="application/vnd.openxmlformats-officedocument.presentationml.notesSlide+xml"/>
  <Override PartName="/ppt/embeddings/oleObject22.bin" ContentType="application/vnd.openxmlformats-officedocument.oleObject"/>
  <Override PartName="/ppt/notesSlides/notesSlide1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6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04" r:id="rId2"/>
    <p:sldMasterId id="2147483691" r:id="rId3"/>
    <p:sldMasterId id="2147483666" r:id="rId4"/>
    <p:sldMasterId id="2147483678" r:id="rId5"/>
  </p:sldMasterIdLst>
  <p:notesMasterIdLst>
    <p:notesMasterId r:id="rId40"/>
  </p:notesMasterIdLst>
  <p:handoutMasterIdLst>
    <p:handoutMasterId r:id="rId41"/>
  </p:handoutMasterIdLst>
  <p:sldIdLst>
    <p:sldId id="1321" r:id="rId6"/>
    <p:sldId id="1318" r:id="rId7"/>
    <p:sldId id="1343" r:id="rId8"/>
    <p:sldId id="1345" r:id="rId9"/>
    <p:sldId id="1344" r:id="rId10"/>
    <p:sldId id="1319" r:id="rId11"/>
    <p:sldId id="1320" r:id="rId12"/>
    <p:sldId id="1354" r:id="rId13"/>
    <p:sldId id="1328" r:id="rId14"/>
    <p:sldId id="1326" r:id="rId15"/>
    <p:sldId id="1329" r:id="rId16"/>
    <p:sldId id="1332" r:id="rId17"/>
    <p:sldId id="1334" r:id="rId18"/>
    <p:sldId id="1342" r:id="rId19"/>
    <p:sldId id="1353" r:id="rId20"/>
    <p:sldId id="1340" r:id="rId21"/>
    <p:sldId id="1351" r:id="rId22"/>
    <p:sldId id="1349" r:id="rId23"/>
    <p:sldId id="1346" r:id="rId24"/>
    <p:sldId id="1324" r:id="rId25"/>
    <p:sldId id="1352" r:id="rId26"/>
    <p:sldId id="1356" r:id="rId27"/>
    <p:sldId id="1358" r:id="rId28"/>
    <p:sldId id="1357" r:id="rId29"/>
    <p:sldId id="1359" r:id="rId30"/>
    <p:sldId id="1355" r:id="rId31"/>
    <p:sldId id="1317" r:id="rId32"/>
    <p:sldId id="1323" r:id="rId33"/>
    <p:sldId id="1331" r:id="rId34"/>
    <p:sldId id="1333" r:id="rId35"/>
    <p:sldId id="1348" r:id="rId36"/>
    <p:sldId id="1341" r:id="rId37"/>
    <p:sldId id="1335" r:id="rId38"/>
    <p:sldId id="1322" r:id="rId39"/>
  </p:sldIdLst>
  <p:sldSz cx="9144000" cy="6858000" type="screen4x3"/>
  <p:notesSz cx="7099300" cy="102235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D9"/>
    <a:srgbClr val="0000FF"/>
    <a:srgbClr val="000000"/>
    <a:srgbClr val="FF3300"/>
    <a:srgbClr val="D2D2F4"/>
    <a:srgbClr val="00B050"/>
    <a:srgbClr val="CCFFCC"/>
    <a:srgbClr val="00CC99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73" autoAdjust="0"/>
  </p:normalViewPr>
  <p:slideViewPr>
    <p:cSldViewPr>
      <p:cViewPr>
        <p:scale>
          <a:sx n="80" d="100"/>
          <a:sy n="80" d="100"/>
        </p:scale>
        <p:origin x="-1256" y="-296"/>
      </p:cViewPr>
      <p:guideLst>
        <p:guide orient="horz" pos="4292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30" y="-102"/>
      </p:cViewPr>
      <p:guideLst>
        <p:guide orient="horz" pos="3219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image" Target="../media/image66.png"/><Relationship Id="rId2" Type="http://schemas.openxmlformats.org/officeDocument/2006/relationships/image" Target="../media/image6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image" Target="../media/image39.png"/><Relationship Id="rId2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BF780BF8-A2A2-41B8-B585-6F48A98D89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058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Pr_sentation_Microsoft_PowerPoint1.pptx"/><Relationship Id="rId5" Type="http://schemas.openxmlformats.org/officeDocument/2006/relationships/image" Target="../media/image5.emf"/><Relationship Id="rId1" Type="http://schemas.openxmlformats.org/officeDocument/2006/relationships/theme" Target="../theme/theme6.xml"/><Relationship Id="rId2" Type="http://schemas.openxmlformats.org/officeDocument/2006/relationships/vmlDrawing" Target="../drawings/vmlDrawing1.v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FB063147-B733-45CF-AFC5-BED0597E56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1263650" y="339725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52" name="Présentation" r:id="rId4" imgW="4570656" imgH="3427371" progId="PowerPoint.Show.12">
                  <p:embed/>
                </p:oleObj>
              </mc:Choice>
              <mc:Fallback>
                <p:oleObj name="Présentation" r:id="rId4" imgW="4570656" imgH="3427371" progId="PowerPoint.Show.12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39725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928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301C-02B8-47E8-A5A4-53492AB0B7A5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3337" cy="3833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5793" y="4855710"/>
            <a:ext cx="5206041" cy="4602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72912-DC96-4AB3-92C4-C0D8C9376F36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A6305-1295-5441-B5DD-30467F434050}" type="slidenum">
              <a:rPr lang="fr-FR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A6305-1295-5441-B5DD-30467F434050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C2E9D-84D3-1942-8E8D-FFF54F280FF8}" type="slidenum">
              <a:rPr lang="fr-FR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EF9BD-94FA-4D43-A694-90E9BB6882B8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A7FF2-D847-6748-96EC-7EF55D637CF2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3337" cy="3833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5793" y="4855710"/>
            <a:ext cx="5206041" cy="4602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63147-B733-45CF-AFC5-BED0597E5652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3337" cy="3833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5793" y="4855710"/>
            <a:ext cx="5206041" cy="4602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20372-31FE-4A93-8320-6C32C81EFB42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20372-31FE-4A93-8320-6C32C81EFB42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ABAB4-CFC8-44FA-A74C-E768D6616CD4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6671D-C520-4E21-A69B-F32212710A6E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133EA-2E8F-4E17-910A-DBACF1B153AB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2F485-9860-B145-89F3-0B159E8E3DB7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FE2E8-8B46-8C45-AB06-6E0DC9E5E43E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3337" cy="3833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5793" y="4855710"/>
            <a:ext cx="5206041" cy="4602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3" descr="cea_dap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699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684213" y="349250"/>
            <a:ext cx="8351837" cy="6175375"/>
            <a:chOff x="431" y="220"/>
            <a:chExt cx="5261" cy="3890"/>
          </a:xfrm>
        </p:grpSpPr>
        <p:pic>
          <p:nvPicPr>
            <p:cNvPr id="6" name="Picture 1077" descr="barr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20"/>
              <a:ext cx="52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78" descr="barre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3838"/>
              <a:ext cx="526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84" name="Rectangle 1088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1196975"/>
            <a:ext cx="7488237" cy="1470025"/>
          </a:xfrm>
        </p:spPr>
        <p:txBody>
          <a:bodyPr/>
          <a:lstStyle>
            <a:lvl1pPr>
              <a:defRPr sz="4400" b="1">
                <a:solidFill>
                  <a:srgbClr val="8ABBD0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85" name="Rectangle 10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0"/>
          </p:nvPr>
        </p:nvSpPr>
        <p:spPr>
          <a:xfrm>
            <a:off x="2735908" y="6525468"/>
            <a:ext cx="3672185" cy="215900"/>
          </a:xfrm>
          <a:prstGeom prst="rect">
            <a:avLst/>
          </a:prstGeom>
        </p:spPr>
        <p:txBody>
          <a:bodyPr/>
          <a:lstStyle>
            <a:lvl1pPr algn="ctr">
              <a:defRPr sz="1000"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  <p:sp>
        <p:nvSpPr>
          <p:cNvPr id="10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C750-3A04-4678-A096-07A4244D09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3453" y="6556791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744-BE18-4411-8897-BFE00C3475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FEA4-CBE2-4644-8FF4-E89ADFF5C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0DEA-3FB7-40F4-B7E2-228F1424F9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9425" y="53975"/>
            <a:ext cx="1952625" cy="6072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71550" y="53975"/>
            <a:ext cx="5705475" cy="6072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5536-D323-4C06-AFE7-2E7F2D81E1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9587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966C-5F7C-4A63-BEC1-7E378B9683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7F20-E9DC-4FB6-BE61-D1F955E09B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550" y="692150"/>
            <a:ext cx="3817938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971550" y="3484563"/>
            <a:ext cx="3817938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4AB0-B223-4087-A877-4AD363F7F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6EAD-F860-42A5-9EDC-4BBD6BEBFC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5019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 dirty="0" smtClean="0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9225-E1F6-4F55-B764-057EEBDEA21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4625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07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68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77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41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78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89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29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6466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51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942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74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00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870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550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48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054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1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A82C-CF80-4CA0-82B2-DAD68A3D56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3453" y="6556791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767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15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716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22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0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9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7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2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DE20-40A5-4052-84C6-353E9586EC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59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19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27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2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61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57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2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8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BF46-EC05-44CF-9150-7497587904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9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3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8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4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8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2990-5C32-4F16-A63B-3710A888EE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3276-51C5-4F23-B8ED-1E07769397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521072"/>
            <a:ext cx="446405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3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D69F-75E7-47D1-942C-7A03D416D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75556" y="6453336"/>
            <a:ext cx="8568444" cy="404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8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720" y="732720"/>
            <a:ext cx="77882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9" name="Rectangle 1044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53975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72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3453" y="6556791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6173" name="Rectangle 1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2742" y="6556791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1D1A67A-1B79-4026-9DFF-5570299D5FC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" name="Image 9" descr="un_nouveau_logo_pour_le_cea_chapeauactu.pn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0" y="6453336"/>
            <a:ext cx="611560" cy="462868"/>
          </a:xfrm>
          <a:prstGeom prst="rect">
            <a:avLst/>
          </a:prstGeom>
        </p:spPr>
      </p:pic>
      <p:sp>
        <p:nvSpPr>
          <p:cNvPr id="12" name="Rectangle 1090"/>
          <p:cNvSpPr>
            <a:spLocks noGrp="1" noChangeArrowheads="1"/>
          </p:cNvSpPr>
          <p:nvPr>
            <p:ph type="ftr" sz="quarter" idx="3"/>
          </p:nvPr>
        </p:nvSpPr>
        <p:spPr>
          <a:xfrm>
            <a:off x="2735908" y="6525344"/>
            <a:ext cx="3672185" cy="215900"/>
          </a:xfrm>
          <a:prstGeom prst="rect">
            <a:avLst/>
          </a:prstGeom>
        </p:spPr>
        <p:txBody>
          <a:bodyPr/>
          <a:lstStyle>
            <a:lvl1pPr algn="ctr">
              <a:defRPr sz="1000"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71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18" r:id="rId14"/>
    <p:sldLayoutId id="2147483661" r:id="rId15"/>
    <p:sldLayoutId id="2147483662" r:id="rId16"/>
    <p:sldLayoutId id="2147483663" r:id="rId17"/>
    <p:sldLayoutId id="2147483664" r:id="rId18"/>
    <p:sldLayoutId id="2147483703" r:id="rId19"/>
    <p:sldLayoutId id="2147483719" r:id="rId20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122D-6FC3-48E1-9825-4737BBB94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5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LAL, 27-VII-2018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Egle Tomasi-Gustafsson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64E6-FAC3-47E2-99AD-656D9F2C0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7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A2C1-256B-46D4-97E4-7767F98B2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 smtClean="0"/>
              <a:t>LAL, 27-VII-2018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C150-F894-4305-B5F2-0AAE5BEF2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5.png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hyperlink" Target="http://inspirehep.net/search?cc=Institutions&amp;p=institution:%22Kharkov%20Natl.%20U.%22&amp;ln=fr" TargetMode="External"/><Relationship Id="rId5" Type="http://schemas.openxmlformats.org/officeDocument/2006/relationships/hyperlink" Target="http://inspirehep.net/search?cc=Institutions&amp;p=institution:%22IRFU,%20Saclay%22&amp;ln=fr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4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9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0.png"/><Relationship Id="rId8" Type="http://schemas.openxmlformats.org/officeDocument/2006/relationships/oleObject" Target="../embeddings/oleObject18.bin"/><Relationship Id="rId9" Type="http://schemas.openxmlformats.org/officeDocument/2006/relationships/image" Target="../media/image41.png"/><Relationship Id="rId10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4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64.pn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6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7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66.png"/><Relationship Id="rId6" Type="http://schemas.openxmlformats.org/officeDocument/2006/relationships/oleObject" Target="../embeddings/oleObject26.bin"/><Relationship Id="rId7" Type="http://schemas.openxmlformats.org/officeDocument/2006/relationships/image" Target="../media/image67.png"/><Relationship Id="rId8" Type="http://schemas.openxmlformats.org/officeDocument/2006/relationships/oleObject" Target="../embeddings/oleObject27.bin"/><Relationship Id="rId9" Type="http://schemas.openxmlformats.org/officeDocument/2006/relationships/image" Target="../media/image68.png"/><Relationship Id="rId10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4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jpeg"/><Relationship Id="rId3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7.jpeg"/><Relationship Id="rId13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14.png"/><Relationship Id="rId10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844824"/>
            <a:ext cx="9178032" cy="3168352"/>
          </a:xfrm>
          <a:prstGeom prst="rect">
            <a:avLst/>
          </a:prstGeom>
          <a:solidFill>
            <a:srgbClr val="FFFF0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B89-584E-47D4-B455-AE54F069BC32}" type="slidenum">
              <a:rPr lang="fr-FR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11560" y="6556791"/>
            <a:ext cx="1326259" cy="184577"/>
          </a:xfrm>
        </p:spPr>
        <p:txBody>
          <a:bodyPr/>
          <a:lstStyle/>
          <a:p>
            <a:pPr>
              <a:defRPr/>
            </a:pPr>
            <a:r>
              <a:rPr lang="fr-FR" smtClean="0"/>
              <a:t>LAL, 27-VII-2018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251520" y="2276872"/>
            <a:ext cx="8280920" cy="2911567"/>
          </a:xfrm>
          <a:prstGeom prst="rect">
            <a:avLst/>
          </a:prstGeom>
          <a:noFill/>
          <a:ln w="57150" cmpd="sng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i="0" dirty="0" smtClean="0">
                <a:solidFill>
                  <a:srgbClr val="0000FF"/>
                </a:solidFill>
                <a:latin typeface="+mj-lt"/>
              </a:rPr>
              <a:t>G.I</a:t>
            </a:r>
            <a:r>
              <a:rPr lang="en-GB" i="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GB" i="0" dirty="0" err="1">
                <a:solidFill>
                  <a:srgbClr val="0000FF"/>
                </a:solidFill>
                <a:latin typeface="+mj-lt"/>
              </a:rPr>
              <a:t>Gakh</a:t>
            </a:r>
            <a:r>
              <a:rPr lang="en-GB" i="0" dirty="0">
                <a:solidFill>
                  <a:srgbClr val="0000FF"/>
                </a:solidFill>
                <a:latin typeface="+mj-lt"/>
              </a:rPr>
              <a:t>, M.I. </a:t>
            </a:r>
            <a:r>
              <a:rPr lang="en-GB" i="0" dirty="0" err="1">
                <a:solidFill>
                  <a:srgbClr val="0000FF"/>
                </a:solidFill>
                <a:latin typeface="+mj-lt"/>
              </a:rPr>
              <a:t>Konchatnji</a:t>
            </a:r>
            <a:r>
              <a:rPr lang="en-GB" i="0" dirty="0">
                <a:solidFill>
                  <a:srgbClr val="0000FF"/>
                </a:solidFill>
                <a:latin typeface="+mj-lt"/>
              </a:rPr>
              <a:t>, N.P. </a:t>
            </a:r>
            <a:r>
              <a:rPr lang="en-GB" i="0" dirty="0" err="1" smtClean="0">
                <a:solidFill>
                  <a:srgbClr val="0000FF"/>
                </a:solidFill>
                <a:latin typeface="+mj-lt"/>
              </a:rPr>
              <a:t>Merenkov</a:t>
            </a:r>
            <a:endParaRPr lang="en-GB" i="0" dirty="0">
              <a:solidFill>
                <a:srgbClr val="0000FF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NSC-KFTI 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Kharkov</a:t>
            </a:r>
          </a:p>
          <a:p>
            <a:pPr algn="ctr">
              <a:lnSpc>
                <a:spcPct val="90000"/>
              </a:lnSpc>
            </a:pPr>
            <a:endParaRPr lang="en-GB" sz="2800" i="0" dirty="0">
              <a:solidFill>
                <a:srgbClr val="3366FF"/>
              </a:solidFill>
              <a:latin typeface="+mj-lt"/>
            </a:endParaRPr>
          </a:p>
          <a:p>
            <a:pPr algn="ctr"/>
            <a:r>
              <a:rPr lang="en-GB" i="0" dirty="0" smtClean="0">
                <a:solidFill>
                  <a:srgbClr val="0000FF"/>
                </a:solidFill>
                <a:latin typeface="+mj-lt"/>
              </a:rPr>
              <a:t>Egle </a:t>
            </a:r>
            <a:r>
              <a:rPr lang="en-GB" i="0" dirty="0" err="1" smtClean="0">
                <a:solidFill>
                  <a:srgbClr val="0000FF"/>
                </a:solidFill>
                <a:latin typeface="+mj-lt"/>
              </a:rPr>
              <a:t>Tomasi-Gustafsson</a:t>
            </a:r>
            <a:endParaRPr lang="en-GB" sz="2400" i="0" dirty="0" smtClean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CEA, IRFU, 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</a:rPr>
              <a:t>DPhN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 and 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</a:rPr>
              <a:t>Université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 Paris-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</a:rPr>
              <a:t>Saclay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, France</a:t>
            </a:r>
          </a:p>
          <a:p>
            <a:pPr algn="ctr"/>
            <a:r>
              <a:rPr lang="en-GB" sz="2400" dirty="0" err="1" smtClean="0">
                <a:solidFill>
                  <a:srgbClr val="0000FF"/>
                </a:solidFill>
                <a:latin typeface="+mj-lt"/>
              </a:rPr>
              <a:t>Egle.Tomasi@cea.fr</a:t>
            </a:r>
            <a:endParaRPr lang="en-GB" sz="2400" dirty="0" smtClean="0">
              <a:solidFill>
                <a:srgbClr val="0000FF"/>
              </a:solidFill>
              <a:latin typeface="+mj-lt"/>
            </a:endParaRPr>
          </a:p>
          <a:p>
            <a:pPr algn="ctr"/>
            <a:endParaRPr lang="en-GB" sz="24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Image 1" descr="lia_uk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" y="5020945"/>
            <a:ext cx="7567353" cy="1504399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872208"/>
          </a:xfrm>
          <a:solidFill>
            <a:srgbClr val="0000FF"/>
          </a:solidFill>
        </p:spPr>
        <p:txBody>
          <a:bodyPr/>
          <a:lstStyle/>
          <a:p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The DEUTERON</a:t>
            </a:r>
            <a:b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fr-FR" sz="3600" dirty="0" err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lang="fr-FR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lectromagnetic</a:t>
            </a:r>
            <a:r>
              <a:rPr lang="fr-FR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Structure</a:t>
            </a:r>
            <a:endParaRPr lang="en-US" sz="3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9" descr="res_high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9537" y="692696"/>
            <a:ext cx="1388967" cy="1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408" y="4975944"/>
            <a:ext cx="23241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42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Egle </a:t>
            </a:r>
            <a:r>
              <a:rPr lang="fr-FR" dirty="0" err="1"/>
              <a:t>Tomasi-Gustafsson</a:t>
            </a:r>
            <a:endParaRPr lang="fr-FR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DA133EFE-2B88-D54D-9BBA-0650602E76B0}" type="slidenum">
              <a:rPr lang="fr-FR"/>
              <a:pPr/>
              <a:t>10</a:t>
            </a:fld>
            <a:endParaRPr lang="fr-FR"/>
          </a:p>
        </p:txBody>
      </p:sp>
      <p:sp>
        <p:nvSpPr>
          <p:cNvPr id="172035" name="Rectangle 1027"/>
          <p:cNvSpPr>
            <a:spLocks noChangeArrowheads="1"/>
          </p:cNvSpPr>
          <p:nvPr/>
        </p:nvSpPr>
        <p:spPr bwMode="auto">
          <a:xfrm>
            <a:off x="5105400" y="1905000"/>
            <a:ext cx="381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172036" name="Rectangle 1028"/>
          <p:cNvSpPr>
            <a:spLocks noChangeArrowheads="1"/>
          </p:cNvSpPr>
          <p:nvPr/>
        </p:nvSpPr>
        <p:spPr bwMode="auto">
          <a:xfrm>
            <a:off x="0" y="3886200"/>
            <a:ext cx="3657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Times New Roman" charset="0"/>
              </a:rPr>
              <a:t>  </a:t>
            </a:r>
          </a:p>
        </p:txBody>
      </p:sp>
      <p:graphicFrame>
        <p:nvGraphicFramePr>
          <p:cNvPr id="172037" name="Object 1029"/>
          <p:cNvGraphicFramePr>
            <a:graphicFrameLocks noChangeAspect="1"/>
          </p:cNvGraphicFramePr>
          <p:nvPr/>
        </p:nvGraphicFramePr>
        <p:xfrm>
          <a:off x="228600" y="1066800"/>
          <a:ext cx="4602163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71" name="Image Bitmap" r:id="rId4" imgW="5276190" imgH="5304762" progId="Paint.Picture">
                  <p:embed/>
                </p:oleObj>
              </mc:Choice>
              <mc:Fallback>
                <p:oleObj name="Image Bitmap" r:id="rId4" imgW="5276190" imgH="53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602163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1030"/>
          <p:cNvGraphicFramePr>
            <a:graphicFrameLocks noChangeAspect="1"/>
          </p:cNvGraphicFramePr>
          <p:nvPr/>
        </p:nvGraphicFramePr>
        <p:xfrm>
          <a:off x="5029200" y="2819400"/>
          <a:ext cx="35052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72" name="Image Bitmap" r:id="rId6" imgW="2924583" imgH="552527" progId="Paint.Picture">
                  <p:embed/>
                </p:oleObj>
              </mc:Choice>
              <mc:Fallback>
                <p:oleObj name="Image Bitmap" r:id="rId6" imgW="2924583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5052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1" name="Object 1033"/>
          <p:cNvGraphicFramePr>
            <a:graphicFrameLocks noChangeAspect="1"/>
          </p:cNvGraphicFramePr>
          <p:nvPr/>
        </p:nvGraphicFramePr>
        <p:xfrm>
          <a:off x="228600" y="1066800"/>
          <a:ext cx="4475163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73" name="Image Bitmap" r:id="rId8" imgW="5210902" imgH="5361905" progId="Paint.Picture">
                  <p:embed/>
                </p:oleObj>
              </mc:Choice>
              <mc:Fallback>
                <p:oleObj name="Image Bitmap" r:id="rId8" imgW="5210902" imgH="5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475163" cy="460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2" name="Rectangle 1034"/>
          <p:cNvSpPr>
            <a:spLocks noChangeArrowheads="1"/>
          </p:cNvSpPr>
          <p:nvPr/>
        </p:nvSpPr>
        <p:spPr bwMode="auto">
          <a:xfrm>
            <a:off x="1295400" y="1447800"/>
            <a:ext cx="2900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i="1">
                <a:solidFill>
                  <a:schemeClr val="bg2"/>
                </a:solidFill>
                <a:latin typeface="Times New Roman" charset="0"/>
              </a:rPr>
              <a:t>R. G. Arnold et al., SLAC,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i="1">
                <a:solidFill>
                  <a:schemeClr val="bg2"/>
                </a:solidFill>
                <a:latin typeface="Times New Roman" charset="0"/>
              </a:rPr>
              <a:t>PRL 57,174 (1986)</a:t>
            </a:r>
          </a:p>
        </p:txBody>
      </p:sp>
      <p:sp>
        <p:nvSpPr>
          <p:cNvPr id="172043" name="Rectangle 1035"/>
          <p:cNvSpPr>
            <a:spLocks noChangeArrowheads="1"/>
          </p:cNvSpPr>
          <p:nvPr/>
        </p:nvSpPr>
        <p:spPr bwMode="auto">
          <a:xfrm>
            <a:off x="4876800" y="39624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S. Brodsky and B.T. </a:t>
            </a:r>
            <a:r>
              <a:rPr lang="en-GB" sz="2000" i="1" dirty="0" err="1">
                <a:solidFill>
                  <a:srgbClr val="FF0000"/>
                </a:solidFill>
                <a:latin typeface="Times New Roman" charset="0"/>
              </a:rPr>
              <a:t>Chertok</a:t>
            </a:r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, </a:t>
            </a:r>
          </a:p>
          <a:p>
            <a:pPr eaLnBrk="0" hangingPunct="0"/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Phys.  Rev. D  14, 3003 (1976)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>
                <a:solidFill>
                  <a:schemeClr val="accent2"/>
                </a:solidFill>
                <a:latin typeface="Arial" charset="0"/>
              </a:rPr>
              <a:t>Reduced deuteron form factors</a:t>
            </a:r>
            <a:endParaRPr lang="en-GB"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50223"/>
      </p:ext>
    </p:extLst>
  </p:cSld>
  <p:clrMapOvr>
    <a:masterClrMapping/>
  </p:clrMapOvr>
  <p:transition xmlns:p14="http://schemas.microsoft.com/office/powerpoint/2010/main" advTm="132176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Egle </a:t>
            </a:r>
            <a:r>
              <a:rPr lang="fr-FR" dirty="0" err="1"/>
              <a:t>Tomasi-Gustafsson</a:t>
            </a:r>
            <a:endParaRPr lang="fr-FR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4D797F38-9A6E-314F-A3AD-1C79EBFC47FB}" type="slidenum">
              <a:rPr lang="fr-FR"/>
              <a:pPr/>
              <a:t>11</a:t>
            </a:fld>
            <a:endParaRPr lang="fr-FR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105400" y="1905000"/>
            <a:ext cx="381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0" y="3886200"/>
            <a:ext cx="3657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Times New Roman" charset="0"/>
              </a:rPr>
              <a:t>  </a:t>
            </a: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228600" y="1066800"/>
          <a:ext cx="4602163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0" name="Image Bitmap" r:id="rId4" imgW="5276190" imgH="5304762" progId="Paint.Picture">
                  <p:embed/>
                </p:oleObj>
              </mc:Choice>
              <mc:Fallback>
                <p:oleObj name="Image Bitmap" r:id="rId4" imgW="5276190" imgH="53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602163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5029200" y="2819400"/>
          <a:ext cx="35052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1" name="Image Bitmap" r:id="rId6" imgW="2924583" imgH="552527" progId="Paint.Picture">
                  <p:embed/>
                </p:oleObj>
              </mc:Choice>
              <mc:Fallback>
                <p:oleObj name="Image Bitmap" r:id="rId6" imgW="2924583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5052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914400" y="4191000"/>
            <a:ext cx="3038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i="1">
                <a:solidFill>
                  <a:srgbClr val="FF3300"/>
                </a:solidFill>
                <a:latin typeface="Times New Roman" charset="0"/>
              </a:rPr>
              <a:t>A. Alexa et al., Jlab Hall A,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GB" sz="2000" i="1">
                <a:solidFill>
                  <a:srgbClr val="FF3300"/>
                </a:solidFill>
                <a:latin typeface="Times New Roman" charset="0"/>
              </a:rPr>
              <a:t>PRL 82,1374 (1999)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1295400" y="1447800"/>
            <a:ext cx="29003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i="1">
                <a:solidFill>
                  <a:schemeClr val="bg2"/>
                </a:solidFill>
                <a:latin typeface="Times New Roman" charset="0"/>
              </a:rPr>
              <a:t>R. G. Arnold et al., SLAC,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GB" sz="2000" i="1">
                <a:solidFill>
                  <a:schemeClr val="bg2"/>
                </a:solidFill>
                <a:latin typeface="Times New Roman" charset="0"/>
              </a:rPr>
              <a:t>PRL 57,174 (1986)</a:t>
            </a:r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4876800" y="39624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S. Brodsky and B.T. </a:t>
            </a:r>
            <a:r>
              <a:rPr lang="en-GB" sz="2000" i="1" dirty="0" err="1">
                <a:solidFill>
                  <a:srgbClr val="FF0000"/>
                </a:solidFill>
                <a:latin typeface="Times New Roman" charset="0"/>
              </a:rPr>
              <a:t>Chertok</a:t>
            </a:r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, </a:t>
            </a:r>
          </a:p>
          <a:p>
            <a:pPr eaLnBrk="0" hangingPunct="0"/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Phys.  Rev. D  14, 3003 (1976)</a:t>
            </a:r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609600" y="5867400"/>
            <a:ext cx="655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M.P. </a:t>
            </a:r>
            <a:r>
              <a:rPr lang="en-GB" sz="2000" i="1" dirty="0" err="1">
                <a:solidFill>
                  <a:srgbClr val="FF0000"/>
                </a:solidFill>
                <a:latin typeface="Times New Roman" charset="0"/>
              </a:rPr>
              <a:t>Rekalo</a:t>
            </a:r>
            <a:r>
              <a:rPr lang="en-GB" sz="2000" i="1" dirty="0">
                <a:solidFill>
                  <a:srgbClr val="FF0000"/>
                </a:solidFill>
                <a:latin typeface="Times New Roman" charset="0"/>
              </a:rPr>
              <a:t> and E. T.-G., Eur. Phys.  J. A, (2003)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>
                <a:solidFill>
                  <a:schemeClr val="accent2"/>
                </a:solidFill>
                <a:latin typeface="Arial" charset="0"/>
              </a:rPr>
              <a:t>Reduced deuteron form factors</a:t>
            </a:r>
            <a:endParaRPr lang="en-GB"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40374"/>
      </p:ext>
    </p:extLst>
  </p:cSld>
  <p:clrMapOvr>
    <a:masterClrMapping/>
  </p:clrMapOvr>
  <p:transition xmlns:p14="http://schemas.microsoft.com/office/powerpoint/2010/main" advTm="132176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4067944" y="1052736"/>
            <a:ext cx="2880320" cy="3384376"/>
          </a:xfrm>
          <a:prstGeom prst="line">
            <a:avLst/>
          </a:prstGeom>
          <a:noFill/>
          <a:ln w="936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836613"/>
            <a:ext cx="4824412" cy="6762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5656" y="5013176"/>
            <a:ext cx="5110163" cy="814388"/>
            <a:chOff x="930" y="2024"/>
            <a:chExt cx="3219" cy="513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0" y="2024"/>
              <a:ext cx="3220" cy="514"/>
            </a:xfrm>
            <a:prstGeom prst="rect">
              <a:avLst/>
            </a:prstGeom>
            <a:noFill/>
          </p:spPr>
        </p:pic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930" y="2024"/>
              <a:ext cx="3220" cy="514"/>
            </a:xfrm>
            <a:prstGeom prst="roundRect">
              <a:avLst>
                <a:gd name="adj" fmla="val 194"/>
              </a:avLst>
            </a:prstGeom>
            <a:noFill/>
            <a:ln w="936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95536" y="4365104"/>
            <a:ext cx="6934619" cy="525401"/>
          </a:xfrm>
          <a:prstGeom prst="roundRect">
            <a:avLst>
              <a:gd name="adj" fmla="val 30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i="0" dirty="0">
                <a:solidFill>
                  <a:srgbClr val="3333CC"/>
                </a:solidFill>
                <a:latin typeface="+mn-lt"/>
              </a:rPr>
              <a:t>Meson cloud: </a:t>
            </a:r>
            <a:r>
              <a:rPr lang="en-GB" sz="2800" i="0" dirty="0" err="1">
                <a:solidFill>
                  <a:srgbClr val="3333CC"/>
                </a:solidFill>
                <a:latin typeface="+mn-lt"/>
              </a:rPr>
              <a:t>isoscalar</a:t>
            </a:r>
            <a:r>
              <a:rPr lang="en-GB" sz="2800" i="0" dirty="0">
                <a:solidFill>
                  <a:srgbClr val="3333CC"/>
                </a:solidFill>
                <a:latin typeface="+mn-lt"/>
              </a:rPr>
              <a:t> vector meson only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19872" y="3573016"/>
            <a:ext cx="2735263" cy="500062"/>
            <a:chOff x="2018" y="1117"/>
            <a:chExt cx="1723" cy="315"/>
          </a:xfrm>
        </p:grpSpPr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8" y="1117"/>
              <a:ext cx="1724" cy="316"/>
            </a:xfrm>
            <a:prstGeom prst="rect">
              <a:avLst/>
            </a:prstGeom>
            <a:noFill/>
          </p:spPr>
        </p:pic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2018" y="1117"/>
              <a:ext cx="1724" cy="316"/>
            </a:xfrm>
            <a:prstGeom prst="roundRect">
              <a:avLst>
                <a:gd name="adj" fmla="val 315"/>
              </a:avLst>
            </a:prstGeom>
            <a:noFill/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27784" y="1484784"/>
            <a:ext cx="3741738" cy="1571625"/>
            <a:chOff x="2018" y="2750"/>
            <a:chExt cx="2357" cy="990"/>
          </a:xfrm>
        </p:grpSpPr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8" y="2750"/>
              <a:ext cx="2358" cy="991"/>
            </a:xfrm>
            <a:prstGeom prst="rect">
              <a:avLst/>
            </a:prstGeom>
            <a:noFill/>
          </p:spPr>
        </p:pic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2018" y="2750"/>
              <a:ext cx="2358" cy="991"/>
            </a:xfrm>
            <a:prstGeom prst="roundRect">
              <a:avLst>
                <a:gd name="adj" fmla="val 97"/>
              </a:avLst>
            </a:prstGeom>
            <a:noFill/>
            <a:ln w="936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9890" y="1988840"/>
            <a:ext cx="2664296" cy="525401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CC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i="0" dirty="0">
                <a:solidFill>
                  <a:srgbClr val="00CC00"/>
                </a:solidFill>
                <a:latin typeface="+mn-lt"/>
              </a:rPr>
              <a:t>Normalization</a:t>
            </a: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1663" y="765175"/>
            <a:ext cx="1625600" cy="2159000"/>
          </a:xfrm>
          <a:prstGeom prst="rect">
            <a:avLst/>
          </a:prstGeom>
          <a:noFill/>
        </p:spPr>
      </p:pic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395536" y="3429000"/>
            <a:ext cx="3627972" cy="1079399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FF3300"/>
                </a:solidFill>
              </a:rPr>
              <a:t>Intrinsic </a:t>
            </a:r>
            <a:r>
              <a:rPr lang="en-GB" dirty="0" smtClean="0">
                <a:solidFill>
                  <a:srgbClr val="FF3300"/>
                </a:solidFill>
              </a:rPr>
              <a:t>term</a:t>
            </a:r>
          </a:p>
          <a:p>
            <a:pPr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FF3300"/>
                </a:solidFill>
              </a:rPr>
              <a:t>(common to the 3 FFs</a:t>
            </a:r>
            <a:r>
              <a:rPr lang="en-GB" dirty="0" smtClean="0">
                <a:solidFill>
                  <a:srgbClr val="FF3300"/>
                </a:solidFill>
              </a:rPr>
              <a:t>)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2627313" y="836613"/>
            <a:ext cx="719137" cy="647700"/>
          </a:xfrm>
          <a:prstGeom prst="ellipse">
            <a:avLst/>
          </a:prstGeom>
          <a:noFill/>
          <a:ln w="936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3348038" y="836613"/>
            <a:ext cx="936625" cy="647700"/>
          </a:xfrm>
          <a:prstGeom prst="ellipse">
            <a:avLst/>
          </a:prstGeom>
          <a:noFill/>
          <a:ln w="936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1403648" y="1484784"/>
            <a:ext cx="1368152" cy="2019722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2268538" y="908050"/>
            <a:ext cx="431800" cy="504825"/>
          </a:xfrm>
          <a:prstGeom prst="ellipse">
            <a:avLst/>
          </a:prstGeom>
          <a:noFill/>
          <a:ln w="936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1331640" y="1268760"/>
            <a:ext cx="1079054" cy="792088"/>
          </a:xfrm>
          <a:prstGeom prst="line">
            <a:avLst/>
          </a:prstGeom>
          <a:noFill/>
          <a:ln w="936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07504" y="5949280"/>
            <a:ext cx="73453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3333CC"/>
                </a:solidFill>
              </a:rPr>
              <a:t>C. </a:t>
            </a:r>
            <a:r>
              <a:rPr lang="en-GB" sz="1800" i="1" dirty="0" err="1">
                <a:solidFill>
                  <a:srgbClr val="3333CC"/>
                </a:solidFill>
              </a:rPr>
              <a:t>Adamuscin</a:t>
            </a:r>
            <a:r>
              <a:rPr lang="en-GB" sz="1800" i="1" dirty="0">
                <a:solidFill>
                  <a:srgbClr val="3333CC"/>
                </a:solidFill>
              </a:rPr>
              <a:t>, G.I. </a:t>
            </a:r>
            <a:r>
              <a:rPr lang="en-GB" sz="1800" i="1" dirty="0" err="1">
                <a:solidFill>
                  <a:srgbClr val="3333CC"/>
                </a:solidFill>
              </a:rPr>
              <a:t>Gakh</a:t>
            </a:r>
            <a:r>
              <a:rPr lang="en-GB" sz="1800" i="1" dirty="0">
                <a:solidFill>
                  <a:srgbClr val="3333CC"/>
                </a:solidFill>
              </a:rPr>
              <a:t> and E.T-G. PRC </a:t>
            </a:r>
            <a:r>
              <a:rPr lang="en-GB" sz="1800" i="1" dirty="0">
                <a:solidFill>
                  <a:schemeClr val="tx1"/>
                </a:solidFill>
              </a:rPr>
              <a:t> </a:t>
            </a:r>
            <a:r>
              <a:rPr lang="en-GB" sz="1800" b="1" i="1" dirty="0">
                <a:solidFill>
                  <a:srgbClr val="3333CC"/>
                </a:solidFill>
              </a:rPr>
              <a:t>73</a:t>
            </a:r>
            <a:r>
              <a:rPr lang="en-GB" sz="1800" i="1" dirty="0">
                <a:solidFill>
                  <a:srgbClr val="3333CC"/>
                </a:solidFill>
              </a:rPr>
              <a:t>, 045204 (2006)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4294967295"/>
          </p:nvPr>
        </p:nvSpPr>
        <p:spPr>
          <a:xfrm>
            <a:off x="683568" y="6525344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LAL, 27-VII-2018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 smtClean="0">
                <a:solidFill>
                  <a:srgbClr val="0000FF"/>
                </a:solidFill>
              </a:rPr>
              <a:t>The Deuteron VMD</a:t>
            </a:r>
            <a:r>
              <a:rPr lang="en-GB" sz="4000" dirty="0" smtClean="0">
                <a:solidFill>
                  <a:schemeClr val="tx1"/>
                </a:solidFill>
              </a:rPr>
              <a:t>:</a:t>
            </a:r>
            <a:r>
              <a:rPr lang="en-GB" sz="3600" dirty="0" smtClean="0"/>
              <a:t> </a:t>
            </a:r>
            <a:r>
              <a:rPr lang="en-GB" sz="3600" dirty="0">
                <a:solidFill>
                  <a:srgbClr val="FF0000"/>
                </a:solidFill>
              </a:rPr>
              <a:t>S=1</a:t>
            </a:r>
            <a:r>
              <a:rPr lang="en-GB" sz="3600" dirty="0"/>
              <a:t>, </a:t>
            </a:r>
            <a:r>
              <a:rPr lang="en-GB" sz="3600" dirty="0">
                <a:solidFill>
                  <a:srgbClr val="00CC00"/>
                </a:solidFill>
              </a:rPr>
              <a:t>T=</a:t>
            </a:r>
            <a:r>
              <a:rPr lang="en-GB" sz="3600" dirty="0" smtClean="0">
                <a:solidFill>
                  <a:srgbClr val="00CC00"/>
                </a:solidFill>
              </a:rPr>
              <a:t>0</a:t>
            </a:r>
            <a:endParaRPr lang="en-GB" sz="4400" dirty="0">
              <a:latin typeface="Arial" charset="0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 flipV="1">
            <a:off x="4211960" y="1196752"/>
            <a:ext cx="288032" cy="288032"/>
          </a:xfrm>
          <a:prstGeom prst="line">
            <a:avLst/>
          </a:prstGeom>
          <a:noFill/>
          <a:ln w="936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967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nimBg="1"/>
      <p:bldP spid="18438" grpId="0" autoUpdateAnimBg="0"/>
      <p:bldP spid="18445" grpId="0" autoUpdateAnimBg="0"/>
      <p:bldP spid="18447" grpId="0" autoUpdateAnimBg="0"/>
      <p:bldP spid="18448" grpId="0" animBg="1"/>
      <p:bldP spid="18449" grpId="0" animBg="1"/>
      <p:bldP spid="18450" grpId="0" animBg="1"/>
      <p:bldP spid="18452" grpId="0" animBg="1"/>
      <p:bldP spid="1845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271" y="765175"/>
            <a:ext cx="3959225" cy="3392488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052513"/>
            <a:ext cx="3744913" cy="3351212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141663"/>
            <a:ext cx="3657600" cy="306705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43213" y="1341438"/>
            <a:ext cx="110013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i="1">
                <a:solidFill>
                  <a:srgbClr val="FF3300"/>
                </a:solidFill>
              </a:rPr>
              <a:t>G</a:t>
            </a:r>
            <a:r>
              <a:rPr lang="en-GB" sz="4800" i="1" baseline="-2500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948488" y="1125538"/>
            <a:ext cx="110013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i="1">
                <a:solidFill>
                  <a:srgbClr val="3333CC"/>
                </a:solidFill>
              </a:rPr>
              <a:t>G</a:t>
            </a:r>
            <a:r>
              <a:rPr lang="en-GB" sz="4800" i="1" baseline="-2500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940425" y="3429000"/>
            <a:ext cx="110013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CC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i="1">
                <a:solidFill>
                  <a:srgbClr val="00CC00"/>
                </a:solidFill>
              </a:rPr>
              <a:t>G</a:t>
            </a:r>
            <a:r>
              <a:rPr lang="en-GB" sz="4800" i="1" baseline="-25000">
                <a:solidFill>
                  <a:srgbClr val="00CC00"/>
                </a:solidFill>
              </a:rPr>
              <a:t>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764704"/>
            <a:ext cx="73453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3333CC"/>
                </a:solidFill>
              </a:rPr>
              <a:t>C. </a:t>
            </a:r>
            <a:r>
              <a:rPr lang="en-GB" sz="1800" i="1" dirty="0" err="1">
                <a:solidFill>
                  <a:srgbClr val="3333CC"/>
                </a:solidFill>
              </a:rPr>
              <a:t>Adamuscin</a:t>
            </a:r>
            <a:r>
              <a:rPr lang="en-GB" sz="1800" i="1" dirty="0">
                <a:solidFill>
                  <a:srgbClr val="3333CC"/>
                </a:solidFill>
              </a:rPr>
              <a:t>, G.I. </a:t>
            </a:r>
            <a:r>
              <a:rPr lang="en-GB" sz="1800" i="1" dirty="0" err="1">
                <a:solidFill>
                  <a:srgbClr val="3333CC"/>
                </a:solidFill>
              </a:rPr>
              <a:t>Gakh</a:t>
            </a:r>
            <a:r>
              <a:rPr lang="en-GB" sz="1800" i="1" dirty="0">
                <a:solidFill>
                  <a:srgbClr val="3333CC"/>
                </a:solidFill>
              </a:rPr>
              <a:t> and E.T-G. PRC </a:t>
            </a:r>
            <a:r>
              <a:rPr lang="en-GB" sz="1800" i="1" dirty="0">
                <a:solidFill>
                  <a:schemeClr val="tx1"/>
                </a:solidFill>
              </a:rPr>
              <a:t> </a:t>
            </a:r>
            <a:r>
              <a:rPr lang="en-GB" sz="1800" b="1" i="1" dirty="0">
                <a:solidFill>
                  <a:srgbClr val="3333CC"/>
                </a:solidFill>
              </a:rPr>
              <a:t>73</a:t>
            </a:r>
            <a:r>
              <a:rPr lang="en-GB" sz="1800" i="1" dirty="0">
                <a:solidFill>
                  <a:srgbClr val="3333CC"/>
                </a:solidFill>
              </a:rPr>
              <a:t>, 045204 (2006)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4294967295"/>
          </p:nvPr>
        </p:nvSpPr>
        <p:spPr>
          <a:xfrm>
            <a:off x="683568" y="6525344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LAL, 27-VII-2018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 smtClean="0">
                <a:solidFill>
                  <a:srgbClr val="3333CC"/>
                </a:solidFill>
              </a:rPr>
              <a:t>The best </a:t>
            </a:r>
            <a:r>
              <a:rPr lang="en-GB" sz="4000" dirty="0" err="1" smtClean="0">
                <a:solidFill>
                  <a:srgbClr val="3333CC"/>
                </a:solidFill>
              </a:rPr>
              <a:t>parametrization</a:t>
            </a:r>
            <a:endParaRPr lang="en-GB" sz="4400" dirty="0"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4436566"/>
            <a:ext cx="3635896" cy="18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817563" lvl="1" indent="-342900">
              <a:spcBef>
                <a:spcPts val="700"/>
              </a:spcBef>
              <a:buClr>
                <a:srgbClr val="FF3300"/>
              </a:buClr>
              <a:buFont typeface="Times New Roman" pitchFamily="18" charset="0"/>
              <a:buNone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</a:rPr>
              <a:t>- 2 </a:t>
            </a:r>
            <a:r>
              <a:rPr lang="en-GB" sz="2800" dirty="0" smtClean="0">
                <a:solidFill>
                  <a:srgbClr val="FF3300"/>
                </a:solidFill>
                <a:cs typeface="Symbol" charset="2"/>
              </a:rPr>
              <a:t>parameters</a:t>
            </a:r>
            <a:r>
              <a:rPr lang="en-GB" sz="2800" dirty="0" smtClean="0">
                <a:solidFill>
                  <a:srgbClr val="FF3300"/>
                </a:solidFill>
              </a:rPr>
              <a:t> </a:t>
            </a:r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</a:rPr>
              <a:t>fit</a:t>
            </a:r>
          </a:p>
          <a:p>
            <a:pPr marL="817563" lvl="1" indent="-342900">
              <a:spcBef>
                <a:spcPts val="700"/>
              </a:spcBef>
              <a:buClr>
                <a:srgbClr val="FF3300"/>
              </a:buClr>
              <a:buFont typeface="Times New Roman" pitchFamily="18" charset="0"/>
              <a:buNone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GB" sz="2800" dirty="0" smtClean="0">
                <a:solidFill>
                  <a:srgbClr val="FF3300"/>
                </a:solidFill>
              </a:rPr>
              <a:t>best </a:t>
            </a:r>
            <a:r>
              <a:rPr lang="en-GB" sz="2800" dirty="0" smtClean="0">
                <a:solidFill>
                  <a:srgbClr val="FF3300"/>
                </a:solidFill>
                <a:latin typeface="Symbol" charset="2"/>
                <a:cs typeface="Symbol" charset="2"/>
              </a:rPr>
              <a:t>c</a:t>
            </a:r>
            <a:r>
              <a:rPr lang="en-GB" baseline="30000" dirty="0" smtClean="0">
                <a:solidFill>
                  <a:srgbClr val="FF3300"/>
                </a:solidFill>
                <a:cs typeface="Symbol" charset="2"/>
              </a:rPr>
              <a:t>2</a:t>
            </a:r>
          </a:p>
          <a:p>
            <a:pPr marL="817563" lvl="1" indent="-342900">
              <a:spcBef>
                <a:spcPts val="700"/>
              </a:spcBef>
              <a:buClr>
                <a:srgbClr val="FF3300"/>
              </a:buClr>
              <a:buFont typeface="Times New Roman" pitchFamily="18" charset="0"/>
              <a:buNone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GB" dirty="0" smtClean="0">
                <a:solidFill>
                  <a:srgbClr val="FF3300"/>
                </a:solidFill>
                <a:cs typeface="Symbol" charset="2"/>
              </a:rPr>
              <a:t>-</a:t>
            </a:r>
            <a:r>
              <a:rPr lang="en-GB" sz="2800" dirty="0" smtClean="0">
                <a:solidFill>
                  <a:srgbClr val="FF3300"/>
                </a:solidFill>
                <a:cs typeface="Symbol" charset="2"/>
              </a:rPr>
              <a:t>TL region !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8237547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euteronradiu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r="2281"/>
          <a:stretch/>
        </p:blipFill>
        <p:spPr>
          <a:xfrm>
            <a:off x="0" y="3212976"/>
            <a:ext cx="6080125" cy="31409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156176" y="4365104"/>
            <a:ext cx="2952328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LAL, 27-VII-2018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3D69F-75E7-47D1-942C-7A03D416D2E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88243" y="923236"/>
            <a:ext cx="9597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i="0" dirty="0" smtClean="0">
                <a:solidFill>
                  <a:srgbClr val="FF0000"/>
                </a:solidFill>
                <a:latin typeface="Comic Sans MS" pitchFamily="66" charset="0"/>
              </a:rPr>
              <a:t>Discrepancy between the determination of the proton radius</a:t>
            </a:r>
            <a:r>
              <a:rPr lang="en-US" sz="2400" i="0" dirty="0" smtClean="0">
                <a:latin typeface="Comic Sans MS" pitchFamily="66" charset="0"/>
              </a:rPr>
              <a:t>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i="0" dirty="0" smtClean="0">
                <a:latin typeface="Comic Sans MS" pitchFamily="66" charset="0"/>
              </a:rPr>
              <a:t>CODATA (</a:t>
            </a:r>
            <a:r>
              <a:rPr lang="en-US" sz="2400" i="0" dirty="0" err="1" smtClean="0">
                <a:solidFill>
                  <a:srgbClr val="0000FF"/>
                </a:solidFill>
                <a:latin typeface="Comic Sans MS" pitchFamily="66" charset="0"/>
              </a:rPr>
              <a:t>ep</a:t>
            </a:r>
            <a:r>
              <a:rPr lang="en-US" sz="2400" i="0" dirty="0" smtClean="0">
                <a:solidFill>
                  <a:srgbClr val="0000FF"/>
                </a:solidFill>
                <a:latin typeface="Comic Sans MS" pitchFamily="66" charset="0"/>
              </a:rPr>
              <a:t> scattering</a:t>
            </a:r>
            <a:r>
              <a:rPr lang="en-US" sz="2400" i="0" dirty="0">
                <a:latin typeface="Comic Sans MS" pitchFamily="66" charset="0"/>
              </a:rPr>
              <a:t> </a:t>
            </a:r>
            <a:r>
              <a:rPr lang="en-US" sz="2400" i="0" dirty="0" smtClean="0">
                <a:latin typeface="Comic Sans MS" pitchFamily="66" charset="0"/>
              </a:rPr>
              <a:t>&amp; H) and </a:t>
            </a:r>
            <a:r>
              <a:rPr lang="en-US" sz="2400" i="0" dirty="0" err="1" smtClean="0">
                <a:latin typeface="Comic Sans MS" pitchFamily="66" charset="0"/>
              </a:rPr>
              <a:t>muonic</a:t>
            </a:r>
            <a:r>
              <a:rPr lang="en-US" sz="2400" i="0" dirty="0" smtClean="0">
                <a:latin typeface="Comic Sans MS" pitchFamily="66" charset="0"/>
              </a:rPr>
              <a:t> hydrogen</a:t>
            </a:r>
            <a:endParaRPr lang="en-US" sz="2400" i="0" dirty="0">
              <a:latin typeface="Comic Sans MS" pitchFamily="66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i="0" dirty="0" err="1">
                <a:latin typeface="Comic Sans MS" pitchFamily="66" charset="0"/>
              </a:rPr>
              <a:t>e</a:t>
            </a:r>
            <a:r>
              <a:rPr lang="en-US" sz="2400" i="0" dirty="0" err="1" smtClean="0">
                <a:latin typeface="Comic Sans MS" pitchFamily="66" charset="0"/>
              </a:rPr>
              <a:t>p</a:t>
            </a:r>
            <a:r>
              <a:rPr lang="en-US" sz="2400" i="0" dirty="0" smtClean="0">
                <a:latin typeface="Comic Sans MS" pitchFamily="66" charset="0"/>
              </a:rPr>
              <a:t> elastic scattering and </a:t>
            </a:r>
            <a:r>
              <a:rPr lang="en-US" sz="2400" i="0" dirty="0" err="1" smtClean="0">
                <a:latin typeface="Symbol" charset="2"/>
                <a:cs typeface="Symbol" charset="2"/>
              </a:rPr>
              <a:t>m</a:t>
            </a:r>
            <a:r>
              <a:rPr lang="en-US" sz="2400" i="0" dirty="0" err="1" smtClean="0">
                <a:latin typeface="Comic Sans MS" pitchFamily="66" charset="0"/>
              </a:rPr>
              <a:t>H</a:t>
            </a:r>
            <a:endParaRPr lang="en-US" sz="2400" i="0" dirty="0" smtClean="0">
              <a:latin typeface="Comic Sans MS" pitchFamily="66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i="0" dirty="0" smtClean="0">
                <a:latin typeface="Comic Sans MS" pitchFamily="66" charset="0"/>
              </a:rPr>
              <a:t>Recent and previous Hydrogen Lamb shift experiments</a:t>
            </a:r>
            <a:endParaRPr lang="en-US" sz="2400" i="0" dirty="0">
              <a:latin typeface="Comic Sans MS" pitchFamily="66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en-US" sz="3600" smtClean="0">
                <a:solidFill>
                  <a:srgbClr val="0000FF"/>
                </a:solidFill>
                <a:latin typeface="Comic Sans MS" pitchFamily="66" charset="0"/>
              </a:rPr>
              <a:t>deuteron size</a:t>
            </a:r>
            <a:endParaRPr lang="en-US" sz="36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2420888"/>
            <a:ext cx="6750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i="0" dirty="0" smtClean="0">
                <a:solidFill>
                  <a:srgbClr val="FF0000"/>
                </a:solidFill>
                <a:latin typeface="Comic Sans MS" pitchFamily="66" charset="0"/>
              </a:rPr>
              <a:t>Tension between analysis of </a:t>
            </a:r>
            <a:r>
              <a:rPr lang="en-US" sz="2400" i="0" dirty="0" err="1" smtClean="0">
                <a:solidFill>
                  <a:srgbClr val="FF0000"/>
                </a:solidFill>
                <a:latin typeface="Comic Sans MS" pitchFamily="66" charset="0"/>
              </a:rPr>
              <a:t>ep</a:t>
            </a:r>
            <a:r>
              <a:rPr lang="en-US" sz="2400" i="0" dirty="0" smtClean="0">
                <a:solidFill>
                  <a:srgbClr val="FF0000"/>
                </a:solidFill>
                <a:latin typeface="Comic Sans MS" pitchFamily="66" charset="0"/>
              </a:rPr>
              <a:t>-scattering: </a:t>
            </a:r>
          </a:p>
          <a:p>
            <a:pPr algn="just"/>
            <a:r>
              <a:rPr lang="en-US" sz="2400" i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  <a:latin typeface="Comic Sans MS" pitchFamily="66" charset="0"/>
              </a:rPr>
              <a:t>     extrapolation to Q</a:t>
            </a:r>
            <a:r>
              <a:rPr lang="en-US" sz="2400" i="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400" i="0" dirty="0" smtClean="0">
                <a:solidFill>
                  <a:srgbClr val="FF0000"/>
                </a:solidFill>
                <a:latin typeface="Comic Sans MS" pitchFamily="66" charset="0"/>
              </a:rPr>
              <a:t>=0 !!!</a:t>
            </a:r>
            <a:endParaRPr lang="en-US" sz="2400" i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8184" y="3246075"/>
            <a:ext cx="2843808" cy="830997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0" dirty="0" err="1" smtClean="0">
                <a:latin typeface="Comic Sans MS"/>
                <a:cs typeface="Comic Sans MS"/>
              </a:rPr>
              <a:t>Similar</a:t>
            </a:r>
            <a:r>
              <a:rPr lang="fr-FR" sz="2400" i="0" dirty="0" smtClean="0">
                <a:latin typeface="Comic Sans MS"/>
                <a:cs typeface="Comic Sans MS"/>
              </a:rPr>
              <a:t> situation </a:t>
            </a:r>
          </a:p>
          <a:p>
            <a:r>
              <a:rPr lang="fr-FR" sz="2400" i="0" dirty="0" smtClean="0">
                <a:latin typeface="Comic Sans MS"/>
                <a:cs typeface="Comic Sans MS"/>
              </a:rPr>
              <a:t>for the </a:t>
            </a:r>
            <a:r>
              <a:rPr lang="fr-FR" sz="2400" i="0" dirty="0" err="1" smtClean="0">
                <a:latin typeface="Comic Sans MS"/>
                <a:cs typeface="Comic Sans MS"/>
              </a:rPr>
              <a:t>deuteron</a:t>
            </a:r>
            <a:r>
              <a:rPr lang="fr-FR" sz="2400" i="0" dirty="0" smtClean="0">
                <a:latin typeface="Comic Sans MS"/>
                <a:cs typeface="Comic Sans MS"/>
              </a:rPr>
              <a:t> !</a:t>
            </a:r>
            <a:endParaRPr lang="fr-FR" sz="2400" i="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176" y="4521314"/>
            <a:ext cx="298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  <a:latin typeface="+mn-lt"/>
              </a:rPr>
              <a:t>Deuteron</a:t>
            </a:r>
            <a:r>
              <a:rPr lang="fr-FR" sz="2000" dirty="0">
                <a:solidFill>
                  <a:srgbClr val="FF0000"/>
                </a:solidFill>
                <a:latin typeface="+mn-lt"/>
              </a:rPr>
              <a:t> joins </a:t>
            </a:r>
            <a:r>
              <a:rPr lang="fr-FR" sz="2000" dirty="0" smtClean="0">
                <a:solidFill>
                  <a:srgbClr val="FF0000"/>
                </a:solidFill>
                <a:latin typeface="+mn-lt"/>
              </a:rPr>
              <a:t>proton as </a:t>
            </a:r>
            <a:r>
              <a:rPr lang="fr-FR" sz="2000" dirty="0" err="1" smtClean="0">
                <a:solidFill>
                  <a:srgbClr val="FF0000"/>
                </a:solidFill>
                <a:latin typeface="+mn-lt"/>
              </a:rPr>
              <a:t>smaller</a:t>
            </a:r>
            <a:r>
              <a:rPr lang="fr-FR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fr-FR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+mn-lt"/>
              </a:rPr>
              <a:t>expected</a:t>
            </a:r>
            <a:endParaRPr lang="fr-FR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313402"/>
            <a:ext cx="2258888" cy="2835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63741" y="5529426"/>
            <a:ext cx="298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</a:rPr>
              <a:t>11 </a:t>
            </a:r>
            <a:r>
              <a:rPr lang="fr-FR" sz="2000" dirty="0" err="1">
                <a:solidFill>
                  <a:srgbClr val="0000FF"/>
                </a:solidFill>
              </a:rPr>
              <a:t>Aug</a:t>
            </a:r>
            <a:r>
              <a:rPr lang="fr-FR" sz="2000" dirty="0">
                <a:solidFill>
                  <a:srgbClr val="0000FF"/>
                </a:solidFill>
              </a:rPr>
              <a:t> 2016 in </a:t>
            </a:r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000" dirty="0" err="1" smtClean="0">
                <a:solidFill>
                  <a:srgbClr val="0000FF"/>
                </a:solidFill>
              </a:rPr>
              <a:t>Research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>
                <a:solidFill>
                  <a:srgbClr val="0000FF"/>
                </a:solidFill>
              </a:rPr>
              <a:t>&amp; Technology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36" y="6093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R. </a:t>
            </a:r>
            <a:r>
              <a:rPr lang="fr-FR" sz="2000" dirty="0" err="1">
                <a:solidFill>
                  <a:srgbClr val="FF0000"/>
                </a:solidFill>
              </a:rPr>
              <a:t>Pohl</a:t>
            </a:r>
            <a:r>
              <a:rPr lang="fr-FR" sz="2000" dirty="0">
                <a:solidFill>
                  <a:srgbClr val="FF0000"/>
                </a:solidFill>
              </a:rPr>
              <a:t> et al., Science 353, 669, 2016.</a:t>
            </a:r>
          </a:p>
        </p:txBody>
      </p:sp>
    </p:spTree>
    <p:extLst>
      <p:ext uri="{BB962C8B-B14F-4D97-AF65-F5344CB8AC3E}">
        <p14:creationId xmlns:p14="http://schemas.microsoft.com/office/powerpoint/2010/main" val="2339330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645024"/>
            <a:ext cx="9180512" cy="266429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764704"/>
            <a:ext cx="9144000" cy="2808312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LAL, 27-VII-2018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3D69F-75E7-47D1-942C-7A03D416D2E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Our contribution</a:t>
            </a:r>
            <a:endParaRPr lang="en-US" sz="36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556792"/>
            <a:ext cx="9144000" cy="1600766"/>
          </a:xfrm>
          <a:prstGeom prst="rect">
            <a:avLst/>
          </a:prstGeom>
          <a:solidFill>
            <a:srgbClr val="3333CC"/>
          </a:solidFill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4416385" cy="5673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9512" y="3961507"/>
            <a:ext cx="89644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0" dirty="0">
                <a:latin typeface="+mj-lt"/>
              </a:rPr>
              <a:t>Model </a:t>
            </a:r>
            <a:r>
              <a:rPr lang="fr-FR" i="0" dirty="0" err="1">
                <a:latin typeface="+mj-lt"/>
              </a:rPr>
              <a:t>independent</a:t>
            </a:r>
            <a:r>
              <a:rPr lang="fr-FR" i="0" dirty="0">
                <a:latin typeface="+mj-lt"/>
              </a:rPr>
              <a:t> radiative corrections to </a:t>
            </a:r>
            <a:r>
              <a:rPr lang="fr-FR" i="0" dirty="0" err="1">
                <a:latin typeface="+mj-lt"/>
              </a:rPr>
              <a:t>elastic</a:t>
            </a:r>
            <a:r>
              <a:rPr lang="fr-FR" i="0" dirty="0">
                <a:latin typeface="+mj-lt"/>
              </a:rPr>
              <a:t> </a:t>
            </a:r>
            <a:r>
              <a:rPr lang="fr-FR" i="0" dirty="0" err="1">
                <a:latin typeface="+mj-lt"/>
              </a:rPr>
              <a:t>deuteron-electron</a:t>
            </a:r>
            <a:r>
              <a:rPr lang="fr-FR" i="0" dirty="0">
                <a:latin typeface="+mj-lt"/>
              </a:rPr>
              <a:t> </a:t>
            </a:r>
            <a:r>
              <a:rPr lang="fr-FR" i="0" dirty="0" err="1" smtClean="0">
                <a:latin typeface="+mj-lt"/>
              </a:rPr>
              <a:t>scattering</a:t>
            </a:r>
            <a:endParaRPr lang="fr-FR" i="0" dirty="0" smtClean="0">
              <a:latin typeface="+mj-lt"/>
            </a:endParaRPr>
          </a:p>
          <a:p>
            <a:r>
              <a:rPr lang="fr-FR" sz="2400" i="0" dirty="0">
                <a:latin typeface="+mj-lt"/>
              </a:rPr>
              <a:t>G.I. </a:t>
            </a:r>
            <a:r>
              <a:rPr lang="fr-FR" sz="2400" i="0" dirty="0" err="1">
                <a:latin typeface="+mj-lt"/>
              </a:rPr>
              <a:t>Gakh</a:t>
            </a:r>
            <a:r>
              <a:rPr lang="fr-FR" sz="2400" i="0" dirty="0">
                <a:latin typeface="+mj-lt"/>
              </a:rPr>
              <a:t>, M.I. </a:t>
            </a:r>
            <a:r>
              <a:rPr lang="fr-FR" sz="2400" i="0" dirty="0" err="1">
                <a:latin typeface="+mj-lt"/>
              </a:rPr>
              <a:t>Konchatni</a:t>
            </a:r>
            <a:r>
              <a:rPr lang="fr-FR" sz="2400" i="0" dirty="0">
                <a:latin typeface="+mj-lt"/>
              </a:rPr>
              <a:t> N.P. </a:t>
            </a:r>
            <a:r>
              <a:rPr lang="fr-FR" sz="2400" i="0" dirty="0" err="1">
                <a:latin typeface="+mj-lt"/>
              </a:rPr>
              <a:t>Merenkov</a:t>
            </a:r>
            <a:r>
              <a:rPr lang="fr-FR" sz="2400" i="0" dirty="0">
                <a:latin typeface="+mj-lt"/>
              </a:rPr>
              <a:t>, </a:t>
            </a:r>
            <a:r>
              <a:rPr lang="fr-FR" sz="2400" i="0" dirty="0">
                <a:latin typeface="+mj-lt"/>
                <a:hlinkClick r:id="rId4"/>
              </a:rPr>
              <a:t> </a:t>
            </a:r>
            <a:r>
              <a:rPr lang="fr-FR" sz="2400" i="0" dirty="0">
                <a:latin typeface="+mj-lt"/>
              </a:rPr>
              <a:t>E. T.-G</a:t>
            </a:r>
            <a:r>
              <a:rPr lang="fr-FR" sz="2400" i="0" dirty="0" smtClean="0">
                <a:latin typeface="+mj-lt"/>
              </a:rPr>
              <a:t>.</a:t>
            </a:r>
            <a:endParaRPr lang="fr-FR" i="0" dirty="0">
              <a:latin typeface="+mj-lt"/>
              <a:hlinkClick r:id="rId5"/>
            </a:endParaRPr>
          </a:p>
          <a:p>
            <a:endParaRPr lang="fr-FR" i="0" dirty="0" smtClean="0"/>
          </a:p>
          <a:p>
            <a:endParaRPr lang="fr-FR" i="0" dirty="0"/>
          </a:p>
          <a:p>
            <a:endParaRPr lang="fr-FR" i="0" dirty="0"/>
          </a:p>
        </p:txBody>
      </p:sp>
      <p:sp>
        <p:nvSpPr>
          <p:cNvPr id="19" name="Rectangle 18"/>
          <p:cNvSpPr/>
          <p:nvPr/>
        </p:nvSpPr>
        <p:spPr>
          <a:xfrm>
            <a:off x="179512" y="544522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0" dirty="0" err="1" smtClean="0">
                <a:solidFill>
                  <a:srgbClr val="FF0000"/>
                </a:solidFill>
              </a:rPr>
              <a:t>arXiv.org</a:t>
            </a:r>
            <a:r>
              <a:rPr lang="fr-FR" sz="2400" i="0" dirty="0" smtClean="0">
                <a:solidFill>
                  <a:srgbClr val="FF0000"/>
                </a:solidFill>
              </a:rPr>
              <a:t>&gt;&gt;hep</a:t>
            </a:r>
            <a:r>
              <a:rPr lang="fr-FR" sz="2400" i="0" dirty="0">
                <a:solidFill>
                  <a:srgbClr val="FF0000"/>
                </a:solidFill>
              </a:rPr>
              <a:t>-ph &gt; arXiv:</a:t>
            </a:r>
            <a:r>
              <a:rPr lang="fr-FR" sz="2400" i="0" dirty="0" smtClean="0">
                <a:solidFill>
                  <a:srgbClr val="FF0000"/>
                </a:solidFill>
              </a:rPr>
              <a:t>1804.01399</a:t>
            </a:r>
          </a:p>
          <a:p>
            <a:r>
              <a:rPr lang="fr-FR" sz="2400" i="0" dirty="0" smtClean="0">
                <a:solidFill>
                  <a:srgbClr val="FF0000"/>
                </a:solidFill>
              </a:rPr>
              <a:t>To </a:t>
            </a:r>
            <a:r>
              <a:rPr lang="fr-FR" sz="2400" i="0" dirty="0" err="1" smtClean="0">
                <a:solidFill>
                  <a:srgbClr val="FF0000"/>
                </a:solidFill>
              </a:rPr>
              <a:t>appear</a:t>
            </a:r>
            <a:r>
              <a:rPr lang="fr-FR" sz="2400" i="0" dirty="0" smtClean="0">
                <a:solidFill>
                  <a:srgbClr val="FF0000"/>
                </a:solidFill>
              </a:rPr>
              <a:t> in PRC </a:t>
            </a:r>
            <a:endParaRPr lang="fr-FR" sz="2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897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225-0229-437C-B9C1-B64E6B3F5866}" type="slidenum">
              <a:rPr lang="fr-FR"/>
              <a:pPr/>
              <a:t>16</a:t>
            </a:fld>
            <a:endParaRPr lang="fr-FR"/>
          </a:p>
        </p:txBody>
      </p:sp>
      <p:graphicFrame>
        <p:nvGraphicFramePr>
          <p:cNvPr id="68403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31351450"/>
              </p:ext>
            </p:extLst>
          </p:nvPr>
        </p:nvGraphicFramePr>
        <p:xfrm>
          <a:off x="899592" y="908720"/>
          <a:ext cx="77390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36" name="Bitmap Image" r:id="rId4" imgW="6990476" imgH="733333" progId="PBrush">
                  <p:embed/>
                </p:oleObj>
              </mc:Choice>
              <mc:Fallback>
                <p:oleObj name="Bitmap Image" r:id="rId4" imgW="6990476" imgH="733333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08720"/>
                        <a:ext cx="77390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35678585"/>
              </p:ext>
            </p:extLst>
          </p:nvPr>
        </p:nvGraphicFramePr>
        <p:xfrm>
          <a:off x="1306433" y="3429000"/>
          <a:ext cx="23034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37" name="Bitmap Image" r:id="rId6" imgW="1828571" imgH="419048" progId="PBrush">
                  <p:embed/>
                </p:oleObj>
              </mc:Choice>
              <mc:Fallback>
                <p:oleObj name="Bitmap Image" r:id="rId6" imgW="1828571" imgH="419048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433" y="3429000"/>
                        <a:ext cx="23034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7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7249604"/>
              </p:ext>
            </p:extLst>
          </p:nvPr>
        </p:nvGraphicFramePr>
        <p:xfrm>
          <a:off x="1331640" y="2932269"/>
          <a:ext cx="2592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38" name="Bitmap Image" r:id="rId8" imgW="1971720" imgH="390600" progId="PBrush">
                  <p:embed/>
                </p:oleObj>
              </mc:Choice>
              <mc:Fallback>
                <p:oleObj name="Bitmap Image" r:id="rId8" imgW="1971720" imgH="39060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32269"/>
                        <a:ext cx="25923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684040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3717878"/>
              </p:ext>
            </p:extLst>
          </p:nvPr>
        </p:nvGraphicFramePr>
        <p:xfrm>
          <a:off x="4098495" y="1772816"/>
          <a:ext cx="4824413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39" name="Bitmap Image" r:id="rId10" imgW="4323810" imgH="3428571" progId="PBrush">
                  <p:embed/>
                </p:oleObj>
              </mc:Choice>
              <mc:Fallback>
                <p:oleObj name="Bitmap Image" r:id="rId10" imgW="4323810" imgH="3428571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495" y="1772816"/>
                        <a:ext cx="4824413" cy="3825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33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41" name="Text Box 9"/>
          <p:cNvSpPr txBox="1">
            <a:spLocks noChangeArrowheads="1"/>
          </p:cNvSpPr>
          <p:nvPr/>
        </p:nvSpPr>
        <p:spPr bwMode="auto">
          <a:xfrm>
            <a:off x="14239" y="4077072"/>
            <a:ext cx="4103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dirty="0">
              <a:solidFill>
                <a:srgbClr val="00CC00"/>
              </a:solidFill>
              <a:latin typeface="Arial" charset="0"/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2)  The S 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(u)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and D 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(w)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deuteron wave function</a:t>
            </a:r>
            <a:endParaRPr lang="fr-FR" b="1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684042" name="Object 10"/>
          <p:cNvGraphicFramePr>
            <a:graphicFrameLocks noChangeAspect="1"/>
          </p:cNvGraphicFramePr>
          <p:nvPr/>
        </p:nvGraphicFramePr>
        <p:xfrm>
          <a:off x="0" y="5373688"/>
          <a:ext cx="3889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40" name="Bitmap Image" r:id="rId12" imgW="2486372" imgH="333333" progId="PBrush">
                  <p:embed/>
                </p:oleObj>
              </mc:Choice>
              <mc:Fallback>
                <p:oleObj name="Bitmap Image" r:id="rId12" imgW="2486372" imgH="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73688"/>
                        <a:ext cx="38893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39" name="Text Box 7"/>
          <p:cNvSpPr txBox="1">
            <a:spLocks noChangeArrowheads="1"/>
          </p:cNvSpPr>
          <p:nvPr/>
        </p:nvSpPr>
        <p:spPr bwMode="auto">
          <a:xfrm>
            <a:off x="1187624" y="2068939"/>
            <a:ext cx="2541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b="1" dirty="0">
                <a:solidFill>
                  <a:srgbClr val="00CC00"/>
                </a:solidFill>
                <a:latin typeface="Arial" charset="0"/>
              </a:rPr>
              <a:t>The nucleon </a:t>
            </a:r>
          </a:p>
          <a:p>
            <a:pPr marL="0" indent="0" eaLnBrk="1" hangingPunct="1"/>
            <a:r>
              <a:rPr lang="en-US" b="1" dirty="0" smtClean="0">
                <a:solidFill>
                  <a:srgbClr val="00CC00"/>
                </a:solidFill>
                <a:latin typeface="Arial" charset="0"/>
              </a:rPr>
              <a:t>     form </a:t>
            </a:r>
            <a:r>
              <a:rPr lang="en-US" b="1" dirty="0">
                <a:solidFill>
                  <a:srgbClr val="00CC00"/>
                </a:solidFill>
                <a:latin typeface="Arial" charset="0"/>
              </a:rPr>
              <a:t>factors</a:t>
            </a:r>
            <a:r>
              <a:rPr lang="en-US" dirty="0">
                <a:solidFill>
                  <a:srgbClr val="00CC00"/>
                </a:solidFill>
                <a:latin typeface="Arial" charset="0"/>
              </a:rPr>
              <a:t>:</a:t>
            </a:r>
            <a:endParaRPr lang="fr-FR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LAL, 27-VII-2018</a:t>
            </a:r>
            <a:endParaRPr lang="fr-FR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 smtClean="0">
                <a:solidFill>
                  <a:srgbClr val="0000FF"/>
                </a:solidFill>
              </a:rPr>
              <a:t>The </a:t>
            </a:r>
            <a:r>
              <a:rPr lang="en-GB" sz="4000" dirty="0">
                <a:solidFill>
                  <a:srgbClr val="0000FF"/>
                </a:solidFill>
              </a:rPr>
              <a:t>IA deuteron structure</a:t>
            </a:r>
            <a:r>
              <a:rPr lang="en-GB" sz="4000" dirty="0">
                <a:solidFill>
                  <a:schemeClr val="tx1"/>
                </a:solidFill>
              </a:rPr>
              <a:t>: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S=1</a:t>
            </a:r>
            <a:r>
              <a:rPr lang="en-GB" sz="3600" dirty="0"/>
              <a:t>, </a:t>
            </a:r>
            <a:r>
              <a:rPr lang="en-GB" sz="3600" dirty="0">
                <a:solidFill>
                  <a:srgbClr val="00CC00"/>
                </a:solidFill>
              </a:rPr>
              <a:t>T=</a:t>
            </a:r>
            <a:r>
              <a:rPr lang="en-GB" sz="3600" dirty="0" smtClean="0">
                <a:solidFill>
                  <a:srgbClr val="00CC00"/>
                </a:solidFill>
              </a:rPr>
              <a:t>0</a:t>
            </a:r>
            <a:endParaRPr lang="en-GB"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137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6B8-AAFA-3C4E-BD09-608C7139CD95}" type="slidenum">
              <a:rPr lang="fr-FR"/>
              <a:pPr/>
              <a:t>17</a:t>
            </a:fld>
            <a:endParaRPr lang="fr-FR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3886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 smtClean="0">
                <a:solidFill>
                  <a:srgbClr val="0000FF"/>
                </a:solidFill>
              </a:rPr>
              <a:t> </a:t>
            </a:r>
            <a:r>
              <a:rPr lang="en-GB" sz="3200" dirty="0" err="1" smtClean="0">
                <a:solidFill>
                  <a:srgbClr val="0000FF"/>
                </a:solidFill>
              </a:rPr>
              <a:t>G</a:t>
            </a:r>
            <a:r>
              <a:rPr lang="en-GB" sz="3200" baseline="-25000" dirty="0" err="1" smtClean="0">
                <a:solidFill>
                  <a:srgbClr val="0000FF"/>
                </a:solidFill>
              </a:rPr>
              <a:t>En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0000FF"/>
                </a:solidFill>
              </a:rPr>
              <a:t>from e-deuteron elastic scattering</a:t>
            </a:r>
            <a:endParaRPr lang="en-GB" sz="3600" i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890" t="1887" r="15102" b="1887"/>
          <a:stretch/>
        </p:blipFill>
        <p:spPr bwMode="auto">
          <a:xfrm>
            <a:off x="4605489" y="921368"/>
            <a:ext cx="4431007" cy="52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08720"/>
            <a:ext cx="4464496" cy="516941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107279"/>
      </p:ext>
    </p:extLst>
  </p:cSld>
  <p:clrMapOvr>
    <a:masterClrMapping/>
  </p:clrMapOvr>
  <p:transition xmlns:p14="http://schemas.microsoft.com/office/powerpoint/2010/main" advTm="1321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76B8-AAFA-3C4E-BD09-608C7139CD95}" type="slidenum">
              <a:rPr lang="fr-FR"/>
              <a:pPr/>
              <a:t>18</a:t>
            </a:fld>
            <a:endParaRPr lang="fr-FR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517232"/>
            <a:ext cx="5060950" cy="64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err="1"/>
              <a:t>G</a:t>
            </a:r>
            <a:r>
              <a:rPr lang="en-GB" sz="2400" baseline="-25000" dirty="0" err="1"/>
              <a:t>En</a:t>
            </a:r>
            <a:r>
              <a:rPr lang="en-GB" sz="2000" dirty="0"/>
              <a:t> &gt; </a:t>
            </a:r>
            <a:r>
              <a:rPr lang="en-GB" sz="2400" dirty="0" err="1"/>
              <a:t>G</a:t>
            </a:r>
            <a:r>
              <a:rPr lang="en-GB" sz="2400" baseline="-25000" dirty="0" err="1"/>
              <a:t>Ep</a:t>
            </a:r>
            <a:r>
              <a:rPr lang="en-GB" sz="2000" dirty="0"/>
              <a:t> starting from 2 GeV</a:t>
            </a:r>
            <a:r>
              <a:rPr lang="en-GB" sz="2000" baseline="30000" dirty="0"/>
              <a:t>2</a:t>
            </a:r>
            <a:r>
              <a:rPr lang="en-GB" sz="2000" dirty="0"/>
              <a:t> !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3886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  </a:t>
            </a:r>
          </a:p>
        </p:txBody>
      </p:sp>
      <p:graphicFrame>
        <p:nvGraphicFramePr>
          <p:cNvPr id="362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50630"/>
              </p:ext>
            </p:extLst>
          </p:nvPr>
        </p:nvGraphicFramePr>
        <p:xfrm>
          <a:off x="179512" y="1196752"/>
          <a:ext cx="7634287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48" name="Image Bitmap" r:id="rId4" imgW="5544324" imgH="3095238" progId="Paint.Picture">
                  <p:embed/>
                </p:oleObj>
              </mc:Choice>
              <mc:Fallback>
                <p:oleObj name="Image Bitmap" r:id="rId4" imgW="5544324" imgH="3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7634287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355976" y="6021288"/>
            <a:ext cx="427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rgbClr val="FF3300"/>
                </a:solidFill>
              </a:rPr>
              <a:t>E. T-G. and M. P. </a:t>
            </a:r>
            <a:r>
              <a:rPr lang="en-GB" sz="1400" i="1" dirty="0" err="1">
                <a:solidFill>
                  <a:srgbClr val="FF3300"/>
                </a:solidFill>
              </a:rPr>
              <a:t>Rekalo</a:t>
            </a:r>
            <a:r>
              <a:rPr lang="en-GB" sz="1400" i="1" dirty="0">
                <a:solidFill>
                  <a:srgbClr val="FF3300"/>
                </a:solidFill>
              </a:rPr>
              <a:t>, </a:t>
            </a:r>
            <a:r>
              <a:rPr lang="en-GB" sz="1400" i="1" dirty="0" err="1">
                <a:solidFill>
                  <a:srgbClr val="FF3300"/>
                </a:solidFill>
              </a:rPr>
              <a:t>Europhys</a:t>
            </a:r>
            <a:r>
              <a:rPr lang="en-GB" sz="1400" i="1" dirty="0">
                <a:solidFill>
                  <a:srgbClr val="FF3300"/>
                </a:solidFill>
              </a:rPr>
              <a:t>. </a:t>
            </a:r>
            <a:r>
              <a:rPr lang="en-GB" sz="1400" i="1" dirty="0" err="1">
                <a:solidFill>
                  <a:srgbClr val="FF3300"/>
                </a:solidFill>
              </a:rPr>
              <a:t>Lett</a:t>
            </a:r>
            <a:r>
              <a:rPr lang="en-GB" sz="1400" i="1" dirty="0">
                <a:solidFill>
                  <a:srgbClr val="FF3300"/>
                </a:solidFill>
              </a:rPr>
              <a:t>. 55, 188 (2001)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 smtClean="0">
                <a:solidFill>
                  <a:srgbClr val="0000FF"/>
                </a:solidFill>
              </a:rPr>
              <a:t> </a:t>
            </a:r>
            <a:r>
              <a:rPr lang="en-GB" sz="3200" dirty="0" err="1" smtClean="0">
                <a:solidFill>
                  <a:srgbClr val="0000FF"/>
                </a:solidFill>
              </a:rPr>
              <a:t>G</a:t>
            </a:r>
            <a:r>
              <a:rPr lang="en-GB" sz="3200" baseline="-25000" dirty="0" err="1" smtClean="0">
                <a:solidFill>
                  <a:srgbClr val="0000FF"/>
                </a:solidFill>
              </a:rPr>
              <a:t>En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0000FF"/>
                </a:solidFill>
              </a:rPr>
              <a:t>from e-deuteron elastic scattering</a:t>
            </a:r>
            <a:endParaRPr lang="en-GB" sz="3600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9693972"/>
      </p:ext>
    </p:extLst>
  </p:cSld>
  <p:clrMapOvr>
    <a:masterClrMapping/>
  </p:clrMapOvr>
  <p:transition xmlns:p14="http://schemas.microsoft.com/office/powerpoint/2010/main" advTm="1321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636912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accent6"/>
                </a:solidFill>
              </a:rPr>
              <a:t>Deuteron </a:t>
            </a:r>
            <a:r>
              <a:rPr lang="en-GB" sz="4000" dirty="0" err="1" smtClean="0">
                <a:solidFill>
                  <a:schemeClr val="accent6"/>
                </a:solidFill>
              </a:rPr>
              <a:t>electrodisintegration</a:t>
            </a:r>
            <a:endParaRPr lang="en-GB" sz="4400" i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53575"/>
      </p:ext>
    </p:extLst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4294967295"/>
          </p:nvPr>
        </p:nvSpPr>
        <p:spPr>
          <a:xfrm>
            <a:off x="611188" y="6453188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LAL, 27-VII-2018</a:t>
            </a: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C439C-200B-4C59-A69E-664A554BE456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FFFF00"/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en-GB" sz="4000" i="1" dirty="0" smtClean="0">
                <a:solidFill>
                  <a:schemeClr val="accent6"/>
                </a:solidFill>
              </a:rPr>
              <a:t>The deuteron : physical interest</a:t>
            </a:r>
            <a:endParaRPr lang="en-GB" sz="4400" i="1" dirty="0" smtClean="0">
              <a:solidFill>
                <a:schemeClr val="accent6"/>
              </a:solidFill>
            </a:endParaRPr>
          </a:p>
        </p:txBody>
      </p:sp>
      <p:sp>
        <p:nvSpPr>
          <p:cNvPr id="1434627" name="Rectangle 3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5867400" y="1295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90500">
              <a:spcBef>
                <a:spcPct val="20000"/>
              </a:spcBef>
            </a:pPr>
            <a:endParaRPr lang="en-GB" sz="1600" i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764704"/>
            <a:ext cx="9144000" cy="59708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The smallest stable nucleus: M</a:t>
            </a:r>
            <a:r>
              <a:rPr lang="en-US" sz="2400" i="0" baseline="-25000" dirty="0" smtClean="0">
                <a:latin typeface="+mn-lt"/>
              </a:rPr>
              <a:t>D</a:t>
            </a:r>
            <a:r>
              <a:rPr lang="en-US" sz="2400" i="0" dirty="0" smtClean="0">
                <a:latin typeface="+mn-lt"/>
              </a:rPr>
              <a:t>=1875.6 MeV, </a:t>
            </a:r>
            <a:r>
              <a:rPr lang="en-US" sz="2400" i="0" dirty="0" err="1" smtClean="0">
                <a:latin typeface="+mn-lt"/>
              </a:rPr>
              <a:t>E</a:t>
            </a:r>
            <a:r>
              <a:rPr lang="en-US" sz="2400" i="0" baseline="-25000" dirty="0" err="1" smtClean="0">
                <a:latin typeface="+mn-lt"/>
              </a:rPr>
              <a:t>b</a:t>
            </a:r>
            <a:r>
              <a:rPr lang="en-US" sz="2400" i="0" dirty="0" smtClean="0">
                <a:latin typeface="+mn-lt"/>
              </a:rPr>
              <a:t>=2.2 MeV</a:t>
            </a:r>
          </a:p>
          <a:p>
            <a:pPr lvl="1"/>
            <a:endParaRPr lang="en-US" sz="2400" i="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 </a:t>
            </a: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a neutron and a proton</a:t>
            </a:r>
          </a:p>
          <a:p>
            <a:pPr lvl="1"/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  in S=1, T=0 state (L=0 or 2)</a:t>
            </a:r>
          </a:p>
          <a:p>
            <a:pPr lvl="1"/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  in : </a:t>
            </a:r>
            <a:r>
              <a:rPr lang="en-US" sz="2400" i="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96% S-state, </a:t>
            </a:r>
            <a:r>
              <a:rPr lang="en-US" sz="2400" i="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4% D state</a:t>
            </a:r>
          </a:p>
          <a:p>
            <a:pPr lvl="1"/>
            <a:r>
              <a:rPr lang="en-US" sz="24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6q-states? exotics (L=1)?</a:t>
            </a:r>
          </a:p>
          <a:p>
            <a:pPr lvl="1"/>
            <a:endParaRPr lang="en-US" sz="2400" i="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i="0" dirty="0" smtClean="0">
                <a:latin typeface="+mn-lt"/>
              </a:rPr>
              <a:t>At small momenta: 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n-US" sz="24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building of NN potentials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n-US" sz="24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deuteron radius</a:t>
            </a:r>
            <a:endParaRPr lang="en-US" sz="2400" i="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i="0" dirty="0">
                <a:latin typeface="+mn-lt"/>
              </a:rPr>
              <a:t>A</a:t>
            </a:r>
            <a:r>
              <a:rPr lang="en-US" sz="2400" i="0" dirty="0" smtClean="0">
                <a:latin typeface="+mn-lt"/>
              </a:rPr>
              <a:t>t </a:t>
            </a:r>
            <a:r>
              <a:rPr lang="en-US" sz="2400" i="0" dirty="0">
                <a:latin typeface="+mn-lt"/>
              </a:rPr>
              <a:t>large </a:t>
            </a:r>
            <a:r>
              <a:rPr lang="en-US" sz="2400" i="0" dirty="0" smtClean="0">
                <a:latin typeface="+mn-lt"/>
              </a:rPr>
              <a:t>momenta: 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n-US" sz="2400" i="0" dirty="0" smtClean="0">
                <a:latin typeface="+mn-lt"/>
              </a:rPr>
              <a:t>quark configuration when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400" i="0" dirty="0" smtClean="0">
                <a:latin typeface="+mn-lt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400" i="0" dirty="0" smtClean="0">
                <a:latin typeface="+mn-lt"/>
              </a:rPr>
              <a:t> overlap? </a:t>
            </a:r>
          </a:p>
          <a:p>
            <a:pPr lvl="1"/>
            <a:r>
              <a:rPr lang="en-US" sz="24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        (r&lt; 0.7 </a:t>
            </a:r>
            <a:r>
              <a:rPr lang="en-US" sz="2400" i="0" dirty="0" err="1" smtClean="0">
                <a:latin typeface="+mn-lt"/>
              </a:rPr>
              <a:t>fm</a:t>
            </a:r>
            <a:r>
              <a:rPr lang="en-US" sz="2400" i="0" dirty="0" smtClean="0">
                <a:latin typeface="+mn-lt"/>
              </a:rPr>
              <a:t>, q</a:t>
            </a:r>
            <a:r>
              <a:rPr lang="en-US" sz="2400" i="0" baseline="30000" dirty="0" smtClean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&gt;0.3 </a:t>
            </a:r>
            <a:r>
              <a:rPr lang="en-US" sz="2400" i="0" dirty="0" err="1" smtClean="0">
                <a:latin typeface="+mn-lt"/>
              </a:rPr>
              <a:t>GeV</a:t>
            </a:r>
            <a:r>
              <a:rPr lang="en-US" sz="2400" i="0" dirty="0" smtClean="0">
                <a:latin typeface="+mn-lt"/>
              </a:rPr>
              <a:t> )</a:t>
            </a:r>
          </a:p>
          <a:p>
            <a:pPr lvl="1"/>
            <a:endParaRPr lang="en-US" sz="2400" i="0" dirty="0"/>
          </a:p>
          <a:p>
            <a:pPr marL="787400" lvl="8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As a probe: ‘an </a:t>
            </a:r>
            <a:r>
              <a:rPr lang="en-US" sz="2400" dirty="0" err="1" smtClean="0">
                <a:latin typeface="+mn-lt"/>
              </a:rPr>
              <a:t>isoscalar</a:t>
            </a:r>
            <a:r>
              <a:rPr lang="en-US" sz="2400" dirty="0" smtClean="0">
                <a:latin typeface="+mn-lt"/>
              </a:rPr>
              <a:t> photon’  (</a:t>
            </a:r>
            <a:r>
              <a:rPr lang="en-US" sz="2400" dirty="0" err="1" smtClean="0">
                <a:latin typeface="+mn-lt"/>
              </a:rPr>
              <a:t>isoscalar</a:t>
            </a:r>
            <a:r>
              <a:rPr lang="en-US" sz="2400" dirty="0" smtClean="0">
                <a:latin typeface="+mn-lt"/>
              </a:rPr>
              <a:t> spin transitions)</a:t>
            </a:r>
          </a:p>
          <a:p>
            <a:pPr lvl="2">
              <a:lnSpc>
                <a:spcPct val="90000"/>
              </a:lnSpc>
            </a:pPr>
            <a:endParaRPr lang="en-US" sz="2400" i="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8577" b="35696"/>
          <a:stretch/>
        </p:blipFill>
        <p:spPr>
          <a:xfrm>
            <a:off x="7524328" y="4365104"/>
            <a:ext cx="1501642" cy="16102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340768"/>
            <a:ext cx="2291368" cy="1656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268" y="2708920"/>
            <a:ext cx="3211775" cy="1616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1427" y="2636912"/>
            <a:ext cx="2233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n-US" sz="2400" baseline="-25000" dirty="0" smtClean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=0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2040" y="3861048"/>
            <a:ext cx="2233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baseline="-25000" dirty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=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232" y="1700808"/>
            <a:ext cx="190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i="0" dirty="0" smtClean="0"/>
              <a:t>Moscow</a:t>
            </a:r>
            <a:endParaRPr lang="en-US" sz="2400" i="0" dirty="0"/>
          </a:p>
        </p:txBody>
      </p:sp>
      <p:sp>
        <p:nvSpPr>
          <p:cNvPr id="28" name="Rectangle 27"/>
          <p:cNvSpPr/>
          <p:nvPr/>
        </p:nvSpPr>
        <p:spPr>
          <a:xfrm>
            <a:off x="7238593" y="2247255"/>
            <a:ext cx="190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i="0" dirty="0" smtClean="0">
                <a:solidFill>
                  <a:srgbClr val="FF0000"/>
                </a:solidFill>
              </a:rPr>
              <a:t>Argonne</a:t>
            </a:r>
          </a:p>
        </p:txBody>
      </p:sp>
    </p:spTree>
    <p:extLst>
      <p:ext uri="{BB962C8B-B14F-4D97-AF65-F5344CB8AC3E}">
        <p14:creationId xmlns:p14="http://schemas.microsoft.com/office/powerpoint/2010/main" val="1176863168"/>
      </p:ext>
    </p:extLst>
  </p:cSld>
  <p:clrMapOvr>
    <a:masterClrMapping/>
  </p:clrMapOvr>
  <p:transition xmlns:p14="http://schemas.microsoft.com/office/powerpoint/2010/main" spd="slow" advTm="1321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B6FE-CB3D-374E-BD58-5DE44C763CA2}" type="slidenum">
              <a:rPr lang="fr-FR"/>
              <a:pPr/>
              <a:t>20</a:t>
            </a:fld>
            <a:endParaRPr lang="fr-FR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3886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  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403350" y="5805488"/>
            <a:ext cx="73088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190500">
              <a:spcBef>
                <a:spcPct val="20000"/>
              </a:spcBef>
            </a:pPr>
            <a:endParaRPr lang="en-GB" sz="1600" i="1">
              <a:solidFill>
                <a:schemeClr val="bg2"/>
              </a:solidFill>
              <a:latin typeface="Arial" charset="0"/>
            </a:endParaRPr>
          </a:p>
          <a:p>
            <a:pPr indent="190500">
              <a:spcBef>
                <a:spcPct val="20000"/>
              </a:spcBef>
              <a:buFontTx/>
              <a:buChar char="•"/>
            </a:pPr>
            <a:endParaRPr lang="en-GB" sz="1600" i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36147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48125" y="692150"/>
          <a:ext cx="509587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9" name="Bitmap Image" r:id="rId4" imgW="5533333" imgH="5706272" progId="Paint.Picture">
                  <p:embed/>
                </p:oleObj>
              </mc:Choice>
              <mc:Fallback>
                <p:oleObj name="Bitmap Image" r:id="rId4" imgW="5533333" imgH="57062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692150"/>
                        <a:ext cx="509587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251520" y="2780928"/>
            <a:ext cx="3563937" cy="317009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en-US" sz="2000" dirty="0">
                <a:latin typeface="+mn-lt"/>
              </a:rPr>
              <a:t>Select the quasi-elastic 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     kinematics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>
                <a:latin typeface="+mn-lt"/>
              </a:rPr>
              <a:t>Large dependence of the asymmetry on  </a:t>
            </a:r>
            <a:r>
              <a:rPr lang="en-US" sz="2000" dirty="0" err="1">
                <a:latin typeface="+mn-lt"/>
              </a:rPr>
              <a:t>GEn</a:t>
            </a:r>
            <a:r>
              <a:rPr lang="en-US" sz="2000" dirty="0">
                <a:latin typeface="+mn-lt"/>
              </a:rPr>
              <a:t>! 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>
                <a:latin typeface="+mn-lt"/>
              </a:rPr>
              <a:t>Polarized electron beam, polarized target or neutron </a:t>
            </a:r>
            <a:r>
              <a:rPr lang="en-US" sz="2000" dirty="0" err="1">
                <a:latin typeface="+mn-lt"/>
              </a:rPr>
              <a:t>polarimeter</a:t>
            </a:r>
            <a:r>
              <a:rPr lang="en-US" sz="2000" dirty="0">
                <a:latin typeface="+mn-lt"/>
              </a:rPr>
              <a:t> </a:t>
            </a:r>
          </a:p>
          <a:p>
            <a:pPr eaLnBrk="1" hangingPunct="1"/>
            <a:endParaRPr lang="en-US" sz="2000" dirty="0">
              <a:latin typeface="+mn-lt"/>
            </a:endParaRPr>
          </a:p>
        </p:txBody>
      </p:sp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971550" y="6076528"/>
            <a:ext cx="486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G.I. </a:t>
            </a:r>
            <a:r>
              <a:rPr lang="en-GB" sz="1400" i="1" dirty="0" err="1">
                <a:solidFill>
                  <a:srgbClr val="FF3300"/>
                </a:solidFill>
                <a:latin typeface="Arial" charset="0"/>
              </a:rPr>
              <a:t>Gakh</a:t>
            </a:r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, A. P. </a:t>
            </a:r>
            <a:r>
              <a:rPr lang="en-GB" sz="1400" i="1" dirty="0" err="1">
                <a:solidFill>
                  <a:srgbClr val="FF3300"/>
                </a:solidFill>
                <a:latin typeface="Arial" charset="0"/>
              </a:rPr>
              <a:t>Rekalo</a:t>
            </a:r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, E. T.-G. Annals of Physics (2005)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>
                <a:solidFill>
                  <a:srgbClr val="0000FF"/>
                </a:solidFill>
              </a:rPr>
              <a:t>The reaction d(</a:t>
            </a:r>
            <a:r>
              <a:rPr lang="en-GB" sz="4000" dirty="0" err="1">
                <a:solidFill>
                  <a:srgbClr val="0000FF"/>
                </a:solidFill>
              </a:rPr>
              <a:t>e,e’n</a:t>
            </a:r>
            <a:r>
              <a:rPr lang="en-GB" sz="4000" dirty="0">
                <a:solidFill>
                  <a:srgbClr val="0000FF"/>
                </a:solidFill>
              </a:rPr>
              <a:t>)p - </a:t>
            </a:r>
            <a:r>
              <a:rPr lang="en-GB" sz="4000" dirty="0" err="1">
                <a:solidFill>
                  <a:srgbClr val="0000FF"/>
                </a:solidFill>
              </a:rPr>
              <a:t>A</a:t>
            </a:r>
            <a:r>
              <a:rPr lang="en-GB" sz="4000" baseline="-25000" dirty="0" err="1">
                <a:solidFill>
                  <a:srgbClr val="0000FF"/>
                </a:solidFill>
              </a:rPr>
              <a:t>x</a:t>
            </a:r>
            <a:endParaRPr lang="en-GB" sz="4400" i="1" dirty="0" smtClean="0">
              <a:solidFill>
                <a:srgbClr val="0000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933688"/>
            <a:ext cx="3995936" cy="1631216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000" i="0" dirty="0">
                <a:solidFill>
                  <a:schemeClr val="bg1"/>
                </a:solidFill>
                <a:latin typeface="+mn-lt"/>
              </a:rPr>
              <a:t>The KHARKOV model:</a:t>
            </a:r>
          </a:p>
          <a:p>
            <a:pPr eaLnBrk="1" hangingPunct="1"/>
            <a:r>
              <a:rPr lang="en-US" sz="2000" i="0" dirty="0">
                <a:solidFill>
                  <a:schemeClr val="bg1"/>
                </a:solidFill>
                <a:latin typeface="+mn-lt"/>
              </a:rPr>
              <a:t>      - Impulse Approximation</a:t>
            </a:r>
          </a:p>
          <a:p>
            <a:pPr eaLnBrk="1" hangingPunct="1"/>
            <a:r>
              <a:rPr lang="en-US" sz="2000" i="0" dirty="0">
                <a:solidFill>
                  <a:schemeClr val="bg1"/>
                </a:solidFill>
                <a:latin typeface="+mn-lt"/>
              </a:rPr>
              <a:t>      - </a:t>
            </a:r>
            <a:r>
              <a:rPr lang="en-US" sz="2000" i="0" dirty="0" smtClean="0">
                <a:solidFill>
                  <a:schemeClr val="bg1"/>
                </a:solidFill>
                <a:latin typeface="+mn-lt"/>
              </a:rPr>
              <a:t>Fully relativistic</a:t>
            </a:r>
            <a:endParaRPr lang="en-US" sz="2000" i="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sz="2000" i="0" dirty="0">
                <a:solidFill>
                  <a:schemeClr val="bg1"/>
                </a:solidFill>
                <a:latin typeface="+mn-lt"/>
              </a:rPr>
              <a:t>      - Kinematics: proton spectator</a:t>
            </a:r>
          </a:p>
          <a:p>
            <a:pPr eaLnBrk="1" hangingPunct="1"/>
            <a:r>
              <a:rPr lang="en-US" sz="2000" i="0" dirty="0">
                <a:solidFill>
                  <a:schemeClr val="bg1"/>
                </a:solidFill>
                <a:latin typeface="+mn-lt"/>
              </a:rPr>
              <a:t>      - Polarization observables  </a:t>
            </a:r>
            <a:endParaRPr lang="fr-FR" sz="20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594659"/>
      </p:ext>
    </p:extLst>
  </p:cSld>
  <p:clrMapOvr>
    <a:masterClrMapping/>
  </p:clrMapOvr>
  <p:transition xmlns:p14="http://schemas.microsoft.com/office/powerpoint/2010/main" advTm="734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512" y="-27384"/>
            <a:ext cx="9144000" cy="122413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accent6"/>
                </a:solidFill>
              </a:rPr>
              <a:t>Coherent pion </a:t>
            </a:r>
            <a:r>
              <a:rPr lang="en-GB" sz="4000" dirty="0" err="1" smtClean="0">
                <a:solidFill>
                  <a:schemeClr val="accent6"/>
                </a:solidFill>
              </a:rPr>
              <a:t>electroproduction</a:t>
            </a:r>
            <a:endParaRPr lang="en-GB" sz="4000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GB" sz="4000" dirty="0">
                <a:solidFill>
                  <a:schemeClr val="accent6"/>
                </a:solidFill>
              </a:rPr>
              <a:t>o</a:t>
            </a:r>
            <a:r>
              <a:rPr lang="en-GB" sz="4000" dirty="0" smtClean="0">
                <a:solidFill>
                  <a:schemeClr val="accent6"/>
                </a:solidFill>
              </a:rPr>
              <a:t>n the Deuteron </a:t>
            </a:r>
            <a:endParaRPr lang="en-GB" sz="4400" i="1" dirty="0" smtClean="0">
              <a:solidFill>
                <a:schemeClr val="accent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" y="1268760"/>
            <a:ext cx="9144000" cy="85783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64" y="1988840"/>
            <a:ext cx="6030972" cy="424592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31639776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7384"/>
            <a:ext cx="9180512" cy="72008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err="1">
                <a:solidFill>
                  <a:schemeClr val="accent6"/>
                </a:solidFill>
              </a:rPr>
              <a:t>e</a:t>
            </a:r>
            <a:r>
              <a:rPr lang="en-GB" sz="4000" dirty="0" err="1" smtClean="0">
                <a:solidFill>
                  <a:schemeClr val="accent6"/>
                </a:solidFill>
              </a:rPr>
              <a:t>+d</a:t>
            </a:r>
            <a:r>
              <a:rPr lang="en-GB" sz="4000" dirty="0" smtClean="0">
                <a:solidFill>
                  <a:schemeClr val="accent6"/>
                </a:solidFill>
              </a:rPr>
              <a:t>     e+d+P</a:t>
            </a:r>
            <a:r>
              <a:rPr lang="en-GB" sz="4000" baseline="30000" dirty="0" smtClean="0">
                <a:solidFill>
                  <a:schemeClr val="accent6"/>
                </a:solidFill>
              </a:rPr>
              <a:t>0</a:t>
            </a:r>
            <a:endParaRPr lang="en-GB" sz="4400" i="1" baseline="30000" dirty="0" smtClean="0">
              <a:solidFill>
                <a:schemeClr val="accent6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3995936" y="404664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107504" y="692696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u="sng" dirty="0" smtClean="0">
                <a:solidFill>
                  <a:srgbClr val="FF0000"/>
                </a:solidFill>
                <a:latin typeface="+mn-lt"/>
              </a:rPr>
              <a:t>In </a:t>
            </a:r>
            <a:r>
              <a:rPr lang="fr-FR" sz="2400" i="0" u="sng" dirty="0" err="1" smtClean="0">
                <a:solidFill>
                  <a:srgbClr val="FF0000"/>
                </a:solidFill>
                <a:latin typeface="+mn-lt"/>
              </a:rPr>
              <a:t>general</a:t>
            </a:r>
            <a:r>
              <a:rPr lang="fr-FR" sz="2400" i="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dirty="0" smtClean="0">
                <a:latin typeface="+mn-lt"/>
              </a:rPr>
              <a:t> </a:t>
            </a:r>
          </a:p>
          <a:p>
            <a:r>
              <a:rPr lang="fr-FR" sz="2400" dirty="0" err="1" smtClean="0">
                <a:latin typeface="+mn-lt"/>
              </a:rPr>
              <a:t>Hadronic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tensor</a:t>
            </a:r>
            <a:r>
              <a:rPr lang="fr-FR" sz="2400" dirty="0" smtClean="0">
                <a:latin typeface="+mn-lt"/>
              </a:rPr>
              <a:t> :</a:t>
            </a:r>
          </a:p>
          <a:p>
            <a:endParaRPr lang="fr-FR" sz="2400" dirty="0" smtClean="0">
              <a:latin typeface="+mn-lt"/>
            </a:endParaRPr>
          </a:p>
          <a:p>
            <a:r>
              <a:rPr lang="fr-FR" sz="2400" dirty="0">
                <a:latin typeface="+mn-lt"/>
              </a:rPr>
              <a:t> </a:t>
            </a:r>
            <a:r>
              <a:rPr lang="fr-FR" sz="2400" dirty="0" smtClean="0">
                <a:latin typeface="+mn-lt"/>
              </a:rPr>
              <a:t>                                      </a:t>
            </a:r>
          </a:p>
          <a:p>
            <a:r>
              <a:rPr lang="fr-FR" sz="2400" dirty="0" err="1" smtClean="0">
                <a:latin typeface="+mn-lt"/>
              </a:rPr>
              <a:t>H</a:t>
            </a:r>
            <a:r>
              <a:rPr lang="fr-FR" sz="2400" baseline="-25000" dirty="0" err="1" smtClean="0">
                <a:latin typeface="+mn-lt"/>
              </a:rPr>
              <a:t>ab</a:t>
            </a:r>
            <a:r>
              <a:rPr lang="fr-FR" sz="2400" baseline="30000" dirty="0" smtClean="0">
                <a:latin typeface="+mn-lt"/>
              </a:rPr>
              <a:t>(0)</a:t>
            </a:r>
            <a:r>
              <a:rPr lang="fr-FR" sz="2400" dirty="0" smtClean="0">
                <a:latin typeface="+mn-lt"/>
              </a:rPr>
              <a:t> : </a:t>
            </a:r>
            <a:r>
              <a:rPr lang="fr-FR" sz="2400" i="0" dirty="0" err="1">
                <a:latin typeface="+mn-lt"/>
              </a:rPr>
              <a:t>U</a:t>
            </a:r>
            <a:r>
              <a:rPr lang="fr-FR" sz="2400" i="0" dirty="0" err="1" smtClean="0">
                <a:latin typeface="+mn-lt"/>
              </a:rPr>
              <a:t>npolarized</a:t>
            </a:r>
            <a:r>
              <a:rPr lang="fr-FR" sz="2400" i="0" dirty="0" smtClean="0">
                <a:latin typeface="+mn-lt"/>
              </a:rPr>
              <a:t> </a:t>
            </a:r>
            <a:r>
              <a:rPr lang="fr-FR" sz="2400" i="0" dirty="0" err="1" smtClean="0">
                <a:latin typeface="+mn-lt"/>
              </a:rPr>
              <a:t>tensor</a:t>
            </a:r>
            <a:r>
              <a:rPr lang="fr-FR" sz="2400" i="0" dirty="0" smtClean="0">
                <a:latin typeface="+mn-lt"/>
              </a:rPr>
              <a:t> </a:t>
            </a:r>
            <a:r>
              <a:rPr lang="fr-FR" sz="2400" i="0" dirty="0" err="1" smtClean="0">
                <a:latin typeface="+mn-lt"/>
              </a:rPr>
              <a:t>depends</a:t>
            </a:r>
            <a:r>
              <a:rPr lang="fr-FR" sz="2400" i="0" dirty="0" smtClean="0">
                <a:latin typeface="+mn-lt"/>
              </a:rPr>
              <a:t> on   4 SF</a:t>
            </a:r>
          </a:p>
          <a:p>
            <a:r>
              <a:rPr lang="fr-FR" sz="2400" dirty="0" err="1"/>
              <a:t>H</a:t>
            </a:r>
            <a:r>
              <a:rPr lang="fr-FR" sz="2400" baseline="-25000" dirty="0" err="1"/>
              <a:t>ab</a:t>
            </a:r>
            <a:r>
              <a:rPr lang="fr-FR" sz="2400" baseline="30000" dirty="0"/>
              <a:t>(1)</a:t>
            </a:r>
            <a:r>
              <a:rPr lang="fr-FR" sz="2400" dirty="0"/>
              <a:t> : </a:t>
            </a:r>
            <a:r>
              <a:rPr lang="fr-FR" sz="2400" i="0" dirty="0" err="1">
                <a:latin typeface="+mn-lt"/>
              </a:rPr>
              <a:t>V</a:t>
            </a:r>
            <a:r>
              <a:rPr lang="fr-FR" sz="2400" i="0" dirty="0" err="1" smtClean="0">
                <a:latin typeface="+mn-lt"/>
              </a:rPr>
              <a:t>ector</a:t>
            </a:r>
            <a:r>
              <a:rPr lang="fr-FR" sz="2400" i="0" dirty="0" smtClean="0">
                <a:latin typeface="+mn-lt"/>
              </a:rPr>
              <a:t>  </a:t>
            </a:r>
            <a:r>
              <a:rPr lang="fr-FR" sz="2400" i="0" dirty="0" err="1" smtClean="0">
                <a:latin typeface="+mn-lt"/>
              </a:rPr>
              <a:t>polarized</a:t>
            </a:r>
            <a:r>
              <a:rPr lang="fr-FR" sz="2400" i="0" dirty="0" smtClean="0">
                <a:latin typeface="+mn-lt"/>
              </a:rPr>
              <a:t> </a:t>
            </a:r>
            <a:r>
              <a:rPr lang="fr-FR" sz="2400" i="0" dirty="0" err="1">
                <a:latin typeface="+mn-lt"/>
              </a:rPr>
              <a:t>deuteron</a:t>
            </a:r>
            <a:r>
              <a:rPr lang="fr-FR" sz="2400" i="0" dirty="0">
                <a:latin typeface="+mn-lt"/>
              </a:rPr>
              <a:t> …       8 SF</a:t>
            </a:r>
          </a:p>
          <a:p>
            <a:r>
              <a:rPr lang="fr-FR" sz="2400" dirty="0" err="1"/>
              <a:t>H</a:t>
            </a:r>
            <a:r>
              <a:rPr lang="fr-FR" sz="2400" baseline="-25000" dirty="0" err="1"/>
              <a:t>ab</a:t>
            </a:r>
            <a:r>
              <a:rPr lang="fr-FR" sz="2400" baseline="30000" dirty="0" smtClean="0"/>
              <a:t>(2)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  <a:r>
              <a:rPr lang="fr-FR" sz="2400" i="0" dirty="0" err="1" smtClean="0">
                <a:latin typeface="+mn-lt"/>
              </a:rPr>
              <a:t>Tensor</a:t>
            </a:r>
            <a:r>
              <a:rPr lang="fr-FR" sz="2400" i="0" dirty="0" smtClean="0">
                <a:latin typeface="+mn-lt"/>
              </a:rPr>
              <a:t> </a:t>
            </a:r>
            <a:r>
              <a:rPr lang="fr-FR" sz="2400" i="0" dirty="0" err="1">
                <a:latin typeface="+mn-lt"/>
              </a:rPr>
              <a:t>polarized</a:t>
            </a:r>
            <a:r>
              <a:rPr lang="fr-FR" sz="2400" i="0" dirty="0">
                <a:latin typeface="+mn-lt"/>
              </a:rPr>
              <a:t> </a:t>
            </a:r>
            <a:r>
              <a:rPr lang="fr-FR" sz="2400" i="0" dirty="0" err="1">
                <a:latin typeface="+mn-lt"/>
              </a:rPr>
              <a:t>deuteron</a:t>
            </a:r>
            <a:r>
              <a:rPr lang="fr-FR" sz="2400" i="0" dirty="0">
                <a:latin typeface="+mn-lt"/>
              </a:rPr>
              <a:t> …       </a:t>
            </a:r>
            <a:r>
              <a:rPr lang="fr-FR" sz="2400" i="0" dirty="0" smtClean="0">
                <a:latin typeface="+mn-lt"/>
              </a:rPr>
              <a:t>16 </a:t>
            </a:r>
            <a:r>
              <a:rPr lang="fr-FR" sz="2400" i="0" dirty="0">
                <a:latin typeface="+mn-lt"/>
              </a:rPr>
              <a:t>SF</a:t>
            </a:r>
          </a:p>
          <a:p>
            <a:endParaRPr lang="fr-FR" sz="2400" i="0" dirty="0" smtClean="0">
              <a:latin typeface="+mn-lt"/>
            </a:endParaRPr>
          </a:p>
          <a:p>
            <a:r>
              <a:rPr lang="fr-FR" sz="2400" dirty="0" err="1">
                <a:latin typeface="+mn-lt"/>
              </a:rPr>
              <a:t>L</a:t>
            </a:r>
            <a:r>
              <a:rPr lang="fr-FR" sz="2400" dirty="0" err="1" smtClean="0">
                <a:latin typeface="+mn-lt"/>
              </a:rPr>
              <a:t>ongitudinally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polarized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electrons</a:t>
            </a:r>
            <a:r>
              <a:rPr lang="fr-FR" sz="2400" dirty="0" smtClean="0">
                <a:latin typeface="+mn-lt"/>
              </a:rPr>
              <a:t>: </a:t>
            </a:r>
          </a:p>
          <a:p>
            <a:endParaRPr lang="fr-FR" sz="2400" dirty="0" smtClean="0">
              <a:latin typeface="+mn-lt"/>
            </a:endParaRPr>
          </a:p>
          <a:p>
            <a:endParaRPr lang="fr-FR" sz="2400" dirty="0">
              <a:latin typeface="+mn-lt"/>
            </a:endParaRPr>
          </a:p>
          <a:p>
            <a:endParaRPr lang="fr-FR" sz="2400" dirty="0" smtClean="0">
              <a:latin typeface="+mn-lt"/>
            </a:endParaRPr>
          </a:p>
          <a:p>
            <a:r>
              <a:rPr lang="fr-FR" sz="2800" i="0" dirty="0" smtClean="0">
                <a:latin typeface="+mn-lt"/>
              </a:rPr>
              <a:t>41  SF:  </a:t>
            </a:r>
          </a:p>
          <a:p>
            <a:r>
              <a:rPr lang="fr-FR" sz="2400" dirty="0" smtClean="0">
                <a:latin typeface="+mn-lt"/>
              </a:rPr>
              <a:t> </a:t>
            </a:r>
          </a:p>
          <a:p>
            <a:endParaRPr lang="fr-FR" sz="2400" dirty="0"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836712"/>
            <a:ext cx="3456384" cy="586933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84784"/>
            <a:ext cx="4188852" cy="5840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501008"/>
            <a:ext cx="3861048" cy="686409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581128"/>
            <a:ext cx="4445372" cy="7062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5217104"/>
            <a:ext cx="4680520" cy="6601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79512" y="4149080"/>
            <a:ext cx="7776864" cy="2232248"/>
          </a:xfrm>
          <a:prstGeom prst="rect">
            <a:avLst/>
          </a:prstGeom>
          <a:solidFill>
            <a:srgbClr val="FF0000">
              <a:alpha val="28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61082"/>
      </p:ext>
    </p:extLst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endParaRPr lang="fr-F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7384"/>
            <a:ext cx="9180512" cy="72008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err="1">
                <a:solidFill>
                  <a:schemeClr val="accent6"/>
                </a:solidFill>
              </a:rPr>
              <a:t>e</a:t>
            </a:r>
            <a:r>
              <a:rPr lang="en-GB" sz="4000" dirty="0" err="1" smtClean="0">
                <a:solidFill>
                  <a:schemeClr val="accent6"/>
                </a:solidFill>
              </a:rPr>
              <a:t>+d</a:t>
            </a:r>
            <a:r>
              <a:rPr lang="en-GB" sz="4000" dirty="0" smtClean="0">
                <a:solidFill>
                  <a:schemeClr val="accent6"/>
                </a:solidFill>
              </a:rPr>
              <a:t>     e+d+P</a:t>
            </a:r>
            <a:r>
              <a:rPr lang="en-GB" sz="4000" baseline="30000" dirty="0" smtClean="0">
                <a:solidFill>
                  <a:schemeClr val="accent6"/>
                </a:solidFill>
              </a:rPr>
              <a:t>0</a:t>
            </a:r>
            <a:endParaRPr lang="en-GB" sz="4400" i="1" baseline="30000" dirty="0" smtClean="0">
              <a:solidFill>
                <a:schemeClr val="accent6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3995936" y="404664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" y="1412776"/>
            <a:ext cx="8973760" cy="26385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764704"/>
            <a:ext cx="7609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  <a:latin typeface="+mn-lt"/>
              </a:rPr>
              <a:t>General expressions for the </a:t>
            </a:r>
            <a:r>
              <a:rPr lang="fr-FR" sz="2400" i="0" dirty="0" err="1" smtClean="0">
                <a:solidFill>
                  <a:srgbClr val="FF0000"/>
                </a:solidFill>
                <a:latin typeface="+mn-lt"/>
              </a:rPr>
              <a:t>unpolarized</a:t>
            </a:r>
            <a:r>
              <a:rPr lang="fr-FR" sz="2400" i="0" dirty="0" smtClean="0">
                <a:solidFill>
                  <a:srgbClr val="FF0000"/>
                </a:solidFill>
                <a:latin typeface="+mn-lt"/>
              </a:rPr>
              <a:t> cross section: </a:t>
            </a:r>
            <a:r>
              <a:rPr lang="fr-FR" sz="2400" i="0" dirty="0" smtClean="0">
                <a:latin typeface="+mn-lt"/>
              </a:rPr>
              <a:t> </a:t>
            </a:r>
            <a:endParaRPr lang="fr-FR" sz="2400" i="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81128"/>
            <a:ext cx="5295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  <a:latin typeface="+mn-lt"/>
              </a:rPr>
              <a:t>And for all </a:t>
            </a:r>
            <a:r>
              <a:rPr lang="fr-FR" sz="2400" i="0" dirty="0" err="1" smtClean="0">
                <a:solidFill>
                  <a:srgbClr val="FF0000"/>
                </a:solidFill>
                <a:latin typeface="+mn-lt"/>
              </a:rPr>
              <a:t>polarization</a:t>
            </a:r>
            <a:r>
              <a:rPr lang="fr-FR" sz="2400" i="0" dirty="0" smtClean="0">
                <a:solidFill>
                  <a:srgbClr val="FF0000"/>
                </a:solidFill>
                <a:latin typeface="+mn-lt"/>
              </a:rPr>
              <a:t> observables…</a:t>
            </a:r>
            <a:endParaRPr lang="fr-FR" sz="2400" i="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5373216"/>
            <a:ext cx="774035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  <a:latin typeface="+mn-lt"/>
              </a:rPr>
              <a:t>..to </a:t>
            </a:r>
            <a:r>
              <a:rPr lang="fr-FR" sz="2800" dirty="0" err="1" smtClean="0">
                <a:solidFill>
                  <a:srgbClr val="0000FF"/>
                </a:solidFill>
                <a:latin typeface="+mn-lt"/>
              </a:rPr>
              <a:t>be</a:t>
            </a:r>
            <a:r>
              <a:rPr lang="fr-FR" sz="2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  <a:latin typeface="+mn-lt"/>
              </a:rPr>
              <a:t>then</a:t>
            </a:r>
            <a:r>
              <a:rPr lang="fr-FR" sz="2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  <a:latin typeface="+mn-lt"/>
              </a:rPr>
              <a:t>calculated</a:t>
            </a:r>
            <a:r>
              <a:rPr lang="fr-FR" sz="2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  <a:latin typeface="+mn-lt"/>
              </a:rPr>
              <a:t>according</a:t>
            </a:r>
            <a:r>
              <a:rPr lang="fr-FR" sz="2800" dirty="0" smtClean="0">
                <a:solidFill>
                  <a:srgbClr val="0000FF"/>
                </a:solidFill>
                <a:latin typeface="+mn-lt"/>
              </a:rPr>
              <a:t> to a model: IA</a:t>
            </a:r>
            <a:endParaRPr lang="fr-FR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035251" y="6093296"/>
            <a:ext cx="61206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G.I. </a:t>
            </a:r>
            <a:r>
              <a:rPr lang="en-GB" sz="1400" i="1" dirty="0" err="1">
                <a:solidFill>
                  <a:srgbClr val="FF3300"/>
                </a:solidFill>
                <a:latin typeface="Arial" charset="0"/>
              </a:rPr>
              <a:t>Gakh</a:t>
            </a:r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, A. P. </a:t>
            </a:r>
            <a:r>
              <a:rPr lang="en-GB" sz="1400" i="1" dirty="0" err="1">
                <a:solidFill>
                  <a:srgbClr val="FF3300"/>
                </a:solidFill>
                <a:latin typeface="Arial" charset="0"/>
              </a:rPr>
              <a:t>Rekalo</a:t>
            </a:r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, E. T.-G. Annals of Physics </a:t>
            </a:r>
            <a:r>
              <a:rPr lang="en-GB" sz="1400" i="1" dirty="0" smtClean="0">
                <a:solidFill>
                  <a:srgbClr val="FF3300"/>
                </a:solidFill>
                <a:latin typeface="Arial" charset="0"/>
              </a:rPr>
              <a:t>295, 1 (2002)</a:t>
            </a:r>
            <a:endParaRPr lang="en-GB" sz="1400" i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55985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7384"/>
            <a:ext cx="9180512" cy="72008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200" dirty="0">
                <a:solidFill>
                  <a:srgbClr val="0000FF"/>
                </a:solidFill>
              </a:rPr>
              <a:t>I</a:t>
            </a:r>
            <a:r>
              <a:rPr lang="fr-FR" sz="3200" dirty="0" smtClean="0">
                <a:solidFill>
                  <a:srgbClr val="0000FF"/>
                </a:solidFill>
              </a:rPr>
              <a:t>mpulse approximation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smtClean="0">
                <a:solidFill>
                  <a:srgbClr val="0000FF"/>
                </a:solidFill>
              </a:rPr>
              <a:t>for </a:t>
            </a:r>
            <a:r>
              <a:rPr lang="en-GB" sz="36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g </a:t>
            </a:r>
            <a:r>
              <a:rPr lang="en-GB" sz="3200" dirty="0" smtClean="0">
                <a:solidFill>
                  <a:schemeClr val="accent6"/>
                </a:solidFill>
              </a:rPr>
              <a:t>+ d     </a:t>
            </a:r>
            <a:r>
              <a:rPr lang="en-GB" sz="36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g </a:t>
            </a:r>
            <a:r>
              <a:rPr lang="en-GB" sz="3200" dirty="0" smtClean="0">
                <a:solidFill>
                  <a:schemeClr val="accent6"/>
                </a:solidFill>
              </a:rPr>
              <a:t>+ d + P</a:t>
            </a:r>
            <a:r>
              <a:rPr lang="en-GB" sz="3200" baseline="30000" dirty="0" smtClean="0">
                <a:solidFill>
                  <a:schemeClr val="accent6"/>
                </a:solidFill>
              </a:rPr>
              <a:t>0</a:t>
            </a:r>
            <a:endParaRPr lang="en-GB" sz="3600" i="1" baseline="30000" dirty="0" smtClean="0">
              <a:solidFill>
                <a:schemeClr val="accent6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6516216" y="404664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Image 8" descr="fig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181"/>
            <a:ext cx="4211961" cy="2067690"/>
          </a:xfrm>
          <a:prstGeom prst="rect">
            <a:avLst/>
          </a:prstGeom>
          <a:ln>
            <a:solidFill>
              <a:srgbClr val="00CC99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07504" y="69269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9" y="620688"/>
            <a:ext cx="9144000" cy="11992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170" y="2924944"/>
            <a:ext cx="4917830" cy="331236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076056" y="2492896"/>
            <a:ext cx="3228919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fr-FR" sz="2400" i="0" dirty="0" err="1" smtClean="0">
                <a:solidFill>
                  <a:srgbClr val="0000FF"/>
                </a:solidFill>
                <a:latin typeface="+mn-lt"/>
              </a:rPr>
              <a:t>Inelastic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2400" i="0" dirty="0" err="1" smtClean="0">
                <a:solidFill>
                  <a:srgbClr val="0000FF"/>
                </a:solidFill>
                <a:latin typeface="+mn-lt"/>
              </a:rPr>
              <a:t>Form</a:t>
            </a:r>
            <a:r>
              <a:rPr lang="fr-FR" sz="2400" i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2400" i="0" dirty="0" err="1" smtClean="0">
                <a:solidFill>
                  <a:srgbClr val="0000FF"/>
                </a:solidFill>
                <a:latin typeface="+mn-lt"/>
              </a:rPr>
              <a:t>Factors</a:t>
            </a:r>
            <a:endParaRPr lang="fr-FR" sz="2400" i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067799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7384"/>
            <a:ext cx="9180512" cy="72008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g</a:t>
            </a:r>
            <a:r>
              <a:rPr lang="en-GB" sz="4000" dirty="0" smtClean="0">
                <a:solidFill>
                  <a:schemeClr val="accent6"/>
                </a:solidFill>
              </a:rPr>
              <a:t>*+N     </a:t>
            </a:r>
            <a:r>
              <a:rPr lang="en-GB" sz="4000" dirty="0">
                <a:solidFill>
                  <a:schemeClr val="accent6"/>
                </a:solidFill>
                <a:latin typeface="Symbol" charset="2"/>
                <a:cs typeface="Symbol" charset="2"/>
              </a:rPr>
              <a:t>g</a:t>
            </a:r>
            <a:r>
              <a:rPr lang="en-GB" sz="4000" dirty="0">
                <a:solidFill>
                  <a:schemeClr val="accent6"/>
                </a:solidFill>
              </a:rPr>
              <a:t>*</a:t>
            </a:r>
            <a:r>
              <a:rPr lang="en-GB" sz="4000" dirty="0" smtClean="0">
                <a:solidFill>
                  <a:schemeClr val="accent6"/>
                </a:solidFill>
              </a:rPr>
              <a:t>+</a:t>
            </a:r>
            <a:r>
              <a:rPr lang="en-GB" sz="4000" dirty="0">
                <a:solidFill>
                  <a:schemeClr val="accent6"/>
                </a:solidFill>
              </a:rPr>
              <a:t>N</a:t>
            </a:r>
            <a:r>
              <a:rPr lang="en-GB" sz="4000" dirty="0" smtClean="0">
                <a:solidFill>
                  <a:schemeClr val="accent6"/>
                </a:solidFill>
              </a:rPr>
              <a:t>+P</a:t>
            </a:r>
            <a:r>
              <a:rPr lang="en-GB" sz="4000" baseline="30000" dirty="0" smtClean="0">
                <a:solidFill>
                  <a:schemeClr val="accent6"/>
                </a:solidFill>
              </a:rPr>
              <a:t>0</a:t>
            </a:r>
            <a:endParaRPr lang="en-GB" sz="4400" i="1" baseline="30000" dirty="0" smtClean="0">
              <a:solidFill>
                <a:schemeClr val="accent6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3995936" y="404664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Image 9" descr="fig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71000"/>
            <a:ext cx="4248472" cy="467422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07504" y="69269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5517232"/>
            <a:ext cx="32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0" dirty="0" smtClean="0">
                <a:latin typeface="+mn-lt"/>
              </a:rPr>
              <a:t>VMD model: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sz="2000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fr-FR" sz="2000" dirty="0" err="1" smtClean="0">
                <a:solidFill>
                  <a:srgbClr val="FF0000"/>
                </a:solidFill>
                <a:latin typeface="+mn-lt"/>
              </a:rPr>
              <a:t>ear</a:t>
            </a:r>
            <a:r>
              <a:rPr lang="fr-FR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n-lt"/>
              </a:rPr>
              <a:t>threshold</a:t>
            </a:r>
            <a:r>
              <a:rPr lang="fr-FR" sz="2000" dirty="0" smtClean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pic>
        <p:nvPicPr>
          <p:cNvPr id="13" name="Image 12" descr="fig6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4583" r="13988" b="21759"/>
          <a:stretch/>
        </p:blipFill>
        <p:spPr>
          <a:xfrm>
            <a:off x="4427984" y="771856"/>
            <a:ext cx="4724350" cy="4673368"/>
          </a:xfrm>
          <a:prstGeom prst="rect">
            <a:avLst/>
          </a:prstGeom>
          <a:ln>
            <a:solidFill>
              <a:srgbClr val="FF33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195736" y="5325016"/>
            <a:ext cx="640871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i="0" dirty="0" smtClean="0">
                <a:latin typeface="+mn-lt"/>
              </a:rPr>
              <a:t>Born </a:t>
            </a:r>
            <a:r>
              <a:rPr lang="fr-FR" sz="2400" dirty="0" err="1" smtClean="0">
                <a:latin typeface="+mn-lt"/>
              </a:rPr>
              <a:t>s,t,u</a:t>
            </a:r>
            <a:r>
              <a:rPr lang="fr-FR" sz="2400" i="0" dirty="0" smtClean="0">
                <a:latin typeface="+mn-lt"/>
              </a:rPr>
              <a:t> </a:t>
            </a:r>
            <a:r>
              <a:rPr lang="fr-FR" sz="2400" i="0" dirty="0" err="1" smtClean="0">
                <a:latin typeface="+mn-lt"/>
              </a:rPr>
              <a:t>nucleon</a:t>
            </a:r>
            <a:r>
              <a:rPr lang="fr-FR" sz="2400" i="0" dirty="0" smtClean="0">
                <a:latin typeface="+mn-lt"/>
              </a:rPr>
              <a:t> exchange </a:t>
            </a:r>
            <a:r>
              <a:rPr lang="fr-FR" sz="2400" i="0" dirty="0" err="1" smtClean="0">
                <a:latin typeface="+mn-lt"/>
              </a:rPr>
              <a:t>channels</a:t>
            </a:r>
            <a:endParaRPr lang="fr-FR" sz="2400" i="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fr-FR" sz="2400" i="0" dirty="0" err="1">
                <a:latin typeface="+mn-lt"/>
              </a:rPr>
              <a:t>t</a:t>
            </a:r>
            <a:r>
              <a:rPr lang="fr-FR" sz="2400" i="0" dirty="0" err="1" smtClean="0">
                <a:latin typeface="+mn-lt"/>
              </a:rPr>
              <a:t>-channel</a:t>
            </a:r>
            <a:r>
              <a:rPr lang="fr-FR" sz="2400" i="0" dirty="0" smtClean="0">
                <a:latin typeface="+mn-lt"/>
              </a:rPr>
              <a:t> </a:t>
            </a:r>
            <a:r>
              <a:rPr lang="fr-FR" sz="2400" i="0" dirty="0" smtClean="0">
                <a:latin typeface="Symbol" charset="2"/>
                <a:cs typeface="Symbol" charset="2"/>
              </a:rPr>
              <a:t>p, r, w , </a:t>
            </a:r>
            <a:r>
              <a:rPr lang="fr-FR" sz="2400" i="0" dirty="0" smtClean="0">
                <a:latin typeface="+mn-lt"/>
              </a:rPr>
              <a:t>exchange</a:t>
            </a:r>
          </a:p>
          <a:p>
            <a:pPr marL="457200" indent="-457200">
              <a:buFont typeface="Arial"/>
              <a:buChar char="•"/>
            </a:pPr>
            <a:r>
              <a:rPr lang="fr-FR" sz="2400" i="0" dirty="0" smtClean="0">
                <a:latin typeface="Symbol" charset="2"/>
                <a:cs typeface="Symbol" charset="2"/>
              </a:rPr>
              <a:t>D</a:t>
            </a:r>
            <a:r>
              <a:rPr lang="fr-FR" sz="2400" i="0" dirty="0" smtClean="0">
                <a:latin typeface="+mn-lt"/>
              </a:rPr>
              <a:t> exchange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4048" y="76470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0" dirty="0">
                <a:solidFill>
                  <a:schemeClr val="accent6"/>
                </a:solidFill>
                <a:latin typeface="Symbol" charset="2"/>
                <a:cs typeface="Symbol" charset="2"/>
              </a:rPr>
              <a:t>g</a:t>
            </a:r>
            <a:r>
              <a:rPr lang="en-GB" sz="1800" i="0" dirty="0">
                <a:solidFill>
                  <a:schemeClr val="accent6"/>
                </a:solidFill>
              </a:rPr>
              <a:t>*</a:t>
            </a:r>
            <a:r>
              <a:rPr lang="en-GB" sz="1800" i="0" dirty="0" smtClean="0">
                <a:solidFill>
                  <a:schemeClr val="accent6"/>
                </a:solidFill>
              </a:rPr>
              <a:t>+p 220 MeV  </a:t>
            </a:r>
            <a:endParaRPr lang="fr-FR" sz="1800" i="0" dirty="0"/>
          </a:p>
        </p:txBody>
      </p:sp>
      <p:sp>
        <p:nvSpPr>
          <p:cNvPr id="16" name="Rectangle 15"/>
          <p:cNvSpPr/>
          <p:nvPr/>
        </p:nvSpPr>
        <p:spPr>
          <a:xfrm>
            <a:off x="7308304" y="76470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0" dirty="0">
                <a:solidFill>
                  <a:schemeClr val="accent6"/>
                </a:solidFill>
                <a:latin typeface="Symbol" charset="2"/>
                <a:cs typeface="Symbol" charset="2"/>
              </a:rPr>
              <a:t>g</a:t>
            </a:r>
            <a:r>
              <a:rPr lang="en-GB" sz="1800" i="0" dirty="0">
                <a:solidFill>
                  <a:schemeClr val="accent6"/>
                </a:solidFill>
              </a:rPr>
              <a:t>*</a:t>
            </a:r>
            <a:r>
              <a:rPr lang="en-GB" sz="1800" i="0" dirty="0" smtClean="0">
                <a:solidFill>
                  <a:schemeClr val="accent6"/>
                </a:solidFill>
              </a:rPr>
              <a:t>+p 240 MeV  </a:t>
            </a:r>
            <a:endParaRPr lang="fr-FR" sz="1800" i="0" dirty="0"/>
          </a:p>
        </p:txBody>
      </p:sp>
      <p:sp>
        <p:nvSpPr>
          <p:cNvPr id="17" name="Rectangle 16"/>
          <p:cNvSpPr/>
          <p:nvPr/>
        </p:nvSpPr>
        <p:spPr>
          <a:xfrm>
            <a:off x="7308304" y="220486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0" dirty="0">
                <a:solidFill>
                  <a:schemeClr val="accent6"/>
                </a:solidFill>
                <a:latin typeface="Symbol" charset="2"/>
                <a:cs typeface="Symbol" charset="2"/>
              </a:rPr>
              <a:t>g</a:t>
            </a:r>
            <a:r>
              <a:rPr lang="en-GB" sz="1800" i="0" dirty="0">
                <a:solidFill>
                  <a:schemeClr val="accent6"/>
                </a:solidFill>
              </a:rPr>
              <a:t>*</a:t>
            </a:r>
            <a:r>
              <a:rPr lang="en-GB" sz="1800" i="0" dirty="0" smtClean="0">
                <a:solidFill>
                  <a:schemeClr val="accent6"/>
                </a:solidFill>
              </a:rPr>
              <a:t>+p 300 MeV  </a:t>
            </a:r>
            <a:endParaRPr lang="fr-FR" sz="1800" i="0" dirty="0"/>
          </a:p>
        </p:txBody>
      </p:sp>
      <p:sp>
        <p:nvSpPr>
          <p:cNvPr id="18" name="Rectangle 17"/>
          <p:cNvSpPr/>
          <p:nvPr/>
        </p:nvSpPr>
        <p:spPr>
          <a:xfrm>
            <a:off x="5004048" y="220486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0" dirty="0">
                <a:solidFill>
                  <a:schemeClr val="accent6"/>
                </a:solidFill>
                <a:latin typeface="Symbol" charset="2"/>
                <a:cs typeface="Symbol" charset="2"/>
              </a:rPr>
              <a:t>g</a:t>
            </a:r>
            <a:r>
              <a:rPr lang="en-GB" sz="1800" i="0" dirty="0">
                <a:solidFill>
                  <a:schemeClr val="accent6"/>
                </a:solidFill>
              </a:rPr>
              <a:t>*</a:t>
            </a:r>
            <a:r>
              <a:rPr lang="en-GB" sz="1800" i="0" dirty="0" smtClean="0">
                <a:solidFill>
                  <a:schemeClr val="accent6"/>
                </a:solidFill>
              </a:rPr>
              <a:t>+p 260 MeV  </a:t>
            </a:r>
            <a:endParaRPr lang="fr-FR" sz="1800" i="0" dirty="0"/>
          </a:p>
        </p:txBody>
      </p:sp>
      <p:sp>
        <p:nvSpPr>
          <p:cNvPr id="19" name="Rectangle 18"/>
          <p:cNvSpPr/>
          <p:nvPr/>
        </p:nvSpPr>
        <p:spPr>
          <a:xfrm>
            <a:off x="7308304" y="357301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0" dirty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GB" sz="1800" i="0" dirty="0">
                <a:solidFill>
                  <a:srgbClr val="FF0000"/>
                </a:solidFill>
              </a:rPr>
              <a:t>*</a:t>
            </a:r>
            <a:r>
              <a:rPr lang="en-GB" sz="1800" i="0" dirty="0" smtClean="0">
                <a:solidFill>
                  <a:srgbClr val="FF0000"/>
                </a:solidFill>
              </a:rPr>
              <a:t>+n 300 MeV  </a:t>
            </a:r>
            <a:endParaRPr lang="fr-FR" sz="1800" i="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4048" y="357301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0" dirty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GB" sz="1800" i="0" dirty="0">
                <a:solidFill>
                  <a:srgbClr val="FF0000"/>
                </a:solidFill>
              </a:rPr>
              <a:t>*</a:t>
            </a:r>
            <a:r>
              <a:rPr lang="en-GB" sz="1800" i="0" dirty="0" smtClean="0">
                <a:solidFill>
                  <a:srgbClr val="FF0000"/>
                </a:solidFill>
              </a:rPr>
              <a:t>+n 240 MeV  </a:t>
            </a:r>
            <a:endParaRPr lang="fr-FR" sz="18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572"/>
      </p:ext>
    </p:extLst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54024"/>
            <a:ext cx="5911377" cy="57273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836712"/>
            <a:ext cx="2829576" cy="2204864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-27384"/>
            <a:ext cx="9180512" cy="72008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err="1">
                <a:solidFill>
                  <a:schemeClr val="accent6"/>
                </a:solidFill>
              </a:rPr>
              <a:t>e</a:t>
            </a:r>
            <a:r>
              <a:rPr lang="en-GB" sz="4000" dirty="0" err="1" smtClean="0">
                <a:solidFill>
                  <a:schemeClr val="accent6"/>
                </a:solidFill>
              </a:rPr>
              <a:t>+d</a:t>
            </a:r>
            <a:r>
              <a:rPr lang="en-GB" sz="4000" dirty="0" smtClean="0">
                <a:solidFill>
                  <a:schemeClr val="accent6"/>
                </a:solidFill>
              </a:rPr>
              <a:t>     e+d+P</a:t>
            </a:r>
            <a:r>
              <a:rPr lang="en-GB" sz="4000" baseline="30000" dirty="0" smtClean="0">
                <a:solidFill>
                  <a:schemeClr val="accent6"/>
                </a:solidFill>
              </a:rPr>
              <a:t>0</a:t>
            </a:r>
            <a:endParaRPr lang="en-GB" sz="4400" i="1" baseline="30000" dirty="0" smtClean="0">
              <a:solidFill>
                <a:schemeClr val="accent6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3995936" y="404664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156176" y="3573016"/>
            <a:ext cx="4572000" cy="10566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5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2800" dirty="0" smtClean="0">
                <a:solidFill>
                  <a:srgbClr val="0000FF"/>
                </a:solidFill>
                <a:latin typeface="+mj-lt"/>
              </a:rPr>
              <a:t>Polarization </a:t>
            </a:r>
          </a:p>
          <a:p>
            <a:pPr lvl="1">
              <a:lnSpc>
                <a:spcPct val="5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2800" dirty="0" smtClean="0">
                <a:solidFill>
                  <a:srgbClr val="0000FF"/>
                </a:solidFill>
                <a:latin typeface="+mj-lt"/>
              </a:rPr>
              <a:t>phenomena </a:t>
            </a:r>
          </a:p>
          <a:p>
            <a:pPr lvl="1">
              <a:lnSpc>
                <a:spcPct val="5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2800" dirty="0" smtClean="0">
                <a:solidFill>
                  <a:srgbClr val="0000FF"/>
                </a:solidFill>
                <a:latin typeface="+mj-lt"/>
              </a:rPr>
              <a:t>in progress !</a:t>
            </a:r>
            <a:endParaRPr lang="en-GB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23320" y="6165304"/>
            <a:ext cx="61206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G.I. </a:t>
            </a:r>
            <a:r>
              <a:rPr lang="en-GB" sz="1400" i="1" dirty="0" err="1">
                <a:solidFill>
                  <a:srgbClr val="FF3300"/>
                </a:solidFill>
                <a:latin typeface="Arial" charset="0"/>
              </a:rPr>
              <a:t>Gakh</a:t>
            </a:r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, A. P. </a:t>
            </a:r>
            <a:r>
              <a:rPr lang="en-GB" sz="1400" i="1" dirty="0" err="1">
                <a:solidFill>
                  <a:srgbClr val="FF3300"/>
                </a:solidFill>
                <a:latin typeface="Arial" charset="0"/>
              </a:rPr>
              <a:t>Rekalo</a:t>
            </a:r>
            <a:r>
              <a:rPr lang="en-GB" sz="1400" i="1" dirty="0">
                <a:solidFill>
                  <a:srgbClr val="FF3300"/>
                </a:solidFill>
                <a:latin typeface="Arial" charset="0"/>
              </a:rPr>
              <a:t>, E. T.-G. Annals of Physics </a:t>
            </a:r>
            <a:r>
              <a:rPr lang="en-GB" sz="1400" i="1" dirty="0" smtClean="0">
                <a:solidFill>
                  <a:srgbClr val="FF3300"/>
                </a:solidFill>
                <a:latin typeface="Arial" charset="0"/>
              </a:rPr>
              <a:t>295, 1 (2002)</a:t>
            </a:r>
            <a:endParaRPr lang="en-GB" sz="1400" i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89099"/>
      </p:ext>
    </p:extLst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908720"/>
          </a:xfrm>
          <a:solidFill>
            <a:srgbClr val="0000FF"/>
          </a:solidFill>
        </p:spPr>
        <p:txBody>
          <a:bodyPr/>
          <a:lstStyle/>
          <a:p>
            <a:r>
              <a:rPr lang="fr-FR" sz="36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Conclusion</a:t>
            </a:r>
            <a:r>
              <a:rPr lang="fr-FR" sz="3600" i="1" dirty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 </a:t>
            </a:r>
            <a:endParaRPr lang="fr-FR" sz="4400" i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22200" y="908720"/>
            <a:ext cx="9144000" cy="600164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0" dirty="0"/>
              <a:t> </a:t>
            </a:r>
            <a:r>
              <a:rPr lang="en-US" sz="2400" i="0" dirty="0" err="1">
                <a:solidFill>
                  <a:srgbClr val="0000FF"/>
                </a:solidFill>
                <a:latin typeface="+mn-lt"/>
              </a:rPr>
              <a:t>eD</a:t>
            </a:r>
            <a:r>
              <a:rPr lang="en-US" sz="2400" i="0" dirty="0">
                <a:solidFill>
                  <a:srgbClr val="0000FF"/>
                </a:solidFill>
                <a:latin typeface="+mn-lt"/>
              </a:rPr>
              <a:t> elastic scattering </a:t>
            </a:r>
            <a:r>
              <a:rPr lang="en-US" sz="2400" i="0" dirty="0">
                <a:latin typeface="+mn-lt"/>
              </a:rPr>
              <a:t>at large Q</a:t>
            </a:r>
            <a:r>
              <a:rPr lang="en-US" sz="2400" i="0" baseline="30000" dirty="0">
                <a:latin typeface="+mn-lt"/>
              </a:rPr>
              <a:t>2</a:t>
            </a:r>
            <a:r>
              <a:rPr lang="en-US" sz="2400" i="0" dirty="0">
                <a:latin typeface="+mn-lt"/>
              </a:rPr>
              <a:t> with the</a:t>
            </a:r>
          </a:p>
          <a:p>
            <a:r>
              <a:rPr lang="en-US" sz="24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11 </a:t>
            </a:r>
            <a:r>
              <a:rPr lang="en-US" sz="2400" i="0" dirty="0" err="1">
                <a:latin typeface="+mn-lt"/>
              </a:rPr>
              <a:t>GeV</a:t>
            </a:r>
            <a:r>
              <a:rPr lang="en-US" sz="2400" i="0" dirty="0">
                <a:latin typeface="+mn-lt"/>
              </a:rPr>
              <a:t> </a:t>
            </a:r>
            <a:r>
              <a:rPr lang="en-US" sz="2400" i="0" dirty="0" err="1">
                <a:latin typeface="+mn-lt"/>
              </a:rPr>
              <a:t>Jlab</a:t>
            </a:r>
            <a:r>
              <a:rPr lang="en-US" sz="2400" i="0" dirty="0">
                <a:latin typeface="+mn-lt"/>
              </a:rPr>
              <a:t> upgrade</a:t>
            </a:r>
          </a:p>
          <a:p>
            <a:pPr>
              <a:buFont typeface="Arial" pitchFamily="34" charset="0"/>
              <a:buChar char="•"/>
            </a:pPr>
            <a:r>
              <a:rPr lang="en-US" sz="2400" i="0" dirty="0">
                <a:solidFill>
                  <a:srgbClr val="FF0000"/>
                </a:solidFill>
                <a:latin typeface="+mn-lt"/>
              </a:rPr>
              <a:t> Measurements of neutron FFs </a:t>
            </a:r>
            <a:endParaRPr lang="en-US" sz="24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Deuteron: lightest nucleus to study quark and hadron dynamics at short distances: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short range correlations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i="0" dirty="0">
                <a:latin typeface="+mn-lt"/>
              </a:rPr>
              <a:t> </a:t>
            </a:r>
            <a:r>
              <a:rPr lang="en-US" sz="2400" i="0" dirty="0" smtClean="0">
                <a:latin typeface="+mn-lt"/>
              </a:rPr>
              <a:t>three body forces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i="0" dirty="0" smtClean="0">
                <a:latin typeface="+mn-lt"/>
              </a:rPr>
              <a:t> six quarks states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i="0" dirty="0" smtClean="0">
                <a:latin typeface="+mn-lt"/>
              </a:rPr>
              <a:t>……</a:t>
            </a:r>
          </a:p>
          <a:p>
            <a:pPr marL="800100" lvl="1" indent="-342900">
              <a:buFont typeface="Wingdings" charset="2"/>
              <a:buChar char="ü"/>
            </a:pPr>
            <a:endParaRPr lang="en-US" sz="2400" i="0" dirty="0" smtClean="0">
              <a:latin typeface="+mn-lt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Polarized deuteron beam </a:t>
            </a:r>
          </a:p>
          <a:p>
            <a:pPr marL="0" lvl="1"/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   at 13  </a:t>
            </a:r>
            <a:r>
              <a:rPr lang="en-US" sz="2400" i="0" dirty="0" err="1" smtClean="0">
                <a:solidFill>
                  <a:srgbClr val="0000FF"/>
                </a:solidFill>
                <a:latin typeface="+mn-lt"/>
              </a:rPr>
              <a:t>GeV</a:t>
            </a:r>
            <a:r>
              <a:rPr lang="en-US" sz="2400" i="0" dirty="0" smtClean="0">
                <a:latin typeface="+mn-lt"/>
              </a:rPr>
              <a:t> </a:t>
            </a: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already </a:t>
            </a:r>
          </a:p>
          <a:p>
            <a:pPr marL="0" lvl="1"/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   available at </a:t>
            </a:r>
            <a:r>
              <a:rPr lang="en-US" sz="2400" i="0" dirty="0" err="1" smtClean="0">
                <a:solidFill>
                  <a:srgbClr val="0000FF"/>
                </a:solidFill>
                <a:latin typeface="+mn-lt"/>
              </a:rPr>
              <a:t>Dubna</a:t>
            </a:r>
            <a:endParaRPr lang="en-US" sz="2400" i="0" dirty="0" smtClean="0">
              <a:solidFill>
                <a:srgbClr val="0000FF"/>
              </a:solidFill>
              <a:latin typeface="+mn-lt"/>
            </a:endParaRPr>
          </a:p>
          <a:p>
            <a:pPr marL="0" lvl="1"/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400" i="0" dirty="0" err="1" smtClean="0">
                <a:solidFill>
                  <a:srgbClr val="0000FF"/>
                </a:solidFill>
                <a:latin typeface="+mn-lt"/>
              </a:rPr>
              <a:t>Nuclotron</a:t>
            </a: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NICA Collider soon 8</a:t>
            </a:r>
          </a:p>
          <a:p>
            <a:endParaRPr lang="en-US" sz="2400" i="0" dirty="0" smtClean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88224" y="1052736"/>
            <a:ext cx="2304256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</a:rPr>
              <a:t>Jefferson </a:t>
            </a:r>
            <a:r>
              <a:rPr lang="fr-FR" sz="2400" i="0" dirty="0" err="1" smtClean="0">
                <a:solidFill>
                  <a:srgbClr val="FF0000"/>
                </a:solidFill>
              </a:rPr>
              <a:t>Lab</a:t>
            </a:r>
            <a:endParaRPr lang="fr-FR" sz="2400" i="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501008"/>
            <a:ext cx="5074118" cy="28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81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1143-919C-1344-8BF2-5C53390F425E}" type="slidenum">
              <a:rPr lang="fr-FR"/>
              <a:pPr/>
              <a:t>28</a:t>
            </a:fld>
            <a:endParaRPr lang="fr-FR"/>
          </a:p>
        </p:txBody>
      </p:sp>
      <p:graphicFrame>
        <p:nvGraphicFramePr>
          <p:cNvPr id="36045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7895687"/>
              </p:ext>
            </p:extLst>
          </p:nvPr>
        </p:nvGraphicFramePr>
        <p:xfrm>
          <a:off x="3924300" y="692621"/>
          <a:ext cx="50546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6" name="Bitmap Image" r:id="rId4" imgW="5334745" imgH="5695238" progId="Paint.Picture">
                  <p:embed/>
                </p:oleObj>
              </mc:Choice>
              <mc:Fallback>
                <p:oleObj name="Bitmap Image" r:id="rId4" imgW="5334745" imgH="5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692621"/>
                        <a:ext cx="50546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0" y="3886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  </a:t>
            </a:r>
          </a:p>
        </p:txBody>
      </p:sp>
      <p:graphicFrame>
        <p:nvGraphicFramePr>
          <p:cNvPr id="36045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765175"/>
          <a:ext cx="4067175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7" name="Bitmap Image" r:id="rId6" imgW="2952381" imgH="2657846" progId="Paint.Picture">
                  <p:embed/>
                </p:oleObj>
              </mc:Choice>
              <mc:Fallback>
                <p:oleObj name="Bitmap Image" r:id="rId6" imgW="2952381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4067175" cy="366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0" y="4365625"/>
            <a:ext cx="3995936" cy="1631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000" i="0" dirty="0">
                <a:solidFill>
                  <a:schemeClr val="accent2"/>
                </a:solidFill>
                <a:latin typeface="+mn-lt"/>
              </a:rPr>
              <a:t>The KHARKOV model:</a:t>
            </a:r>
          </a:p>
          <a:p>
            <a:pPr eaLnBrk="1" hangingPunct="1"/>
            <a:r>
              <a:rPr lang="en-US" sz="2000" i="0" dirty="0">
                <a:solidFill>
                  <a:schemeClr val="accent2"/>
                </a:solidFill>
              </a:rPr>
              <a:t>     </a:t>
            </a:r>
            <a:r>
              <a:rPr lang="en-US" sz="2000" i="0" dirty="0">
                <a:solidFill>
                  <a:schemeClr val="accent2"/>
                </a:solidFill>
                <a:latin typeface="+mn-lt"/>
              </a:rPr>
              <a:t> - Impulse Approximation</a:t>
            </a:r>
          </a:p>
          <a:p>
            <a:pPr eaLnBrk="1" hangingPunct="1"/>
            <a:r>
              <a:rPr lang="en-US" sz="2000" i="0" dirty="0">
                <a:solidFill>
                  <a:schemeClr val="accent2"/>
                </a:solidFill>
                <a:latin typeface="+mn-lt"/>
              </a:rPr>
              <a:t>      - </a:t>
            </a:r>
            <a:r>
              <a:rPr lang="en-US" sz="2000" i="0" dirty="0" smtClean="0">
                <a:solidFill>
                  <a:schemeClr val="accent2"/>
                </a:solidFill>
                <a:latin typeface="+mn-lt"/>
              </a:rPr>
              <a:t>Fully relativistic</a:t>
            </a:r>
            <a:endParaRPr lang="en-US" sz="2000" i="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000" i="0" dirty="0">
                <a:solidFill>
                  <a:schemeClr val="accent2"/>
                </a:solidFill>
                <a:latin typeface="+mn-lt"/>
              </a:rPr>
              <a:t>      - Kinematics: proton spectator</a:t>
            </a:r>
          </a:p>
          <a:p>
            <a:pPr eaLnBrk="1" hangingPunct="1"/>
            <a:r>
              <a:rPr lang="en-US" sz="2000" i="0" dirty="0">
                <a:solidFill>
                  <a:schemeClr val="accent2"/>
                </a:solidFill>
                <a:latin typeface="+mn-lt"/>
              </a:rPr>
              <a:t>      - Polarization observables</a:t>
            </a:r>
            <a:r>
              <a:rPr lang="en-US" sz="2000" i="0" dirty="0">
                <a:solidFill>
                  <a:srgbClr val="FF0000"/>
                </a:solidFill>
                <a:latin typeface="+mn-lt"/>
              </a:rPr>
              <a:t>  </a:t>
            </a:r>
            <a:endParaRPr lang="fr-FR" sz="20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900113" y="5949950"/>
            <a:ext cx="486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 i="1">
                <a:solidFill>
                  <a:srgbClr val="FF3300"/>
                </a:solidFill>
                <a:latin typeface="Arial" charset="0"/>
              </a:rPr>
              <a:t>G.I. Gakh, A. P. Rekalo, E. T.-G. Annals of Physics (2005)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>
                <a:solidFill>
                  <a:srgbClr val="0000FF"/>
                </a:solidFill>
              </a:rPr>
              <a:t>The reaction d(</a:t>
            </a:r>
            <a:r>
              <a:rPr lang="en-GB" sz="4000" dirty="0" err="1">
                <a:solidFill>
                  <a:srgbClr val="0000FF"/>
                </a:solidFill>
              </a:rPr>
              <a:t>e,e’n</a:t>
            </a:r>
            <a:r>
              <a:rPr lang="en-GB" sz="4000" dirty="0">
                <a:solidFill>
                  <a:srgbClr val="0000FF"/>
                </a:solidFill>
              </a:rPr>
              <a:t>)p - </a:t>
            </a:r>
            <a:r>
              <a:rPr lang="en-GB" sz="4000" dirty="0" err="1">
                <a:solidFill>
                  <a:srgbClr val="0000FF"/>
                </a:solidFill>
              </a:rPr>
              <a:t>A</a:t>
            </a:r>
            <a:r>
              <a:rPr lang="en-GB" sz="4000" baseline="-25000" dirty="0" err="1">
                <a:solidFill>
                  <a:srgbClr val="0000FF"/>
                </a:solidFill>
              </a:rPr>
              <a:t>x</a:t>
            </a:r>
            <a:endParaRPr lang="en-GB" sz="4400" i="1" dirty="0" smtClean="0">
              <a:solidFill>
                <a:srgbClr val="0000F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432213"/>
      </p:ext>
    </p:extLst>
  </p:cSld>
  <p:clrMapOvr>
    <a:masterClrMapping/>
  </p:clrMapOvr>
  <p:transition xmlns:p14="http://schemas.microsoft.com/office/powerpoint/2010/main" advTm="734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3389-26A1-7748-9D74-1E5D1266AA5E}" type="slidenum">
              <a:rPr lang="fr-FR"/>
              <a:pPr/>
              <a:t>29</a:t>
            </a:fld>
            <a:endParaRPr lang="fr-FR"/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5105400" y="1905000"/>
            <a:ext cx="381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0" y="3886200"/>
            <a:ext cx="3657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  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3348038" y="692150"/>
          <a:ext cx="5040312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69" name="Image Bitmap" r:id="rId4" imgW="3543795" imgH="3390476" progId="Paint.Picture">
                  <p:embed/>
                </p:oleObj>
              </mc:Choice>
              <mc:Fallback>
                <p:oleObj name="Image Bitmap" r:id="rId4" imgW="3543795" imgH="3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692150"/>
                        <a:ext cx="5040312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1" name="Object 7"/>
          <p:cNvGraphicFramePr>
            <a:graphicFrameLocks noChangeAspect="1"/>
          </p:cNvGraphicFramePr>
          <p:nvPr/>
        </p:nvGraphicFramePr>
        <p:xfrm>
          <a:off x="755650" y="5376863"/>
          <a:ext cx="2808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0" name="Image Bitmap" r:id="rId6" imgW="3057143" imgH="828791" progId="Paint.Picture">
                  <p:embed/>
                </p:oleObj>
              </mc:Choice>
              <mc:Fallback>
                <p:oleObj name="Image Bitmap" r:id="rId6" imgW="3057143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76863"/>
                        <a:ext cx="2808288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611188" y="3429000"/>
          <a:ext cx="23939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1" name="Image Bitmap" r:id="rId8" imgW="2000000" imgH="542857" progId="Paint.Picture">
                  <p:embed/>
                </p:oleObj>
              </mc:Choice>
              <mc:Fallback>
                <p:oleObj name="Image Bitmap" r:id="rId8" imgW="2000000" imgH="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9000"/>
                        <a:ext cx="2393950" cy="5699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3" name="Object 9"/>
          <p:cNvGraphicFramePr>
            <a:graphicFrameLocks noChangeAspect="1"/>
          </p:cNvGraphicFramePr>
          <p:nvPr/>
        </p:nvGraphicFramePr>
        <p:xfrm>
          <a:off x="755650" y="4892675"/>
          <a:ext cx="17287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2" name="Image Bitmap" r:id="rId10" imgW="1704762" imgH="457143" progId="Paint.Picture">
                  <p:embed/>
                </p:oleObj>
              </mc:Choice>
              <mc:Fallback>
                <p:oleObj name="Image Bitmap" r:id="rId10" imgW="1704762" imgH="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892675"/>
                        <a:ext cx="17287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3851275" y="5516563"/>
          <a:ext cx="1096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3" name="Image Bitmap" r:id="rId12" imgW="1123810" imgH="561905" progId="Paint.Picture">
                  <p:embed/>
                </p:oleObj>
              </mc:Choice>
              <mc:Fallback>
                <p:oleObj name="Image Bitmap" r:id="rId12" imgW="1123810" imgH="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516563"/>
                        <a:ext cx="10969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4572000" y="594995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 i="1">
                <a:solidFill>
                  <a:srgbClr val="FF3300"/>
                </a:solidFill>
              </a:rPr>
              <a:t>L.Alexa et al., PRL 82, 1374 (1999), HallA, JLab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>
                <a:solidFill>
                  <a:schemeClr val="accent2"/>
                </a:solidFill>
                <a:latin typeface="Arial" charset="0"/>
              </a:rPr>
              <a:t>Reduced deuteron form factors</a:t>
            </a:r>
            <a:endParaRPr lang="en-GB" sz="4400" dirty="0"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858331"/>
      </p:ext>
    </p:extLst>
  </p:cSld>
  <p:clrMapOvr>
    <a:masterClrMapping/>
  </p:clrMapOvr>
  <p:transition xmlns:p14="http://schemas.microsoft.com/office/powerpoint/2010/main" advTm="1321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92696"/>
            <a:ext cx="9144000" cy="5669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Elastic scattering </a:t>
            </a:r>
            <a:r>
              <a:rPr lang="en-US" sz="2400" i="0" dirty="0">
                <a:latin typeface="+mn-lt"/>
              </a:rPr>
              <a:t>(</a:t>
            </a:r>
            <a:r>
              <a:rPr lang="en-US" sz="2400" i="0" dirty="0" err="1">
                <a:solidFill>
                  <a:srgbClr val="FF0000"/>
                </a:solidFill>
                <a:latin typeface="+mn-lt"/>
              </a:rPr>
              <a:t>e+d</a:t>
            </a:r>
            <a:r>
              <a:rPr lang="en-US" sz="2400" i="0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sz="2800" b="1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latin typeface="+mn-lt"/>
              </a:rPr>
              <a:t>e</a:t>
            </a:r>
            <a:r>
              <a:rPr lang="en-US" sz="2800" b="1" i="0" dirty="0" err="1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US" sz="2800" b="1" i="0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en-US" sz="2400" i="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i="0" dirty="0" smtClean="0">
              <a:latin typeface="+mn-lt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Electromagnetic form factors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The deuteron size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0" dirty="0">
                <a:latin typeface="+mn-lt"/>
              </a:rPr>
              <a:t>Deuteron break-</a:t>
            </a:r>
            <a:r>
              <a:rPr lang="en-US" sz="2400" i="0" dirty="0" smtClean="0">
                <a:latin typeface="+mn-lt"/>
              </a:rPr>
              <a:t>up (</a:t>
            </a:r>
            <a:r>
              <a:rPr lang="en-US" sz="2400" i="0" dirty="0" err="1" smtClean="0">
                <a:solidFill>
                  <a:srgbClr val="FF0000"/>
                </a:solidFill>
                <a:latin typeface="+mn-lt"/>
              </a:rPr>
              <a:t>e+d</a:t>
            </a:r>
            <a:r>
              <a:rPr lang="en-US" sz="2400" i="0" dirty="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en-US" sz="2800" b="1" i="0" dirty="0" err="1" smtClean="0">
                <a:solidFill>
                  <a:srgbClr val="FF0000"/>
                </a:solidFill>
                <a:latin typeface="+mn-lt"/>
              </a:rPr>
              <a:t>e+n+p</a:t>
            </a:r>
            <a:r>
              <a:rPr lang="en-US" sz="2400" i="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i="0" dirty="0">
              <a:solidFill>
                <a:srgbClr val="FF0000"/>
              </a:solidFill>
              <a:latin typeface="+mn-lt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i="0" dirty="0">
                <a:latin typeface="+mn-lt"/>
              </a:rPr>
              <a:t>The neutron form factor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Coherent pion production (</a:t>
            </a:r>
            <a:r>
              <a:rPr lang="en-US" sz="2400" i="0" dirty="0" err="1" smtClean="0">
                <a:solidFill>
                  <a:srgbClr val="FF0000"/>
                </a:solidFill>
                <a:latin typeface="+mn-lt"/>
              </a:rPr>
              <a:t>e+d</a:t>
            </a:r>
            <a:r>
              <a:rPr lang="en-US" sz="2400" i="0" dirty="0">
                <a:solidFill>
                  <a:srgbClr val="FF0000"/>
                </a:solidFill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</a:rPr>
              <a:t>   </a:t>
            </a:r>
            <a:r>
              <a:rPr lang="en-US" sz="2800" b="1" i="0" dirty="0" smtClean="0">
                <a:solidFill>
                  <a:srgbClr val="FF0000"/>
                </a:solidFill>
                <a:latin typeface="+mn-lt"/>
              </a:rPr>
              <a:t>e+d</a:t>
            </a:r>
            <a:r>
              <a:rPr lang="en-US" sz="2800" b="1" i="0" dirty="0">
                <a:solidFill>
                  <a:srgbClr val="FF0000"/>
                </a:solidFill>
              </a:rPr>
              <a:t>+</a:t>
            </a:r>
            <a:r>
              <a:rPr lang="en-US" sz="2800" b="1" i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2800" b="1" i="0" baseline="30000" dirty="0" smtClean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400" i="0" dirty="0" smtClean="0">
                <a:latin typeface="+mn-lt"/>
              </a:rPr>
              <a:t>) </a:t>
            </a:r>
            <a:endParaRPr lang="en-US" sz="2400" i="0" dirty="0">
              <a:latin typeface="+mn-lt"/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0" dirty="0" smtClean="0">
                <a:latin typeface="+mn-lt"/>
              </a:rPr>
              <a:t>Inelastic </a:t>
            </a:r>
            <a:r>
              <a:rPr lang="en-US" sz="2400" i="0" dirty="0">
                <a:latin typeface="+mn-lt"/>
              </a:rPr>
              <a:t>form </a:t>
            </a:r>
            <a:r>
              <a:rPr lang="en-US" sz="2400" i="0" dirty="0" smtClean="0">
                <a:latin typeface="+mn-lt"/>
              </a:rPr>
              <a:t>factors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Cross sections, polarization observables,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radiative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corrections</a:t>
            </a:r>
            <a:endParaRPr lang="en-US" sz="2400" i="0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400" i="0" dirty="0" smtClean="0">
                <a:solidFill>
                  <a:srgbClr val="0000FF"/>
                </a:solidFill>
                <a:latin typeface="+mn-lt"/>
              </a:rPr>
              <a:t>Model independent formalism</a:t>
            </a:r>
            <a:endParaRPr lang="en-US" sz="2400" i="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400" b="1" i="0" u="sng" dirty="0" smtClean="0">
                <a:latin typeface="+mn-lt"/>
              </a:rPr>
              <a:t>Aim:</a:t>
            </a:r>
          </a:p>
          <a:p>
            <a:r>
              <a:rPr lang="en-US" sz="2400" i="0" u="sng" dirty="0" smtClean="0">
                <a:latin typeface="+mn-lt"/>
              </a:rPr>
              <a:t>Test </a:t>
            </a:r>
            <a:r>
              <a:rPr lang="en-US" sz="2400" i="0" u="sng" dirty="0" err="1" smtClean="0">
                <a:latin typeface="+mn-lt"/>
              </a:rPr>
              <a:t>pQCD</a:t>
            </a:r>
            <a:r>
              <a:rPr lang="en-US" sz="2400" i="0" u="sng" dirty="0" smtClean="0">
                <a:latin typeface="+mn-lt"/>
              </a:rPr>
              <a:t> predictions</a:t>
            </a:r>
          </a:p>
          <a:p>
            <a:r>
              <a:rPr lang="en-US" sz="2400" i="0" dirty="0" smtClean="0"/>
              <a:t>            </a:t>
            </a:r>
            <a:r>
              <a:rPr lang="en-US" sz="2400" dirty="0" smtClean="0">
                <a:latin typeface="+mn-lt"/>
              </a:rPr>
              <a:t>definition </a:t>
            </a:r>
            <a:r>
              <a:rPr lang="en-US" sz="2400" dirty="0">
                <a:latin typeface="+mn-lt"/>
              </a:rPr>
              <a:t>of the asymptotic </a:t>
            </a:r>
            <a:r>
              <a:rPr lang="en-US" sz="2400" dirty="0" smtClean="0">
                <a:latin typeface="+mn-lt"/>
              </a:rPr>
              <a:t>regime</a:t>
            </a:r>
          </a:p>
          <a:p>
            <a:r>
              <a:rPr lang="en-US" sz="2400" i="0" u="sng" dirty="0" smtClean="0">
                <a:latin typeface="+mn-lt"/>
              </a:rPr>
              <a:t>6-quark distribution in the deuteron</a:t>
            </a:r>
          </a:p>
          <a:p>
            <a:r>
              <a:rPr lang="en-US" sz="2400" i="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quantify deviations from the impulse approximation</a:t>
            </a:r>
          </a:p>
          <a:p>
            <a:r>
              <a:rPr lang="en-US" sz="2400" i="0" u="sng" dirty="0" smtClean="0">
                <a:latin typeface="+mn-lt"/>
              </a:rPr>
              <a:t>Inelastic structure </a:t>
            </a:r>
            <a:r>
              <a:rPr lang="en-US" sz="2400" i="0" dirty="0" smtClean="0"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beyond S and D waves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accent6"/>
                </a:solidFill>
              </a:rPr>
              <a:t>Our contribution</a:t>
            </a:r>
            <a:endParaRPr lang="en-GB" sz="4400" i="1" dirty="0" smtClean="0">
              <a:solidFill>
                <a:schemeClr val="accent6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4860032" y="2924944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3707904" y="98072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>
            <a:off x="3995936" y="2132856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52283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108950" cy="1800746"/>
          </a:xfrm>
          <a:ln/>
        </p:spPr>
        <p:txBody>
          <a:bodyPr/>
          <a:lstStyle/>
          <a:p>
            <a:pPr marL="817563" lvl="1" indent="-342900">
              <a:spcBef>
                <a:spcPts val="700"/>
              </a:spcBef>
              <a:buClr>
                <a:srgbClr val="FF3300"/>
              </a:buClr>
              <a:buFont typeface="Times New Roman" pitchFamily="18" charset="0"/>
              <a:buNone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GB" sz="2800" dirty="0">
                <a:solidFill>
                  <a:srgbClr val="FF3300"/>
                </a:solidFill>
                <a:latin typeface="Times New Roman" pitchFamily="18" charset="0"/>
              </a:rPr>
              <a:t>From 12 to 6 parameters fit</a:t>
            </a:r>
            <a:r>
              <a:rPr lang="en-GB" sz="2800" dirty="0">
                <a:latin typeface="Times New Roman" pitchFamily="18" charset="0"/>
              </a:rPr>
              <a:t>    </a:t>
            </a:r>
          </a:p>
          <a:p>
            <a:pPr marL="817563" lvl="1" indent="-342900">
              <a:spcBef>
                <a:spcPts val="700"/>
              </a:spcBef>
              <a:buFont typeface="Times New Roman" pitchFamily="18" charset="0"/>
              <a:buNone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GB" sz="2800" dirty="0">
                <a:solidFill>
                  <a:srgbClr val="0000FF"/>
                </a:solidFill>
                <a:latin typeface="Times New Roman" pitchFamily="18" charset="0"/>
              </a:rPr>
              <a:t>1) Constrains on the nodes:  </a:t>
            </a:r>
          </a:p>
          <a:p>
            <a:pPr marL="817563" lvl="1" indent="-342900">
              <a:spcBef>
                <a:spcPts val="700"/>
              </a:spcBef>
              <a:buFont typeface="Times New Roman" pitchFamily="18" charset="0"/>
              <a:buNone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GB" sz="2800" i="1" dirty="0">
                <a:latin typeface="Times New Roman" pitchFamily="18" charset="0"/>
              </a:rPr>
              <a:t>Q</a:t>
            </a:r>
            <a:r>
              <a:rPr lang="en-GB" sz="2800" i="1" baseline="30000" dirty="0">
                <a:latin typeface="Times New Roman" pitchFamily="18" charset="0"/>
              </a:rPr>
              <a:t>2</a:t>
            </a:r>
            <a:r>
              <a:rPr lang="en-GB" sz="2800" i="1" baseline="-25000" dirty="0">
                <a:latin typeface="Times New Roman" pitchFamily="18" charset="0"/>
              </a:rPr>
              <a:t>0C</a:t>
            </a:r>
            <a:r>
              <a:rPr lang="en-GB" sz="2800" i="1" dirty="0">
                <a:latin typeface="Times New Roman" pitchFamily="18" charset="0"/>
              </a:rPr>
              <a:t>=1.7 </a:t>
            </a:r>
            <a:r>
              <a:rPr lang="en-GB" sz="2800" i="1" dirty="0" smtClean="0">
                <a:latin typeface="Times New Roman" pitchFamily="18" charset="0"/>
              </a:rPr>
              <a:t>GeV</a:t>
            </a:r>
            <a:r>
              <a:rPr lang="en-GB" sz="2800" i="1" baseline="30000" dirty="0" smtClean="0">
                <a:latin typeface="Times New Roman" pitchFamily="18" charset="0"/>
              </a:rPr>
              <a:t>2</a:t>
            </a:r>
            <a:r>
              <a:rPr lang="en-GB" sz="2800" i="1" dirty="0" smtClean="0">
                <a:latin typeface="Times New Roman" pitchFamily="18" charset="0"/>
              </a:rPr>
              <a:t>,  </a:t>
            </a:r>
            <a:r>
              <a:rPr lang="en-GB" sz="2800" i="1" dirty="0">
                <a:latin typeface="Times New Roman" pitchFamily="18" charset="0"/>
              </a:rPr>
              <a:t>Q</a:t>
            </a:r>
            <a:r>
              <a:rPr lang="en-GB" sz="2800" i="1" baseline="30000" dirty="0">
                <a:latin typeface="Times New Roman" pitchFamily="18" charset="0"/>
              </a:rPr>
              <a:t>2</a:t>
            </a:r>
            <a:r>
              <a:rPr lang="en-GB" sz="2800" i="1" baseline="-25000" dirty="0">
                <a:latin typeface="Times New Roman" pitchFamily="18" charset="0"/>
              </a:rPr>
              <a:t>0M</a:t>
            </a:r>
            <a:r>
              <a:rPr lang="en-GB" sz="2800" i="1" dirty="0">
                <a:latin typeface="Times New Roman" pitchFamily="18" charset="0"/>
              </a:rPr>
              <a:t>=2 GeV</a:t>
            </a:r>
            <a:r>
              <a:rPr lang="en-GB" sz="2800" i="1" baseline="30000" dirty="0">
                <a:latin typeface="Times New Roman" pitchFamily="18" charset="0"/>
              </a:rPr>
              <a:t>2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08625" y="1268413"/>
            <a:ext cx="3309938" cy="906462"/>
            <a:chOff x="3470" y="799"/>
            <a:chExt cx="2085" cy="571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" y="799"/>
              <a:ext cx="2086" cy="572"/>
            </a:xfrm>
            <a:prstGeom prst="rect">
              <a:avLst/>
            </a:prstGeom>
            <a:noFill/>
          </p:spPr>
        </p:pic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3470" y="799"/>
              <a:ext cx="2086" cy="572"/>
            </a:xfrm>
            <a:prstGeom prst="roundRect">
              <a:avLst>
                <a:gd name="adj" fmla="val 171"/>
              </a:avLst>
            </a:prstGeom>
            <a:noFill/>
            <a:ln w="936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536" y="2348880"/>
            <a:ext cx="7632700" cy="11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4400" i="0" baseline="-25000" dirty="0">
                <a:solidFill>
                  <a:srgbClr val="0000FF"/>
                </a:solidFill>
              </a:rPr>
              <a:t>2) Intrinsic part common to the 3 FFs:</a:t>
            </a:r>
          </a:p>
          <a:p>
            <a:pPr lvl="1">
              <a:spcBef>
                <a:spcPts val="1200"/>
              </a:spcBef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4400" baseline="-25000" dirty="0">
                <a:solidFill>
                  <a:srgbClr val="000000"/>
                </a:solidFill>
                <a:latin typeface="Symbol" pitchFamily="18" charset="2"/>
              </a:rPr>
              <a:t></a:t>
            </a:r>
            <a:r>
              <a:rPr lang="en-GB" sz="4400" baseline="-25000" dirty="0">
                <a:solidFill>
                  <a:srgbClr val="000000"/>
                </a:solidFill>
              </a:rPr>
              <a:t>=1.04 </a:t>
            </a:r>
            <a:r>
              <a:rPr lang="en-GB" sz="4400" baseline="-25000" dirty="0">
                <a:solidFill>
                  <a:srgbClr val="000000"/>
                </a:solidFill>
                <a:cs typeface="Times New Roman" pitchFamily="18" charset="0"/>
              </a:rPr>
              <a:t>±0.03, </a:t>
            </a:r>
            <a:r>
              <a:rPr lang="en-GB" sz="4400" baseline="-250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</a:t>
            </a:r>
            <a:r>
              <a:rPr lang="en-GB" sz="4400" baseline="-25000" dirty="0" smtClean="0">
                <a:solidFill>
                  <a:srgbClr val="000000"/>
                </a:solidFill>
                <a:cs typeface="Times New Roman" pitchFamily="18" charset="0"/>
              </a:rPr>
              <a:t>=12.1 </a:t>
            </a:r>
            <a:r>
              <a:rPr lang="en-GB" sz="4800" baseline="-25000" dirty="0" smtClean="0">
                <a:solidFill>
                  <a:srgbClr val="000000"/>
                </a:solidFill>
              </a:rPr>
              <a:t>± 0.5</a:t>
            </a:r>
            <a:endParaRPr lang="en-GB" sz="4800" baseline="-25000" dirty="0">
              <a:solidFill>
                <a:srgbClr val="000000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573463"/>
            <a:ext cx="6481762" cy="2765425"/>
          </a:xfrm>
          <a:prstGeom prst="rect">
            <a:avLst/>
          </a:prstGeom>
          <a:noFill/>
        </p:spPr>
      </p:pic>
      <p:sp>
        <p:nvSpPr>
          <p:cNvPr id="9" name="Espace réservé de la date 8"/>
          <p:cNvSpPr>
            <a:spLocks noGrp="1"/>
          </p:cNvSpPr>
          <p:nvPr>
            <p:ph type="dt" sz="half" idx="4294967295"/>
          </p:nvPr>
        </p:nvSpPr>
        <p:spPr>
          <a:xfrm>
            <a:off x="683568" y="6525344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LAL, 27-VII-2018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>
                <a:solidFill>
                  <a:srgbClr val="3333CC"/>
                </a:solidFill>
              </a:rPr>
              <a:t>Results</a:t>
            </a:r>
            <a:endParaRPr lang="en-GB"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275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99592" y="4509120"/>
            <a:ext cx="4536504" cy="1512168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8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611188" y="6525344"/>
            <a:ext cx="1512540" cy="216172"/>
          </a:xfrm>
          <a:prstGeom prst="rect">
            <a:avLst/>
          </a:prstGeom>
        </p:spPr>
        <p:txBody>
          <a:bodyPr/>
          <a:lstStyle/>
          <a:p>
            <a:r>
              <a:rPr lang="fr-FR" sz="1050" smtClean="0"/>
              <a:t>LAL, 27-VII-2018</a:t>
            </a:r>
            <a:endParaRPr lang="fr-FR" sz="1050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0D32-8C53-4920-A399-A65F8EE70CBB}" type="slidenum">
              <a:rPr lang="fr-FR"/>
              <a:pPr/>
              <a:t>31</a:t>
            </a:fld>
            <a:endParaRPr lang="fr-FR"/>
          </a:p>
        </p:txBody>
      </p:sp>
      <p:pic>
        <p:nvPicPr>
          <p:cNvPr id="71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052513"/>
            <a:ext cx="1371600" cy="214312"/>
          </a:xfrm>
          <a:prstGeom prst="rect">
            <a:avLst/>
          </a:prstGeom>
          <a:noFill/>
        </p:spPr>
      </p:pic>
      <p:sp>
        <p:nvSpPr>
          <p:cNvPr id="717827" name="Oval 3"/>
          <p:cNvSpPr>
            <a:spLocks noChangeArrowheads="1"/>
          </p:cNvSpPr>
          <p:nvPr/>
        </p:nvSpPr>
        <p:spPr bwMode="auto">
          <a:xfrm>
            <a:off x="7380288" y="908050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6660232" y="2924944"/>
            <a:ext cx="2376488" cy="10810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17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6405562" cy="2479675"/>
          </a:xfrm>
          <a:prstGeom prst="rect">
            <a:avLst/>
          </a:prstGeom>
          <a:noFill/>
        </p:spPr>
      </p:pic>
      <p:pic>
        <p:nvPicPr>
          <p:cNvPr id="7178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581525"/>
            <a:ext cx="2447925" cy="603250"/>
          </a:xfrm>
          <a:prstGeom prst="rect">
            <a:avLst/>
          </a:prstGeom>
          <a:noFill/>
        </p:spPr>
      </p:pic>
      <p:pic>
        <p:nvPicPr>
          <p:cNvPr id="7178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300663"/>
            <a:ext cx="3829050" cy="581025"/>
          </a:xfrm>
          <a:prstGeom prst="rect">
            <a:avLst/>
          </a:prstGeom>
          <a:noFill/>
        </p:spPr>
      </p:pic>
      <p:pic>
        <p:nvPicPr>
          <p:cNvPr id="7178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132" y="3078931"/>
            <a:ext cx="1943100" cy="366713"/>
          </a:xfrm>
          <a:prstGeom prst="rect">
            <a:avLst/>
          </a:prstGeom>
          <a:noFill/>
        </p:spPr>
      </p:pic>
      <p:pic>
        <p:nvPicPr>
          <p:cNvPr id="7178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132" y="3517081"/>
            <a:ext cx="19431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0" y="908720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i="0" dirty="0" err="1">
                <a:solidFill>
                  <a:srgbClr val="008000"/>
                </a:solidFill>
                <a:latin typeface="+mn-lt"/>
              </a:rPr>
              <a:t>Isoscalar</a:t>
            </a:r>
            <a:r>
              <a:rPr lang="fr-FR" sz="2400" i="0" dirty="0">
                <a:solidFill>
                  <a:srgbClr val="008000"/>
                </a:solidFill>
                <a:latin typeface="+mn-lt"/>
              </a:rPr>
              <a:t> and </a:t>
            </a:r>
            <a:r>
              <a:rPr lang="fr-FR" sz="2400" i="0" dirty="0" err="1" smtClean="0">
                <a:solidFill>
                  <a:srgbClr val="008000"/>
                </a:solidFill>
                <a:latin typeface="+mn-lt"/>
              </a:rPr>
              <a:t>isovector</a:t>
            </a:r>
            <a:r>
              <a:rPr lang="fr-FR" sz="2400" i="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fr-FR" sz="2400" i="0" dirty="0" err="1">
                <a:solidFill>
                  <a:srgbClr val="008000"/>
                </a:solidFill>
                <a:latin typeface="+mn-lt"/>
              </a:rPr>
              <a:t>FFs</a:t>
            </a:r>
            <a:endParaRPr lang="fr-FR" sz="2400" i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17836" name="Line 12"/>
          <p:cNvSpPr>
            <a:spLocks noChangeShapeType="1"/>
          </p:cNvSpPr>
          <p:nvPr/>
        </p:nvSpPr>
        <p:spPr bwMode="auto">
          <a:xfrm>
            <a:off x="6877050" y="112553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7837" name="Line 13"/>
          <p:cNvSpPr>
            <a:spLocks noChangeShapeType="1"/>
          </p:cNvSpPr>
          <p:nvPr/>
        </p:nvSpPr>
        <p:spPr bwMode="auto">
          <a:xfrm>
            <a:off x="6877050" y="1196975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7838" name="Oval 14"/>
          <p:cNvSpPr>
            <a:spLocks noChangeArrowheads="1"/>
          </p:cNvSpPr>
          <p:nvPr/>
        </p:nvSpPr>
        <p:spPr bwMode="auto">
          <a:xfrm>
            <a:off x="6804025" y="1125538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6011863" y="6921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i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fr-FR" i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*</a:t>
            </a: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717840" name="Text Box 16"/>
          <p:cNvSpPr txBox="1">
            <a:spLocks noChangeArrowheads="1"/>
          </p:cNvSpPr>
          <p:nvPr/>
        </p:nvSpPr>
        <p:spPr bwMode="auto">
          <a:xfrm>
            <a:off x="6516688" y="62071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i="0">
                <a:solidFill>
                  <a:srgbClr val="33CC33"/>
                </a:solidFill>
                <a:sym typeface="Symbol" pitchFamily="18" charset="2"/>
              </a:rPr>
              <a:t>,</a:t>
            </a:r>
            <a:r>
              <a:rPr lang="el-GR" sz="2400" i="0">
                <a:solidFill>
                  <a:srgbClr val="33CC33"/>
                </a:solidFill>
                <a:cs typeface="Times New Roman" pitchFamily="18" charset="0"/>
                <a:sym typeface="Symbol" pitchFamily="18" charset="2"/>
              </a:rPr>
              <a:t>ρ</a:t>
            </a:r>
            <a:r>
              <a:rPr lang="fr-FR" sz="2400" i="0">
                <a:solidFill>
                  <a:srgbClr val="33CC33"/>
                </a:solidFill>
                <a:cs typeface="Times New Roman" pitchFamily="18" charset="0"/>
                <a:sym typeface="Symbol" pitchFamily="18" charset="2"/>
              </a:rPr>
              <a:t>,</a:t>
            </a:r>
            <a:r>
              <a:rPr lang="el-GR" sz="2400" i="0">
                <a:solidFill>
                  <a:srgbClr val="33CC33"/>
                </a:solidFill>
                <a:cs typeface="Times New Roman" pitchFamily="18" charset="0"/>
                <a:sym typeface="Symbol" pitchFamily="18" charset="2"/>
              </a:rPr>
              <a:t></a:t>
            </a:r>
            <a:endParaRPr lang="fr-FR" sz="2400" i="0">
              <a:solidFill>
                <a:srgbClr val="33CC33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 smtClean="0">
                <a:solidFill>
                  <a:srgbClr val="0000FF"/>
                </a:solidFill>
              </a:rPr>
              <a:t> </a:t>
            </a:r>
            <a:r>
              <a:rPr lang="en-GB" sz="3200" i="0" dirty="0" smtClean="0">
                <a:solidFill>
                  <a:srgbClr val="0000FF"/>
                </a:solidFill>
                <a:latin typeface="+mn-lt"/>
              </a:rPr>
              <a:t>VDM: </a:t>
            </a:r>
            <a:r>
              <a:rPr lang="fr-FR" sz="3200" i="0" dirty="0" err="1">
                <a:solidFill>
                  <a:srgbClr val="0000FF"/>
                </a:solidFill>
                <a:latin typeface="+mn-lt"/>
              </a:rPr>
              <a:t>Iachello</a:t>
            </a:r>
            <a:r>
              <a:rPr lang="fr-FR" sz="3200" i="0" dirty="0">
                <a:solidFill>
                  <a:srgbClr val="0000FF"/>
                </a:solidFill>
                <a:latin typeface="+mn-lt"/>
              </a:rPr>
              <a:t>, </a:t>
            </a:r>
            <a:r>
              <a:rPr lang="fr-FR" sz="3200" i="0" dirty="0" err="1">
                <a:solidFill>
                  <a:srgbClr val="0000FF"/>
                </a:solidFill>
                <a:latin typeface="+mn-lt"/>
              </a:rPr>
              <a:t>Jakson</a:t>
            </a:r>
            <a:r>
              <a:rPr lang="fr-FR" sz="3200" i="0" dirty="0">
                <a:solidFill>
                  <a:srgbClr val="0000FF"/>
                </a:solidFill>
                <a:latin typeface="+mn-lt"/>
              </a:rPr>
              <a:t> and </a:t>
            </a:r>
            <a:r>
              <a:rPr lang="fr-FR" sz="3200" i="0" dirty="0" err="1">
                <a:solidFill>
                  <a:srgbClr val="0000FF"/>
                </a:solidFill>
                <a:latin typeface="+mn-lt"/>
              </a:rPr>
              <a:t>Landé</a:t>
            </a:r>
            <a:r>
              <a:rPr lang="fr-FR" sz="3200" i="0" dirty="0">
                <a:solidFill>
                  <a:srgbClr val="0000FF"/>
                </a:solidFill>
                <a:latin typeface="+mn-lt"/>
              </a:rPr>
              <a:t> (1973)</a:t>
            </a:r>
            <a:endParaRPr lang="en-GB" sz="3600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0" y="400506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i="0" dirty="0" err="1" smtClean="0">
                <a:solidFill>
                  <a:srgbClr val="FF0000"/>
                </a:solidFill>
                <a:latin typeface="+mn-lt"/>
              </a:rPr>
              <a:t>Intrinsic</a:t>
            </a:r>
            <a:r>
              <a:rPr lang="fr-FR" sz="2400" i="0" dirty="0" smtClean="0">
                <a:solidFill>
                  <a:srgbClr val="FF0000"/>
                </a:solidFill>
                <a:latin typeface="+mn-lt"/>
              </a:rPr>
              <a:t> FF</a:t>
            </a:r>
            <a:endParaRPr lang="fr-FR" sz="24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9512" y="1340768"/>
            <a:ext cx="6408712" cy="2592288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87624" y="1340768"/>
            <a:ext cx="648072" cy="2592288"/>
          </a:xfrm>
          <a:prstGeom prst="rect">
            <a:avLst/>
          </a:prstGeom>
          <a:solidFill>
            <a:srgbClr val="FF33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973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51520" y="188640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1"/>
          </p:nvPr>
        </p:nvSpPr>
        <p:spPr>
          <a:xfrm>
            <a:off x="653453" y="6556791"/>
            <a:ext cx="1326259" cy="184577"/>
          </a:xfrm>
        </p:spPr>
        <p:txBody>
          <a:bodyPr/>
          <a:lstStyle/>
          <a:p>
            <a:pPr>
              <a:defRPr/>
            </a:pPr>
            <a:r>
              <a:rPr lang="fr-FR" smtClean="0"/>
              <a:t>LAL, 27-VII-2018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3D69F-75E7-47D1-942C-7A03D416D2E6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17" name="ZoneTexte 5"/>
          <p:cNvSpPr txBox="1"/>
          <p:nvPr/>
        </p:nvSpPr>
        <p:spPr>
          <a:xfrm>
            <a:off x="611560" y="494116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latin typeface="Comic Sans MS" pitchFamily="66" charset="0"/>
              </a:rPr>
              <a:t> </a:t>
            </a:r>
            <a:endParaRPr lang="en-US" sz="2400" i="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-27384"/>
            <a:ext cx="9144000" cy="74726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en-US" sz="3600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roton Size (Radius)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341" y="4005064"/>
            <a:ext cx="218846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protonradi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5"/>
            <a:ext cx="7277513" cy="338437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268760"/>
            <a:ext cx="1440160" cy="18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9070"/>
            <a:ext cx="3528392" cy="24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5877272"/>
            <a:ext cx="1800200" cy="5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05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6156325" y="188913"/>
            <a:ext cx="21590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162425" cy="5362575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004048" y="1268760"/>
            <a:ext cx="3635896" cy="16333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CC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CC00"/>
                </a:solidFill>
              </a:rPr>
              <a:t> </a:t>
            </a:r>
            <a:r>
              <a:rPr lang="en-GB" dirty="0">
                <a:solidFill>
                  <a:srgbClr val="00CC00"/>
                </a:solidFill>
              </a:rPr>
              <a:t> </a:t>
            </a:r>
            <a:r>
              <a:rPr lang="en-GB" sz="2000" dirty="0" smtClean="0">
                <a:solidFill>
                  <a:srgbClr val="00CC00"/>
                </a:solidFill>
                <a:latin typeface="Comic Sans MS" pitchFamily="66" charset="0"/>
              </a:rPr>
              <a:t>Imaginary </a:t>
            </a:r>
            <a:r>
              <a:rPr lang="en-GB" sz="2000" dirty="0">
                <a:solidFill>
                  <a:srgbClr val="00CC00"/>
                </a:solidFill>
                <a:latin typeface="Comic Sans MS" pitchFamily="66" charset="0"/>
              </a:rPr>
              <a:t>part from the </a:t>
            </a:r>
          </a:p>
          <a:p>
            <a:pPr>
              <a:buClr>
                <a:srgbClr val="00CC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CC00"/>
                </a:solidFill>
                <a:latin typeface="Comic Sans MS" pitchFamily="66" charset="0"/>
              </a:rPr>
              <a:t>intrinsic term</a:t>
            </a:r>
          </a:p>
          <a:p>
            <a:pPr>
              <a:buClr>
                <a:srgbClr val="00CC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CC00"/>
                </a:solidFill>
                <a:latin typeface="Comic Sans MS" pitchFamily="66" charset="0"/>
              </a:rPr>
              <a:t>No finite width for </a:t>
            </a:r>
            <a:r>
              <a:rPr lang="en-GB" sz="2800" dirty="0">
                <a:solidFill>
                  <a:srgbClr val="00CC00"/>
                </a:solidFill>
                <a:latin typeface="Symbol" pitchFamily="18" charset="2"/>
              </a:rPr>
              <a:t></a:t>
            </a:r>
            <a:r>
              <a:rPr lang="en-GB" sz="2000" dirty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00CC00"/>
                </a:solidFill>
                <a:latin typeface="Comic Sans MS" pitchFamily="66" charset="0"/>
              </a:rPr>
              <a:t>mesons</a:t>
            </a:r>
            <a:endParaRPr lang="en-GB" sz="2000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64088" y="3284984"/>
            <a:ext cx="352742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FF3300"/>
                </a:solidFill>
              </a:rPr>
              <a:t>U&amp;A (</a:t>
            </a:r>
            <a:r>
              <a:rPr lang="en-GB" sz="2800" dirty="0" err="1">
                <a:solidFill>
                  <a:srgbClr val="FF3300"/>
                </a:solidFill>
              </a:rPr>
              <a:t>Dubnicka</a:t>
            </a:r>
            <a:r>
              <a:rPr lang="en-GB" sz="2800" dirty="0">
                <a:solidFill>
                  <a:srgbClr val="FF3300"/>
                </a:solidFill>
              </a:rPr>
              <a:t>)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292080" y="4293096"/>
            <a:ext cx="3743325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>
                <a:solidFill>
                  <a:srgbClr val="3333CC"/>
                </a:solidFill>
              </a:rPr>
              <a:t>Parametrization</a:t>
            </a:r>
            <a:r>
              <a:rPr lang="en-GB" sz="2400" dirty="0">
                <a:solidFill>
                  <a:srgbClr val="3333CC"/>
                </a:solidFill>
              </a:rPr>
              <a:t> I (real part)</a:t>
            </a:r>
          </a:p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3333CC"/>
                </a:solidFill>
              </a:rPr>
              <a:t> [Abbott, EPJA 2000</a:t>
            </a:r>
            <a:r>
              <a:rPr lang="en-GB" sz="2400" dirty="0" smtClean="0">
                <a:solidFill>
                  <a:srgbClr val="3333CC"/>
                </a:solidFill>
              </a:rPr>
              <a:t>]</a:t>
            </a:r>
            <a:endParaRPr lang="en-GB" sz="2400" dirty="0">
              <a:solidFill>
                <a:srgbClr val="3333CC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733800" y="2362200"/>
            <a:ext cx="1100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i="1">
                <a:solidFill>
                  <a:schemeClr val="tx1"/>
                </a:solidFill>
              </a:rPr>
              <a:t>G</a:t>
            </a:r>
            <a:r>
              <a:rPr lang="en-GB" sz="4800" i="1" baseline="-250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779912" y="685800"/>
            <a:ext cx="12969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i="1" dirty="0">
                <a:solidFill>
                  <a:schemeClr val="tx1"/>
                </a:solidFill>
              </a:rPr>
              <a:t>G</a:t>
            </a:r>
            <a:r>
              <a:rPr lang="en-GB" sz="4800" i="1" baseline="-25000" dirty="0">
                <a:solidFill>
                  <a:schemeClr val="tx1"/>
                </a:solidFill>
              </a:rPr>
              <a:t>Q 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733800" y="4114800"/>
            <a:ext cx="1100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i="1">
                <a:solidFill>
                  <a:schemeClr val="tx1"/>
                </a:solidFill>
              </a:rPr>
              <a:t>G</a:t>
            </a:r>
            <a:r>
              <a:rPr lang="en-GB" sz="4800" i="1" baseline="-250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3851920" y="1124744"/>
            <a:ext cx="1587" cy="45402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4294967295"/>
          </p:nvPr>
        </p:nvSpPr>
        <p:spPr>
          <a:xfrm>
            <a:off x="755576" y="6525344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LAL, 27-VII-2018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GB" sz="4000" dirty="0" smtClean="0">
                <a:solidFill>
                  <a:srgbClr val="3333CC"/>
                </a:solidFill>
              </a:rPr>
              <a:t>The time-like region:                               </a:t>
            </a:r>
            <a:endParaRPr lang="en-GB" sz="4400" dirty="0">
              <a:latin typeface="Arial" charset="0"/>
            </a:endParaRP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07904" y="-27384"/>
            <a:ext cx="5688930" cy="738188"/>
          </a:xfrm>
          <a:ln>
            <a:solidFill>
              <a:srgbClr val="FFFFFF"/>
            </a:solidFill>
          </a:ln>
        </p:spPr>
        <p:txBody>
          <a:bodyPr lIns="91440"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i="1" dirty="0">
                <a:solidFill>
                  <a:srgbClr val="0000FF"/>
                </a:solidFill>
              </a:rPr>
              <a:t>e</a:t>
            </a:r>
            <a:r>
              <a:rPr lang="en-GB" sz="3600" i="1" baseline="30000" dirty="0">
                <a:solidFill>
                  <a:srgbClr val="0000FF"/>
                </a:solidFill>
              </a:rPr>
              <a:t>+ </a:t>
            </a:r>
            <a:r>
              <a:rPr lang="en-GB" sz="3600" i="1" dirty="0">
                <a:solidFill>
                  <a:srgbClr val="0000FF"/>
                </a:solidFill>
              </a:rPr>
              <a:t>+ e</a:t>
            </a:r>
            <a:r>
              <a:rPr lang="en-GB" sz="3600" i="1" baseline="30000" dirty="0">
                <a:solidFill>
                  <a:srgbClr val="0000FF"/>
                </a:solidFill>
              </a:rPr>
              <a:t>-</a:t>
            </a:r>
            <a:r>
              <a:rPr lang="en-GB" sz="3600" i="1" dirty="0">
                <a:solidFill>
                  <a:srgbClr val="0000FF"/>
                </a:solidFill>
              </a:rPr>
              <a:t> </a:t>
            </a:r>
            <a:r>
              <a:rPr lang="en-GB" sz="3600" i="1" dirty="0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en-GB" sz="3600" i="1" dirty="0">
                <a:solidFill>
                  <a:srgbClr val="0000FF"/>
                </a:solidFill>
              </a:rPr>
              <a:t> d + d 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7812360" y="188640"/>
            <a:ext cx="2160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611560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FF0000"/>
                </a:solidFill>
              </a:rPr>
              <a:t>G. I. </a:t>
            </a:r>
            <a:r>
              <a:rPr lang="fr-FR" sz="2000" dirty="0" err="1">
                <a:solidFill>
                  <a:srgbClr val="FF0000"/>
                </a:solidFill>
              </a:rPr>
              <a:t>Gakh</a:t>
            </a:r>
            <a:r>
              <a:rPr lang="fr-FR" sz="2000" dirty="0">
                <a:solidFill>
                  <a:srgbClr val="FF0000"/>
                </a:solidFill>
              </a:rPr>
              <a:t>, E. </a:t>
            </a:r>
            <a:r>
              <a:rPr lang="fr-FR" sz="2000" dirty="0" smtClean="0">
                <a:solidFill>
                  <a:srgbClr val="FF0000"/>
                </a:solidFill>
              </a:rPr>
              <a:t>T-G, </a:t>
            </a:r>
            <a:r>
              <a:rPr lang="fr-FR" sz="2000" dirty="0">
                <a:solidFill>
                  <a:srgbClr val="FF0000"/>
                </a:solidFill>
              </a:rPr>
              <a:t>C. </a:t>
            </a:r>
            <a:r>
              <a:rPr lang="fr-FR" sz="2000" dirty="0" err="1">
                <a:solidFill>
                  <a:srgbClr val="FF0000"/>
                </a:solidFill>
              </a:rPr>
              <a:t>Adamuščín</a:t>
            </a:r>
            <a:r>
              <a:rPr lang="fr-FR" sz="2000" dirty="0">
                <a:solidFill>
                  <a:srgbClr val="FF0000"/>
                </a:solidFill>
              </a:rPr>
              <a:t>, S. </a:t>
            </a:r>
            <a:r>
              <a:rPr lang="fr-FR" sz="2000" dirty="0" err="1">
                <a:solidFill>
                  <a:srgbClr val="FF0000"/>
                </a:solidFill>
              </a:rPr>
              <a:t>Dubnička</a:t>
            </a:r>
            <a:r>
              <a:rPr lang="fr-FR" sz="2000" dirty="0">
                <a:solidFill>
                  <a:srgbClr val="FF0000"/>
                </a:solidFill>
              </a:rPr>
              <a:t>, and A. Z. </a:t>
            </a:r>
            <a:r>
              <a:rPr lang="fr-FR" sz="2000" dirty="0" err="1" smtClean="0">
                <a:solidFill>
                  <a:srgbClr val="FF0000"/>
                </a:solidFill>
              </a:rPr>
              <a:t>Dubničková</a:t>
            </a:r>
            <a:endParaRPr lang="fr-FR" sz="2000" dirty="0" smtClean="0">
              <a:solidFill>
                <a:srgbClr val="FF0000"/>
              </a:solidFill>
            </a:endParaRPr>
          </a:p>
          <a:p>
            <a:pPr>
              <a:buClr>
                <a:srgbClr val="00CC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PRC 74, 025202 (2006)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375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8EF-D3A4-CA40-9F62-3E11903BA710}" type="slidenum">
              <a:rPr lang="fr-FR"/>
              <a:pPr/>
              <a:t>34</a:t>
            </a:fld>
            <a:endParaRPr lang="fr-FR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5"/>
            <a:ext cx="7788275" cy="1656183"/>
          </a:xfrm>
        </p:spPr>
        <p:txBody>
          <a:bodyPr/>
          <a:lstStyle/>
          <a:p>
            <a:pPr marL="476250" lvl="1" indent="0">
              <a:buNone/>
            </a:pPr>
            <a:r>
              <a:rPr lang="fr-FR" sz="4400" dirty="0" smtClean="0"/>
              <a:t>- </a:t>
            </a:r>
            <a:r>
              <a:rPr lang="fr-FR" sz="2800" dirty="0" err="1" smtClean="0"/>
              <a:t>Smaller</a:t>
            </a:r>
            <a:r>
              <a:rPr lang="fr-FR" sz="2800" dirty="0" smtClean="0"/>
              <a:t> </a:t>
            </a:r>
            <a:r>
              <a:rPr lang="fr-FR" sz="2800" dirty="0" err="1"/>
              <a:t>then</a:t>
            </a:r>
            <a:r>
              <a:rPr lang="fr-FR" sz="2800" dirty="0"/>
              <a:t> for proton, but not </a:t>
            </a:r>
            <a:r>
              <a:rPr lang="fr-FR" sz="2800" dirty="0" err="1"/>
              <a:t>so</a:t>
            </a:r>
            <a:r>
              <a:rPr lang="fr-FR" sz="2800" dirty="0"/>
              <a:t> </a:t>
            </a:r>
            <a:r>
              <a:rPr lang="fr-FR" sz="2800" dirty="0" err="1"/>
              <a:t>small</a:t>
            </a:r>
            <a:endParaRPr lang="fr-FR" sz="2800" dirty="0"/>
          </a:p>
          <a:p>
            <a:pPr lvl="1"/>
            <a:r>
              <a:rPr lang="fr-FR" sz="2800" dirty="0">
                <a:solidFill>
                  <a:srgbClr val="FF3300"/>
                </a:solidFill>
              </a:rPr>
              <a:t>New </a:t>
            </a:r>
            <a:r>
              <a:rPr lang="fr-FR" sz="2800" dirty="0" err="1">
                <a:solidFill>
                  <a:srgbClr val="FF3300"/>
                </a:solidFill>
              </a:rPr>
              <a:t>results</a:t>
            </a:r>
            <a:r>
              <a:rPr lang="fr-FR" sz="2800" dirty="0">
                <a:solidFill>
                  <a:srgbClr val="FF3300"/>
                </a:solidFill>
              </a:rPr>
              <a:t>, </a:t>
            </a:r>
            <a:r>
              <a:rPr lang="fr-FR" sz="2800" dirty="0" err="1" smtClean="0">
                <a:solidFill>
                  <a:srgbClr val="FF3300"/>
                </a:solidFill>
              </a:rPr>
              <a:t>based</a:t>
            </a:r>
            <a:r>
              <a:rPr lang="fr-FR" sz="2800" dirty="0" smtClean="0">
                <a:solidFill>
                  <a:srgbClr val="FF3300"/>
                </a:solidFill>
              </a:rPr>
              <a:t> </a:t>
            </a:r>
            <a:r>
              <a:rPr lang="fr-FR" sz="2800" dirty="0">
                <a:solidFill>
                  <a:srgbClr val="FF3300"/>
                </a:solidFill>
              </a:rPr>
              <a:t>on </a:t>
            </a:r>
            <a:r>
              <a:rPr lang="fr-FR" sz="2800" dirty="0" err="1">
                <a:solidFill>
                  <a:srgbClr val="FF3300"/>
                </a:solidFill>
              </a:rPr>
              <a:t>polarization</a:t>
            </a:r>
            <a:r>
              <a:rPr lang="fr-FR" sz="2800" dirty="0">
                <a:solidFill>
                  <a:srgbClr val="FF3300"/>
                </a:solidFill>
              </a:rPr>
              <a:t> </a:t>
            </a:r>
            <a:r>
              <a:rPr lang="fr-FR" sz="2800" dirty="0" err="1">
                <a:solidFill>
                  <a:srgbClr val="FF3300"/>
                </a:solidFill>
              </a:rPr>
              <a:t>method</a:t>
            </a:r>
            <a:endParaRPr lang="fr-FR" sz="2800" dirty="0">
              <a:solidFill>
                <a:srgbClr val="FF33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425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4000" dirty="0" smtClean="0">
                <a:solidFill>
                  <a:srgbClr val="0000FF"/>
                </a:solidFill>
              </a:rPr>
              <a:t>Electric </a:t>
            </a:r>
            <a:r>
              <a:rPr lang="fr-FR" sz="4000" dirty="0">
                <a:solidFill>
                  <a:srgbClr val="0000FF"/>
                </a:solidFill>
              </a:rPr>
              <a:t>NEUTRON  </a:t>
            </a:r>
            <a:r>
              <a:rPr lang="fr-FR" sz="4000" dirty="0" err="1">
                <a:solidFill>
                  <a:srgbClr val="0000FF"/>
                </a:solidFill>
              </a:rPr>
              <a:t>Form</a:t>
            </a:r>
            <a:r>
              <a:rPr lang="fr-FR" sz="4000" dirty="0">
                <a:solidFill>
                  <a:srgbClr val="0000FF"/>
                </a:solidFill>
              </a:rPr>
              <a:t> Factor</a:t>
            </a:r>
            <a:endParaRPr lang="en-GB" sz="4400" i="1" dirty="0" smtClean="0">
              <a:solidFill>
                <a:srgbClr val="0000FF"/>
              </a:solidFill>
            </a:endParaRPr>
          </a:p>
        </p:txBody>
      </p:sp>
      <p:pic>
        <p:nvPicPr>
          <p:cNvPr id="8" name="Picture 2" descr="m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08804"/>
            <a:ext cx="7308304" cy="3408428"/>
          </a:xfrm>
          <a:prstGeom prst="rect">
            <a:avLst/>
          </a:prstGeom>
          <a:noFill/>
        </p:spPr>
      </p:pic>
      <p:pic>
        <p:nvPicPr>
          <p:cNvPr id="9" name="Picture 4" descr="t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3040806" cy="108012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" y="5589240"/>
            <a:ext cx="9132292" cy="792088"/>
          </a:xfrm>
          <a:prstGeom prst="rect">
            <a:avLst/>
          </a:prstGeom>
          <a:solidFill>
            <a:schemeClr val="hlink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000" dirty="0" smtClean="0"/>
              <a:t>The polarization induces a term in the cross section proportional to G</a:t>
            </a:r>
            <a:r>
              <a:rPr lang="en-GB" sz="2000" baseline="-25000" dirty="0" smtClean="0"/>
              <a:t>E </a:t>
            </a:r>
            <a:r>
              <a:rPr lang="en-GB" sz="2000" dirty="0" smtClean="0"/>
              <a:t>G</a:t>
            </a:r>
            <a:r>
              <a:rPr lang="en-GB" sz="2000" baseline="-25000" dirty="0" smtClean="0"/>
              <a:t>M </a:t>
            </a:r>
            <a:endParaRPr lang="en-GB" sz="2000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Polarized beam and target or polarized beam and recoil proton polarization 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36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636912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i="1" dirty="0" smtClean="0">
                <a:solidFill>
                  <a:schemeClr val="accent6"/>
                </a:solidFill>
              </a:rPr>
              <a:t>Elastic scattering</a:t>
            </a:r>
            <a:endParaRPr lang="en-GB" sz="4400" i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43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4294967295"/>
          </p:nvPr>
        </p:nvSpPr>
        <p:spPr>
          <a:xfrm>
            <a:off x="611188" y="6597476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LAL, 27-VII-2018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C439C-200B-4C59-A69E-664A554BE456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FFFF00"/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en-GB" sz="4000" i="1" dirty="0" smtClean="0">
                <a:solidFill>
                  <a:schemeClr val="accent6"/>
                </a:solidFill>
              </a:rPr>
              <a:t>The deuteron  (S=1, T=0)</a:t>
            </a:r>
            <a:endParaRPr lang="en-GB" sz="4400" i="1" dirty="0" smtClean="0">
              <a:solidFill>
                <a:schemeClr val="accent6"/>
              </a:solidFill>
            </a:endParaRPr>
          </a:p>
        </p:txBody>
      </p:sp>
      <p:sp>
        <p:nvSpPr>
          <p:cNvPr id="1434627" name="Rectangle 3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5867400" y="1295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90500">
              <a:spcBef>
                <a:spcPct val="20000"/>
              </a:spcBef>
            </a:pPr>
            <a:endParaRPr lang="en-GB" sz="1600" i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63" y="3786188"/>
          <a:ext cx="60960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4" name="Image Bitmap" r:id="rId4" imgW="8047619" imgH="961905" progId="PBrush">
                  <p:embed/>
                </p:oleObj>
              </mc:Choice>
              <mc:Fallback>
                <p:oleObj name="Image Bitmap" r:id="rId4" imgW="8047619" imgH="9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786188"/>
                        <a:ext cx="60960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00375" y="1785938"/>
          <a:ext cx="4800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5" name="Image Bitmap" r:id="rId6" imgW="4800000" imgH="1000000" progId="PBrush">
                  <p:embed/>
                </p:oleObj>
              </mc:Choice>
              <mc:Fallback>
                <p:oleObj name="Image Bitmap" r:id="rId6" imgW="4800000" imgH="10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785938"/>
                        <a:ext cx="48006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857375" y="4572000"/>
          <a:ext cx="5638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6" name="Image Bitmap" r:id="rId8" imgW="7125695" imgH="1085714" progId="PBrush">
                  <p:embed/>
                </p:oleObj>
              </mc:Choice>
              <mc:Fallback>
                <p:oleObj name="Image Bitmap" r:id="rId8" imgW="7125695" imgH="10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4572000"/>
                        <a:ext cx="5638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14375" y="4572000"/>
          <a:ext cx="14478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7" name="Image Bitmap" r:id="rId10" imgW="1514686" imgH="914286" progId="PBrush">
                  <p:embed/>
                </p:oleObj>
              </mc:Choice>
              <mc:Fallback>
                <p:oleObj name="Image Bitmap" r:id="rId10" imgW="1514686" imgH="9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572000"/>
                        <a:ext cx="14478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9" descr="res_high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38" y="2714625"/>
            <a:ext cx="2032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5" name="Group 5"/>
          <p:cNvGrpSpPr>
            <a:grpSpLocks/>
          </p:cNvGrpSpPr>
          <p:nvPr/>
        </p:nvGrpSpPr>
        <p:grpSpPr bwMode="auto">
          <a:xfrm>
            <a:off x="1071563" y="714375"/>
            <a:ext cx="1785937" cy="2928938"/>
            <a:chOff x="748" y="709"/>
            <a:chExt cx="1168" cy="2267"/>
          </a:xfrm>
        </p:grpSpPr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8" y="754"/>
              <a:ext cx="1168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7"/>
            <p:cNvSpPr>
              <a:spLocks noChangeArrowheads="1"/>
            </p:cNvSpPr>
            <p:nvPr/>
          </p:nvSpPr>
          <p:spPr bwMode="auto">
            <a:xfrm>
              <a:off x="748" y="1570"/>
              <a:ext cx="49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sz="2400" b="1" i="0">
                  <a:solidFill>
                    <a:schemeClr val="accent2"/>
                  </a:solidFill>
                </a:rPr>
                <a:t>q</a:t>
              </a:r>
              <a:r>
                <a:rPr lang="en-GB" sz="2400" b="1" i="0" baseline="30000">
                  <a:solidFill>
                    <a:schemeClr val="accent2"/>
                  </a:solidFill>
                </a:rPr>
                <a:t>2</a:t>
              </a:r>
              <a:r>
                <a:rPr lang="en-GB" sz="2400" b="1" i="0">
                  <a:solidFill>
                    <a:schemeClr val="accent2"/>
                  </a:solidFill>
                </a:rPr>
                <a:t>&lt;0</a:t>
              </a:r>
            </a:p>
          </p:txBody>
        </p:sp>
        <p:sp>
          <p:nvSpPr>
            <p:cNvPr id="3089" name="Text Box 8"/>
            <p:cNvSpPr txBox="1">
              <a:spLocks noChangeArrowheads="1"/>
            </p:cNvSpPr>
            <p:nvPr/>
          </p:nvSpPr>
          <p:spPr bwMode="auto">
            <a:xfrm>
              <a:off x="1474" y="709"/>
              <a:ext cx="2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33CC"/>
                  </a:solidFill>
                </a:rPr>
                <a:t>e</a:t>
              </a:r>
              <a:r>
                <a:rPr lang="fr-FR" b="1" i="0" baseline="3000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3090" name="Text Box 9"/>
            <p:cNvSpPr txBox="1">
              <a:spLocks noChangeArrowheads="1"/>
            </p:cNvSpPr>
            <p:nvPr/>
          </p:nvSpPr>
          <p:spPr bwMode="auto">
            <a:xfrm>
              <a:off x="930" y="709"/>
              <a:ext cx="2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33CC"/>
                  </a:solidFill>
                </a:rPr>
                <a:t>e</a:t>
              </a:r>
              <a:r>
                <a:rPr lang="fr-FR" b="1" i="0" baseline="3000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3091" name="Text Box 10"/>
            <p:cNvSpPr txBox="1">
              <a:spLocks noChangeArrowheads="1"/>
            </p:cNvSpPr>
            <p:nvPr/>
          </p:nvSpPr>
          <p:spPr bwMode="auto">
            <a:xfrm>
              <a:off x="1020" y="2614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3092" name="Text Box 11"/>
            <p:cNvSpPr txBox="1">
              <a:spLocks noChangeArrowheads="1"/>
            </p:cNvSpPr>
            <p:nvPr/>
          </p:nvSpPr>
          <p:spPr bwMode="auto">
            <a:xfrm>
              <a:off x="1429" y="2614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FF00"/>
                  </a:solidFill>
                </a:rPr>
                <a:t>d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357688" y="928688"/>
            <a:ext cx="2786062" cy="523875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e+d → e+d</a:t>
            </a:r>
          </a:p>
        </p:txBody>
      </p:sp>
    </p:spTree>
    <p:extLst>
      <p:ext uri="{BB962C8B-B14F-4D97-AF65-F5344CB8AC3E}">
        <p14:creationId xmlns:p14="http://schemas.microsoft.com/office/powerpoint/2010/main" val="2402480522"/>
      </p:ext>
    </p:extLst>
  </p:cSld>
  <p:clrMapOvr>
    <a:masterClrMapping/>
  </p:clrMapOvr>
  <p:transition xmlns:p14="http://schemas.microsoft.com/office/powerpoint/2010/main" spd="slow" advTm="1321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quarter" idx="4294967295"/>
          </p:nvPr>
        </p:nvSpPr>
        <p:spPr>
          <a:xfrm>
            <a:off x="611188" y="6525468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LAL, 27-VII-2018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525DF-A412-48C6-99B2-D366F666CCC4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9610"/>
          </a:xfrm>
          <a:solidFill>
            <a:srgbClr val="FFFF00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GB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Cross section</a:t>
            </a:r>
            <a:endParaRPr lang="en-GB" sz="4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5805264"/>
            <a:ext cx="1371600" cy="5334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190500">
              <a:buFontTx/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A(Q</a:t>
            </a:r>
            <a:r>
              <a:rPr lang="en-GB" sz="2800" baseline="30000" dirty="0" smtClean="0">
                <a:solidFill>
                  <a:schemeClr val="bg1"/>
                </a:solidFill>
              </a:rPr>
              <a:t>2</a:t>
            </a:r>
            <a:r>
              <a:rPr lang="en-GB" sz="28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0" y="3886200"/>
            <a:ext cx="3657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400" i="0"/>
              <a:t> 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061637"/>
              </p:ext>
            </p:extLst>
          </p:nvPr>
        </p:nvGraphicFramePr>
        <p:xfrm>
          <a:off x="154281" y="767824"/>
          <a:ext cx="4129687" cy="4965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41" name="Image Bitmap" r:id="rId4" imgW="2866667" imgH="3448531" progId="PBrush">
                  <p:embed/>
                </p:oleObj>
              </mc:Choice>
              <mc:Fallback>
                <p:oleObj name="Image Bitmap" r:id="rId4" imgW="2866667" imgH="344853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81" y="767824"/>
                        <a:ext cx="4129687" cy="4965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0298"/>
              </p:ext>
            </p:extLst>
          </p:nvPr>
        </p:nvGraphicFramePr>
        <p:xfrm>
          <a:off x="4800600" y="1700808"/>
          <a:ext cx="3947864" cy="460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42" name="Image Bitmap" r:id="rId6" imgW="2924583" imgH="3409524" progId="PBrush">
                  <p:embed/>
                </p:oleObj>
              </mc:Choice>
              <mc:Fallback>
                <p:oleObj name="Image Bitmap" r:id="rId6" imgW="2924583" imgH="34095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00808"/>
                        <a:ext cx="3947864" cy="460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6217924" y="908720"/>
            <a:ext cx="1522428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90500">
              <a:spcBef>
                <a:spcPct val="20000"/>
              </a:spcBef>
            </a:pPr>
            <a:r>
              <a:rPr lang="en-GB" i="0" dirty="0">
                <a:solidFill>
                  <a:schemeClr val="bg1"/>
                </a:solidFill>
                <a:latin typeface="Arial" charset="0"/>
              </a:rPr>
              <a:t>B(</a:t>
            </a:r>
            <a:r>
              <a:rPr lang="en-GB" i="0" dirty="0" smtClean="0">
                <a:solidFill>
                  <a:schemeClr val="bg1"/>
                </a:solidFill>
                <a:latin typeface="Arial" charset="0"/>
              </a:rPr>
              <a:t>Q</a:t>
            </a:r>
            <a:r>
              <a:rPr lang="en-GB" i="0" baseline="30000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i="0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en-GB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84983"/>
      </p:ext>
    </p:extLst>
  </p:cSld>
  <p:clrMapOvr>
    <a:masterClrMapping/>
  </p:clrMapOvr>
  <p:transition xmlns:p14="http://schemas.microsoft.com/office/powerpoint/2010/main" spd="slow" advTm="1321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50017"/>
              </p:ext>
            </p:extLst>
          </p:nvPr>
        </p:nvGraphicFramePr>
        <p:xfrm>
          <a:off x="4067944" y="3717032"/>
          <a:ext cx="513700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7" name="Image Bitmap" r:id="rId4" imgW="5009524" imgH="2457143" progId="PBrush">
                  <p:embed/>
                </p:oleObj>
              </mc:Choice>
              <mc:Fallback>
                <p:oleObj name="Image Bitmap" r:id="rId4" imgW="5009524" imgH="24571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717032"/>
                        <a:ext cx="5137002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quarter" idx="4294967295"/>
          </p:nvPr>
        </p:nvSpPr>
        <p:spPr>
          <a:xfrm>
            <a:off x="611188" y="6525344"/>
            <a:ext cx="9874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LAL, 27-VII-2018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3C406-C586-4839-AF66-9246954E3204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rgbClr val="FFFF00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GB" sz="4000" i="1" dirty="0" smtClean="0">
                <a:solidFill>
                  <a:srgbClr val="0000FF"/>
                </a:solidFill>
              </a:rPr>
              <a:t>The </a:t>
            </a:r>
            <a:r>
              <a:rPr lang="en-GB" sz="4000" i="1" dirty="0">
                <a:solidFill>
                  <a:srgbClr val="0000FF"/>
                </a:solidFill>
              </a:rPr>
              <a:t>D</a:t>
            </a:r>
            <a:r>
              <a:rPr lang="en-GB" sz="4000" i="1" dirty="0" smtClean="0">
                <a:solidFill>
                  <a:srgbClr val="0000FF"/>
                </a:solidFill>
              </a:rPr>
              <a:t>euteron EM Form Factors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1418243" name="Rectangle 3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886200"/>
            <a:ext cx="3657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400" i="0"/>
              <a:t> 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15084"/>
              </p:ext>
            </p:extLst>
          </p:nvPr>
        </p:nvGraphicFramePr>
        <p:xfrm>
          <a:off x="107504" y="980728"/>
          <a:ext cx="4419600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8" name="Image Bitmap" r:id="rId6" imgW="5076190" imgH="4361905" progId="PBrush">
                  <p:embed/>
                </p:oleObj>
              </mc:Choice>
              <mc:Fallback>
                <p:oleObj name="Image Bitmap" r:id="rId6" imgW="5076190" imgH="43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4419600" cy="379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6215063" y="1071563"/>
            <a:ext cx="2643187" cy="1169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Jlab E94-018 </a:t>
            </a:r>
            <a:br>
              <a:rPr lang="en-GB">
                <a:solidFill>
                  <a:srgbClr val="FF0000"/>
                </a:solidFill>
              </a:rPr>
            </a:br>
            <a:r>
              <a:rPr lang="en-GB" sz="2400" u="sng">
                <a:solidFill>
                  <a:srgbClr val="FF0000"/>
                </a:solidFill>
              </a:rPr>
              <a:t>Spokepersons:</a:t>
            </a:r>
            <a:br>
              <a:rPr lang="en-GB" sz="2400" u="sng">
                <a:solidFill>
                  <a:srgbClr val="FF0000"/>
                </a:solidFill>
              </a:rPr>
            </a:br>
            <a:r>
              <a:rPr lang="en-GB" sz="1800">
                <a:solidFill>
                  <a:srgbClr val="FF0000"/>
                </a:solidFill>
              </a:rPr>
              <a:t>B. Beise, S. Kox</a:t>
            </a: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5715000"/>
            <a:ext cx="38100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GB" sz="1400">
              <a:solidFill>
                <a:srgbClr val="FF0000"/>
              </a:solidFill>
            </a:endParaRPr>
          </a:p>
          <a:p>
            <a:r>
              <a:rPr lang="en-GB" sz="1400">
                <a:solidFill>
                  <a:srgbClr val="FF0000"/>
                </a:solidFill>
              </a:rPr>
              <a:t>D. Abbott et ql. Phys.  Rev. Lett. 84,5053 (2000)</a:t>
            </a:r>
          </a:p>
        </p:txBody>
      </p:sp>
      <p:sp>
        <p:nvSpPr>
          <p:cNvPr id="12" name="Rectangle 1035"/>
          <p:cNvSpPr>
            <a:spLocks noChangeArrowheads="1"/>
          </p:cNvSpPr>
          <p:nvPr/>
        </p:nvSpPr>
        <p:spPr bwMode="auto">
          <a:xfrm>
            <a:off x="251520" y="5229200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 i="1" dirty="0" err="1" smtClean="0">
                <a:solidFill>
                  <a:srgbClr val="0000FF"/>
                </a:solidFill>
                <a:latin typeface="+mn-lt"/>
              </a:rPr>
              <a:t>Polarimetry</a:t>
            </a:r>
            <a:r>
              <a:rPr lang="en-GB" sz="2400" i="1" dirty="0" smtClean="0">
                <a:solidFill>
                  <a:srgbClr val="0000FF"/>
                </a:solidFill>
                <a:latin typeface="+mn-lt"/>
              </a:rPr>
              <a:t> at SATURNE!</a:t>
            </a:r>
            <a:endParaRPr lang="en-GB" sz="2400" i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468736"/>
      </p:ext>
    </p:extLst>
  </p:cSld>
  <p:clrMapOvr>
    <a:masterClrMapping/>
  </p:clrMapOvr>
  <p:transition xmlns:p14="http://schemas.microsoft.com/office/powerpoint/2010/main" spd="slow" advTm="1321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875" y="5437673"/>
            <a:ext cx="5060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FF0000"/>
                </a:solidFill>
              </a:rPr>
              <a:t>V.Punjabi</a:t>
            </a:r>
            <a:r>
              <a:rPr lang="nb-NO" sz="2000" dirty="0">
                <a:solidFill>
                  <a:srgbClr val="FF0000"/>
                </a:solidFill>
              </a:rPr>
              <a:t> et al., Phys.Lett.B350 (1995) 178</a:t>
            </a:r>
          </a:p>
          <a:p>
            <a:r>
              <a:rPr lang="hu-HU" sz="2000" dirty="0">
                <a:solidFill>
                  <a:srgbClr val="FF0000"/>
                </a:solidFill>
              </a:rPr>
              <a:t>L.S.Azhgirey et al., Phys.Lett.B391 (1997) 22</a:t>
            </a:r>
          </a:p>
          <a:p>
            <a:r>
              <a:rPr lang="fr-FR" sz="2000" dirty="0" err="1">
                <a:solidFill>
                  <a:srgbClr val="FF0000"/>
                </a:solidFill>
              </a:rPr>
              <a:t>L.S.Azhgirey</a:t>
            </a:r>
            <a:r>
              <a:rPr lang="fr-FR" sz="2000" dirty="0">
                <a:solidFill>
                  <a:srgbClr val="FF0000"/>
                </a:solidFill>
              </a:rPr>
              <a:t> et al., Phys.Lett.B387 (</a:t>
            </a:r>
            <a:r>
              <a:rPr lang="fr-FR" sz="2000" dirty="0" smtClean="0">
                <a:solidFill>
                  <a:srgbClr val="FF0000"/>
                </a:solidFill>
              </a:rPr>
              <a:t>1996)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accent6"/>
                </a:solidFill>
                <a:latin typeface="+mn-lt"/>
              </a:rPr>
              <a:t>Non nucleonic degrees of freedom?</a:t>
            </a:r>
            <a:endParaRPr lang="en-GB" sz="4400" i="1" dirty="0" smtClean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3923928" cy="39239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851599"/>
            <a:ext cx="3801988" cy="36896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11960" y="4614227"/>
            <a:ext cx="4752528" cy="830997"/>
          </a:xfrm>
          <a:prstGeom prst="rect">
            <a:avLst/>
          </a:prstGeom>
          <a:solidFill>
            <a:srgbClr val="3333CC"/>
          </a:solidFill>
        </p:spPr>
        <p:txBody>
          <a:bodyPr wrap="square">
            <a:spAutoFit/>
          </a:bodyPr>
          <a:lstStyle/>
          <a:p>
            <a:r>
              <a:rPr lang="fr-FR" sz="2400" i="0" dirty="0" err="1" smtClean="0">
                <a:solidFill>
                  <a:srgbClr val="FFFFFF"/>
                </a:solidFill>
              </a:rPr>
              <a:t>Backward</a:t>
            </a:r>
            <a:r>
              <a:rPr lang="fr-FR" sz="2400" i="0" dirty="0" smtClean="0">
                <a:solidFill>
                  <a:srgbClr val="FFFFFF"/>
                </a:solidFill>
              </a:rPr>
              <a:t> </a:t>
            </a:r>
            <a:r>
              <a:rPr lang="fr-FR" sz="2400" i="0" dirty="0" err="1" smtClean="0">
                <a:solidFill>
                  <a:srgbClr val="FFFFFF"/>
                </a:solidFill>
              </a:rPr>
              <a:t>elastic</a:t>
            </a:r>
            <a:r>
              <a:rPr lang="fr-FR" sz="2400" i="0" dirty="0" smtClean="0">
                <a:solidFill>
                  <a:srgbClr val="FFFFFF"/>
                </a:solidFill>
              </a:rPr>
              <a:t> </a:t>
            </a:r>
            <a:r>
              <a:rPr lang="fr-FR" sz="2400" i="0" dirty="0" err="1" smtClean="0">
                <a:solidFill>
                  <a:srgbClr val="FFFFFF"/>
                </a:solidFill>
              </a:rPr>
              <a:t>scattering</a:t>
            </a:r>
            <a:r>
              <a:rPr lang="fr-FR" sz="2400" i="0" dirty="0">
                <a:solidFill>
                  <a:srgbClr val="FFFFFF"/>
                </a:solidFill>
              </a:rPr>
              <a:t> </a:t>
            </a:r>
            <a:r>
              <a:rPr lang="fr-FR" sz="2400" i="0" baseline="30000" dirty="0" smtClean="0">
                <a:solidFill>
                  <a:srgbClr val="FFFFFF"/>
                </a:solidFill>
              </a:rPr>
              <a:t>1</a:t>
            </a:r>
            <a:r>
              <a:rPr lang="fr-FR" sz="2400" i="0" dirty="0" smtClean="0">
                <a:solidFill>
                  <a:srgbClr val="FFFFFF"/>
                </a:solidFill>
              </a:rPr>
              <a:t>H(</a:t>
            </a:r>
            <a:r>
              <a:rPr lang="fr-FR" sz="2400" i="0" dirty="0" err="1" smtClean="0">
                <a:solidFill>
                  <a:srgbClr val="FFFFFF"/>
                </a:solidFill>
              </a:rPr>
              <a:t>d,p</a:t>
            </a:r>
            <a:r>
              <a:rPr lang="fr-FR" sz="2400" i="0" dirty="0" smtClean="0">
                <a:solidFill>
                  <a:srgbClr val="FFFFFF"/>
                </a:solidFill>
              </a:rPr>
              <a:t>)d</a:t>
            </a:r>
            <a:endParaRPr lang="fr-FR" sz="2400" i="0" dirty="0">
              <a:solidFill>
                <a:srgbClr val="FFFFFF"/>
              </a:solidFill>
            </a:endParaRPr>
          </a:p>
          <a:p>
            <a:r>
              <a:rPr lang="fr-FR" sz="2400" i="0" dirty="0" smtClean="0">
                <a:solidFill>
                  <a:srgbClr val="FFFFFF"/>
                </a:solidFill>
              </a:rPr>
              <a:t>Inclusive break up </a:t>
            </a:r>
            <a:r>
              <a:rPr lang="fr-FR" sz="2400" i="0" baseline="30000" dirty="0">
                <a:solidFill>
                  <a:srgbClr val="FFFFFF"/>
                </a:solidFill>
              </a:rPr>
              <a:t>1</a:t>
            </a:r>
            <a:r>
              <a:rPr lang="fr-FR" sz="2400" i="0" dirty="0">
                <a:solidFill>
                  <a:srgbClr val="FFFFFF"/>
                </a:solidFill>
              </a:rPr>
              <a:t>H(</a:t>
            </a:r>
            <a:r>
              <a:rPr lang="fr-FR" sz="2400" i="0" dirty="0" err="1">
                <a:solidFill>
                  <a:srgbClr val="FFFFFF"/>
                </a:solidFill>
              </a:rPr>
              <a:t>d,p</a:t>
            </a:r>
            <a:r>
              <a:rPr lang="fr-FR" sz="2400" i="0" dirty="0" smtClean="0">
                <a:solidFill>
                  <a:srgbClr val="FFFFFF"/>
                </a:solidFill>
              </a:rPr>
              <a:t>)X (0 </a:t>
            </a:r>
            <a:r>
              <a:rPr lang="fr-FR" sz="2400" i="0" dirty="0" err="1" smtClean="0">
                <a:solidFill>
                  <a:srgbClr val="FFFFFF"/>
                </a:solidFill>
              </a:rPr>
              <a:t>deg</a:t>
            </a:r>
            <a:r>
              <a:rPr lang="fr-FR" sz="2400" i="0" dirty="0" smtClean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8224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5110163" y="642918"/>
          <a:ext cx="4033837" cy="166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2" name="Image Bitmap" r:id="rId4" imgW="3400900" imgH="1400000" progId="PBrush">
                  <p:embed/>
                </p:oleObj>
              </mc:Choice>
              <mc:Fallback>
                <p:oleObj name="Image Bitmap" r:id="rId4" imgW="3400900" imgH="14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642918"/>
                        <a:ext cx="4033837" cy="1660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0BA7-41DA-435C-AE0B-2B5FEBF54C75}" type="slidenum">
              <a:rPr lang="fr-FR"/>
              <a:pPr/>
              <a:t>9</a:t>
            </a:fld>
            <a:endParaRPr lang="fr-FR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5105400" y="1905000"/>
            <a:ext cx="2857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447675" y="6015038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871530" y="5661248"/>
            <a:ext cx="82724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CC00"/>
                </a:solidFill>
                <a:latin typeface="Arial" charset="0"/>
              </a:rPr>
              <a:t>V. A. </a:t>
            </a:r>
            <a:r>
              <a:rPr lang="en-US" sz="1600" b="1" dirty="0" err="1" smtClean="0">
                <a:solidFill>
                  <a:srgbClr val="00CC00"/>
                </a:solidFill>
                <a:latin typeface="Arial" charset="0"/>
              </a:rPr>
              <a:t>Matveev</a:t>
            </a:r>
            <a:r>
              <a:rPr lang="en-US" sz="1600" b="1" dirty="0" smtClean="0">
                <a:solidFill>
                  <a:srgbClr val="00CC00"/>
                </a:solidFill>
                <a:latin typeface="Arial" charset="0"/>
              </a:rPr>
              <a:t>, R. M. </a:t>
            </a:r>
            <a:r>
              <a:rPr lang="en-US" sz="1600" b="1" dirty="0" err="1" smtClean="0">
                <a:solidFill>
                  <a:srgbClr val="00CC00"/>
                </a:solidFill>
                <a:latin typeface="Arial" charset="0"/>
              </a:rPr>
              <a:t>Muradian</a:t>
            </a:r>
            <a:r>
              <a:rPr lang="en-US" sz="1600" b="1" dirty="0" smtClean="0">
                <a:solidFill>
                  <a:srgbClr val="00CC00"/>
                </a:solidFill>
                <a:latin typeface="Arial" charset="0"/>
              </a:rPr>
              <a:t>, and  A. N. </a:t>
            </a:r>
            <a:r>
              <a:rPr lang="en-US" sz="1600" b="1" dirty="0" err="1" smtClean="0">
                <a:solidFill>
                  <a:srgbClr val="00CC00"/>
                </a:solidFill>
                <a:latin typeface="Arial" charset="0"/>
              </a:rPr>
              <a:t>Tavkhelidze</a:t>
            </a:r>
            <a:r>
              <a:rPr lang="en-US" sz="1600" b="1" dirty="0" smtClean="0">
                <a:solidFill>
                  <a:srgbClr val="00CC00"/>
                </a:solidFill>
                <a:latin typeface="Arial" charset="0"/>
              </a:rPr>
              <a:t> (1973), Brodsky and Farrar (1973), </a:t>
            </a:r>
            <a:r>
              <a:rPr lang="en-US" sz="1600" b="1" i="1" dirty="0" err="1" smtClean="0">
                <a:solidFill>
                  <a:srgbClr val="00CC00"/>
                </a:solidFill>
                <a:latin typeface="Arial" charset="0"/>
              </a:rPr>
              <a:t>Politzer</a:t>
            </a:r>
            <a:r>
              <a:rPr lang="en-US" sz="1600" b="1" i="1" dirty="0" smtClean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CC00"/>
                </a:solidFill>
                <a:latin typeface="Arial" charset="0"/>
              </a:rPr>
              <a:t>(1974), </a:t>
            </a:r>
            <a:r>
              <a:rPr lang="en-US" sz="1600" b="1" i="1" dirty="0" err="1">
                <a:solidFill>
                  <a:srgbClr val="00CC00"/>
                </a:solidFill>
                <a:latin typeface="Arial" charset="0"/>
              </a:rPr>
              <a:t>Chernyak</a:t>
            </a:r>
            <a:r>
              <a:rPr lang="en-US" sz="1600" b="1" i="1" dirty="0">
                <a:solidFill>
                  <a:srgbClr val="00CC00"/>
                </a:solidFill>
                <a:latin typeface="Arial" charset="0"/>
              </a:rPr>
              <a:t> &amp; </a:t>
            </a:r>
            <a:r>
              <a:rPr lang="en-US" sz="1600" b="1" i="1" dirty="0" err="1">
                <a:solidFill>
                  <a:srgbClr val="00CC00"/>
                </a:solidFill>
                <a:latin typeface="Arial" charset="0"/>
              </a:rPr>
              <a:t>Zhitnisky</a:t>
            </a:r>
            <a:r>
              <a:rPr lang="en-US" sz="1600" b="1" i="1" dirty="0">
                <a:solidFill>
                  <a:srgbClr val="00CC00"/>
                </a:solidFill>
                <a:latin typeface="Arial" charset="0"/>
              </a:rPr>
              <a:t> (1984), </a:t>
            </a:r>
            <a:r>
              <a:rPr lang="en-US" sz="1600" b="1" i="1" dirty="0" err="1">
                <a:solidFill>
                  <a:srgbClr val="00CC00"/>
                </a:solidFill>
                <a:latin typeface="Arial" charset="0"/>
              </a:rPr>
              <a:t>Efremov</a:t>
            </a:r>
            <a:r>
              <a:rPr lang="en-US" sz="1600" b="1" i="1" dirty="0">
                <a:solidFill>
                  <a:srgbClr val="00CC00"/>
                </a:solidFill>
                <a:latin typeface="Arial" charset="0"/>
              </a:rPr>
              <a:t> &amp; </a:t>
            </a:r>
            <a:r>
              <a:rPr lang="en-US" sz="1600" b="1" i="1" dirty="0" err="1">
                <a:solidFill>
                  <a:srgbClr val="00CC00"/>
                </a:solidFill>
                <a:latin typeface="Arial" charset="0"/>
              </a:rPr>
              <a:t>Radyuskin</a:t>
            </a:r>
            <a:r>
              <a:rPr lang="en-US" sz="1600" b="1" i="1" dirty="0">
                <a:solidFill>
                  <a:srgbClr val="00CC00"/>
                </a:solidFill>
                <a:latin typeface="Arial" charset="0"/>
              </a:rPr>
              <a:t> (</a:t>
            </a:r>
            <a:r>
              <a:rPr lang="en-US" sz="1600" b="1" i="1" dirty="0" smtClean="0">
                <a:solidFill>
                  <a:srgbClr val="00CC00"/>
                </a:solidFill>
                <a:latin typeface="Arial" charset="0"/>
              </a:rPr>
              <a:t>1980)…</a:t>
            </a:r>
            <a:endParaRPr lang="fr-FR" sz="1600" b="1" i="1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453650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GB" sz="3200" dirty="0">
                <a:solidFill>
                  <a:schemeClr val="tx2"/>
                </a:solidFill>
                <a:latin typeface="Comic Sans MS" pitchFamily="66" charset="0"/>
              </a:rPr>
              <a:t>Dimensional scaling</a:t>
            </a:r>
            <a:r>
              <a:rPr lang="en-GB" sz="2800" dirty="0">
                <a:solidFill>
                  <a:schemeClr val="tx2"/>
                </a:solidFill>
                <a:latin typeface="Comic Sans MS" pitchFamily="66" charset="0"/>
              </a:rPr>
              <a:t>   </a:t>
            </a:r>
          </a:p>
          <a:p>
            <a:pPr lvl="1">
              <a:lnSpc>
                <a:spcPct val="120000"/>
              </a:lnSpc>
              <a:buClr>
                <a:schemeClr val="bg2"/>
              </a:buClr>
            </a:pPr>
            <a:r>
              <a:rPr lang="en-GB" sz="2800" dirty="0"/>
              <a:t>F</a:t>
            </a:r>
            <a:r>
              <a:rPr lang="en-GB" sz="2800" baseline="-25000" dirty="0">
                <a:solidFill>
                  <a:srgbClr val="FF0000"/>
                </a:solidFill>
              </a:rPr>
              <a:t>n</a:t>
            </a:r>
            <a:r>
              <a:rPr lang="en-GB" sz="2800" baseline="-25000" dirty="0">
                <a:solidFill>
                  <a:schemeClr val="folHlink"/>
                </a:solidFill>
              </a:rPr>
              <a:t> </a:t>
            </a:r>
            <a:r>
              <a:rPr lang="en-GB" sz="2800" dirty="0"/>
              <a:t>(Q</a:t>
            </a:r>
            <a:r>
              <a:rPr lang="en-GB" sz="2800" baseline="30000" dirty="0"/>
              <a:t>2</a:t>
            </a:r>
            <a:r>
              <a:rPr lang="en-GB" sz="2800" dirty="0"/>
              <a:t>)= </a:t>
            </a:r>
            <a:r>
              <a:rPr lang="en-GB" sz="2800" dirty="0" err="1"/>
              <a:t>C</a:t>
            </a:r>
            <a:r>
              <a:rPr lang="en-GB" sz="2800" baseline="-25000" dirty="0" err="1">
                <a:solidFill>
                  <a:srgbClr val="FF0000"/>
                </a:solidFill>
              </a:rPr>
              <a:t>n</a:t>
            </a:r>
            <a:r>
              <a:rPr lang="en-GB" sz="2800" dirty="0"/>
              <a:t> [1/( 1+Q</a:t>
            </a:r>
            <a:r>
              <a:rPr lang="en-GB" sz="2800" baseline="30000" dirty="0"/>
              <a:t>2</a:t>
            </a:r>
            <a:r>
              <a:rPr lang="en-GB" sz="2800" dirty="0"/>
              <a:t>/</a:t>
            </a:r>
            <a:r>
              <a:rPr lang="en-GB" sz="2800" dirty="0" err="1"/>
              <a:t>m</a:t>
            </a:r>
            <a:r>
              <a:rPr lang="en-GB" sz="2800" baseline="-25000" dirty="0" err="1">
                <a:solidFill>
                  <a:srgbClr val="FF0000"/>
                </a:solidFill>
              </a:rPr>
              <a:t>n</a:t>
            </a:r>
            <a:r>
              <a:rPr lang="en-GB" sz="2800" dirty="0"/>
              <a:t>) </a:t>
            </a:r>
            <a:r>
              <a:rPr lang="en-GB" sz="2800" baseline="30000" dirty="0">
                <a:solidFill>
                  <a:srgbClr val="FF0000"/>
                </a:solidFill>
              </a:rPr>
              <a:t>n-1</a:t>
            </a:r>
            <a:r>
              <a:rPr lang="en-GB" sz="2800" dirty="0"/>
              <a:t>],</a:t>
            </a:r>
            <a:endParaRPr lang="en-GB" sz="2800" baseline="30000" dirty="0">
              <a:solidFill>
                <a:schemeClr val="folHlink"/>
              </a:solidFill>
            </a:endParaRPr>
          </a:p>
          <a:p>
            <a:pPr lvl="2">
              <a:lnSpc>
                <a:spcPct val="50000"/>
              </a:lnSpc>
            </a:pPr>
            <a:r>
              <a:rPr lang="en-GB" sz="2800" dirty="0" err="1"/>
              <a:t>m</a:t>
            </a:r>
            <a:r>
              <a:rPr lang="en-GB" sz="2400" baseline="-25000" dirty="0" err="1">
                <a:solidFill>
                  <a:srgbClr val="FF0000"/>
                </a:solidFill>
              </a:rPr>
              <a:t>n</a:t>
            </a:r>
            <a:r>
              <a:rPr lang="en-GB" sz="2800" dirty="0"/>
              <a:t>=</a:t>
            </a:r>
            <a:r>
              <a:rPr lang="en-GB" sz="2400" dirty="0">
                <a:solidFill>
                  <a:srgbClr val="FF0000"/>
                </a:solidFill>
              </a:rPr>
              <a:t>n</a:t>
            </a:r>
            <a:r>
              <a:rPr lang="en-GB" sz="2800" dirty="0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en-GB" sz="2800" baseline="30000" dirty="0">
                <a:solidFill>
                  <a:srgbClr val="0000FF"/>
                </a:solidFill>
              </a:rPr>
              <a:t>2  </a:t>
            </a:r>
            <a:r>
              <a:rPr lang="en-GB" sz="2800" dirty="0">
                <a:solidFill>
                  <a:srgbClr val="0000FF"/>
                </a:solidFill>
              </a:rPr>
              <a:t>, &lt;</a:t>
            </a:r>
            <a:r>
              <a:rPr lang="en-GB" sz="2800" dirty="0">
                <a:solidFill>
                  <a:srgbClr val="0000FF"/>
                </a:solidFill>
                <a:latin typeface="Comic Sans MS" pitchFamily="66" charset="0"/>
              </a:rPr>
              <a:t>quark momentum squared</a:t>
            </a:r>
            <a:r>
              <a:rPr lang="en-GB" sz="2800" dirty="0">
                <a:solidFill>
                  <a:srgbClr val="0000FF"/>
                </a:solidFill>
              </a:rPr>
              <a:t>&gt;</a:t>
            </a:r>
          </a:p>
          <a:p>
            <a:pPr lvl="2"/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n is the number of constituent quarks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en-GB" sz="2400" dirty="0">
                <a:latin typeface="Comic Sans MS" pitchFamily="66" charset="0"/>
              </a:rPr>
              <a:t>Setting </a:t>
            </a:r>
            <a:r>
              <a:rPr lang="en-GB" sz="2800" dirty="0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en-GB" sz="2800" baseline="30000" dirty="0">
                <a:solidFill>
                  <a:srgbClr val="0000FF"/>
                </a:solidFill>
              </a:rPr>
              <a:t>2 </a:t>
            </a:r>
            <a:r>
              <a:rPr lang="en-GB" sz="2800" dirty="0">
                <a:solidFill>
                  <a:srgbClr val="0000FF"/>
                </a:solidFill>
              </a:rPr>
              <a:t>=(0.471±.010) GeV</a:t>
            </a:r>
            <a:r>
              <a:rPr lang="en-GB" sz="2800" baseline="30000" dirty="0">
                <a:solidFill>
                  <a:srgbClr val="0000FF"/>
                </a:solidFill>
              </a:rPr>
              <a:t>2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FF"/>
                </a:solidFill>
              </a:rPr>
              <a:t>(</a:t>
            </a:r>
            <a:r>
              <a:rPr lang="en-GB" sz="2400" i="1" dirty="0">
                <a:solidFill>
                  <a:srgbClr val="0000FF"/>
                </a:solidFill>
                <a:latin typeface="Comic Sans MS" pitchFamily="66" charset="0"/>
              </a:rPr>
              <a:t>fitting </a:t>
            </a:r>
            <a:r>
              <a:rPr lang="en-GB" sz="2400" i="1" dirty="0" err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pion</a:t>
            </a:r>
            <a:r>
              <a:rPr lang="en-GB" sz="2400" i="1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data)</a:t>
            </a:r>
          </a:p>
          <a:p>
            <a:pPr lvl="2">
              <a:lnSpc>
                <a:spcPct val="110000"/>
              </a:lnSpc>
              <a:buSzPct val="70000"/>
            </a:pPr>
            <a:r>
              <a:rPr lang="en-GB" sz="2800" dirty="0" err="1">
                <a:solidFill>
                  <a:srgbClr val="FF0000"/>
                </a:solidFill>
                <a:latin typeface="Comic Sans MS" pitchFamily="66" charset="0"/>
              </a:rPr>
              <a:t>pion</a:t>
            </a:r>
            <a:r>
              <a:rPr lang="en-GB" sz="2800" dirty="0">
                <a:solidFill>
                  <a:schemeClr val="bg2"/>
                </a:solidFill>
                <a:latin typeface="Comic Sans MS" pitchFamily="66" charset="0"/>
              </a:rPr>
              <a:t>:</a:t>
            </a:r>
            <a:r>
              <a:rPr lang="en-GB" sz="2800" dirty="0"/>
              <a:t> F</a:t>
            </a:r>
            <a:r>
              <a:rPr lang="en-GB" sz="2800" i="1" baseline="-25000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GB" sz="2800" dirty="0"/>
              <a:t> </a:t>
            </a:r>
            <a:r>
              <a:rPr lang="en-GB" sz="2800" baseline="-25000" dirty="0">
                <a:solidFill>
                  <a:schemeClr val="folHlink"/>
                </a:solidFill>
              </a:rPr>
              <a:t> </a:t>
            </a:r>
            <a:r>
              <a:rPr lang="en-GB" sz="2800" dirty="0"/>
              <a:t>(Q</a:t>
            </a:r>
            <a:r>
              <a:rPr lang="en-GB" sz="2800" baseline="30000" dirty="0"/>
              <a:t>2</a:t>
            </a:r>
            <a:r>
              <a:rPr lang="en-GB" sz="2800" dirty="0"/>
              <a:t>)= C</a:t>
            </a:r>
            <a:r>
              <a:rPr lang="en-GB" sz="2800" i="1" baseline="-25000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[1/ (1+Q</a:t>
            </a:r>
            <a:r>
              <a:rPr lang="en-GB" sz="2800" baseline="30000" dirty="0"/>
              <a:t>2</a:t>
            </a:r>
            <a:r>
              <a:rPr lang="en-GB" sz="2800" dirty="0"/>
              <a:t>/</a:t>
            </a:r>
            <a:r>
              <a:rPr lang="en-GB" sz="2800" dirty="0">
                <a:solidFill>
                  <a:srgbClr val="FF0000"/>
                </a:solidFill>
              </a:rPr>
              <a:t>0.471 </a:t>
            </a:r>
            <a:r>
              <a:rPr lang="en-GB" sz="2400" dirty="0"/>
              <a:t>GeV</a:t>
            </a:r>
            <a:r>
              <a:rPr lang="en-GB" sz="2400" baseline="30000" dirty="0"/>
              <a:t>2</a:t>
            </a:r>
            <a:r>
              <a:rPr lang="en-GB" sz="2800" dirty="0"/>
              <a:t>)</a:t>
            </a:r>
            <a:r>
              <a:rPr lang="en-GB" sz="2800" baseline="30000" dirty="0">
                <a:solidFill>
                  <a:srgbClr val="FF0000"/>
                </a:solidFill>
              </a:rPr>
              <a:t>1</a:t>
            </a:r>
            <a:r>
              <a:rPr lang="en-GB" sz="2800" dirty="0"/>
              <a:t>],</a:t>
            </a:r>
            <a:endParaRPr lang="en-GB" sz="2800" i="1" dirty="0">
              <a:solidFill>
                <a:schemeClr val="folHlink"/>
              </a:solidFill>
              <a:sym typeface="Symbol" pitchFamily="18" charset="2"/>
            </a:endParaRPr>
          </a:p>
          <a:p>
            <a:pPr lvl="2">
              <a:lnSpc>
                <a:spcPct val="120000"/>
              </a:lnSpc>
              <a:buSzPct val="70000"/>
            </a:pP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nucleon</a:t>
            </a:r>
            <a:r>
              <a:rPr lang="en-GB" sz="2800" dirty="0">
                <a:latin typeface="Comic Sans MS" pitchFamily="66" charset="0"/>
              </a:rPr>
              <a:t>:</a:t>
            </a:r>
            <a:r>
              <a:rPr lang="en-GB" sz="2800" dirty="0"/>
              <a:t> F</a:t>
            </a:r>
            <a:r>
              <a:rPr lang="en-GB" sz="2800" i="1" baseline="-250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baseline="-25000" dirty="0">
                <a:solidFill>
                  <a:schemeClr val="folHlink"/>
                </a:solidFill>
              </a:rPr>
              <a:t> </a:t>
            </a:r>
            <a:r>
              <a:rPr lang="en-GB" sz="2800" dirty="0"/>
              <a:t>(Q</a:t>
            </a:r>
            <a:r>
              <a:rPr lang="en-GB" sz="2800" baseline="30000" dirty="0"/>
              <a:t>2</a:t>
            </a:r>
            <a:r>
              <a:rPr lang="en-GB" sz="2800" dirty="0"/>
              <a:t>)= C</a:t>
            </a:r>
            <a:r>
              <a:rPr lang="en-GB" sz="2800" i="1" baseline="-250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GB" sz="2800" dirty="0"/>
              <a:t> [1/( 1+Q</a:t>
            </a:r>
            <a:r>
              <a:rPr lang="en-GB" sz="2800" baseline="30000" dirty="0"/>
              <a:t>2</a:t>
            </a:r>
            <a:r>
              <a:rPr lang="en-GB" sz="2800" dirty="0"/>
              <a:t>/</a:t>
            </a:r>
            <a:r>
              <a:rPr lang="en-GB" sz="2800" dirty="0">
                <a:solidFill>
                  <a:srgbClr val="FF0000"/>
                </a:solidFill>
              </a:rPr>
              <a:t>0.71</a:t>
            </a:r>
            <a:r>
              <a:rPr lang="en-GB" sz="2800" dirty="0"/>
              <a:t> </a:t>
            </a:r>
            <a:r>
              <a:rPr lang="en-GB" sz="2400" dirty="0"/>
              <a:t>GeV</a:t>
            </a:r>
            <a:r>
              <a:rPr lang="en-GB" sz="2400" baseline="30000" dirty="0"/>
              <a:t>2</a:t>
            </a:r>
            <a:r>
              <a:rPr lang="en-GB" sz="2800" dirty="0"/>
              <a:t>)</a:t>
            </a:r>
            <a:r>
              <a:rPr lang="en-GB" sz="2800" baseline="30000" dirty="0">
                <a:solidFill>
                  <a:srgbClr val="FF0000"/>
                </a:solidFill>
              </a:rPr>
              <a:t>2</a:t>
            </a:r>
            <a:r>
              <a:rPr lang="en-GB" sz="2800" dirty="0"/>
              <a:t>],</a:t>
            </a:r>
            <a:endParaRPr lang="en-GB" sz="2800" i="1" dirty="0">
              <a:solidFill>
                <a:schemeClr val="folHlink"/>
              </a:solidFill>
              <a:sym typeface="Symbol" pitchFamily="18" charset="2"/>
            </a:endParaRPr>
          </a:p>
          <a:p>
            <a:pPr lvl="2">
              <a:lnSpc>
                <a:spcPct val="90000"/>
              </a:lnSpc>
              <a:buSzPct val="70000"/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deuteron</a:t>
            </a:r>
            <a:r>
              <a:rPr lang="en-GB" sz="2800" dirty="0"/>
              <a:t>: </a:t>
            </a:r>
            <a:r>
              <a:rPr lang="en-GB" sz="2800" dirty="0" err="1"/>
              <a:t>F</a:t>
            </a:r>
            <a:r>
              <a:rPr lang="en-GB" sz="2800" i="1" baseline="-25000" dirty="0" err="1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baseline="-25000" dirty="0">
                <a:solidFill>
                  <a:schemeClr val="folHlink"/>
                </a:solidFill>
              </a:rPr>
              <a:t> </a:t>
            </a:r>
            <a:r>
              <a:rPr lang="en-GB" sz="2800" dirty="0"/>
              <a:t>(Q</a:t>
            </a:r>
            <a:r>
              <a:rPr lang="en-GB" sz="2800" baseline="30000" dirty="0"/>
              <a:t>2</a:t>
            </a:r>
            <a:r>
              <a:rPr lang="en-GB" sz="2800" dirty="0"/>
              <a:t>)= </a:t>
            </a:r>
            <a:r>
              <a:rPr lang="en-GB" sz="2800" dirty="0" err="1"/>
              <a:t>C</a:t>
            </a:r>
            <a:r>
              <a:rPr lang="en-GB" sz="2800" i="1" baseline="-25000" dirty="0" err="1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GB" sz="2800" dirty="0"/>
              <a:t>  [1/( 1+Q</a:t>
            </a:r>
            <a:r>
              <a:rPr lang="en-GB" sz="2800" baseline="30000" dirty="0"/>
              <a:t>2</a:t>
            </a:r>
            <a:r>
              <a:rPr lang="en-GB" sz="2800" dirty="0"/>
              <a:t>/</a:t>
            </a:r>
            <a:r>
              <a:rPr lang="en-GB" sz="2800" dirty="0">
                <a:solidFill>
                  <a:srgbClr val="FF0000"/>
                </a:solidFill>
              </a:rPr>
              <a:t>1.41</a:t>
            </a:r>
            <a:r>
              <a:rPr lang="en-GB" sz="2400" dirty="0"/>
              <a:t>GeV</a:t>
            </a:r>
            <a:r>
              <a:rPr lang="en-GB" sz="2400" baseline="30000" dirty="0"/>
              <a:t>2</a:t>
            </a:r>
            <a:r>
              <a:rPr lang="en-GB" sz="2800" dirty="0"/>
              <a:t>)</a:t>
            </a:r>
            <a:r>
              <a:rPr lang="en-GB" sz="2800" baseline="30000" dirty="0">
                <a:solidFill>
                  <a:srgbClr val="FF0000"/>
                </a:solidFill>
              </a:rPr>
              <a:t>5</a:t>
            </a:r>
            <a:r>
              <a:rPr lang="en-GB" sz="2800" dirty="0"/>
              <a:t>]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latin typeface="Comic Sans MS" pitchFamily="66" charset="0"/>
              </a:rPr>
              <a:t>Dipole Approximation and </a:t>
            </a:r>
            <a:r>
              <a:rPr lang="en-GB" sz="3600" dirty="0" err="1" smtClean="0">
                <a:solidFill>
                  <a:srgbClr val="0000FF"/>
                </a:solidFill>
                <a:latin typeface="Comic Sans MS" pitchFamily="66" charset="0"/>
              </a:rPr>
              <a:t>pQCD</a:t>
            </a:r>
            <a:endParaRPr lang="fr-FR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Espace réservé de la date 6"/>
          <p:cNvSpPr>
            <a:spLocks noGrp="1"/>
          </p:cNvSpPr>
          <p:nvPr>
            <p:ph type="dt" sz="half" idx="4294967295"/>
          </p:nvPr>
        </p:nvSpPr>
        <p:spPr>
          <a:xfrm>
            <a:off x="684213" y="6597650"/>
            <a:ext cx="1246187" cy="119063"/>
          </a:xfrm>
        </p:spPr>
        <p:txBody>
          <a:bodyPr/>
          <a:lstStyle/>
          <a:p>
            <a:pPr>
              <a:defRPr/>
            </a:pPr>
            <a:r>
              <a:rPr lang="fr-FR" altLang="zh-CN" smtClean="0"/>
              <a:t>LAL, 27-VII-2018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8805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llon_Dapnia">
  <a:themeElements>
    <a:clrScheme name="Villon_Dapn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llon_Dapn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llon_Dapn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on_Dapn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Villon_Dapnia</Template>
  <TotalTime>45081</TotalTime>
  <Words>2069</Words>
  <Application>Microsoft Macintosh PowerPoint</Application>
  <PresentationFormat>Présentation à l'écran (4:3)</PresentationFormat>
  <Paragraphs>380</Paragraphs>
  <Slides>34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Villon_Dapnia</vt:lpstr>
      <vt:lpstr>1_自定义设计方案</vt:lpstr>
      <vt:lpstr>自定义设计方案</vt:lpstr>
      <vt:lpstr>Conception personnalisée</vt:lpstr>
      <vt:lpstr>1_Conception personnalisée</vt:lpstr>
      <vt:lpstr>Présentation</vt:lpstr>
      <vt:lpstr>Image Bitmap</vt:lpstr>
      <vt:lpstr>Bitmap Image</vt:lpstr>
      <vt:lpstr>The DEUTERON Electromagnetic Structure</vt:lpstr>
      <vt:lpstr>The deuteron : physical interest</vt:lpstr>
      <vt:lpstr>Présentation PowerPoint</vt:lpstr>
      <vt:lpstr>Présentation PowerPoint</vt:lpstr>
      <vt:lpstr>The deuteron  (S=1, T=0)</vt:lpstr>
      <vt:lpstr> Cross section</vt:lpstr>
      <vt:lpstr>The Deuteron EM Form Factors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e+ + e-  d + d 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Ballade, épitaphe et rondeau</dc:title>
  <dc:creator>bugeon</dc:creator>
  <cp:lastModifiedBy>egle</cp:lastModifiedBy>
  <cp:revision>3387</cp:revision>
  <cp:lastPrinted>2013-01-12T12:36:13Z</cp:lastPrinted>
  <dcterms:created xsi:type="dcterms:W3CDTF">2005-03-08T09:39:40Z</dcterms:created>
  <dcterms:modified xsi:type="dcterms:W3CDTF">2018-09-27T10:27:27Z</dcterms:modified>
</cp:coreProperties>
</file>