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417" r:id="rId4"/>
    <p:sldId id="282" r:id="rId5"/>
    <p:sldId id="259" r:id="rId6"/>
    <p:sldId id="418" r:id="rId7"/>
    <p:sldId id="420" r:id="rId8"/>
    <p:sldId id="369" r:id="rId9"/>
    <p:sldId id="395" r:id="rId10"/>
    <p:sldId id="409" r:id="rId11"/>
    <p:sldId id="372" r:id="rId12"/>
    <p:sldId id="401" r:id="rId13"/>
    <p:sldId id="403" r:id="rId14"/>
    <p:sldId id="423" r:id="rId15"/>
    <p:sldId id="347" r:id="rId16"/>
    <p:sldId id="422" r:id="rId17"/>
    <p:sldId id="340" r:id="rId18"/>
    <p:sldId id="411" r:id="rId19"/>
    <p:sldId id="389" r:id="rId20"/>
    <p:sldId id="413" r:id="rId21"/>
    <p:sldId id="414" r:id="rId22"/>
    <p:sldId id="416" r:id="rId23"/>
    <p:sldId id="419" r:id="rId24"/>
    <p:sldId id="396" r:id="rId25"/>
    <p:sldId id="385" r:id="rId26"/>
    <p:sldId id="412" r:id="rId2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022"/>
    <a:srgbClr val="9F9E40"/>
    <a:srgbClr val="0000FF"/>
    <a:srgbClr val="FF00FF"/>
    <a:srgbClr val="FFFF00"/>
    <a:srgbClr val="66FF33"/>
    <a:srgbClr val="00FFFF"/>
    <a:srgbClr val="FF99CC"/>
    <a:srgbClr val="FF66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8286" autoAdjust="0"/>
  </p:normalViewPr>
  <p:slideViewPr>
    <p:cSldViewPr>
      <p:cViewPr varScale="1">
        <p:scale>
          <a:sx n="87" d="100"/>
          <a:sy n="87" d="100"/>
        </p:scale>
        <p:origin x="-864" y="-10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496"/>
    </p:cViewPr>
  </p:sorterViewPr>
  <p:notesViewPr>
    <p:cSldViewPr>
      <p:cViewPr>
        <p:scale>
          <a:sx n="75" d="100"/>
          <a:sy n="75" d="100"/>
        </p:scale>
        <p:origin x="-313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hull:Desktop:CLLB:Data:LY_digi_CLLB_4us_LaBr3_05u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hull:Desktop:CLLB:Data:R_spectro_CLLB_2us_LaBr3_05us_INFN-M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hull:Lavoro:PASPAG:INFN-MI:Scan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hull:Lavoro:PASPAG:INFN-MI:Scan1_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hull:Lavoro:PASPAG:INFN-MI:ScanConfront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hull:Lavoro:PASPAG:INFN-MI:ScanConfront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hull:Lavoro:PASPAG:INFN-MI:ScanConfront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hull:Lavoro:PASPAG:INFN-MI:Sca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422251844504"/>
          <c:y val="0.0493815087630175"/>
          <c:w val="0.825305660611321"/>
          <c:h val="0.815919227838456"/>
        </c:manualLayout>
      </c:layout>
      <c:scatterChart>
        <c:scatterStyle val="lineMarker"/>
        <c:varyColors val="0"/>
        <c:ser>
          <c:idx val="0"/>
          <c:order val="0"/>
          <c:tx>
            <c:v>CLLB1</c:v>
          </c:tx>
          <c:spPr>
            <a:ln w="47625">
              <a:noFill/>
            </a:ln>
            <a:effectLst/>
          </c:spPr>
          <c:marker>
            <c:symbol val="triangle"/>
            <c:size val="9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  <a:effectLst/>
            </c:spPr>
          </c:marker>
          <c:xVal>
            <c:numRef>
              <c:f>Dati!$B$3:$B$22</c:f>
              <c:numCache>
                <c:formatCode>General</c:formatCode>
                <c:ptCount val="20"/>
                <c:pt idx="0">
                  <c:v>662.0</c:v>
                </c:pt>
                <c:pt idx="1">
                  <c:v>511.0</c:v>
                </c:pt>
                <c:pt idx="2">
                  <c:v>1275.0</c:v>
                </c:pt>
                <c:pt idx="3">
                  <c:v>1173.0</c:v>
                </c:pt>
                <c:pt idx="4">
                  <c:v>1332.0</c:v>
                </c:pt>
                <c:pt idx="5">
                  <c:v>31.0</c:v>
                </c:pt>
                <c:pt idx="6">
                  <c:v>81.0</c:v>
                </c:pt>
                <c:pt idx="7">
                  <c:v>276.0</c:v>
                </c:pt>
                <c:pt idx="8">
                  <c:v>303.0</c:v>
                </c:pt>
                <c:pt idx="9">
                  <c:v>356.0</c:v>
                </c:pt>
                <c:pt idx="11">
                  <c:v>122.0</c:v>
                </c:pt>
                <c:pt idx="12">
                  <c:v>244.0</c:v>
                </c:pt>
                <c:pt idx="13">
                  <c:v>344.0</c:v>
                </c:pt>
                <c:pt idx="14">
                  <c:v>411.0</c:v>
                </c:pt>
                <c:pt idx="15">
                  <c:v>444.0</c:v>
                </c:pt>
                <c:pt idx="16">
                  <c:v>779.0</c:v>
                </c:pt>
                <c:pt idx="17">
                  <c:v>867.0</c:v>
                </c:pt>
                <c:pt idx="18">
                  <c:v>964.0</c:v>
                </c:pt>
                <c:pt idx="19">
                  <c:v>1408.0</c:v>
                </c:pt>
              </c:numCache>
            </c:numRef>
          </c:xVal>
          <c:yVal>
            <c:numRef>
              <c:f>Dati!$D$3:$D$22</c:f>
              <c:numCache>
                <c:formatCode>0</c:formatCode>
                <c:ptCount val="20"/>
                <c:pt idx="0">
                  <c:v>5625.0</c:v>
                </c:pt>
                <c:pt idx="1">
                  <c:v>4340.486111111111</c:v>
                </c:pt>
                <c:pt idx="2">
                  <c:v>10793.75</c:v>
                </c:pt>
                <c:pt idx="3">
                  <c:v>9990.277777777777</c:v>
                </c:pt>
                <c:pt idx="4">
                  <c:v>11338.88888888889</c:v>
                </c:pt>
                <c:pt idx="5">
                  <c:v>278.4722222222222</c:v>
                </c:pt>
                <c:pt idx="6">
                  <c:v>697.5347222222222</c:v>
                </c:pt>
                <c:pt idx="7">
                  <c:v>2352.951388888888</c:v>
                </c:pt>
                <c:pt idx="8">
                  <c:v>2569.791666666667</c:v>
                </c:pt>
                <c:pt idx="9">
                  <c:v>3022.916666666667</c:v>
                </c:pt>
                <c:pt idx="10">
                  <c:v>357.5486111111111</c:v>
                </c:pt>
                <c:pt idx="11">
                  <c:v>1031.506944444445</c:v>
                </c:pt>
                <c:pt idx="12">
                  <c:v>2056.875</c:v>
                </c:pt>
                <c:pt idx="13">
                  <c:v>2894.673611111111</c:v>
                </c:pt>
                <c:pt idx="14">
                  <c:v>3450.972222222223</c:v>
                </c:pt>
                <c:pt idx="15">
                  <c:v>3910.138888888888</c:v>
                </c:pt>
                <c:pt idx="16">
                  <c:v>6529.86111111111</c:v>
                </c:pt>
                <c:pt idx="17">
                  <c:v>7242.29166666667</c:v>
                </c:pt>
                <c:pt idx="18">
                  <c:v>8076.250000000001</c:v>
                </c:pt>
                <c:pt idx="19">
                  <c:v>11789.5138888889</c:v>
                </c:pt>
              </c:numCache>
            </c:numRef>
          </c:yVal>
          <c:smooth val="0"/>
        </c:ser>
        <c:ser>
          <c:idx val="1"/>
          <c:order val="1"/>
          <c:tx>
            <c:v>CLLB2</c:v>
          </c:tx>
          <c:spPr>
            <a:ln w="47625">
              <a:noFill/>
            </a:ln>
            <a:effectLst/>
          </c:spPr>
          <c:marker>
            <c:symbol val="circle"/>
            <c:size val="9"/>
            <c:spPr>
              <a:solidFill>
                <a:srgbClr val="8064A2"/>
              </a:solidFill>
              <a:ln>
                <a:solidFill>
                  <a:srgbClr val="8064A2"/>
                </a:solidFill>
              </a:ln>
              <a:effectLst/>
            </c:spPr>
          </c:marker>
          <c:xVal>
            <c:numRef>
              <c:f>Dati!$L$3:$L$19</c:f>
              <c:numCache>
                <c:formatCode>General</c:formatCode>
                <c:ptCount val="17"/>
                <c:pt idx="0">
                  <c:v>662.0</c:v>
                </c:pt>
                <c:pt idx="1">
                  <c:v>511.0</c:v>
                </c:pt>
                <c:pt idx="2">
                  <c:v>1275.0</c:v>
                </c:pt>
                <c:pt idx="3">
                  <c:v>1173.0</c:v>
                </c:pt>
                <c:pt idx="4">
                  <c:v>1332.0</c:v>
                </c:pt>
                <c:pt idx="5">
                  <c:v>81.0</c:v>
                </c:pt>
                <c:pt idx="6">
                  <c:v>303.0</c:v>
                </c:pt>
                <c:pt idx="7">
                  <c:v>356.0</c:v>
                </c:pt>
                <c:pt idx="8">
                  <c:v>122.0</c:v>
                </c:pt>
                <c:pt idx="9">
                  <c:v>244.0</c:v>
                </c:pt>
                <c:pt idx="10">
                  <c:v>344.0</c:v>
                </c:pt>
                <c:pt idx="11">
                  <c:v>411.0</c:v>
                </c:pt>
                <c:pt idx="12">
                  <c:v>444.0</c:v>
                </c:pt>
                <c:pt idx="13">
                  <c:v>779.0</c:v>
                </c:pt>
                <c:pt idx="14">
                  <c:v>867.0</c:v>
                </c:pt>
                <c:pt idx="15">
                  <c:v>964.0</c:v>
                </c:pt>
                <c:pt idx="16">
                  <c:v>1408.0</c:v>
                </c:pt>
              </c:numCache>
            </c:numRef>
          </c:xVal>
          <c:yVal>
            <c:numRef>
              <c:f>Dati!$N$3:$N$19</c:f>
              <c:numCache>
                <c:formatCode>0</c:formatCode>
                <c:ptCount val="17"/>
                <c:pt idx="0">
                  <c:v>4458.680555555554</c:v>
                </c:pt>
                <c:pt idx="1">
                  <c:v>3451.25</c:v>
                </c:pt>
                <c:pt idx="2">
                  <c:v>8571.527777777777</c:v>
                </c:pt>
                <c:pt idx="3">
                  <c:v>7945.138888888889</c:v>
                </c:pt>
                <c:pt idx="4">
                  <c:v>9035.416666666661</c:v>
                </c:pt>
                <c:pt idx="5">
                  <c:v>542.5347222222222</c:v>
                </c:pt>
                <c:pt idx="6">
                  <c:v>2024.826388888889</c:v>
                </c:pt>
                <c:pt idx="7">
                  <c:v>2394.791666666667</c:v>
                </c:pt>
                <c:pt idx="8">
                  <c:v>818.8611111111101</c:v>
                </c:pt>
                <c:pt idx="9">
                  <c:v>1648.055555555556</c:v>
                </c:pt>
                <c:pt idx="10">
                  <c:v>2326.944444444444</c:v>
                </c:pt>
                <c:pt idx="11">
                  <c:v>2775.0</c:v>
                </c:pt>
                <c:pt idx="12">
                  <c:v>2982.638888888889</c:v>
                </c:pt>
                <c:pt idx="13">
                  <c:v>5265.277777777776</c:v>
                </c:pt>
                <c:pt idx="14">
                  <c:v>5818.055555555555</c:v>
                </c:pt>
                <c:pt idx="15">
                  <c:v>6511.11111111111</c:v>
                </c:pt>
                <c:pt idx="16">
                  <c:v>9523.61111111111</c:v>
                </c:pt>
              </c:numCache>
            </c:numRef>
          </c:yVal>
          <c:smooth val="0"/>
        </c:ser>
        <c:ser>
          <c:idx val="2"/>
          <c:order val="2"/>
          <c:tx>
            <c:v>LaBr3:Ce</c:v>
          </c:tx>
          <c:spPr>
            <a:ln w="47625">
              <a:noFill/>
            </a:ln>
            <a:effectLst/>
          </c:spPr>
          <c:marker>
            <c:symbol val="square"/>
            <c:size val="9"/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  <a:effectLst/>
            </c:spPr>
          </c:marker>
          <c:xVal>
            <c:numRef>
              <c:f>Dati!$AG$3:$AG$26</c:f>
              <c:numCache>
                <c:formatCode>General</c:formatCode>
                <c:ptCount val="24"/>
                <c:pt idx="0">
                  <c:v>662.0</c:v>
                </c:pt>
                <c:pt idx="1">
                  <c:v>1173.0</c:v>
                </c:pt>
                <c:pt idx="2">
                  <c:v>1332.0</c:v>
                </c:pt>
                <c:pt idx="3">
                  <c:v>511.0</c:v>
                </c:pt>
                <c:pt idx="4">
                  <c:v>1275.0</c:v>
                </c:pt>
                <c:pt idx="5">
                  <c:v>570.0</c:v>
                </c:pt>
                <c:pt idx="6">
                  <c:v>1063.0</c:v>
                </c:pt>
                <c:pt idx="7">
                  <c:v>1770.0</c:v>
                </c:pt>
                <c:pt idx="8">
                  <c:v>276.0</c:v>
                </c:pt>
                <c:pt idx="9">
                  <c:v>303.0</c:v>
                </c:pt>
                <c:pt idx="10">
                  <c:v>356.0</c:v>
                </c:pt>
                <c:pt idx="11">
                  <c:v>384.0</c:v>
                </c:pt>
                <c:pt idx="12">
                  <c:v>122.0</c:v>
                </c:pt>
                <c:pt idx="13">
                  <c:v>244.0</c:v>
                </c:pt>
                <c:pt idx="14">
                  <c:v>344.0</c:v>
                </c:pt>
                <c:pt idx="15">
                  <c:v>411.0</c:v>
                </c:pt>
                <c:pt idx="16">
                  <c:v>444.0</c:v>
                </c:pt>
                <c:pt idx="17">
                  <c:v>779.0</c:v>
                </c:pt>
                <c:pt idx="18">
                  <c:v>867.0</c:v>
                </c:pt>
                <c:pt idx="19">
                  <c:v>964.0</c:v>
                </c:pt>
                <c:pt idx="20">
                  <c:v>1408.0</c:v>
                </c:pt>
                <c:pt idx="21">
                  <c:v>74.0</c:v>
                </c:pt>
                <c:pt idx="22">
                  <c:v>84.0</c:v>
                </c:pt>
                <c:pt idx="23">
                  <c:v>81.0</c:v>
                </c:pt>
              </c:numCache>
            </c:numRef>
          </c:xVal>
          <c:yVal>
            <c:numRef>
              <c:f>Dati!$AI$3:$AI$26</c:f>
              <c:numCache>
                <c:formatCode>0</c:formatCode>
                <c:ptCount val="24"/>
                <c:pt idx="0">
                  <c:v>7361.17021276596</c:v>
                </c:pt>
                <c:pt idx="1">
                  <c:v>12807.18085106383</c:v>
                </c:pt>
                <c:pt idx="2">
                  <c:v>14462.76595744681</c:v>
                </c:pt>
                <c:pt idx="3">
                  <c:v>5675.106382978724</c:v>
                </c:pt>
                <c:pt idx="4">
                  <c:v>13853.98936170213</c:v>
                </c:pt>
                <c:pt idx="5">
                  <c:v>6330.85106382979</c:v>
                </c:pt>
                <c:pt idx="6">
                  <c:v>11661.43617021277</c:v>
                </c:pt>
                <c:pt idx="7">
                  <c:v>18929.52127659569</c:v>
                </c:pt>
                <c:pt idx="8">
                  <c:v>3081.648936170213</c:v>
                </c:pt>
                <c:pt idx="9">
                  <c:v>3375.265957446808</c:v>
                </c:pt>
                <c:pt idx="10">
                  <c:v>3967.81914893617</c:v>
                </c:pt>
                <c:pt idx="11">
                  <c:v>4276.595744680851</c:v>
                </c:pt>
                <c:pt idx="12">
                  <c:v>1351.83510638298</c:v>
                </c:pt>
                <c:pt idx="13">
                  <c:v>2732.579787234043</c:v>
                </c:pt>
                <c:pt idx="14">
                  <c:v>3841.382978723404</c:v>
                </c:pt>
                <c:pt idx="15">
                  <c:v>4591.489361702129</c:v>
                </c:pt>
                <c:pt idx="16">
                  <c:v>4951.329787234035</c:v>
                </c:pt>
                <c:pt idx="17">
                  <c:v>8607.712765957448</c:v>
                </c:pt>
                <c:pt idx="18">
                  <c:v>9569.414893617008</c:v>
                </c:pt>
                <c:pt idx="19">
                  <c:v>10609.84042553192</c:v>
                </c:pt>
                <c:pt idx="20">
                  <c:v>15261.70212765958</c:v>
                </c:pt>
                <c:pt idx="21">
                  <c:v>813.058510638298</c:v>
                </c:pt>
                <c:pt idx="22">
                  <c:v>936.7287234042553</c:v>
                </c:pt>
                <c:pt idx="23">
                  <c:v>889.4946808510639</c:v>
                </c:pt>
              </c:numCache>
            </c:numRef>
          </c:yVal>
          <c:smooth val="0"/>
        </c:ser>
        <c:ser>
          <c:idx val="3"/>
          <c:order val="3"/>
          <c:tx>
            <c:v>LaBr3:Ce,Sr</c:v>
          </c:tx>
          <c:spPr>
            <a:ln w="47625">
              <a:noFill/>
            </a:ln>
            <a:effectLst/>
          </c:spPr>
          <c:marker>
            <c:symbol val="diamond"/>
            <c:size val="9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  <a:effectLst/>
            </c:spPr>
          </c:marker>
          <c:xVal>
            <c:numRef>
              <c:f>Dati!$V$3:$V$26</c:f>
              <c:numCache>
                <c:formatCode>General</c:formatCode>
                <c:ptCount val="24"/>
                <c:pt idx="0">
                  <c:v>662.0</c:v>
                </c:pt>
                <c:pt idx="1">
                  <c:v>1173.0</c:v>
                </c:pt>
                <c:pt idx="2">
                  <c:v>1332.0</c:v>
                </c:pt>
                <c:pt idx="3">
                  <c:v>511.0</c:v>
                </c:pt>
                <c:pt idx="4">
                  <c:v>1275.0</c:v>
                </c:pt>
                <c:pt idx="5">
                  <c:v>570.0</c:v>
                </c:pt>
                <c:pt idx="6">
                  <c:v>1063.0</c:v>
                </c:pt>
                <c:pt idx="7">
                  <c:v>1770.0</c:v>
                </c:pt>
                <c:pt idx="8">
                  <c:v>276.0</c:v>
                </c:pt>
                <c:pt idx="9">
                  <c:v>303.0</c:v>
                </c:pt>
                <c:pt idx="10">
                  <c:v>356.0</c:v>
                </c:pt>
                <c:pt idx="11">
                  <c:v>384.0</c:v>
                </c:pt>
                <c:pt idx="12">
                  <c:v>122.0</c:v>
                </c:pt>
                <c:pt idx="13">
                  <c:v>244.0</c:v>
                </c:pt>
                <c:pt idx="14">
                  <c:v>344.0</c:v>
                </c:pt>
                <c:pt idx="15">
                  <c:v>411.0</c:v>
                </c:pt>
                <c:pt idx="16">
                  <c:v>444.0</c:v>
                </c:pt>
                <c:pt idx="17">
                  <c:v>779.0</c:v>
                </c:pt>
                <c:pt idx="18">
                  <c:v>867.0</c:v>
                </c:pt>
                <c:pt idx="19">
                  <c:v>964.0</c:v>
                </c:pt>
                <c:pt idx="20">
                  <c:v>1408.0</c:v>
                </c:pt>
                <c:pt idx="21">
                  <c:v>74.0</c:v>
                </c:pt>
                <c:pt idx="22">
                  <c:v>84.0</c:v>
                </c:pt>
                <c:pt idx="23">
                  <c:v>81.0</c:v>
                </c:pt>
              </c:numCache>
            </c:numRef>
          </c:xVal>
          <c:yVal>
            <c:numRef>
              <c:f>Dati!$X$3:$X$26</c:f>
              <c:numCache>
                <c:formatCode>0</c:formatCode>
                <c:ptCount val="24"/>
                <c:pt idx="0">
                  <c:v>9292.02127659575</c:v>
                </c:pt>
                <c:pt idx="1">
                  <c:v>16455.85106382979</c:v>
                </c:pt>
                <c:pt idx="2">
                  <c:v>18632.97872340426</c:v>
                </c:pt>
                <c:pt idx="3">
                  <c:v>7175.29255319149</c:v>
                </c:pt>
                <c:pt idx="4">
                  <c:v>17700.53191489362</c:v>
                </c:pt>
                <c:pt idx="5">
                  <c:v>8048.750000000001</c:v>
                </c:pt>
                <c:pt idx="6">
                  <c:v>14923.93617021277</c:v>
                </c:pt>
                <c:pt idx="7">
                  <c:v>24500.79787234043</c:v>
                </c:pt>
                <c:pt idx="8">
                  <c:v>3888.297872340426</c:v>
                </c:pt>
                <c:pt idx="9">
                  <c:v>4261.70212765958</c:v>
                </c:pt>
                <c:pt idx="10">
                  <c:v>5006.090425531915</c:v>
                </c:pt>
                <c:pt idx="11">
                  <c:v>5402.925531914894</c:v>
                </c:pt>
                <c:pt idx="12">
                  <c:v>1716.462765957447</c:v>
                </c:pt>
                <c:pt idx="13">
                  <c:v>3443.218085106384</c:v>
                </c:pt>
                <c:pt idx="14">
                  <c:v>4838.244680851064</c:v>
                </c:pt>
                <c:pt idx="15">
                  <c:v>5777.12765957447</c:v>
                </c:pt>
                <c:pt idx="16">
                  <c:v>6236.70212765958</c:v>
                </c:pt>
                <c:pt idx="17">
                  <c:v>10888.56382978724</c:v>
                </c:pt>
                <c:pt idx="18">
                  <c:v>12107.97872340426</c:v>
                </c:pt>
                <c:pt idx="19">
                  <c:v>13451.86170212766</c:v>
                </c:pt>
                <c:pt idx="20">
                  <c:v>19486.43617021277</c:v>
                </c:pt>
                <c:pt idx="21">
                  <c:v>1052.074468085106</c:v>
                </c:pt>
                <c:pt idx="22">
                  <c:v>1210.425531914894</c:v>
                </c:pt>
                <c:pt idx="23">
                  <c:v>1143.005319148936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372920"/>
        <c:axId val="2135776648"/>
      </c:scatterChart>
      <c:valAx>
        <c:axId val="21373729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Energy [keV]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2135776648"/>
        <c:crosses val="autoZero"/>
        <c:crossBetween val="midCat"/>
      </c:valAx>
      <c:valAx>
        <c:axId val="2135776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/>
                  <a:t>Number of photoelectrons</a:t>
                </a:r>
              </a:p>
            </c:rich>
          </c:tx>
          <c:layout>
            <c:manualLayout>
              <c:xMode val="edge"/>
              <c:yMode val="edge"/>
              <c:x val="0.0122165044330089"/>
              <c:y val="0.214787216847161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21373729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72531000062"/>
          <c:y val="0.0844073706329231"/>
          <c:w val="0.198800102796881"/>
          <c:h val="0.342963950507557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19872014326"/>
          <c:y val="0.0401098901098901"/>
          <c:w val="0.847050009217075"/>
          <c:h val="0.810687678463269"/>
        </c:manualLayout>
      </c:layout>
      <c:scatterChart>
        <c:scatterStyle val="lineMarker"/>
        <c:varyColors val="0"/>
        <c:ser>
          <c:idx val="1"/>
          <c:order val="0"/>
          <c:tx>
            <c:v>LaBr3:Ce 1"x1"</c:v>
          </c:tx>
          <c:spPr>
            <a:ln w="47625">
              <a:noFill/>
            </a:ln>
            <a:effectLst/>
          </c:spPr>
          <c:marker>
            <c:spPr>
              <a:effectLst/>
            </c:spPr>
          </c:marker>
          <c:xVal>
            <c:numRef>
              <c:f>Feuil1!$B$3:$B$10</c:f>
              <c:numCache>
                <c:formatCode>0</c:formatCode>
                <c:ptCount val="8"/>
                <c:pt idx="0">
                  <c:v>276.0</c:v>
                </c:pt>
                <c:pt idx="1">
                  <c:v>302.0</c:v>
                </c:pt>
                <c:pt idx="2">
                  <c:v>356.0</c:v>
                </c:pt>
                <c:pt idx="3">
                  <c:v>511.0</c:v>
                </c:pt>
                <c:pt idx="4">
                  <c:v>662.0</c:v>
                </c:pt>
                <c:pt idx="5">
                  <c:v>1173.0</c:v>
                </c:pt>
                <c:pt idx="6">
                  <c:v>1275.0</c:v>
                </c:pt>
                <c:pt idx="7">
                  <c:v>1332.0</c:v>
                </c:pt>
              </c:numCache>
            </c:numRef>
          </c:xVal>
          <c:yVal>
            <c:numRef>
              <c:f>Feuil1!$E$3:$E$10</c:f>
              <c:numCache>
                <c:formatCode>0.00</c:formatCode>
                <c:ptCount val="8"/>
                <c:pt idx="0">
                  <c:v>4.458053673976472</c:v>
                </c:pt>
                <c:pt idx="1">
                  <c:v>3.974008016219297</c:v>
                </c:pt>
                <c:pt idx="2">
                  <c:v>4.123363476852477</c:v>
                </c:pt>
                <c:pt idx="3">
                  <c:v>3.783618012847543</c:v>
                </c:pt>
                <c:pt idx="4">
                  <c:v>3.17012935937718</c:v>
                </c:pt>
                <c:pt idx="5">
                  <c:v>2.43991626762708</c:v>
                </c:pt>
                <c:pt idx="6">
                  <c:v>2.449842745463642</c:v>
                </c:pt>
                <c:pt idx="7">
                  <c:v>2.138434550942531</c:v>
                </c:pt>
              </c:numCache>
            </c:numRef>
          </c:yVal>
          <c:smooth val="0"/>
        </c:ser>
        <c:ser>
          <c:idx val="0"/>
          <c:order val="1"/>
          <c:tx>
            <c:v>LaBr3:Ce,Sr 1.5"x1.5"</c:v>
          </c:tx>
          <c:spPr>
            <a:ln w="47625">
              <a:noFill/>
            </a:ln>
            <a:effectLst/>
          </c:spPr>
          <c:marker>
            <c:spPr>
              <a:effectLst/>
            </c:spPr>
          </c:marker>
          <c:xVal>
            <c:numRef>
              <c:f>Feuil1!$H$3:$H$10</c:f>
              <c:numCache>
                <c:formatCode>0</c:formatCode>
                <c:ptCount val="8"/>
                <c:pt idx="0">
                  <c:v>276.0</c:v>
                </c:pt>
                <c:pt idx="1">
                  <c:v>302.0</c:v>
                </c:pt>
                <c:pt idx="2">
                  <c:v>356.0</c:v>
                </c:pt>
                <c:pt idx="3">
                  <c:v>511.0</c:v>
                </c:pt>
                <c:pt idx="4">
                  <c:v>662.0</c:v>
                </c:pt>
                <c:pt idx="5">
                  <c:v>1173.0</c:v>
                </c:pt>
                <c:pt idx="6">
                  <c:v>1275.0</c:v>
                </c:pt>
                <c:pt idx="7">
                  <c:v>1332.0</c:v>
                </c:pt>
              </c:numCache>
            </c:numRef>
          </c:xVal>
          <c:yVal>
            <c:numRef>
              <c:f>Feuil1!$K$3:$K$10</c:f>
              <c:numCache>
                <c:formatCode>0.00</c:formatCode>
                <c:ptCount val="8"/>
                <c:pt idx="0">
                  <c:v>3.058064180308667</c:v>
                </c:pt>
                <c:pt idx="1">
                  <c:v>3.380519921908962</c:v>
                </c:pt>
                <c:pt idx="2">
                  <c:v>3.188495355288523</c:v>
                </c:pt>
                <c:pt idx="3">
                  <c:v>2.935746706827866</c:v>
                </c:pt>
                <c:pt idx="4">
                  <c:v>2.390094890068124</c:v>
                </c:pt>
                <c:pt idx="5">
                  <c:v>1.807659374626778</c:v>
                </c:pt>
                <c:pt idx="6">
                  <c:v>1.75304778547171</c:v>
                </c:pt>
                <c:pt idx="7">
                  <c:v>1.72772789962596</c:v>
                </c:pt>
              </c:numCache>
            </c:numRef>
          </c:yVal>
          <c:smooth val="0"/>
        </c:ser>
        <c:ser>
          <c:idx val="2"/>
          <c:order val="2"/>
          <c:tx>
            <c:v>CLLB 1"x1"</c:v>
          </c:tx>
          <c:spPr>
            <a:ln w="47625">
              <a:noFill/>
            </a:ln>
            <a:effectLst/>
          </c:spPr>
          <c:marker>
            <c:spPr>
              <a:effectLst/>
            </c:spPr>
          </c:marker>
          <c:xVal>
            <c:numRef>
              <c:f>Feuil1!$N$3:$N$10</c:f>
              <c:numCache>
                <c:formatCode>0</c:formatCode>
                <c:ptCount val="8"/>
                <c:pt idx="0">
                  <c:v>276.0</c:v>
                </c:pt>
                <c:pt idx="1">
                  <c:v>302.0</c:v>
                </c:pt>
                <c:pt idx="2">
                  <c:v>356.0</c:v>
                </c:pt>
                <c:pt idx="3">
                  <c:v>511.0</c:v>
                </c:pt>
                <c:pt idx="4">
                  <c:v>662.0</c:v>
                </c:pt>
                <c:pt idx="5">
                  <c:v>1173.0</c:v>
                </c:pt>
                <c:pt idx="6">
                  <c:v>1275.0</c:v>
                </c:pt>
                <c:pt idx="7">
                  <c:v>1332.0</c:v>
                </c:pt>
              </c:numCache>
            </c:numRef>
          </c:xVal>
          <c:yVal>
            <c:numRef>
              <c:f>Feuil1!$R$3:$R$10</c:f>
              <c:numCache>
                <c:formatCode>0.00</c:formatCode>
                <c:ptCount val="8"/>
                <c:pt idx="0">
                  <c:v>8.09140450829824</c:v>
                </c:pt>
                <c:pt idx="1">
                  <c:v>5.517182715209255</c:v>
                </c:pt>
                <c:pt idx="2">
                  <c:v>5.243820332788304</c:v>
                </c:pt>
                <c:pt idx="3">
                  <c:v>4.375753516409905</c:v>
                </c:pt>
                <c:pt idx="4">
                  <c:v>4.156065777226186</c:v>
                </c:pt>
                <c:pt idx="5">
                  <c:v>3.24534568656586</c:v>
                </c:pt>
                <c:pt idx="6">
                  <c:v>2.941287064890417</c:v>
                </c:pt>
                <c:pt idx="7">
                  <c:v>2.63379774818776</c:v>
                </c:pt>
              </c:numCache>
            </c:numRef>
          </c:yVal>
          <c:smooth val="0"/>
        </c:ser>
        <c:ser>
          <c:idx val="3"/>
          <c:order val="3"/>
          <c:tx>
            <c:v>CLLB 2"x2"</c:v>
          </c:tx>
          <c:spPr>
            <a:ln w="47625">
              <a:noFill/>
            </a:ln>
            <a:effectLst/>
          </c:spPr>
          <c:marker>
            <c:symbol val="circle"/>
            <c:size val="9"/>
            <c:spPr>
              <a:effectLst/>
            </c:spPr>
          </c:marker>
          <c:errBars>
            <c:errDir val="y"/>
            <c:errBarType val="both"/>
            <c:errValType val="percentage"/>
            <c:noEndCap val="1"/>
            <c:val val="2.0"/>
          </c:errBars>
          <c:xVal>
            <c:numRef>
              <c:f>Feuil1!$V$3:$V$10</c:f>
              <c:numCache>
                <c:formatCode>0</c:formatCode>
                <c:ptCount val="8"/>
                <c:pt idx="0">
                  <c:v>276.0</c:v>
                </c:pt>
                <c:pt idx="1">
                  <c:v>302.0</c:v>
                </c:pt>
                <c:pt idx="2">
                  <c:v>356.0</c:v>
                </c:pt>
                <c:pt idx="3">
                  <c:v>511.0</c:v>
                </c:pt>
                <c:pt idx="4">
                  <c:v>662.0</c:v>
                </c:pt>
                <c:pt idx="5">
                  <c:v>1173.0</c:v>
                </c:pt>
                <c:pt idx="6">
                  <c:v>1275.0</c:v>
                </c:pt>
                <c:pt idx="7">
                  <c:v>1332.0</c:v>
                </c:pt>
              </c:numCache>
            </c:numRef>
          </c:xVal>
          <c:yVal>
            <c:numRef>
              <c:f>Feuil1!$Z$3:$Z$10</c:f>
              <c:numCache>
                <c:formatCode>0.00</c:formatCode>
                <c:ptCount val="8"/>
                <c:pt idx="0">
                  <c:v>7.245728526811033</c:v>
                </c:pt>
                <c:pt idx="1">
                  <c:v>6.065805779821214</c:v>
                </c:pt>
                <c:pt idx="2">
                  <c:v>6.051904646101844</c:v>
                </c:pt>
                <c:pt idx="3">
                  <c:v>5.662137129681195</c:v>
                </c:pt>
                <c:pt idx="4">
                  <c:v>5.382979220718504</c:v>
                </c:pt>
                <c:pt idx="5">
                  <c:v>4.08748851590606</c:v>
                </c:pt>
                <c:pt idx="6">
                  <c:v>4.306275256968791</c:v>
                </c:pt>
                <c:pt idx="7">
                  <c:v>4.23647642556328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279336"/>
        <c:axId val="2132002104"/>
      </c:scatterChart>
      <c:valAx>
        <c:axId val="2132279336"/>
        <c:scaling>
          <c:orientation val="minMax"/>
          <c:min val="100.0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Energy [keV]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2132002104"/>
        <c:crosses val="autoZero"/>
        <c:crossBetween val="midCat"/>
      </c:valAx>
      <c:valAx>
        <c:axId val="2132002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 sz="1600"/>
                  <a:t>FWHM-Energy</a:t>
                </a:r>
                <a:r>
                  <a:rPr lang="fr-FR" sz="1600" baseline="0"/>
                  <a:t> Resolution [%]</a:t>
                </a:r>
                <a:endParaRPr lang="fr-FR" sz="1600"/>
              </a:p>
            </c:rich>
          </c:tx>
          <c:layout>
            <c:manualLayout>
              <c:xMode val="edge"/>
              <c:yMode val="edge"/>
              <c:x val="0.0093632317699418"/>
              <c:y val="0.18501968503937"/>
            </c:manualLayout>
          </c:layout>
          <c:overlay val="0"/>
        </c:title>
        <c:numFmt formatCode="0.00" sourceLinked="1"/>
        <c:majorTickMark val="in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21322793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80723145392779"/>
          <c:y val="0.0594909357260575"/>
          <c:w val="0.252785136807732"/>
          <c:h val="0.22895891144197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44895546481"/>
          <c:y val="0.0282190867681369"/>
          <c:w val="0.79925342089497"/>
          <c:h val="0.832724141762026"/>
        </c:manualLayout>
      </c:layout>
      <c:scatterChart>
        <c:scatterStyle val="lineMarker"/>
        <c:varyColors val="0"/>
        <c:ser>
          <c:idx val="1"/>
          <c:order val="1"/>
          <c:tx>
            <c:strRef>
              <c:f>'Scan Y'!$D$1</c:f>
              <c:strCache>
                <c:ptCount val="1"/>
                <c:pt idx="0">
                  <c:v>Cs137 Peak along Y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Y'!$C$2:$C$14</c:f>
              <c:numCache>
                <c:formatCode>General</c:formatCode>
                <c:ptCount val="13"/>
                <c:pt idx="0">
                  <c:v>-23.0</c:v>
                </c:pt>
                <c:pt idx="1">
                  <c:v>-19.0</c:v>
                </c:pt>
                <c:pt idx="2">
                  <c:v>-15.0</c:v>
                </c:pt>
                <c:pt idx="3">
                  <c:v>-11.0</c:v>
                </c:pt>
                <c:pt idx="4">
                  <c:v>-7.0</c:v>
                </c:pt>
                <c:pt idx="5">
                  <c:v>-3.0</c:v>
                </c:pt>
                <c:pt idx="7">
                  <c:v>1.0</c:v>
                </c:pt>
                <c:pt idx="8">
                  <c:v>5.0</c:v>
                </c:pt>
                <c:pt idx="9">
                  <c:v>9.0</c:v>
                </c:pt>
                <c:pt idx="10">
                  <c:v>13.0</c:v>
                </c:pt>
                <c:pt idx="11">
                  <c:v>17.0</c:v>
                </c:pt>
                <c:pt idx="12">
                  <c:v>21.0</c:v>
                </c:pt>
              </c:numCache>
            </c:numRef>
          </c:xVal>
          <c:yVal>
            <c:numRef>
              <c:f>'Scan Y'!$D$2:$D$14</c:f>
              <c:numCache>
                <c:formatCode>General</c:formatCode>
                <c:ptCount val="13"/>
                <c:pt idx="0">
                  <c:v>228.51</c:v>
                </c:pt>
                <c:pt idx="1">
                  <c:v>227.65</c:v>
                </c:pt>
                <c:pt idx="2">
                  <c:v>228.47</c:v>
                </c:pt>
                <c:pt idx="3">
                  <c:v>229.19</c:v>
                </c:pt>
                <c:pt idx="4">
                  <c:v>229.75</c:v>
                </c:pt>
                <c:pt idx="5">
                  <c:v>229.72</c:v>
                </c:pt>
                <c:pt idx="7">
                  <c:v>229.81</c:v>
                </c:pt>
                <c:pt idx="8">
                  <c:v>229.5</c:v>
                </c:pt>
                <c:pt idx="9">
                  <c:v>229.04</c:v>
                </c:pt>
                <c:pt idx="10">
                  <c:v>228.88</c:v>
                </c:pt>
                <c:pt idx="11">
                  <c:v>228.91</c:v>
                </c:pt>
                <c:pt idx="12">
                  <c:v>228.66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'Scan X'!$D$1</c:f>
              <c:strCache>
                <c:ptCount val="1"/>
                <c:pt idx="0">
                  <c:v>Cs137 Peak along X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X'!$C$2:$C$14</c:f>
              <c:numCache>
                <c:formatCode>General</c:formatCode>
                <c:ptCount val="13"/>
                <c:pt idx="1">
                  <c:v>-22.0</c:v>
                </c:pt>
                <c:pt idx="2">
                  <c:v>-18.0</c:v>
                </c:pt>
                <c:pt idx="3">
                  <c:v>-14.0</c:v>
                </c:pt>
                <c:pt idx="4">
                  <c:v>-10.0</c:v>
                </c:pt>
                <c:pt idx="5">
                  <c:v>-6.0</c:v>
                </c:pt>
                <c:pt idx="6">
                  <c:v>-2.0</c:v>
                </c:pt>
                <c:pt idx="7">
                  <c:v>2.0</c:v>
                </c:pt>
                <c:pt idx="8">
                  <c:v>6.0</c:v>
                </c:pt>
                <c:pt idx="9">
                  <c:v>10.0</c:v>
                </c:pt>
                <c:pt idx="10">
                  <c:v>14.0</c:v>
                </c:pt>
                <c:pt idx="11">
                  <c:v>18.0</c:v>
                </c:pt>
                <c:pt idx="12">
                  <c:v>22.0</c:v>
                </c:pt>
              </c:numCache>
            </c:numRef>
          </c:xVal>
          <c:yVal>
            <c:numRef>
              <c:f>'Scan X'!$D$2:$D$14</c:f>
              <c:numCache>
                <c:formatCode>General</c:formatCode>
                <c:ptCount val="13"/>
                <c:pt idx="1">
                  <c:v>225.56</c:v>
                </c:pt>
                <c:pt idx="2">
                  <c:v>226.3</c:v>
                </c:pt>
                <c:pt idx="3">
                  <c:v>226.8</c:v>
                </c:pt>
                <c:pt idx="4">
                  <c:v>227.64</c:v>
                </c:pt>
                <c:pt idx="5">
                  <c:v>229.64</c:v>
                </c:pt>
                <c:pt idx="6">
                  <c:v>228.03</c:v>
                </c:pt>
                <c:pt idx="7">
                  <c:v>227.88</c:v>
                </c:pt>
                <c:pt idx="8">
                  <c:v>227.9</c:v>
                </c:pt>
                <c:pt idx="9">
                  <c:v>228.1</c:v>
                </c:pt>
                <c:pt idx="10">
                  <c:v>228.4</c:v>
                </c:pt>
                <c:pt idx="11">
                  <c:v>228.3</c:v>
                </c:pt>
                <c:pt idx="12">
                  <c:v>227.47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359608"/>
        <c:axId val="2082556840"/>
      </c:scatterChart>
      <c:valAx>
        <c:axId val="2118359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Source</a:t>
                </a:r>
                <a:r>
                  <a:rPr lang="fr-FR" sz="1400" baseline="0"/>
                  <a:t> postion [mm]</a:t>
                </a:r>
                <a:endParaRPr lang="fr-FR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82556840"/>
        <c:crosses val="autoZero"/>
        <c:crossBetween val="midCat"/>
      </c:valAx>
      <c:valAx>
        <c:axId val="20825568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/>
                  <a:t>137Cs</a:t>
                </a:r>
                <a:r>
                  <a:rPr lang="fr-FR" sz="1200" baseline="0"/>
                  <a:t> peak postion [ADC Channels]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00338302051866158"/>
              <c:y val="0.1175770088999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18359608"/>
        <c:crossesAt val="-30.0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7403857606858"/>
          <c:y val="0.676689884918231"/>
          <c:w val="0.372934662994956"/>
          <c:h val="0.15652401807762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640514916471"/>
          <c:y val="0.0282190867681369"/>
          <c:w val="0.798000307556102"/>
          <c:h val="0.816009640904097"/>
        </c:manualLayout>
      </c:layout>
      <c:scatterChart>
        <c:scatterStyle val="lineMarker"/>
        <c:varyColors val="0"/>
        <c:ser>
          <c:idx val="1"/>
          <c:order val="1"/>
          <c:tx>
            <c:strRef>
              <c:f>'Scan Y'!$C$1</c:f>
              <c:strCache>
                <c:ptCount val="1"/>
                <c:pt idx="0">
                  <c:v>Cs137 Peak along Y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Y'!$B$2:$B$10</c:f>
              <c:numCache>
                <c:formatCode>General</c:formatCode>
                <c:ptCount val="9"/>
                <c:pt idx="0">
                  <c:v>-10.0</c:v>
                </c:pt>
                <c:pt idx="1">
                  <c:v>-6.0</c:v>
                </c:pt>
                <c:pt idx="2">
                  <c:v>-2.0</c:v>
                </c:pt>
                <c:pt idx="3">
                  <c:v>2.0</c:v>
                </c:pt>
                <c:pt idx="4">
                  <c:v>6.0</c:v>
                </c:pt>
                <c:pt idx="5">
                  <c:v>10.0</c:v>
                </c:pt>
              </c:numCache>
            </c:numRef>
          </c:xVal>
          <c:yVal>
            <c:numRef>
              <c:f>'Scan Y'!$C$2:$C$10</c:f>
              <c:numCache>
                <c:formatCode>General</c:formatCode>
                <c:ptCount val="9"/>
                <c:pt idx="0">
                  <c:v>173.67</c:v>
                </c:pt>
                <c:pt idx="1">
                  <c:v>173.62</c:v>
                </c:pt>
                <c:pt idx="2">
                  <c:v>173.59</c:v>
                </c:pt>
                <c:pt idx="3">
                  <c:v>173.37</c:v>
                </c:pt>
                <c:pt idx="4">
                  <c:v>173.31</c:v>
                </c:pt>
                <c:pt idx="5">
                  <c:v>173.77</c:v>
                </c:pt>
                <c:pt idx="6">
                  <c:v>173.555</c:v>
                </c:pt>
              </c:numCache>
            </c:numRef>
          </c:yVal>
          <c:smooth val="0"/>
        </c:ser>
        <c:ser>
          <c:idx val="0"/>
          <c:order val="0"/>
          <c:tx>
            <c:strRef>
              <c:f>'Scan X2mm'!$D$1</c:f>
              <c:strCache>
                <c:ptCount val="1"/>
                <c:pt idx="0">
                  <c:v>Cs137 Peak along X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X2mm'!$C$2:$C$14</c:f>
              <c:numCache>
                <c:formatCode>General</c:formatCode>
                <c:ptCount val="13"/>
                <c:pt idx="2">
                  <c:v>-10.0</c:v>
                </c:pt>
                <c:pt idx="4">
                  <c:v>-6.0</c:v>
                </c:pt>
                <c:pt idx="6">
                  <c:v>-2.0</c:v>
                </c:pt>
                <c:pt idx="8">
                  <c:v>2.0</c:v>
                </c:pt>
                <c:pt idx="10">
                  <c:v>6.0</c:v>
                </c:pt>
                <c:pt idx="12">
                  <c:v>10.0</c:v>
                </c:pt>
              </c:numCache>
            </c:numRef>
          </c:xVal>
          <c:yVal>
            <c:numRef>
              <c:f>'Scan X2mm'!$D$2:$D$14</c:f>
              <c:numCache>
                <c:formatCode>General</c:formatCode>
                <c:ptCount val="13"/>
                <c:pt idx="2">
                  <c:v>173.92</c:v>
                </c:pt>
                <c:pt idx="4">
                  <c:v>173.72</c:v>
                </c:pt>
                <c:pt idx="6">
                  <c:v>173.74</c:v>
                </c:pt>
                <c:pt idx="8">
                  <c:v>173.6</c:v>
                </c:pt>
                <c:pt idx="10">
                  <c:v>173.94</c:v>
                </c:pt>
                <c:pt idx="12">
                  <c:v>174.0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271416"/>
        <c:axId val="2137862824"/>
      </c:scatterChart>
      <c:valAx>
        <c:axId val="2137271416"/>
        <c:scaling>
          <c:orientation val="minMax"/>
          <c:max val="12.0"/>
          <c:min val="-12.0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fr-FR" sz="1400"/>
                  <a:t>Source</a:t>
                </a:r>
                <a:r>
                  <a:rPr lang="fr-FR" sz="1400" baseline="0"/>
                  <a:t> postion [mm]</a:t>
                </a:r>
                <a:endParaRPr lang="fr-FR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37862824"/>
        <c:crosses val="autoZero"/>
        <c:crossBetween val="midCat"/>
        <c:majorUnit val="4.0"/>
      </c:valAx>
      <c:valAx>
        <c:axId val="21378628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/>
                  <a:t>137Cs</a:t>
                </a:r>
                <a:r>
                  <a:rPr lang="fr-FR" sz="1200" baseline="0"/>
                  <a:t> peak postion [ADC Channels]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00338302051866158"/>
              <c:y val="0.1175770088999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37271416"/>
        <c:crossesAt val="-30.0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4043552529897"/>
          <c:y val="0.688524204444859"/>
          <c:w val="0.381401344713502"/>
          <c:h val="0.156524018077622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113619320076"/>
          <c:y val="0.0436715996202442"/>
          <c:w val="0.805490579171759"/>
          <c:h val="0.7971538515922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'Scan Z'!$H$1</c:f>
              <c:strCache>
                <c:ptCount val="1"/>
                <c:pt idx="0">
                  <c:v>CLLB 1"x1"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Z'!$E$2:$E$8</c:f>
              <c:numCache>
                <c:formatCode>General</c:formatCode>
                <c:ptCount val="7"/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</c:numCache>
            </c:numRef>
          </c:xVal>
          <c:yVal>
            <c:numRef>
              <c:f>'Scan Z'!$F$2:$F$8</c:f>
              <c:numCache>
                <c:formatCode>General</c:formatCode>
                <c:ptCount val="7"/>
                <c:pt idx="1">
                  <c:v>168.9</c:v>
                </c:pt>
                <c:pt idx="2">
                  <c:v>166.9</c:v>
                </c:pt>
                <c:pt idx="3">
                  <c:v>165.79</c:v>
                </c:pt>
                <c:pt idx="4">
                  <c:v>165.11</c:v>
                </c:pt>
                <c:pt idx="5">
                  <c:v>164.43</c:v>
                </c:pt>
                <c:pt idx="6">
                  <c:v>164.54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243816"/>
        <c:axId val="2081470136"/>
      </c:scatterChart>
      <c:valAx>
        <c:axId val="213224381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/>
                  <a:t>Source</a:t>
                </a:r>
                <a:r>
                  <a:rPr lang="fr-FR" baseline="0"/>
                  <a:t> position along Z [mm]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336114867994442"/>
              <c:y val="0.9223067030661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81470136"/>
        <c:crossesAt val="-20.0"/>
        <c:crossBetween val="midCat"/>
      </c:valAx>
      <c:valAx>
        <c:axId val="20814701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/>
                  <a:t>137Cs</a:t>
                </a:r>
                <a:r>
                  <a:rPr lang="fr-FR" sz="1200" baseline="0"/>
                  <a:t> Peak Position [ADC Channels]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00338302051866158"/>
              <c:y val="0.1175770088999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32243816"/>
        <c:crosses val="autoZero"/>
        <c:crossBetween val="midCat"/>
      </c:valAx>
      <c:spPr>
        <a:solidFill>
          <a:srgbClr val="FFFFFF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52919805478"/>
          <c:y val="0.0436715996202442"/>
          <c:w val="0.807864456736509"/>
          <c:h val="0.813187423619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'Scan Z'!$D$1</c:f>
              <c:strCache>
                <c:ptCount val="1"/>
                <c:pt idx="0">
                  <c:v>CLLB 2"x2"</c:v>
                </c:pt>
              </c:strCache>
            </c:strRef>
          </c:tx>
          <c:spPr>
            <a:ln w="47625">
              <a:noFill/>
            </a:ln>
          </c:spPr>
          <c:xVal>
            <c:numRef>
              <c:f>'Scan Z'!$A$2:$A$20</c:f>
              <c:numCache>
                <c:formatCode>General</c:formatCode>
                <c:ptCount val="19"/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  <c:pt idx="7">
                  <c:v>28.0</c:v>
                </c:pt>
                <c:pt idx="8">
                  <c:v>32.0</c:v>
                </c:pt>
                <c:pt idx="9">
                  <c:v>36.0</c:v>
                </c:pt>
                <c:pt idx="10">
                  <c:v>40.0</c:v>
                </c:pt>
                <c:pt idx="11">
                  <c:v>44.0</c:v>
                </c:pt>
                <c:pt idx="12">
                  <c:v>48.0</c:v>
                </c:pt>
                <c:pt idx="13">
                  <c:v>52.0</c:v>
                </c:pt>
              </c:numCache>
            </c:numRef>
          </c:xVal>
          <c:yVal>
            <c:numRef>
              <c:f>'Scan Z'!$B$2:$B$15</c:f>
              <c:numCache>
                <c:formatCode>General</c:formatCode>
                <c:ptCount val="14"/>
                <c:pt idx="1">
                  <c:v>231.1</c:v>
                </c:pt>
                <c:pt idx="2">
                  <c:v>228.84</c:v>
                </c:pt>
                <c:pt idx="3">
                  <c:v>227.46</c:v>
                </c:pt>
                <c:pt idx="4">
                  <c:v>226.24</c:v>
                </c:pt>
                <c:pt idx="5">
                  <c:v>225.17</c:v>
                </c:pt>
                <c:pt idx="6">
                  <c:v>224.0</c:v>
                </c:pt>
                <c:pt idx="7">
                  <c:v>223.23</c:v>
                </c:pt>
                <c:pt idx="8">
                  <c:v>222.01</c:v>
                </c:pt>
                <c:pt idx="9">
                  <c:v>221.31</c:v>
                </c:pt>
                <c:pt idx="10">
                  <c:v>220.59</c:v>
                </c:pt>
                <c:pt idx="11">
                  <c:v>220.15</c:v>
                </c:pt>
                <c:pt idx="12">
                  <c:v>219.97</c:v>
                </c:pt>
                <c:pt idx="13">
                  <c:v>220.02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301208"/>
        <c:axId val="2133449768"/>
      </c:scatterChart>
      <c:valAx>
        <c:axId val="21333012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/>
                  <a:t>Source</a:t>
                </a:r>
                <a:r>
                  <a:rPr lang="fr-FR" baseline="0"/>
                  <a:t> position along Z [mm]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336114867994442"/>
              <c:y val="0.9251720325790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33449768"/>
        <c:crossesAt val="-20.0"/>
        <c:crossBetween val="midCat"/>
      </c:valAx>
      <c:valAx>
        <c:axId val="2133449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r-FR" sz="1200"/>
                  <a:t>137Cs</a:t>
                </a:r>
                <a:r>
                  <a:rPr lang="fr-FR" sz="1200" baseline="0"/>
                  <a:t> Peak Position [ADC Channels]</a:t>
                </a:r>
                <a:endParaRPr lang="fr-FR" sz="1200"/>
              </a:p>
            </c:rich>
          </c:tx>
          <c:layout>
            <c:manualLayout>
              <c:xMode val="edge"/>
              <c:yMode val="edge"/>
              <c:x val="0.00338302051866158"/>
              <c:y val="0.1175770088999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3330120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733256058729"/>
          <c:y val="0.0800570147709638"/>
          <c:w val="0.772060434070107"/>
          <c:h val="0.787587332605322"/>
        </c:manualLayout>
      </c:layout>
      <c:scatterChart>
        <c:scatterStyle val="lineMarker"/>
        <c:varyColors val="0"/>
        <c:ser>
          <c:idx val="0"/>
          <c:order val="0"/>
          <c:tx>
            <c:v>FWHM - CLLB2</c:v>
          </c:tx>
          <c:spPr>
            <a:ln w="47625">
              <a:noFill/>
            </a:ln>
          </c:spPr>
          <c:xVal>
            <c:numRef>
              <c:f>Feuil1!$A$3:$A$15</c:f>
              <c:numCache>
                <c:formatCode>General</c:formatCode>
                <c:ptCount val="13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16.0</c:v>
                </c:pt>
                <c:pt idx="4">
                  <c:v>20.0</c:v>
                </c:pt>
                <c:pt idx="5">
                  <c:v>24.0</c:v>
                </c:pt>
                <c:pt idx="6">
                  <c:v>28.0</c:v>
                </c:pt>
                <c:pt idx="7">
                  <c:v>32.0</c:v>
                </c:pt>
                <c:pt idx="8">
                  <c:v>36.0</c:v>
                </c:pt>
                <c:pt idx="9">
                  <c:v>40.0</c:v>
                </c:pt>
                <c:pt idx="10">
                  <c:v>44.0</c:v>
                </c:pt>
                <c:pt idx="11">
                  <c:v>48.0</c:v>
                </c:pt>
                <c:pt idx="12">
                  <c:v>50.0</c:v>
                </c:pt>
              </c:numCache>
            </c:numRef>
          </c:xVal>
          <c:yVal>
            <c:numRef>
              <c:f>Feuil1!$B$3:$B$15</c:f>
              <c:numCache>
                <c:formatCode>General</c:formatCode>
                <c:ptCount val="13"/>
                <c:pt idx="0">
                  <c:v>46.5</c:v>
                </c:pt>
                <c:pt idx="1">
                  <c:v>36.9</c:v>
                </c:pt>
                <c:pt idx="2">
                  <c:v>32.9</c:v>
                </c:pt>
                <c:pt idx="3">
                  <c:v>29.9</c:v>
                </c:pt>
                <c:pt idx="4">
                  <c:v>30.0</c:v>
                </c:pt>
                <c:pt idx="5">
                  <c:v>28.6</c:v>
                </c:pt>
                <c:pt idx="6">
                  <c:v>29.9</c:v>
                </c:pt>
                <c:pt idx="7">
                  <c:v>28.4</c:v>
                </c:pt>
                <c:pt idx="8">
                  <c:v>28.3</c:v>
                </c:pt>
                <c:pt idx="9">
                  <c:v>28.1</c:v>
                </c:pt>
                <c:pt idx="10">
                  <c:v>27.3</c:v>
                </c:pt>
                <c:pt idx="11">
                  <c:v>28.2</c:v>
                </c:pt>
                <c:pt idx="12">
                  <c:v>26.2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1515224"/>
        <c:axId val="2116652072"/>
      </c:scatterChart>
      <c:scatterChart>
        <c:scatterStyle val="lineMarker"/>
        <c:varyColors val="0"/>
        <c:ser>
          <c:idx val="1"/>
          <c:order val="1"/>
          <c:tx>
            <c:v>FWHM - CLLB1</c:v>
          </c:tx>
          <c:spPr>
            <a:ln w="47625">
              <a:noFill/>
            </a:ln>
          </c:spPr>
          <c:xVal>
            <c:numRef>
              <c:f>Feuil1!$D$3:$D$8</c:f>
              <c:numCache>
                <c:formatCode>General</c:formatCode>
                <c:ptCount val="6"/>
                <c:pt idx="0">
                  <c:v>4.0</c:v>
                </c:pt>
                <c:pt idx="1">
                  <c:v>8.0</c:v>
                </c:pt>
                <c:pt idx="2">
                  <c:v>12.0</c:v>
                </c:pt>
                <c:pt idx="3">
                  <c:v>16.0</c:v>
                </c:pt>
                <c:pt idx="4">
                  <c:v>20.0</c:v>
                </c:pt>
                <c:pt idx="5">
                  <c:v>24.0</c:v>
                </c:pt>
              </c:numCache>
            </c:numRef>
          </c:xVal>
          <c:yVal>
            <c:numRef>
              <c:f>Feuil1!$E$3:$E$8</c:f>
              <c:numCache>
                <c:formatCode>0.00</c:formatCode>
                <c:ptCount val="6"/>
                <c:pt idx="0">
                  <c:v>22.324013</c:v>
                </c:pt>
                <c:pt idx="1">
                  <c:v>20.6130485</c:v>
                </c:pt>
                <c:pt idx="2">
                  <c:v>22.4054875</c:v>
                </c:pt>
                <c:pt idx="3">
                  <c:v>23.0572835</c:v>
                </c:pt>
                <c:pt idx="4">
                  <c:v>22.7313855</c:v>
                </c:pt>
                <c:pt idx="5">
                  <c:v>21.9166405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661896"/>
        <c:axId val="2116670728"/>
      </c:scatterChart>
      <c:valAx>
        <c:axId val="2081515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 b="1" i="0" baseline="0">
                    <a:effectLst/>
                  </a:rPr>
                  <a:t>Irradiation point distance from the PMT [mm]</a:t>
                </a:r>
                <a:endParaRPr lang="fr-FR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9244574123666"/>
              <c:y val="0.9310948905109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16652072"/>
        <c:crosses val="autoZero"/>
        <c:crossBetween val="midCat"/>
      </c:valAx>
      <c:valAx>
        <c:axId val="2116652072"/>
        <c:scaling>
          <c:orientation val="minMax"/>
          <c:min val="25.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fr-FR" sz="1600"/>
                  <a:t>CLLB2 - 137 Cs FWHM</a:t>
                </a:r>
                <a:r>
                  <a:rPr lang="fr-FR" sz="1600" baseline="0"/>
                  <a:t> [keV] </a:t>
                </a:r>
                <a:endParaRPr lang="fr-FR" sz="1600"/>
              </a:p>
            </c:rich>
          </c:tx>
          <c:layout>
            <c:manualLayout>
              <c:xMode val="edge"/>
              <c:yMode val="edge"/>
              <c:x val="0.0125102255619063"/>
              <c:y val="0.2415800908098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aseline="0"/>
            </a:pPr>
            <a:endParaRPr lang="fr-FR"/>
          </a:p>
        </c:txPr>
        <c:crossAx val="2081515224"/>
        <c:crosses val="autoZero"/>
        <c:crossBetween val="midCat"/>
      </c:valAx>
      <c:valAx>
        <c:axId val="2116670728"/>
        <c:scaling>
          <c:orientation val="minMax"/>
          <c:max val="24.0"/>
          <c:min val="20.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600" baseline="0"/>
                </a:pPr>
                <a:r>
                  <a:rPr lang="fr-FR" sz="1600"/>
                  <a:t>CLLB1 - 137 Cs FWH [keV] </a:t>
                </a:r>
              </a:p>
            </c:rich>
          </c:tx>
          <c:layout>
            <c:manualLayout>
              <c:xMode val="edge"/>
              <c:yMode val="edge"/>
              <c:x val="0.951328923103943"/>
              <c:y val="0.258631655418073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116661896"/>
        <c:crosses val="max"/>
        <c:crossBetween val="midCat"/>
      </c:valAx>
      <c:valAx>
        <c:axId val="2116661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67072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4341233995497"/>
          <c:y val="0.13540663256509"/>
          <c:w val="0.224256898090784"/>
          <c:h val="0.12727029618724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135242252793"/>
          <c:y val="0.0809418673991616"/>
          <c:w val="0.758406425610538"/>
          <c:h val="0.786702273651676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FWHM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Feuil2!$A$2:$A$20</c:f>
              <c:numCache>
                <c:formatCode>General</c:formatCode>
                <c:ptCount val="19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  <c:pt idx="7">
                  <c:v>28.0</c:v>
                </c:pt>
                <c:pt idx="8">
                  <c:v>32.0</c:v>
                </c:pt>
                <c:pt idx="9">
                  <c:v>36.0</c:v>
                </c:pt>
                <c:pt idx="10">
                  <c:v>40.0</c:v>
                </c:pt>
                <c:pt idx="11">
                  <c:v>44.0</c:v>
                </c:pt>
                <c:pt idx="12">
                  <c:v>48.0</c:v>
                </c:pt>
                <c:pt idx="13">
                  <c:v>52.0</c:v>
                </c:pt>
              </c:numCache>
            </c:numRef>
          </c:xVal>
          <c:yVal>
            <c:numRef>
              <c:f>Feuil2!$B$2:$B$20</c:f>
              <c:numCache>
                <c:formatCode>General</c:formatCode>
                <c:ptCount val="19"/>
                <c:pt idx="1">
                  <c:v>46.5</c:v>
                </c:pt>
                <c:pt idx="2">
                  <c:v>36.9</c:v>
                </c:pt>
                <c:pt idx="3">
                  <c:v>32.9</c:v>
                </c:pt>
                <c:pt idx="4">
                  <c:v>29.9</c:v>
                </c:pt>
                <c:pt idx="5">
                  <c:v>30.0</c:v>
                </c:pt>
                <c:pt idx="6">
                  <c:v>28.6</c:v>
                </c:pt>
                <c:pt idx="7">
                  <c:v>29.9</c:v>
                </c:pt>
                <c:pt idx="8">
                  <c:v>28.4</c:v>
                </c:pt>
                <c:pt idx="9">
                  <c:v>28.3</c:v>
                </c:pt>
                <c:pt idx="10">
                  <c:v>28.1</c:v>
                </c:pt>
                <c:pt idx="11">
                  <c:v>27.3</c:v>
                </c:pt>
                <c:pt idx="12">
                  <c:v>28.2</c:v>
                </c:pt>
                <c:pt idx="13">
                  <c:v>26.2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227944"/>
        <c:axId val="2121997816"/>
      </c:scatterChart>
      <c:scatterChart>
        <c:scatterStyle val="lineMarker"/>
        <c:varyColors val="0"/>
        <c:ser>
          <c:idx val="1"/>
          <c:order val="1"/>
          <c:tx>
            <c:strRef>
              <c:f>Feuil2!$C$1</c:f>
              <c:strCache>
                <c:ptCount val="1"/>
                <c:pt idx="0">
                  <c:v>R </c:v>
                </c:pt>
              </c:strCache>
            </c:strRef>
          </c:tx>
          <c:spPr>
            <a:ln w="47625">
              <a:noFill/>
            </a:ln>
          </c:spPr>
          <c:xVal>
            <c:numRef>
              <c:f>Feuil2!$A$2:$A$15</c:f>
              <c:numCache>
                <c:formatCode>General</c:formatCode>
                <c:ptCount val="14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  <c:pt idx="7">
                  <c:v>28.0</c:v>
                </c:pt>
                <c:pt idx="8">
                  <c:v>32.0</c:v>
                </c:pt>
                <c:pt idx="9">
                  <c:v>36.0</c:v>
                </c:pt>
                <c:pt idx="10">
                  <c:v>40.0</c:v>
                </c:pt>
                <c:pt idx="11">
                  <c:v>44.0</c:v>
                </c:pt>
                <c:pt idx="12">
                  <c:v>48.0</c:v>
                </c:pt>
                <c:pt idx="13">
                  <c:v>52.0</c:v>
                </c:pt>
              </c:numCache>
            </c:numRef>
          </c:xVal>
          <c:yVal>
            <c:numRef>
              <c:f>Feuil2!$C$2:$C$15</c:f>
              <c:numCache>
                <c:formatCode>General</c:formatCode>
                <c:ptCount val="14"/>
                <c:pt idx="1">
                  <c:v>7.0</c:v>
                </c:pt>
                <c:pt idx="2">
                  <c:v>5.6</c:v>
                </c:pt>
                <c:pt idx="3">
                  <c:v>5.0</c:v>
                </c:pt>
                <c:pt idx="4">
                  <c:v>4.5</c:v>
                </c:pt>
                <c:pt idx="5">
                  <c:v>4.5</c:v>
                </c:pt>
                <c:pt idx="6">
                  <c:v>4.3</c:v>
                </c:pt>
                <c:pt idx="7">
                  <c:v>4.5</c:v>
                </c:pt>
                <c:pt idx="8">
                  <c:v>4.3</c:v>
                </c:pt>
                <c:pt idx="9">
                  <c:v>4.3</c:v>
                </c:pt>
                <c:pt idx="10">
                  <c:v>4.2</c:v>
                </c:pt>
                <c:pt idx="11">
                  <c:v>4.1</c:v>
                </c:pt>
                <c:pt idx="12">
                  <c:v>4.3</c:v>
                </c:pt>
                <c:pt idx="13">
                  <c:v>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586280"/>
        <c:axId val="2036576760"/>
      </c:scatterChart>
      <c:valAx>
        <c:axId val="20832279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/>
                  <a:t>Source position along Z [mm]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121997816"/>
        <c:crosses val="autoZero"/>
        <c:crossBetween val="midCat"/>
      </c:valAx>
      <c:valAx>
        <c:axId val="2121997816"/>
        <c:scaling>
          <c:orientation val="minMax"/>
          <c:min val="25.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fr-FR"/>
                  <a:t>FWHM [keV]</a:t>
                </a:r>
              </a:p>
            </c:rich>
          </c:tx>
          <c:layout>
            <c:manualLayout>
              <c:xMode val="edge"/>
              <c:yMode val="edge"/>
              <c:x val="0.00338301939761774"/>
              <c:y val="0.3101234899985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83227944"/>
        <c:crosses val="autoZero"/>
        <c:crossBetween val="midCat"/>
      </c:valAx>
      <c:valAx>
        <c:axId val="2036576760"/>
        <c:scaling>
          <c:orientation val="minMax"/>
          <c:min val="3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2082586280"/>
        <c:crosses val="max"/>
        <c:crossBetween val="midCat"/>
      </c:valAx>
      <c:valAx>
        <c:axId val="2082586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657676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2205979493954"/>
          <c:y val="0.284510685953447"/>
          <c:w val="0.158140287390984"/>
          <c:h val="0.193243307294049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417BE7-545C-44B4-B966-0EA357EB8E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6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11CAC-3FE3-4B42-9B5C-CB08EB2A4D0C}" type="slidenum">
              <a:rPr lang="en-GB"/>
              <a:pPr/>
              <a:t>1</a:t>
            </a:fld>
            <a:endParaRPr lang="en-GB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10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11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12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13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9885-735F-45B2-BAA2-00C9ADACBD1A}" type="slidenum">
              <a:rPr lang="en-GB"/>
              <a:pPr/>
              <a:t>14</a:t>
            </a:fld>
            <a:endParaRPr 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15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16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17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18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19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17BE7-545C-44B4-B966-0EA357EB8E3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20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21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22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23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24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25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26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9885-735F-45B2-BAA2-00C9ADACBD1A}" type="slidenum">
              <a:rPr lang="en-GB"/>
              <a:pPr/>
              <a:t>3</a:t>
            </a:fld>
            <a:endParaRPr 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29885-735F-45B2-BAA2-00C9ADACBD1A}" type="slidenum">
              <a:rPr lang="en-GB"/>
              <a:pPr/>
              <a:t>4</a:t>
            </a:fld>
            <a:endParaRPr 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5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6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7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8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EE51-A5EC-46A4-AE83-7C52AFE07A2B}" type="slidenum">
              <a:rPr lang="en-GB"/>
              <a:pPr/>
              <a:t>9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64F4-42E8-4989-A277-F0A8DE993C6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4456-9EA9-473B-A2BB-3A395994FD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6764C-6A33-44E4-881D-F36F66D308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95E7CE-C323-4912-9DBA-72325B4203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12C66-2E64-453B-9610-68EE263382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49B36-5741-4FB6-92BF-3C54E32E72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EEF0A-922C-411C-8ED0-6C052E1012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1791-5AF4-4E62-8187-23278037C8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07FE-AD9B-412B-8BD3-816834E76B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33A3-8DE1-4715-9FFA-777918C1C3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9C96-4203-450E-B090-83C5BBB4A3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EBB6-B5D5-40B6-AC80-184D1AABAA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99"/>
            </a:gs>
            <a:gs pos="100000">
              <a:srgbClr val="000099">
                <a:gamma/>
                <a:shade val="46275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D60AB1-C6B5-4D16-8D9E-7177D9C831A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ciencedirect.com.in2p3.bib.cnrs.fr/science/article/pii/S0168900216309779%23gs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chart" Target="../charts/chart8.xml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-8758" y="2420888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Detection properties and internal activity of newly developed La-containing scintillator crystals 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25925" y="4797152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u="sng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it-IT" sz="2000" b="1" u="sng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it-IT" sz="2000" b="1" u="sng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Hull</a:t>
            </a:r>
            <a:r>
              <a:rPr lang="it-IT" sz="2000" b="1" u="sng" baseline="30000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it-IT" sz="2000" b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it-IT" sz="2000" b="1" dirty="0" err="1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it-IT" sz="2000" b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Camera</a:t>
            </a:r>
            <a:r>
              <a:rPr lang="it-IT" sz="2000" b="1" baseline="30000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it-IT" sz="2000" b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G. Colombi</a:t>
            </a:r>
            <a:r>
              <a:rPr lang="it-IT" sz="2000" b="1" baseline="30000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it-IT" sz="2000" b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M. Josselin</a:t>
            </a:r>
            <a:r>
              <a:rPr lang="it-IT" sz="2000" b="1" baseline="30000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it-IT" sz="1400" b="1" i="1" dirty="0" err="1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Institut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it-IT" sz="1400" b="1" i="1" dirty="0" err="1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Physique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400" b="1" i="1" dirty="0" err="1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Nucléaire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d'Orsay, CNRS-</a:t>
            </a:r>
            <a:r>
              <a:rPr lang="it-IT" sz="1400" b="1" i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IN2P3, </a:t>
            </a:r>
            <a:r>
              <a:rPr lang="it-IT" sz="1400" b="1" i="1" dirty="0" err="1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</a:t>
            </a:r>
            <a:r>
              <a:rPr lang="it-IT" sz="1400" b="1" i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Paris Sud, </a:t>
            </a:r>
            <a:r>
              <a:rPr lang="it-IT" sz="1400" b="1" i="1" dirty="0" err="1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</a:t>
            </a:r>
            <a:r>
              <a:rPr lang="it-IT" sz="1400" b="1" i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Paris-</a:t>
            </a:r>
            <a:r>
              <a:rPr lang="it-IT" sz="1400" b="1" i="1" dirty="0" err="1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Saclay</a:t>
            </a:r>
            <a:r>
              <a:rPr lang="it-IT" sz="1400" b="1" i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Orsay France</a:t>
            </a:r>
          </a:p>
          <a:p>
            <a:pPr>
              <a:spcBef>
                <a:spcPct val="50000"/>
              </a:spcBef>
            </a:pP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it-IT" sz="1400" b="1" i="1" dirty="0" smtClean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Università 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degli Studi di Milano, INFN Sezione di Milano, Milan, </a:t>
            </a:r>
            <a:r>
              <a:rPr lang="it-IT" sz="1400" b="1" i="1" dirty="0" err="1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Italy</a:t>
            </a:r>
            <a:r>
              <a:rPr lang="it-IT" sz="1400" b="1" i="1" dirty="0">
                <a:solidFill>
                  <a:srgbClr val="FFC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1694058" cy="105273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Image 8" descr="New_LogoIPN_600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-4564"/>
            <a:ext cx="1691680" cy="1057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7582" y="1268760"/>
            <a:ext cx="9163496" cy="76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fr-FR" b="1" dirty="0">
                <a:solidFill>
                  <a:srgbClr val="66FFFF"/>
                </a:solidFill>
              </a:rPr>
              <a:t>LIA France-Ukraine Workshop 2016</a:t>
            </a:r>
            <a:r>
              <a:rPr lang="en-GB" altLang="fr-FR" sz="1800" b="1" dirty="0"/>
              <a:t/>
            </a:r>
            <a:br>
              <a:rPr lang="en-GB" altLang="fr-FR" sz="1800" b="1" dirty="0"/>
            </a:br>
            <a:r>
              <a:rPr lang="en-GB" altLang="fr-FR" sz="1600" b="1" dirty="0" smtClean="0">
                <a:solidFill>
                  <a:srgbClr val="66FF99"/>
                </a:solidFill>
              </a:rPr>
              <a:t>September 27</a:t>
            </a:r>
            <a:r>
              <a:rPr lang="en-GB" altLang="fr-FR" sz="1600" b="1" baseline="30000" dirty="0" smtClean="0">
                <a:solidFill>
                  <a:srgbClr val="66FF99"/>
                </a:solidFill>
              </a:rPr>
              <a:t>th</a:t>
            </a:r>
            <a:r>
              <a:rPr lang="en-GB" altLang="fr-FR" sz="1600" b="1" dirty="0" smtClean="0">
                <a:solidFill>
                  <a:srgbClr val="66FF99"/>
                </a:solidFill>
              </a:rPr>
              <a:t>, 2018</a:t>
            </a:r>
            <a:endParaRPr lang="en-US" altLang="fr-FR" sz="1600" b="1" dirty="0">
              <a:solidFill>
                <a:srgbClr val="66FF99"/>
              </a:solidFill>
            </a:endParaRPr>
          </a:p>
        </p:txBody>
      </p:sp>
      <p:pic>
        <p:nvPicPr>
          <p:cNvPr id="3" name="Image 2" descr="LOGO_INFN_NEWS_si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"/>
            <a:ext cx="1897358" cy="1053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irradiation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69114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51520" y="112474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Highly-collimated 400MBq </a:t>
            </a:r>
            <a:r>
              <a:rPr lang="en-US" baseline="30000" dirty="0" smtClean="0">
                <a:solidFill>
                  <a:schemeClr val="bg1"/>
                </a:solidFill>
              </a:rPr>
              <a:t>137</a:t>
            </a:r>
            <a:r>
              <a:rPr lang="en-US" dirty="0" smtClean="0">
                <a:solidFill>
                  <a:schemeClr val="bg1"/>
                </a:solidFill>
              </a:rPr>
              <a:t>Cs source mounted on a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upport that allows rigid translations in two directions </a:t>
            </a:r>
          </a:p>
          <a:p>
            <a:pPr marL="342900" lvl="1" indent="-342900" algn="l">
              <a:buFont typeface="Arial"/>
              <a:buChar char="•"/>
            </a:pPr>
            <a:r>
              <a:rPr lang="it-IT" dirty="0" err="1" smtClean="0">
                <a:solidFill>
                  <a:srgbClr val="FFFF00"/>
                </a:solidFill>
              </a:rPr>
              <a:t>Collimator</a:t>
            </a:r>
            <a:r>
              <a:rPr lang="it-IT" dirty="0" smtClean="0">
                <a:solidFill>
                  <a:srgbClr val="FFFF00"/>
                </a:solidFill>
              </a:rPr>
              <a:t> in </a:t>
            </a:r>
            <a:r>
              <a:rPr lang="it-IT" dirty="0" err="1">
                <a:solidFill>
                  <a:srgbClr val="FFFF00"/>
                </a:solidFill>
              </a:rPr>
              <a:t>h</a:t>
            </a:r>
            <a:r>
              <a:rPr lang="it-IT" dirty="0" err="1" smtClean="0">
                <a:solidFill>
                  <a:srgbClr val="FFFF00"/>
                </a:solidFill>
              </a:rPr>
              <a:t>eavymet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8 cm long </a:t>
            </a:r>
            <a:r>
              <a:rPr lang="it-IT" dirty="0" smtClean="0">
                <a:solidFill>
                  <a:srgbClr val="FFFF00"/>
                </a:solidFill>
              </a:rPr>
              <a:t>– </a:t>
            </a:r>
            <a:r>
              <a:rPr lang="it-IT" dirty="0" smtClean="0">
                <a:solidFill>
                  <a:srgbClr val="FFFF00"/>
                </a:solidFill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</a:rPr>
              <a:t>1 mm </a:t>
            </a:r>
            <a:r>
              <a:rPr lang="it-IT" dirty="0" smtClean="0">
                <a:solidFill>
                  <a:srgbClr val="FFFF00"/>
                </a:solidFill>
              </a:rPr>
              <a:t>large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aseline="30000" dirty="0">
                <a:solidFill>
                  <a:schemeClr val="bg1"/>
                </a:solidFill>
              </a:rPr>
              <a:t>60</a:t>
            </a:r>
            <a:r>
              <a:rPr lang="en-US" dirty="0">
                <a:solidFill>
                  <a:schemeClr val="bg1"/>
                </a:solidFill>
              </a:rPr>
              <a:t>Co source used as </a:t>
            </a:r>
            <a:r>
              <a:rPr lang="en-US" dirty="0" smtClean="0">
                <a:solidFill>
                  <a:schemeClr val="bg1"/>
                </a:solidFill>
              </a:rPr>
              <a:t>reference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4499992" y="2996952"/>
            <a:ext cx="1296144" cy="1296144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rebuchet MS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5148064" y="2708920"/>
            <a:ext cx="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>
            <a:off x="4427984" y="3645024"/>
            <a:ext cx="172819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5292080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cteur droit 28"/>
          <p:cNvCxnSpPr/>
          <p:nvPr/>
        </p:nvCxnSpPr>
        <p:spPr bwMode="auto">
          <a:xfrm>
            <a:off x="5436096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/>
          <p:nvPr/>
        </p:nvCxnSpPr>
        <p:spPr bwMode="auto">
          <a:xfrm>
            <a:off x="5580112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eur droit 30"/>
          <p:cNvCxnSpPr/>
          <p:nvPr/>
        </p:nvCxnSpPr>
        <p:spPr bwMode="auto">
          <a:xfrm>
            <a:off x="4716016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cteur droit 31"/>
          <p:cNvCxnSpPr/>
          <p:nvPr/>
        </p:nvCxnSpPr>
        <p:spPr bwMode="auto">
          <a:xfrm>
            <a:off x="4860032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>
            <a:off x="5004048" y="3543341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cteur droit 47"/>
          <p:cNvCxnSpPr/>
          <p:nvPr/>
        </p:nvCxnSpPr>
        <p:spPr bwMode="auto">
          <a:xfrm flipH="1">
            <a:off x="5046381" y="328498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/>
          <p:cNvCxnSpPr/>
          <p:nvPr/>
        </p:nvCxnSpPr>
        <p:spPr bwMode="auto">
          <a:xfrm flipH="1">
            <a:off x="5046381" y="314096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flipH="1">
            <a:off x="5046381" y="342900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cteur droit 50"/>
          <p:cNvCxnSpPr/>
          <p:nvPr/>
        </p:nvCxnSpPr>
        <p:spPr bwMode="auto">
          <a:xfrm flipH="1">
            <a:off x="5046381" y="400506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cteur droit 51"/>
          <p:cNvCxnSpPr/>
          <p:nvPr/>
        </p:nvCxnSpPr>
        <p:spPr bwMode="auto">
          <a:xfrm flipH="1">
            <a:off x="5046381" y="386104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necteur droit 52"/>
          <p:cNvCxnSpPr/>
          <p:nvPr/>
        </p:nvCxnSpPr>
        <p:spPr bwMode="auto">
          <a:xfrm flipH="1">
            <a:off x="5046381" y="41490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Image 1" descr="ScanSetU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88"/>
          <a:stretch/>
        </p:blipFill>
        <p:spPr>
          <a:xfrm>
            <a:off x="467544" y="2852936"/>
            <a:ext cx="3312368" cy="15068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8184" y="2852936"/>
            <a:ext cx="2915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Scan along the X and Y axis: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6 4-mm step for the CLLB1 and 12 4-mm step for the CLLB2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 bwMode="auto">
          <a:xfrm flipV="1">
            <a:off x="4067944" y="4725144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 flipH="1">
            <a:off x="3966261" y="5301208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/>
          <p:cNvCxnSpPr/>
          <p:nvPr/>
        </p:nvCxnSpPr>
        <p:spPr bwMode="auto">
          <a:xfrm flipH="1">
            <a:off x="3966261" y="515719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 flipH="1">
            <a:off x="3966261" y="544522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/>
          <p:cNvCxnSpPr/>
          <p:nvPr/>
        </p:nvCxnSpPr>
        <p:spPr bwMode="auto">
          <a:xfrm flipH="1">
            <a:off x="3978772" y="5589240"/>
            <a:ext cx="521220" cy="8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4788024" y="4869160"/>
            <a:ext cx="648072" cy="86409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644008" y="5589240"/>
            <a:ext cx="936104" cy="8640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rebuchet MS" pitchFamily="34" charset="0"/>
              </a:rPr>
              <a:t>PMT</a:t>
            </a:r>
          </a:p>
        </p:txBody>
      </p:sp>
      <p:pic>
        <p:nvPicPr>
          <p:cNvPr id="54" name="Image 53" descr="ScanSetU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5" r="8255"/>
          <a:stretch/>
        </p:blipFill>
        <p:spPr>
          <a:xfrm>
            <a:off x="467544" y="4725144"/>
            <a:ext cx="3326465" cy="191859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5724128" y="4919008"/>
            <a:ext cx="3419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Scan along the z axis: 6 4-mm step for </a:t>
            </a:r>
            <a:r>
              <a:rPr lang="en-US" dirty="0">
                <a:solidFill>
                  <a:srgbClr val="FF0000"/>
                </a:solidFill>
              </a:rPr>
              <a:t>the CLLB1 and </a:t>
            </a:r>
            <a:r>
              <a:rPr lang="en-US" dirty="0" smtClean="0">
                <a:solidFill>
                  <a:srgbClr val="FF0000"/>
                </a:solidFill>
              </a:rPr>
              <a:t>13 4-mm step for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CLLB2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12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irradiation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251520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Scan along the X and Y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3528" y="224725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Less than 1 </a:t>
            </a:r>
            <a:r>
              <a:rPr lang="en-US" dirty="0" err="1" smtClean="0">
                <a:solidFill>
                  <a:srgbClr val="FF6699"/>
                </a:solidFill>
              </a:rPr>
              <a:t>ch</a:t>
            </a:r>
            <a:r>
              <a:rPr lang="en-US" dirty="0" smtClean="0">
                <a:solidFill>
                  <a:srgbClr val="FF6699"/>
                </a:solidFill>
              </a:rPr>
              <a:t> variation</a:t>
            </a:r>
            <a:endParaRPr lang="en-US" dirty="0">
              <a:solidFill>
                <a:srgbClr val="FF6699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068038"/>
              </p:ext>
            </p:extLst>
          </p:nvPr>
        </p:nvGraphicFramePr>
        <p:xfrm>
          <a:off x="4644008" y="1556792"/>
          <a:ext cx="44999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6156176" y="1234058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807456"/>
              </p:ext>
            </p:extLst>
          </p:nvPr>
        </p:nvGraphicFramePr>
        <p:xfrm>
          <a:off x="11834" y="3284984"/>
          <a:ext cx="449999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1403648" y="3068960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  <p:sp>
        <p:nvSpPr>
          <p:cNvPr id="16" name="Rectangle avec flèche vers la gauche 15"/>
          <p:cNvSpPr/>
          <p:nvPr/>
        </p:nvSpPr>
        <p:spPr bwMode="auto">
          <a:xfrm rot="5400000">
            <a:off x="6120172" y="3320988"/>
            <a:ext cx="1296144" cy="4248472"/>
          </a:xfrm>
          <a:prstGeom prst="leftArrowCallout">
            <a:avLst>
              <a:gd name="adj1" fmla="val 18913"/>
              <a:gd name="adj2" fmla="val 15592"/>
              <a:gd name="adj3" fmla="val 22955"/>
              <a:gd name="adj4" fmla="val 69682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9" name="Rectangle avec flèche vers la gauche 18"/>
          <p:cNvSpPr/>
          <p:nvPr/>
        </p:nvSpPr>
        <p:spPr bwMode="auto">
          <a:xfrm rot="16200000">
            <a:off x="1763688" y="764704"/>
            <a:ext cx="864096" cy="3744416"/>
          </a:xfrm>
          <a:prstGeom prst="leftArrowCallout">
            <a:avLst>
              <a:gd name="adj1" fmla="val 41656"/>
              <a:gd name="adj2" fmla="val 35226"/>
              <a:gd name="adj3" fmla="val 17228"/>
              <a:gd name="adj4" fmla="val 67490"/>
            </a:avLst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44008" y="5229200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Between 3 and 5 </a:t>
            </a:r>
            <a:r>
              <a:rPr lang="en-US" dirty="0" err="1" smtClean="0">
                <a:solidFill>
                  <a:srgbClr val="FF6699"/>
                </a:solidFill>
              </a:rPr>
              <a:t>ch</a:t>
            </a:r>
            <a:r>
              <a:rPr lang="en-US" dirty="0" smtClean="0">
                <a:solidFill>
                  <a:srgbClr val="FF6699"/>
                </a:solidFill>
              </a:rPr>
              <a:t> variation, mostly on the edges</a:t>
            </a:r>
            <a:endParaRPr lang="en-US" dirty="0">
              <a:solidFill>
                <a:srgbClr val="FF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50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01738"/>
              </p:ext>
            </p:extLst>
          </p:nvPr>
        </p:nvGraphicFramePr>
        <p:xfrm>
          <a:off x="18049" y="1340768"/>
          <a:ext cx="46085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phique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42170"/>
              </p:ext>
            </p:extLst>
          </p:nvPr>
        </p:nvGraphicFramePr>
        <p:xfrm>
          <a:off x="4499992" y="2636912"/>
          <a:ext cx="46440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irradiation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11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403648" y="1196752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228184" y="2492896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8460432" y="2996952"/>
            <a:ext cx="0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ysDash"/>
            <a:round/>
            <a:headEnd type="arrow" w="med" len="med"/>
            <a:tailEnd type="arrow"/>
          </a:ln>
          <a:effectLst/>
        </p:spPr>
      </p:cxnSp>
      <p:cxnSp>
        <p:nvCxnSpPr>
          <p:cNvPr id="29" name="Connecteur droit avec flèche 28"/>
          <p:cNvCxnSpPr/>
          <p:nvPr/>
        </p:nvCxnSpPr>
        <p:spPr bwMode="auto">
          <a:xfrm flipV="1">
            <a:off x="3707904" y="1772816"/>
            <a:ext cx="0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ysDash"/>
            <a:round/>
            <a:headEnd type="arrow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3347864" y="2420888"/>
            <a:ext cx="7593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5 </a:t>
            </a:r>
            <a:r>
              <a:rPr lang="en-US" dirty="0" err="1" smtClean="0">
                <a:solidFill>
                  <a:srgbClr val="FF6600"/>
                </a:solidFill>
              </a:rPr>
              <a:t>ch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884368" y="3717032"/>
            <a:ext cx="9207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11 </a:t>
            </a:r>
            <a:r>
              <a:rPr lang="en-US" dirty="0" err="1" smtClean="0">
                <a:solidFill>
                  <a:srgbClr val="FF6600"/>
                </a:solidFill>
              </a:rPr>
              <a:t>ch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4008" y="11247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Scan along the Z axis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004048" y="1628800"/>
            <a:ext cx="3603007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99"/>
                </a:solidFill>
              </a:rPr>
              <a:t>Evident anisotropy in the CLLB </a:t>
            </a:r>
            <a:r>
              <a:rPr lang="en-US" dirty="0" smtClean="0">
                <a:solidFill>
                  <a:srgbClr val="FF6699"/>
                </a:solidFill>
              </a:rPr>
              <a:t>response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653136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99"/>
                </a:solidFill>
              </a:rPr>
              <a:t>Contribution to the energy resolution:</a:t>
            </a:r>
          </a:p>
          <a:p>
            <a:r>
              <a:rPr lang="en-US" sz="2000" dirty="0" smtClean="0">
                <a:solidFill>
                  <a:srgbClr val="FF6699"/>
                </a:solidFill>
              </a:rPr>
              <a:t>CLLB1 = 17 </a:t>
            </a:r>
            <a:r>
              <a:rPr lang="en-US" sz="2000" dirty="0" err="1">
                <a:solidFill>
                  <a:srgbClr val="FF6699"/>
                </a:solidFill>
              </a:rPr>
              <a:t>keV</a:t>
            </a:r>
            <a:r>
              <a:rPr lang="en-US" sz="2000" dirty="0">
                <a:solidFill>
                  <a:srgbClr val="FF6699"/>
                </a:solidFill>
              </a:rPr>
              <a:t> (</a:t>
            </a:r>
            <a:r>
              <a:rPr lang="en-US" sz="2000" dirty="0">
                <a:solidFill>
                  <a:srgbClr val="FF669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6699"/>
                </a:solidFill>
                <a:sym typeface="Wingdings"/>
              </a:rPr>
              <a:t> R</a:t>
            </a:r>
            <a:r>
              <a:rPr lang="en-US" sz="2000" dirty="0" smtClean="0">
                <a:solidFill>
                  <a:srgbClr val="FF6699"/>
                </a:solidFill>
                <a:sym typeface="Wingdings"/>
              </a:rPr>
              <a:t>=2.6%</a:t>
            </a:r>
            <a:r>
              <a:rPr lang="en-US" sz="2000" dirty="0">
                <a:solidFill>
                  <a:srgbClr val="FF6699"/>
                </a:solidFill>
                <a:sym typeface="Wingdings"/>
              </a:rPr>
              <a:t>)</a:t>
            </a:r>
            <a:endParaRPr lang="en-US" sz="2000" dirty="0">
              <a:solidFill>
                <a:srgbClr val="FF6699"/>
              </a:solidFill>
            </a:endParaRPr>
          </a:p>
          <a:p>
            <a:r>
              <a:rPr lang="en-US" sz="2000" dirty="0" smtClean="0">
                <a:solidFill>
                  <a:srgbClr val="FF6699"/>
                </a:solidFill>
              </a:rPr>
              <a:t>CLLB2 = 29 </a:t>
            </a:r>
            <a:r>
              <a:rPr lang="en-US" sz="2000" dirty="0" err="1" smtClean="0">
                <a:solidFill>
                  <a:srgbClr val="FF6699"/>
                </a:solidFill>
              </a:rPr>
              <a:t>keV</a:t>
            </a:r>
            <a:r>
              <a:rPr lang="en-US" sz="2000" dirty="0">
                <a:solidFill>
                  <a:srgbClr val="FF6699"/>
                </a:solidFill>
              </a:rPr>
              <a:t> </a:t>
            </a:r>
            <a:r>
              <a:rPr lang="en-US" sz="2000" dirty="0" smtClean="0">
                <a:solidFill>
                  <a:srgbClr val="FF6699"/>
                </a:solidFill>
              </a:rPr>
              <a:t>(</a:t>
            </a:r>
            <a:r>
              <a:rPr lang="en-US" sz="2000" dirty="0" smtClean="0">
                <a:solidFill>
                  <a:srgbClr val="FF669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6699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6699"/>
                </a:solidFill>
                <a:sym typeface="Wingdings"/>
              </a:rPr>
              <a:t>R=4.4%)</a:t>
            </a:r>
            <a:endParaRPr lang="en-US" sz="2000" dirty="0">
              <a:solidFill>
                <a:srgbClr val="FF669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105" y="5877272"/>
            <a:ext cx="9114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Subtracting this contribution to the measured energy resolution: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 = 3.3% for CLLB1 and R = 3.1% for CLLB2</a:t>
            </a:r>
          </a:p>
        </p:txBody>
      </p:sp>
    </p:spTree>
    <p:extLst>
      <p:ext uri="{BB962C8B-B14F-4D97-AF65-F5344CB8AC3E}">
        <p14:creationId xmlns:p14="http://schemas.microsoft.com/office/powerpoint/2010/main" val="458056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width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vs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irradiation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1259632" y="5661248"/>
            <a:ext cx="6840760" cy="954107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CLLB1: collimated source FWHM &lt; 23 </a:t>
            </a:r>
            <a:r>
              <a:rPr lang="en-US" sz="2800" dirty="0" err="1" smtClean="0">
                <a:solidFill>
                  <a:srgbClr val="FF6600"/>
                </a:solidFill>
              </a:rPr>
              <a:t>keV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R ~ 3.3%</a:t>
            </a:r>
            <a:endParaRPr lang="en-US" sz="2800" dirty="0">
              <a:solidFill>
                <a:srgbClr val="FF6600"/>
              </a:solidFill>
            </a:endParaRPr>
          </a:p>
        </p:txBody>
      </p:sp>
      <p:graphicFrame>
        <p:nvGraphicFramePr>
          <p:cNvPr id="19" name="Graphique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51183"/>
              </p:ext>
            </p:extLst>
          </p:nvPr>
        </p:nvGraphicFramePr>
        <p:xfrm>
          <a:off x="1259632" y="1340768"/>
          <a:ext cx="6832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731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22038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13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138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activity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Image 1" descr="La138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36537" r="2498" b="5154"/>
          <a:stretch/>
        </p:blipFill>
        <p:spPr>
          <a:xfrm>
            <a:off x="683568" y="1340768"/>
            <a:ext cx="4680520" cy="1910526"/>
          </a:xfrm>
          <a:prstGeom prst="rect">
            <a:avLst/>
          </a:prstGeom>
        </p:spPr>
      </p:pic>
      <p:pic>
        <p:nvPicPr>
          <p:cNvPr id="3" name="Image 2" descr="Ac227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9892" r="20731"/>
          <a:stretch/>
        </p:blipFill>
        <p:spPr>
          <a:xfrm>
            <a:off x="5940152" y="1196752"/>
            <a:ext cx="2880320" cy="54714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3568" y="3789040"/>
            <a:ext cx="470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chemeClr val="bg1"/>
                </a:solidFill>
              </a:rPr>
              <a:t>138</a:t>
            </a:r>
            <a:r>
              <a:rPr lang="fr-FR" dirty="0" smtClean="0">
                <a:solidFill>
                  <a:schemeClr val="bg1"/>
                </a:solidFill>
              </a:rPr>
              <a:t>La: </a:t>
            </a:r>
            <a:r>
              <a:rPr lang="fr-FR" dirty="0" err="1" smtClean="0">
                <a:solidFill>
                  <a:schemeClr val="bg1"/>
                </a:solidFill>
              </a:rPr>
              <a:t>γ</a:t>
            </a:r>
            <a:r>
              <a:rPr lang="fr-FR" dirty="0" smtClean="0">
                <a:solidFill>
                  <a:schemeClr val="bg1"/>
                </a:solidFill>
              </a:rPr>
              <a:t> (1436 </a:t>
            </a:r>
            <a:r>
              <a:rPr lang="fr-FR" dirty="0" err="1" smtClean="0">
                <a:solidFill>
                  <a:schemeClr val="bg1"/>
                </a:solidFill>
              </a:rPr>
              <a:t>keV</a:t>
            </a:r>
            <a:r>
              <a:rPr lang="fr-FR" dirty="0" smtClean="0">
                <a:solidFill>
                  <a:schemeClr val="bg1"/>
                </a:solidFill>
              </a:rPr>
              <a:t> + 789 </a:t>
            </a:r>
            <a:r>
              <a:rPr lang="fr-FR" dirty="0" err="1" smtClean="0">
                <a:solidFill>
                  <a:schemeClr val="bg1"/>
                </a:solidFill>
              </a:rPr>
              <a:t>keV</a:t>
            </a:r>
            <a:r>
              <a:rPr lang="fr-FR" dirty="0" smtClean="0">
                <a:solidFill>
                  <a:schemeClr val="bg1"/>
                </a:solidFill>
              </a:rPr>
              <a:t>) + β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43080" y="4581128"/>
            <a:ext cx="447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>
                <a:solidFill>
                  <a:schemeClr val="bg1"/>
                </a:solidFill>
              </a:rPr>
              <a:t>227</a:t>
            </a:r>
            <a:r>
              <a:rPr lang="fr-FR" dirty="0" smtClean="0">
                <a:solidFill>
                  <a:schemeClr val="bg1"/>
                </a:solidFill>
              </a:rPr>
              <a:t>Ac: </a:t>
            </a:r>
            <a:r>
              <a:rPr lang="fr-FR" dirty="0" err="1" smtClean="0">
                <a:solidFill>
                  <a:schemeClr val="bg1"/>
                </a:solidFill>
              </a:rPr>
              <a:t>mainly</a:t>
            </a:r>
            <a:r>
              <a:rPr lang="fr-FR" dirty="0" smtClean="0">
                <a:solidFill>
                  <a:schemeClr val="bg1"/>
                </a:solidFill>
              </a:rPr>
              <a:t>  α (5.0 – 7.4 </a:t>
            </a:r>
            <a:r>
              <a:rPr lang="fr-FR" smtClean="0">
                <a:solidFill>
                  <a:schemeClr val="bg1"/>
                </a:solidFill>
              </a:rPr>
              <a:t>MeV)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7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internal activity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95936" y="1196752"/>
            <a:ext cx="5148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baseline="30000" dirty="0" smtClean="0">
                <a:solidFill>
                  <a:srgbClr val="FF6600"/>
                </a:solidFill>
              </a:rPr>
              <a:t>227</a:t>
            </a:r>
            <a:r>
              <a:rPr lang="en-US" sz="2000" dirty="0" smtClean="0">
                <a:solidFill>
                  <a:srgbClr val="FF6600"/>
                </a:solidFill>
              </a:rPr>
              <a:t>Ac α peaks in the different regions  for the different crystals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>
                <a:solidFill>
                  <a:srgbClr val="FF6600"/>
                </a:solidFill>
              </a:rPr>
              <a:t>Higher  α-activity for the co-doped LaBr</a:t>
            </a:r>
            <a:r>
              <a:rPr lang="en-US" sz="2000" baseline="-25000" dirty="0" smtClean="0">
                <a:solidFill>
                  <a:srgbClr val="FF6600"/>
                </a:solidFill>
              </a:rPr>
              <a:t>3</a:t>
            </a:r>
            <a:r>
              <a:rPr lang="en-US" sz="2000" dirty="0" smtClean="0">
                <a:solidFill>
                  <a:srgbClr val="FF6600"/>
                </a:solidFill>
              </a:rPr>
              <a:t>:Ce compared to the standard one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 smtClean="0">
                <a:solidFill>
                  <a:srgbClr val="FF6600"/>
                </a:solidFill>
              </a:rPr>
              <a:t>Higher </a:t>
            </a:r>
            <a:r>
              <a:rPr lang="en-US" sz="2000" dirty="0">
                <a:solidFill>
                  <a:srgbClr val="FF6600"/>
                </a:solidFill>
              </a:rPr>
              <a:t>α-activity for </a:t>
            </a:r>
            <a:r>
              <a:rPr lang="en-US" sz="2000" dirty="0" smtClean="0">
                <a:solidFill>
                  <a:srgbClr val="FF6600"/>
                </a:solidFill>
              </a:rPr>
              <a:t>the CLLB1 with respect to the CLLB2</a:t>
            </a:r>
          </a:p>
          <a:p>
            <a:pPr marL="457200" indent="-457200" algn="l">
              <a:buFont typeface="Arial"/>
              <a:buChar char="•"/>
            </a:pPr>
            <a:r>
              <a:rPr lang="en-US" sz="2000" dirty="0">
                <a:solidFill>
                  <a:srgbClr val="FF6600"/>
                </a:solidFill>
              </a:rPr>
              <a:t>Peaks at 1470 and 1440 </a:t>
            </a:r>
            <a:r>
              <a:rPr lang="en-US" sz="2000" dirty="0" err="1">
                <a:solidFill>
                  <a:srgbClr val="FF6600"/>
                </a:solidFill>
              </a:rPr>
              <a:t>keV</a:t>
            </a:r>
            <a:r>
              <a:rPr lang="en-US" sz="2000" dirty="0">
                <a:solidFill>
                  <a:srgbClr val="FF6600"/>
                </a:solidFill>
              </a:rPr>
              <a:t> well separated for the LaBr</a:t>
            </a:r>
            <a:r>
              <a:rPr lang="en-US" sz="2000" baseline="-25000" dirty="0">
                <a:solidFill>
                  <a:srgbClr val="FF6600"/>
                </a:solidFill>
              </a:rPr>
              <a:t>3</a:t>
            </a:r>
            <a:r>
              <a:rPr lang="en-US" sz="2000" dirty="0">
                <a:solidFill>
                  <a:srgbClr val="FF6600"/>
                </a:solidFill>
              </a:rPr>
              <a:t>:Ce,</a:t>
            </a:r>
            <a:r>
              <a:rPr lang="en-US" sz="2000" dirty="0" smtClean="0">
                <a:solidFill>
                  <a:srgbClr val="FF6600"/>
                </a:solidFill>
              </a:rPr>
              <a:t>Sr</a:t>
            </a:r>
            <a:endParaRPr lang="en-US" sz="2000" dirty="0">
              <a:solidFill>
                <a:srgbClr val="FF6600"/>
              </a:solidFill>
            </a:endParaRPr>
          </a:p>
        </p:txBody>
      </p:sp>
      <p:pic>
        <p:nvPicPr>
          <p:cNvPr id="7" name="Image 6" descr="Background_t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0403"/>
            <a:ext cx="3672408" cy="51949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99792" y="1412776"/>
            <a:ext cx="1216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LaBr3:Ce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11760" y="2708920"/>
            <a:ext cx="153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LaBr3:Ce,Sr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59832" y="3933056"/>
            <a:ext cx="877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66FF33"/>
                </a:solidFill>
              </a:rPr>
              <a:t>CLLB1</a:t>
            </a:r>
            <a:endParaRPr lang="fr-FR" sz="2000" dirty="0">
              <a:solidFill>
                <a:srgbClr val="66FF33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59832" y="5301208"/>
            <a:ext cx="877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CLLB2</a:t>
            </a:r>
            <a:endParaRPr lang="fr-FR" sz="2000" dirty="0"/>
          </a:p>
        </p:txBody>
      </p:sp>
      <p:pic>
        <p:nvPicPr>
          <p:cNvPr id="30" name="Image 29" descr="LaBr_vs_LaBrCeSr_Nor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/>
          <a:stretch/>
        </p:blipFill>
        <p:spPr>
          <a:xfrm rot="5400000">
            <a:off x="5246021" y="3403051"/>
            <a:ext cx="2396373" cy="374441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6084168" y="4365104"/>
            <a:ext cx="504056" cy="1296144"/>
          </a:xfrm>
          <a:prstGeom prst="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17" name="Grouper 16"/>
          <p:cNvGrpSpPr/>
          <p:nvPr/>
        </p:nvGrpSpPr>
        <p:grpSpPr>
          <a:xfrm>
            <a:off x="5076056" y="1916832"/>
            <a:ext cx="3181928" cy="4445792"/>
            <a:chOff x="5076056" y="1916832"/>
            <a:chExt cx="3181928" cy="4445792"/>
          </a:xfrm>
        </p:grpSpPr>
        <p:grpSp>
          <p:nvGrpSpPr>
            <p:cNvPr id="10" name="Grouper 9"/>
            <p:cNvGrpSpPr/>
            <p:nvPr/>
          </p:nvGrpSpPr>
          <p:grpSpPr>
            <a:xfrm>
              <a:off x="5076056" y="1916832"/>
              <a:ext cx="3181928" cy="4445792"/>
              <a:chOff x="5076056" y="1916832"/>
              <a:chExt cx="3181928" cy="4445792"/>
            </a:xfrm>
          </p:grpSpPr>
          <p:pic>
            <p:nvPicPr>
              <p:cNvPr id="32" name="Image 31" descr="LaBr_vs_LaBrCeSr_Norm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98" t="45163" r="25280" b="41154"/>
              <a:stretch/>
            </p:blipFill>
            <p:spPr>
              <a:xfrm rot="5400000">
                <a:off x="4401332" y="2591556"/>
                <a:ext cx="4445792" cy="3096344"/>
              </a:xfrm>
              <a:prstGeom prst="rect">
                <a:avLst/>
              </a:prstGeom>
              <a:ln w="38100" cmpd="sng">
                <a:solidFill>
                  <a:srgbClr val="660066"/>
                </a:solidFill>
              </a:ln>
            </p:spPr>
          </p:pic>
          <p:cxnSp>
            <p:nvCxnSpPr>
              <p:cNvPr id="3" name="Connecteur droit avec flèche 2"/>
              <p:cNvCxnSpPr/>
              <p:nvPr/>
            </p:nvCxnSpPr>
            <p:spPr bwMode="auto">
              <a:xfrm flipH="1" flipV="1">
                <a:off x="7092280" y="2276872"/>
                <a:ext cx="288032" cy="5040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" name="ZoneTexte 4"/>
              <p:cNvSpPr txBox="1"/>
              <p:nvPr/>
            </p:nvSpPr>
            <p:spPr>
              <a:xfrm>
                <a:off x="7047396" y="2780928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/>
                  <a:t>~1470 </a:t>
                </a:r>
                <a:r>
                  <a:rPr lang="fr-FR" sz="1600" b="1" dirty="0" err="1" smtClean="0"/>
                  <a:t>keV</a:t>
                </a:r>
                <a:endParaRPr lang="fr-FR" sz="1600" b="1" dirty="0" smtClean="0"/>
              </a:p>
              <a:p>
                <a:r>
                  <a:rPr lang="fr-FR" sz="1600" b="1" dirty="0"/>
                  <a:t>=</a:t>
                </a:r>
                <a:endParaRPr lang="fr-FR" sz="1600" b="1" dirty="0" smtClean="0"/>
              </a:p>
              <a:p>
                <a:r>
                  <a:rPr lang="fr-FR" sz="1600" b="1" dirty="0" smtClean="0"/>
                  <a:t>1436 </a:t>
                </a:r>
                <a:r>
                  <a:rPr lang="fr-FR" sz="1600" b="1" dirty="0" err="1" smtClean="0"/>
                  <a:t>keV</a:t>
                </a:r>
                <a:endParaRPr lang="fr-FR" sz="1600" b="1" dirty="0" smtClean="0"/>
              </a:p>
              <a:p>
                <a:r>
                  <a:rPr lang="fr-FR" sz="1600" b="1" dirty="0" smtClean="0"/>
                  <a:t>+</a:t>
                </a:r>
              </a:p>
              <a:p>
                <a:r>
                  <a:rPr lang="fr-FR" sz="1600" b="1" dirty="0" smtClean="0"/>
                  <a:t>K-α Ba</a:t>
                </a:r>
                <a:endParaRPr lang="fr-FR" sz="1600" b="1" dirty="0"/>
              </a:p>
            </p:txBody>
          </p:sp>
        </p:grpSp>
        <p:cxnSp>
          <p:nvCxnSpPr>
            <p:cNvPr id="25" name="Connecteur droit avec flèche 24"/>
            <p:cNvCxnSpPr/>
            <p:nvPr/>
          </p:nvCxnSpPr>
          <p:spPr bwMode="auto">
            <a:xfrm>
              <a:off x="6228184" y="2420888"/>
              <a:ext cx="432048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ZoneTexte 25"/>
            <p:cNvSpPr txBox="1"/>
            <p:nvPr/>
          </p:nvSpPr>
          <p:spPr>
            <a:xfrm>
              <a:off x="5076056" y="1916832"/>
              <a:ext cx="13207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~1440 </a:t>
              </a:r>
              <a:r>
                <a:rPr lang="fr-FR" sz="1600" b="1" dirty="0" err="1" smtClean="0"/>
                <a:t>keV</a:t>
              </a:r>
              <a:endParaRPr lang="fr-FR" sz="1600" b="1" dirty="0" smtClean="0"/>
            </a:p>
            <a:p>
              <a:r>
                <a:rPr lang="fr-FR" sz="1600" b="1" dirty="0"/>
                <a:t>=</a:t>
              </a:r>
              <a:endParaRPr lang="fr-FR" sz="1600" b="1" dirty="0" smtClean="0"/>
            </a:p>
            <a:p>
              <a:r>
                <a:rPr lang="fr-FR" sz="1600" b="1" dirty="0" smtClean="0"/>
                <a:t>1436 </a:t>
              </a:r>
              <a:r>
                <a:rPr lang="fr-FR" sz="1600" b="1" dirty="0" err="1" smtClean="0"/>
                <a:t>keV</a:t>
              </a:r>
              <a:endParaRPr lang="fr-FR" sz="1600" b="1" dirty="0" smtClean="0"/>
            </a:p>
            <a:p>
              <a:r>
                <a:rPr lang="fr-FR" sz="1600" b="1" dirty="0" smtClean="0"/>
                <a:t>+</a:t>
              </a:r>
            </a:p>
            <a:p>
              <a:r>
                <a:rPr lang="fr-FR" sz="1600" b="1" dirty="0" smtClean="0"/>
                <a:t>L and M Ba</a:t>
              </a:r>
              <a:endParaRPr lang="fr-FR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3341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internal activity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15</a:t>
            </a:r>
            <a:endParaRPr lang="en-US" sz="1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56068"/>
              </p:ext>
            </p:extLst>
          </p:nvPr>
        </p:nvGraphicFramePr>
        <p:xfrm>
          <a:off x="251520" y="1484784"/>
          <a:ext cx="8640961" cy="2834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0941"/>
                <a:gridCol w="2769539"/>
                <a:gridCol w="1963855"/>
                <a:gridCol w="2356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Crystal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Internal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countig</a:t>
                      </a:r>
                      <a:r>
                        <a:rPr lang="fr-FR" sz="2000" baseline="0" dirty="0" smtClean="0"/>
                        <a:t> rate</a:t>
                      </a:r>
                    </a:p>
                    <a:p>
                      <a:pPr algn="ctr"/>
                      <a:r>
                        <a:rPr lang="fr-FR" sz="2000" baseline="0" dirty="0" smtClean="0"/>
                        <a:t>[Cts/s/cm</a:t>
                      </a:r>
                      <a:r>
                        <a:rPr lang="fr-FR" sz="2000" baseline="30000" dirty="0" smtClean="0"/>
                        <a:t>3</a:t>
                      </a:r>
                      <a:r>
                        <a:rPr lang="fr-FR" sz="2000" baseline="0" dirty="0" smtClean="0"/>
                        <a:t>]</a:t>
                      </a:r>
                    </a:p>
                    <a:p>
                      <a:pPr algn="ctr"/>
                      <a:r>
                        <a:rPr lang="fr-FR" sz="2000" baseline="0" dirty="0" smtClean="0"/>
                        <a:t>E&gt;70keV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α</a:t>
                      </a:r>
                      <a:r>
                        <a:rPr lang="fr-FR" sz="2000" baseline="0" dirty="0" smtClean="0"/>
                        <a:t> contribution</a:t>
                      </a:r>
                    </a:p>
                    <a:p>
                      <a:pPr algn="ctr"/>
                      <a:r>
                        <a:rPr lang="fr-FR" sz="2000" baseline="0" dirty="0" smtClean="0"/>
                        <a:t>[%]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α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energy</a:t>
                      </a:r>
                      <a:r>
                        <a:rPr lang="fr-FR" sz="2000" baseline="0" dirty="0" smtClean="0"/>
                        <a:t> </a:t>
                      </a:r>
                      <a:r>
                        <a:rPr lang="fr-FR" sz="2000" baseline="0" dirty="0" err="1" smtClean="0"/>
                        <a:t>region</a:t>
                      </a:r>
                      <a:endParaRPr lang="fr-FR" sz="2000" dirty="0" smtClean="0"/>
                    </a:p>
                    <a:p>
                      <a:pPr algn="ctr"/>
                      <a:r>
                        <a:rPr lang="fr-FR" sz="2000" dirty="0" smtClean="0"/>
                        <a:t>[MeV GEE]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LaBr</a:t>
                      </a:r>
                      <a:r>
                        <a:rPr lang="fr-FR" sz="2000" baseline="-25000" dirty="0" smtClean="0"/>
                        <a:t>3</a:t>
                      </a:r>
                      <a:r>
                        <a:rPr lang="fr-FR" sz="2000" dirty="0" smtClean="0"/>
                        <a:t>:Ce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0.53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1.7 – 2.7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/>
                        <a:t>LaBr</a:t>
                      </a:r>
                      <a:r>
                        <a:rPr lang="fr-FR" sz="2000" baseline="-25000" dirty="0" smtClean="0"/>
                        <a:t>3</a:t>
                      </a:r>
                      <a:r>
                        <a:rPr lang="fr-FR" sz="2000" dirty="0" smtClean="0"/>
                        <a:t>:Ce,Sr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0.84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11.9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2.2 – 3.2 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CLLB1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0.31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11.8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2.8 – 4.7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CLLB2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0.32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6.4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2.8</a:t>
                      </a:r>
                      <a:r>
                        <a:rPr lang="fr-FR" sz="2400" baseline="0" dirty="0" smtClean="0"/>
                        <a:t> – 4.7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4869160"/>
            <a:ext cx="80283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mtClean="0">
                <a:solidFill>
                  <a:srgbClr val="FFFF00"/>
                </a:solidFill>
              </a:rPr>
              <a:t>LaBr</a:t>
            </a:r>
            <a:r>
              <a:rPr lang="en-US" baseline="-25000" smtClean="0">
                <a:solidFill>
                  <a:srgbClr val="FFFF00"/>
                </a:solidFill>
              </a:rPr>
              <a:t>3</a:t>
            </a:r>
            <a:r>
              <a:rPr lang="en-US" smtClean="0">
                <a:solidFill>
                  <a:srgbClr val="FFFF00"/>
                </a:solidFill>
              </a:rPr>
              <a:t>:Ce,Sr has more self-activity than LaBr</a:t>
            </a:r>
            <a:r>
              <a:rPr lang="en-US" baseline="-25000" smtClean="0">
                <a:solidFill>
                  <a:srgbClr val="FFFF00"/>
                </a:solidFill>
              </a:rPr>
              <a:t>3</a:t>
            </a:r>
            <a:r>
              <a:rPr lang="en-US" smtClean="0">
                <a:solidFill>
                  <a:srgbClr val="FFFF00"/>
                </a:solidFill>
              </a:rPr>
              <a:t>:Ce</a:t>
            </a:r>
          </a:p>
          <a:p>
            <a:pPr marL="342900" indent="-342900" algn="l">
              <a:buFont typeface="Arial"/>
              <a:buChar char="•"/>
            </a:pPr>
            <a:r>
              <a:rPr lang="en-US" smtClean="0">
                <a:solidFill>
                  <a:srgbClr val="FFFF00"/>
                </a:solidFill>
              </a:rPr>
              <a:t>Different quenching for the different scintillators</a:t>
            </a:r>
          </a:p>
          <a:p>
            <a:pPr marL="342900" indent="-342900" algn="l">
              <a:buFont typeface="Arial"/>
              <a:buChar char="•"/>
            </a:pPr>
            <a:r>
              <a:rPr lang="en-US" smtClean="0">
                <a:solidFill>
                  <a:srgbClr val="FFFF00"/>
                </a:solidFill>
              </a:rPr>
              <a:t>Different alpha contribution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6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22036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16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916832"/>
            <a:ext cx="8964488" cy="4670509"/>
          </a:xfrm>
          <a:prstGeom prst="rect">
            <a:avLst/>
          </a:prstGeom>
          <a:noFill/>
          <a:ln w="317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ts val="300"/>
              </a:spcBef>
              <a:buClr>
                <a:srgbClr val="FF33CC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We tested two CLLB crystals, with different volume, and a co-doped LaBr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:Ce from </a:t>
            </a:r>
            <a:r>
              <a:rPr lang="en-US" sz="2000" dirty="0">
                <a:solidFill>
                  <a:schemeClr val="bg1"/>
                </a:solidFill>
              </a:rPr>
              <a:t>Saint </a:t>
            </a:r>
            <a:r>
              <a:rPr lang="en-US" sz="2000" dirty="0" err="1" smtClean="0">
                <a:solidFill>
                  <a:schemeClr val="bg1"/>
                </a:solidFill>
              </a:rPr>
              <a:t>Gobain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2000" dirty="0" smtClean="0">
                <a:solidFill>
                  <a:schemeClr val="bg1"/>
                </a:solidFill>
              </a:rPr>
              <a:t>LaBr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:Ce,Se is brighter and shows better energy resolution than LaBr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:Ce</a:t>
            </a: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2000" dirty="0" smtClean="0">
                <a:solidFill>
                  <a:schemeClr val="bg1"/>
                </a:solidFill>
              </a:rPr>
              <a:t> The </a:t>
            </a:r>
            <a:r>
              <a:rPr lang="en-US" sz="2000" dirty="0">
                <a:solidFill>
                  <a:schemeClr val="bg1"/>
                </a:solidFill>
              </a:rPr>
              <a:t>CLLB1 produces </a:t>
            </a:r>
            <a:r>
              <a:rPr lang="en-US" sz="2000" dirty="0" smtClean="0">
                <a:solidFill>
                  <a:schemeClr val="bg1"/>
                </a:solidFill>
              </a:rPr>
              <a:t>25</a:t>
            </a:r>
            <a:r>
              <a:rPr lang="en-US" sz="2000" dirty="0">
                <a:solidFill>
                  <a:schemeClr val="bg1"/>
                </a:solidFill>
              </a:rPr>
              <a:t>% more light than the CLLB2</a:t>
            </a: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2000" dirty="0" smtClean="0">
                <a:solidFill>
                  <a:schemeClr val="bg1"/>
                </a:solidFill>
              </a:rPr>
              <a:t>We observed a strong anisotropy in the CLLB light yield, which affects the measured energy resolution</a:t>
            </a: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alpha quenching is different for all the tested crystals, in particular it is higher for LaBr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:Ce and so the </a:t>
            </a:r>
            <a:r>
              <a:rPr lang="en-US" sz="2000" baseline="30000" dirty="0" smtClean="0">
                <a:solidFill>
                  <a:schemeClr val="bg1"/>
                </a:solidFill>
              </a:rPr>
              <a:t>227</a:t>
            </a:r>
            <a:r>
              <a:rPr lang="en-US" sz="2000" dirty="0" smtClean="0">
                <a:solidFill>
                  <a:schemeClr val="bg1"/>
                </a:solidFill>
              </a:rPr>
              <a:t>Ac contribution is better separated for the co-doped sample</a:t>
            </a: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alpha contribution is higher for the CLLB1 than for CLLB2, this might indicates an improvement of </a:t>
            </a:r>
            <a:r>
              <a:rPr lang="en-US" sz="2000" smtClean="0">
                <a:solidFill>
                  <a:schemeClr val="bg1"/>
                </a:solidFill>
              </a:rPr>
              <a:t>the materials </a:t>
            </a:r>
            <a:r>
              <a:rPr lang="en-US" sz="2000" dirty="0" smtClean="0">
                <a:solidFill>
                  <a:schemeClr val="bg1"/>
                </a:solidFill>
              </a:rPr>
              <a:t>purification in the crystals  </a:t>
            </a:r>
            <a:r>
              <a:rPr lang="en-US" sz="2000" smtClean="0">
                <a:solidFill>
                  <a:schemeClr val="bg1"/>
                </a:solidFill>
              </a:rPr>
              <a:t>production process</a:t>
            </a:r>
            <a:endParaRPr lang="en-US" sz="2000" dirty="0">
              <a:solidFill>
                <a:schemeClr val="bg1"/>
              </a:solidFill>
            </a:endParaRPr>
          </a:p>
          <a:p>
            <a:pPr algn="l" eaLnBrk="0" hangingPunct="0">
              <a:spcBef>
                <a:spcPts val="300"/>
              </a:spcBef>
              <a:buClr>
                <a:srgbClr val="FF33CC"/>
              </a:buClr>
              <a:buFont typeface="Wingdings 2" pitchFamily="18" charset="2"/>
              <a:buChar char="ê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124744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We </a:t>
            </a:r>
            <a:r>
              <a:rPr lang="en-US" sz="2000" dirty="0" smtClean="0">
                <a:solidFill>
                  <a:srgbClr val="FFFF00"/>
                </a:solidFill>
              </a:rPr>
              <a:t>are carrying on an R&amp;D activity on new scintillator materials </a:t>
            </a:r>
            <a:r>
              <a:rPr lang="en-US" sz="2000" dirty="0">
                <a:solidFill>
                  <a:srgbClr val="FFFF00"/>
                </a:solidFill>
              </a:rPr>
              <a:t>for nuclear physics </a:t>
            </a:r>
            <a:r>
              <a:rPr lang="en-US" sz="2000" dirty="0" smtClean="0">
                <a:solidFill>
                  <a:srgbClr val="FFFF00"/>
                </a:solidFill>
              </a:rPr>
              <a:t>applications in the framework of the ENSAR2-JR1-PASPAG project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Acknowledgment 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1844824"/>
            <a:ext cx="69093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This </a:t>
            </a:r>
            <a:r>
              <a:rPr lang="fr-FR" dirty="0" err="1">
                <a:solidFill>
                  <a:srgbClr val="FFFF00"/>
                </a:solidFill>
              </a:rPr>
              <a:t>work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was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supported</a:t>
            </a:r>
            <a:r>
              <a:rPr lang="fr-FR" dirty="0">
                <a:solidFill>
                  <a:srgbClr val="FFFF00"/>
                </a:solidFill>
              </a:rPr>
              <a:t> by the H2020-INFRAIA-2014–2015 Grant Agreement </a:t>
            </a:r>
            <a:r>
              <a:rPr lang="fr-FR" dirty="0">
                <a:solidFill>
                  <a:srgbClr val="FFFF00"/>
                </a:solidFill>
                <a:hlinkClick r:id="rId3"/>
              </a:rPr>
              <a:t>654002</a:t>
            </a:r>
            <a:r>
              <a:rPr lang="fr-FR" dirty="0">
                <a:solidFill>
                  <a:srgbClr val="FFFF00"/>
                </a:solidFill>
              </a:rPr>
              <a:t> – ENSAR2-PASPAG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7105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179512" y="1484784"/>
            <a:ext cx="8964488" cy="4016484"/>
          </a:xfrm>
          <a:prstGeom prst="rect">
            <a:avLst/>
          </a:prstGeom>
          <a:noFill/>
          <a:ln w="31750" cap="rnd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 smtClean="0">
                <a:solidFill>
                  <a:schemeClr val="bg1"/>
                </a:solidFill>
              </a:rPr>
              <a:t> La-containing crystals </a:t>
            </a:r>
          </a:p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The tested crystals and the experimental set-up</a:t>
            </a:r>
          </a:p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Light yield and energy resolution</a:t>
            </a:r>
          </a:p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>
                <a:solidFill>
                  <a:schemeClr val="bg1"/>
                </a:solidFill>
              </a:rPr>
              <a:t> R</a:t>
            </a:r>
            <a:r>
              <a:rPr lang="en-US" sz="3000" dirty="0" smtClean="0">
                <a:solidFill>
                  <a:schemeClr val="bg1"/>
                </a:solidFill>
              </a:rPr>
              <a:t>esponse </a:t>
            </a:r>
            <a:r>
              <a:rPr lang="en-US" sz="3000" dirty="0" err="1" smtClean="0">
                <a:solidFill>
                  <a:schemeClr val="bg1"/>
                </a:solidFill>
              </a:rPr>
              <a:t>vs</a:t>
            </a:r>
            <a:r>
              <a:rPr lang="en-US" sz="3000" dirty="0" smtClean="0">
                <a:solidFill>
                  <a:schemeClr val="bg1"/>
                </a:solidFill>
              </a:rPr>
              <a:t> interaction point of the </a:t>
            </a:r>
            <a:r>
              <a:rPr lang="en-US" sz="3000" dirty="0" err="1" smtClean="0">
                <a:solidFill>
                  <a:schemeClr val="bg1"/>
                </a:solidFill>
              </a:rPr>
              <a:t>γ</a:t>
            </a:r>
            <a:r>
              <a:rPr lang="en-US" sz="3000" dirty="0" smtClean="0">
                <a:solidFill>
                  <a:schemeClr val="bg1"/>
                </a:solidFill>
              </a:rPr>
              <a:t> radiation</a:t>
            </a:r>
          </a:p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Internal activity</a:t>
            </a:r>
          </a:p>
          <a:p>
            <a:pPr algn="l" eaLnBrk="0" hangingPunct="0">
              <a:spcBef>
                <a:spcPct val="50000"/>
              </a:spcBef>
              <a:buClr>
                <a:srgbClr val="FF33CC"/>
              </a:buClr>
              <a:buFont typeface="Wingdings 2" pitchFamily="18" charset="2"/>
              <a:buChar char="ê"/>
            </a:pPr>
            <a:r>
              <a:rPr lang="en-US" sz="3000" dirty="0" smtClean="0">
                <a:solidFill>
                  <a:schemeClr val="bg1"/>
                </a:solidFill>
              </a:rPr>
              <a:t> Summary</a:t>
            </a:r>
            <a:endParaRPr lang="en-US" sz="3000" dirty="0">
              <a:solidFill>
                <a:srgbClr val="92D050"/>
              </a:solidFill>
            </a:endParaRPr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9199" y="6550223"/>
            <a:ext cx="67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 smtClean="0">
                <a:solidFill>
                  <a:srgbClr val="FFFF00"/>
                </a:solidFill>
              </a:rPr>
              <a:t>. 15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(Ni) n/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PSD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distrimination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56176" y="1628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PSD =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1340768"/>
            <a:ext cx="18002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dirty="0" err="1" smtClean="0">
                <a:solidFill>
                  <a:srgbClr val="FFFF00"/>
                </a:solidFill>
              </a:rPr>
              <a:t>Ql-Qs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fr-FR" dirty="0" err="1" smtClean="0">
                <a:solidFill>
                  <a:srgbClr val="FFFF00"/>
                </a:solidFill>
              </a:rPr>
              <a:t>Ql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 flipV="1">
            <a:off x="7164288" y="1916832"/>
            <a:ext cx="1152128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ZoneTexte 1"/>
          <p:cNvSpPr txBox="1"/>
          <p:nvPr/>
        </p:nvSpPr>
        <p:spPr>
          <a:xfrm>
            <a:off x="179512" y="1124744"/>
            <a:ext cx="5832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 comparison method: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Ql</a:t>
            </a:r>
            <a:r>
              <a:rPr lang="en-US" dirty="0" smtClean="0">
                <a:solidFill>
                  <a:schemeClr val="bg1"/>
                </a:solidFill>
              </a:rPr>
              <a:t> calculated over a long gate = 4 </a:t>
            </a:r>
            <a:r>
              <a:rPr lang="en-US" dirty="0" err="1" smtClean="0">
                <a:solidFill>
                  <a:schemeClr val="bg1"/>
                </a:solidFill>
              </a:rPr>
              <a:t>μs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Qs calculated over a short gate = 200 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28184" y="1412776"/>
            <a:ext cx="2232248" cy="1008112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rgbClr val="FFFF00"/>
                </a:solidFill>
              </a:ln>
              <a:noFill/>
              <a:effectLst/>
              <a:latin typeface="Trebuchet MS" pitchFamily="34" charset="0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0" y="2780928"/>
            <a:ext cx="4536504" cy="3096344"/>
            <a:chOff x="235164" y="2564905"/>
            <a:chExt cx="4984907" cy="3453228"/>
          </a:xfrm>
        </p:grpSpPr>
        <p:pic>
          <p:nvPicPr>
            <p:cNvPr id="4" name="Image 3" descr="PSD.pdf"/>
            <p:cNvPicPr>
              <a:picLocks noChangeAspect="1"/>
            </p:cNvPicPr>
            <p:nvPr/>
          </p:nvPicPr>
          <p:blipFill rotWithShape="1"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7" b="1104"/>
            <a:stretch/>
          </p:blipFill>
          <p:spPr>
            <a:xfrm rot="5400000">
              <a:off x="1001004" y="1799065"/>
              <a:ext cx="3453228" cy="4984907"/>
            </a:xfrm>
            <a:prstGeom prst="rect">
              <a:avLst/>
            </a:prstGeom>
          </p:spPr>
        </p:pic>
        <p:cxnSp>
          <p:nvCxnSpPr>
            <p:cNvPr id="17" name="Connecteur droit 16"/>
            <p:cNvCxnSpPr/>
            <p:nvPr/>
          </p:nvCxnSpPr>
          <p:spPr bwMode="auto">
            <a:xfrm flipV="1">
              <a:off x="3059832" y="2708920"/>
              <a:ext cx="0" cy="29523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/>
            <p:cNvCxnSpPr/>
            <p:nvPr/>
          </p:nvCxnSpPr>
          <p:spPr bwMode="auto">
            <a:xfrm flipV="1">
              <a:off x="3529792" y="2708920"/>
              <a:ext cx="0" cy="29523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ZoneTexte 15"/>
          <p:cNvSpPr txBox="1"/>
          <p:nvPr/>
        </p:nvSpPr>
        <p:spPr>
          <a:xfrm>
            <a:off x="1475656" y="5949280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pic>
        <p:nvPicPr>
          <p:cNvPr id="13" name="Image 12" descr="P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1" b="1852"/>
          <a:stretch/>
        </p:blipFill>
        <p:spPr>
          <a:xfrm rot="5400000">
            <a:off x="5305091" y="2091657"/>
            <a:ext cx="3130292" cy="450883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796136" y="5949280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7308304" y="2942029"/>
            <a:ext cx="0" cy="2647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7632669" y="2942029"/>
            <a:ext cx="0" cy="2647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5191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 smtClean="0">
                <a:solidFill>
                  <a:srgbClr val="FFFF00"/>
                </a:solidFill>
              </a:rPr>
              <a:t>. 16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(Ni) n/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PSD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distrimination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788024" y="1484784"/>
            <a:ext cx="3779912" cy="1080120"/>
            <a:chOff x="4788024" y="1484784"/>
            <a:chExt cx="3779912" cy="1080120"/>
          </a:xfrm>
        </p:grpSpPr>
        <p:sp>
          <p:nvSpPr>
            <p:cNvPr id="6" name="ZoneTexte 5"/>
            <p:cNvSpPr txBox="1"/>
            <p:nvPr/>
          </p:nvSpPr>
          <p:spPr>
            <a:xfrm>
              <a:off x="4788024" y="17728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FF00"/>
                  </a:solidFill>
                </a:rPr>
                <a:t>FoM</a:t>
              </a:r>
              <a:r>
                <a:rPr lang="fr-FR" dirty="0" smtClean="0">
                  <a:solidFill>
                    <a:srgbClr val="FFFF00"/>
                  </a:solidFill>
                </a:rPr>
                <a:t> = </a:t>
              </a:r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24128" y="1484784"/>
              <a:ext cx="2843808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dirty="0" err="1">
                  <a:solidFill>
                    <a:srgbClr val="FFFF00"/>
                  </a:solidFill>
                </a:rPr>
                <a:t>Peak</a:t>
              </a:r>
              <a:r>
                <a:rPr lang="fr-FR" baseline="-25000" dirty="0" err="1">
                  <a:solidFill>
                    <a:srgbClr val="FFFF00"/>
                  </a:solidFill>
                </a:rPr>
                <a:t>n</a:t>
              </a:r>
              <a:r>
                <a:rPr lang="fr-FR" dirty="0">
                  <a:solidFill>
                    <a:srgbClr val="FFFF00"/>
                  </a:solidFill>
                </a:rPr>
                <a:t>- </a:t>
              </a:r>
              <a:r>
                <a:rPr lang="fr-FR" dirty="0" err="1">
                  <a:solidFill>
                    <a:srgbClr val="FFFF00"/>
                  </a:solidFill>
                </a:rPr>
                <a:t>Peak</a:t>
              </a:r>
              <a:r>
                <a:rPr lang="fr-FR" baseline="-25000" dirty="0" err="1">
                  <a:solidFill>
                    <a:srgbClr val="FFFF00"/>
                  </a:solidFill>
                </a:rPr>
                <a:t>γ</a:t>
              </a:r>
              <a:endParaRPr lang="fr-FR" baseline="-25000" dirty="0">
                <a:solidFill>
                  <a:srgbClr val="FFFF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fr-FR" dirty="0" err="1" smtClean="0">
                  <a:solidFill>
                    <a:srgbClr val="FFFF00"/>
                  </a:solidFill>
                </a:rPr>
                <a:t>FWHM</a:t>
              </a:r>
              <a:r>
                <a:rPr lang="fr-FR" baseline="-25000" dirty="0" err="1" smtClean="0">
                  <a:solidFill>
                    <a:srgbClr val="FFFF00"/>
                  </a:solidFill>
                </a:rPr>
                <a:t>γ</a:t>
              </a:r>
              <a:r>
                <a:rPr lang="fr-FR" dirty="0" err="1" smtClean="0">
                  <a:solidFill>
                    <a:srgbClr val="FFFF00"/>
                  </a:solidFill>
                </a:rPr>
                <a:t>+FWHM</a:t>
              </a:r>
              <a:r>
                <a:rPr lang="fr-FR" baseline="-25000" dirty="0" err="1" smtClean="0">
                  <a:solidFill>
                    <a:srgbClr val="FFFF00"/>
                  </a:solidFill>
                </a:rPr>
                <a:t>n</a:t>
              </a:r>
              <a:endParaRPr lang="fr-FR" baseline="-25000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8" name="Connecteur droit 7"/>
            <p:cNvCxnSpPr/>
            <p:nvPr/>
          </p:nvCxnSpPr>
          <p:spPr bwMode="auto">
            <a:xfrm flipV="1">
              <a:off x="5940152" y="2060848"/>
              <a:ext cx="2376264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Rectangle 2"/>
            <p:cNvSpPr/>
            <p:nvPr/>
          </p:nvSpPr>
          <p:spPr bwMode="auto">
            <a:xfrm>
              <a:off x="4788024" y="1484784"/>
              <a:ext cx="3672408" cy="1080120"/>
            </a:xfrm>
            <a:prstGeom prst="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rgbClr val="FFFF00"/>
                  </a:solidFill>
                </a:ln>
                <a:noFill/>
                <a:effectLst/>
                <a:latin typeface="Trebuchet MS" pitchFamily="34" charset="0"/>
              </a:endParaRPr>
            </a:p>
          </p:txBody>
        </p:sp>
      </p:grpSp>
      <p:pic>
        <p:nvPicPr>
          <p:cNvPr id="16" name="Image 15" descr="Proj_P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t="6958"/>
          <a:stretch/>
        </p:blipFill>
        <p:spPr>
          <a:xfrm rot="5400000">
            <a:off x="856187" y="2680317"/>
            <a:ext cx="3111145" cy="331236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475656" y="5733256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544" y="1484784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Separation from n to </a:t>
            </a:r>
            <a:r>
              <a:rPr lang="en-US" dirty="0" err="1" smtClean="0">
                <a:solidFill>
                  <a:srgbClr val="FF6699"/>
                </a:solidFill>
              </a:rPr>
              <a:t>γ</a:t>
            </a:r>
            <a:r>
              <a:rPr lang="en-US" dirty="0" smtClean="0">
                <a:solidFill>
                  <a:srgbClr val="FF6699"/>
                </a:solidFill>
              </a:rPr>
              <a:t>-rays, but not between n and α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3717032"/>
            <a:ext cx="35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</a:rPr>
              <a:t>γ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79712" y="2924944"/>
            <a:ext cx="69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n/α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21" name="Image 20" descr="Proj_PS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6162"/>
          <a:stretch/>
        </p:blipFill>
        <p:spPr>
          <a:xfrm rot="5400000">
            <a:off x="5400092" y="2672916"/>
            <a:ext cx="3096344" cy="331236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156176" y="5733256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52320" y="4437112"/>
            <a:ext cx="35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</a:rPr>
              <a:t>γ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76256" y="3645024"/>
            <a:ext cx="693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n/α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15816" y="2852936"/>
            <a:ext cx="105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164288" y="2852936"/>
            <a:ext cx="13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r>
              <a:rPr lang="en-US" dirty="0" smtClean="0"/>
              <a:t>=1.7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Peak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position vs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irradiation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point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Image 21" descr="Scan_Z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6673"/>
          <a:stretch/>
        </p:blipFill>
        <p:spPr>
          <a:xfrm>
            <a:off x="32041" y="1658120"/>
            <a:ext cx="3563887" cy="342706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627784" y="1874144"/>
            <a:ext cx="72511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0 mm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8 mm</a:t>
            </a:r>
          </a:p>
          <a:p>
            <a:r>
              <a:rPr lang="en-US" sz="1400" dirty="0" smtClean="0">
                <a:solidFill>
                  <a:srgbClr val="66FF33"/>
                </a:solidFill>
              </a:rPr>
              <a:t>16 mm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24 mm</a:t>
            </a:r>
          </a:p>
          <a:p>
            <a:r>
              <a:rPr lang="en-US" sz="1400" dirty="0" smtClean="0">
                <a:solidFill>
                  <a:srgbClr val="FF00FF"/>
                </a:solidFill>
              </a:rPr>
              <a:t>32 mm</a:t>
            </a:r>
          </a:p>
          <a:p>
            <a:r>
              <a:rPr lang="en-US" sz="1400" dirty="0" smtClean="0">
                <a:solidFill>
                  <a:srgbClr val="00FFFF"/>
                </a:solidFill>
              </a:rPr>
              <a:t>40 mm</a:t>
            </a: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48 mm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31640" y="1124744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716783"/>
              </p:ext>
            </p:extLst>
          </p:nvPr>
        </p:nvGraphicFramePr>
        <p:xfrm>
          <a:off x="3707904" y="2968476"/>
          <a:ext cx="5222850" cy="362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ZoneTexte 18"/>
          <p:cNvSpPr txBox="1"/>
          <p:nvPr/>
        </p:nvSpPr>
        <p:spPr>
          <a:xfrm rot="16200000" flipV="1">
            <a:off x="7405573" y="4627874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Energy resolution -R [%]</a:t>
            </a:r>
            <a:endParaRPr lang="en-US" sz="1600" b="1" dirty="0"/>
          </a:p>
        </p:txBody>
      </p:sp>
      <p:sp>
        <p:nvSpPr>
          <p:cNvPr id="20" name="Rectangle avec flèche vers la droite 19"/>
          <p:cNvSpPr/>
          <p:nvPr/>
        </p:nvSpPr>
        <p:spPr bwMode="auto">
          <a:xfrm>
            <a:off x="107504" y="5157192"/>
            <a:ext cx="3960440" cy="13681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998"/>
            </a:avLst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515719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Collimated source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R ~ 4.3%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FWHM &lt; 30 </a:t>
            </a:r>
            <a:r>
              <a:rPr lang="en-US" sz="2800" dirty="0" err="1" smtClean="0">
                <a:solidFill>
                  <a:srgbClr val="FF6600"/>
                </a:solidFill>
              </a:rPr>
              <a:t>keV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29" name="Image 28" descr="Zoom_Comparison_CollTo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5941"/>
          <a:stretch/>
        </p:blipFill>
        <p:spPr>
          <a:xfrm rot="5400000">
            <a:off x="4873837" y="1110939"/>
            <a:ext cx="2420662" cy="2592288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 bwMode="auto">
          <a:xfrm>
            <a:off x="5940152" y="3573016"/>
            <a:ext cx="1224136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ZoneTexte 32"/>
          <p:cNvSpPr txBox="1"/>
          <p:nvPr/>
        </p:nvSpPr>
        <p:spPr>
          <a:xfrm>
            <a:off x="5652120" y="1268760"/>
            <a:ext cx="11012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Collimated </a:t>
            </a:r>
          </a:p>
          <a:p>
            <a:r>
              <a:rPr lang="en-US" sz="1200" dirty="0" err="1" smtClean="0">
                <a:solidFill>
                  <a:srgbClr val="FF0000"/>
                </a:solidFill>
              </a:rPr>
              <a:t>Uncollimated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51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69113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5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Decay time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6600"/>
                </a:solidFill>
              </a:rPr>
              <a:t>Collected</a:t>
            </a:r>
            <a:r>
              <a:rPr lang="fr-FR" sz="2000" dirty="0" smtClean="0">
                <a:solidFill>
                  <a:srgbClr val="FF6600"/>
                </a:solidFill>
              </a:rPr>
              <a:t> charge as a </a:t>
            </a:r>
            <a:r>
              <a:rPr lang="fr-FR" sz="2000" dirty="0" err="1" smtClean="0">
                <a:solidFill>
                  <a:srgbClr val="FF6600"/>
                </a:solidFill>
              </a:rPr>
              <a:t>function</a:t>
            </a:r>
            <a:r>
              <a:rPr lang="fr-FR" sz="2000" dirty="0" smtClean="0">
                <a:solidFill>
                  <a:srgbClr val="FF6600"/>
                </a:solidFill>
              </a:rPr>
              <a:t> of the </a:t>
            </a:r>
            <a:r>
              <a:rPr lang="fr-FR" sz="2000" dirty="0" err="1" smtClean="0">
                <a:solidFill>
                  <a:srgbClr val="FF6600"/>
                </a:solidFill>
              </a:rPr>
              <a:t>integration</a:t>
            </a:r>
            <a:r>
              <a:rPr lang="fr-FR" sz="2000" dirty="0" smtClean="0">
                <a:solidFill>
                  <a:srgbClr val="FF6600"/>
                </a:solidFill>
              </a:rPr>
              <a:t> time (</a:t>
            </a:r>
            <a:r>
              <a:rPr lang="fr-FR" sz="2000" dirty="0" err="1" smtClean="0">
                <a:solidFill>
                  <a:srgbClr val="FF6600"/>
                </a:solidFill>
              </a:rPr>
              <a:t>digitizer’s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gate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width</a:t>
            </a:r>
            <a:r>
              <a:rPr lang="fr-FR" sz="2000" dirty="0" smtClean="0">
                <a:solidFill>
                  <a:srgbClr val="FF6600"/>
                </a:solidFill>
              </a:rPr>
              <a:t>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91680" y="17728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C00CC"/>
                </a:solidFill>
              </a:rPr>
              <a:t>y=A</a:t>
            </a:r>
            <a:r>
              <a:rPr lang="fr-FR" sz="2800" baseline="-25000" dirty="0" smtClean="0">
                <a:solidFill>
                  <a:srgbClr val="CC00CC"/>
                </a:solidFill>
              </a:rPr>
              <a:t>0</a:t>
            </a:r>
            <a:r>
              <a:rPr lang="fr-FR" sz="2800" dirty="0" smtClean="0">
                <a:solidFill>
                  <a:srgbClr val="CC00CC"/>
                </a:solidFill>
              </a:rPr>
              <a:t> + A</a:t>
            </a:r>
            <a:r>
              <a:rPr lang="fr-FR" sz="2800" baseline="-25000" dirty="0" smtClean="0">
                <a:solidFill>
                  <a:srgbClr val="CC00CC"/>
                </a:solidFill>
              </a:rPr>
              <a:t>1</a:t>
            </a:r>
            <a:r>
              <a:rPr lang="fr-FR" sz="2800" dirty="0" smtClean="0">
                <a:solidFill>
                  <a:srgbClr val="CC00CC"/>
                </a:solidFill>
              </a:rPr>
              <a:t>[1-e(-x/τ</a:t>
            </a:r>
            <a:r>
              <a:rPr lang="fr-FR" sz="2800" baseline="-25000" dirty="0" smtClean="0">
                <a:solidFill>
                  <a:srgbClr val="CC00CC"/>
                </a:solidFill>
              </a:rPr>
              <a:t>1</a:t>
            </a:r>
            <a:r>
              <a:rPr lang="fr-FR" sz="2800" dirty="0" smtClean="0">
                <a:solidFill>
                  <a:srgbClr val="CC00CC"/>
                </a:solidFill>
              </a:rPr>
              <a:t>)]</a:t>
            </a:r>
            <a:r>
              <a:rPr lang="fr-FR" sz="2800" dirty="0">
                <a:solidFill>
                  <a:srgbClr val="CC00CC"/>
                </a:solidFill>
              </a:rPr>
              <a:t> + </a:t>
            </a:r>
            <a:r>
              <a:rPr lang="fr-FR" sz="2800" dirty="0" smtClean="0">
                <a:solidFill>
                  <a:srgbClr val="CC00CC"/>
                </a:solidFill>
              </a:rPr>
              <a:t>A</a:t>
            </a:r>
            <a:r>
              <a:rPr lang="fr-FR" sz="2800" baseline="-25000" dirty="0" smtClean="0">
                <a:solidFill>
                  <a:srgbClr val="CC00CC"/>
                </a:solidFill>
              </a:rPr>
              <a:t>2</a:t>
            </a:r>
            <a:r>
              <a:rPr lang="fr-FR" sz="2800" dirty="0" smtClean="0">
                <a:solidFill>
                  <a:srgbClr val="CC00CC"/>
                </a:solidFill>
              </a:rPr>
              <a:t>[</a:t>
            </a:r>
            <a:r>
              <a:rPr lang="fr-FR" sz="2800" dirty="0">
                <a:solidFill>
                  <a:srgbClr val="CC00CC"/>
                </a:solidFill>
              </a:rPr>
              <a:t>1-e(-x/</a:t>
            </a:r>
            <a:r>
              <a:rPr lang="fr-FR" sz="2800" dirty="0" smtClean="0">
                <a:solidFill>
                  <a:srgbClr val="CC00CC"/>
                </a:solidFill>
              </a:rPr>
              <a:t>τ</a:t>
            </a:r>
            <a:r>
              <a:rPr lang="fr-FR" sz="2800" baseline="-25000" dirty="0" smtClean="0">
                <a:solidFill>
                  <a:srgbClr val="CC00CC"/>
                </a:solidFill>
              </a:rPr>
              <a:t>2</a:t>
            </a:r>
            <a:r>
              <a:rPr lang="fr-FR" sz="2800" dirty="0" smtClean="0">
                <a:solidFill>
                  <a:srgbClr val="CC00CC"/>
                </a:solidFill>
              </a:rPr>
              <a:t>)]</a:t>
            </a:r>
            <a:endParaRPr lang="fr-FR" sz="2800" dirty="0">
              <a:solidFill>
                <a:srgbClr val="CC00CC"/>
              </a:solidFill>
            </a:endParaRPr>
          </a:p>
        </p:txBody>
      </p:sp>
      <p:sp>
        <p:nvSpPr>
          <p:cNvPr id="13" name="Rectangle avec flèche vers le haut 12"/>
          <p:cNvSpPr/>
          <p:nvPr/>
        </p:nvSpPr>
        <p:spPr bwMode="auto">
          <a:xfrm>
            <a:off x="683568" y="4941168"/>
            <a:ext cx="2160240" cy="1368152"/>
          </a:xfrm>
          <a:prstGeom prst="upArrowCallou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Gate</a:t>
            </a:r>
            <a:r>
              <a:rPr lang="fr-FR" dirty="0" smtClean="0">
                <a:solidFill>
                  <a:srgbClr val="FFFF00"/>
                </a:solidFill>
              </a:rPr>
              <a:t> &gt; 4 </a:t>
            </a:r>
            <a:r>
              <a:rPr lang="fr-FR" dirty="0" err="1" smtClean="0">
                <a:solidFill>
                  <a:srgbClr val="FFFF00"/>
                </a:solidFill>
              </a:rPr>
              <a:t>μs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" name="Image 1" descr="CLLB2_R_vs_G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0097" y="1401662"/>
            <a:ext cx="2511951" cy="455040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91880" y="2924944"/>
            <a:ext cx="85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CLLB</a:t>
            </a:r>
            <a:endParaRPr lang="fr-FR" dirty="0"/>
          </a:p>
        </p:txBody>
      </p:sp>
      <p:pic>
        <p:nvPicPr>
          <p:cNvPr id="4" name="Image 3" descr="LaBr3CeSr_R_vs_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103" y="2636913"/>
            <a:ext cx="2520281" cy="453650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804248" y="4077072"/>
            <a:ext cx="180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LaBr</a:t>
            </a:r>
            <a:r>
              <a:rPr lang="fr-FR" baseline="-25000" dirty="0" smtClean="0"/>
              <a:t>3</a:t>
            </a:r>
            <a:r>
              <a:rPr lang="fr-FR" dirty="0" smtClean="0"/>
              <a:t>:Ce,Sr</a:t>
            </a:r>
            <a:endParaRPr lang="fr-FR" dirty="0"/>
          </a:p>
        </p:txBody>
      </p:sp>
      <p:sp>
        <p:nvSpPr>
          <p:cNvPr id="12" name="Rectangle avec flèche vers le bas 11"/>
          <p:cNvSpPr/>
          <p:nvPr/>
        </p:nvSpPr>
        <p:spPr bwMode="auto">
          <a:xfrm>
            <a:off x="5292080" y="2420888"/>
            <a:ext cx="2448272" cy="1152128"/>
          </a:xfrm>
          <a:prstGeom prst="downArrowCallou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Gate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 &gt; 500ns</a:t>
            </a:r>
          </a:p>
        </p:txBody>
      </p:sp>
    </p:spTree>
    <p:extLst>
      <p:ext uri="{BB962C8B-B14F-4D97-AF65-F5344CB8AC3E}">
        <p14:creationId xmlns:p14="http://schemas.microsoft.com/office/powerpoint/2010/main" val="21669302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22038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15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Image 2" descr="AmBeSpectr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" t="6518"/>
          <a:stretch/>
        </p:blipFill>
        <p:spPr>
          <a:xfrm rot="5400000">
            <a:off x="854674" y="1422198"/>
            <a:ext cx="4014779" cy="5724128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5657823" y="2420888"/>
            <a:ext cx="3491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n</a:t>
            </a:r>
            <a:r>
              <a:rPr lang="en-US" dirty="0" smtClean="0">
                <a:solidFill>
                  <a:srgbClr val="FF6600"/>
                </a:solidFill>
              </a:rPr>
              <a:t> peak detected at ~3.3 MeV GEE for the two CLLB crystals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G</a:t>
            </a:r>
            <a:r>
              <a:rPr lang="en-US" dirty="0" smtClean="0">
                <a:solidFill>
                  <a:srgbClr val="FF6600"/>
                </a:solidFill>
              </a:rPr>
              <a:t>ood linearity up to &gt;4.4 MeV for all the testes crystals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Peak @ 9 MeV well visible for the CLLB2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</a:rPr>
              <a:t>Saturation above 7 MeV for the LaBr</a:t>
            </a:r>
            <a:r>
              <a:rPr lang="en-US" baseline="-25000" dirty="0" smtClean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:Ce</a:t>
            </a:r>
          </a:p>
        </p:txBody>
      </p:sp>
      <p:sp>
        <p:nvSpPr>
          <p:cNvPr id="32" name="CasellaDiTesto 8"/>
          <p:cNvSpPr txBox="1"/>
          <p:nvPr/>
        </p:nvSpPr>
        <p:spPr>
          <a:xfrm>
            <a:off x="251520" y="134076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 smtClean="0">
                <a:solidFill>
                  <a:srgbClr val="FFFF00"/>
                </a:solidFill>
              </a:rPr>
              <a:t>Irradiation</a:t>
            </a:r>
            <a:r>
              <a:rPr lang="it-IT" dirty="0" smtClean="0">
                <a:solidFill>
                  <a:srgbClr val="FFFF00"/>
                </a:solidFill>
              </a:rPr>
              <a:t> with </a:t>
            </a:r>
            <a:r>
              <a:rPr lang="it-IT" dirty="0" err="1" smtClean="0">
                <a:solidFill>
                  <a:srgbClr val="FFFF00"/>
                </a:solidFill>
              </a:rPr>
              <a:t>neutrons</a:t>
            </a:r>
            <a:r>
              <a:rPr lang="it-IT" dirty="0" smtClean="0">
                <a:solidFill>
                  <a:srgbClr val="FFFF00"/>
                </a:solidFill>
              </a:rPr>
              <a:t> and </a:t>
            </a:r>
            <a:r>
              <a:rPr lang="it-IT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it-IT" dirty="0" smtClean="0">
                <a:solidFill>
                  <a:srgbClr val="FFFF00"/>
                </a:solidFill>
              </a:rPr>
              <a:t>-</a:t>
            </a:r>
            <a:r>
              <a:rPr lang="it-IT" dirty="0" err="1" smtClean="0">
                <a:solidFill>
                  <a:srgbClr val="FFFF00"/>
                </a:solidFill>
              </a:rPr>
              <a:t>rays</a:t>
            </a:r>
            <a:r>
              <a:rPr lang="it-IT" dirty="0" smtClean="0">
                <a:solidFill>
                  <a:srgbClr val="FFFF00"/>
                </a:solidFill>
              </a:rPr>
              <a:t> up to 9 </a:t>
            </a:r>
            <a:r>
              <a:rPr lang="it-IT" dirty="0" err="1" smtClean="0">
                <a:solidFill>
                  <a:srgbClr val="FFFF00"/>
                </a:solidFill>
              </a:rPr>
              <a:t>MeV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Response to the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(Ni) source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7704" y="2564904"/>
            <a:ext cx="35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 bwMode="auto">
          <a:xfrm>
            <a:off x="1907704" y="3356992"/>
            <a:ext cx="432048" cy="208823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 t="12500" b="4167"/>
          <a:stretch>
            <a:fillRect/>
          </a:stretch>
        </p:blipFill>
        <p:spPr bwMode="auto">
          <a:xfrm>
            <a:off x="7452320" y="1124744"/>
            <a:ext cx="1080120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80712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 smtClean="0">
                <a:solidFill>
                  <a:srgbClr val="FFFF00"/>
                </a:solidFill>
              </a:rPr>
              <a:t>. 16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n/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PSD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distrimination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56176" y="1628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PSD =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04248" y="1340768"/>
            <a:ext cx="18002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dirty="0" err="1" smtClean="0">
                <a:solidFill>
                  <a:srgbClr val="FFFF00"/>
                </a:solidFill>
              </a:rPr>
              <a:t>Ql-Qs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fr-FR" dirty="0" err="1" smtClean="0">
                <a:solidFill>
                  <a:srgbClr val="FFFF00"/>
                </a:solidFill>
              </a:rPr>
              <a:t>Ql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 flipV="1">
            <a:off x="7164288" y="1916832"/>
            <a:ext cx="1152128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ZoneTexte 1"/>
          <p:cNvSpPr txBox="1"/>
          <p:nvPr/>
        </p:nvSpPr>
        <p:spPr>
          <a:xfrm>
            <a:off x="179512" y="1124744"/>
            <a:ext cx="58326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 comparison method: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Ql</a:t>
            </a:r>
            <a:r>
              <a:rPr lang="en-US" dirty="0" smtClean="0">
                <a:solidFill>
                  <a:schemeClr val="bg1"/>
                </a:solidFill>
              </a:rPr>
              <a:t> calculated over a long gate = 4 </a:t>
            </a:r>
            <a:r>
              <a:rPr lang="en-US" dirty="0" err="1" smtClean="0">
                <a:solidFill>
                  <a:schemeClr val="bg1"/>
                </a:solidFill>
              </a:rPr>
              <a:t>μs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Qs calculated over a short gate = 200 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28184" y="1412776"/>
            <a:ext cx="2232248" cy="1008112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solidFill>
                  <a:srgbClr val="FFFF00"/>
                </a:solidFill>
              </a:ln>
              <a:noFill/>
              <a:effectLst/>
              <a:latin typeface="Trebuchet MS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7308304" y="2942029"/>
            <a:ext cx="0" cy="2647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/>
          <p:nvPr/>
        </p:nvCxnSpPr>
        <p:spPr bwMode="auto">
          <a:xfrm flipV="1">
            <a:off x="7632669" y="2942029"/>
            <a:ext cx="0" cy="26472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Image 23" descr="P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/>
        </p:blipFill>
        <p:spPr>
          <a:xfrm rot="5400000">
            <a:off x="495945" y="2392488"/>
            <a:ext cx="3528391" cy="4017241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 bwMode="auto">
          <a:xfrm flipV="1">
            <a:off x="1683983" y="2852936"/>
            <a:ext cx="7697" cy="2935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ZoneTexte 15"/>
          <p:cNvSpPr txBox="1"/>
          <p:nvPr/>
        </p:nvSpPr>
        <p:spPr>
          <a:xfrm>
            <a:off x="1259632" y="6021288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cxnSp>
        <p:nvCxnSpPr>
          <p:cNvPr id="26" name="Connecteur droit 25"/>
          <p:cNvCxnSpPr/>
          <p:nvPr/>
        </p:nvCxnSpPr>
        <p:spPr bwMode="auto">
          <a:xfrm flipV="1">
            <a:off x="1976977" y="2852936"/>
            <a:ext cx="2735" cy="2935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Image 26" descr="PS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/>
        </p:blipFill>
        <p:spPr>
          <a:xfrm rot="5400000">
            <a:off x="5112060" y="2384884"/>
            <a:ext cx="3528392" cy="4032448"/>
          </a:xfrm>
          <a:prstGeom prst="rect">
            <a:avLst/>
          </a:prstGeom>
        </p:spPr>
      </p:pic>
      <p:cxnSp>
        <p:nvCxnSpPr>
          <p:cNvPr id="32" name="Connecteur droit 31"/>
          <p:cNvCxnSpPr/>
          <p:nvPr/>
        </p:nvCxnSpPr>
        <p:spPr bwMode="auto">
          <a:xfrm flipV="1">
            <a:off x="6511254" y="2852936"/>
            <a:ext cx="7697" cy="2935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32"/>
          <p:cNvCxnSpPr/>
          <p:nvPr/>
        </p:nvCxnSpPr>
        <p:spPr bwMode="auto">
          <a:xfrm flipV="1">
            <a:off x="6804248" y="2852936"/>
            <a:ext cx="2735" cy="2935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5796136" y="5949280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93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Proj_P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6075"/>
          <a:stretch/>
        </p:blipFill>
        <p:spPr>
          <a:xfrm rot="5400000">
            <a:off x="5004047" y="2636913"/>
            <a:ext cx="3456386" cy="3744416"/>
          </a:xfrm>
          <a:prstGeom prst="rect">
            <a:avLst/>
          </a:prstGeom>
        </p:spPr>
      </p:pic>
      <p:pic>
        <p:nvPicPr>
          <p:cNvPr id="28" name="Image 27" descr="Proj_PS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4518"/>
          <a:stretch/>
        </p:blipFill>
        <p:spPr>
          <a:xfrm rot="5400000">
            <a:off x="759348" y="2640684"/>
            <a:ext cx="3448840" cy="37444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422039" y="6550223"/>
            <a:ext cx="769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 smtClean="0">
                <a:solidFill>
                  <a:srgbClr val="FFFF00"/>
                </a:solidFill>
              </a:rPr>
              <a:t>. 17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n/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PSD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distrimination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4788024" y="1484784"/>
            <a:ext cx="3779912" cy="1080120"/>
            <a:chOff x="4788024" y="1484784"/>
            <a:chExt cx="3779912" cy="1080120"/>
          </a:xfrm>
        </p:grpSpPr>
        <p:sp>
          <p:nvSpPr>
            <p:cNvPr id="6" name="ZoneTexte 5"/>
            <p:cNvSpPr txBox="1"/>
            <p:nvPr/>
          </p:nvSpPr>
          <p:spPr>
            <a:xfrm>
              <a:off x="4788024" y="177281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FF00"/>
                  </a:solidFill>
                </a:rPr>
                <a:t>FoM</a:t>
              </a:r>
              <a:r>
                <a:rPr lang="fr-FR" dirty="0" smtClean="0">
                  <a:solidFill>
                    <a:srgbClr val="FFFF00"/>
                  </a:solidFill>
                </a:rPr>
                <a:t> = </a:t>
              </a:r>
              <a:endParaRPr lang="fr-FR" dirty="0">
                <a:solidFill>
                  <a:srgbClr val="FFFF00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24128" y="1484784"/>
              <a:ext cx="2843808" cy="1034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dirty="0" err="1">
                  <a:solidFill>
                    <a:srgbClr val="FFFF00"/>
                  </a:solidFill>
                </a:rPr>
                <a:t>Peak</a:t>
              </a:r>
              <a:r>
                <a:rPr lang="fr-FR" baseline="-25000" dirty="0" err="1">
                  <a:solidFill>
                    <a:srgbClr val="FFFF00"/>
                  </a:solidFill>
                </a:rPr>
                <a:t>n</a:t>
              </a:r>
              <a:r>
                <a:rPr lang="fr-FR" dirty="0">
                  <a:solidFill>
                    <a:srgbClr val="FFFF00"/>
                  </a:solidFill>
                </a:rPr>
                <a:t>- </a:t>
              </a:r>
              <a:r>
                <a:rPr lang="fr-FR" dirty="0" err="1">
                  <a:solidFill>
                    <a:srgbClr val="FFFF00"/>
                  </a:solidFill>
                </a:rPr>
                <a:t>Peak</a:t>
              </a:r>
              <a:r>
                <a:rPr lang="fr-FR" baseline="-25000" dirty="0" err="1">
                  <a:solidFill>
                    <a:srgbClr val="FFFF00"/>
                  </a:solidFill>
                </a:rPr>
                <a:t>γ</a:t>
              </a:r>
              <a:endParaRPr lang="fr-FR" baseline="-25000" dirty="0">
                <a:solidFill>
                  <a:srgbClr val="FFFF00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fr-FR" dirty="0" err="1" smtClean="0">
                  <a:solidFill>
                    <a:srgbClr val="FFFF00"/>
                  </a:solidFill>
                </a:rPr>
                <a:t>FWHM</a:t>
              </a:r>
              <a:r>
                <a:rPr lang="fr-FR" baseline="-25000" dirty="0" err="1" smtClean="0">
                  <a:solidFill>
                    <a:srgbClr val="FFFF00"/>
                  </a:solidFill>
                </a:rPr>
                <a:t>γ</a:t>
              </a:r>
              <a:r>
                <a:rPr lang="fr-FR" dirty="0" err="1" smtClean="0">
                  <a:solidFill>
                    <a:srgbClr val="FFFF00"/>
                  </a:solidFill>
                </a:rPr>
                <a:t>+FWHM</a:t>
              </a:r>
              <a:r>
                <a:rPr lang="fr-FR" baseline="-25000" dirty="0" err="1" smtClean="0">
                  <a:solidFill>
                    <a:srgbClr val="FFFF00"/>
                  </a:solidFill>
                </a:rPr>
                <a:t>n</a:t>
              </a:r>
              <a:endParaRPr lang="fr-FR" baseline="-25000" dirty="0" smtClean="0">
                <a:solidFill>
                  <a:srgbClr val="FFFF00"/>
                </a:solidFill>
              </a:endParaRPr>
            </a:p>
          </p:txBody>
        </p:sp>
        <p:cxnSp>
          <p:nvCxnSpPr>
            <p:cNvPr id="8" name="Connecteur droit 7"/>
            <p:cNvCxnSpPr/>
            <p:nvPr/>
          </p:nvCxnSpPr>
          <p:spPr bwMode="auto">
            <a:xfrm flipV="1">
              <a:off x="5940152" y="2060848"/>
              <a:ext cx="2376264" cy="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Rectangle 2"/>
            <p:cNvSpPr/>
            <p:nvPr/>
          </p:nvSpPr>
          <p:spPr bwMode="auto">
            <a:xfrm>
              <a:off x="4788024" y="1484784"/>
              <a:ext cx="3672408" cy="1080120"/>
            </a:xfrm>
            <a:prstGeom prst="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solidFill>
                    <a:srgbClr val="FFFF00"/>
                  </a:solidFill>
                </a:ln>
                <a:noFill/>
                <a:effectLst/>
                <a:latin typeface="Trebuchet MS" pitchFamily="34" charset="0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1619672" y="6135687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2”x2”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67544" y="1484784"/>
            <a:ext cx="413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99"/>
                </a:solidFill>
              </a:rPr>
              <a:t>Separation from n to </a:t>
            </a:r>
            <a:r>
              <a:rPr lang="en-US" dirty="0" err="1" smtClean="0">
                <a:solidFill>
                  <a:srgbClr val="FF6699"/>
                </a:solidFill>
              </a:rPr>
              <a:t>γ</a:t>
            </a:r>
            <a:r>
              <a:rPr lang="en-US" dirty="0" smtClean="0">
                <a:solidFill>
                  <a:srgbClr val="FF6699"/>
                </a:solidFill>
              </a:rPr>
              <a:t>-rays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9792" y="3212976"/>
            <a:ext cx="35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</a:rPr>
              <a:t>γ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51720" y="3212976"/>
            <a:ext cx="35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012160" y="6093296"/>
            <a:ext cx="17471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CLLB 1”x1”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08304" y="4437112"/>
            <a:ext cx="351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</a:rPr>
              <a:t>γ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902509" y="3645024"/>
            <a:ext cx="352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C00CC"/>
                </a:solidFill>
              </a:rPr>
              <a:t>n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987824" y="5157192"/>
            <a:ext cx="105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7020272" y="2852936"/>
            <a:ext cx="13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r>
              <a:rPr lang="en-US" dirty="0" smtClean="0"/>
              <a:t>=1.7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166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69199" y="6550223"/>
            <a:ext cx="67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scintillator crystals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5856" y="1124744"/>
            <a:ext cx="3168352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Fast (~16 ns)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Bright (&gt;60kγ/MeV)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600" y="1196752"/>
            <a:ext cx="17632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LaBr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:Ce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75856" y="1196752"/>
            <a:ext cx="3456384" cy="792088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55578" y="685800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3275856" y="2204864"/>
            <a:ext cx="3456384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Fast (~17 ns)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Bright (&gt;60kγ/MeV)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No internal activity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187624" y="2420888"/>
            <a:ext cx="1189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CeBr</a:t>
            </a:r>
            <a:r>
              <a:rPr lang="en-US" sz="3200" baseline="-250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275856" y="2204864"/>
            <a:ext cx="3456384" cy="1224136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85232" y="3861048"/>
            <a:ext cx="1393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SrI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:Eu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275856" y="3645024"/>
            <a:ext cx="3456384" cy="1224136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275856" y="3645024"/>
            <a:ext cx="360040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Very bright (&gt;100kγ/MeV)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Slow (~1μs)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Suffer of self-absorption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26742" y="5301208"/>
            <a:ext cx="2729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CLYC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(Cs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LiYCl</a:t>
            </a:r>
            <a:r>
              <a:rPr lang="en-US" sz="3200" baseline="-250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:Ce)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275856" y="5085184"/>
            <a:ext cx="360040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Good energy resolution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Sensitive to thermal n</a:t>
            </a:r>
            <a:r>
              <a:rPr lang="en-US" sz="2000" dirty="0">
                <a:solidFill>
                  <a:srgbClr val="FFFF00"/>
                </a:solidFill>
                <a:sym typeface="Symbol"/>
              </a:rPr>
              <a:t> 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sym typeface="Symbol"/>
              </a:rPr>
              <a:t>n/</a:t>
            </a:r>
            <a:r>
              <a:rPr lang="en-US" sz="2000" dirty="0" err="1" smtClean="0">
                <a:solidFill>
                  <a:srgbClr val="FFFF00"/>
                </a:solidFill>
              </a:rPr>
              <a:t>γ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sym typeface="Symbol"/>
              </a:rPr>
              <a:t>PSD discrimination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275856" y="5157192"/>
            <a:ext cx="3456384" cy="1152128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0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69199" y="6550223"/>
            <a:ext cx="674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3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La-based scintillator crystals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6396" y="321297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Co-</a:t>
            </a:r>
            <a:r>
              <a:rPr lang="fr-FR" sz="3200" dirty="0" err="1" smtClean="0">
                <a:solidFill>
                  <a:srgbClr val="FFFF00"/>
                </a:solidFill>
              </a:rPr>
              <a:t>doped</a:t>
            </a:r>
            <a:r>
              <a:rPr lang="fr-FR" sz="3200" dirty="0" smtClean="0">
                <a:solidFill>
                  <a:srgbClr val="FFFF00"/>
                </a:solidFill>
              </a:rPr>
              <a:t> LaBr</a:t>
            </a:r>
            <a:r>
              <a:rPr lang="fr-FR" sz="3200" baseline="-25000" dirty="0" smtClean="0">
                <a:solidFill>
                  <a:srgbClr val="FFFF00"/>
                </a:solidFill>
              </a:rPr>
              <a:t>3</a:t>
            </a:r>
            <a:r>
              <a:rPr lang="fr-FR" sz="3200" dirty="0" smtClean="0">
                <a:solidFill>
                  <a:srgbClr val="FFFF00"/>
                </a:solidFill>
              </a:rPr>
              <a:t>:</a:t>
            </a:r>
            <a:r>
              <a:rPr lang="fr-FR" sz="3200" dirty="0">
                <a:solidFill>
                  <a:srgbClr val="FFFF00"/>
                </a:solidFill>
              </a:rPr>
              <a:t>Ce and Cs</a:t>
            </a:r>
            <a:r>
              <a:rPr lang="fr-FR" sz="3200" baseline="-25000" dirty="0">
                <a:solidFill>
                  <a:srgbClr val="FFFF00"/>
                </a:solidFill>
              </a:rPr>
              <a:t>2</a:t>
            </a:r>
            <a:r>
              <a:rPr lang="fr-FR" sz="3200" dirty="0">
                <a:solidFill>
                  <a:srgbClr val="FFFF00"/>
                </a:solidFill>
              </a:rPr>
              <a:t>LiLaBr</a:t>
            </a:r>
            <a:r>
              <a:rPr lang="fr-FR" sz="3200" baseline="-25000" dirty="0">
                <a:solidFill>
                  <a:srgbClr val="FFFF00"/>
                </a:solidFill>
              </a:rPr>
              <a:t>6</a:t>
            </a:r>
            <a:r>
              <a:rPr lang="fr-FR" sz="3200" dirty="0">
                <a:solidFill>
                  <a:srgbClr val="FFFF00"/>
                </a:solidFill>
              </a:rPr>
              <a:t>:</a:t>
            </a:r>
            <a:r>
              <a:rPr lang="fr-FR" sz="3200" dirty="0" smtClean="0">
                <a:solidFill>
                  <a:srgbClr val="FFFF00"/>
                </a:solidFill>
              </a:rPr>
              <a:t>Ce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49537"/>
              </p:ext>
            </p:extLst>
          </p:nvPr>
        </p:nvGraphicFramePr>
        <p:xfrm>
          <a:off x="395536" y="4221088"/>
          <a:ext cx="8352928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5"/>
                <a:gridCol w="1152128"/>
                <a:gridCol w="1606515"/>
                <a:gridCol w="1633846"/>
                <a:gridCol w="1512168"/>
                <a:gridCol w="86409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Light Yield </a:t>
                      </a:r>
                    </a:p>
                    <a:p>
                      <a:pPr algn="ctr"/>
                      <a:r>
                        <a:rPr lang="en-US" sz="1600" dirty="0" smtClean="0"/>
                        <a:t>(ph/</a:t>
                      </a:r>
                      <a:r>
                        <a:rPr lang="en-US" sz="1600" dirty="0" err="1" smtClean="0"/>
                        <a:t>MeV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Decay Constant (ns)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Wavelength of emission (nm)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</a:t>
                      </a:r>
                      <a:r>
                        <a:rPr lang="en-US" sz="1600" dirty="0" smtClean="0"/>
                        <a:t>E/E @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662 </a:t>
                      </a:r>
                      <a:r>
                        <a:rPr lang="en-US" sz="1600" baseline="0" dirty="0" err="1" smtClean="0"/>
                        <a:t>keV</a:t>
                      </a:r>
                      <a:r>
                        <a:rPr lang="en-US" sz="1600" baseline="0" dirty="0" smtClean="0"/>
                        <a:t> (%)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Propor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LaBr</a:t>
                      </a:r>
                      <a:r>
                        <a:rPr kumimoji="0" lang="en-US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:Ce,Sr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&gt;80,000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390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~2.6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CLLB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Cs</a:t>
                      </a:r>
                      <a:r>
                        <a:rPr kumimoji="0" lang="en-US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LiLaBr</a:t>
                      </a:r>
                      <a:r>
                        <a:rPr kumimoji="0" lang="en-US" sz="12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rebuchet MS" pitchFamily="34" charset="0"/>
                          <a:ea typeface="+mn-ea"/>
                          <a:cs typeface="+mn-cs"/>
                        </a:rPr>
                        <a:t>:Ce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60,000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180, </a:t>
                      </a:r>
                      <a:r>
                        <a:rPr lang="en-US" sz="1600" dirty="0" smtClean="0">
                          <a:sym typeface="Symbol"/>
                        </a:rPr>
                        <a:t>1080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410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~3.0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Good</a:t>
                      </a:r>
                      <a:endParaRPr lang="en-US" sz="16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909062" y="1556792"/>
            <a:ext cx="6234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JR1-PASPAG: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chemeClr val="bg1"/>
                </a:solidFill>
              </a:rPr>
              <a:t>hoswich</a:t>
            </a:r>
            <a:r>
              <a:rPr lang="en-US" dirty="0" smtClean="0">
                <a:solidFill>
                  <a:schemeClr val="bg1"/>
                </a:solidFill>
              </a:rPr>
              <a:t> scintillator </a:t>
            </a:r>
            <a:r>
              <a:rPr lang="en-US" dirty="0">
                <a:solidFill>
                  <a:schemeClr val="bg1"/>
                </a:solidFill>
              </a:rPr>
              <a:t>assemblies: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pplication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imultaneous </a:t>
            </a:r>
            <a:r>
              <a:rPr lang="en-US" dirty="0">
                <a:solidFill>
                  <a:schemeClr val="bg1"/>
                </a:solidFill>
              </a:rPr>
              <a:t>detection of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article and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amma radiation</a:t>
            </a:r>
          </a:p>
          <a:p>
            <a:r>
              <a:rPr lang="en-US" b="1" dirty="0">
                <a:solidFill>
                  <a:srgbClr val="FF6600"/>
                </a:solidFill>
              </a:rPr>
              <a:t>TASK1 Novel Scintillator Materials</a:t>
            </a:r>
          </a:p>
        </p:txBody>
      </p:sp>
      <p:pic>
        <p:nvPicPr>
          <p:cNvPr id="16" name="Image 15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2821496" cy="11285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2128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CLLB and LaBr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:Ce,Sr crystals available from Saint </a:t>
            </a:r>
            <a:r>
              <a:rPr lang="en-US" dirty="0" err="1" smtClean="0">
                <a:solidFill>
                  <a:srgbClr val="FFFF00"/>
                </a:solidFill>
              </a:rPr>
              <a:t>Gobain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69113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experimental set-up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99992" y="1268760"/>
            <a:ext cx="443439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FF"/>
                </a:solidFill>
              </a:rPr>
              <a:t>CLLB (CLLB1)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 1  1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FF"/>
                </a:solidFill>
              </a:rPr>
              <a:t>CLLB(CLLB2)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 2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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2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FF"/>
                </a:solidFill>
                <a:sym typeface="Symbol"/>
              </a:rPr>
              <a:t>LaBr</a:t>
            </a:r>
            <a:r>
              <a:rPr lang="en-US" baseline="-25000" dirty="0" smtClean="0">
                <a:solidFill>
                  <a:srgbClr val="FF00FF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FF00FF"/>
                </a:solidFill>
                <a:sym typeface="Symbol"/>
              </a:rPr>
              <a:t>:Ce,Sr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 1.5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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1.5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6FF33"/>
                </a:solidFill>
                <a:sym typeface="Symbol"/>
              </a:rPr>
              <a:t>LaBr</a:t>
            </a:r>
            <a:r>
              <a:rPr lang="en-US" baseline="-25000" dirty="0">
                <a:solidFill>
                  <a:srgbClr val="66FF33"/>
                </a:solidFill>
                <a:sym typeface="Symbol"/>
              </a:rPr>
              <a:t>3</a:t>
            </a:r>
            <a:r>
              <a:rPr lang="en-US" dirty="0" smtClean="0">
                <a:solidFill>
                  <a:srgbClr val="66FF33"/>
                </a:solidFill>
                <a:sym typeface="Symbol"/>
              </a:rPr>
              <a:t>:Ce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 1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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1  </a:t>
            </a:r>
            <a:endParaRPr lang="en-US" dirty="0">
              <a:solidFill>
                <a:schemeClr val="bg1"/>
              </a:solidFill>
              <a:sym typeface="Symbo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4077072"/>
            <a:ext cx="3569492" cy="2308324"/>
          </a:xfrm>
          <a:prstGeom prst="rect">
            <a:avLst/>
          </a:prstGeom>
          <a:noFill/>
          <a:ln w="76200" cmpd="sng">
            <a:solidFill>
              <a:srgbClr val="FF66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PMT R6231-100-SEL-MOD</a:t>
            </a:r>
            <a:endParaRPr lang="en-US" dirty="0" smtClean="0">
              <a:solidFill>
                <a:srgbClr val="FFFF00"/>
              </a:solidFill>
              <a:sym typeface="Symbol"/>
            </a:endParaRP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sym typeface="Symbol"/>
              </a:rPr>
              <a:t>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</a:t>
            </a:r>
            <a:endParaRPr lang="en-US" b="1" dirty="0">
              <a:solidFill>
                <a:srgbClr val="FFFF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  <a:sym typeface="Symbol"/>
              </a:rPr>
              <a:t>8 dynodes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>
                <a:solidFill>
                  <a:srgbClr val="FFFF00"/>
                </a:solidFill>
                <a:sym typeface="Symbol"/>
              </a:rPr>
              <a:t>SBA photocathode</a:t>
            </a:r>
          </a:p>
          <a:p>
            <a:pPr algn="l"/>
            <a:r>
              <a:rPr lang="en-US" b="1" dirty="0" smtClean="0">
                <a:solidFill>
                  <a:srgbClr val="FFFF00"/>
                </a:solidFill>
                <a:sym typeface="Symbol"/>
              </a:rPr>
              <a:t>G = 4.7E4 @ 750V</a:t>
            </a:r>
          </a:p>
          <a:p>
            <a:pPr algn="l"/>
            <a:r>
              <a:rPr lang="en-US" b="1" dirty="0">
                <a:solidFill>
                  <a:srgbClr val="FFFF00"/>
                </a:solidFill>
                <a:sym typeface="Symbol"/>
              </a:rPr>
              <a:t>G</a:t>
            </a:r>
            <a:r>
              <a:rPr lang="en-US" b="1" dirty="0" smtClean="0">
                <a:solidFill>
                  <a:srgbClr val="FFFF00"/>
                </a:solidFill>
                <a:sym typeface="Symbol"/>
              </a:rPr>
              <a:t> = 7.2E4 @ 800V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015541" y="3861048"/>
            <a:ext cx="5128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Standard </a:t>
            </a:r>
            <a:r>
              <a:rPr lang="fr-FR" dirty="0" err="1" smtClean="0">
                <a:solidFill>
                  <a:srgbClr val="FF0000"/>
                </a:solidFill>
              </a:rPr>
              <a:t>spectroscopic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chain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endParaRPr lang="fr-FR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fr-FR" dirty="0" err="1" smtClean="0">
                <a:solidFill>
                  <a:schemeClr val="bg1"/>
                </a:solidFill>
              </a:rPr>
              <a:t>Mesytech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preamplifier</a:t>
            </a:r>
            <a:endParaRPr lang="fr-FR" dirty="0" smtClean="0">
              <a:solidFill>
                <a:schemeClr val="bg1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fr-FR" dirty="0" err="1" smtClean="0">
                <a:solidFill>
                  <a:schemeClr val="bg1"/>
                </a:solidFill>
              </a:rPr>
              <a:t>Ortec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spectroscopy</a:t>
            </a:r>
            <a:r>
              <a:rPr lang="fr-FR" dirty="0" smtClean="0">
                <a:solidFill>
                  <a:schemeClr val="bg1"/>
                </a:solidFill>
              </a:rPr>
              <a:t> amplifier</a:t>
            </a:r>
          </a:p>
          <a:p>
            <a:pPr marL="800100" lvl="1" indent="-342900" algn="l">
              <a:buFontTx/>
              <a:buChar char="-"/>
            </a:pPr>
            <a:r>
              <a:rPr lang="fr-FR" dirty="0" err="1" smtClean="0">
                <a:solidFill>
                  <a:schemeClr val="bg1"/>
                </a:solidFill>
              </a:rPr>
              <a:t>Multichannel</a:t>
            </a:r>
            <a:r>
              <a:rPr lang="fr-FR" dirty="0" smtClean="0">
                <a:solidFill>
                  <a:schemeClr val="bg1"/>
                </a:solidFill>
              </a:rPr>
              <a:t> analyser (MAESTRO and MCA8000A)</a:t>
            </a:r>
          </a:p>
          <a:p>
            <a:pPr marL="342900" indent="-342900" algn="l">
              <a:buFont typeface="Arial"/>
              <a:buChar char="•"/>
            </a:pPr>
            <a:r>
              <a:rPr lang="fr-FR" dirty="0" err="1" smtClean="0">
                <a:solidFill>
                  <a:srgbClr val="FF0000"/>
                </a:solidFill>
              </a:rPr>
              <a:t>Digitizer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CAEN DT5730 </a:t>
            </a:r>
          </a:p>
          <a:p>
            <a:pPr lvl="1" algn="l"/>
            <a:r>
              <a:rPr lang="fr-FR" dirty="0" smtClean="0">
                <a:solidFill>
                  <a:srgbClr val="FFFFFF"/>
                </a:solidFill>
              </a:rPr>
              <a:t>8-channel 14-bit 500MS/s</a:t>
            </a:r>
          </a:p>
        </p:txBody>
      </p:sp>
      <p:pic>
        <p:nvPicPr>
          <p:cNvPr id="12" name="Imag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937616" cy="240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69113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Decay time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rgbClr val="FF6600"/>
                </a:solidFill>
              </a:rPr>
              <a:t>Collected</a:t>
            </a:r>
            <a:r>
              <a:rPr lang="fr-FR" sz="2000" dirty="0" smtClean="0">
                <a:solidFill>
                  <a:srgbClr val="FF6600"/>
                </a:solidFill>
              </a:rPr>
              <a:t> charge as a </a:t>
            </a:r>
            <a:r>
              <a:rPr lang="fr-FR" sz="2000" dirty="0" err="1" smtClean="0">
                <a:solidFill>
                  <a:srgbClr val="FF6600"/>
                </a:solidFill>
              </a:rPr>
              <a:t>function</a:t>
            </a:r>
            <a:r>
              <a:rPr lang="fr-FR" sz="2000" dirty="0" smtClean="0">
                <a:solidFill>
                  <a:srgbClr val="FF6600"/>
                </a:solidFill>
              </a:rPr>
              <a:t> of the </a:t>
            </a:r>
            <a:r>
              <a:rPr lang="fr-FR" sz="2000" dirty="0" err="1" smtClean="0">
                <a:solidFill>
                  <a:srgbClr val="FF6600"/>
                </a:solidFill>
              </a:rPr>
              <a:t>integration</a:t>
            </a:r>
            <a:r>
              <a:rPr lang="fr-FR" sz="2000" dirty="0" smtClean="0">
                <a:solidFill>
                  <a:srgbClr val="FF6600"/>
                </a:solidFill>
              </a:rPr>
              <a:t> time (</a:t>
            </a:r>
            <a:r>
              <a:rPr lang="fr-FR" sz="2000" dirty="0" err="1" smtClean="0">
                <a:solidFill>
                  <a:srgbClr val="FF6600"/>
                </a:solidFill>
              </a:rPr>
              <a:t>digitizer’s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gate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width</a:t>
            </a:r>
            <a:r>
              <a:rPr lang="fr-FR" sz="2000" dirty="0" smtClean="0">
                <a:solidFill>
                  <a:srgbClr val="FF6600"/>
                </a:solidFill>
              </a:rPr>
              <a:t>) </a:t>
            </a:r>
          </a:p>
        </p:txBody>
      </p:sp>
      <p:pic>
        <p:nvPicPr>
          <p:cNvPr id="3" name="Image 2" descr="CLLB2_Peak_vs_Ga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0860" y="1573556"/>
            <a:ext cx="2265777" cy="4104457"/>
          </a:xfrm>
          <a:prstGeom prst="rect">
            <a:avLst/>
          </a:prstGeom>
        </p:spPr>
      </p:pic>
      <p:pic>
        <p:nvPicPr>
          <p:cNvPr id="6" name="Image 5" descr="LaBr3CeSr_Peak_vs_Gat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772" y="2947292"/>
            <a:ext cx="2304256" cy="41317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91680" y="17728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C00CC"/>
                </a:solidFill>
              </a:rPr>
              <a:t>y=A</a:t>
            </a:r>
            <a:r>
              <a:rPr lang="fr-FR" sz="2800" baseline="-25000" dirty="0" smtClean="0">
                <a:solidFill>
                  <a:srgbClr val="CC00CC"/>
                </a:solidFill>
              </a:rPr>
              <a:t>0</a:t>
            </a:r>
            <a:r>
              <a:rPr lang="fr-FR" sz="2800" dirty="0" smtClean="0">
                <a:solidFill>
                  <a:srgbClr val="CC00CC"/>
                </a:solidFill>
              </a:rPr>
              <a:t> + A</a:t>
            </a:r>
            <a:r>
              <a:rPr lang="fr-FR" sz="2800" baseline="-25000" dirty="0" smtClean="0">
                <a:solidFill>
                  <a:srgbClr val="CC00CC"/>
                </a:solidFill>
              </a:rPr>
              <a:t>1</a:t>
            </a:r>
            <a:r>
              <a:rPr lang="fr-FR" sz="2800" dirty="0" smtClean="0">
                <a:solidFill>
                  <a:srgbClr val="CC00CC"/>
                </a:solidFill>
              </a:rPr>
              <a:t>[1-e(-x/τ</a:t>
            </a:r>
            <a:r>
              <a:rPr lang="fr-FR" sz="2800" baseline="-25000" dirty="0" smtClean="0">
                <a:solidFill>
                  <a:srgbClr val="CC00CC"/>
                </a:solidFill>
              </a:rPr>
              <a:t>1</a:t>
            </a:r>
            <a:r>
              <a:rPr lang="fr-FR" sz="2800" dirty="0" smtClean="0">
                <a:solidFill>
                  <a:srgbClr val="CC00CC"/>
                </a:solidFill>
              </a:rPr>
              <a:t>)]</a:t>
            </a:r>
            <a:r>
              <a:rPr lang="fr-FR" sz="2800" dirty="0">
                <a:solidFill>
                  <a:srgbClr val="CC00CC"/>
                </a:solidFill>
              </a:rPr>
              <a:t> + </a:t>
            </a:r>
            <a:r>
              <a:rPr lang="fr-FR" sz="2800" dirty="0" smtClean="0">
                <a:solidFill>
                  <a:srgbClr val="CC00CC"/>
                </a:solidFill>
              </a:rPr>
              <a:t>A</a:t>
            </a:r>
            <a:r>
              <a:rPr lang="fr-FR" sz="2800" baseline="-25000" dirty="0" smtClean="0">
                <a:solidFill>
                  <a:srgbClr val="CC00CC"/>
                </a:solidFill>
              </a:rPr>
              <a:t>2</a:t>
            </a:r>
            <a:r>
              <a:rPr lang="fr-FR" sz="2800" dirty="0" smtClean="0">
                <a:solidFill>
                  <a:srgbClr val="CC00CC"/>
                </a:solidFill>
              </a:rPr>
              <a:t>[</a:t>
            </a:r>
            <a:r>
              <a:rPr lang="fr-FR" sz="2800" dirty="0">
                <a:solidFill>
                  <a:srgbClr val="CC00CC"/>
                </a:solidFill>
              </a:rPr>
              <a:t>1-e(-x/</a:t>
            </a:r>
            <a:r>
              <a:rPr lang="fr-FR" sz="2800" dirty="0" smtClean="0">
                <a:solidFill>
                  <a:srgbClr val="CC00CC"/>
                </a:solidFill>
              </a:rPr>
              <a:t>τ</a:t>
            </a:r>
            <a:r>
              <a:rPr lang="fr-FR" sz="2800" baseline="-25000" dirty="0" smtClean="0">
                <a:solidFill>
                  <a:srgbClr val="CC00CC"/>
                </a:solidFill>
              </a:rPr>
              <a:t>2</a:t>
            </a:r>
            <a:r>
              <a:rPr lang="fr-FR" sz="2800" dirty="0" smtClean="0">
                <a:solidFill>
                  <a:srgbClr val="CC00CC"/>
                </a:solidFill>
              </a:rPr>
              <a:t>)]</a:t>
            </a:r>
            <a:endParaRPr lang="fr-FR" sz="2800" dirty="0">
              <a:solidFill>
                <a:srgbClr val="CC00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43808" y="3861048"/>
            <a:ext cx="854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CLLB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444208" y="5301208"/>
            <a:ext cx="180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LaBr</a:t>
            </a:r>
            <a:r>
              <a:rPr lang="fr-FR" baseline="-25000" dirty="0" smtClean="0"/>
              <a:t>3</a:t>
            </a:r>
            <a:r>
              <a:rPr lang="fr-FR" dirty="0" smtClean="0"/>
              <a:t>:Ce,Sr</a:t>
            </a:r>
            <a:endParaRPr lang="fr-FR" dirty="0"/>
          </a:p>
        </p:txBody>
      </p:sp>
      <p:sp>
        <p:nvSpPr>
          <p:cNvPr id="12" name="Rectangle avec flèche vers le bas 11"/>
          <p:cNvSpPr/>
          <p:nvPr/>
        </p:nvSpPr>
        <p:spPr bwMode="auto">
          <a:xfrm>
            <a:off x="5292080" y="2564904"/>
            <a:ext cx="2880320" cy="1152128"/>
          </a:xfrm>
          <a:prstGeom prst="downArrowCallou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τ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 = 30.80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 ± 0.01 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rebuchet MS" pitchFamily="34" charset="0"/>
              </a:rPr>
              <a:t>  </a:t>
            </a:r>
          </a:p>
        </p:txBody>
      </p:sp>
      <p:sp>
        <p:nvSpPr>
          <p:cNvPr id="13" name="Rectangle avec flèche vers le haut 12"/>
          <p:cNvSpPr/>
          <p:nvPr/>
        </p:nvSpPr>
        <p:spPr bwMode="auto">
          <a:xfrm>
            <a:off x="467544" y="4725144"/>
            <a:ext cx="4104456" cy="1368152"/>
          </a:xfrm>
          <a:prstGeom prst="upArrowCallou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τ</a:t>
            </a:r>
            <a:r>
              <a:rPr lang="fr-FR" baseline="-25000" dirty="0" smtClean="0">
                <a:solidFill>
                  <a:srgbClr val="FFFF00"/>
                </a:solidFill>
              </a:rPr>
              <a:t>1</a:t>
            </a:r>
            <a:r>
              <a:rPr lang="fr-FR" dirty="0" smtClean="0">
                <a:solidFill>
                  <a:srgbClr val="FFFF00"/>
                </a:solidFill>
              </a:rPr>
              <a:t> = </a:t>
            </a:r>
            <a:r>
              <a:rPr lang="fr-FR" dirty="0">
                <a:solidFill>
                  <a:srgbClr val="FFFF00"/>
                </a:solidFill>
              </a:rPr>
              <a:t>154.39 ± 0.04 </a:t>
            </a:r>
            <a:r>
              <a:rPr lang="fr-FR" dirty="0" smtClean="0">
                <a:solidFill>
                  <a:srgbClr val="FFFF00"/>
                </a:solidFill>
              </a:rPr>
              <a:t>ns   63%   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τ</a:t>
            </a:r>
            <a:r>
              <a:rPr lang="fr-FR" baseline="-25000" dirty="0" smtClean="0">
                <a:solidFill>
                  <a:srgbClr val="FFFF00"/>
                </a:solidFill>
              </a:rPr>
              <a:t>2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>
                <a:solidFill>
                  <a:srgbClr val="FFFF00"/>
                </a:solidFill>
              </a:rPr>
              <a:t>= 1096.8 ± </a:t>
            </a:r>
            <a:r>
              <a:rPr lang="fr-FR" dirty="0" smtClean="0">
                <a:solidFill>
                  <a:srgbClr val="FFFF00"/>
                </a:solidFill>
              </a:rPr>
              <a:t>0.3 ns    37%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906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69113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6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 yield and linearity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11247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FF6600"/>
                </a:solidFill>
              </a:rPr>
              <a:t>LY </a:t>
            </a:r>
            <a:r>
              <a:rPr lang="fr-FR" sz="1800" dirty="0" err="1" smtClean="0">
                <a:solidFill>
                  <a:srgbClr val="FF6600"/>
                </a:solidFill>
              </a:rPr>
              <a:t>measured</a:t>
            </a:r>
            <a:r>
              <a:rPr lang="fr-FR" sz="1800" dirty="0" smtClean="0">
                <a:solidFill>
                  <a:srgbClr val="FF6600"/>
                </a:solidFill>
              </a:rPr>
              <a:t> </a:t>
            </a:r>
            <a:r>
              <a:rPr lang="fr-FR" sz="1800" dirty="0" err="1" smtClean="0">
                <a:solidFill>
                  <a:srgbClr val="FF6600"/>
                </a:solidFill>
              </a:rPr>
              <a:t>with</a:t>
            </a:r>
            <a:r>
              <a:rPr lang="fr-FR" sz="1800" dirty="0" smtClean="0">
                <a:solidFill>
                  <a:srgbClr val="FF6600"/>
                </a:solidFill>
              </a:rPr>
              <a:t> the </a:t>
            </a:r>
            <a:r>
              <a:rPr lang="fr-FR" sz="1800" dirty="0" err="1" smtClean="0">
                <a:solidFill>
                  <a:srgbClr val="FF6600"/>
                </a:solidFill>
              </a:rPr>
              <a:t>digitizer</a:t>
            </a:r>
            <a:r>
              <a:rPr lang="fr-FR" sz="1800" dirty="0" smtClean="0">
                <a:solidFill>
                  <a:srgbClr val="FF6600"/>
                </a:solidFill>
              </a:rPr>
              <a:t> in the </a:t>
            </a:r>
            <a:r>
              <a:rPr lang="fr-FR" sz="1800" dirty="0" err="1" smtClean="0">
                <a:solidFill>
                  <a:srgbClr val="FF6600"/>
                </a:solidFill>
              </a:rPr>
              <a:t>energy</a:t>
            </a:r>
            <a:r>
              <a:rPr lang="fr-FR" sz="1800" dirty="0" smtClean="0">
                <a:solidFill>
                  <a:srgbClr val="FF6600"/>
                </a:solidFill>
              </a:rPr>
              <a:t> range </a:t>
            </a:r>
            <a:r>
              <a:rPr lang="fr-FR" sz="1800" dirty="0" err="1" smtClean="0">
                <a:solidFill>
                  <a:srgbClr val="FF6600"/>
                </a:solidFill>
              </a:rPr>
              <a:t>between</a:t>
            </a:r>
            <a:r>
              <a:rPr lang="fr-FR" sz="1800" dirty="0" smtClean="0">
                <a:solidFill>
                  <a:srgbClr val="FF6600"/>
                </a:solidFill>
              </a:rPr>
              <a:t> 60 </a:t>
            </a:r>
            <a:r>
              <a:rPr lang="fr-FR" sz="1800" dirty="0" err="1" smtClean="0">
                <a:solidFill>
                  <a:srgbClr val="FF6600"/>
                </a:solidFill>
              </a:rPr>
              <a:t>keV</a:t>
            </a:r>
            <a:r>
              <a:rPr lang="fr-FR" sz="1800" dirty="0" smtClean="0">
                <a:solidFill>
                  <a:srgbClr val="FF6600"/>
                </a:solidFill>
              </a:rPr>
              <a:t> and 1.77 MeV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5517232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6699"/>
                </a:solidFill>
              </a:rPr>
              <a:t>Light </a:t>
            </a:r>
            <a:r>
              <a:rPr lang="fr-FR" dirty="0" err="1" smtClean="0">
                <a:solidFill>
                  <a:srgbClr val="FF6699"/>
                </a:solidFill>
              </a:rPr>
              <a:t>yield</a:t>
            </a:r>
            <a:r>
              <a:rPr lang="fr-FR" dirty="0" smtClean="0">
                <a:solidFill>
                  <a:srgbClr val="FF6699"/>
                </a:solidFill>
              </a:rPr>
              <a:t> proportion</a:t>
            </a:r>
          </a:p>
          <a:p>
            <a:r>
              <a:rPr lang="fr-FR" dirty="0" smtClean="0">
                <a:solidFill>
                  <a:srgbClr val="FF6699"/>
                </a:solidFill>
              </a:rPr>
              <a:t> LaBr</a:t>
            </a:r>
            <a:r>
              <a:rPr lang="fr-FR" baseline="-25000" dirty="0" smtClean="0">
                <a:solidFill>
                  <a:srgbClr val="FF6699"/>
                </a:solidFill>
              </a:rPr>
              <a:t>3</a:t>
            </a:r>
            <a:r>
              <a:rPr lang="fr-FR" dirty="0" smtClean="0">
                <a:solidFill>
                  <a:srgbClr val="FF6699"/>
                </a:solidFill>
              </a:rPr>
              <a:t>:Ce : LaBr</a:t>
            </a:r>
            <a:r>
              <a:rPr lang="fr-FR" baseline="-25000" dirty="0" smtClean="0">
                <a:solidFill>
                  <a:srgbClr val="FF6699"/>
                </a:solidFill>
              </a:rPr>
              <a:t>3</a:t>
            </a:r>
            <a:r>
              <a:rPr lang="fr-FR" dirty="0" smtClean="0">
                <a:solidFill>
                  <a:srgbClr val="FF6699"/>
                </a:solidFill>
              </a:rPr>
              <a:t>:Ce,Sr : CLLB1 : CLLB2 </a:t>
            </a:r>
          </a:p>
          <a:p>
            <a:pPr algn="l"/>
            <a:r>
              <a:rPr lang="fr-FR" dirty="0" smtClean="0">
                <a:solidFill>
                  <a:srgbClr val="FF6699"/>
                </a:solidFill>
              </a:rPr>
              <a:t>                            1     :       1.29     :  0.78   :  0.63</a:t>
            </a:r>
            <a:endParaRPr lang="en-US" dirty="0" smtClean="0">
              <a:solidFill>
                <a:srgbClr val="FF6699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6265"/>
              </p:ext>
            </p:extLst>
          </p:nvPr>
        </p:nvGraphicFramePr>
        <p:xfrm>
          <a:off x="611560" y="1556792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er 6"/>
          <p:cNvGrpSpPr/>
          <p:nvPr/>
        </p:nvGrpSpPr>
        <p:grpSpPr>
          <a:xfrm>
            <a:off x="6372200" y="3068960"/>
            <a:ext cx="2376265" cy="1728192"/>
            <a:chOff x="6444207" y="3429000"/>
            <a:chExt cx="2376265" cy="1728192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6444208" y="3429000"/>
              <a:ext cx="2376264" cy="1728192"/>
            </a:xfrm>
            <a:prstGeom prst="roundRect">
              <a:avLst/>
            </a:prstGeom>
            <a:solidFill>
              <a:srgbClr val="6600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44207" y="3501008"/>
              <a:ext cx="23762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C3F022"/>
                  </a:solidFill>
                </a:rPr>
                <a:t>Deviation</a:t>
              </a:r>
              <a:r>
                <a:rPr lang="fr-FR" dirty="0" smtClean="0">
                  <a:solidFill>
                    <a:srgbClr val="C3F022"/>
                  </a:solidFill>
                </a:rPr>
                <a:t> </a:t>
              </a:r>
              <a:r>
                <a:rPr lang="fr-FR" dirty="0" err="1" smtClean="0">
                  <a:solidFill>
                    <a:srgbClr val="C3F022"/>
                  </a:solidFill>
                </a:rPr>
                <a:t>from</a:t>
              </a:r>
              <a:r>
                <a:rPr lang="fr-FR" dirty="0" smtClean="0">
                  <a:solidFill>
                    <a:srgbClr val="C3F022"/>
                  </a:solidFill>
                </a:rPr>
                <a:t> </a:t>
              </a:r>
              <a:r>
                <a:rPr lang="fr-FR" dirty="0" err="1" smtClean="0">
                  <a:solidFill>
                    <a:srgbClr val="C3F022"/>
                  </a:solidFill>
                </a:rPr>
                <a:t>linearity</a:t>
              </a:r>
              <a:r>
                <a:rPr lang="fr-FR" dirty="0">
                  <a:solidFill>
                    <a:srgbClr val="C3F022"/>
                  </a:solidFill>
                </a:rPr>
                <a:t> </a:t>
              </a:r>
              <a:r>
                <a:rPr lang="fr-FR" dirty="0" err="1" smtClean="0">
                  <a:solidFill>
                    <a:srgbClr val="C3F022"/>
                  </a:solidFill>
                </a:rPr>
                <a:t>less</a:t>
              </a:r>
              <a:r>
                <a:rPr lang="fr-FR" dirty="0" smtClean="0">
                  <a:solidFill>
                    <a:srgbClr val="C3F022"/>
                  </a:solidFill>
                </a:rPr>
                <a:t> </a:t>
              </a:r>
              <a:r>
                <a:rPr lang="fr-FR" dirty="0" err="1" smtClean="0">
                  <a:solidFill>
                    <a:srgbClr val="C3F022"/>
                  </a:solidFill>
                </a:rPr>
                <a:t>than</a:t>
              </a:r>
              <a:r>
                <a:rPr lang="fr-FR" dirty="0" smtClean="0">
                  <a:solidFill>
                    <a:srgbClr val="C3F022"/>
                  </a:solidFill>
                </a:rPr>
                <a:t> </a:t>
              </a:r>
              <a:r>
                <a:rPr lang="fr-FR" dirty="0">
                  <a:solidFill>
                    <a:srgbClr val="C3F022"/>
                  </a:solidFill>
                </a:rPr>
                <a:t>1% for </a:t>
              </a:r>
              <a:r>
                <a:rPr lang="fr-FR" dirty="0" smtClean="0">
                  <a:solidFill>
                    <a:srgbClr val="C3F022"/>
                  </a:solidFill>
                </a:rPr>
                <a:t>all </a:t>
              </a:r>
              <a:r>
                <a:rPr lang="fr-FR" dirty="0" err="1" smtClean="0">
                  <a:solidFill>
                    <a:srgbClr val="C3F022"/>
                  </a:solidFill>
                </a:rPr>
                <a:t>tested</a:t>
              </a:r>
              <a:r>
                <a:rPr lang="fr-FR" dirty="0" smtClean="0">
                  <a:solidFill>
                    <a:srgbClr val="C3F022"/>
                  </a:solidFill>
                </a:rPr>
                <a:t> </a:t>
              </a:r>
              <a:r>
                <a:rPr lang="fr-FR" dirty="0" err="1" smtClean="0">
                  <a:solidFill>
                    <a:srgbClr val="C3F022"/>
                  </a:solidFill>
                </a:rPr>
                <a:t>crystals</a:t>
              </a:r>
              <a:endParaRPr lang="fr-FR" dirty="0">
                <a:solidFill>
                  <a:srgbClr val="C3F02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1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400745"/>
              </p:ext>
            </p:extLst>
          </p:nvPr>
        </p:nvGraphicFramePr>
        <p:xfrm>
          <a:off x="755576" y="1844824"/>
          <a:ext cx="75946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469114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7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energy resolution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1560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6600"/>
                </a:solidFill>
              </a:rPr>
              <a:t>R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measured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with</a:t>
            </a:r>
            <a:r>
              <a:rPr lang="fr-FR" sz="2000" dirty="0" smtClean="0">
                <a:solidFill>
                  <a:srgbClr val="FF6600"/>
                </a:solidFill>
              </a:rPr>
              <a:t> a standard </a:t>
            </a:r>
            <a:r>
              <a:rPr lang="fr-FR" sz="2000" dirty="0" err="1" smtClean="0">
                <a:solidFill>
                  <a:srgbClr val="FF6600"/>
                </a:solidFill>
              </a:rPr>
              <a:t>spectroscopic</a:t>
            </a:r>
            <a:r>
              <a:rPr lang="fr-FR" sz="2000" dirty="0" smtClean="0">
                <a:solidFill>
                  <a:srgbClr val="FF6600"/>
                </a:solidFill>
              </a:rPr>
              <a:t> </a:t>
            </a:r>
            <a:r>
              <a:rPr lang="fr-FR" sz="2000" dirty="0" err="1" smtClean="0">
                <a:solidFill>
                  <a:srgbClr val="FF6600"/>
                </a:solidFill>
              </a:rPr>
              <a:t>chain</a:t>
            </a:r>
            <a:r>
              <a:rPr lang="fr-FR" sz="2000" dirty="0" smtClean="0">
                <a:solidFill>
                  <a:srgbClr val="FF6600"/>
                </a:solidFill>
              </a:rPr>
              <a:t> in the </a:t>
            </a:r>
            <a:r>
              <a:rPr lang="fr-FR" sz="2000" dirty="0" err="1" smtClean="0">
                <a:solidFill>
                  <a:srgbClr val="FF6600"/>
                </a:solidFill>
              </a:rPr>
              <a:t>energy</a:t>
            </a:r>
            <a:r>
              <a:rPr lang="fr-FR" sz="2000" dirty="0" smtClean="0">
                <a:solidFill>
                  <a:srgbClr val="FF6600"/>
                </a:solidFill>
              </a:rPr>
              <a:t> range </a:t>
            </a:r>
            <a:r>
              <a:rPr lang="fr-FR" sz="2000" dirty="0" err="1" smtClean="0">
                <a:solidFill>
                  <a:srgbClr val="FF6600"/>
                </a:solidFill>
              </a:rPr>
              <a:t>between</a:t>
            </a:r>
            <a:r>
              <a:rPr lang="fr-FR" sz="2000" dirty="0" smtClean="0">
                <a:solidFill>
                  <a:srgbClr val="FF6600"/>
                </a:solidFill>
              </a:rPr>
              <a:t> 276 </a:t>
            </a:r>
            <a:r>
              <a:rPr lang="fr-FR" sz="2000" dirty="0" err="1" smtClean="0">
                <a:solidFill>
                  <a:srgbClr val="FF6600"/>
                </a:solidFill>
              </a:rPr>
              <a:t>keV</a:t>
            </a:r>
            <a:r>
              <a:rPr lang="fr-FR" sz="2000" dirty="0" smtClean="0">
                <a:solidFill>
                  <a:srgbClr val="FF6600"/>
                </a:solidFill>
              </a:rPr>
              <a:t> and 1.3 MeV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3851920" y="3284984"/>
            <a:ext cx="576064" cy="936104"/>
          </a:xfrm>
          <a:prstGeom prst="ellipse">
            <a:avLst/>
          </a:prstGeom>
          <a:noFill/>
          <a:ln w="57150" cap="flat" cmpd="sng" algn="ctr">
            <a:solidFill>
              <a:srgbClr val="FF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5856" y="2204864"/>
            <a:ext cx="1755609" cy="70788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R=4.2% CLLB1</a:t>
            </a:r>
          </a:p>
          <a:p>
            <a:r>
              <a:rPr lang="en-US" sz="2000" dirty="0" smtClean="0"/>
              <a:t>R=5.4% CLLB2</a:t>
            </a:r>
          </a:p>
        </p:txBody>
      </p:sp>
    </p:spTree>
    <p:extLst>
      <p:ext uri="{BB962C8B-B14F-4D97-AF65-F5344CB8AC3E}">
        <p14:creationId xmlns:p14="http://schemas.microsoft.com/office/powerpoint/2010/main" val="1226275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8469114" y="6550223"/>
            <a:ext cx="6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Pag</a:t>
            </a:r>
            <a:r>
              <a:rPr lang="en-US" sz="1400" dirty="0">
                <a:solidFill>
                  <a:srgbClr val="FFFF00"/>
                </a:solidFill>
              </a:rPr>
              <a:t>.</a:t>
            </a:r>
            <a:r>
              <a:rPr lang="en-US" sz="1400" dirty="0" smtClean="0">
                <a:solidFill>
                  <a:srgbClr val="FFFF00"/>
                </a:solidFill>
              </a:rPr>
              <a:t> 8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83568" y="1052736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611560" y="6669360"/>
            <a:ext cx="755967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0" y="18891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energy resolution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Image 2" descr="Cs_spectra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5703"/>
          <a:stretch/>
        </p:blipFill>
        <p:spPr>
          <a:xfrm>
            <a:off x="323528" y="1844824"/>
            <a:ext cx="3938240" cy="3682776"/>
          </a:xfrm>
          <a:prstGeom prst="rect">
            <a:avLst/>
          </a:prstGeom>
        </p:spPr>
      </p:pic>
      <p:pic>
        <p:nvPicPr>
          <p:cNvPr id="5" name="Image 4" descr="Zoom_Cs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r="6170"/>
          <a:stretch/>
        </p:blipFill>
        <p:spPr>
          <a:xfrm>
            <a:off x="4139952" y="1124744"/>
            <a:ext cx="4325904" cy="403244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27984" y="5229200"/>
            <a:ext cx="410445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CLLB 2”x2” – FWHM = 35.7 </a:t>
            </a:r>
            <a:r>
              <a:rPr lang="en-US" sz="2000" dirty="0" err="1" smtClean="0">
                <a:solidFill>
                  <a:srgbClr val="FF0000"/>
                </a:solidFill>
              </a:rPr>
              <a:t>keV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66FF33"/>
                </a:solidFill>
              </a:rPr>
              <a:t>CLLB 1”x1” – FWHM = 27.5 </a:t>
            </a:r>
            <a:r>
              <a:rPr lang="en-US" sz="2000" dirty="0" err="1" smtClean="0">
                <a:solidFill>
                  <a:srgbClr val="66FF33"/>
                </a:solidFill>
              </a:rPr>
              <a:t>keV</a:t>
            </a:r>
            <a:endParaRPr lang="en-US" sz="2000" dirty="0" smtClean="0">
              <a:solidFill>
                <a:srgbClr val="66FF33"/>
              </a:solidFill>
            </a:endParaRPr>
          </a:p>
          <a:p>
            <a:r>
              <a:rPr lang="en-US" sz="2000" dirty="0" smtClean="0"/>
              <a:t>LaBr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:Ce – FWHM = 21 </a:t>
            </a:r>
            <a:r>
              <a:rPr lang="en-US" sz="2000" dirty="0" err="1" smtClean="0"/>
              <a:t>keV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FF"/>
                </a:solidFill>
              </a:rPr>
              <a:t>LaBr</a:t>
            </a:r>
            <a:r>
              <a:rPr lang="en-US" sz="2000" baseline="-25000" dirty="0" smtClean="0">
                <a:solidFill>
                  <a:srgbClr val="FF00FF"/>
                </a:solidFill>
              </a:rPr>
              <a:t>3</a:t>
            </a:r>
            <a:r>
              <a:rPr lang="en-US" sz="2000" dirty="0" smtClean="0">
                <a:solidFill>
                  <a:srgbClr val="FF00FF"/>
                </a:solidFill>
              </a:rPr>
              <a:t>:Ce,Sr – FWHM = 15.9 </a:t>
            </a:r>
            <a:r>
              <a:rPr lang="en-US" sz="2000" dirty="0" err="1" smtClean="0">
                <a:solidFill>
                  <a:srgbClr val="FF00FF"/>
                </a:solidFill>
              </a:rPr>
              <a:t>keV</a:t>
            </a:r>
            <a:endParaRPr lang="en-US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7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26985</TotalTime>
  <Words>1732</Words>
  <Application>Microsoft Macintosh PowerPoint</Application>
  <PresentationFormat>Présentation à l'écran (4:3)</PresentationFormat>
  <Paragraphs>323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hull</dc:creator>
  <cp:lastModifiedBy>Giulia Hull</cp:lastModifiedBy>
  <cp:revision>1316</cp:revision>
  <cp:lastPrinted>2017-10-17T16:48:20Z</cp:lastPrinted>
  <dcterms:created xsi:type="dcterms:W3CDTF">2003-07-29T07:23:18Z</dcterms:created>
  <dcterms:modified xsi:type="dcterms:W3CDTF">2018-09-27T09:50:43Z</dcterms:modified>
</cp:coreProperties>
</file>