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32"/>
  </p:notesMasterIdLst>
  <p:handoutMasterIdLst>
    <p:handoutMasterId r:id="rId33"/>
  </p:handoutMasterIdLst>
  <p:sldIdLst>
    <p:sldId id="296" r:id="rId2"/>
    <p:sldId id="260" r:id="rId3"/>
    <p:sldId id="261" r:id="rId4"/>
    <p:sldId id="787" r:id="rId5"/>
    <p:sldId id="697" r:id="rId6"/>
    <p:sldId id="262" r:id="rId7"/>
    <p:sldId id="280" r:id="rId8"/>
    <p:sldId id="698" r:id="rId9"/>
    <p:sldId id="733" r:id="rId10"/>
    <p:sldId id="745" r:id="rId11"/>
    <p:sldId id="790" r:id="rId12"/>
    <p:sldId id="263" r:id="rId13"/>
    <p:sldId id="282" r:id="rId14"/>
    <p:sldId id="264" r:id="rId15"/>
    <p:sldId id="286" r:id="rId16"/>
    <p:sldId id="288" r:id="rId17"/>
    <p:sldId id="266" r:id="rId18"/>
    <p:sldId id="290" r:id="rId19"/>
    <p:sldId id="792" r:id="rId20"/>
    <p:sldId id="271" r:id="rId21"/>
    <p:sldId id="269" r:id="rId22"/>
    <p:sldId id="270" r:id="rId23"/>
    <p:sldId id="272" r:id="rId24"/>
    <p:sldId id="273" r:id="rId25"/>
    <p:sldId id="748" r:id="rId26"/>
    <p:sldId id="793" r:id="rId27"/>
    <p:sldId id="794" r:id="rId28"/>
    <p:sldId id="275" r:id="rId29"/>
    <p:sldId id="791" r:id="rId30"/>
    <p:sldId id="74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E0717C9-F5CA-4317-B605-8053CA904564}">
          <p14:sldIdLst>
            <p14:sldId id="296"/>
            <p14:sldId id="260"/>
            <p14:sldId id="261"/>
            <p14:sldId id="787"/>
            <p14:sldId id="697"/>
            <p14:sldId id="262"/>
            <p14:sldId id="280"/>
            <p14:sldId id="698"/>
            <p14:sldId id="733"/>
            <p14:sldId id="745"/>
            <p14:sldId id="790"/>
            <p14:sldId id="263"/>
            <p14:sldId id="282"/>
            <p14:sldId id="264"/>
            <p14:sldId id="286"/>
            <p14:sldId id="288"/>
            <p14:sldId id="266"/>
            <p14:sldId id="290"/>
            <p14:sldId id="792"/>
            <p14:sldId id="271"/>
            <p14:sldId id="269"/>
            <p14:sldId id="270"/>
            <p14:sldId id="272"/>
            <p14:sldId id="273"/>
            <p14:sldId id="748"/>
            <p14:sldId id="793"/>
            <p14:sldId id="794"/>
            <p14:sldId id="275"/>
            <p14:sldId id="791"/>
            <p14:sldId id="7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4D0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6" autoAdjust="0"/>
    <p:restoredTop sz="87934"/>
  </p:normalViewPr>
  <p:slideViewPr>
    <p:cSldViewPr>
      <p:cViewPr varScale="1">
        <p:scale>
          <a:sx n="96" d="100"/>
          <a:sy n="96" d="100"/>
        </p:scale>
        <p:origin x="14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FE9929-8397-4AB2-BC07-50F2C29408AE}" type="datetimeFigureOut">
              <a:rPr lang="ru-RU" smtClean="0"/>
              <a:t>28.09.2018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Andrii Usachov</a:t>
            </a: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A80291-CC4E-4054-88D8-0C146213958D}" type="slidenum">
              <a:rPr lang="ru-RU" smtClean="0"/>
              <a:t>‹#›</a:t>
            </a:fld>
            <a:endParaRPr lang="ru-RU"/>
          </a:p>
        </p:txBody>
      </p:sp>
    </p:spTree>
    <p:extLst>
      <p:ext uri="{BB962C8B-B14F-4D97-AF65-F5344CB8AC3E}">
        <p14:creationId xmlns:p14="http://schemas.microsoft.com/office/powerpoint/2010/main" val="21605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18732-3FB5-4123-A99D-4B1DCF0E7116}" type="datetimeFigureOut">
              <a:rPr lang="ru-RU" smtClean="0"/>
              <a:t>28.09.2018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Andrii Usachov</a:t>
            </a: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C0E84-7F2A-4619-A716-C5988E188884}" type="slidenum">
              <a:rPr lang="ru-RU" smtClean="0"/>
              <a:t>‹#›</a:t>
            </a:fld>
            <a:endParaRPr lang="ru-RU"/>
          </a:p>
        </p:txBody>
      </p:sp>
    </p:spTree>
    <p:extLst>
      <p:ext uri="{BB962C8B-B14F-4D97-AF65-F5344CB8AC3E}">
        <p14:creationId xmlns:p14="http://schemas.microsoft.com/office/powerpoint/2010/main" val="9731866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q</a:t>
            </a:r>
          </a:p>
          <a:p>
            <a:pPr rtl="0"/>
            <a:r>
              <a:rPr lang="en-US" sz="1200" b="0" i="0" u="none" strike="noStrike" kern="1200" dirty="0">
                <a:solidFill>
                  <a:schemeClr val="tx1"/>
                </a:solidFill>
                <a:effectLst/>
                <a:latin typeface="+mn-lt"/>
                <a:ea typeface="+mn-ea"/>
                <a:cs typeface="+mn-cs"/>
              </a:rPr>
              <a:t>The classical way of interaction between theory and experiment  is estimation observables and comparing them with experimental measurements. However, in case of HF production in QCD  different way was chosen. From known measured results theoretical parameters can be extracted to qualify QCD.</a:t>
            </a:r>
            <a:endParaRPr lang="en-US" b="0" dirty="0">
              <a:effectLst/>
            </a:endParaRPr>
          </a:p>
          <a:p>
            <a:pPr rtl="0"/>
            <a:r>
              <a:rPr lang="en-US" sz="1200" b="0" i="0" u="none" strike="noStrike" kern="1200" dirty="0">
                <a:solidFill>
                  <a:schemeClr val="tx1"/>
                </a:solidFill>
                <a:effectLst/>
                <a:latin typeface="+mn-lt"/>
                <a:ea typeface="+mn-ea"/>
                <a:cs typeface="+mn-cs"/>
              </a:rPr>
              <a:t>Adding new measurements allows to extend and improve theoretical models.</a:t>
            </a:r>
            <a:endParaRPr lang="en-US" b="0" dirty="0">
              <a:effectLst/>
            </a:endParaRPr>
          </a:p>
          <a:p>
            <a:pPr rtl="0"/>
            <a:r>
              <a:rPr lang="en-US" sz="1200" b="0" i="0" u="none" strike="noStrike" kern="1200" dirty="0">
                <a:solidFill>
                  <a:schemeClr val="tx1"/>
                </a:solidFill>
                <a:effectLst/>
                <a:latin typeface="+mn-lt"/>
                <a:ea typeface="+mn-ea"/>
                <a:cs typeface="+mn-cs"/>
              </a:rPr>
              <a:t>As an example attempt to describe J/psi production led to creating of </a:t>
            </a:r>
            <a:r>
              <a:rPr lang="en-US" sz="1200" b="1" i="0" u="none" strike="noStrike" kern="1200" dirty="0">
                <a:solidFill>
                  <a:schemeClr val="tx1"/>
                </a:solidFill>
                <a:effectLst/>
                <a:latin typeface="+mn-lt"/>
                <a:ea typeface="+mn-ea"/>
                <a:cs typeface="+mn-cs"/>
              </a:rPr>
              <a:t>« J/ψ production puzzle ». </a:t>
            </a:r>
            <a:r>
              <a:rPr lang="en-US" sz="1200" b="0" i="0" u="none" strike="noStrike" kern="1200" dirty="0" err="1">
                <a:solidFill>
                  <a:schemeClr val="tx1"/>
                </a:solidFill>
                <a:effectLst/>
                <a:latin typeface="+mn-lt"/>
                <a:ea typeface="+mn-ea"/>
                <a:cs typeface="+mn-cs"/>
              </a:rPr>
              <a:t>Polarisation</a:t>
            </a:r>
            <a:r>
              <a:rPr lang="en-US" sz="1200" b="0" i="0" u="none" strike="noStrike" kern="1200" dirty="0">
                <a:solidFill>
                  <a:schemeClr val="tx1"/>
                </a:solidFill>
                <a:effectLst/>
                <a:latin typeface="+mn-lt"/>
                <a:ea typeface="+mn-ea"/>
                <a:cs typeface="+mn-cs"/>
              </a:rPr>
              <a:t> measurement required more complicated model  as well at the </a:t>
            </a:r>
            <a:r>
              <a:rPr lang="en-US" sz="1200" b="1" i="0" u="none" strike="noStrike" kern="1200" dirty="0" err="1">
                <a:solidFill>
                  <a:schemeClr val="tx1"/>
                </a:solidFill>
                <a:effectLst/>
                <a:latin typeface="+mn-lt"/>
                <a:ea typeface="+mn-ea"/>
                <a:cs typeface="+mn-cs"/>
              </a:rPr>
              <a:t>η</a:t>
            </a:r>
            <a:r>
              <a:rPr lang="en-US" sz="1200" b="1" i="0" u="none" strike="noStrike" kern="1200" baseline="-25000" dirty="0" err="1">
                <a:solidFill>
                  <a:schemeClr val="tx1"/>
                </a:solidFill>
                <a:effectLst/>
                <a:latin typeface="+mn-lt"/>
                <a:ea typeface="+mn-ea"/>
                <a:cs typeface="+mn-cs"/>
              </a:rPr>
              <a:t>c</a:t>
            </a:r>
            <a:r>
              <a:rPr lang="en-US" sz="1200" b="1" i="0" u="none" strike="noStrike" kern="1200" dirty="0">
                <a:solidFill>
                  <a:schemeClr val="tx1"/>
                </a:solidFill>
                <a:effectLst/>
                <a:latin typeface="+mn-lt"/>
                <a:ea typeface="+mn-ea"/>
                <a:cs typeface="+mn-cs"/>
              </a:rPr>
              <a:t>(1S)</a:t>
            </a:r>
            <a:r>
              <a:rPr lang="en-US" sz="1200" b="0" i="0" u="none" strike="noStrike" kern="1200" dirty="0">
                <a:solidFill>
                  <a:schemeClr val="tx1"/>
                </a:solidFill>
                <a:effectLst/>
                <a:latin typeface="+mn-lt"/>
                <a:ea typeface="+mn-ea"/>
                <a:cs typeface="+mn-cs"/>
              </a:rPr>
              <a:t> production . So at the present model complete model is still missing</a:t>
            </a:r>
            <a:endParaRPr lang="en-US" b="0" dirty="0">
              <a:effectLst/>
            </a:endParaRPr>
          </a:p>
          <a:p>
            <a:br>
              <a:rPr lang="en-US" dirty="0"/>
            </a:br>
            <a:endParaRPr lang="ru-RU" dirty="0"/>
          </a:p>
        </p:txBody>
      </p:sp>
      <p:sp>
        <p:nvSpPr>
          <p:cNvPr id="4" name="Номер слайда 3"/>
          <p:cNvSpPr>
            <a:spLocks noGrp="1"/>
          </p:cNvSpPr>
          <p:nvPr>
            <p:ph type="sldNum" sz="quarter" idx="10"/>
          </p:nvPr>
        </p:nvSpPr>
        <p:spPr/>
        <p:txBody>
          <a:bodyPr/>
          <a:lstStyle/>
          <a:p>
            <a:fld id="{45769A48-DE94-4246-83E6-2C35EFF39DB8}" type="slidenum">
              <a:rPr lang="ru-RU" smtClean="0"/>
              <a:t>2</a:t>
            </a:fld>
            <a:endParaRPr lang="ru-RU"/>
          </a:p>
        </p:txBody>
      </p:sp>
    </p:spTree>
    <p:extLst>
      <p:ext uri="{BB962C8B-B14F-4D97-AF65-F5344CB8AC3E}">
        <p14:creationId xmlns:p14="http://schemas.microsoft.com/office/powerpoint/2010/main" val="4188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22" name="Shape 22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484038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133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3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30A39E9-80F9-4528-9E6D-0E2E15054D99}" type="slidenum">
              <a:rPr lang="en-US"/>
              <a:pPr/>
              <a:t>17</a:t>
            </a:fld>
            <a:endParaRPr lang="en-US"/>
          </a:p>
        </p:txBody>
      </p:sp>
    </p:spTree>
    <p:extLst>
      <p:ext uri="{BB962C8B-B14F-4D97-AF65-F5344CB8AC3E}">
        <p14:creationId xmlns:p14="http://schemas.microsoft.com/office/powerpoint/2010/main" val="2052463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3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1C6C2A-DFC9-43A6-80C8-00EDE5D7211B}" type="slidenum">
              <a:rPr lang="en-US"/>
              <a:pPr/>
              <a:t>18</a:t>
            </a:fld>
            <a:endParaRPr lang="en-US"/>
          </a:p>
        </p:txBody>
      </p:sp>
    </p:spTree>
    <p:extLst>
      <p:ext uri="{BB962C8B-B14F-4D97-AF65-F5344CB8AC3E}">
        <p14:creationId xmlns:p14="http://schemas.microsoft.com/office/powerpoint/2010/main" val="414431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3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1C6C2A-DFC9-43A6-80C8-00EDE5D7211B}" type="slidenum">
              <a:rPr lang="en-US"/>
              <a:pPr/>
              <a:t>19</a:t>
            </a:fld>
            <a:endParaRPr lang="en-US"/>
          </a:p>
        </p:txBody>
      </p:sp>
    </p:spTree>
    <p:extLst>
      <p:ext uri="{BB962C8B-B14F-4D97-AF65-F5344CB8AC3E}">
        <p14:creationId xmlns:p14="http://schemas.microsoft.com/office/powerpoint/2010/main" val="384513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a:t>In</a:t>
            </a:r>
            <a:r>
              <a:rPr lang="fr-FR" baseline="0" dirty="0"/>
              <a:t> order to improve theoretical prediction it’s important to understand its uncertainties</a:t>
            </a:r>
          </a:p>
          <a:p>
            <a:r>
              <a:rPr lang="fr-FR" baseline="0" dirty="0"/>
              <a:t>Including higher order calculations may improve results as well as simultaneous studying of prompt prod and producer in b-decays charmonia with different states</a:t>
            </a:r>
          </a:p>
          <a:p>
            <a:endParaRPr lang="fr-FR" baseline="0" dirty="0"/>
          </a:p>
          <a:p>
            <a:r>
              <a:rPr lang="fr-FR" baseline="0" dirty="0"/>
              <a:t>Altarnative way is to test it quantitatively using measured production</a:t>
            </a:r>
            <a:endParaRPr lang="fr-FR" dirty="0"/>
          </a:p>
        </p:txBody>
      </p:sp>
      <p:sp>
        <p:nvSpPr>
          <p:cNvPr id="235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4C53DA-7D35-47BF-8312-CE551F5901AA}" type="slidenum">
              <a:rPr lang="en-US"/>
              <a:pPr/>
              <a:t>20</a:t>
            </a:fld>
            <a:endParaRPr lang="en-US"/>
          </a:p>
        </p:txBody>
      </p:sp>
    </p:spTree>
    <p:extLst>
      <p:ext uri="{BB962C8B-B14F-4D97-AF65-F5344CB8AC3E}">
        <p14:creationId xmlns:p14="http://schemas.microsoft.com/office/powerpoint/2010/main" val="1885365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4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DCE5AD-C8B5-4B49-B9E7-399FA1B8A60C}" type="slidenum">
              <a:rPr lang="en-US"/>
              <a:pPr/>
              <a:t>21</a:t>
            </a:fld>
            <a:endParaRPr lang="en-US"/>
          </a:p>
        </p:txBody>
      </p:sp>
    </p:spTree>
    <p:extLst>
      <p:ext uri="{BB962C8B-B14F-4D97-AF65-F5344CB8AC3E}">
        <p14:creationId xmlns:p14="http://schemas.microsoft.com/office/powerpoint/2010/main" val="179036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7786386-3711-4F33-B9F5-67CF55D16992}" type="slidenum">
              <a:rPr lang="en-US"/>
              <a:pPr/>
              <a:t>22</a:t>
            </a:fld>
            <a:endParaRPr lang="en-US"/>
          </a:p>
        </p:txBody>
      </p:sp>
    </p:spTree>
    <p:extLst>
      <p:ext uri="{BB962C8B-B14F-4D97-AF65-F5344CB8AC3E}">
        <p14:creationId xmlns:p14="http://schemas.microsoft.com/office/powerpoint/2010/main" val="2689573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a:t>Etac 2s was measured at the firs</a:t>
            </a:r>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6409CB-31F3-4930-B057-5BBBA7A03159}" type="slidenum">
              <a:rPr lang="en-US"/>
              <a:pPr/>
              <a:t>23</a:t>
            </a:fld>
            <a:endParaRPr lang="en-US"/>
          </a:p>
        </p:txBody>
      </p:sp>
    </p:spTree>
    <p:extLst>
      <p:ext uri="{BB962C8B-B14F-4D97-AF65-F5344CB8AC3E}">
        <p14:creationId xmlns:p14="http://schemas.microsoft.com/office/powerpoint/2010/main" val="1048066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1A99795-5CBF-405A-815A-48967620C647}" type="slidenum">
              <a:rPr lang="en-US"/>
              <a:pPr/>
              <a:t>24</a:t>
            </a:fld>
            <a:endParaRPr lang="en-US"/>
          </a:p>
        </p:txBody>
      </p:sp>
    </p:spTree>
    <p:extLst>
      <p:ext uri="{BB962C8B-B14F-4D97-AF65-F5344CB8AC3E}">
        <p14:creationId xmlns:p14="http://schemas.microsoft.com/office/powerpoint/2010/main" val="1682981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1A99795-5CBF-405A-815A-48967620C647}" type="slidenum">
              <a:rPr lang="en-US"/>
              <a:pPr/>
              <a:t>28</a:t>
            </a:fld>
            <a:endParaRPr lang="en-US"/>
          </a:p>
        </p:txBody>
      </p:sp>
    </p:spTree>
    <p:extLst>
      <p:ext uri="{BB962C8B-B14F-4D97-AF65-F5344CB8AC3E}">
        <p14:creationId xmlns:p14="http://schemas.microsoft.com/office/powerpoint/2010/main" val="162933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75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endParaRPr lang="ru-RU" dirty="0"/>
          </a:p>
        </p:txBody>
      </p:sp>
      <p:sp>
        <p:nvSpPr>
          <p:cNvPr id="4" name="Номер слайда 3"/>
          <p:cNvSpPr>
            <a:spLocks noGrp="1"/>
          </p:cNvSpPr>
          <p:nvPr>
            <p:ph type="sldNum" sz="quarter" idx="10"/>
          </p:nvPr>
        </p:nvSpPr>
        <p:spPr/>
        <p:txBody>
          <a:bodyPr/>
          <a:lstStyle/>
          <a:p>
            <a:fld id="{45769A48-DE94-4246-83E6-2C35EFF39DB8}" type="slidenum">
              <a:rPr lang="ru-RU" smtClean="0"/>
              <a:t>6</a:t>
            </a:fld>
            <a:endParaRPr lang="ru-RU"/>
          </a:p>
        </p:txBody>
      </p:sp>
    </p:spTree>
    <p:extLst>
      <p:ext uri="{BB962C8B-B14F-4D97-AF65-F5344CB8AC3E}">
        <p14:creationId xmlns:p14="http://schemas.microsoft.com/office/powerpoint/2010/main" val="208127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Andrii Usachov</a:t>
            </a:r>
            <a:endParaRPr lang="ru-RU"/>
          </a:p>
        </p:txBody>
      </p:sp>
      <p:sp>
        <p:nvSpPr>
          <p:cNvPr id="5" name="Slide Number Placeholder 4"/>
          <p:cNvSpPr>
            <a:spLocks noGrp="1"/>
          </p:cNvSpPr>
          <p:nvPr>
            <p:ph type="sldNum" sz="quarter" idx="11"/>
          </p:nvPr>
        </p:nvSpPr>
        <p:spPr/>
        <p:txBody>
          <a:bodyPr/>
          <a:lstStyle/>
          <a:p>
            <a:fld id="{16CC0E84-7F2A-4619-A716-C5988E188884}" type="slidenum">
              <a:rPr lang="ru-RU" smtClean="0"/>
              <a:t>10</a:t>
            </a:fld>
            <a:endParaRPr lang="ru-RU"/>
          </a:p>
        </p:txBody>
      </p:sp>
    </p:spTree>
    <p:extLst>
      <p:ext uri="{BB962C8B-B14F-4D97-AF65-F5344CB8AC3E}">
        <p14:creationId xmlns:p14="http://schemas.microsoft.com/office/powerpoint/2010/main" val="342070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Andrii Usachov</a:t>
            </a:r>
            <a:endParaRPr lang="ru-RU"/>
          </a:p>
        </p:txBody>
      </p:sp>
      <p:sp>
        <p:nvSpPr>
          <p:cNvPr id="5" name="Slide Number Placeholder 4"/>
          <p:cNvSpPr>
            <a:spLocks noGrp="1"/>
          </p:cNvSpPr>
          <p:nvPr>
            <p:ph type="sldNum" sz="quarter" idx="11"/>
          </p:nvPr>
        </p:nvSpPr>
        <p:spPr/>
        <p:txBody>
          <a:bodyPr/>
          <a:lstStyle/>
          <a:p>
            <a:fld id="{16CC0E84-7F2A-4619-A716-C5988E188884}" type="slidenum">
              <a:rPr lang="ru-RU" smtClean="0"/>
              <a:t>11</a:t>
            </a:fld>
            <a:endParaRPr lang="ru-RU"/>
          </a:p>
        </p:txBody>
      </p:sp>
    </p:spTree>
    <p:extLst>
      <p:ext uri="{BB962C8B-B14F-4D97-AF65-F5344CB8AC3E}">
        <p14:creationId xmlns:p14="http://schemas.microsoft.com/office/powerpoint/2010/main" val="125939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59C0AE-0717-430E-BF47-41617A15470F}" type="slidenum">
              <a:rPr lang="en-US"/>
              <a:pPr/>
              <a:t>12</a:t>
            </a:fld>
            <a:endParaRPr lang="en-US"/>
          </a:p>
        </p:txBody>
      </p:sp>
    </p:spTree>
    <p:extLst>
      <p:ext uri="{BB962C8B-B14F-4D97-AF65-F5344CB8AC3E}">
        <p14:creationId xmlns:p14="http://schemas.microsoft.com/office/powerpoint/2010/main" val="6347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r>
              <a:rPr lang="en-US"/>
              <a:t>Andrii Usachov</a:t>
            </a:r>
            <a:endParaRPr lang="ru-RU"/>
          </a:p>
        </p:txBody>
      </p:sp>
      <p:sp>
        <p:nvSpPr>
          <p:cNvPr id="5" name="Номер слайда 4"/>
          <p:cNvSpPr>
            <a:spLocks noGrp="1"/>
          </p:cNvSpPr>
          <p:nvPr>
            <p:ph type="sldNum" sz="quarter" idx="11"/>
          </p:nvPr>
        </p:nvSpPr>
        <p:spPr/>
        <p:txBody>
          <a:bodyPr/>
          <a:lstStyle/>
          <a:p>
            <a:fld id="{16CC0E84-7F2A-4619-A716-C5988E188884}" type="slidenum">
              <a:rPr lang="ru-RU" smtClean="0"/>
              <a:t>13</a:t>
            </a:fld>
            <a:endParaRPr lang="ru-RU"/>
          </a:p>
        </p:txBody>
      </p:sp>
    </p:spTree>
    <p:extLst>
      <p:ext uri="{BB962C8B-B14F-4D97-AF65-F5344CB8AC3E}">
        <p14:creationId xmlns:p14="http://schemas.microsoft.com/office/powerpoint/2010/main" val="321624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5BE5275-1EC0-4407-8993-43E7E88F71E9}" type="slidenum">
              <a:rPr lang="en-US"/>
              <a:pPr/>
              <a:t>14</a:t>
            </a:fld>
            <a:endParaRPr lang="en-US"/>
          </a:p>
        </p:txBody>
      </p:sp>
    </p:spTree>
    <p:extLst>
      <p:ext uri="{BB962C8B-B14F-4D97-AF65-F5344CB8AC3E}">
        <p14:creationId xmlns:p14="http://schemas.microsoft.com/office/powerpoint/2010/main" val="283845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3" name="Shape 19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42118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590595D0-0074-4023-A28B-D1E18A57DBC7}" type="datetime1">
              <a:rPr lang="ru-RU" smtClean="0"/>
              <a:t>28.09.2018</a:t>
            </a:fld>
            <a:endParaRPr lang="ru-RU"/>
          </a:p>
        </p:txBody>
      </p:sp>
      <p:sp>
        <p:nvSpPr>
          <p:cNvPr id="8" name="Slide Number Placeholder 7"/>
          <p:cNvSpPr>
            <a:spLocks noGrp="1"/>
          </p:cNvSpPr>
          <p:nvPr>
            <p:ph type="sldNum" sz="quarter" idx="11"/>
          </p:nvPr>
        </p:nvSpPr>
        <p:spPr/>
        <p:txBody>
          <a:bodyPr/>
          <a:lstStyle/>
          <a:p>
            <a:fld id="{F83C6ADB-1347-46A4-ADF9-A9D7AF62F105}" type="slidenum">
              <a:rPr lang="ru-RU" smtClean="0"/>
              <a:t>‹#›</a:t>
            </a:fld>
            <a:endParaRPr lang="ru-RU"/>
          </a:p>
        </p:txBody>
      </p:sp>
      <p:sp>
        <p:nvSpPr>
          <p:cNvPr id="9" name="Footer Placeholder 8"/>
          <p:cNvSpPr>
            <a:spLocks noGrp="1"/>
          </p:cNvSpPr>
          <p:nvPr>
            <p:ph type="ftr" sz="quarter" idx="12"/>
          </p:nvPr>
        </p:nvSpPr>
        <p:spPr/>
        <p:txBody>
          <a:bodyPr/>
          <a:lstStyle/>
          <a:p>
            <a:r>
              <a:rPr lang="en-US"/>
              <a:t>Andrii Usachov</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4C1897C3-1C80-4838-BECF-C3220D86F60E}" type="datetime1">
              <a:rPr lang="ru-RU" smtClean="0"/>
              <a:t>28.09.2018</a:t>
            </a:fld>
            <a:endParaRPr lang="ru-RU"/>
          </a:p>
        </p:txBody>
      </p:sp>
      <p:sp>
        <p:nvSpPr>
          <p:cNvPr id="5" name="Footer Placeholder 4"/>
          <p:cNvSpPr>
            <a:spLocks noGrp="1"/>
          </p:cNvSpPr>
          <p:nvPr>
            <p:ph type="ftr" sz="quarter" idx="11"/>
          </p:nvPr>
        </p:nvSpPr>
        <p:spPr/>
        <p:txBody>
          <a:bodyPr/>
          <a:lstStyle/>
          <a:p>
            <a:r>
              <a:rPr lang="en-US"/>
              <a:t>Andrii Usachov</a:t>
            </a:r>
            <a:endParaRPr lang="ru-RU"/>
          </a:p>
        </p:txBody>
      </p:sp>
      <p:sp>
        <p:nvSpPr>
          <p:cNvPr id="6" name="Slide Number Placeholder 5"/>
          <p:cNvSpPr>
            <a:spLocks noGrp="1"/>
          </p:cNvSpPr>
          <p:nvPr>
            <p:ph type="sldNum" sz="quarter" idx="12"/>
          </p:nvPr>
        </p:nvSpPr>
        <p:spPr/>
        <p:txBody>
          <a:bodyPr/>
          <a:lstStyle/>
          <a:p>
            <a:fld id="{F83C6ADB-1347-46A4-ADF9-A9D7AF62F10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09B9419-0BC4-4DB1-9FF6-4C197F7F4E72}" type="datetime1">
              <a:rPr lang="ru-RU" smtClean="0"/>
              <a:t>28.09.2018</a:t>
            </a:fld>
            <a:endParaRPr lang="ru-RU"/>
          </a:p>
        </p:txBody>
      </p:sp>
      <p:sp>
        <p:nvSpPr>
          <p:cNvPr id="5" name="Footer Placeholder 4"/>
          <p:cNvSpPr>
            <a:spLocks noGrp="1"/>
          </p:cNvSpPr>
          <p:nvPr>
            <p:ph type="ftr" sz="quarter" idx="11"/>
          </p:nvPr>
        </p:nvSpPr>
        <p:spPr/>
        <p:txBody>
          <a:bodyPr/>
          <a:lstStyle/>
          <a:p>
            <a:r>
              <a:rPr lang="en-US"/>
              <a:t>Andrii Usachov</a:t>
            </a:r>
            <a:endParaRPr lang="ru-RU"/>
          </a:p>
        </p:txBody>
      </p:sp>
      <p:sp>
        <p:nvSpPr>
          <p:cNvPr id="6" name="Slide Number Placeholder 5"/>
          <p:cNvSpPr>
            <a:spLocks noGrp="1"/>
          </p:cNvSpPr>
          <p:nvPr>
            <p:ph type="sldNum" sz="quarter" idx="12"/>
          </p:nvPr>
        </p:nvSpPr>
        <p:spPr/>
        <p:txBody>
          <a:bodyPr/>
          <a:lstStyle/>
          <a:p>
            <a:fld id="{F83C6ADB-1347-46A4-ADF9-A9D7AF62F105}"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9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5C289E-62D4-416D-9F88-4B0A8B28CB59}" type="datetime1">
              <a:rPr lang="ru-RU" smtClean="0"/>
              <a:t>28.09.2018</a:t>
            </a:fld>
            <a:endParaRPr lang="ru-RU"/>
          </a:p>
        </p:txBody>
      </p:sp>
      <p:sp>
        <p:nvSpPr>
          <p:cNvPr id="5" name="Footer Placeholder 4"/>
          <p:cNvSpPr>
            <a:spLocks noGrp="1"/>
          </p:cNvSpPr>
          <p:nvPr>
            <p:ph type="ftr" sz="quarter" idx="11"/>
          </p:nvPr>
        </p:nvSpPr>
        <p:spPr/>
        <p:txBody>
          <a:bodyPr/>
          <a:lstStyle/>
          <a:p>
            <a:r>
              <a:rPr lang="en-US"/>
              <a:t>Andrii Usachov</a:t>
            </a:r>
            <a:endParaRPr lang="ru-RU"/>
          </a:p>
        </p:txBody>
      </p:sp>
      <p:sp>
        <p:nvSpPr>
          <p:cNvPr id="6" name="Slide Number Placeholder 5"/>
          <p:cNvSpPr>
            <a:spLocks noGrp="1"/>
          </p:cNvSpPr>
          <p:nvPr>
            <p:ph type="sldNum" sz="quarter" idx="12"/>
          </p:nvPr>
        </p:nvSpPr>
        <p:spPr/>
        <p:txBody>
          <a:bodyPr/>
          <a:lstStyle/>
          <a:p>
            <a:fld id="{F83C6ADB-1347-46A4-ADF9-A9D7AF62F10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1674D-6D29-4087-AF78-94DD20687A13}" type="datetime1">
              <a:rPr lang="ru-RU" smtClean="0"/>
              <a:t>28.09.2018</a:t>
            </a:fld>
            <a:endParaRPr lang="ru-RU"/>
          </a:p>
        </p:txBody>
      </p:sp>
      <p:sp>
        <p:nvSpPr>
          <p:cNvPr id="5" name="Footer Placeholder 4"/>
          <p:cNvSpPr>
            <a:spLocks noGrp="1"/>
          </p:cNvSpPr>
          <p:nvPr>
            <p:ph type="ftr" sz="quarter" idx="11"/>
          </p:nvPr>
        </p:nvSpPr>
        <p:spPr/>
        <p:txBody>
          <a:bodyPr/>
          <a:lstStyle/>
          <a:p>
            <a:r>
              <a:rPr lang="en-US"/>
              <a:t>Andrii Usachov</a:t>
            </a:r>
            <a:endParaRPr lang="ru-RU"/>
          </a:p>
        </p:txBody>
      </p:sp>
      <p:sp>
        <p:nvSpPr>
          <p:cNvPr id="6" name="Slide Number Placeholder 5"/>
          <p:cNvSpPr>
            <a:spLocks noGrp="1"/>
          </p:cNvSpPr>
          <p:nvPr>
            <p:ph type="sldNum" sz="quarter" idx="12"/>
          </p:nvPr>
        </p:nvSpPr>
        <p:spPr/>
        <p:txBody>
          <a:bodyPr/>
          <a:lstStyle/>
          <a:p>
            <a:fld id="{F83C6ADB-1347-46A4-ADF9-A9D7AF62F105}"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C86FED5-302F-4F16-B0E5-80913C38B8CB}" type="datetime1">
              <a:rPr lang="ru-RU" smtClean="0"/>
              <a:t>28.09.2018</a:t>
            </a:fld>
            <a:endParaRPr lang="ru-RU"/>
          </a:p>
        </p:txBody>
      </p:sp>
      <p:sp>
        <p:nvSpPr>
          <p:cNvPr id="6" name="Footer Placeholder 5"/>
          <p:cNvSpPr>
            <a:spLocks noGrp="1"/>
          </p:cNvSpPr>
          <p:nvPr>
            <p:ph type="ftr" sz="quarter" idx="11"/>
          </p:nvPr>
        </p:nvSpPr>
        <p:spPr/>
        <p:txBody>
          <a:bodyPr/>
          <a:lstStyle/>
          <a:p>
            <a:r>
              <a:rPr lang="en-US"/>
              <a:t>Andrii Usachov</a:t>
            </a:r>
            <a:endParaRPr lang="ru-RU"/>
          </a:p>
        </p:txBody>
      </p:sp>
      <p:sp>
        <p:nvSpPr>
          <p:cNvPr id="7" name="Slide Number Placeholder 6"/>
          <p:cNvSpPr>
            <a:spLocks noGrp="1"/>
          </p:cNvSpPr>
          <p:nvPr>
            <p:ph type="sldNum" sz="quarter" idx="12"/>
          </p:nvPr>
        </p:nvSpPr>
        <p:spPr/>
        <p:txBody>
          <a:bodyPr/>
          <a:lstStyle/>
          <a:p>
            <a:fld id="{F83C6ADB-1347-46A4-ADF9-A9D7AF62F105}"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5CD8316C-9E99-4896-9EAC-F59F00E59C50}" type="datetime1">
              <a:rPr lang="ru-RU" smtClean="0"/>
              <a:t>28.09.2018</a:t>
            </a:fld>
            <a:endParaRPr lang="ru-RU"/>
          </a:p>
        </p:txBody>
      </p:sp>
      <p:sp>
        <p:nvSpPr>
          <p:cNvPr id="8" name="Footer Placeholder 7"/>
          <p:cNvSpPr>
            <a:spLocks noGrp="1"/>
          </p:cNvSpPr>
          <p:nvPr>
            <p:ph type="ftr" sz="quarter" idx="11"/>
          </p:nvPr>
        </p:nvSpPr>
        <p:spPr/>
        <p:txBody>
          <a:bodyPr/>
          <a:lstStyle/>
          <a:p>
            <a:r>
              <a:rPr lang="en-US"/>
              <a:t>Andrii Usachov</a:t>
            </a:r>
            <a:endParaRPr lang="ru-RU"/>
          </a:p>
        </p:txBody>
      </p:sp>
      <p:sp>
        <p:nvSpPr>
          <p:cNvPr id="9" name="Slide Number Placeholder 8"/>
          <p:cNvSpPr>
            <a:spLocks noGrp="1"/>
          </p:cNvSpPr>
          <p:nvPr>
            <p:ph type="sldNum" sz="quarter" idx="12"/>
          </p:nvPr>
        </p:nvSpPr>
        <p:spPr/>
        <p:txBody>
          <a:bodyPr/>
          <a:lstStyle/>
          <a:p>
            <a:fld id="{F83C6ADB-1347-46A4-ADF9-A9D7AF62F105}"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8DBD811-8FBA-4CB8-8694-030FDC149FE4}" type="datetime1">
              <a:rPr lang="ru-RU" smtClean="0"/>
              <a:t>28.09.2018</a:t>
            </a:fld>
            <a:endParaRPr lang="ru-RU"/>
          </a:p>
        </p:txBody>
      </p:sp>
      <p:sp>
        <p:nvSpPr>
          <p:cNvPr id="4" name="Footer Placeholder 3"/>
          <p:cNvSpPr>
            <a:spLocks noGrp="1"/>
          </p:cNvSpPr>
          <p:nvPr>
            <p:ph type="ftr" sz="quarter" idx="11"/>
          </p:nvPr>
        </p:nvSpPr>
        <p:spPr/>
        <p:txBody>
          <a:bodyPr/>
          <a:lstStyle/>
          <a:p>
            <a:r>
              <a:rPr lang="en-US"/>
              <a:t>Andrii Usachov</a:t>
            </a:r>
            <a:endParaRPr lang="ru-RU"/>
          </a:p>
        </p:txBody>
      </p:sp>
      <p:sp>
        <p:nvSpPr>
          <p:cNvPr id="5" name="Slide Number Placeholder 4"/>
          <p:cNvSpPr>
            <a:spLocks noGrp="1"/>
          </p:cNvSpPr>
          <p:nvPr>
            <p:ph type="sldNum" sz="quarter" idx="12"/>
          </p:nvPr>
        </p:nvSpPr>
        <p:spPr/>
        <p:txBody>
          <a:bodyPr/>
          <a:lstStyle/>
          <a:p>
            <a:fld id="{F83C6ADB-1347-46A4-ADF9-A9D7AF62F10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A3DA6-A7AD-4E31-9C4E-E26BA97427D7}" type="datetime1">
              <a:rPr lang="ru-RU" smtClean="0"/>
              <a:t>28.09.2018</a:t>
            </a:fld>
            <a:endParaRPr lang="ru-RU"/>
          </a:p>
        </p:txBody>
      </p:sp>
      <p:sp>
        <p:nvSpPr>
          <p:cNvPr id="3" name="Footer Placeholder 2"/>
          <p:cNvSpPr>
            <a:spLocks noGrp="1"/>
          </p:cNvSpPr>
          <p:nvPr>
            <p:ph type="ftr" sz="quarter" idx="11"/>
          </p:nvPr>
        </p:nvSpPr>
        <p:spPr/>
        <p:txBody>
          <a:bodyPr/>
          <a:lstStyle/>
          <a:p>
            <a:r>
              <a:rPr lang="en-US"/>
              <a:t>Andrii Usachov</a:t>
            </a:r>
            <a:endParaRPr lang="ru-RU"/>
          </a:p>
        </p:txBody>
      </p:sp>
      <p:sp>
        <p:nvSpPr>
          <p:cNvPr id="4" name="Slide Number Placeholder 3"/>
          <p:cNvSpPr>
            <a:spLocks noGrp="1"/>
          </p:cNvSpPr>
          <p:nvPr>
            <p:ph type="sldNum" sz="quarter" idx="12"/>
          </p:nvPr>
        </p:nvSpPr>
        <p:spPr/>
        <p:txBody>
          <a:bodyPr/>
          <a:lstStyle/>
          <a:p>
            <a:fld id="{F83C6ADB-1347-46A4-ADF9-A9D7AF62F10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4D7A585-14D9-4DC7-B163-424C0A22087A}" type="datetime1">
              <a:rPr lang="ru-RU" smtClean="0"/>
              <a:t>28.09.2018</a:t>
            </a:fld>
            <a:endParaRPr lang="ru-RU"/>
          </a:p>
        </p:txBody>
      </p:sp>
      <p:sp>
        <p:nvSpPr>
          <p:cNvPr id="6" name="Footer Placeholder 5"/>
          <p:cNvSpPr>
            <a:spLocks noGrp="1"/>
          </p:cNvSpPr>
          <p:nvPr>
            <p:ph type="ftr" sz="quarter" idx="11"/>
          </p:nvPr>
        </p:nvSpPr>
        <p:spPr/>
        <p:txBody>
          <a:bodyPr/>
          <a:lstStyle/>
          <a:p>
            <a:r>
              <a:rPr lang="en-US"/>
              <a:t>Andrii Usachov</a:t>
            </a:r>
            <a:endParaRPr lang="ru-RU"/>
          </a:p>
        </p:txBody>
      </p:sp>
      <p:sp>
        <p:nvSpPr>
          <p:cNvPr id="7" name="Slide Number Placeholder 6"/>
          <p:cNvSpPr>
            <a:spLocks noGrp="1"/>
          </p:cNvSpPr>
          <p:nvPr>
            <p:ph type="sldNum" sz="quarter" idx="12"/>
          </p:nvPr>
        </p:nvSpPr>
        <p:spPr/>
        <p:txBody>
          <a:bodyPr/>
          <a:lstStyle/>
          <a:p>
            <a:fld id="{F83C6ADB-1347-46A4-ADF9-A9D7AF62F10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A9A7A76-0DD5-4387-9A87-A69EBFF10CE3}" type="datetime1">
              <a:rPr lang="ru-RU" smtClean="0"/>
              <a:t>28.09.2018</a:t>
            </a:fld>
            <a:endParaRPr lang="ru-RU"/>
          </a:p>
        </p:txBody>
      </p:sp>
      <p:sp>
        <p:nvSpPr>
          <p:cNvPr id="6" name="Footer Placeholder 5"/>
          <p:cNvSpPr>
            <a:spLocks noGrp="1"/>
          </p:cNvSpPr>
          <p:nvPr>
            <p:ph type="ftr" sz="quarter" idx="11"/>
          </p:nvPr>
        </p:nvSpPr>
        <p:spPr/>
        <p:txBody>
          <a:bodyPr/>
          <a:lstStyle/>
          <a:p>
            <a:r>
              <a:rPr lang="en-US"/>
              <a:t>Andrii Usachov</a:t>
            </a:r>
            <a:endParaRPr lang="ru-RU"/>
          </a:p>
        </p:txBody>
      </p:sp>
      <p:sp>
        <p:nvSpPr>
          <p:cNvPr id="7" name="Slide Number Placeholder 6"/>
          <p:cNvSpPr>
            <a:spLocks noGrp="1"/>
          </p:cNvSpPr>
          <p:nvPr>
            <p:ph type="sldNum" sz="quarter" idx="12"/>
          </p:nvPr>
        </p:nvSpPr>
        <p:spPr/>
        <p:txBody>
          <a:bodyPr/>
          <a:lstStyle/>
          <a:p>
            <a:fld id="{F83C6ADB-1347-46A4-ADF9-A9D7AF62F10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gradFill flip="none" rotWithShape="1">
          <a:gsLst>
            <a:gs pos="15000">
              <a:schemeClr val="bg1">
                <a:lumMod val="100000"/>
              </a:schemeClr>
            </a:gs>
            <a:gs pos="47000">
              <a:schemeClr val="bg1">
                <a:lumMod val="97000"/>
              </a:schemeClr>
            </a:gs>
            <a:gs pos="100000">
              <a:schemeClr val="bg1">
                <a:lumMod val="89000"/>
              </a:schemeClr>
            </a:gs>
          </a:gsLst>
          <a:lin ang="1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BA18F31-BCD9-49FF-B333-0C78431D52D1}" type="datetime1">
              <a:rPr lang="ru-RU" smtClean="0"/>
              <a:t>28.09.2018</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a:t>Andrii Usachov</a:t>
            </a:r>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83C6ADB-1347-46A4-ADF9-A9D7AF62F105}"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12"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58.png"/><Relationship Id="rId5" Type="http://schemas.openxmlformats.org/officeDocument/2006/relationships/image" Target="NULL"/><Relationship Id="rId10" Type="http://schemas.openxmlformats.org/officeDocument/2006/relationships/image" Target="../media/image57.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7.png"/><Relationship Id="rId7"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85.png"/><Relationship Id="rId7"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89.png"/><Relationship Id="rId4" Type="http://schemas.openxmlformats.org/officeDocument/2006/relationships/image" Target="../media/image86.png"/><Relationship Id="rId9" Type="http://schemas.openxmlformats.org/officeDocument/2006/relationships/image" Target="NULL"/></Relationships>
</file>

<file path=ppt/slides/_rels/slide2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10" Type="http://schemas.openxmlformats.org/officeDocument/2006/relationships/image" Target="../media/image89.png"/><Relationship Id="rId4" Type="http://schemas.openxmlformats.org/officeDocument/2006/relationships/image" Target="../media/image91.png"/><Relationship Id="rId9" Type="http://schemas.openxmlformats.org/officeDocument/2006/relationships/image" Target="../media/image96.png"/></Relationships>
</file>

<file path=ppt/slides/_rels/slide2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emf"/><Relationship Id="rId9" Type="http://schemas.openxmlformats.org/officeDocument/2006/relationships/image" Target="../media/image103.png"/></Relationships>
</file>

<file path=ppt/slides/_rels/slide2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2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11" Type="http://schemas.openxmlformats.org/officeDocument/2006/relationships/image" Target="../media/image33.png"/><Relationship Id="rId10" Type="http://schemas.openxmlformats.org/officeDocument/2006/relationships/image" Target="../media/image26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9000">
              <a:schemeClr val="bg1">
                <a:lumMod val="100000"/>
              </a:schemeClr>
            </a:gs>
            <a:gs pos="67000">
              <a:schemeClr val="bg1">
                <a:lumMod val="97000"/>
              </a:schemeClr>
            </a:gs>
            <a:gs pos="100000">
              <a:schemeClr val="bg1">
                <a:lumMod val="89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458200" cy="2895600"/>
          </a:xfrm>
        </p:spPr>
        <p:txBody>
          <a:bodyPr/>
          <a:lstStyle/>
          <a:p>
            <a:pPr>
              <a:lnSpc>
                <a:spcPct val="100000"/>
              </a:lnSpc>
            </a:pPr>
            <a:r>
              <a:rPr lang="en-US" sz="3600" dirty="0"/>
              <a:t>Quarkonium production (at LHC)</a:t>
            </a:r>
          </a:p>
        </p:txBody>
      </p:sp>
      <p:sp>
        <p:nvSpPr>
          <p:cNvPr id="3" name="Объект 2"/>
          <p:cNvSpPr>
            <a:spLocks noGrp="1"/>
          </p:cNvSpPr>
          <p:nvPr>
            <p:ph idx="1"/>
          </p:nvPr>
        </p:nvSpPr>
        <p:spPr>
          <a:xfrm>
            <a:off x="457200" y="2918460"/>
            <a:ext cx="8229600" cy="803258"/>
          </a:xfrm>
        </p:spPr>
        <p:txBody>
          <a:bodyPr>
            <a:normAutofit fontScale="62500" lnSpcReduction="20000"/>
          </a:bodyPr>
          <a:lstStyle/>
          <a:p>
            <a:pPr marL="0" indent="0" algn="ctr">
              <a:buNone/>
            </a:pPr>
            <a:br>
              <a:rPr lang="en-US" b="1" i="1" u="sng" dirty="0">
                <a:solidFill>
                  <a:schemeClr val="tx1"/>
                </a:solidFill>
              </a:rPr>
            </a:br>
            <a:r>
              <a:rPr lang="en-US" sz="3100" i="1" dirty="0" err="1">
                <a:solidFill>
                  <a:schemeClr val="tx1"/>
                </a:solidFill>
                <a:latin typeface="Arial" panose="020B0604020202020204" pitchFamily="34" charset="0"/>
                <a:cs typeface="Arial" panose="020B0604020202020204" pitchFamily="34" charset="0"/>
              </a:rPr>
              <a:t>Andrii</a:t>
            </a:r>
            <a:r>
              <a:rPr lang="en-US" sz="3100" i="1" dirty="0">
                <a:solidFill>
                  <a:schemeClr val="tx1"/>
                </a:solidFill>
                <a:latin typeface="Arial" panose="020B0604020202020204" pitchFamily="34" charset="0"/>
                <a:cs typeface="Arial" panose="020B0604020202020204" pitchFamily="34" charset="0"/>
              </a:rPr>
              <a:t> </a:t>
            </a:r>
            <a:r>
              <a:rPr lang="en-US" sz="3100" i="1" dirty="0" err="1">
                <a:solidFill>
                  <a:schemeClr val="tx1"/>
                </a:solidFill>
                <a:latin typeface="Arial" panose="020B0604020202020204" pitchFamily="34" charset="0"/>
                <a:cs typeface="Arial" panose="020B0604020202020204" pitchFamily="34" charset="0"/>
              </a:rPr>
              <a:t>Usachov</a:t>
            </a:r>
            <a:r>
              <a:rPr lang="en-US" sz="3100" i="1" dirty="0">
                <a:solidFill>
                  <a:schemeClr val="tx1"/>
                </a:solidFill>
                <a:latin typeface="Arial" panose="020B0604020202020204" pitchFamily="34" charset="0"/>
                <a:cs typeface="Arial" panose="020B0604020202020204" pitchFamily="34" charset="0"/>
              </a:rPr>
              <a:t> </a:t>
            </a:r>
          </a:p>
          <a:p>
            <a:pPr marL="0" indent="0" algn="ctr">
              <a:buNone/>
            </a:pPr>
            <a:r>
              <a:rPr lang="en-US" sz="3100" i="1" dirty="0">
                <a:solidFill>
                  <a:schemeClr val="tx1"/>
                </a:solidFill>
                <a:latin typeface="Arial" panose="020B0604020202020204" pitchFamily="34" charset="0"/>
                <a:cs typeface="Arial" panose="020B0604020202020204" pitchFamily="34" charset="0"/>
              </a:rPr>
              <a:t>LAL, </a:t>
            </a:r>
            <a:r>
              <a:rPr lang="en-US" sz="3100" i="1" dirty="0" err="1">
                <a:solidFill>
                  <a:schemeClr val="tx1"/>
                </a:solidFill>
                <a:latin typeface="Arial" panose="020B0604020202020204" pitchFamily="34" charset="0"/>
                <a:cs typeface="Arial" panose="020B0604020202020204" pitchFamily="34" charset="0"/>
              </a:rPr>
              <a:t>Orsay</a:t>
            </a:r>
            <a:endParaRPr lang="en-US" sz="3100" i="1" dirty="0">
              <a:solidFill>
                <a:schemeClr val="tx1"/>
              </a:solidFill>
              <a:latin typeface="Arial" panose="020B0604020202020204" pitchFamily="34" charset="0"/>
              <a:cs typeface="Arial" panose="020B0604020202020204" pitchFamily="34" charset="0"/>
            </a:endParaRPr>
          </a:p>
          <a:p>
            <a:pPr marL="0" indent="0" algn="r">
              <a:buNone/>
            </a:pPr>
            <a:endParaRPr lang="en-US" sz="3100" i="1" dirty="0">
              <a:solidFill>
                <a:schemeClr val="tx1"/>
              </a:solidFill>
            </a:endParaRPr>
          </a:p>
        </p:txBody>
      </p:sp>
      <p:sp>
        <p:nvSpPr>
          <p:cNvPr id="4" name="Нижний колонтитул 3"/>
          <p:cNvSpPr>
            <a:spLocks noGrp="1"/>
          </p:cNvSpPr>
          <p:nvPr>
            <p:ph type="ftr" sz="quarter" idx="11"/>
          </p:nvPr>
        </p:nvSpPr>
        <p:spPr/>
        <p:txBody>
          <a:bodyPr/>
          <a:lstStyle/>
          <a:p>
            <a:r>
              <a:rPr lang="en-US" dirty="0" err="1"/>
              <a:t>Andrii</a:t>
            </a:r>
            <a:r>
              <a:rPr lang="en-US" dirty="0"/>
              <a:t> </a:t>
            </a:r>
            <a:r>
              <a:rPr lang="en-US" dirty="0" err="1"/>
              <a:t>Usachov</a:t>
            </a:r>
            <a:endParaRPr lang="ru-RU" dirty="0"/>
          </a:p>
        </p:txBody>
      </p:sp>
      <p:sp>
        <p:nvSpPr>
          <p:cNvPr id="5" name="Номер слайда 4"/>
          <p:cNvSpPr>
            <a:spLocks noGrp="1"/>
          </p:cNvSpPr>
          <p:nvPr>
            <p:ph type="sldNum" sz="quarter" idx="12"/>
          </p:nvPr>
        </p:nvSpPr>
        <p:spPr/>
        <p:txBody>
          <a:bodyPr/>
          <a:lstStyle/>
          <a:p>
            <a:fld id="{F83C6ADB-1347-46A4-ADF9-A9D7AF62F105}" type="slidenum">
              <a:rPr lang="ru-RU" smtClean="0"/>
              <a:t>1</a:t>
            </a:fld>
            <a:endParaRPr lang="ru-R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5583"/>
            <a:ext cx="1839259" cy="12541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127" y="165583"/>
            <a:ext cx="2000473" cy="1254143"/>
          </a:xfrm>
          <a:prstGeom prst="rect">
            <a:avLst/>
          </a:prstGeom>
        </p:spPr>
      </p:pic>
      <p:pic>
        <p:nvPicPr>
          <p:cNvPr id="10" name="Picture 9">
            <a:extLst>
              <a:ext uri="{FF2B5EF4-FFF2-40B4-BE49-F238E27FC236}">
                <a16:creationId xmlns:a16="http://schemas.microsoft.com/office/drawing/2014/main" id="{7F9B22A5-8710-0B4A-9A33-D7EC5D545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 y="5115495"/>
            <a:ext cx="9144000" cy="1742505"/>
          </a:xfrm>
          <a:prstGeom prst="rect">
            <a:avLst/>
          </a:prstGeom>
        </p:spPr>
      </p:pic>
    </p:spTree>
    <p:extLst>
      <p:ext uri="{BB962C8B-B14F-4D97-AF65-F5344CB8AC3E}">
        <p14:creationId xmlns:p14="http://schemas.microsoft.com/office/powerpoint/2010/main" val="133964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3429000"/>
            <a:ext cx="5257800" cy="2654590"/>
          </a:xfrm>
        </p:spPr>
      </p:pic>
      <p:sp>
        <p:nvSpPr>
          <p:cNvPr id="5" name="Slide Number Placeholder 4"/>
          <p:cNvSpPr>
            <a:spLocks noGrp="1"/>
          </p:cNvSpPr>
          <p:nvPr>
            <p:ph type="sldNum" sz="quarter" idx="12"/>
          </p:nvPr>
        </p:nvSpPr>
        <p:spPr/>
        <p:txBody>
          <a:bodyPr/>
          <a:lstStyle/>
          <a:p>
            <a:fld id="{F83C6ADB-1347-46A4-ADF9-A9D7AF62F105}" type="slidenum">
              <a:rPr lang="ru-RU" smtClean="0"/>
              <a:t>10</a:t>
            </a:fld>
            <a:endParaRPr lang="ru-RU"/>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4400"/>
            <a:ext cx="5257800" cy="2535315"/>
          </a:xfrm>
          <a:prstGeom prst="rect">
            <a:avLst/>
          </a:prstGeom>
        </p:spPr>
      </p:pic>
      <mc:AlternateContent xmlns:mc="http://schemas.openxmlformats.org/markup-compatibility/2006">
        <mc:Choice xmlns:a14="http://schemas.microsoft.com/office/drawing/2010/main" Requires="a14">
          <p:sp>
            <p:nvSpPr>
              <p:cNvPr id="8" name="Title 1"/>
              <p:cNvSpPr>
                <a:spLocks noGrp="1"/>
              </p:cNvSpPr>
              <p:nvPr>
                <p:ph type="title"/>
              </p:nvPr>
            </p:nvSpPr>
            <p:spPr>
              <a:xfrm>
                <a:off x="457200" y="0"/>
                <a:ext cx="8229600" cy="426258"/>
              </a:xfrm>
            </p:spPr>
            <p:txBody>
              <a:bodyPr/>
              <a:lstStyle/>
              <a:p>
                <a14:m>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charset="0"/>
                            <a:ea typeface="Cambria Math" charset="0"/>
                            <a:cs typeface="Cambria Math" charset="0"/>
                          </a:rPr>
                          <m:t>𝜒</m:t>
                        </m:r>
                      </m:e>
                      <m:sub>
                        <m:r>
                          <a:rPr lang="en-US" sz="2200" b="0" i="1" smtClean="0">
                            <a:latin typeface="Cambria Math" charset="0"/>
                          </a:rPr>
                          <m:t>𝑐</m:t>
                        </m:r>
                        <m:r>
                          <a:rPr lang="en-US" sz="2200" b="0" i="1" smtClean="0">
                            <a:latin typeface="Cambria Math" panose="02040503050406030204" pitchFamily="18" charset="0"/>
                          </a:rPr>
                          <m:t>1,2</m:t>
                        </m:r>
                      </m:sub>
                    </m:sSub>
                  </m:oMath>
                </a14:m>
                <a:r>
                  <a:rPr lang="en-US" sz="2200" dirty="0"/>
                  <a:t> prompt production using </a:t>
                </a:r>
                <a14:m>
                  <m:oMath xmlns:m="http://schemas.openxmlformats.org/officeDocument/2006/math">
                    <m:sSub>
                      <m:sSubPr>
                        <m:ctrlPr>
                          <a:rPr lang="en-US" sz="2200" i="1">
                            <a:latin typeface="Cambria Math" panose="02040503050406030204" pitchFamily="18" charset="0"/>
                          </a:rPr>
                        </m:ctrlPr>
                      </m:sSubPr>
                      <m:e>
                        <m:r>
                          <a:rPr lang="en-US" sz="2200" i="1">
                            <a:latin typeface="Cambria Math" charset="0"/>
                            <a:ea typeface="Cambria Math" charset="0"/>
                            <a:cs typeface="Cambria Math" charset="0"/>
                          </a:rPr>
                          <m:t>𝜒</m:t>
                        </m:r>
                      </m:e>
                      <m:sub>
                        <m:r>
                          <a:rPr lang="en-US" sz="2200" i="1">
                            <a:latin typeface="Cambria Math" charset="0"/>
                          </a:rPr>
                          <m:t>𝑐</m:t>
                        </m:r>
                        <m:r>
                          <a:rPr lang="en-US" sz="2200" i="1">
                            <a:latin typeface="Cambria Math" panose="02040503050406030204" pitchFamily="18" charset="0"/>
                          </a:rPr>
                          <m:t>1,2</m:t>
                        </m:r>
                      </m:sub>
                    </m:sSub>
                    <m:r>
                      <a:rPr lang="en-US" sz="2200">
                        <a:ea typeface="Cambria Math" panose="02040503050406030204" pitchFamily="18" charset="0"/>
                      </a:rPr>
                      <m:t>→</m:t>
                    </m:r>
                  </m:oMath>
                </a14:m>
                <a:r>
                  <a:rPr lang="en-US" sz="2200" b="1" dirty="0">
                    <a:latin typeface="Palatino Linotype" panose="02040502050505030304" pitchFamily="18" charset="0"/>
                  </a:rPr>
                  <a:t>J/</a:t>
                </a:r>
                <a:r>
                  <a:rPr lang="en-US" sz="2200" b="1" dirty="0" err="1">
                    <a:latin typeface="Palatino Linotype" panose="02040502050505030304" pitchFamily="18" charset="0"/>
                  </a:rPr>
                  <a:t>ψ</a:t>
                </a:r>
                <a:r>
                  <a:rPr lang="en-US" sz="2200" b="1" dirty="0">
                    <a:latin typeface="Palatino Linotype" panose="02040502050505030304" pitchFamily="18" charset="0"/>
                  </a:rPr>
                  <a:t> 𝛾</a:t>
                </a:r>
                <a:endParaRPr lang="en-US" sz="2200" b="1" dirty="0"/>
              </a:p>
            </p:txBody>
          </p:sp>
        </mc:Choice>
        <mc:Fallback>
          <p:sp>
            <p:nvSpPr>
              <p:cNvPr id="8" name="Title 1"/>
              <p:cNvSpPr>
                <a:spLocks noGrp="1" noRot="1" noChangeAspect="1" noMove="1" noResize="1" noEditPoints="1" noAdjustHandles="1" noChangeArrowheads="1" noChangeShapeType="1" noTextEdit="1"/>
              </p:cNvSpPr>
              <p:nvPr>
                <p:ph type="title"/>
              </p:nvPr>
            </p:nvSpPr>
            <p:spPr>
              <a:xfrm>
                <a:off x="457200" y="0"/>
                <a:ext cx="8229600" cy="426258"/>
              </a:xfrm>
              <a:blipFill>
                <a:blip r:embed="rId5"/>
                <a:stretch>
                  <a:fillRect t="-11765" b="-38235"/>
                </a:stretch>
              </a:blipFill>
            </p:spPr>
            <p:txBody>
              <a:bodyPr/>
              <a:lstStyle/>
              <a:p>
                <a:r>
                  <a:rPr lang="fr-FR">
                    <a:noFill/>
                  </a:rPr>
                  <a:t> </a:t>
                </a:r>
              </a:p>
            </p:txBody>
          </p:sp>
        </mc:Fallback>
      </mc:AlternateContent>
      <p:sp>
        <p:nvSpPr>
          <p:cNvPr id="3" name="TextBox 2"/>
          <p:cNvSpPr txBox="1"/>
          <p:nvPr/>
        </p:nvSpPr>
        <p:spPr>
          <a:xfrm>
            <a:off x="1752600" y="6225165"/>
            <a:ext cx="5257800"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t>color Octet LDME extracted from fit</a:t>
            </a:r>
          </a:p>
          <a:p>
            <a:pPr marL="342900" indent="-342900">
              <a:buFont typeface="Arial" panose="020B0604020202020204" pitchFamily="34" charset="0"/>
              <a:buChar char="•"/>
            </a:pPr>
            <a:r>
              <a:rPr lang="en-US" sz="2000" dirty="0"/>
              <a:t>small </a:t>
            </a:r>
            <a:r>
              <a:rPr lang="en-US" sz="2000" dirty="0" err="1"/>
              <a:t>p</a:t>
            </a:r>
            <a:r>
              <a:rPr lang="en-US" sz="2000" baseline="-25000" dirty="0" err="1"/>
              <a:t>T</a:t>
            </a:r>
            <a:r>
              <a:rPr lang="en-US" sz="2000" dirty="0"/>
              <a:t> region has to be explored  </a:t>
            </a:r>
          </a:p>
        </p:txBody>
      </p:sp>
      <p:sp>
        <p:nvSpPr>
          <p:cNvPr id="9" name="TextBox 8"/>
          <p:cNvSpPr txBox="1"/>
          <p:nvPr/>
        </p:nvSpPr>
        <p:spPr>
          <a:xfrm>
            <a:off x="122148" y="621268"/>
            <a:ext cx="4055919" cy="369332"/>
          </a:xfrm>
          <a:prstGeom prst="rect">
            <a:avLst/>
          </a:prstGeom>
          <a:noFill/>
        </p:spPr>
        <p:txBody>
          <a:bodyPr wrap="none" rtlCol="0">
            <a:spAutoFit/>
          </a:bodyPr>
          <a:lstStyle/>
          <a:p>
            <a:r>
              <a:rPr lang="en-US" b="1" dirty="0"/>
              <a:t>NRQCD fit for absolute production: </a:t>
            </a:r>
          </a:p>
        </p:txBody>
      </p:sp>
      <p:sp>
        <p:nvSpPr>
          <p:cNvPr id="2" name="Rectangle 1"/>
          <p:cNvSpPr/>
          <p:nvPr/>
        </p:nvSpPr>
        <p:spPr>
          <a:xfrm>
            <a:off x="533399" y="4255897"/>
            <a:ext cx="2438401" cy="646331"/>
          </a:xfrm>
          <a:prstGeom prst="rect">
            <a:avLst/>
          </a:prstGeom>
        </p:spPr>
        <p:txBody>
          <a:bodyPr wrap="square">
            <a:spAutoFit/>
          </a:bodyPr>
          <a:lstStyle/>
          <a:p>
            <a:r>
              <a:rPr lang="en-US" b="1" dirty="0"/>
              <a:t>More precise when looking for ratio:</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5034" y="568499"/>
            <a:ext cx="3496179" cy="2806792"/>
          </a:xfrm>
          <a:prstGeom prst="rect">
            <a:avLst/>
          </a:prstGeom>
        </p:spPr>
      </p:pic>
      <p:sp>
        <p:nvSpPr>
          <p:cNvPr id="12" name="Rectangle 11"/>
          <p:cNvSpPr/>
          <p:nvPr/>
        </p:nvSpPr>
        <p:spPr>
          <a:xfrm>
            <a:off x="3129938" y="5944429"/>
            <a:ext cx="2174698" cy="276999"/>
          </a:xfrm>
          <a:prstGeom prst="rect">
            <a:avLst/>
          </a:prstGeom>
        </p:spPr>
        <p:txBody>
          <a:bodyPr wrap="none">
            <a:spAutoFit/>
          </a:bodyPr>
          <a:lstStyle/>
          <a:p>
            <a:r>
              <a:rPr lang="pt-BR" sz="1200" b="1" dirty="0">
                <a:solidFill>
                  <a:srgbClr val="0000FF"/>
                </a:solidFill>
              </a:rPr>
              <a:t>Eur. </a:t>
            </a:r>
            <a:r>
              <a:rPr lang="pt-BR" sz="1200" b="1" dirty="0" err="1">
                <a:solidFill>
                  <a:srgbClr val="0000FF"/>
                </a:solidFill>
              </a:rPr>
              <a:t>Phys</a:t>
            </a:r>
            <a:r>
              <a:rPr lang="pt-BR" sz="1200" b="1" dirty="0">
                <a:solidFill>
                  <a:srgbClr val="0000FF"/>
                </a:solidFill>
              </a:rPr>
              <a:t>. J. C 72, 2251 (2012)</a:t>
            </a:r>
            <a:endParaRPr lang="cs-CZ" sz="1200" b="1" dirty="0">
              <a:solidFill>
                <a:srgbClr val="0000FF"/>
              </a:solidFill>
            </a:endParaRPr>
          </a:p>
        </p:txBody>
      </p:sp>
      <p:sp>
        <p:nvSpPr>
          <p:cNvPr id="13" name="Rectangle 12"/>
          <p:cNvSpPr/>
          <p:nvPr/>
        </p:nvSpPr>
        <p:spPr>
          <a:xfrm>
            <a:off x="6197186" y="5944429"/>
            <a:ext cx="1651414" cy="276999"/>
          </a:xfrm>
          <a:prstGeom prst="rect">
            <a:avLst/>
          </a:prstGeom>
        </p:spPr>
        <p:txBody>
          <a:bodyPr wrap="none">
            <a:spAutoFit/>
          </a:bodyPr>
          <a:lstStyle/>
          <a:p>
            <a:r>
              <a:rPr lang="hr-HR" sz="1200" b="1" dirty="0">
                <a:solidFill>
                  <a:srgbClr val="0000FF"/>
                </a:solidFill>
              </a:rPr>
              <a:t>JHEP 1310, 115 (2013)</a:t>
            </a:r>
            <a:endParaRPr lang="pt-BR" sz="1200" b="1" dirty="0">
              <a:solidFill>
                <a:srgbClr val="0000FF"/>
              </a:solidFill>
            </a:endParaRPr>
          </a:p>
        </p:txBody>
      </p:sp>
      <p:sp>
        <p:nvSpPr>
          <p:cNvPr id="14" name="Rectangle 13"/>
          <p:cNvSpPr/>
          <p:nvPr/>
        </p:nvSpPr>
        <p:spPr>
          <a:xfrm>
            <a:off x="1981200" y="3200400"/>
            <a:ext cx="1662635" cy="276999"/>
          </a:xfrm>
          <a:prstGeom prst="rect">
            <a:avLst/>
          </a:prstGeom>
        </p:spPr>
        <p:txBody>
          <a:bodyPr wrap="none">
            <a:spAutoFit/>
          </a:bodyPr>
          <a:lstStyle/>
          <a:p>
            <a:r>
              <a:rPr lang="hr-HR" sz="1200" b="1" dirty="0">
                <a:solidFill>
                  <a:srgbClr val="0000FF"/>
                </a:solidFill>
              </a:rPr>
              <a:t>JHEP 1407, 154 (2014)</a:t>
            </a:r>
            <a:endParaRPr lang="pt-BR" sz="1200" b="1" dirty="0">
              <a:solidFill>
                <a:srgbClr val="0000FF"/>
              </a:solidFill>
            </a:endParaRPr>
          </a:p>
        </p:txBody>
      </p:sp>
      <p:sp>
        <p:nvSpPr>
          <p:cNvPr id="15" name="TextBox 14"/>
          <p:cNvSpPr txBox="1"/>
          <p:nvPr/>
        </p:nvSpPr>
        <p:spPr>
          <a:xfrm>
            <a:off x="990600" y="2743200"/>
            <a:ext cx="930639" cy="369332"/>
          </a:xfrm>
          <a:prstGeom prst="rect">
            <a:avLst/>
          </a:prstGeom>
          <a:noFill/>
        </p:spPr>
        <p:txBody>
          <a:bodyPr wrap="none" rtlCol="0">
            <a:spAutoFit/>
          </a:bodyPr>
          <a:lstStyle/>
          <a:p>
            <a:r>
              <a:rPr lang="en-US" dirty="0"/>
              <a:t>ATLAS</a:t>
            </a:r>
          </a:p>
        </p:txBody>
      </p:sp>
      <p:sp>
        <p:nvSpPr>
          <p:cNvPr id="16" name="TextBox 15"/>
          <p:cNvSpPr txBox="1"/>
          <p:nvPr/>
        </p:nvSpPr>
        <p:spPr>
          <a:xfrm>
            <a:off x="3854116" y="5370439"/>
            <a:ext cx="688009" cy="369332"/>
          </a:xfrm>
          <a:prstGeom prst="rect">
            <a:avLst/>
          </a:prstGeom>
          <a:noFill/>
        </p:spPr>
        <p:txBody>
          <a:bodyPr wrap="none" rtlCol="0">
            <a:spAutoFit/>
          </a:bodyPr>
          <a:lstStyle/>
          <a:p>
            <a:r>
              <a:rPr lang="en-US" dirty="0"/>
              <a:t>CMS</a:t>
            </a:r>
          </a:p>
        </p:txBody>
      </p:sp>
      <p:sp>
        <p:nvSpPr>
          <p:cNvPr id="17" name="TextBox 16"/>
          <p:cNvSpPr txBox="1"/>
          <p:nvPr/>
        </p:nvSpPr>
        <p:spPr>
          <a:xfrm>
            <a:off x="6286606" y="5349474"/>
            <a:ext cx="809837" cy="369332"/>
          </a:xfrm>
          <a:prstGeom prst="rect">
            <a:avLst/>
          </a:prstGeom>
          <a:noFill/>
        </p:spPr>
        <p:txBody>
          <a:bodyPr wrap="none" rtlCol="0">
            <a:spAutoFit/>
          </a:bodyPr>
          <a:lstStyle/>
          <a:p>
            <a:r>
              <a:rPr lang="en-US"/>
              <a:t>LHCb</a:t>
            </a:r>
            <a:endParaRPr lang="en-US" dirty="0"/>
          </a:p>
        </p:txBody>
      </p:sp>
      <p:sp>
        <p:nvSpPr>
          <p:cNvPr id="18" name="Rectangle 17"/>
          <p:cNvSpPr/>
          <p:nvPr/>
        </p:nvSpPr>
        <p:spPr>
          <a:xfrm>
            <a:off x="3086789" y="838200"/>
            <a:ext cx="2217847" cy="276999"/>
          </a:xfrm>
          <a:prstGeom prst="rect">
            <a:avLst/>
          </a:prstGeom>
        </p:spPr>
        <p:txBody>
          <a:bodyPr wrap="square">
            <a:spAutoFit/>
          </a:bodyPr>
          <a:lstStyle/>
          <a:p>
            <a:r>
              <a:rPr lang="pt-BR" sz="1200" b="1" dirty="0">
                <a:solidFill>
                  <a:srgbClr val="0000FF"/>
                </a:solidFill>
              </a:rPr>
              <a:t>arXiv:1606.08265v2 [hep-ph] </a:t>
            </a:r>
            <a:endParaRPr lang="en-US" sz="1200" b="1" dirty="0">
              <a:solidFill>
                <a:srgbClr val="0000FF"/>
              </a:solidFill>
            </a:endParaRPr>
          </a:p>
        </p:txBody>
      </p:sp>
      <p:sp>
        <p:nvSpPr>
          <p:cNvPr id="19" name="Rectangle 18"/>
          <p:cNvSpPr/>
          <p:nvPr/>
        </p:nvSpPr>
        <p:spPr>
          <a:xfrm>
            <a:off x="5627407" y="3048000"/>
            <a:ext cx="1662635" cy="276999"/>
          </a:xfrm>
          <a:prstGeom prst="rect">
            <a:avLst/>
          </a:prstGeom>
        </p:spPr>
        <p:txBody>
          <a:bodyPr wrap="none">
            <a:spAutoFit/>
          </a:bodyPr>
          <a:lstStyle/>
          <a:p>
            <a:r>
              <a:rPr lang="hr-HR" sz="1200" b="1" dirty="0">
                <a:solidFill>
                  <a:srgbClr val="0000FF"/>
                </a:solidFill>
              </a:rPr>
              <a:t>JHEP 1407, 154 (2014)</a:t>
            </a:r>
            <a:endParaRPr lang="pt-BR" sz="1200" b="1" dirty="0">
              <a:solidFill>
                <a:srgbClr val="0000FF"/>
              </a:solidFill>
            </a:endParaRPr>
          </a:p>
        </p:txBody>
      </p:sp>
      <p:sp>
        <p:nvSpPr>
          <p:cNvPr id="11" name="Oval 10">
            <a:extLst>
              <a:ext uri="{FF2B5EF4-FFF2-40B4-BE49-F238E27FC236}">
                <a16:creationId xmlns:a16="http://schemas.microsoft.com/office/drawing/2014/main" id="{F066ECE7-3213-7240-B905-20C41629D126}"/>
              </a:ext>
            </a:extLst>
          </p:cNvPr>
          <p:cNvSpPr/>
          <p:nvPr/>
        </p:nvSpPr>
        <p:spPr>
          <a:xfrm>
            <a:off x="6120986" y="3890006"/>
            <a:ext cx="279814" cy="1012222"/>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535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Andrii Usachov</a:t>
            </a:r>
            <a:endParaRPr lang="ru-RU"/>
          </a:p>
        </p:txBody>
      </p:sp>
      <p:sp>
        <p:nvSpPr>
          <p:cNvPr id="5" name="Slide Number Placeholder 4"/>
          <p:cNvSpPr>
            <a:spLocks noGrp="1"/>
          </p:cNvSpPr>
          <p:nvPr>
            <p:ph type="sldNum" sz="quarter" idx="12"/>
          </p:nvPr>
        </p:nvSpPr>
        <p:spPr/>
        <p:txBody>
          <a:bodyPr/>
          <a:lstStyle/>
          <a:p>
            <a:fld id="{F83C6ADB-1347-46A4-ADF9-A9D7AF62F105}" type="slidenum">
              <a:rPr lang="ru-RU" smtClean="0"/>
              <a:t>11</a:t>
            </a:fld>
            <a:endParaRPr lang="ru-RU"/>
          </a:p>
        </p:txBody>
      </p:sp>
      <mc:AlternateContent xmlns:mc="http://schemas.openxmlformats.org/markup-compatibility/2006">
        <mc:Choice xmlns:a14="http://schemas.microsoft.com/office/drawing/2010/main" Requires="a14">
          <p:sp>
            <p:nvSpPr>
              <p:cNvPr id="8" name="Title 1"/>
              <p:cNvSpPr>
                <a:spLocks noGrp="1"/>
              </p:cNvSpPr>
              <p:nvPr>
                <p:ph type="title"/>
              </p:nvPr>
            </p:nvSpPr>
            <p:spPr>
              <a:xfrm>
                <a:off x="457200" y="0"/>
                <a:ext cx="8229600" cy="426258"/>
              </a:xfrm>
            </p:spPr>
            <p:txBody>
              <a:bodyPr/>
              <a:lstStyle/>
              <a:p>
                <a:r>
                  <a:rPr lang="en-US" sz="2200" dirty="0"/>
                  <a:t>Accessing </a:t>
                </a:r>
                <a14:m>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charset="0"/>
                            <a:ea typeface="Cambria Math" charset="0"/>
                            <a:cs typeface="Cambria Math" charset="0"/>
                          </a:rPr>
                          <m:t>𝜒</m:t>
                        </m:r>
                      </m:e>
                      <m:sub>
                        <m:r>
                          <a:rPr lang="en-US" sz="2200" b="0" i="1" smtClean="0">
                            <a:latin typeface="Cambria Math" charset="0"/>
                          </a:rPr>
                          <m:t>𝑐</m:t>
                        </m:r>
                        <m:r>
                          <a:rPr lang="en-US" sz="2200" b="0" i="1" smtClean="0">
                            <a:latin typeface="Cambria Math" panose="02040503050406030204" pitchFamily="18" charset="0"/>
                          </a:rPr>
                          <m:t>1,2</m:t>
                        </m:r>
                      </m:sub>
                    </m:sSub>
                  </m:oMath>
                </a14:m>
                <a:r>
                  <a:rPr lang="en-US" sz="2200" dirty="0"/>
                  <a:t> using  </a:t>
                </a:r>
                <a14:m>
                  <m:oMath xmlns:m="http://schemas.openxmlformats.org/officeDocument/2006/math">
                    <m:sSub>
                      <m:sSubPr>
                        <m:ctrlPr>
                          <a:rPr lang="en-US" sz="2200" i="1">
                            <a:latin typeface="Cambria Math" panose="02040503050406030204" pitchFamily="18" charset="0"/>
                          </a:rPr>
                        </m:ctrlPr>
                      </m:sSubPr>
                      <m:e>
                        <m:r>
                          <a:rPr lang="en-US" sz="2200" i="1">
                            <a:latin typeface="Cambria Math" charset="0"/>
                            <a:ea typeface="Cambria Math" charset="0"/>
                            <a:cs typeface="Cambria Math" charset="0"/>
                          </a:rPr>
                          <m:t>𝜒</m:t>
                        </m:r>
                      </m:e>
                      <m:sub>
                        <m:r>
                          <a:rPr lang="en-US" sz="2200" i="1">
                            <a:latin typeface="Cambria Math" charset="0"/>
                          </a:rPr>
                          <m:t>𝑐</m:t>
                        </m:r>
                        <m:r>
                          <a:rPr lang="en-US" sz="2200" i="1">
                            <a:latin typeface="Cambria Math" panose="02040503050406030204" pitchFamily="18" charset="0"/>
                          </a:rPr>
                          <m:t>1,2</m:t>
                        </m:r>
                      </m:sub>
                    </m:sSub>
                    <m:r>
                      <a:rPr lang="en-US" sz="2200">
                        <a:ea typeface="Cambria Math" panose="02040503050406030204" pitchFamily="18" charset="0"/>
                      </a:rPr>
                      <m:t>→</m:t>
                    </m:r>
                  </m:oMath>
                </a14:m>
                <a:r>
                  <a:rPr lang="en-US" sz="2200" b="1" dirty="0">
                    <a:latin typeface="Palatino Linotype" panose="02040502050505030304" pitchFamily="18" charset="0"/>
                  </a:rPr>
                  <a:t>J/</a:t>
                </a:r>
                <a:r>
                  <a:rPr lang="en-US" sz="2200" b="1" dirty="0" err="1">
                    <a:latin typeface="Palatino Linotype" panose="02040502050505030304" pitchFamily="18" charset="0"/>
                  </a:rPr>
                  <a:t>ψ</a:t>
                </a:r>
                <a:r>
                  <a:rPr lang="en-US" sz="2200" dirty="0">
                    <a:latin typeface="Palatino Linotype" panose="02040502050505030304" pitchFamily="18" charset="0"/>
                  </a:rPr>
                  <a:t>𝝁𝝁 at </a:t>
                </a:r>
                <a:r>
                  <a:rPr lang="en-US" sz="2200" dirty="0" err="1">
                    <a:latin typeface="Palatino Linotype" panose="02040502050505030304" pitchFamily="18" charset="0"/>
                  </a:rPr>
                  <a:t>LHCb</a:t>
                </a:r>
                <a:endParaRPr lang="en-US" sz="2200" dirty="0"/>
              </a:p>
            </p:txBody>
          </p:sp>
        </mc:Choice>
        <mc:Fallback>
          <p:sp>
            <p:nvSpPr>
              <p:cNvPr id="8" name="Title 1"/>
              <p:cNvSpPr>
                <a:spLocks noGrp="1" noRot="1" noChangeAspect="1" noMove="1" noResize="1" noEditPoints="1" noAdjustHandles="1" noChangeArrowheads="1" noChangeShapeType="1" noTextEdit="1"/>
              </p:cNvSpPr>
              <p:nvPr>
                <p:ph type="title"/>
              </p:nvPr>
            </p:nvSpPr>
            <p:spPr>
              <a:xfrm>
                <a:off x="457200" y="0"/>
                <a:ext cx="8229600" cy="426258"/>
              </a:xfrm>
              <a:blipFill>
                <a:blip r:embed="rId3"/>
                <a:stretch>
                  <a:fillRect t="-11765" b="-38235"/>
                </a:stretch>
              </a:blipFill>
            </p:spPr>
            <p:txBody>
              <a:bodyPr/>
              <a:lstStyle/>
              <a:p>
                <a:r>
                  <a:rPr lang="fr-FR">
                    <a:noFill/>
                  </a:rPr>
                  <a:t> </a:t>
                </a:r>
              </a:p>
            </p:txBody>
          </p:sp>
        </mc:Fallback>
      </mc:AlternateContent>
      <p:pic>
        <p:nvPicPr>
          <p:cNvPr id="22" name="Picture 21">
            <a:extLst>
              <a:ext uri="{FF2B5EF4-FFF2-40B4-BE49-F238E27FC236}">
                <a16:creationId xmlns:a16="http://schemas.microsoft.com/office/drawing/2014/main" id="{4C45926E-1CA9-B94D-B036-9DF859A94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66243"/>
            <a:ext cx="3830985" cy="3843403"/>
          </a:xfrm>
          <a:prstGeom prst="rect">
            <a:avLst/>
          </a:prstGeom>
        </p:spPr>
      </p:pic>
      <p:sp>
        <p:nvSpPr>
          <p:cNvPr id="23" name="Rectangle 22">
            <a:extLst>
              <a:ext uri="{FF2B5EF4-FFF2-40B4-BE49-F238E27FC236}">
                <a16:creationId xmlns:a16="http://schemas.microsoft.com/office/drawing/2014/main" id="{E8B93691-6072-8C4F-AB32-7C4E8349C846}"/>
              </a:ext>
            </a:extLst>
          </p:cNvPr>
          <p:cNvSpPr/>
          <p:nvPr/>
        </p:nvSpPr>
        <p:spPr>
          <a:xfrm>
            <a:off x="5257800" y="3828141"/>
            <a:ext cx="2257349" cy="338554"/>
          </a:xfrm>
          <a:prstGeom prst="rect">
            <a:avLst/>
          </a:prstGeom>
        </p:spPr>
        <p:txBody>
          <a:bodyPr wrap="none">
            <a:spAutoFit/>
          </a:bodyPr>
          <a:lstStyle/>
          <a:p>
            <a:r>
              <a:rPr lang="fr-FR" sz="1600" b="1" dirty="0">
                <a:solidFill>
                  <a:srgbClr val="0000FF"/>
                </a:solidFill>
              </a:rPr>
              <a:t>PRL 119 (2017) 221801 </a:t>
            </a:r>
            <a:endParaRPr lang="fr-FR" sz="1600" dirty="0">
              <a:solidFill>
                <a:srgbClr val="0000FF"/>
              </a:solidFill>
              <a:effectLst/>
            </a:endParaRP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E215A9C-C4D5-1143-9A8C-FD5544DE1F98}"/>
                  </a:ext>
                </a:extLst>
              </p:cNvPr>
              <p:cNvSpPr txBox="1"/>
              <p:nvPr/>
            </p:nvSpPr>
            <p:spPr>
              <a:xfrm>
                <a:off x="76200" y="466243"/>
                <a:ext cx="4404665" cy="2886688"/>
              </a:xfrm>
              <a:prstGeom prst="rect">
                <a:avLst/>
              </a:prstGeom>
              <a:noFill/>
            </p:spPr>
            <p:txBody>
              <a:bodyPr wrap="square" rtlCol="0">
                <a:spAutoFit/>
              </a:bodyPr>
              <a:lstStyle/>
              <a:p>
                <a:pPr marL="285750" indent="-285750">
                  <a:buFont typeface="Arial" panose="020B0604020202020204" pitchFamily="34" charset="0"/>
                  <a:buChar char="•"/>
                </a:pPr>
                <a:r>
                  <a:rPr lang="en-AU" dirty="0"/>
                  <a:t>First observations of </a:t>
                </a:r>
                <a14:m>
                  <m:oMath xmlns:m="http://schemas.openxmlformats.org/officeDocument/2006/math">
                    <m:sSub>
                      <m:sSubPr>
                        <m:ctrlPr>
                          <a:rPr lang="en-AU" i="1">
                            <a:latin typeface="Cambria Math" panose="02040503050406030204" pitchFamily="18" charset="0"/>
                          </a:rPr>
                        </m:ctrlPr>
                      </m:sSubPr>
                      <m:e>
                        <m:r>
                          <a:rPr lang="en-AU" i="1">
                            <a:latin typeface="Cambria Math" charset="0"/>
                            <a:ea typeface="Cambria Math" charset="0"/>
                            <a:cs typeface="Cambria Math" charset="0"/>
                          </a:rPr>
                          <m:t>𝜒</m:t>
                        </m:r>
                      </m:e>
                      <m:sub>
                        <m:r>
                          <a:rPr lang="en-AU" i="1">
                            <a:latin typeface="Cambria Math" charset="0"/>
                          </a:rPr>
                          <m:t>𝑐</m:t>
                        </m:r>
                        <m:r>
                          <a:rPr lang="en-AU" i="1">
                            <a:latin typeface="Cambria Math" panose="02040503050406030204" pitchFamily="18" charset="0"/>
                          </a:rPr>
                          <m:t>1,2</m:t>
                        </m:r>
                      </m:sub>
                    </m:sSub>
                    <m:r>
                      <a:rPr lang="en-AU">
                        <a:latin typeface="Cambria Math" panose="02040503050406030204" pitchFamily="18" charset="0"/>
                        <a:ea typeface="Cambria Math" panose="02040503050406030204" pitchFamily="18" charset="0"/>
                      </a:rPr>
                      <m:t>→</m:t>
                    </m:r>
                  </m:oMath>
                </a14:m>
                <a:r>
                  <a:rPr lang="en-AU" b="1" dirty="0">
                    <a:latin typeface="Palatino Linotype" panose="02040502050505030304" pitchFamily="18" charset="0"/>
                  </a:rPr>
                  <a:t>J/</a:t>
                </a:r>
                <a:r>
                  <a:rPr lang="en-AU" b="1" dirty="0" err="1">
                    <a:latin typeface="Palatino Linotype" panose="02040502050505030304" pitchFamily="18" charset="0"/>
                  </a:rPr>
                  <a:t>ψ</a:t>
                </a:r>
                <a:r>
                  <a:rPr lang="en-AU" dirty="0">
                    <a:latin typeface="Palatino Linotype" panose="02040502050505030304" pitchFamily="18" charset="0"/>
                  </a:rPr>
                  <a:t>𝝁𝝁 decay modes</a:t>
                </a:r>
              </a:p>
              <a:p>
                <a:pPr marL="285750" indent="-285750">
                  <a:buFont typeface="Arial" panose="020B0604020202020204" pitchFamily="34" charset="0"/>
                  <a:buChar char="•"/>
                </a:pPr>
                <a:r>
                  <a:rPr lang="en-AU" dirty="0">
                    <a:latin typeface="Palatino Linotype" panose="02040502050505030304" pitchFamily="18" charset="0"/>
                  </a:rPr>
                  <a:t>Extremely clean signals</a:t>
                </a:r>
              </a:p>
              <a:p>
                <a:pPr marL="285750" indent="-285750">
                  <a:buFont typeface="Arial" panose="020B0604020202020204" pitchFamily="34" charset="0"/>
                  <a:buChar char="•"/>
                </a:pPr>
                <a:r>
                  <a:rPr lang="en-AU" dirty="0">
                    <a:latin typeface="Palatino Linotype" panose="02040502050505030304" pitchFamily="18" charset="0"/>
                  </a:rPr>
                  <a:t>Measurements of </a:t>
                </a:r>
                <a14:m>
                  <m:oMath xmlns:m="http://schemas.openxmlformats.org/officeDocument/2006/math">
                    <m:sSub>
                      <m:sSubPr>
                        <m:ctrlPr>
                          <a:rPr lang="en-AU" i="1">
                            <a:latin typeface="Cambria Math" panose="02040503050406030204" pitchFamily="18" charset="0"/>
                          </a:rPr>
                        </m:ctrlPr>
                      </m:sSubPr>
                      <m:e>
                        <m:r>
                          <a:rPr lang="en-AU" i="1">
                            <a:latin typeface="Cambria Math" charset="0"/>
                            <a:ea typeface="Cambria Math" charset="0"/>
                            <a:cs typeface="Cambria Math" charset="0"/>
                          </a:rPr>
                          <m:t>𝜒</m:t>
                        </m:r>
                      </m:e>
                      <m:sub>
                        <m:r>
                          <a:rPr lang="en-AU" i="1">
                            <a:latin typeface="Cambria Math" charset="0"/>
                          </a:rPr>
                          <m:t>𝑐</m:t>
                        </m:r>
                        <m:r>
                          <a:rPr lang="en-AU" i="1">
                            <a:latin typeface="Cambria Math" panose="02040503050406030204" pitchFamily="18" charset="0"/>
                          </a:rPr>
                          <m:t>1,2</m:t>
                        </m:r>
                      </m:sub>
                    </m:sSub>
                  </m:oMath>
                </a14:m>
                <a:r>
                  <a:rPr lang="en-AU" dirty="0"/>
                  <a:t> resonance parameters are competing with world average precision</a:t>
                </a:r>
              </a:p>
              <a:p>
                <a:pPr marL="285750" indent="-285750">
                  <a:buFont typeface="Arial" panose="020B0604020202020204" pitchFamily="34" charset="0"/>
                  <a:buChar char="•"/>
                </a:pPr>
                <a:r>
                  <a:rPr lang="en-AU" dirty="0"/>
                  <a:t>New channel for production measurements</a:t>
                </a:r>
                <a:br>
                  <a:rPr lang="en-AU" dirty="0"/>
                </a:br>
                <a:endParaRPr lang="en-AU" dirty="0"/>
              </a:p>
              <a:p>
                <a:endParaRPr lang="en-AU" dirty="0"/>
              </a:p>
            </p:txBody>
          </p:sp>
        </mc:Choice>
        <mc:Fallback>
          <p:sp>
            <p:nvSpPr>
              <p:cNvPr id="24" name="TextBox 23">
                <a:extLst>
                  <a:ext uri="{FF2B5EF4-FFF2-40B4-BE49-F238E27FC236}">
                    <a16:creationId xmlns:a16="http://schemas.microsoft.com/office/drawing/2014/main" id="{3E215A9C-C4D5-1143-9A8C-FD5544DE1F98}"/>
                  </a:ext>
                </a:extLst>
              </p:cNvPr>
              <p:cNvSpPr txBox="1">
                <a:spLocks noRot="1" noChangeAspect="1" noMove="1" noResize="1" noEditPoints="1" noAdjustHandles="1" noChangeArrowheads="1" noChangeShapeType="1" noTextEdit="1"/>
              </p:cNvSpPr>
              <p:nvPr/>
            </p:nvSpPr>
            <p:spPr>
              <a:xfrm>
                <a:off x="76200" y="466243"/>
                <a:ext cx="4404665" cy="2886688"/>
              </a:xfrm>
              <a:prstGeom prst="rect">
                <a:avLst/>
              </a:prstGeom>
              <a:blipFill>
                <a:blip r:embed="rId5"/>
                <a:stretch>
                  <a:fillRect l="-862" t="-87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9562B45-717C-7844-992B-C58821A1AF89}"/>
                  </a:ext>
                </a:extLst>
              </p:cNvPr>
              <p:cNvSpPr txBox="1"/>
              <p:nvPr/>
            </p:nvSpPr>
            <p:spPr>
              <a:xfrm>
                <a:off x="45142" y="4983780"/>
                <a:ext cx="7803457" cy="1200329"/>
              </a:xfrm>
              <a:prstGeom prst="rect">
                <a:avLst/>
              </a:prstGeom>
              <a:noFill/>
            </p:spPr>
            <p:txBody>
              <a:bodyPr wrap="square" rtlCol="0">
                <a:spAutoFit/>
              </a:bodyPr>
              <a:lstStyle/>
              <a:p>
                <a:pPr marL="285750" indent="-285750">
                  <a:buFont typeface="Arial" panose="020B0604020202020204" pitchFamily="34" charset="0"/>
                  <a:buChar char="•"/>
                </a:pPr>
                <a:r>
                  <a:rPr lang="en-AU" b="1" dirty="0"/>
                  <a:t>Very promising channel to measure </a:t>
                </a:r>
                <a14:m>
                  <m:oMath xmlns:m="http://schemas.openxmlformats.org/officeDocument/2006/math">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𝝌</m:t>
                        </m:r>
                      </m:e>
                      <m:sub>
                        <m:r>
                          <a:rPr lang="en-US" b="1" i="1">
                            <a:latin typeface="Cambria Math" charset="0"/>
                          </a:rPr>
                          <m:t>𝒄</m:t>
                        </m:r>
                      </m:sub>
                    </m:sSub>
                  </m:oMath>
                </a14:m>
                <a:r>
                  <a:rPr lang="en-AU" b="1" dirty="0">
                    <a:latin typeface="Palatino Linotype" panose="02040502050505030304" pitchFamily="18" charset="0"/>
                  </a:rPr>
                  <a:t> hadroproduction at low </a:t>
                </a:r>
                <a:r>
                  <a:rPr lang="en-AU" b="1" dirty="0" err="1">
                    <a:latin typeface="Palatino Linotype" panose="02040502050505030304" pitchFamily="18" charset="0"/>
                  </a:rPr>
                  <a:t>p</a:t>
                </a:r>
                <a:r>
                  <a:rPr lang="en-AU" b="1" baseline="-25000" dirty="0" err="1">
                    <a:latin typeface="Palatino Linotype" panose="02040502050505030304" pitchFamily="18" charset="0"/>
                  </a:rPr>
                  <a:t>T</a:t>
                </a:r>
                <a:endParaRPr lang="en-AU" b="1" baseline="-25000" dirty="0">
                  <a:latin typeface="Palatino Linotype" panose="02040502050505030304" pitchFamily="18" charset="0"/>
                </a:endParaRPr>
              </a:p>
              <a:p>
                <a:pPr marL="285750" indent="-285750">
                  <a:buFont typeface="Arial" panose="020B0604020202020204" pitchFamily="34" charset="0"/>
                  <a:buChar char="•"/>
                </a:pPr>
                <a:r>
                  <a:rPr lang="en-AU" b="1" dirty="0"/>
                  <a:t>Similar studies can be done at CMS?</a:t>
                </a:r>
                <a:br>
                  <a:rPr lang="en-AU" dirty="0"/>
                </a:br>
                <a:endParaRPr lang="en-AU" dirty="0"/>
              </a:p>
              <a:p>
                <a:endParaRPr lang="en-AU" dirty="0"/>
              </a:p>
            </p:txBody>
          </p:sp>
        </mc:Choice>
        <mc:Fallback>
          <p:sp>
            <p:nvSpPr>
              <p:cNvPr id="25" name="TextBox 24">
                <a:extLst>
                  <a:ext uri="{FF2B5EF4-FFF2-40B4-BE49-F238E27FC236}">
                    <a16:creationId xmlns:a16="http://schemas.microsoft.com/office/drawing/2014/main" id="{59562B45-717C-7844-992B-C58821A1AF89}"/>
                  </a:ext>
                </a:extLst>
              </p:cNvPr>
              <p:cNvSpPr txBox="1">
                <a:spLocks noRot="1" noChangeAspect="1" noMove="1" noResize="1" noEditPoints="1" noAdjustHandles="1" noChangeArrowheads="1" noChangeShapeType="1" noTextEdit="1"/>
              </p:cNvSpPr>
              <p:nvPr/>
            </p:nvSpPr>
            <p:spPr>
              <a:xfrm>
                <a:off x="45142" y="4983780"/>
                <a:ext cx="7803457" cy="1200329"/>
              </a:xfrm>
              <a:prstGeom prst="rect">
                <a:avLst/>
              </a:prstGeom>
              <a:blipFill>
                <a:blip r:embed="rId6"/>
                <a:stretch>
                  <a:fillRect l="-488" t="-1042"/>
                </a:stretch>
              </a:blipFill>
            </p:spPr>
            <p:txBody>
              <a:bodyPr/>
              <a:lstStyle/>
              <a:p>
                <a:r>
                  <a:rPr lang="fr-FR">
                    <a:noFill/>
                  </a:rPr>
                  <a:t> </a:t>
                </a:r>
              </a:p>
            </p:txBody>
          </p:sp>
        </mc:Fallback>
      </mc:AlternateContent>
      <p:pic>
        <p:nvPicPr>
          <p:cNvPr id="27" name="Picture 26">
            <a:extLst>
              <a:ext uri="{FF2B5EF4-FFF2-40B4-BE49-F238E27FC236}">
                <a16:creationId xmlns:a16="http://schemas.microsoft.com/office/drawing/2014/main" id="{2CA68A6C-B7AF-DD40-A765-E26EB0711D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13" y="2828840"/>
            <a:ext cx="4990787" cy="1012064"/>
          </a:xfrm>
          <a:prstGeom prst="rect">
            <a:avLst/>
          </a:prstGeom>
        </p:spPr>
      </p:pic>
    </p:spTree>
    <p:extLst>
      <p:ext uri="{BB962C8B-B14F-4D97-AF65-F5344CB8AC3E}">
        <p14:creationId xmlns:p14="http://schemas.microsoft.com/office/powerpoint/2010/main" val="363753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6"/>
          <p:cNvSpPr>
            <a:spLocks noChangeArrowheads="1"/>
          </p:cNvSpPr>
          <p:nvPr/>
        </p:nvSpPr>
        <p:spPr bwMode="auto">
          <a:xfrm>
            <a:off x="9525" y="381000"/>
            <a:ext cx="91709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Bef>
                <a:spcPts val="200"/>
              </a:spcBef>
              <a:buSzPct val="150000"/>
              <a:buFont typeface="Arial" pitchFamily="34" charset="0"/>
              <a:buChar char="•"/>
            </a:pPr>
            <a:r>
              <a:rPr lang="en-US" sz="1600" b="1" dirty="0">
                <a:latin typeface="Century Gothic" pitchFamily="34" charset="0"/>
              </a:rPr>
              <a:t>Prompt and b-decay production</a:t>
            </a:r>
            <a:r>
              <a:rPr lang="en-US" sz="1600" dirty="0">
                <a:latin typeface="Century Gothic" pitchFamily="34" charset="0"/>
              </a:rPr>
              <a:t> distinguished via decay time value (</a:t>
            </a:r>
            <a:r>
              <a:rPr lang="en-US" sz="1600" dirty="0" err="1">
                <a:latin typeface="Century Gothic" pitchFamily="34" charset="0"/>
              </a:rPr>
              <a:t>t</a:t>
            </a:r>
            <a:r>
              <a:rPr lang="en-US" sz="1600" baseline="-25000" dirty="0" err="1">
                <a:latin typeface="Century Gothic" pitchFamily="34" charset="0"/>
              </a:rPr>
              <a:t>z</a:t>
            </a:r>
            <a:r>
              <a:rPr lang="en-US" sz="1600" dirty="0">
                <a:latin typeface="Century Gothic" pitchFamily="34" charset="0"/>
              </a:rPr>
              <a:t>-cut) or </a:t>
            </a:r>
            <a:r>
              <a:rPr lang="en-US" sz="1600" dirty="0" err="1">
                <a:latin typeface="Century Gothic" pitchFamily="34" charset="0"/>
              </a:rPr>
              <a:t>t</a:t>
            </a:r>
            <a:r>
              <a:rPr lang="en-US" sz="1600" baseline="-25000" dirty="0" err="1">
                <a:latin typeface="Century Gothic" pitchFamily="34" charset="0"/>
              </a:rPr>
              <a:t>z</a:t>
            </a:r>
            <a:r>
              <a:rPr lang="en-US" sz="1600" dirty="0">
                <a:latin typeface="Century Gothic" pitchFamily="34" charset="0"/>
              </a:rPr>
              <a:t>-fits</a:t>
            </a:r>
          </a:p>
        </p:txBody>
      </p:sp>
      <p:pic>
        <p:nvPicPr>
          <p:cNvPr id="6151"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3844925"/>
            <a:ext cx="43481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
          <p:cNvSpPr>
            <a:spLocks noChangeArrowheads="1"/>
          </p:cNvSpPr>
          <p:nvPr/>
        </p:nvSpPr>
        <p:spPr bwMode="auto">
          <a:xfrm>
            <a:off x="2413000" y="3741738"/>
            <a:ext cx="2014538" cy="163512"/>
          </a:xfrm>
          <a:prstGeom prst="rect">
            <a:avLst/>
          </a:prstGeom>
          <a:solidFill>
            <a:srgbClr val="FFFFFF"/>
          </a:solidFill>
          <a:ln w="9525" algn="ctr">
            <a:noFill/>
            <a:round/>
            <a:headEnd/>
            <a:tailEnd/>
          </a:ln>
        </p:spPr>
        <p:txBody>
          <a:bodyPr/>
          <a:lstStyle/>
          <a:p>
            <a:pPr algn="r" eaLnBrk="1" fontAlgn="auto" hangingPunct="1">
              <a:spcBef>
                <a:spcPts val="0"/>
              </a:spcBef>
              <a:spcAft>
                <a:spcPts val="0"/>
              </a:spcAft>
              <a:defRPr/>
            </a:pPr>
            <a:endParaRPr lang="fr-FR" sz="1800" kern="0">
              <a:solidFill>
                <a:sysClr val="windowText" lastClr="000000"/>
              </a:solidFill>
              <a:latin typeface="Century Gothic" pitchFamily="34" charset="0"/>
              <a:cs typeface="Arial" panose="020B0604020202020204" pitchFamily="34" charset="0"/>
            </a:endParaRPr>
          </a:p>
        </p:txBody>
      </p:sp>
      <p:pic>
        <p:nvPicPr>
          <p:cNvPr id="6153" name="Imag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908425"/>
            <a:ext cx="2592387"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Imag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3921125"/>
            <a:ext cx="2573337"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Rectangle 3"/>
          <p:cNvSpPr>
            <a:spLocks noChangeArrowheads="1"/>
          </p:cNvSpPr>
          <p:nvPr/>
        </p:nvSpPr>
        <p:spPr bwMode="auto">
          <a:xfrm>
            <a:off x="4787900" y="3533775"/>
            <a:ext cx="46799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spcBef>
                <a:spcPts val="400"/>
              </a:spcBef>
            </a:pPr>
            <a:r>
              <a:rPr lang="fr-FR" sz="1600">
                <a:latin typeface="Century Gothic" pitchFamily="34" charset="0"/>
                <a:sym typeface="Symbol" pitchFamily="18" charset="2"/>
              </a:rPr>
              <a:t>Diff. cross-section of the </a:t>
            </a:r>
            <a:r>
              <a:rPr lang="el-GR" sz="1600" b="1">
                <a:latin typeface="Century Gothic" pitchFamily="34" charset="0"/>
                <a:sym typeface="Symbol" pitchFamily="18" charset="2"/>
              </a:rPr>
              <a:t>η</a:t>
            </a:r>
            <a:r>
              <a:rPr lang="fr-FR" sz="1600" b="1" baseline="-25000">
                <a:latin typeface="Century Gothic" pitchFamily="34" charset="0"/>
                <a:sym typeface="Symbol" pitchFamily="18" charset="2"/>
              </a:rPr>
              <a:t>c</a:t>
            </a:r>
            <a:r>
              <a:rPr lang="fr-FR" sz="1600" b="1">
                <a:latin typeface="Century Gothic" pitchFamily="34" charset="0"/>
                <a:sym typeface="Symbol" pitchFamily="18" charset="2"/>
              </a:rPr>
              <a:t>(1S) production</a:t>
            </a:r>
          </a:p>
        </p:txBody>
      </p:sp>
      <p:sp>
        <p:nvSpPr>
          <p:cNvPr id="6156" name="Rectangle 18"/>
          <p:cNvSpPr>
            <a:spLocks noChangeArrowheads="1"/>
          </p:cNvSpPr>
          <p:nvPr/>
        </p:nvSpPr>
        <p:spPr bwMode="auto">
          <a:xfrm>
            <a:off x="4605338" y="6230938"/>
            <a:ext cx="4503737" cy="582612"/>
          </a:xfrm>
          <a:prstGeom prst="rect">
            <a:avLst/>
          </a:prstGeom>
          <a:noFill/>
          <a:ln w="9525" algn="ctr">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p>
            <a:pPr algn="r" eaLnBrk="1" hangingPunct="1"/>
            <a:endParaRPr lang="fr-FR">
              <a:latin typeface="Century Gothic" pitchFamily="34" charset="0"/>
            </a:endParaRPr>
          </a:p>
        </p:txBody>
      </p:sp>
      <p:sp>
        <p:nvSpPr>
          <p:cNvPr id="6157" name="Rectangle 3"/>
          <p:cNvSpPr>
            <a:spLocks noChangeArrowheads="1"/>
          </p:cNvSpPr>
          <p:nvPr/>
        </p:nvSpPr>
        <p:spPr bwMode="auto">
          <a:xfrm>
            <a:off x="539750" y="4581525"/>
            <a:ext cx="865188" cy="214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20000"/>
              </a:lnSpc>
              <a:spcBef>
                <a:spcPts val="400"/>
              </a:spcBef>
            </a:pPr>
            <a:r>
              <a:rPr lang="fr-FR" sz="1400">
                <a:latin typeface="Century Gothic" pitchFamily="34" charset="0"/>
                <a:sym typeface="Symbol" pitchFamily="18" charset="2"/>
              </a:rPr>
              <a:t>prompt</a:t>
            </a:r>
            <a:endParaRPr lang="fr-FR" sz="1400" b="1">
              <a:latin typeface="Century Gothic" pitchFamily="34" charset="0"/>
              <a:sym typeface="Symbol" pitchFamily="18" charset="2"/>
            </a:endParaRPr>
          </a:p>
        </p:txBody>
      </p:sp>
      <p:sp>
        <p:nvSpPr>
          <p:cNvPr id="6158" name="Rectangle 3"/>
          <p:cNvSpPr>
            <a:spLocks noChangeArrowheads="1"/>
          </p:cNvSpPr>
          <p:nvPr/>
        </p:nvSpPr>
        <p:spPr bwMode="auto">
          <a:xfrm>
            <a:off x="107950" y="3506788"/>
            <a:ext cx="48593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spcBef>
                <a:spcPts val="400"/>
              </a:spcBef>
            </a:pPr>
            <a:r>
              <a:rPr lang="fr-FR" sz="1600">
                <a:latin typeface="Century Gothic" pitchFamily="34" charset="0"/>
                <a:sym typeface="Symbol" pitchFamily="18" charset="2"/>
              </a:rPr>
              <a:t>Inv. mass spectrum of </a:t>
            </a:r>
            <a:r>
              <a:rPr lang="fr-FR" sz="1600" b="1">
                <a:latin typeface="Century Gothic" pitchFamily="34" charset="0"/>
                <a:sym typeface="Symbol" pitchFamily="18" charset="2"/>
              </a:rPr>
              <a:t>pp from collision vertex</a:t>
            </a:r>
          </a:p>
        </p:txBody>
      </p:sp>
      <p:sp>
        <p:nvSpPr>
          <p:cNvPr id="6159" name="Rectangle 3"/>
          <p:cNvSpPr>
            <a:spLocks noChangeArrowheads="1"/>
          </p:cNvSpPr>
          <p:nvPr/>
        </p:nvSpPr>
        <p:spPr bwMode="auto">
          <a:xfrm>
            <a:off x="5146675" y="5518150"/>
            <a:ext cx="865188" cy="214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20000"/>
              </a:lnSpc>
              <a:spcBef>
                <a:spcPts val="400"/>
              </a:spcBef>
            </a:pPr>
            <a:r>
              <a:rPr lang="fr-FR" sz="1400">
                <a:latin typeface="Century Gothic" pitchFamily="34" charset="0"/>
                <a:sym typeface="Symbol" pitchFamily="18" charset="2"/>
              </a:rPr>
              <a:t>prompt</a:t>
            </a:r>
            <a:endParaRPr lang="fr-FR" sz="1400" b="1">
              <a:latin typeface="Century Gothic" pitchFamily="34" charset="0"/>
              <a:sym typeface="Symbol" pitchFamily="18" charset="2"/>
            </a:endParaRPr>
          </a:p>
        </p:txBody>
      </p:sp>
      <p:sp>
        <p:nvSpPr>
          <p:cNvPr id="6160" name="Rectangle 3"/>
          <p:cNvSpPr>
            <a:spLocks noChangeArrowheads="1"/>
          </p:cNvSpPr>
          <p:nvPr/>
        </p:nvSpPr>
        <p:spPr bwMode="auto">
          <a:xfrm>
            <a:off x="7235825" y="5516563"/>
            <a:ext cx="865188" cy="21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20000"/>
              </a:lnSpc>
              <a:spcBef>
                <a:spcPts val="400"/>
              </a:spcBef>
            </a:pPr>
            <a:r>
              <a:rPr lang="fr-FR" sz="1400">
                <a:latin typeface="Century Gothic" pitchFamily="34" charset="0"/>
                <a:sym typeface="Symbol" pitchFamily="18" charset="2"/>
              </a:rPr>
              <a:t>prompt</a:t>
            </a:r>
            <a:endParaRPr lang="fr-FR" sz="1400" b="1">
              <a:latin typeface="Century Gothic" pitchFamily="34" charset="0"/>
              <a:sym typeface="Symbol" pitchFamily="18" charset="2"/>
            </a:endParaRPr>
          </a:p>
        </p:txBody>
      </p:sp>
      <p:pic>
        <p:nvPicPr>
          <p:cNvPr id="6161" name="Imag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188" y="6265863"/>
            <a:ext cx="669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Imag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97500" y="6272213"/>
            <a:ext cx="2447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Imag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27688" y="6538913"/>
            <a:ext cx="221773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Imag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80350" y="6302375"/>
            <a:ext cx="2270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Image 4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80350" y="6545263"/>
            <a:ext cx="2270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Imag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47063" y="6307138"/>
            <a:ext cx="8223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Imag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250238" y="6540500"/>
            <a:ext cx="8191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68" name="Connecteur droit 11"/>
          <p:cNvCxnSpPr>
            <a:cxnSpLocks noChangeShapeType="1"/>
          </p:cNvCxnSpPr>
          <p:nvPr/>
        </p:nvCxnSpPr>
        <p:spPr bwMode="auto">
          <a:xfrm>
            <a:off x="2519363" y="3687763"/>
            <a:ext cx="71437" cy="0"/>
          </a:xfrm>
          <a:prstGeom prst="line">
            <a:avLst/>
          </a:prstGeom>
          <a:noFill/>
          <a:ln w="15875" algn="ctr">
            <a:solidFill>
              <a:srgbClr val="000000"/>
            </a:solidFill>
            <a:round/>
            <a:headEnd/>
            <a:tailEnd/>
          </a:ln>
          <a:extLst>
            <a:ext uri="{909E8E84-426E-40DD-AFC4-6F175D3DCCD1}">
              <a14:hiddenFill xmlns:a14="http://schemas.microsoft.com/office/drawing/2010/main">
                <a:noFill/>
              </a14:hiddenFill>
            </a:ext>
          </a:extLst>
        </p:spPr>
      </p:cxnSp>
      <p:sp>
        <p:nvSpPr>
          <p:cNvPr id="6169" name="Rectangle 51"/>
          <p:cNvSpPr>
            <a:spLocks noChangeArrowheads="1"/>
          </p:cNvSpPr>
          <p:nvPr/>
        </p:nvSpPr>
        <p:spPr bwMode="auto">
          <a:xfrm>
            <a:off x="2627313" y="4519613"/>
            <a:ext cx="461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b="1">
                <a:latin typeface="Century Gothic" pitchFamily="34" charset="0"/>
                <a:sym typeface="Symbol" pitchFamily="18" charset="2"/>
              </a:rPr>
              <a:t>J/</a:t>
            </a:r>
            <a:r>
              <a:rPr lang="el-GR" sz="1200" b="1">
                <a:latin typeface="Century Gothic" pitchFamily="34" charset="0"/>
                <a:sym typeface="Symbol" pitchFamily="18" charset="2"/>
              </a:rPr>
              <a:t>ψ</a:t>
            </a:r>
            <a:endParaRPr lang="fr-FR" sz="1200">
              <a:latin typeface="Century Gothic" pitchFamily="34" charset="0"/>
            </a:endParaRPr>
          </a:p>
        </p:txBody>
      </p:sp>
      <p:sp>
        <p:nvSpPr>
          <p:cNvPr id="42" name="Rectangle 41"/>
          <p:cNvSpPr/>
          <p:nvPr/>
        </p:nvSpPr>
        <p:spPr>
          <a:xfrm>
            <a:off x="1547813" y="4232275"/>
            <a:ext cx="631825" cy="276225"/>
          </a:xfrm>
          <a:prstGeom prst="rect">
            <a:avLst/>
          </a:prstGeom>
        </p:spPr>
        <p:txBody>
          <a:bodyPr wrap="none">
            <a:spAutoFit/>
          </a:bodyPr>
          <a:lstStyle/>
          <a:p>
            <a:pPr eaLnBrk="1" fontAlgn="auto" hangingPunct="1">
              <a:spcBef>
                <a:spcPts val="0"/>
              </a:spcBef>
              <a:spcAft>
                <a:spcPts val="0"/>
              </a:spcAft>
              <a:buClr>
                <a:srgbClr val="80808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l-GR" sz="1200" b="1" dirty="0">
                <a:latin typeface="Century Gothic" pitchFamily="34" charset="0"/>
                <a:cs typeface="Arial" panose="020B0604020202020204" pitchFamily="34" charset="0"/>
                <a:sym typeface="Symbol" panose="05050102010706020507" pitchFamily="18" charset="2"/>
              </a:rPr>
              <a:t>η</a:t>
            </a:r>
            <a:r>
              <a:rPr lang="fr-FR" sz="1200" b="1" baseline="-25000" dirty="0">
                <a:latin typeface="Century Gothic" pitchFamily="34" charset="0"/>
                <a:cs typeface="Arial" panose="020B0604020202020204" pitchFamily="34" charset="0"/>
                <a:sym typeface="Symbol" panose="05050102010706020507" pitchFamily="18" charset="2"/>
              </a:rPr>
              <a:t>c</a:t>
            </a:r>
            <a:r>
              <a:rPr lang="fr-FR" sz="1200" b="1" dirty="0">
                <a:latin typeface="Century Gothic" pitchFamily="34" charset="0"/>
                <a:cs typeface="Arial" panose="020B0604020202020204" pitchFamily="34" charset="0"/>
                <a:sym typeface="Symbol" panose="05050102010706020507" pitchFamily="18" charset="2"/>
              </a:rPr>
              <a:t>(1S)</a:t>
            </a:r>
            <a:endParaRPr lang="en-US" sz="1200" kern="0" dirty="0">
              <a:solidFill>
                <a:sysClr val="windowText" lastClr="000000"/>
              </a:solidFill>
              <a:latin typeface="Century Gothic" pitchFamily="34" charset="0"/>
            </a:endParaRPr>
          </a:p>
        </p:txBody>
      </p:sp>
      <p:sp>
        <p:nvSpPr>
          <p:cNvPr id="6171" name="Rectangle 26"/>
          <p:cNvSpPr>
            <a:spLocks noChangeArrowheads="1"/>
          </p:cNvSpPr>
          <p:nvPr/>
        </p:nvSpPr>
        <p:spPr bwMode="auto">
          <a:xfrm>
            <a:off x="6110288" y="3429000"/>
            <a:ext cx="295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sz="1400" b="1" dirty="0" err="1">
                <a:solidFill>
                  <a:srgbClr val="0000FF"/>
                </a:solidFill>
                <a:latin typeface="Century Gothic" pitchFamily="34" charset="0"/>
              </a:rPr>
              <a:t>Eur.Phys.J</a:t>
            </a:r>
            <a:r>
              <a:rPr lang="fr-FR" sz="1400" b="1" dirty="0">
                <a:solidFill>
                  <a:srgbClr val="0000FF"/>
                </a:solidFill>
                <a:latin typeface="Century Gothic" pitchFamily="34" charset="0"/>
              </a:rPr>
              <a:t>. C75 (2015) 311</a:t>
            </a:r>
            <a:endParaRPr lang="en-US" sz="1400" dirty="0">
              <a:solidFill>
                <a:srgbClr val="0000FF"/>
              </a:solidFill>
              <a:latin typeface="Century Gothic" pitchFamily="34" charset="0"/>
            </a:endParaRPr>
          </a:p>
        </p:txBody>
      </p:sp>
      <p:sp>
        <p:nvSpPr>
          <p:cNvPr id="27" name="Rectangle 26"/>
          <p:cNvSpPr>
            <a:spLocks noChangeArrowheads="1"/>
          </p:cNvSpPr>
          <p:nvPr/>
        </p:nvSpPr>
        <p:spPr bwMode="auto">
          <a:xfrm>
            <a:off x="-36512" y="1434076"/>
            <a:ext cx="9170988" cy="216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Bef>
                <a:spcPts val="200"/>
              </a:spcBef>
              <a:buSzPct val="150000"/>
              <a:buFont typeface="Arial" pitchFamily="34" charset="0"/>
              <a:buChar char="•"/>
            </a:pPr>
            <a:r>
              <a:rPr lang="en-US" sz="1600" b="1" dirty="0">
                <a:latin typeface="Century Gothic" pitchFamily="34" charset="0"/>
              </a:rPr>
              <a:t>First measurements of </a:t>
            </a:r>
            <a:r>
              <a:rPr lang="el-GR" sz="1600" b="1" dirty="0">
                <a:latin typeface="Century Gothic" pitchFamily="34" charset="0"/>
              </a:rPr>
              <a:t>η</a:t>
            </a:r>
            <a:r>
              <a:rPr lang="en-US" sz="1600" b="1" baseline="-25000" dirty="0">
                <a:latin typeface="Century Gothic" pitchFamily="34" charset="0"/>
              </a:rPr>
              <a:t>c</a:t>
            </a:r>
            <a:r>
              <a:rPr lang="en-US" sz="1600" b="1" dirty="0">
                <a:latin typeface="Century Gothic" pitchFamily="34" charset="0"/>
              </a:rPr>
              <a:t>(1S) prompt production</a:t>
            </a:r>
            <a:r>
              <a:rPr lang="en-US" sz="1600" dirty="0">
                <a:latin typeface="Century Gothic" pitchFamily="34" charset="0"/>
              </a:rPr>
              <a:t> at 7 and 8 </a:t>
            </a:r>
            <a:r>
              <a:rPr lang="en-US" sz="1600" dirty="0" err="1">
                <a:latin typeface="Century Gothic" pitchFamily="34" charset="0"/>
              </a:rPr>
              <a:t>TeV</a:t>
            </a:r>
            <a:r>
              <a:rPr lang="en-US" sz="1600" dirty="0">
                <a:latin typeface="Century Gothic" pitchFamily="34" charset="0"/>
              </a:rPr>
              <a:t> and b-decay production: PhD thesis (M. </a:t>
            </a:r>
            <a:r>
              <a:rPr lang="en-US" sz="1600" dirty="0" err="1">
                <a:latin typeface="Century Gothic" pitchFamily="34" charset="0"/>
              </a:rPr>
              <a:t>Teklishyn</a:t>
            </a:r>
            <a:r>
              <a:rPr lang="en-US" sz="1600" dirty="0">
                <a:latin typeface="Century Gothic" pitchFamily="34" charset="0"/>
              </a:rPr>
              <a:t>, 2014) and </a:t>
            </a:r>
            <a:r>
              <a:rPr lang="is-IS" sz="1600" b="1" dirty="0">
                <a:latin typeface="Century Gothic" pitchFamily="34" charset="0"/>
              </a:rPr>
              <a:t>Eur.Phys.J. C75 (2015) 311, </a:t>
            </a:r>
          </a:p>
          <a:p>
            <a:pPr marL="285750" indent="-285750">
              <a:spcBef>
                <a:spcPts val="200"/>
              </a:spcBef>
              <a:buSzPct val="150000"/>
              <a:buFont typeface="Arial" pitchFamily="34" charset="0"/>
              <a:buChar char="•"/>
            </a:pPr>
            <a:r>
              <a:rPr lang="en-US" sz="1600" dirty="0">
                <a:latin typeface="Century Gothic" pitchFamily="34" charset="0"/>
              </a:rPr>
              <a:t>Measurement of </a:t>
            </a:r>
            <a:r>
              <a:rPr lang="en-US" sz="1600" b="1" dirty="0">
                <a:latin typeface="Century Gothic" pitchFamily="34" charset="0"/>
              </a:rPr>
              <a:t>differential cross-sections (</a:t>
            </a:r>
            <a:r>
              <a:rPr lang="en-US" sz="1600" b="1" dirty="0" err="1">
                <a:latin typeface="Century Gothic" pitchFamily="34" charset="0"/>
              </a:rPr>
              <a:t>pT</a:t>
            </a:r>
            <a:r>
              <a:rPr lang="en-US" sz="1600" b="1" dirty="0">
                <a:latin typeface="Century Gothic" pitchFamily="34" charset="0"/>
              </a:rPr>
              <a:t>)</a:t>
            </a:r>
            <a:r>
              <a:rPr lang="en-US" sz="1600" dirty="0">
                <a:latin typeface="Century Gothic" pitchFamily="34" charset="0"/>
              </a:rPr>
              <a:t>, experimental precision is worse than theoretical one</a:t>
            </a:r>
          </a:p>
          <a:p>
            <a:pPr marL="285750" indent="-285750">
              <a:spcBef>
                <a:spcPts val="200"/>
              </a:spcBef>
              <a:buSzPct val="150000"/>
              <a:buFont typeface="Arial" pitchFamily="34" charset="0"/>
              <a:buChar char="•"/>
            </a:pPr>
            <a:r>
              <a:rPr lang="is-IS" sz="1600" b="1" dirty="0">
                <a:latin typeface="Century Gothic" pitchFamily="34" charset="0"/>
              </a:rPr>
              <a:t>Strong impact on theory models</a:t>
            </a:r>
            <a:r>
              <a:rPr lang="is-IS" sz="1600" dirty="0">
                <a:latin typeface="Century Gothic" pitchFamily="34" charset="0"/>
              </a:rPr>
              <a:t>: </a:t>
            </a:r>
            <a:r>
              <a:rPr lang="en-US" sz="1600" dirty="0">
                <a:latin typeface="Century Gothic" pitchFamily="34" charset="0"/>
              </a:rPr>
              <a:t>contrary to theory expectations, </a:t>
            </a:r>
            <a:r>
              <a:rPr lang="el-GR" sz="1600" dirty="0">
                <a:latin typeface="Century Gothic" pitchFamily="34" charset="0"/>
              </a:rPr>
              <a:t>η</a:t>
            </a:r>
            <a:r>
              <a:rPr lang="en-US" sz="1600" baseline="-25000" dirty="0">
                <a:latin typeface="Century Gothic" pitchFamily="34" charset="0"/>
              </a:rPr>
              <a:t>c</a:t>
            </a:r>
            <a:r>
              <a:rPr lang="en-US" sz="1600" dirty="0">
                <a:latin typeface="Century Gothic" pitchFamily="34" charset="0"/>
              </a:rPr>
              <a:t>(1S) prompt production entirely described by Color-Singlet contribution. </a:t>
            </a:r>
          </a:p>
          <a:p>
            <a:pPr>
              <a:spcBef>
                <a:spcPts val="200"/>
              </a:spcBef>
              <a:buSzPct val="150000"/>
            </a:pPr>
            <a:r>
              <a:rPr lang="en-US" sz="1600" i="1" dirty="0">
                <a:latin typeface="Century Gothic" pitchFamily="34" charset="0"/>
              </a:rPr>
              <a:t>+   First measurement of </a:t>
            </a:r>
            <a:r>
              <a:rPr lang="el-GR" sz="1600" i="1" dirty="0">
                <a:latin typeface="Century Gothic" pitchFamily="34" charset="0"/>
              </a:rPr>
              <a:t>η</a:t>
            </a:r>
            <a:r>
              <a:rPr lang="en-US" sz="1600" i="1" baseline="-25000" dirty="0">
                <a:latin typeface="Century Gothic" pitchFamily="34" charset="0"/>
              </a:rPr>
              <a:t>c</a:t>
            </a:r>
            <a:r>
              <a:rPr lang="en-US" sz="1600" i="1" dirty="0">
                <a:latin typeface="Century Gothic" pitchFamily="34" charset="0"/>
              </a:rPr>
              <a:t>(1S) production in inclusive b-decays</a:t>
            </a:r>
          </a:p>
          <a:p>
            <a:pPr marL="285750" indent="-285750">
              <a:spcBef>
                <a:spcPts val="200"/>
              </a:spcBef>
              <a:buSzPct val="150000"/>
              <a:buFont typeface="Arial" pitchFamily="34" charset="0"/>
              <a:buChar char="•"/>
            </a:pPr>
            <a:endParaRPr lang="en-US" sz="1600" dirty="0">
              <a:latin typeface="Century Gothic"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1297044" y="685800"/>
                <a:ext cx="2055756"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1700" b="1" i="1" smtClean="0">
                              <a:latin typeface="Cambria Math" panose="02040503050406030204" pitchFamily="18" charset="0"/>
                            </a:rPr>
                          </m:ctrlPr>
                        </m:sSubPr>
                        <m:e>
                          <m:r>
                            <a:rPr lang="en-US" sz="1700" b="1" i="1" smtClean="0">
                              <a:latin typeface="Cambria Math"/>
                            </a:rPr>
                            <m:t>𝒕</m:t>
                          </m:r>
                        </m:e>
                        <m:sub>
                          <m:r>
                            <a:rPr lang="en-US" sz="1700" b="1" i="1" smtClean="0">
                              <a:latin typeface="Cambria Math"/>
                            </a:rPr>
                            <m:t>𝒛</m:t>
                          </m:r>
                        </m:sub>
                      </m:sSub>
                      <m:r>
                        <a:rPr lang="en-US" sz="1700" b="1" i="1" smtClean="0">
                          <a:latin typeface="Cambria Math"/>
                        </a:rPr>
                        <m:t>=</m:t>
                      </m:r>
                      <m:f>
                        <m:fPr>
                          <m:ctrlPr>
                            <a:rPr lang="en-US" sz="1700" b="1" i="1" smtClean="0">
                              <a:latin typeface="Cambria Math" panose="02040503050406030204" pitchFamily="18" charset="0"/>
                            </a:rPr>
                          </m:ctrlPr>
                        </m:fPr>
                        <m:num>
                          <m:sSub>
                            <m:sSubPr>
                              <m:ctrlPr>
                                <a:rPr lang="en-US" sz="1700" b="1" i="1" smtClean="0">
                                  <a:latin typeface="Cambria Math" panose="02040503050406030204" pitchFamily="18" charset="0"/>
                                </a:rPr>
                              </m:ctrlPr>
                            </m:sSubPr>
                            <m:e>
                              <m:r>
                                <a:rPr lang="en-US" sz="1700" b="1" i="1" smtClean="0">
                                  <a:latin typeface="Cambria Math"/>
                                </a:rPr>
                                <m:t>𝒛</m:t>
                              </m:r>
                            </m:e>
                            <m:sub>
                              <m:r>
                                <a:rPr lang="en-US" sz="1700" b="1" i="1" smtClean="0">
                                  <a:latin typeface="Cambria Math"/>
                                </a:rPr>
                                <m:t>𝑺𝑽</m:t>
                              </m:r>
                            </m:sub>
                          </m:sSub>
                          <m:r>
                            <a:rPr lang="en-US" sz="1700" b="1" i="1" smtClean="0">
                              <a:latin typeface="Cambria Math"/>
                            </a:rPr>
                            <m:t>−</m:t>
                          </m:r>
                          <m:sSub>
                            <m:sSubPr>
                              <m:ctrlPr>
                                <a:rPr lang="en-US" sz="1700" b="1" i="1">
                                  <a:latin typeface="Cambria Math" panose="02040503050406030204" pitchFamily="18" charset="0"/>
                                </a:rPr>
                              </m:ctrlPr>
                            </m:sSubPr>
                            <m:e>
                              <m:r>
                                <a:rPr lang="en-US" sz="1700" b="1" i="1">
                                  <a:latin typeface="Cambria Math"/>
                                </a:rPr>
                                <m:t>𝒛</m:t>
                              </m:r>
                            </m:e>
                            <m:sub>
                              <m:r>
                                <a:rPr lang="en-US" sz="1700" b="1" i="1" smtClean="0">
                                  <a:latin typeface="Cambria Math"/>
                                </a:rPr>
                                <m:t>𝑷</m:t>
                              </m:r>
                              <m:r>
                                <a:rPr lang="en-US" sz="1700" b="1" i="1">
                                  <a:latin typeface="Cambria Math"/>
                                </a:rPr>
                                <m:t>𝑽</m:t>
                              </m:r>
                            </m:sub>
                          </m:sSub>
                        </m:num>
                        <m:den>
                          <m:sSub>
                            <m:sSubPr>
                              <m:ctrlPr>
                                <a:rPr lang="en-US" sz="1700" b="1" i="1" smtClean="0">
                                  <a:latin typeface="Cambria Math" panose="02040503050406030204" pitchFamily="18" charset="0"/>
                                </a:rPr>
                              </m:ctrlPr>
                            </m:sSubPr>
                            <m:e>
                              <m:r>
                                <a:rPr lang="en-US" sz="1700" b="1" i="1" smtClean="0">
                                  <a:latin typeface="Cambria Math"/>
                                </a:rPr>
                                <m:t>𝒑</m:t>
                              </m:r>
                            </m:e>
                            <m:sub>
                              <m:r>
                                <a:rPr lang="en-US" sz="1700" b="1" i="1" smtClean="0">
                                  <a:latin typeface="Cambria Math"/>
                                </a:rPr>
                                <m:t>𝒛</m:t>
                              </m:r>
                            </m:sub>
                          </m:sSub>
                        </m:den>
                      </m:f>
                      <m:sSub>
                        <m:sSubPr>
                          <m:ctrlPr>
                            <a:rPr lang="en-US" sz="1700" b="1" i="1" smtClean="0">
                              <a:latin typeface="Cambria Math" panose="02040503050406030204" pitchFamily="18" charset="0"/>
                            </a:rPr>
                          </m:ctrlPr>
                        </m:sSubPr>
                        <m:e>
                          <m:r>
                            <a:rPr lang="en-US" sz="1700" b="1" i="1" smtClean="0">
                              <a:latin typeface="Cambria Math"/>
                            </a:rPr>
                            <m:t>𝑴</m:t>
                          </m:r>
                        </m:e>
                        <m:sub>
                          <m:r>
                            <a:rPr lang="en-US" sz="1700" b="1" i="1" smtClean="0">
                              <a:latin typeface="Cambria Math"/>
                            </a:rPr>
                            <m:t>𝒑</m:t>
                          </m:r>
                          <m:acc>
                            <m:accPr>
                              <m:chr m:val="̅"/>
                              <m:ctrlPr>
                                <a:rPr lang="en-US" sz="1700" b="1" i="1" smtClean="0">
                                  <a:latin typeface="Cambria Math" panose="02040503050406030204" pitchFamily="18" charset="0"/>
                                </a:rPr>
                              </m:ctrlPr>
                            </m:accPr>
                            <m:e>
                              <m:r>
                                <a:rPr lang="en-US" sz="1700" b="1" i="1" smtClean="0">
                                  <a:latin typeface="Cambria Math"/>
                                </a:rPr>
                                <m:t>𝒑</m:t>
                              </m:r>
                            </m:e>
                          </m:acc>
                        </m:sub>
                      </m:sSub>
                    </m:oMath>
                  </m:oMathPara>
                </a14:m>
                <a:endParaRPr lang="ru-RU" sz="1700" b="1" dirty="0"/>
              </a:p>
            </p:txBody>
          </p:sp>
        </mc:Choice>
        <mc:Fallback>
          <p:sp>
            <p:nvSpPr>
              <p:cNvPr id="4" name="TextBox 3"/>
              <p:cNvSpPr txBox="1">
                <a:spLocks noRot="1" noChangeAspect="1" noMove="1" noResize="1" noEditPoints="1" noAdjustHandles="1" noChangeArrowheads="1" noChangeShapeType="1" noTextEdit="1"/>
              </p:cNvSpPr>
              <p:nvPr/>
            </p:nvSpPr>
            <p:spPr>
              <a:xfrm>
                <a:off x="1297044" y="685800"/>
                <a:ext cx="2055756" cy="586443"/>
              </a:xfrm>
              <a:prstGeom prst="rect">
                <a:avLst/>
              </a:prstGeom>
              <a:blipFill>
                <a:blip r:embed="rId12"/>
                <a:stretch>
                  <a:fillRect b="-4255"/>
                </a:stretch>
              </a:blipFill>
            </p:spPr>
            <p:txBody>
              <a:bodyPr/>
              <a:lstStyle/>
              <a:p>
                <a:r>
                  <a:rPr lang="fr-FR">
                    <a:noFill/>
                  </a:rPr>
                  <a:t> </a:t>
                </a:r>
              </a:p>
            </p:txBody>
          </p:sp>
        </mc:Fallback>
      </mc:AlternateContent>
      <p:sp>
        <p:nvSpPr>
          <p:cNvPr id="30" name="Заголовок 1">
            <a:extLst>
              <a:ext uri="{FF2B5EF4-FFF2-40B4-BE49-F238E27FC236}">
                <a16:creationId xmlns:a16="http://schemas.microsoft.com/office/drawing/2014/main" id="{60EF8C67-26E4-0844-9FE0-D185A5A5C92B}"/>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400" dirty="0" err="1"/>
              <a:t>Charmonium</a:t>
            </a:r>
            <a:r>
              <a:rPr lang="en-US" sz="2400" dirty="0"/>
              <a:t> production using decays to </a:t>
            </a:r>
            <a:r>
              <a:rPr lang="en-US" sz="2400" b="1" dirty="0" err="1"/>
              <a:t>ppbar</a:t>
            </a:r>
            <a:endParaRPr lang="ru-RU" sz="2400" b="1" dirty="0"/>
          </a:p>
        </p:txBody>
      </p:sp>
    </p:spTree>
    <p:extLst>
      <p:ext uri="{BB962C8B-B14F-4D97-AF65-F5344CB8AC3E}">
        <p14:creationId xmlns:p14="http://schemas.microsoft.com/office/powerpoint/2010/main" val="392029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Прямоугольник 1"/>
              <p:cNvSpPr/>
              <p:nvPr/>
            </p:nvSpPr>
            <p:spPr>
              <a:xfrm>
                <a:off x="216024" y="5192828"/>
                <a:ext cx="8604448" cy="1360372"/>
              </a:xfrm>
              <a:prstGeom prst="rect">
                <a:avLst/>
              </a:prstGeom>
            </p:spPr>
            <p:txBody>
              <a:bodyPr wrap="square">
                <a:spAutoFit/>
              </a:bodyPr>
              <a:lstStyle/>
              <a:p>
                <a:pPr marL="266700" lvl="0" indent="-180975"/>
                <a:r>
                  <a:rPr lang="en-US" sz="1600" b="1" dirty="0">
                    <a:solidFill>
                      <a:srgbClr val="000000"/>
                    </a:solidFill>
                    <a:latin typeface="Century Gothic" pitchFamily="34" charset="0"/>
                    <a:ea typeface="Palatino Linotype"/>
                    <a:cs typeface="Palatino Linotype"/>
                    <a:sym typeface="Palatino Linotype"/>
                  </a:rPr>
                  <a:t>Yields extraction</a:t>
                </a:r>
                <a:r>
                  <a:rPr lang="en-US" sz="1600" dirty="0">
                    <a:solidFill>
                      <a:srgbClr val="000000"/>
                    </a:solidFill>
                    <a:latin typeface="Century Gothic" pitchFamily="34" charset="0"/>
                    <a:ea typeface="Palatino Linotype"/>
                    <a:cs typeface="Palatino Linotype"/>
                    <a:sym typeface="Palatino Linotype"/>
                  </a:rPr>
                  <a:t>:</a:t>
                </a:r>
              </a:p>
              <a:p>
                <a:pPr marL="266700" lvl="0" indent="-180975">
                  <a:buClr>
                    <a:srgbClr val="000000"/>
                  </a:buClr>
                  <a:buSzPts val="1800"/>
                  <a:buFont typeface="Palatino Linotype"/>
                  <a:buAutoNum type="arabicPeriod"/>
                </a:pPr>
                <a:r>
                  <a:rPr lang="en-US" sz="1600" b="1" dirty="0">
                    <a:solidFill>
                      <a:srgbClr val="000000"/>
                    </a:solidFill>
                    <a:latin typeface="Century Gothic" pitchFamily="34" charset="0"/>
                    <a:ea typeface="Palatino Linotype"/>
                    <a:cs typeface="Palatino Linotype"/>
                    <a:sym typeface="Palatino Linotype"/>
                  </a:rPr>
                  <a:t>Simultaneous likelihood fit to </a:t>
                </a:r>
                <a:r>
                  <a:rPr lang="en-US" sz="1600" b="1" dirty="0">
                    <a:solidFill>
                      <a:schemeClr val="dk1"/>
                    </a:solidFill>
                    <a:latin typeface="Century Gothic" pitchFamily="34" charset="0"/>
                    <a:ea typeface="Palatino Linotype"/>
                    <a:cs typeface="Palatino Linotype"/>
                    <a:sym typeface="Palatino Linotype"/>
                  </a:rPr>
                  <a:t>M(</a:t>
                </a:r>
                <a14:m>
                  <m:oMath xmlns:m="http://schemas.openxmlformats.org/officeDocument/2006/math">
                    <m:r>
                      <a:rPr lang="en-US" sz="1600" b="1" i="1">
                        <a:latin typeface="Cambria Math"/>
                      </a:rPr>
                      <m:t>𝒑</m:t>
                    </m:r>
                    <m:acc>
                      <m:accPr>
                        <m:chr m:val="̅"/>
                        <m:ctrlPr>
                          <a:rPr lang="en-US" sz="1600" b="1" i="1">
                            <a:latin typeface="Cambria Math" panose="02040503050406030204" pitchFamily="18" charset="0"/>
                          </a:rPr>
                        </m:ctrlPr>
                      </m:accPr>
                      <m:e>
                        <m:r>
                          <a:rPr lang="en-US" sz="1600" b="1" i="1">
                            <a:latin typeface="Cambria Math"/>
                          </a:rPr>
                          <m:t>𝒑</m:t>
                        </m:r>
                      </m:e>
                    </m:acc>
                  </m:oMath>
                </a14:m>
                <a:r>
                  <a:rPr lang="en-US" sz="1600" b="1" dirty="0">
                    <a:solidFill>
                      <a:schemeClr val="dk1"/>
                    </a:solidFill>
                    <a:latin typeface="Century Gothic" pitchFamily="34" charset="0"/>
                    <a:ea typeface="Palatino Linotype"/>
                    <a:cs typeface="Palatino Linotype"/>
                    <a:sym typeface="Palatino Linotype"/>
                  </a:rPr>
                  <a:t>) </a:t>
                </a:r>
                <a:r>
                  <a:rPr lang="en-US" sz="1600" b="1" dirty="0">
                    <a:solidFill>
                      <a:srgbClr val="000000"/>
                    </a:solidFill>
                    <a:latin typeface="Century Gothic" pitchFamily="34" charset="0"/>
                    <a:ea typeface="Palatino Linotype"/>
                    <a:cs typeface="Palatino Linotype"/>
                    <a:sym typeface="Palatino Linotype"/>
                  </a:rPr>
                  <a:t>in bins of [</a:t>
                </a:r>
                <a:r>
                  <a:rPr lang="en-US" sz="1600" b="1" dirty="0" err="1">
                    <a:solidFill>
                      <a:schemeClr val="dk1"/>
                    </a:solidFill>
                    <a:latin typeface="Century Gothic" pitchFamily="34" charset="0"/>
                    <a:ea typeface="Palatino Linotype"/>
                    <a:cs typeface="Palatino Linotype"/>
                    <a:sym typeface="Palatino Linotype"/>
                  </a:rPr>
                  <a:t>p</a:t>
                </a:r>
                <a:r>
                  <a:rPr lang="en-US" sz="1600" b="1" baseline="-25000" dirty="0" err="1">
                    <a:solidFill>
                      <a:schemeClr val="dk1"/>
                    </a:solidFill>
                    <a:latin typeface="Century Gothic" pitchFamily="34" charset="0"/>
                    <a:ea typeface="Palatino Linotype"/>
                    <a:cs typeface="Palatino Linotype"/>
                    <a:sym typeface="Palatino Linotype"/>
                  </a:rPr>
                  <a:t>T</a:t>
                </a:r>
                <a:r>
                  <a:rPr lang="en-US" sz="1600" b="1" dirty="0">
                    <a:solidFill>
                      <a:srgbClr val="000000"/>
                    </a:solidFill>
                    <a:latin typeface="Century Gothic" pitchFamily="34" charset="0"/>
                    <a:ea typeface="Palatino Linotype"/>
                    <a:cs typeface="Palatino Linotype"/>
                    <a:sym typeface="Palatino Linotype"/>
                  </a:rPr>
                  <a:t>, </a:t>
                </a:r>
                <a:r>
                  <a:rPr lang="en-US" sz="1600" b="1" dirty="0" err="1">
                    <a:solidFill>
                      <a:srgbClr val="000000"/>
                    </a:solidFill>
                    <a:latin typeface="Century Gothic" pitchFamily="34" charset="0"/>
                    <a:ea typeface="Palatino Linotype"/>
                    <a:cs typeface="Palatino Linotype"/>
                    <a:sym typeface="Palatino Linotype"/>
                  </a:rPr>
                  <a:t>t</a:t>
                </a:r>
                <a:r>
                  <a:rPr lang="en-US" sz="1600" b="1" baseline="-25000" dirty="0" err="1">
                    <a:solidFill>
                      <a:srgbClr val="000000"/>
                    </a:solidFill>
                    <a:latin typeface="Century Gothic" pitchFamily="34" charset="0"/>
                    <a:ea typeface="Palatino Linotype"/>
                    <a:cs typeface="Palatino Linotype"/>
                    <a:sym typeface="Palatino Linotype"/>
                  </a:rPr>
                  <a:t>z</a:t>
                </a:r>
                <a:r>
                  <a:rPr lang="en-US" sz="1600" b="1" dirty="0">
                    <a:solidFill>
                      <a:srgbClr val="000000"/>
                    </a:solidFill>
                    <a:latin typeface="Century Gothic" pitchFamily="34" charset="0"/>
                    <a:ea typeface="Palatino Linotype"/>
                    <a:cs typeface="Palatino Linotype"/>
                    <a:sym typeface="Palatino Linotype"/>
                  </a:rPr>
                  <a:t>]</a:t>
                </a:r>
                <a:r>
                  <a:rPr lang="en-US" sz="1600" dirty="0">
                    <a:solidFill>
                      <a:srgbClr val="000000"/>
                    </a:solidFill>
                    <a:latin typeface="Century Gothic" pitchFamily="34" charset="0"/>
                    <a:ea typeface="Palatino Linotype"/>
                    <a:cs typeface="Palatino Linotype"/>
                    <a:sym typeface="Palatino Linotype"/>
                  </a:rPr>
                  <a:t>:</a:t>
                </a:r>
              </a:p>
              <a:p>
                <a:pPr marL="266700" lvl="0" indent="-180975">
                  <a:lnSpc>
                    <a:spcPct val="115000"/>
                  </a:lnSpc>
                </a:pPr>
                <a:r>
                  <a:rPr lang="en-US" sz="1600" b="1" i="1" dirty="0">
                    <a:solidFill>
                      <a:srgbClr val="000000"/>
                    </a:solidFill>
                    <a:latin typeface="Century Gothic" pitchFamily="34" charset="0"/>
                    <a:ea typeface="Palatino Linotype"/>
                    <a:cs typeface="Palatino Linotype"/>
                    <a:sym typeface="Roboto"/>
                  </a:rPr>
                  <a:t>		</a:t>
                </a:r>
                <a:r>
                  <a:rPr lang="en-US" sz="1600" b="1" dirty="0">
                    <a:solidFill>
                      <a:srgbClr val="0000FF"/>
                    </a:solidFill>
                    <a:latin typeface="Century Gothic" pitchFamily="34" charset="0"/>
                    <a:ea typeface="Palatino Linotype"/>
                    <a:cs typeface="Palatino Linotype"/>
                    <a:sym typeface="Palatino Linotype"/>
                  </a:rPr>
                  <a:t>to extract </a:t>
                </a:r>
                <a:r>
                  <a:rPr lang="en-US" sz="1600" b="1" dirty="0" err="1">
                    <a:solidFill>
                      <a:srgbClr val="0000FF"/>
                    </a:solidFill>
                    <a:latin typeface="Century Gothic" pitchFamily="34" charset="0"/>
                    <a:ea typeface="Palatino Linotype"/>
                    <a:cs typeface="Palatino Linotype"/>
                    <a:sym typeface="Palatino Linotype"/>
                  </a:rPr>
                  <a:t>charmonia</a:t>
                </a:r>
                <a:r>
                  <a:rPr lang="en-US" sz="1600" b="1" dirty="0">
                    <a:solidFill>
                      <a:srgbClr val="0000FF"/>
                    </a:solidFill>
                    <a:latin typeface="Century Gothic" pitchFamily="34" charset="0"/>
                    <a:ea typeface="Palatino Linotype"/>
                    <a:cs typeface="Palatino Linotype"/>
                    <a:sym typeface="Palatino Linotype"/>
                  </a:rPr>
                  <a:t> yields</a:t>
                </a:r>
                <a:endParaRPr lang="en-US" sz="1600" b="1" i="1" dirty="0">
                  <a:solidFill>
                    <a:srgbClr val="000000"/>
                  </a:solidFill>
                  <a:latin typeface="Century Gothic" pitchFamily="34" charset="0"/>
                  <a:ea typeface="Roboto"/>
                  <a:cs typeface="Roboto"/>
                  <a:sym typeface="Roboto"/>
                </a:endParaRPr>
              </a:p>
              <a:p>
                <a:pPr marL="266700" lvl="0" indent="-180975">
                  <a:buClr>
                    <a:srgbClr val="000000"/>
                  </a:buClr>
                  <a:buSzPts val="1800"/>
                  <a:buFont typeface="+mj-lt"/>
                  <a:buAutoNum type="arabicPeriod" startAt="2"/>
                </a:pPr>
                <a:r>
                  <a:rPr lang="en-US" sz="1600" b="1" dirty="0">
                    <a:solidFill>
                      <a:srgbClr val="000000"/>
                    </a:solidFill>
                    <a:latin typeface="Century Gothic" pitchFamily="34" charset="0"/>
                    <a:ea typeface="Palatino Linotype"/>
                    <a:cs typeface="Palatino Linotype"/>
                    <a:sym typeface="Palatino Linotype"/>
                  </a:rPr>
                  <a:t>Simultaneous integral </a:t>
                </a:r>
                <a:r>
                  <a:rPr lang="el-GR" sz="1600" b="1" dirty="0">
                    <a:solidFill>
                      <a:srgbClr val="000000"/>
                    </a:solidFill>
                    <a:latin typeface="Century Gothic" pitchFamily="34" charset="0"/>
                    <a:ea typeface="Palatino Linotype"/>
                    <a:cs typeface="Palatino Linotype"/>
                    <a:sym typeface="Palatino Linotype"/>
                  </a:rPr>
                  <a:t>χ² </a:t>
                </a:r>
                <a:r>
                  <a:rPr lang="en-US" sz="1600" b="1" dirty="0" err="1">
                    <a:solidFill>
                      <a:schemeClr val="dk1"/>
                    </a:solidFill>
                    <a:latin typeface="Century Gothic" pitchFamily="34" charset="0"/>
                    <a:ea typeface="Palatino Linotype"/>
                    <a:cs typeface="Palatino Linotype"/>
                    <a:sym typeface="Palatino Linotype"/>
                  </a:rPr>
                  <a:t>t</a:t>
                </a:r>
                <a:r>
                  <a:rPr lang="en-US" sz="1600" b="1" baseline="-25000" dirty="0" err="1">
                    <a:solidFill>
                      <a:schemeClr val="dk1"/>
                    </a:solidFill>
                    <a:latin typeface="Century Gothic" pitchFamily="34" charset="0"/>
                    <a:ea typeface="Palatino Linotype"/>
                    <a:cs typeface="Palatino Linotype"/>
                    <a:sym typeface="Palatino Linotype"/>
                  </a:rPr>
                  <a:t>z</a:t>
                </a:r>
                <a:r>
                  <a:rPr lang="en-US" sz="1600" b="1" baseline="-25000" dirty="0">
                    <a:solidFill>
                      <a:schemeClr val="dk1"/>
                    </a:solidFill>
                    <a:latin typeface="Century Gothic" pitchFamily="34" charset="0"/>
                    <a:ea typeface="Palatino Linotype"/>
                    <a:cs typeface="Palatino Linotype"/>
                    <a:sym typeface="Palatino Linotype"/>
                  </a:rPr>
                  <a:t> </a:t>
                </a:r>
                <a:r>
                  <a:rPr lang="en-US" sz="1600" b="1" dirty="0">
                    <a:solidFill>
                      <a:srgbClr val="000000"/>
                    </a:solidFill>
                    <a:latin typeface="Century Gothic" pitchFamily="34" charset="0"/>
                    <a:ea typeface="Palatino Linotype"/>
                    <a:cs typeface="Palatino Linotype"/>
                    <a:sym typeface="Palatino Linotype"/>
                  </a:rPr>
                  <a:t>fit in </a:t>
                </a:r>
                <a:r>
                  <a:rPr lang="en-US" sz="1600" b="1" dirty="0" err="1">
                    <a:solidFill>
                      <a:schemeClr val="dk1"/>
                    </a:solidFill>
                    <a:latin typeface="Century Gothic" pitchFamily="34" charset="0"/>
                    <a:ea typeface="Palatino Linotype"/>
                    <a:cs typeface="Palatino Linotype"/>
                    <a:sym typeface="Palatino Linotype"/>
                  </a:rPr>
                  <a:t>p</a:t>
                </a:r>
                <a:r>
                  <a:rPr lang="en-US" sz="1600" b="1" baseline="-25000" dirty="0" err="1">
                    <a:solidFill>
                      <a:schemeClr val="dk1"/>
                    </a:solidFill>
                    <a:latin typeface="Century Gothic" pitchFamily="34" charset="0"/>
                    <a:ea typeface="Palatino Linotype"/>
                    <a:cs typeface="Palatino Linotype"/>
                    <a:sym typeface="Palatino Linotype"/>
                  </a:rPr>
                  <a:t>T</a:t>
                </a:r>
                <a:r>
                  <a:rPr lang="en-US" sz="1600" b="1" dirty="0">
                    <a:solidFill>
                      <a:srgbClr val="000000"/>
                    </a:solidFill>
                    <a:latin typeface="Century Gothic" pitchFamily="34" charset="0"/>
                    <a:ea typeface="Palatino Linotype"/>
                    <a:cs typeface="Palatino Linotype"/>
                    <a:sym typeface="Palatino Linotype"/>
                  </a:rPr>
                  <a:t> bins </a:t>
                </a:r>
              </a:p>
              <a:p>
                <a:pPr marL="85725" lvl="0">
                  <a:buClr>
                    <a:srgbClr val="000000"/>
                  </a:buClr>
                  <a:buSzPts val="1800"/>
                </a:pPr>
                <a:r>
                  <a:rPr lang="en-US" sz="1600" b="1" dirty="0">
                    <a:solidFill>
                      <a:srgbClr val="000000"/>
                    </a:solidFill>
                    <a:latin typeface="Century Gothic" pitchFamily="34" charset="0"/>
                    <a:ea typeface="Palatino Linotype"/>
                    <a:cs typeface="Palatino Linotype"/>
                    <a:sym typeface="Palatino Linotype"/>
                  </a:rPr>
                  <a:t>	</a:t>
                </a:r>
                <a:r>
                  <a:rPr lang="en-US" sz="1600" b="1" dirty="0">
                    <a:solidFill>
                      <a:srgbClr val="0000FF"/>
                    </a:solidFill>
                    <a:latin typeface="Century Gothic" pitchFamily="34" charset="0"/>
                    <a:ea typeface="Palatino Linotype"/>
                    <a:cs typeface="Palatino Linotype"/>
                    <a:sym typeface="Palatino Linotype"/>
                  </a:rPr>
                  <a:t>to separate prompt and from </a:t>
                </a:r>
                <a:r>
                  <a:rPr lang="en-US" sz="1600" b="1" i="1" dirty="0">
                    <a:solidFill>
                      <a:srgbClr val="0000FF"/>
                    </a:solidFill>
                    <a:latin typeface="Century Gothic" pitchFamily="34" charset="0"/>
                    <a:ea typeface="Palatino Linotype"/>
                    <a:cs typeface="Palatino Linotype"/>
                    <a:sym typeface="Palatino Linotype"/>
                  </a:rPr>
                  <a:t>b</a:t>
                </a:r>
                <a:r>
                  <a:rPr lang="en-US" sz="1600" b="1" dirty="0">
                    <a:solidFill>
                      <a:srgbClr val="0000FF"/>
                    </a:solidFill>
                    <a:latin typeface="Century Gothic" pitchFamily="34" charset="0"/>
                    <a:ea typeface="Palatino Linotype"/>
                    <a:cs typeface="Palatino Linotype"/>
                    <a:sym typeface="Palatino Linotype"/>
                  </a:rPr>
                  <a:t>-decays </a:t>
                </a:r>
                <a:r>
                  <a:rPr lang="en-US" sz="1600" b="1" dirty="0" err="1">
                    <a:solidFill>
                      <a:srgbClr val="0000FF"/>
                    </a:solidFill>
                    <a:latin typeface="Century Gothic" pitchFamily="34" charset="0"/>
                    <a:ea typeface="Palatino Linotype"/>
                    <a:cs typeface="Palatino Linotype"/>
                    <a:sym typeface="Palatino Linotype"/>
                  </a:rPr>
                  <a:t>charmonia</a:t>
                </a:r>
                <a:endParaRPr lang="en-US" sz="1600" b="1" dirty="0">
                  <a:solidFill>
                    <a:srgbClr val="0000FF"/>
                  </a:solidFill>
                  <a:latin typeface="Century Gothic" pitchFamily="34" charset="0"/>
                  <a:ea typeface="Palatino Linotype"/>
                  <a:cs typeface="Palatino Linotype"/>
                  <a:sym typeface="Palatino Linotype"/>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216024" y="5192828"/>
                <a:ext cx="8604448" cy="1360372"/>
              </a:xfrm>
              <a:prstGeom prst="rect">
                <a:avLst/>
              </a:prstGeom>
              <a:blipFill>
                <a:blip r:embed="rId3"/>
                <a:stretch>
                  <a:fillRect t="-926" b="-3704"/>
                </a:stretch>
              </a:blipFill>
            </p:spPr>
            <p:txBody>
              <a:bodyPr/>
              <a:lstStyle/>
              <a:p>
                <a:r>
                  <a:rPr lang="fr-FR">
                    <a:noFill/>
                  </a:rPr>
                  <a:t> </a:t>
                </a:r>
              </a:p>
            </p:txBody>
          </p:sp>
        </mc:Fallback>
      </mc:AlternateContent>
      <p:sp>
        <p:nvSpPr>
          <p:cNvPr id="5" name="Номер слайда 4"/>
          <p:cNvSpPr>
            <a:spLocks noGrp="1"/>
          </p:cNvSpPr>
          <p:nvPr>
            <p:ph type="sldNum" sz="quarter" idx="12"/>
          </p:nvPr>
        </p:nvSpPr>
        <p:spPr/>
        <p:txBody>
          <a:bodyPr/>
          <a:lstStyle/>
          <a:p>
            <a:fld id="{F83C6ADB-1347-46A4-ADF9-A9D7AF62F105}" type="slidenum">
              <a:rPr lang="ru-RU" smtClean="0"/>
              <a:t>13</a:t>
            </a:fld>
            <a:endParaRPr lang="ru-RU"/>
          </a:p>
        </p:txBody>
      </p:sp>
      <p:sp>
        <p:nvSpPr>
          <p:cNvPr id="14" name="TextBox 13"/>
          <p:cNvSpPr txBox="1"/>
          <p:nvPr/>
        </p:nvSpPr>
        <p:spPr>
          <a:xfrm>
            <a:off x="5410200" y="431860"/>
            <a:ext cx="3733800" cy="307777"/>
          </a:xfrm>
          <a:prstGeom prst="rect">
            <a:avLst/>
          </a:prstGeom>
          <a:noFill/>
        </p:spPr>
        <p:txBody>
          <a:bodyPr wrap="square" rtlCol="0">
            <a:spAutoFit/>
          </a:bodyPr>
          <a:lstStyle/>
          <a:p>
            <a:pPr marL="0" lvl="8" indent="180975">
              <a:spcBef>
                <a:spcPts val="200"/>
              </a:spcBef>
              <a:buSzPct val="150000"/>
              <a:buFont typeface="Arial" pitchFamily="34" charset="0"/>
              <a:buChar char="•"/>
              <a:defRPr/>
            </a:pPr>
            <a:r>
              <a:rPr lang="en-US" sz="1400" b="1" dirty="0">
                <a:latin typeface="Century Gothic" pitchFamily="34" charset="0"/>
              </a:rPr>
              <a:t>Master thesis of </a:t>
            </a:r>
            <a:r>
              <a:rPr lang="en-US" sz="1400" b="1" dirty="0" err="1">
                <a:latin typeface="Century Gothic" pitchFamily="34" charset="0"/>
              </a:rPr>
              <a:t>Valeriia</a:t>
            </a:r>
            <a:r>
              <a:rPr lang="en-US" sz="1400" b="1" dirty="0">
                <a:latin typeface="Century Gothic" pitchFamily="34" charset="0"/>
              </a:rPr>
              <a:t> </a:t>
            </a:r>
            <a:r>
              <a:rPr lang="en-US" sz="1400" b="1" dirty="0" err="1">
                <a:latin typeface="Century Gothic" pitchFamily="34" charset="0"/>
              </a:rPr>
              <a:t>Zhovkovska</a:t>
            </a:r>
            <a:endParaRPr lang="en-US" sz="1400" b="1" dirty="0">
              <a:latin typeface="Century Gothic" pitchFamily="34" charset="0"/>
            </a:endParaRPr>
          </a:p>
        </p:txBody>
      </p:sp>
      <p:sp>
        <p:nvSpPr>
          <p:cNvPr id="13" name="Заголовок 1">
            <a:extLst>
              <a:ext uri="{FF2B5EF4-FFF2-40B4-BE49-F238E27FC236}">
                <a16:creationId xmlns:a16="http://schemas.microsoft.com/office/drawing/2014/main" id="{388EA9B8-B1FE-2C4E-B51D-5A0399385E00}"/>
              </a:ext>
            </a:extLst>
          </p:cNvPr>
          <p:cNvSpPr txBox="1">
            <a:spLocks/>
          </p:cNvSpPr>
          <p:nvPr/>
        </p:nvSpPr>
        <p:spPr>
          <a:xfrm>
            <a:off x="1" y="0"/>
            <a:ext cx="9105252"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l-GR" sz="2200" dirty="0">
                <a:latin typeface="Palatino" pitchFamily="2" charset="77"/>
                <a:ea typeface="Palatino" pitchFamily="2" charset="77"/>
              </a:rPr>
              <a:t>η</a:t>
            </a:r>
            <a:r>
              <a:rPr lang="en-US" sz="2200" baseline="-25000" dirty="0">
                <a:latin typeface="Palatino" pitchFamily="2" charset="77"/>
                <a:ea typeface="Palatino" pitchFamily="2" charset="77"/>
              </a:rPr>
              <a:t>c</a:t>
            </a:r>
            <a:r>
              <a:rPr lang="en-US" sz="2200" dirty="0">
                <a:latin typeface="Palatino" pitchFamily="2" charset="77"/>
                <a:ea typeface="Palatino" pitchFamily="2" charset="77"/>
              </a:rPr>
              <a:t>(1S) </a:t>
            </a:r>
            <a:r>
              <a:rPr lang="en-US" sz="2200" dirty="0">
                <a:latin typeface="Palatino" pitchFamily="2" charset="77"/>
                <a:ea typeface="Palatino" pitchFamily="2" charset="77"/>
                <a:sym typeface="Symbol" pitchFamily="18" charset="2"/>
              </a:rPr>
              <a:t>production at 13 </a:t>
            </a:r>
            <a:r>
              <a:rPr lang="en-US" sz="2200" dirty="0" err="1">
                <a:latin typeface="Palatino" pitchFamily="2" charset="77"/>
                <a:ea typeface="Palatino" pitchFamily="2" charset="77"/>
                <a:sym typeface="Symbol" pitchFamily="18" charset="2"/>
              </a:rPr>
              <a:t>TeV</a:t>
            </a:r>
            <a:r>
              <a:rPr lang="fr-FR" sz="2200" b="1" dirty="0">
                <a:latin typeface="Palatino" pitchFamily="2" charset="77"/>
                <a:ea typeface="Palatino" pitchFamily="2" charset="77"/>
                <a:sym typeface="Symbol" pitchFamily="18" charset="2"/>
              </a:rPr>
              <a:t> </a:t>
            </a:r>
            <a:r>
              <a:rPr lang="fr-FR" sz="2200" dirty="0" err="1">
                <a:latin typeface="Palatino" pitchFamily="2" charset="77"/>
                <a:ea typeface="Palatino" pitchFamily="2" charset="77"/>
                <a:sym typeface="Symbol" pitchFamily="18" charset="2"/>
              </a:rPr>
              <a:t>using</a:t>
            </a:r>
            <a:r>
              <a:rPr lang="fr-FR" sz="2200" dirty="0">
                <a:latin typeface="Palatino" pitchFamily="2" charset="77"/>
                <a:ea typeface="Palatino" pitchFamily="2" charset="77"/>
                <a:sym typeface="Symbol" pitchFamily="18" charset="2"/>
              </a:rPr>
              <a:t> </a:t>
            </a:r>
            <a:r>
              <a:rPr lang="fr-FR" sz="2200" dirty="0" err="1">
                <a:latin typeface="Palatino" pitchFamily="2" charset="77"/>
                <a:ea typeface="Palatino" pitchFamily="2" charset="77"/>
                <a:sym typeface="Symbol" pitchFamily="18" charset="2"/>
              </a:rPr>
              <a:t>its</a:t>
            </a:r>
            <a:r>
              <a:rPr lang="fr-FR" sz="2200" dirty="0">
                <a:latin typeface="Palatino" pitchFamily="2" charset="77"/>
                <a:ea typeface="Palatino" pitchFamily="2" charset="77"/>
                <a:sym typeface="Symbol" pitchFamily="18" charset="2"/>
              </a:rPr>
              <a:t> </a:t>
            </a:r>
            <a:r>
              <a:rPr lang="en-US" sz="2200" dirty="0"/>
              <a:t>decay to </a:t>
            </a:r>
            <a:r>
              <a:rPr lang="en-US" sz="2200" b="1" dirty="0" err="1"/>
              <a:t>ppbar</a:t>
            </a:r>
            <a:r>
              <a:rPr lang="en-US" sz="2200" b="1" dirty="0"/>
              <a:t> </a:t>
            </a:r>
            <a:r>
              <a:rPr lang="en-US" sz="2200" dirty="0"/>
              <a:t>(internal results)</a:t>
            </a:r>
            <a:r>
              <a:rPr lang="en-US" sz="2200" b="1" dirty="0"/>
              <a:t> </a:t>
            </a:r>
            <a:endParaRPr lang="ru-RU" sz="2200" b="1" dirty="0"/>
          </a:p>
        </p:txBody>
      </p:sp>
      <p:pic>
        <p:nvPicPr>
          <p:cNvPr id="4" name="Picture 3">
            <a:extLst>
              <a:ext uri="{FF2B5EF4-FFF2-40B4-BE49-F238E27FC236}">
                <a16:creationId xmlns:a16="http://schemas.microsoft.com/office/drawing/2014/main" id="{9BCA3080-B73C-D14D-B86B-0A7131C7B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5" y="821951"/>
            <a:ext cx="9144000" cy="4460697"/>
          </a:xfrm>
          <a:prstGeom prst="rect">
            <a:avLst/>
          </a:prstGeom>
        </p:spPr>
      </p:pic>
      <p:sp>
        <p:nvSpPr>
          <p:cNvPr id="16" name="Rectangle 26">
            <a:extLst>
              <a:ext uri="{FF2B5EF4-FFF2-40B4-BE49-F238E27FC236}">
                <a16:creationId xmlns:a16="http://schemas.microsoft.com/office/drawing/2014/main" id="{57B67FF8-80A2-AA40-B54C-F9C45BAF3235}"/>
              </a:ext>
            </a:extLst>
          </p:cNvPr>
          <p:cNvSpPr>
            <a:spLocks noChangeArrowheads="1"/>
          </p:cNvSpPr>
          <p:nvPr/>
        </p:nvSpPr>
        <p:spPr bwMode="auto">
          <a:xfrm rot="-1520679">
            <a:off x="2547157" y="1993253"/>
            <a:ext cx="2894901"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ts val="200"/>
              </a:spcBef>
            </a:pPr>
            <a:r>
              <a:rPr lang="en-US" sz="2400" dirty="0" err="1"/>
              <a:t>LHCb</a:t>
            </a:r>
            <a:r>
              <a:rPr lang="en-US" sz="2400" dirty="0"/>
              <a:t> Internal plot</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4AC646C-0F9C-594E-9F98-6D5B7E50D3EB}"/>
                  </a:ext>
                </a:extLst>
              </p:cNvPr>
              <p:cNvSpPr txBox="1"/>
              <p:nvPr/>
            </p:nvSpPr>
            <p:spPr>
              <a:xfrm>
                <a:off x="5319522" y="1778626"/>
                <a:ext cx="624078" cy="3462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1650" b="1" i="1" dirty="0">
                              <a:latin typeface="Cambria Math" panose="02040503050406030204" pitchFamily="18" charset="0"/>
                            </a:rPr>
                          </m:ctrlPr>
                        </m:sSubPr>
                        <m:e>
                          <m:r>
                            <a:rPr lang="el-GR" sz="1650" b="1" i="1" dirty="0">
                              <a:latin typeface="Cambria Math" panose="02040503050406030204" pitchFamily="18" charset="0"/>
                            </a:rPr>
                            <m:t>𝜼</m:t>
                          </m:r>
                        </m:e>
                        <m:sub>
                          <m:r>
                            <a:rPr lang="en-GB" sz="1650" b="1" i="1" dirty="0">
                              <a:latin typeface="Cambria Math" panose="02040503050406030204" pitchFamily="18" charset="0"/>
                            </a:rPr>
                            <m:t>𝒄</m:t>
                          </m:r>
                        </m:sub>
                      </m:sSub>
                    </m:oMath>
                  </m:oMathPara>
                </a14:m>
                <a:endParaRPr lang="fr-FR" sz="1650" b="1" dirty="0">
                  <a:latin typeface="Century Gothic" pitchFamily="34" charset="0"/>
                </a:endParaRPr>
              </a:p>
            </p:txBody>
          </p:sp>
        </mc:Choice>
        <mc:Fallback>
          <p:sp>
            <p:nvSpPr>
              <p:cNvPr id="17" name="TextBox 16">
                <a:extLst>
                  <a:ext uri="{FF2B5EF4-FFF2-40B4-BE49-F238E27FC236}">
                    <a16:creationId xmlns:a16="http://schemas.microsoft.com/office/drawing/2014/main" id="{E4AC646C-0F9C-594E-9F98-6D5B7E50D3EB}"/>
                  </a:ext>
                </a:extLst>
              </p:cNvPr>
              <p:cNvSpPr txBox="1">
                <a:spLocks noRot="1" noChangeAspect="1" noMove="1" noResize="1" noEditPoints="1" noAdjustHandles="1" noChangeArrowheads="1" noChangeShapeType="1" noTextEdit="1"/>
              </p:cNvSpPr>
              <p:nvPr/>
            </p:nvSpPr>
            <p:spPr>
              <a:xfrm>
                <a:off x="5319522" y="1778626"/>
                <a:ext cx="624078" cy="346249"/>
              </a:xfrm>
              <a:prstGeom prst="rect">
                <a:avLst/>
              </a:prstGeom>
              <a:blipFill>
                <a:blip r:embed="rId5"/>
                <a:stretch>
                  <a:fillRect b="-3571"/>
                </a:stretch>
              </a:blipFill>
            </p:spPr>
            <p:txBody>
              <a:bodyPr/>
              <a:lstStyle/>
              <a:p>
                <a:r>
                  <a:rPr lang="fr-FR">
                    <a:noFill/>
                  </a:rPr>
                  <a:t> </a:t>
                </a:r>
              </a:p>
            </p:txBody>
          </p:sp>
        </mc:Fallback>
      </mc:AlternateContent>
      <p:cxnSp>
        <p:nvCxnSpPr>
          <p:cNvPr id="18" name="Straight Arrow Connector 17">
            <a:extLst>
              <a:ext uri="{FF2B5EF4-FFF2-40B4-BE49-F238E27FC236}">
                <a16:creationId xmlns:a16="http://schemas.microsoft.com/office/drawing/2014/main" id="{83716ACC-107C-5F4B-A80E-AC1B373D3F01}"/>
              </a:ext>
            </a:extLst>
          </p:cNvPr>
          <p:cNvCxnSpPr>
            <a:cxnSpLocks/>
          </p:cNvCxnSpPr>
          <p:nvPr/>
        </p:nvCxnSpPr>
        <p:spPr>
          <a:xfrm flipV="1">
            <a:off x="5516556" y="1600201"/>
            <a:ext cx="198444" cy="2802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CB22297E-DE13-2C48-919A-01869E98F632}"/>
              </a:ext>
            </a:extLst>
          </p:cNvPr>
          <p:cNvCxnSpPr>
            <a:cxnSpLocks/>
          </p:cNvCxnSpPr>
          <p:nvPr/>
        </p:nvCxnSpPr>
        <p:spPr>
          <a:xfrm flipV="1">
            <a:off x="5642160" y="1905000"/>
            <a:ext cx="377640" cy="55443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DB80BD0-7EC5-E34F-9D44-8E9A99E35B49}"/>
              </a:ext>
            </a:extLst>
          </p:cNvPr>
          <p:cNvSpPr txBox="1"/>
          <p:nvPr/>
        </p:nvSpPr>
        <p:spPr>
          <a:xfrm>
            <a:off x="5402737" y="2438400"/>
            <a:ext cx="540863" cy="346249"/>
          </a:xfrm>
          <a:prstGeom prst="rect">
            <a:avLst/>
          </a:prstGeom>
          <a:noFill/>
        </p:spPr>
        <p:txBody>
          <a:bodyPr wrap="square" rtlCol="0">
            <a:spAutoFit/>
          </a:bodyPr>
          <a:lstStyle/>
          <a:p>
            <a:r>
              <a:rPr lang="fr-FR" sz="1650" b="1" dirty="0">
                <a:latin typeface="Century Gothic" pitchFamily="34" charset="0"/>
                <a:ea typeface="Cambria Math" panose="02040503050406030204" pitchFamily="18" charset="0"/>
              </a:rPr>
              <a:t>J/</a:t>
            </a:r>
            <a:r>
              <a:rPr lang="el-GR" sz="1650" b="1" dirty="0">
                <a:latin typeface="Century Gothic" pitchFamily="34" charset="0"/>
                <a:ea typeface="Cambria Math" panose="02040503050406030204" pitchFamily="18" charset="0"/>
              </a:rPr>
              <a:t>ψ</a:t>
            </a:r>
            <a:endParaRPr lang="fr-FR" sz="1650" b="1" dirty="0">
              <a:latin typeface="Century Gothic" pitchFamily="34" charset="0"/>
              <a:ea typeface="Cambria Math" panose="02040503050406030204" pitchFamily="18" charset="0"/>
            </a:endParaRPr>
          </a:p>
        </p:txBody>
      </p:sp>
    </p:spTree>
    <p:extLst>
      <p:ext uri="{BB962C8B-B14F-4D97-AF65-F5344CB8AC3E}">
        <p14:creationId xmlns:p14="http://schemas.microsoft.com/office/powerpoint/2010/main" val="160646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hape 566"/>
          <p:cNvPicPr preferRelativeResize="0"/>
          <p:nvPr/>
        </p:nvPicPr>
        <p:blipFill>
          <a:blip r:embed="rId3">
            <a:alphaModFix/>
          </a:blip>
          <a:stretch>
            <a:fillRect/>
          </a:stretch>
        </p:blipFill>
        <p:spPr>
          <a:xfrm>
            <a:off x="3203848" y="1844824"/>
            <a:ext cx="3067794" cy="2204441"/>
          </a:xfrm>
          <a:prstGeom prst="rect">
            <a:avLst/>
          </a:prstGeom>
          <a:noFill/>
          <a:ln>
            <a:noFill/>
          </a:ln>
        </p:spPr>
      </p:pic>
      <p:sp>
        <p:nvSpPr>
          <p:cNvPr id="2051" name="Rectangle 26"/>
          <p:cNvSpPr>
            <a:spLocks noChangeArrowheads="1"/>
          </p:cNvSpPr>
          <p:nvPr/>
        </p:nvSpPr>
        <p:spPr bwMode="auto">
          <a:xfrm>
            <a:off x="9525" y="530483"/>
            <a:ext cx="9170988" cy="88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a:solidFill>
                  <a:schemeClr val="tx1"/>
                </a:solidFill>
                <a:latin typeface="Comic Sans MS" panose="030F0702030302020204" pitchFamily="66" charset="0"/>
                <a:cs typeface="Arial" panose="020B0604020202020204" pitchFamily="34" charset="0"/>
              </a:defRPr>
            </a:lvl1pPr>
            <a:lvl2pPr>
              <a:defRPr sz="2000">
                <a:solidFill>
                  <a:schemeClr val="tx1"/>
                </a:solidFill>
                <a:latin typeface="Comic Sans MS" panose="030F0702030302020204" pitchFamily="66" charset="0"/>
                <a:cs typeface="Arial" panose="020B0604020202020204" pitchFamily="34" charset="0"/>
              </a:defRPr>
            </a:lvl2pPr>
            <a:lvl3pPr>
              <a:defRPr sz="2000">
                <a:solidFill>
                  <a:schemeClr val="tx1"/>
                </a:solidFill>
                <a:latin typeface="Comic Sans MS" panose="030F0702030302020204" pitchFamily="66" charset="0"/>
                <a:cs typeface="Arial" panose="020B0604020202020204" pitchFamily="34" charset="0"/>
              </a:defRPr>
            </a:lvl3pPr>
            <a:lvl4pPr>
              <a:defRPr sz="2000">
                <a:solidFill>
                  <a:schemeClr val="tx1"/>
                </a:solidFill>
                <a:latin typeface="Comic Sans MS" panose="030F0702030302020204" pitchFamily="66" charset="0"/>
                <a:cs typeface="Arial" panose="020B0604020202020204" pitchFamily="34" charset="0"/>
              </a:defRPr>
            </a:lvl4pPr>
            <a:lvl5pPr>
              <a:defRPr sz="2000">
                <a:solidFill>
                  <a:schemeClr val="tx1"/>
                </a:solidFill>
                <a:latin typeface="Comic Sans MS" panose="030F0702030302020204" pitchFamily="66" charset="0"/>
                <a:cs typeface="Arial" panose="020B0604020202020204" pitchFamily="34" charset="0"/>
              </a:defRPr>
            </a:lvl5pPr>
            <a:lvl6pPr marL="22844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7416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1988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6560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180975" indent="-180975">
              <a:spcBef>
                <a:spcPts val="200"/>
              </a:spcBef>
              <a:buSzPct val="150000"/>
              <a:buFont typeface="Arial" pitchFamily="34" charset="0"/>
              <a:buChar char="•"/>
              <a:defRPr/>
            </a:pPr>
            <a:r>
              <a:rPr lang="en-US" sz="1600" dirty="0">
                <a:latin typeface="Century Gothic" pitchFamily="34" charset="0"/>
              </a:rPr>
              <a:t>Measurement of </a:t>
            </a:r>
            <a:r>
              <a:rPr lang="en-US" sz="1600" b="1" dirty="0">
                <a:latin typeface="Century Gothic" pitchFamily="34" charset="0"/>
              </a:rPr>
              <a:t>differential cross-sections (</a:t>
            </a:r>
            <a:r>
              <a:rPr lang="en-US" sz="1600" b="1" dirty="0" err="1">
                <a:latin typeface="Century Gothic" pitchFamily="34" charset="0"/>
              </a:rPr>
              <a:t>pT</a:t>
            </a:r>
            <a:r>
              <a:rPr lang="en-US" sz="1600" b="1" dirty="0">
                <a:latin typeface="Century Gothic" pitchFamily="34" charset="0"/>
              </a:rPr>
              <a:t>)</a:t>
            </a:r>
            <a:endParaRPr lang="en-US" sz="1600" dirty="0">
              <a:latin typeface="Century Gothic" pitchFamily="34" charset="0"/>
            </a:endParaRPr>
          </a:p>
          <a:p>
            <a:pPr marL="180975" indent="-180975">
              <a:spcBef>
                <a:spcPts val="200"/>
              </a:spcBef>
              <a:buSzPct val="150000"/>
              <a:buFont typeface="Arial" pitchFamily="34" charset="0"/>
              <a:buChar char="•"/>
              <a:defRPr/>
            </a:pPr>
            <a:r>
              <a:rPr lang="en-US" sz="1600" dirty="0">
                <a:latin typeface="Century Gothic" pitchFamily="34" charset="0"/>
              </a:rPr>
              <a:t>Analysis of </a:t>
            </a:r>
            <a:r>
              <a:rPr lang="el-GR" sz="1600" b="1" dirty="0">
                <a:latin typeface="Century Gothic" pitchFamily="34" charset="0"/>
              </a:rPr>
              <a:t>η</a:t>
            </a:r>
            <a:r>
              <a:rPr lang="en-US" sz="1600" b="1" baseline="-25000" dirty="0">
                <a:latin typeface="Century Gothic" pitchFamily="34" charset="0"/>
              </a:rPr>
              <a:t>c</a:t>
            </a:r>
            <a:r>
              <a:rPr lang="en-US" sz="1600" b="1" dirty="0">
                <a:latin typeface="Century Gothic" pitchFamily="34" charset="0"/>
              </a:rPr>
              <a:t>(1S) production at 13 </a:t>
            </a:r>
            <a:r>
              <a:rPr lang="en-US" sz="1600" b="1" dirty="0" err="1">
                <a:latin typeface="Century Gothic" pitchFamily="34" charset="0"/>
              </a:rPr>
              <a:t>TeV</a:t>
            </a:r>
            <a:r>
              <a:rPr lang="en-US" sz="1600" b="1" dirty="0">
                <a:latin typeface="Century Gothic" pitchFamily="34" charset="0"/>
              </a:rPr>
              <a:t> </a:t>
            </a:r>
            <a:r>
              <a:rPr lang="en-US" sz="1600" dirty="0">
                <a:latin typeface="Century Gothic" pitchFamily="34" charset="0"/>
              </a:rPr>
              <a:t>being completed</a:t>
            </a:r>
          </a:p>
          <a:p>
            <a:pPr marL="180975" indent="-180975">
              <a:spcBef>
                <a:spcPts val="200"/>
              </a:spcBef>
              <a:buSzPct val="150000"/>
              <a:buFont typeface="Arial" pitchFamily="34" charset="0"/>
              <a:buChar char="•"/>
              <a:defRPr/>
            </a:pPr>
            <a:endParaRPr lang="en-US" sz="1600" dirty="0">
              <a:latin typeface="Century Gothic" pitchFamily="34" charset="0"/>
            </a:endParaRPr>
          </a:p>
        </p:txBody>
      </p:sp>
      <p:sp>
        <p:nvSpPr>
          <p:cNvPr id="8203" name="Rectangle 26"/>
          <p:cNvSpPr>
            <a:spLocks noChangeArrowheads="1"/>
          </p:cNvSpPr>
          <p:nvPr/>
        </p:nvSpPr>
        <p:spPr bwMode="auto">
          <a:xfrm>
            <a:off x="3275856" y="4149080"/>
            <a:ext cx="9170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200"/>
              </a:spcBef>
            </a:pPr>
            <a:r>
              <a:rPr lang="en-US" sz="1600" b="1" dirty="0">
                <a:solidFill>
                  <a:srgbClr val="C00000"/>
                </a:solidFill>
              </a:rPr>
              <a:t>   </a:t>
            </a:r>
            <a:r>
              <a:rPr lang="en-US" sz="1600" b="1" dirty="0">
                <a:latin typeface="Century Gothic" pitchFamily="34" charset="0"/>
              </a:rPr>
              <a:t>Preliminary internal result: </a:t>
            </a:r>
          </a:p>
        </p:txBody>
      </p:sp>
      <mc:AlternateContent xmlns:mc="http://schemas.openxmlformats.org/markup-compatibility/2006" xmlns:a14="http://schemas.microsoft.com/office/drawing/2010/main">
        <mc:Choice Requires="a14">
          <p:sp>
            <p:nvSpPr>
              <p:cNvPr id="5" name="Прямоугольник 4"/>
              <p:cNvSpPr/>
              <p:nvPr/>
            </p:nvSpPr>
            <p:spPr>
              <a:xfrm>
                <a:off x="3131840" y="4581929"/>
                <a:ext cx="5976664" cy="2087431"/>
              </a:xfrm>
              <a:prstGeom prst="rect">
                <a:avLst/>
              </a:prstGeom>
            </p:spPr>
            <p:txBody>
              <a:bodyPr wrap="square">
                <a:spAutoFit/>
              </a:bodyPr>
              <a:lstStyle/>
              <a:p>
                <a:pPr lvl="0" algn="ctr"/>
                <a:r>
                  <a:rPr lang="el-GR" sz="2100" b="1" i="1" dirty="0">
                    <a:solidFill>
                      <a:schemeClr val="tx1"/>
                    </a:solidFill>
                    <a:latin typeface="Cambria Math" pitchFamily="18" charset="0"/>
                    <a:ea typeface="Cambria Math" pitchFamily="18" charset="0"/>
                    <a:cs typeface="Palatino Linotype"/>
                    <a:sym typeface="Palatino Linotype"/>
                  </a:rPr>
                  <a:t>σ</a:t>
                </a:r>
                <a14:m>
                  <m:oMath xmlns:m="http://schemas.openxmlformats.org/officeDocument/2006/math">
                    <m:sSub>
                      <m:sSubPr>
                        <m:ctrlPr>
                          <a:rPr lang="el-GR" sz="2100" b="1" i="1" baseline="-25000" dirty="0" smtClean="0">
                            <a:solidFill>
                              <a:schemeClr val="tx1"/>
                            </a:solidFill>
                            <a:latin typeface="Cambria Math" panose="02040503050406030204" pitchFamily="18" charset="0"/>
                            <a:ea typeface="Cambria Math" pitchFamily="18" charset="0"/>
                            <a:sym typeface="Palatino Linotype"/>
                          </a:rPr>
                        </m:ctrlPr>
                      </m:sSubPr>
                      <m:e>
                        <m:r>
                          <a:rPr lang="el-GR" sz="2100" b="1" i="1" baseline="-25000" dirty="0">
                            <a:solidFill>
                              <a:schemeClr val="tx1"/>
                            </a:solidFill>
                            <a:latin typeface="Cambria Math" panose="02040503050406030204" pitchFamily="18" charset="0"/>
                            <a:ea typeface="Cambria Math" pitchFamily="18" charset="0"/>
                            <a:cs typeface="Palatino Linotype"/>
                            <a:sym typeface="Palatino Linotype"/>
                          </a:rPr>
                          <m:t>𝜼</m:t>
                        </m:r>
                      </m:e>
                      <m:sub>
                        <m:r>
                          <a:rPr lang="en-US" sz="2100" b="1" i="1" baseline="-25000" dirty="0" smtClean="0">
                            <a:solidFill>
                              <a:schemeClr val="tx1"/>
                            </a:solidFill>
                            <a:latin typeface="Cambria Math" panose="02040503050406030204" pitchFamily="18" charset="0"/>
                            <a:ea typeface="Cambria Math" pitchFamily="18" charset="0"/>
                            <a:sym typeface="Palatino Linotype"/>
                          </a:rPr>
                          <m:t>𝒄</m:t>
                        </m:r>
                      </m:sub>
                    </m:sSub>
                  </m:oMath>
                </a14:m>
                <a:r>
                  <a:rPr lang="en-US" sz="2100" b="1" dirty="0">
                    <a:solidFill>
                      <a:schemeClr val="tx1"/>
                    </a:solidFill>
                    <a:latin typeface="Cambria Math" pitchFamily="18" charset="0"/>
                    <a:ea typeface="Cambria Math" pitchFamily="18" charset="0"/>
                    <a:cs typeface="Palatino Linotype"/>
                    <a:sym typeface="Palatino Linotype"/>
                  </a:rPr>
                  <a:t>= 1.39 ± 0.12</a:t>
                </a:r>
                <a:r>
                  <a:rPr lang="en-US" sz="2100" b="1" baseline="-25000" dirty="0">
                    <a:solidFill>
                      <a:schemeClr val="tx1"/>
                    </a:solidFill>
                    <a:latin typeface="Cambria Math" pitchFamily="18" charset="0"/>
                    <a:ea typeface="Cambria Math" pitchFamily="18" charset="0"/>
                    <a:cs typeface="Palatino Linotype"/>
                    <a:sym typeface="Palatino Linotype"/>
                  </a:rPr>
                  <a:t>stat</a:t>
                </a:r>
                <a:r>
                  <a:rPr lang="en-US" sz="2100" b="1" dirty="0">
                    <a:solidFill>
                      <a:schemeClr val="tx1"/>
                    </a:solidFill>
                    <a:latin typeface="Cambria Math" pitchFamily="18" charset="0"/>
                    <a:ea typeface="Cambria Math" pitchFamily="18" charset="0"/>
                    <a:cs typeface="Palatino Linotype"/>
                    <a:sym typeface="Palatino Linotype"/>
                  </a:rPr>
                  <a:t> ± 0.10</a:t>
                </a:r>
                <a:r>
                  <a:rPr lang="en-US" sz="2100" b="1" baseline="-25000" dirty="0">
                    <a:solidFill>
                      <a:schemeClr val="tx1"/>
                    </a:solidFill>
                    <a:latin typeface="Cambria Math" pitchFamily="18" charset="0"/>
                    <a:ea typeface="Cambria Math" pitchFamily="18" charset="0"/>
                    <a:cs typeface="Palatino Linotype"/>
                    <a:sym typeface="Palatino Linotype"/>
                  </a:rPr>
                  <a:t>syst</a:t>
                </a:r>
                <a:r>
                  <a:rPr lang="en-US" sz="2100" b="1" dirty="0">
                    <a:solidFill>
                      <a:schemeClr val="tx1"/>
                    </a:solidFill>
                    <a:latin typeface="Cambria Math" pitchFamily="18" charset="0"/>
                    <a:ea typeface="Cambria Math" pitchFamily="18" charset="0"/>
                    <a:cs typeface="Palatino Linotype"/>
                    <a:sym typeface="Palatino Linotype"/>
                  </a:rPr>
                  <a:t> ± 0.16</a:t>
                </a:r>
                <a:r>
                  <a:rPr lang="en-US" sz="2100" b="1" baseline="-25000" dirty="0">
                    <a:solidFill>
                      <a:schemeClr val="tx1"/>
                    </a:solidFill>
                    <a:latin typeface="Cambria Math" pitchFamily="18" charset="0"/>
                    <a:ea typeface="Cambria Math" pitchFamily="18" charset="0"/>
                    <a:cs typeface="Palatino Linotype"/>
                    <a:sym typeface="Palatino Linotype"/>
                  </a:rPr>
                  <a:t>BR</a:t>
                </a:r>
                <a:r>
                  <a:rPr lang="en-US" sz="2100" b="1" dirty="0">
                    <a:solidFill>
                      <a:schemeClr val="tx1"/>
                    </a:solidFill>
                    <a:latin typeface="Cambria Math" pitchFamily="18" charset="0"/>
                    <a:ea typeface="Cambria Math" pitchFamily="18" charset="0"/>
                    <a:cs typeface="Palatino Linotype"/>
                    <a:sym typeface="Palatino Linotype"/>
                  </a:rPr>
                  <a:t>  </a:t>
                </a:r>
                <a:r>
                  <a:rPr lang="el-GR" sz="2100" b="1" dirty="0">
                    <a:solidFill>
                      <a:schemeClr val="tx1"/>
                    </a:solidFill>
                    <a:latin typeface="Cambria Math" pitchFamily="18" charset="0"/>
                    <a:ea typeface="Cambria Math" pitchFamily="18" charset="0"/>
                    <a:cs typeface="Palatino Linotype"/>
                    <a:sym typeface="Palatino Linotype"/>
                  </a:rPr>
                  <a:t>μ</a:t>
                </a:r>
                <a:r>
                  <a:rPr lang="en-US" sz="2100" b="1" dirty="0">
                    <a:solidFill>
                      <a:schemeClr val="tx1"/>
                    </a:solidFill>
                    <a:latin typeface="Cambria Math" pitchFamily="18" charset="0"/>
                    <a:ea typeface="Cambria Math" pitchFamily="18" charset="0"/>
                    <a:cs typeface="Palatino Linotype"/>
                    <a:sym typeface="Palatino Linotype"/>
                  </a:rPr>
                  <a:t>b</a:t>
                </a:r>
              </a:p>
              <a:p>
                <a:pPr lvl="0" algn="ctr"/>
                <a:endParaRPr lang="en-US" sz="2100" b="1" dirty="0">
                  <a:solidFill>
                    <a:schemeClr val="tx1"/>
                  </a:solidFill>
                  <a:latin typeface="Cambria Math" pitchFamily="18" charset="0"/>
                  <a:ea typeface="Cambria Math" pitchFamily="18" charset="0"/>
                  <a:cs typeface="Palatino Linotype"/>
                  <a:sym typeface="Palatino Linotype"/>
                </a:endParaRPr>
              </a:p>
              <a:p>
                <a:pPr algn="ctr" fontAlgn="t"/>
                <a14:m>
                  <m:oMathPara xmlns:m="http://schemas.openxmlformats.org/officeDocument/2006/math">
                    <m:oMathParaPr>
                      <m:jc m:val="centerGroup"/>
                    </m:oMathParaPr>
                    <m:oMath xmlns:m="http://schemas.openxmlformats.org/officeDocument/2006/math">
                      <m:f>
                        <m:fPr>
                          <m:ctrlPr>
                            <a:rPr lang="en-US" b="1" i="1" baseline="-25000" smtClean="0">
                              <a:latin typeface="Cambria Math" panose="02040503050406030204" pitchFamily="18" charset="0"/>
                              <a:ea typeface="Cambria Math" pitchFamily="18" charset="0"/>
                            </a:rPr>
                          </m:ctrlPr>
                        </m:fPr>
                        <m:num>
                          <m:sSub>
                            <m:sSubPr>
                              <m:ctrlPr>
                                <a:rPr lang="en-US" b="1" i="1">
                                  <a:latin typeface="Cambria Math" panose="02040503050406030204" pitchFamily="18" charset="0"/>
                                  <a:ea typeface="Cambria Math"/>
                                </a:rPr>
                              </m:ctrlPr>
                            </m:sSubPr>
                            <m:e>
                              <m:r>
                                <a:rPr lang="en-US" b="1" i="1" smtClean="0">
                                  <a:latin typeface="Cambria Math"/>
                                  <a:ea typeface="Cambria Math"/>
                                </a:rPr>
                                <m:t>𝑩𝑹</m:t>
                              </m:r>
                            </m:e>
                            <m:sub>
                              <m:r>
                                <a:rPr lang="en-US" b="1" i="1">
                                  <a:latin typeface="Cambria Math"/>
                                  <a:ea typeface="Cambria Math"/>
                                </a:rPr>
                                <m:t>𝒃</m:t>
                              </m:r>
                              <m:r>
                                <a:rPr lang="en-US" b="1" i="1">
                                  <a:latin typeface="Cambria Math"/>
                                  <a:ea typeface="Cambria Math"/>
                                </a:rPr>
                                <m:t>→</m:t>
                              </m:r>
                              <m:sSub>
                                <m:sSubPr>
                                  <m:ctrlPr>
                                    <a:rPr lang="en-US" b="1" i="1">
                                      <a:latin typeface="Cambria Math" panose="02040503050406030204" pitchFamily="18" charset="0"/>
                                      <a:ea typeface="Cambria Math"/>
                                    </a:rPr>
                                  </m:ctrlPr>
                                </m:sSubPr>
                                <m:e>
                                  <m:r>
                                    <a:rPr lang="en-US" b="1" i="1">
                                      <a:latin typeface="Cambria Math"/>
                                      <a:ea typeface="Cambria Math"/>
                                    </a:rPr>
                                    <m:t>𝜼</m:t>
                                  </m:r>
                                </m:e>
                                <m:sub>
                                  <m:r>
                                    <a:rPr lang="en-US" b="1" i="1">
                                      <a:latin typeface="Cambria Math"/>
                                      <a:ea typeface="Cambria Math"/>
                                    </a:rPr>
                                    <m:t>𝒄</m:t>
                                  </m:r>
                                </m:sub>
                              </m:sSub>
                              <m:r>
                                <a:rPr lang="en-US" b="1" i="1">
                                  <a:latin typeface="Cambria Math"/>
                                  <a:ea typeface="Cambria Math"/>
                                </a:rPr>
                                <m:t>𝑿</m:t>
                              </m:r>
                            </m:sub>
                          </m:sSub>
                        </m:num>
                        <m:den>
                          <m:sSub>
                            <m:sSubPr>
                              <m:ctrlPr>
                                <a:rPr lang="en-US" b="1" i="1">
                                  <a:latin typeface="Cambria Math" panose="02040503050406030204" pitchFamily="18" charset="0"/>
                                  <a:ea typeface="Cambria Math"/>
                                </a:rPr>
                              </m:ctrlPr>
                            </m:sSubPr>
                            <m:e>
                              <m:r>
                                <a:rPr lang="en-US" b="1" i="1" smtClean="0">
                                  <a:latin typeface="Cambria Math"/>
                                  <a:ea typeface="Cambria Math"/>
                                </a:rPr>
                                <m:t>𝑩𝑹</m:t>
                              </m:r>
                            </m:e>
                            <m:sub>
                              <m:r>
                                <a:rPr lang="en-US" b="1" i="1">
                                  <a:latin typeface="Cambria Math"/>
                                  <a:ea typeface="Cambria Math"/>
                                </a:rPr>
                                <m:t>𝒃</m:t>
                              </m:r>
                              <m:r>
                                <a:rPr lang="en-US" b="1" i="1">
                                  <a:latin typeface="Cambria Math"/>
                                  <a:ea typeface="Cambria Math"/>
                                </a:rPr>
                                <m:t>→</m:t>
                              </m:r>
                              <m:r>
                                <a:rPr lang="en-US" b="1" i="1" smtClean="0">
                                  <a:latin typeface="Cambria Math"/>
                                  <a:ea typeface="Cambria Math"/>
                                </a:rPr>
                                <m:t>𝑱</m:t>
                              </m:r>
                              <m:r>
                                <a:rPr lang="en-US" b="1" i="1" smtClean="0">
                                  <a:latin typeface="Cambria Math"/>
                                  <a:ea typeface="Cambria Math"/>
                                </a:rPr>
                                <m:t>/</m:t>
                              </m:r>
                              <m:r>
                                <a:rPr lang="en-US" b="1" i="1" smtClean="0">
                                  <a:latin typeface="Cambria Math"/>
                                  <a:ea typeface="Cambria Math"/>
                                </a:rPr>
                                <m:t>𝝍</m:t>
                              </m:r>
                              <m:r>
                                <a:rPr lang="en-US" b="1" i="1">
                                  <a:latin typeface="Cambria Math"/>
                                  <a:ea typeface="Cambria Math"/>
                                </a:rPr>
                                <m:t>𝑿</m:t>
                              </m:r>
                            </m:sub>
                          </m:sSub>
                        </m:den>
                      </m:f>
                      <m:r>
                        <a:rPr lang="en-US" b="1" i="1">
                          <a:latin typeface="Cambria Math"/>
                          <a:ea typeface="Cambria Math"/>
                        </a:rPr>
                        <m:t>=</m:t>
                      </m:r>
                      <m:r>
                        <a:rPr lang="en-US" b="1" i="1" dirty="0">
                          <a:latin typeface="Cambria Math"/>
                          <a:ea typeface="Cambria Math" pitchFamily="18" charset="0"/>
                        </a:rPr>
                        <m:t>𝟎</m:t>
                      </m:r>
                      <m:r>
                        <a:rPr lang="en-US" b="1" i="1" dirty="0">
                          <a:latin typeface="Cambria Math"/>
                          <a:ea typeface="Cambria Math" pitchFamily="18" charset="0"/>
                        </a:rPr>
                        <m:t>.</m:t>
                      </m:r>
                      <m:r>
                        <a:rPr lang="en-US" b="1" i="1" dirty="0">
                          <a:latin typeface="Cambria Math"/>
                          <a:ea typeface="Cambria Math" pitchFamily="18" charset="0"/>
                        </a:rPr>
                        <m:t>𝟒𝟒𝟒</m:t>
                      </m:r>
                      <m:r>
                        <a:rPr lang="en-US" b="1" i="1" dirty="0">
                          <a:latin typeface="Cambria Math"/>
                          <a:ea typeface="Cambria Math" pitchFamily="18" charset="0"/>
                        </a:rPr>
                        <m:t> ±</m:t>
                      </m:r>
                      <m:sSub>
                        <m:sSubPr>
                          <m:ctrlPr>
                            <a:rPr lang="en-US" b="1" i="1" dirty="0">
                              <a:latin typeface="Cambria Math" panose="02040503050406030204" pitchFamily="18" charset="0"/>
                              <a:ea typeface="Cambria Math" pitchFamily="18" charset="0"/>
                            </a:rPr>
                          </m:ctrlPr>
                        </m:sSubPr>
                        <m:e>
                          <m:r>
                            <a:rPr lang="en-US" b="1" i="1" dirty="0">
                              <a:latin typeface="Cambria Math"/>
                              <a:ea typeface="Cambria Math" pitchFamily="18" charset="0"/>
                            </a:rPr>
                            <m:t>𝟎</m:t>
                          </m:r>
                          <m:r>
                            <a:rPr lang="en-US" b="1" i="1" dirty="0">
                              <a:latin typeface="Cambria Math"/>
                              <a:ea typeface="Cambria Math" pitchFamily="18" charset="0"/>
                            </a:rPr>
                            <m:t>.</m:t>
                          </m:r>
                          <m:r>
                            <a:rPr lang="en-US" b="1" i="1" dirty="0">
                              <a:latin typeface="Cambria Math"/>
                              <a:ea typeface="Cambria Math" pitchFamily="18" charset="0"/>
                            </a:rPr>
                            <m:t>𝟎𝟕𝟔</m:t>
                          </m:r>
                        </m:e>
                        <m:sub>
                          <m:r>
                            <a:rPr lang="en-US" b="1" i="1" dirty="0">
                              <a:latin typeface="Cambria Math"/>
                              <a:ea typeface="Cambria Math" pitchFamily="18" charset="0"/>
                            </a:rPr>
                            <m:t>𝒔𝒕𝒂𝒕</m:t>
                          </m:r>
                        </m:sub>
                      </m:sSub>
                      <m:r>
                        <a:rPr lang="en-US" b="1" i="1" dirty="0">
                          <a:latin typeface="Cambria Math"/>
                          <a:ea typeface="Cambria Math"/>
                        </a:rPr>
                        <m:t>±</m:t>
                      </m:r>
                      <m:sSub>
                        <m:sSubPr>
                          <m:ctrlPr>
                            <a:rPr lang="en-US" b="1" i="1" dirty="0">
                              <a:latin typeface="Cambria Math" panose="02040503050406030204" pitchFamily="18" charset="0"/>
                              <a:ea typeface="Cambria Math" pitchFamily="18" charset="0"/>
                            </a:rPr>
                          </m:ctrlPr>
                        </m:sSubPr>
                        <m:e>
                          <m:r>
                            <a:rPr lang="en-US" b="1" i="1" dirty="0">
                              <a:latin typeface="Cambria Math"/>
                              <a:ea typeface="Cambria Math" pitchFamily="18" charset="0"/>
                            </a:rPr>
                            <m:t>𝟎</m:t>
                          </m:r>
                          <m:r>
                            <a:rPr lang="en-US" b="1" i="1" dirty="0">
                              <a:latin typeface="Cambria Math"/>
                              <a:ea typeface="Cambria Math" pitchFamily="18" charset="0"/>
                            </a:rPr>
                            <m:t>.</m:t>
                          </m:r>
                          <m:r>
                            <a:rPr lang="en-US" b="1" i="1" dirty="0">
                              <a:latin typeface="Cambria Math"/>
                              <a:ea typeface="Cambria Math" pitchFamily="18" charset="0"/>
                            </a:rPr>
                            <m:t>𝟎𝟑𝟒</m:t>
                          </m:r>
                        </m:e>
                        <m:sub>
                          <m:r>
                            <a:rPr lang="en-US" b="1" i="1" dirty="0">
                              <a:latin typeface="Cambria Math"/>
                              <a:ea typeface="Cambria Math" pitchFamily="18" charset="0"/>
                            </a:rPr>
                            <m:t>𝒔𝒕𝒂𝒕</m:t>
                          </m:r>
                        </m:sub>
                      </m:sSub>
                      <m:r>
                        <a:rPr lang="en-US" b="1" i="1" dirty="0">
                          <a:latin typeface="Cambria Math"/>
                          <a:ea typeface="Cambria Math"/>
                        </a:rPr>
                        <m:t>±</m:t>
                      </m:r>
                      <m:sSub>
                        <m:sSubPr>
                          <m:ctrlPr>
                            <a:rPr lang="en-US" b="1" i="1" dirty="0">
                              <a:latin typeface="Cambria Math" panose="02040503050406030204" pitchFamily="18" charset="0"/>
                              <a:ea typeface="Cambria Math" pitchFamily="18" charset="0"/>
                            </a:rPr>
                          </m:ctrlPr>
                        </m:sSubPr>
                        <m:e>
                          <m:r>
                            <a:rPr lang="en-US" b="1" i="1" dirty="0">
                              <a:latin typeface="Cambria Math"/>
                              <a:ea typeface="Cambria Math" pitchFamily="18" charset="0"/>
                            </a:rPr>
                            <m:t>𝟎</m:t>
                          </m:r>
                          <m:r>
                            <a:rPr lang="en-US" b="1" i="1" dirty="0">
                              <a:latin typeface="Cambria Math"/>
                              <a:ea typeface="Cambria Math" pitchFamily="18" charset="0"/>
                            </a:rPr>
                            <m:t>.</m:t>
                          </m:r>
                          <m:r>
                            <a:rPr lang="en-US" b="1" i="1" dirty="0">
                              <a:latin typeface="Cambria Math"/>
                              <a:ea typeface="Cambria Math" pitchFamily="18" charset="0"/>
                            </a:rPr>
                            <m:t>𝟎𝟒𝟕</m:t>
                          </m:r>
                        </m:e>
                        <m:sub>
                          <m:r>
                            <a:rPr lang="en-US" b="1" i="1" dirty="0">
                              <a:latin typeface="Cambria Math"/>
                              <a:ea typeface="Cambria Math" pitchFamily="18" charset="0"/>
                            </a:rPr>
                            <m:t>𝑩𝑹</m:t>
                          </m:r>
                        </m:sub>
                      </m:sSub>
                    </m:oMath>
                  </m:oMathPara>
                </a14:m>
                <a:endParaRPr lang="en-US" b="1" dirty="0">
                  <a:latin typeface="Cambria Math" pitchFamily="18" charset="0"/>
                  <a:ea typeface="Cambria Math" pitchFamily="18" charset="0"/>
                  <a:cs typeface="Palatino Linotype"/>
                  <a:sym typeface="Palatino Linotype"/>
                </a:endParaRPr>
              </a:p>
              <a:p>
                <a:pPr lvl="0" algn="ctr"/>
                <a:endParaRPr lang="en-US" sz="1500" b="1" dirty="0">
                  <a:solidFill>
                    <a:schemeClr val="tx1">
                      <a:lumMod val="50000"/>
                      <a:lumOff val="50000"/>
                    </a:schemeClr>
                  </a:solidFill>
                  <a:latin typeface="Cambria Math" pitchFamily="18" charset="0"/>
                  <a:ea typeface="Cambria Math" pitchFamily="18" charset="0"/>
                  <a:cs typeface="Palatino Linotype"/>
                  <a:sym typeface="Palatino Linotype"/>
                </a:endParaRPr>
              </a:p>
              <a:p>
                <a:pPr lvl="0" algn="ctr"/>
                <a:r>
                  <a:rPr lang="en-US" sz="1500" b="1" dirty="0">
                    <a:solidFill>
                      <a:schemeClr val="tx1">
                        <a:lumMod val="50000"/>
                        <a:lumOff val="50000"/>
                      </a:schemeClr>
                    </a:solidFill>
                    <a:latin typeface="Cambria Math" pitchFamily="18" charset="0"/>
                    <a:ea typeface="Cambria Math" pitchFamily="18" charset="0"/>
                    <a:cs typeface="Palatino Linotype"/>
                    <a:sym typeface="Palatino Linotype"/>
                  </a:rPr>
                  <a:t>6.5 </a:t>
                </a:r>
                <a:r>
                  <a:rPr lang="en-US" sz="1500" b="1" dirty="0" err="1">
                    <a:solidFill>
                      <a:schemeClr val="tx1">
                        <a:lumMod val="50000"/>
                        <a:lumOff val="50000"/>
                      </a:schemeClr>
                    </a:solidFill>
                    <a:latin typeface="Cambria Math" pitchFamily="18" charset="0"/>
                    <a:ea typeface="Cambria Math" pitchFamily="18" charset="0"/>
                    <a:cs typeface="Palatino Linotype"/>
                    <a:sym typeface="Palatino Linotype"/>
                  </a:rPr>
                  <a:t>GeV</a:t>
                </a:r>
                <a:r>
                  <a:rPr lang="en-US" sz="1500" b="1" dirty="0">
                    <a:solidFill>
                      <a:schemeClr val="tx1">
                        <a:lumMod val="50000"/>
                        <a:lumOff val="50000"/>
                      </a:schemeClr>
                    </a:solidFill>
                    <a:latin typeface="Cambria Math" pitchFamily="18" charset="0"/>
                    <a:ea typeface="Cambria Math" pitchFamily="18" charset="0"/>
                    <a:cs typeface="Palatino Linotype"/>
                    <a:sym typeface="Palatino Linotype"/>
                  </a:rPr>
                  <a:t>/c  &lt; PT &lt; 14.0 </a:t>
                </a:r>
                <a:r>
                  <a:rPr lang="en-US" sz="1500" b="1" dirty="0" err="1">
                    <a:solidFill>
                      <a:schemeClr val="tx1">
                        <a:lumMod val="50000"/>
                        <a:lumOff val="50000"/>
                      </a:schemeClr>
                    </a:solidFill>
                    <a:latin typeface="Cambria Math" pitchFamily="18" charset="0"/>
                    <a:ea typeface="Cambria Math" pitchFamily="18" charset="0"/>
                    <a:cs typeface="Palatino Linotype"/>
                    <a:sym typeface="Palatino Linotype"/>
                  </a:rPr>
                  <a:t>GeV</a:t>
                </a:r>
                <a:r>
                  <a:rPr lang="en-US" sz="1500" b="1" dirty="0">
                    <a:solidFill>
                      <a:schemeClr val="tx1">
                        <a:lumMod val="50000"/>
                        <a:lumOff val="50000"/>
                      </a:schemeClr>
                    </a:solidFill>
                    <a:latin typeface="Cambria Math" pitchFamily="18" charset="0"/>
                    <a:ea typeface="Cambria Math" pitchFamily="18" charset="0"/>
                    <a:cs typeface="Palatino Linotype"/>
                    <a:sym typeface="Palatino Linotype"/>
                  </a:rPr>
                  <a:t>/c / 2.0 &lt;  y   &lt; 4.5 </a:t>
                </a:r>
              </a:p>
              <a:p>
                <a:pPr algn="ctr" fontAlgn="t"/>
                <a:endParaRPr lang="en-US" b="1" dirty="0">
                  <a:solidFill>
                    <a:schemeClr val="tx1"/>
                  </a:solidFill>
                  <a:latin typeface="Cambria Math" pitchFamily="18" charset="0"/>
                  <a:ea typeface="Cambria Math" pitchFamily="18" charset="0"/>
                  <a:cs typeface="Palatino Linotype"/>
                  <a:sym typeface="Palatino Linotype"/>
                </a:endParaRP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3131840" y="4581929"/>
                <a:ext cx="5976664" cy="2087431"/>
              </a:xfrm>
              <a:prstGeom prst="rect">
                <a:avLst/>
              </a:prstGeom>
              <a:blipFill rotWithShape="1">
                <a:blip r:embed="rId5"/>
                <a:stretch>
                  <a:fillRect t="-175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itle 1"/>
              <p:cNvSpPr txBox="1">
                <a:spLocks/>
              </p:cNvSpPr>
              <p:nvPr/>
            </p:nvSpPr>
            <p:spPr>
              <a:xfrm>
                <a:off x="35496" y="1340768"/>
                <a:ext cx="3528392" cy="360040"/>
              </a:xfrm>
              <a:prstGeom prst="rect">
                <a:avLst/>
              </a:prstGeom>
            </p:spPr>
            <p:txBody>
              <a:bodyPr vert="horz" lIns="68580" tIns="34290" rIns="68580" bIns="3429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1200" b="1" i="1" dirty="0">
                    <a:latin typeface="Century Gothic" pitchFamily="34" charset="0"/>
                    <a:ea typeface="Palatino Linotype" charset="0"/>
                    <a:cs typeface="Palatino Linotype" charset="0"/>
                  </a:rPr>
                  <a:t>Simultaneous (</a:t>
                </a:r>
                <a14:m>
                  <m:oMath xmlns:m="http://schemas.openxmlformats.org/officeDocument/2006/math">
                    <m:r>
                      <a:rPr lang="en-GB" sz="1200" b="1" i="1">
                        <a:latin typeface="Cambria Math" charset="0"/>
                        <a:ea typeface="Palatino Linotype" charset="0"/>
                        <a:cs typeface="Palatino Linotype" charset="0"/>
                      </a:rPr>
                      <m:t>𝑱</m:t>
                    </m:r>
                    <m:r>
                      <a:rPr lang="en-GB" sz="1200" b="1" i="1">
                        <a:latin typeface="Cambria Math" charset="0"/>
                        <a:ea typeface="Palatino Linotype" charset="0"/>
                        <a:cs typeface="Palatino Linotype" charset="0"/>
                      </a:rPr>
                      <m:t>/</m:t>
                    </m:r>
                    <m:r>
                      <a:rPr lang="en-GB" sz="1200" b="1" i="1">
                        <a:latin typeface="Cambria Math" charset="0"/>
                        <a:ea typeface="Palatino Linotype" charset="0"/>
                        <a:cs typeface="Palatino Linotype" charset="0"/>
                      </a:rPr>
                      <m:t>𝝍</m:t>
                    </m:r>
                  </m:oMath>
                </a14:m>
                <a:r>
                  <a:rPr lang="fr-FR" sz="1200" b="1" dirty="0">
                    <a:latin typeface="Century Gothic" pitchFamily="34" charset="0"/>
                    <a:ea typeface="Palatino Linotype" charset="0"/>
                    <a:cs typeface="Palatino Linotype" charset="0"/>
                  </a:rPr>
                  <a:t> and </a:t>
                </a:r>
                <a14:m>
                  <m:oMath xmlns:m="http://schemas.openxmlformats.org/officeDocument/2006/math">
                    <m:sSub>
                      <m:sSubPr>
                        <m:ctrlPr>
                          <a:rPr lang="fr-FR" sz="1200" b="1" i="1">
                            <a:latin typeface="Cambria Math" panose="02040503050406030204" pitchFamily="18" charset="0"/>
                            <a:ea typeface="Palatino Linotype" charset="0"/>
                            <a:cs typeface="Palatino Linotype" charset="0"/>
                          </a:rPr>
                        </m:ctrlPr>
                      </m:sSubPr>
                      <m:e>
                        <m:r>
                          <a:rPr lang="fr-FR" sz="1200" b="1" i="1">
                            <a:latin typeface="Cambria Math" charset="0"/>
                            <a:ea typeface="Palatino Linotype" charset="0"/>
                            <a:cs typeface="Palatino Linotype" charset="0"/>
                          </a:rPr>
                          <m:t>𝜼</m:t>
                        </m:r>
                      </m:e>
                      <m:sub>
                        <m:r>
                          <a:rPr lang="en-GB" sz="1200" b="1" i="1">
                            <a:latin typeface="Cambria Math" charset="0"/>
                            <a:ea typeface="Palatino Linotype" charset="0"/>
                            <a:cs typeface="Palatino Linotype" charset="0"/>
                          </a:rPr>
                          <m:t>𝒄</m:t>
                        </m:r>
                      </m:sub>
                    </m:sSub>
                  </m:oMath>
                </a14:m>
                <a:r>
                  <a:rPr lang="en-GB" sz="1200" b="1" i="1" dirty="0">
                    <a:latin typeface="Century Gothic" pitchFamily="34" charset="0"/>
                    <a:ea typeface="Palatino Linotype" charset="0"/>
                    <a:cs typeface="Palatino Linotype" charset="0"/>
                  </a:rPr>
                  <a:t>) </a:t>
                </a:r>
                <a14:m>
                  <m:oMath xmlns:m="http://schemas.openxmlformats.org/officeDocument/2006/math">
                    <m:sSup>
                      <m:sSupPr>
                        <m:ctrlPr>
                          <a:rPr lang="en-GB" sz="1200" b="1" i="1">
                            <a:latin typeface="Cambria Math" panose="02040503050406030204" pitchFamily="18" charset="0"/>
                            <a:ea typeface="Palatino Linotype" charset="0"/>
                            <a:cs typeface="Palatino Linotype" charset="0"/>
                          </a:rPr>
                        </m:ctrlPr>
                      </m:sSupPr>
                      <m:e>
                        <m:r>
                          <a:rPr lang="en-GB" sz="1200" b="1" i="1">
                            <a:latin typeface="Cambria Math" charset="0"/>
                            <a:ea typeface="Palatino Linotype" charset="0"/>
                            <a:cs typeface="Palatino Linotype" charset="0"/>
                          </a:rPr>
                          <m:t>𝝌</m:t>
                        </m:r>
                      </m:e>
                      <m:sup>
                        <m:r>
                          <a:rPr lang="en-GB" sz="1200" b="1" i="1">
                            <a:latin typeface="Cambria Math" charset="0"/>
                            <a:ea typeface="Palatino Linotype" charset="0"/>
                            <a:cs typeface="Palatino Linotype" charset="0"/>
                          </a:rPr>
                          <m:t>𝟐</m:t>
                        </m:r>
                      </m:sup>
                    </m:sSup>
                  </m:oMath>
                </a14:m>
                <a:r>
                  <a:rPr lang="fr-FR" sz="1200" b="1" i="1" dirty="0" err="1">
                    <a:latin typeface="Century Gothic" pitchFamily="34" charset="0"/>
                    <a:ea typeface="Palatino Linotype" charset="0"/>
                    <a:cs typeface="Palatino Linotype" charset="0"/>
                  </a:rPr>
                  <a:t>integral</a:t>
                </a:r>
                <a:r>
                  <a:rPr lang="fr-FR" sz="1200" b="1" i="1" dirty="0">
                    <a:latin typeface="Century Gothic" pitchFamily="34" charset="0"/>
                    <a:ea typeface="Palatino Linotype" charset="0"/>
                    <a:cs typeface="Palatino Linotype" charset="0"/>
                  </a:rPr>
                  <a:t> </a:t>
                </a:r>
                <a14:m>
                  <m:oMath xmlns:m="http://schemas.openxmlformats.org/officeDocument/2006/math">
                    <m:sSub>
                      <m:sSubPr>
                        <m:ctrlPr>
                          <a:rPr lang="en-US" sz="1200" b="1" i="1" smtClean="0">
                            <a:latin typeface="Cambria Math" panose="02040503050406030204" pitchFamily="18" charset="0"/>
                            <a:ea typeface="Palatino Linotype" charset="0"/>
                            <a:cs typeface="Palatino Linotype" charset="0"/>
                          </a:rPr>
                        </m:ctrlPr>
                      </m:sSubPr>
                      <m:e>
                        <m:r>
                          <a:rPr lang="en-US" sz="1200" b="1" i="1" smtClean="0">
                            <a:latin typeface="Cambria Math" charset="0"/>
                            <a:ea typeface="Palatino Linotype" charset="0"/>
                            <a:cs typeface="Palatino Linotype" charset="0"/>
                          </a:rPr>
                          <m:t>𝒕</m:t>
                        </m:r>
                      </m:e>
                      <m:sub>
                        <m:r>
                          <a:rPr lang="en-US" sz="1200" b="1" i="1" smtClean="0">
                            <a:latin typeface="Cambria Math" charset="0"/>
                            <a:ea typeface="Palatino Linotype" charset="0"/>
                            <a:cs typeface="Palatino Linotype" charset="0"/>
                          </a:rPr>
                          <m:t>𝒛</m:t>
                        </m:r>
                      </m:sub>
                    </m:sSub>
                  </m:oMath>
                </a14:m>
                <a:r>
                  <a:rPr lang="fr-FR" sz="1200" b="1" i="1" dirty="0">
                    <a:latin typeface="Century Gothic" pitchFamily="34" charset="0"/>
                    <a:ea typeface="Palatino Linotype" charset="0"/>
                    <a:cs typeface="Palatino Linotype" charset="0"/>
                  </a:rPr>
                  <a:t>-fit </a:t>
                </a:r>
                <a:endParaRPr lang="ru-RU" sz="1200" b="1" i="1" dirty="0">
                  <a:latin typeface="Century Gothic" pitchFamily="34" charset="0"/>
                  <a:ea typeface="Palatino Linotype" charset="0"/>
                  <a:cs typeface="Palatino Linotype" charset="0"/>
                </a:endParaRPr>
              </a:p>
              <a:p>
                <a:pPr>
                  <a:lnSpc>
                    <a:spcPct val="120000"/>
                  </a:lnSpc>
                </a:pPr>
                <a:r>
                  <a:rPr lang="fr-FR" sz="1200" b="1" i="1" dirty="0">
                    <a:latin typeface="Century Gothic" pitchFamily="34" charset="0"/>
                    <a:ea typeface="Palatino Linotype" charset="0"/>
                    <a:cs typeface="Palatino Linotype" charset="0"/>
                  </a:rPr>
                  <a:t>in bins of p</a:t>
                </a:r>
                <a:r>
                  <a:rPr lang="fr-FR" sz="1200" b="1" i="1" baseline="-25000" dirty="0">
                    <a:latin typeface="Century Gothic" pitchFamily="34" charset="0"/>
                    <a:ea typeface="Palatino Linotype" charset="0"/>
                    <a:cs typeface="Palatino Linotype" charset="0"/>
                  </a:rPr>
                  <a:t>T</a:t>
                </a:r>
                <a:r>
                  <a:rPr lang="fr-FR" sz="1200" b="1" i="1" dirty="0">
                    <a:latin typeface="Century Gothic" pitchFamily="34" charset="0"/>
                    <a:ea typeface="Palatino Linotype" charset="0"/>
                    <a:cs typeface="Palatino Linotype" charset="0"/>
                  </a:rPr>
                  <a:t>:</a:t>
                </a:r>
                <a:r>
                  <a:rPr lang="ru-RU" sz="1200" b="1" i="1" dirty="0">
                    <a:latin typeface="Century Gothic" pitchFamily="34" charset="0"/>
                    <a:ea typeface="Palatino Linotype" charset="0"/>
                    <a:cs typeface="Palatino Linotype" charset="0"/>
                  </a:rPr>
                  <a:t> </a:t>
                </a:r>
                <a:r>
                  <a:rPr lang="fr-FR" sz="1200" i="1" dirty="0">
                    <a:latin typeface="Century Gothic" pitchFamily="34" charset="0"/>
                    <a:ea typeface="Palatino Linotype" charset="0"/>
                    <a:cs typeface="Palatino Linotype" charset="0"/>
                  </a:rPr>
                  <a:t>projection on</a:t>
                </a:r>
                <a:r>
                  <a:rPr lang="ru-RU" sz="1200" i="1" dirty="0">
                    <a:latin typeface="Century Gothic" pitchFamily="34" charset="0"/>
                    <a:ea typeface="Palatino Linotype" charset="0"/>
                    <a:cs typeface="Palatino Linotype" charset="0"/>
                  </a:rPr>
                  <a:t> </a:t>
                </a:r>
                <a:r>
                  <a:rPr lang="fr-FR" sz="1200" b="1" i="1" dirty="0">
                    <a:latin typeface="Century Gothic" pitchFamily="34" charset="0"/>
                    <a:ea typeface="Palatino Linotype" charset="0"/>
                    <a:cs typeface="Palatino Linotype" charset="0"/>
                  </a:rPr>
                  <a:t>p</a:t>
                </a:r>
                <a:r>
                  <a:rPr lang="fr-FR" sz="1200" b="1" i="1" baseline="-25000" dirty="0">
                    <a:latin typeface="Century Gothic" pitchFamily="34" charset="0"/>
                    <a:ea typeface="Palatino Linotype" charset="0"/>
                    <a:cs typeface="Palatino Linotype" charset="0"/>
                  </a:rPr>
                  <a:t>T</a:t>
                </a:r>
                <a:r>
                  <a:rPr lang="fr-FR" sz="1200" i="1" dirty="0">
                    <a:latin typeface="Century Gothic" pitchFamily="34" charset="0"/>
                    <a:ea typeface="Palatino Linotype" charset="0"/>
                    <a:cs typeface="Palatino Linotype" charset="0"/>
                  </a:rPr>
                  <a:t> bin </a:t>
                </a:r>
                <a:r>
                  <a:rPr lang="en-US" sz="1200" i="1" dirty="0">
                    <a:latin typeface="Century Gothic" pitchFamily="34" charset="0"/>
                    <a:ea typeface="Palatino Linotype" charset="0"/>
                    <a:cs typeface="Palatino Linotype" charset="0"/>
                  </a:rPr>
                  <a:t>[</a:t>
                </a:r>
                <a:r>
                  <a:rPr lang="fr-FR" sz="1200" i="1" dirty="0">
                    <a:latin typeface="Century Gothic" pitchFamily="34" charset="0"/>
                    <a:ea typeface="Palatino Linotype" charset="0"/>
                    <a:cs typeface="Palatino Linotype" charset="0"/>
                  </a:rPr>
                  <a:t>8,10] GeV/c</a:t>
                </a:r>
                <a:endParaRPr lang="fr-FR" sz="1200" b="1" i="1" dirty="0">
                  <a:latin typeface="Century Gothic" pitchFamily="34" charset="0"/>
                  <a:ea typeface="Palatino Linotype" charset="0"/>
                  <a:cs typeface="Palatino Linotype" charset="0"/>
                </a:endParaRPr>
              </a:p>
            </p:txBody>
          </p:sp>
        </mc:Choice>
        <mc:Fallback xmlns="">
          <p:sp>
            <p:nvSpPr>
              <p:cNvPr id="15" name="Title 1"/>
              <p:cNvSpPr txBox="1">
                <a:spLocks noRot="1" noChangeAspect="1" noMove="1" noResize="1" noEditPoints="1" noAdjustHandles="1" noChangeArrowheads="1" noChangeShapeType="1" noTextEdit="1"/>
              </p:cNvSpPr>
              <p:nvPr/>
            </p:nvSpPr>
            <p:spPr>
              <a:xfrm>
                <a:off x="35496" y="1340768"/>
                <a:ext cx="3528392" cy="360040"/>
              </a:xfrm>
              <a:prstGeom prst="rect">
                <a:avLst/>
              </a:prstGeom>
              <a:blipFill rotWithShape="1">
                <a:blip r:embed="rId9"/>
                <a:stretch>
                  <a:fillRect l="-691" t="-16949" b="-33898"/>
                </a:stretch>
              </a:blipFill>
            </p:spPr>
            <p:txBody>
              <a:bodyPr/>
              <a:lstStyle/>
              <a:p>
                <a:r>
                  <a:rPr lang="ru-RU">
                    <a:noFill/>
                  </a:rPr>
                  <a:t> </a:t>
                </a:r>
              </a:p>
            </p:txBody>
          </p:sp>
        </mc:Fallback>
      </mc:AlternateContent>
      <p:pic>
        <p:nvPicPr>
          <p:cNvPr id="17" name="Shape 580"/>
          <p:cNvPicPr preferRelativeResize="0"/>
          <p:nvPr/>
        </p:nvPicPr>
        <p:blipFill rotWithShape="1">
          <a:blip r:embed="rId10">
            <a:alphaModFix/>
          </a:blip>
          <a:srcRect l="3696"/>
          <a:stretch/>
        </p:blipFill>
        <p:spPr>
          <a:xfrm>
            <a:off x="6228184" y="1844824"/>
            <a:ext cx="2915816" cy="2204441"/>
          </a:xfrm>
          <a:prstGeom prst="rect">
            <a:avLst/>
          </a:prstGeom>
          <a:noFill/>
          <a:ln>
            <a:noFill/>
          </a:ln>
        </p:spPr>
      </p:pic>
      <p:sp>
        <p:nvSpPr>
          <p:cNvPr id="20" name="Shape 581"/>
          <p:cNvSpPr txBox="1"/>
          <p:nvPr/>
        </p:nvSpPr>
        <p:spPr>
          <a:xfrm>
            <a:off x="3851920" y="2914260"/>
            <a:ext cx="1547689" cy="22670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000" b="1" dirty="0">
                <a:solidFill>
                  <a:srgbClr val="0000FF"/>
                </a:solidFill>
                <a:latin typeface="Palatino Linotype"/>
                <a:ea typeface="Palatino Linotype"/>
                <a:cs typeface="Palatino Linotype"/>
                <a:sym typeface="Palatino Linotype"/>
              </a:rPr>
              <a:t> JHEP 1705 (2017) 063</a:t>
            </a:r>
            <a:endParaRPr sz="1000" b="1" dirty="0">
              <a:solidFill>
                <a:srgbClr val="0000FF"/>
              </a:solidFill>
              <a:latin typeface="Palatino Linotype"/>
              <a:ea typeface="Palatino Linotype"/>
              <a:cs typeface="Palatino Linotype"/>
              <a:sym typeface="Palatino Linotype"/>
            </a:endParaRPr>
          </a:p>
          <a:p>
            <a:pPr marL="0" lvl="0" indent="0" rtl="0">
              <a:spcBef>
                <a:spcPts val="0"/>
              </a:spcBef>
              <a:spcAft>
                <a:spcPts val="0"/>
              </a:spcAft>
              <a:buNone/>
            </a:pPr>
            <a:endParaRPr sz="1000" dirty="0"/>
          </a:p>
        </p:txBody>
      </p:sp>
      <p:sp>
        <p:nvSpPr>
          <p:cNvPr id="18" name="Shape 581"/>
          <p:cNvSpPr txBox="1"/>
          <p:nvPr/>
        </p:nvSpPr>
        <p:spPr>
          <a:xfrm>
            <a:off x="6732240" y="2933705"/>
            <a:ext cx="1547689" cy="22670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000" b="1" dirty="0">
                <a:solidFill>
                  <a:srgbClr val="0000FF"/>
                </a:solidFill>
                <a:latin typeface="Palatino Linotype"/>
                <a:ea typeface="Palatino Linotype"/>
                <a:cs typeface="Palatino Linotype"/>
                <a:sym typeface="Palatino Linotype"/>
              </a:rPr>
              <a:t> JHEP 1705 (2017) 063</a:t>
            </a:r>
            <a:endParaRPr sz="1000" b="1" dirty="0">
              <a:solidFill>
                <a:srgbClr val="0000FF"/>
              </a:solidFill>
              <a:latin typeface="Palatino Linotype"/>
              <a:ea typeface="Palatino Linotype"/>
              <a:cs typeface="Palatino Linotype"/>
              <a:sym typeface="Palatino Linotype"/>
            </a:endParaRPr>
          </a:p>
          <a:p>
            <a:pPr marL="0" lvl="0" indent="0" rtl="0">
              <a:spcBef>
                <a:spcPts val="0"/>
              </a:spcBef>
              <a:spcAft>
                <a:spcPts val="0"/>
              </a:spcAft>
              <a:buNone/>
            </a:pPr>
            <a:endParaRPr sz="1000" dirty="0"/>
          </a:p>
        </p:txBody>
      </p:sp>
      <p:sp>
        <p:nvSpPr>
          <p:cNvPr id="8201" name="Rectangle 26"/>
          <p:cNvSpPr>
            <a:spLocks noChangeArrowheads="1"/>
          </p:cNvSpPr>
          <p:nvPr/>
        </p:nvSpPr>
        <p:spPr bwMode="auto">
          <a:xfrm rot="-1520679">
            <a:off x="5361511" y="2583184"/>
            <a:ext cx="2041283" cy="353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ts val="200"/>
              </a:spcBef>
            </a:pPr>
            <a:r>
              <a:rPr lang="en-US" sz="1700" dirty="0" err="1"/>
              <a:t>LHCb</a:t>
            </a:r>
            <a:r>
              <a:rPr lang="en-US" sz="1700" dirty="0"/>
              <a:t> Internal plot</a:t>
            </a:r>
          </a:p>
        </p:txBody>
      </p:sp>
      <p:sp>
        <p:nvSpPr>
          <p:cNvPr id="7" name="TextBox 6"/>
          <p:cNvSpPr txBox="1"/>
          <p:nvPr/>
        </p:nvSpPr>
        <p:spPr>
          <a:xfrm>
            <a:off x="4427985" y="1556792"/>
            <a:ext cx="1656184" cy="276999"/>
          </a:xfrm>
          <a:prstGeom prst="rect">
            <a:avLst/>
          </a:prstGeom>
          <a:noFill/>
        </p:spPr>
        <p:txBody>
          <a:bodyPr wrap="square" rtlCol="0">
            <a:spAutoFit/>
          </a:bodyPr>
          <a:lstStyle/>
          <a:p>
            <a:r>
              <a:rPr lang="en-US" sz="1200" b="1" dirty="0">
                <a:latin typeface="Century Gothic" pitchFamily="34" charset="0"/>
              </a:rPr>
              <a:t>Prompt production</a:t>
            </a:r>
            <a:endParaRPr lang="ru-RU" sz="1200" b="1" dirty="0">
              <a:latin typeface="Century Gothic" pitchFamily="34" charset="0"/>
            </a:endParaRPr>
          </a:p>
        </p:txBody>
      </p:sp>
      <p:sp>
        <p:nvSpPr>
          <p:cNvPr id="21" name="TextBox 20"/>
          <p:cNvSpPr txBox="1"/>
          <p:nvPr/>
        </p:nvSpPr>
        <p:spPr>
          <a:xfrm>
            <a:off x="6915150" y="1556792"/>
            <a:ext cx="2193354" cy="276999"/>
          </a:xfrm>
          <a:prstGeom prst="rect">
            <a:avLst/>
          </a:prstGeom>
          <a:noFill/>
        </p:spPr>
        <p:txBody>
          <a:bodyPr wrap="square" rtlCol="0">
            <a:spAutoFit/>
          </a:bodyPr>
          <a:lstStyle/>
          <a:p>
            <a:r>
              <a:rPr lang="en-US" sz="1200" b="1" dirty="0">
                <a:latin typeface="Century Gothic" pitchFamily="34" charset="0"/>
              </a:rPr>
              <a:t>Production from </a:t>
            </a:r>
            <a:r>
              <a:rPr lang="en-US" sz="1200" b="1" i="1" dirty="0">
                <a:latin typeface="Century Gothic" pitchFamily="34" charset="0"/>
              </a:rPr>
              <a:t>b-</a:t>
            </a:r>
            <a:r>
              <a:rPr lang="en-US" sz="1200" b="1" dirty="0">
                <a:latin typeface="Century Gothic" pitchFamily="34" charset="0"/>
              </a:rPr>
              <a:t>decays</a:t>
            </a:r>
            <a:endParaRPr lang="ru-RU" sz="1200" b="1" dirty="0">
              <a:latin typeface="Century Gothic" pitchFamily="34" charset="0"/>
            </a:endParaRPr>
          </a:p>
        </p:txBody>
      </p:sp>
      <p:sp>
        <p:nvSpPr>
          <p:cNvPr id="4" name="Номер слайда 3"/>
          <p:cNvSpPr>
            <a:spLocks noGrp="1"/>
          </p:cNvSpPr>
          <p:nvPr>
            <p:ph type="sldNum" idx="12"/>
          </p:nvPr>
        </p:nvSpPr>
        <p:spPr/>
        <p:txBody>
          <a:bodyPr/>
          <a:lstStyle/>
          <a:p>
            <a:fld id="{00000000-1234-1234-1234-123412341234}" type="slidenum">
              <a:rPr lang="en-US" smtClean="0"/>
              <a:pPr/>
              <a:t>14</a:t>
            </a:fld>
            <a:endParaRPr lang="en-US"/>
          </a:p>
        </p:txBody>
      </p:sp>
      <p:sp>
        <p:nvSpPr>
          <p:cNvPr id="23" name="Заголовок 1">
            <a:extLst>
              <a:ext uri="{FF2B5EF4-FFF2-40B4-BE49-F238E27FC236}">
                <a16:creationId xmlns:a16="http://schemas.microsoft.com/office/drawing/2014/main" id="{4B221AAA-9A12-1642-9943-D44CA00708BA}"/>
              </a:ext>
            </a:extLst>
          </p:cNvPr>
          <p:cNvSpPr txBox="1">
            <a:spLocks/>
          </p:cNvSpPr>
          <p:nvPr/>
        </p:nvSpPr>
        <p:spPr>
          <a:xfrm>
            <a:off x="1" y="0"/>
            <a:ext cx="9105252"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l-GR" sz="2200" dirty="0">
                <a:latin typeface="Palatino" pitchFamily="2" charset="77"/>
                <a:ea typeface="Palatino" pitchFamily="2" charset="77"/>
              </a:rPr>
              <a:t>η</a:t>
            </a:r>
            <a:r>
              <a:rPr lang="en-US" sz="2200" baseline="-25000" dirty="0">
                <a:latin typeface="Palatino" pitchFamily="2" charset="77"/>
                <a:ea typeface="Palatino" pitchFamily="2" charset="77"/>
              </a:rPr>
              <a:t>c</a:t>
            </a:r>
            <a:r>
              <a:rPr lang="en-US" sz="2200" dirty="0">
                <a:latin typeface="Palatino" pitchFamily="2" charset="77"/>
                <a:ea typeface="Palatino" pitchFamily="2" charset="77"/>
              </a:rPr>
              <a:t>(1S) </a:t>
            </a:r>
            <a:r>
              <a:rPr lang="en-US" sz="2200" dirty="0">
                <a:latin typeface="Palatino" pitchFamily="2" charset="77"/>
                <a:ea typeface="Palatino" pitchFamily="2" charset="77"/>
                <a:sym typeface="Symbol" pitchFamily="18" charset="2"/>
              </a:rPr>
              <a:t>production at 13 </a:t>
            </a:r>
            <a:r>
              <a:rPr lang="en-US" sz="2200" dirty="0" err="1">
                <a:latin typeface="Palatino" pitchFamily="2" charset="77"/>
                <a:ea typeface="Palatino" pitchFamily="2" charset="77"/>
                <a:sym typeface="Symbol" pitchFamily="18" charset="2"/>
              </a:rPr>
              <a:t>TeV</a:t>
            </a:r>
            <a:r>
              <a:rPr lang="fr-FR" sz="2200" b="1" dirty="0">
                <a:latin typeface="Palatino" pitchFamily="2" charset="77"/>
                <a:ea typeface="Palatino" pitchFamily="2" charset="77"/>
                <a:sym typeface="Symbol" pitchFamily="18" charset="2"/>
              </a:rPr>
              <a:t> </a:t>
            </a:r>
            <a:r>
              <a:rPr lang="fr-FR" sz="2200" dirty="0" err="1">
                <a:latin typeface="Palatino" pitchFamily="2" charset="77"/>
                <a:ea typeface="Palatino" pitchFamily="2" charset="77"/>
                <a:sym typeface="Symbol" pitchFamily="18" charset="2"/>
              </a:rPr>
              <a:t>using</a:t>
            </a:r>
            <a:r>
              <a:rPr lang="fr-FR" sz="2200" dirty="0">
                <a:latin typeface="Palatino" pitchFamily="2" charset="77"/>
                <a:ea typeface="Palatino" pitchFamily="2" charset="77"/>
                <a:sym typeface="Symbol" pitchFamily="18" charset="2"/>
              </a:rPr>
              <a:t> </a:t>
            </a:r>
            <a:r>
              <a:rPr lang="fr-FR" sz="2200" dirty="0" err="1">
                <a:latin typeface="Palatino" pitchFamily="2" charset="77"/>
                <a:ea typeface="Palatino" pitchFamily="2" charset="77"/>
                <a:sym typeface="Symbol" pitchFamily="18" charset="2"/>
              </a:rPr>
              <a:t>its</a:t>
            </a:r>
            <a:r>
              <a:rPr lang="fr-FR" sz="2200" dirty="0">
                <a:latin typeface="Palatino" pitchFamily="2" charset="77"/>
                <a:ea typeface="Palatino" pitchFamily="2" charset="77"/>
                <a:sym typeface="Symbol" pitchFamily="18" charset="2"/>
              </a:rPr>
              <a:t> </a:t>
            </a:r>
            <a:r>
              <a:rPr lang="en-US" sz="2200" dirty="0"/>
              <a:t>decay to </a:t>
            </a:r>
            <a:r>
              <a:rPr lang="en-US" sz="2200" b="1" dirty="0" err="1"/>
              <a:t>ppbar</a:t>
            </a:r>
            <a:r>
              <a:rPr lang="en-US" sz="2200" b="1" dirty="0"/>
              <a:t> </a:t>
            </a:r>
            <a:r>
              <a:rPr lang="en-US" sz="2200" dirty="0"/>
              <a:t>(internal results)</a:t>
            </a:r>
            <a:r>
              <a:rPr lang="en-US" sz="2200" b="1" dirty="0"/>
              <a:t> </a:t>
            </a:r>
            <a:endParaRPr lang="ru-RU" sz="2200" b="1" dirty="0"/>
          </a:p>
        </p:txBody>
      </p:sp>
      <p:pic>
        <p:nvPicPr>
          <p:cNvPr id="9" name="Picture 8">
            <a:extLst>
              <a:ext uri="{FF2B5EF4-FFF2-40B4-BE49-F238E27FC236}">
                <a16:creationId xmlns:a16="http://schemas.microsoft.com/office/drawing/2014/main" id="{982F68C0-ED00-CD44-8A04-B832FD1ACE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56" y="1890750"/>
            <a:ext cx="2817485" cy="2932484"/>
          </a:xfrm>
          <a:prstGeom prst="rect">
            <a:avLst/>
          </a:prstGeom>
        </p:spPr>
      </p:pic>
      <p:pic>
        <p:nvPicPr>
          <p:cNvPr id="25" name="Picture 24">
            <a:extLst>
              <a:ext uri="{FF2B5EF4-FFF2-40B4-BE49-F238E27FC236}">
                <a16:creationId xmlns:a16="http://schemas.microsoft.com/office/drawing/2014/main" id="{E9073927-7C9F-EF42-A930-36686DC252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00" y="3524287"/>
            <a:ext cx="2825341" cy="2952713"/>
          </a:xfrm>
          <a:prstGeom prst="rect">
            <a:avLst/>
          </a:prstGeom>
        </p:spPr>
      </p:pic>
      <p:sp>
        <p:nvSpPr>
          <p:cNvPr id="26" name="Rectangle 26">
            <a:extLst>
              <a:ext uri="{FF2B5EF4-FFF2-40B4-BE49-F238E27FC236}">
                <a16:creationId xmlns:a16="http://schemas.microsoft.com/office/drawing/2014/main" id="{0E6E87EC-2A09-9E47-8CCE-10C98F4F5CF7}"/>
              </a:ext>
            </a:extLst>
          </p:cNvPr>
          <p:cNvSpPr>
            <a:spLocks noChangeArrowheads="1"/>
          </p:cNvSpPr>
          <p:nvPr/>
        </p:nvSpPr>
        <p:spPr bwMode="auto">
          <a:xfrm rot="-1520679">
            <a:off x="564148" y="3478320"/>
            <a:ext cx="2185382" cy="353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ts val="200"/>
              </a:spcBef>
            </a:pPr>
            <a:r>
              <a:rPr lang="en-US" sz="1700" dirty="0" err="1"/>
              <a:t>LHCb</a:t>
            </a:r>
            <a:r>
              <a:rPr lang="en-US" sz="1700" dirty="0"/>
              <a:t> Internal plots</a:t>
            </a:r>
          </a:p>
        </p:txBody>
      </p:sp>
      <p:sp>
        <p:nvSpPr>
          <p:cNvPr id="10" name="TextBox 9">
            <a:extLst>
              <a:ext uri="{FF2B5EF4-FFF2-40B4-BE49-F238E27FC236}">
                <a16:creationId xmlns:a16="http://schemas.microsoft.com/office/drawing/2014/main" id="{056E5F18-2A3C-7E40-8569-57216D641075}"/>
              </a:ext>
            </a:extLst>
          </p:cNvPr>
          <p:cNvSpPr txBox="1"/>
          <p:nvPr/>
        </p:nvSpPr>
        <p:spPr>
          <a:xfrm>
            <a:off x="990600" y="6477000"/>
            <a:ext cx="7625806" cy="369332"/>
          </a:xfrm>
          <a:prstGeom prst="rect">
            <a:avLst/>
          </a:prstGeom>
          <a:noFill/>
        </p:spPr>
        <p:txBody>
          <a:bodyPr wrap="none" rtlCol="0">
            <a:spAutoFit/>
          </a:bodyPr>
          <a:lstStyle/>
          <a:p>
            <a:r>
              <a:rPr lang="fr-FR" b="1" dirty="0" err="1">
                <a:solidFill>
                  <a:srgbClr val="FF0000"/>
                </a:solidFill>
              </a:rPr>
              <a:t>Better</a:t>
            </a:r>
            <a:r>
              <a:rPr lang="fr-FR" b="1" dirty="0">
                <a:solidFill>
                  <a:srgbClr val="FF0000"/>
                </a:solidFill>
              </a:rPr>
              <a:t> </a:t>
            </a:r>
            <a:r>
              <a:rPr lang="fr-FR" b="1" dirty="0" err="1">
                <a:solidFill>
                  <a:srgbClr val="FF0000"/>
                </a:solidFill>
              </a:rPr>
              <a:t>precision</a:t>
            </a:r>
            <a:r>
              <a:rPr lang="fr-FR" b="1" dirty="0">
                <a:solidFill>
                  <a:srgbClr val="FF0000"/>
                </a:solidFill>
              </a:rPr>
              <a:t> for prompt production compare to </a:t>
            </a:r>
            <a:r>
              <a:rPr lang="fr-FR" b="1" dirty="0" err="1">
                <a:solidFill>
                  <a:srgbClr val="FF0000"/>
                </a:solidFill>
              </a:rPr>
              <a:t>Run</a:t>
            </a:r>
            <a:r>
              <a:rPr lang="fr-FR" b="1" dirty="0">
                <a:solidFill>
                  <a:srgbClr val="FF0000"/>
                </a:solidFill>
              </a:rPr>
              <a:t> I </a:t>
            </a:r>
            <a:r>
              <a:rPr lang="fr-FR" b="1" dirty="0" err="1">
                <a:solidFill>
                  <a:srgbClr val="FF0000"/>
                </a:solidFill>
              </a:rPr>
              <a:t>measurement</a:t>
            </a:r>
            <a:endParaRPr lang="fr-FR" b="1" dirty="0">
              <a:solidFill>
                <a:srgbClr val="FF0000"/>
              </a:solidFill>
            </a:endParaRPr>
          </a:p>
        </p:txBody>
      </p:sp>
    </p:spTree>
    <p:extLst>
      <p:ext uri="{BB962C8B-B14F-4D97-AF65-F5344CB8AC3E}">
        <p14:creationId xmlns:p14="http://schemas.microsoft.com/office/powerpoint/2010/main" val="161573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107504" y="3777453"/>
            <a:ext cx="8725500" cy="515643"/>
          </a:xfrm>
          <a:prstGeom prst="rect">
            <a:avLst/>
          </a:prstGeom>
        </p:spPr>
        <p:txBody>
          <a:bodyPr spcFirstLastPara="1" wrap="square" lIns="91425" tIns="91425" rIns="91425" bIns="91425" anchor="t" anchorCtr="0">
            <a:noAutofit/>
          </a:bodyPr>
          <a:lstStyle/>
          <a:p>
            <a:pPr marL="107950" lvl="0" indent="0" rtl="0">
              <a:spcBef>
                <a:spcPts val="0"/>
              </a:spcBef>
              <a:spcAft>
                <a:spcPts val="0"/>
              </a:spcAft>
              <a:buClr>
                <a:srgbClr val="000000"/>
              </a:buClr>
              <a:buSzPts val="1900"/>
              <a:buNone/>
            </a:pPr>
            <a:r>
              <a:rPr lang="en-US" sz="1800" dirty="0">
                <a:solidFill>
                  <a:schemeClr val="dk1"/>
                </a:solidFill>
                <a:latin typeface="Century Gothic" pitchFamily="34" charset="0"/>
                <a:ea typeface="Palatino Linotype"/>
                <a:cs typeface="Palatino Linotype"/>
                <a:sym typeface="Palatino Linotype"/>
              </a:rPr>
              <a:t>=►</a:t>
            </a:r>
            <a:r>
              <a:rPr lang="en-US" sz="1800" dirty="0" err="1">
                <a:solidFill>
                  <a:schemeClr val="dk1"/>
                </a:solidFill>
                <a:latin typeface="Century Gothic" pitchFamily="34" charset="0"/>
                <a:ea typeface="Palatino Linotype"/>
                <a:cs typeface="Palatino Linotype"/>
                <a:sym typeface="Palatino Linotype"/>
              </a:rPr>
              <a:t>LHCb</a:t>
            </a:r>
            <a:r>
              <a:rPr lang="en-US" sz="1800" dirty="0">
                <a:solidFill>
                  <a:schemeClr val="dk1"/>
                </a:solidFill>
                <a:latin typeface="Century Gothic" pitchFamily="34" charset="0"/>
                <a:ea typeface="Palatino Linotype"/>
                <a:cs typeface="Palatino Linotype"/>
                <a:sym typeface="Palatino Linotype"/>
              </a:rPr>
              <a:t> data are entirely described by </a:t>
            </a:r>
            <a:r>
              <a:rPr lang="en-US" sz="1800" b="1" dirty="0">
                <a:solidFill>
                  <a:schemeClr val="dk1"/>
                </a:solidFill>
                <a:latin typeface="Century Gothic" pitchFamily="34" charset="0"/>
                <a:ea typeface="Palatino Linotype"/>
                <a:cs typeface="Palatino Linotype"/>
                <a:sym typeface="Palatino Linotype"/>
              </a:rPr>
              <a:t>CS </a:t>
            </a:r>
            <a:r>
              <a:rPr lang="en-US" sz="1800" dirty="0">
                <a:solidFill>
                  <a:schemeClr val="dk1"/>
                </a:solidFill>
                <a:latin typeface="Century Gothic" pitchFamily="34" charset="0"/>
                <a:ea typeface="Palatino Linotype"/>
                <a:cs typeface="Palatino Linotype"/>
                <a:sym typeface="Palatino Linotype"/>
              </a:rPr>
              <a:t>contribution </a:t>
            </a:r>
          </a:p>
          <a:p>
            <a:pPr marL="457200" lvl="0" indent="-349250" rtl="0">
              <a:spcBef>
                <a:spcPts val="0"/>
              </a:spcBef>
              <a:spcAft>
                <a:spcPts val="0"/>
              </a:spcAft>
              <a:buClr>
                <a:srgbClr val="000000"/>
              </a:buClr>
              <a:buSzPts val="1900"/>
              <a:buFont typeface="Palatino Linotype"/>
              <a:buChar char="•"/>
            </a:pPr>
            <a:endParaRPr lang="en-US" sz="1800" dirty="0">
              <a:solidFill>
                <a:schemeClr val="dk1"/>
              </a:solidFill>
              <a:latin typeface="Century Gothic" pitchFamily="34" charset="0"/>
              <a:ea typeface="Palatino Linotype"/>
              <a:cs typeface="Palatino Linotype"/>
              <a:sym typeface="Palatino Linotype"/>
            </a:endParaRPr>
          </a:p>
          <a:p>
            <a:pPr lvl="0" indent="-349250">
              <a:spcBef>
                <a:spcPts val="0"/>
              </a:spcBef>
              <a:buClr>
                <a:srgbClr val="000000"/>
              </a:buClr>
              <a:buSzPts val="1900"/>
              <a:buFont typeface="Palatino Linotype"/>
              <a:buChar char="•"/>
            </a:pPr>
            <a:r>
              <a:rPr lang="en-US" sz="1800" dirty="0">
                <a:solidFill>
                  <a:srgbClr val="000000"/>
                </a:solidFill>
                <a:latin typeface="Century Gothic" pitchFamily="34" charset="0"/>
                <a:ea typeface="Palatino Linotype"/>
                <a:cs typeface="Palatino Linotype"/>
                <a:sym typeface="Palatino Linotype"/>
              </a:rPr>
              <a:t>Recent progress in theoretical description:</a:t>
            </a:r>
          </a:p>
          <a:p>
            <a:pPr marL="457200" lvl="0" indent="-349250" rtl="0">
              <a:spcBef>
                <a:spcPts val="0"/>
              </a:spcBef>
              <a:spcAft>
                <a:spcPts val="0"/>
              </a:spcAft>
              <a:buClr>
                <a:srgbClr val="000000"/>
              </a:buClr>
              <a:buSzPts val="1900"/>
              <a:buFont typeface="Palatino Linotype"/>
              <a:buChar char="•"/>
            </a:pPr>
            <a:endParaRPr sz="1800" dirty="0">
              <a:solidFill>
                <a:srgbClr val="000000"/>
              </a:solidFill>
              <a:latin typeface="Century Gothic" pitchFamily="34" charset="0"/>
              <a:ea typeface="Palatino Linotype"/>
              <a:cs typeface="Palatino Linotype"/>
              <a:sym typeface="Palatino Linotype"/>
            </a:endParaRPr>
          </a:p>
          <a:p>
            <a:pPr marL="0" lvl="0" indent="0" rtl="0">
              <a:spcBef>
                <a:spcPts val="0"/>
              </a:spcBef>
              <a:spcAft>
                <a:spcPts val="0"/>
              </a:spcAft>
              <a:buNone/>
            </a:pPr>
            <a:endParaRPr sz="1800" dirty="0">
              <a:solidFill>
                <a:srgbClr val="000000"/>
              </a:solidFill>
              <a:latin typeface="Century Gothic" pitchFamily="34" charset="0"/>
              <a:ea typeface="Palatino Linotype"/>
              <a:cs typeface="Palatino Linotype"/>
              <a:sym typeface="Palatino Linotype"/>
            </a:endParaRPr>
          </a:p>
          <a:p>
            <a:pPr marL="0" lvl="0" indent="0" rtl="0">
              <a:spcBef>
                <a:spcPts val="480"/>
              </a:spcBef>
              <a:spcAft>
                <a:spcPts val="0"/>
              </a:spcAft>
              <a:buNone/>
            </a:pPr>
            <a:endParaRPr sz="1800" dirty="0">
              <a:solidFill>
                <a:srgbClr val="000000"/>
              </a:solidFill>
              <a:latin typeface="Century Gothic" pitchFamily="34" charset="0"/>
              <a:ea typeface="Palatino Linotype"/>
              <a:cs typeface="Palatino Linotype"/>
              <a:sym typeface="Palatino Linotype"/>
            </a:endParaRPr>
          </a:p>
        </p:txBody>
      </p:sp>
      <p:pic>
        <p:nvPicPr>
          <p:cNvPr id="198" name="Shape 198"/>
          <p:cNvPicPr preferRelativeResize="0"/>
          <p:nvPr/>
        </p:nvPicPr>
        <p:blipFill rotWithShape="1">
          <a:blip r:embed="rId3">
            <a:alphaModFix/>
          </a:blip>
          <a:srcRect l="1573"/>
          <a:stretch/>
        </p:blipFill>
        <p:spPr>
          <a:xfrm>
            <a:off x="-3176" y="1418245"/>
            <a:ext cx="6015335" cy="2349729"/>
          </a:xfrm>
          <a:prstGeom prst="rect">
            <a:avLst/>
          </a:prstGeom>
          <a:noFill/>
          <a:ln>
            <a:noFill/>
          </a:ln>
        </p:spPr>
      </p:pic>
      <p:pic>
        <p:nvPicPr>
          <p:cNvPr id="199" name="Shape 199"/>
          <p:cNvPicPr preferRelativeResize="0"/>
          <p:nvPr/>
        </p:nvPicPr>
        <p:blipFill>
          <a:blip r:embed="rId4">
            <a:alphaModFix/>
          </a:blip>
          <a:stretch>
            <a:fillRect/>
          </a:stretch>
        </p:blipFill>
        <p:spPr>
          <a:xfrm>
            <a:off x="6965771" y="886496"/>
            <a:ext cx="2057175" cy="1442075"/>
          </a:xfrm>
          <a:prstGeom prst="rect">
            <a:avLst/>
          </a:prstGeom>
          <a:noFill/>
          <a:ln>
            <a:noFill/>
          </a:ln>
        </p:spPr>
      </p:pic>
      <p:sp>
        <p:nvSpPr>
          <p:cNvPr id="200" name="Shape 200"/>
          <p:cNvSpPr txBox="1">
            <a:spLocks noGrp="1"/>
          </p:cNvSpPr>
          <p:nvPr>
            <p:ph type="body" idx="1"/>
          </p:nvPr>
        </p:nvSpPr>
        <p:spPr>
          <a:xfrm>
            <a:off x="35496" y="314744"/>
            <a:ext cx="8229600" cy="8100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sz="1700" b="1" dirty="0" err="1">
                <a:solidFill>
                  <a:srgbClr val="000000"/>
                </a:solidFill>
                <a:latin typeface="Century Gothic" pitchFamily="34" charset="0"/>
                <a:ea typeface="Palatino Linotype"/>
                <a:cs typeface="Palatino Linotype"/>
                <a:sym typeface="Palatino Linotype"/>
              </a:rPr>
              <a:t>η</a:t>
            </a:r>
            <a:r>
              <a:rPr lang="en-US" sz="1700" b="1" baseline="-25000" dirty="0" err="1">
                <a:solidFill>
                  <a:srgbClr val="000000"/>
                </a:solidFill>
                <a:latin typeface="Century Gothic" pitchFamily="34" charset="0"/>
                <a:ea typeface="Palatino Linotype"/>
                <a:cs typeface="Palatino Linotype"/>
                <a:sym typeface="Palatino Linotype"/>
              </a:rPr>
              <a:t>c</a:t>
            </a:r>
            <a:r>
              <a:rPr lang="en-US" sz="1700" b="1" dirty="0">
                <a:solidFill>
                  <a:srgbClr val="000000"/>
                </a:solidFill>
                <a:latin typeface="Century Gothic" pitchFamily="34" charset="0"/>
                <a:ea typeface="Palatino Linotype"/>
                <a:cs typeface="Palatino Linotype"/>
                <a:sym typeface="Palatino Linotype"/>
              </a:rPr>
              <a:t> LDMEs determination:</a:t>
            </a:r>
            <a:endParaRPr sz="1700" b="1" dirty="0">
              <a:solidFill>
                <a:srgbClr val="000000"/>
              </a:solidFill>
              <a:latin typeface="Century Gothic" pitchFamily="34" charset="0"/>
              <a:ea typeface="Palatino Linotype"/>
              <a:cs typeface="Palatino Linotype"/>
              <a:sym typeface="Palatino Linotype"/>
            </a:endParaRPr>
          </a:p>
          <a:p>
            <a:pPr marL="457200" lvl="0" indent="-336550">
              <a:spcBef>
                <a:spcPts val="480"/>
              </a:spcBef>
              <a:spcAft>
                <a:spcPts val="0"/>
              </a:spcAft>
              <a:buClr>
                <a:srgbClr val="000000"/>
              </a:buClr>
              <a:buSzPts val="1700"/>
              <a:buFont typeface="Palatino Linotype"/>
              <a:buChar char="•"/>
            </a:pPr>
            <a:r>
              <a:rPr lang="en-US" sz="1700" dirty="0">
                <a:solidFill>
                  <a:srgbClr val="FF0000"/>
                </a:solidFill>
                <a:latin typeface="Century Gothic" pitchFamily="34" charset="0"/>
                <a:ea typeface="Palatino Linotype"/>
                <a:cs typeface="Palatino Linotype"/>
                <a:sym typeface="Palatino Linotype"/>
              </a:rPr>
              <a:t>determined from known HQSS relation for J/ψ</a:t>
            </a:r>
            <a:endParaRPr sz="1700" dirty="0">
              <a:solidFill>
                <a:srgbClr val="FF0000"/>
              </a:solidFill>
              <a:latin typeface="Century Gothic" pitchFamily="34" charset="0"/>
              <a:ea typeface="Palatino Linotype"/>
              <a:cs typeface="Palatino Linotype"/>
              <a:sym typeface="Palatino Linotype"/>
            </a:endParaRPr>
          </a:p>
          <a:p>
            <a:pPr marL="457200" lvl="0" indent="-336550" rtl="0">
              <a:spcBef>
                <a:spcPts val="0"/>
              </a:spcBef>
              <a:spcAft>
                <a:spcPts val="0"/>
              </a:spcAft>
              <a:buClr>
                <a:srgbClr val="000000"/>
              </a:buClr>
              <a:buSzPts val="1700"/>
              <a:buFont typeface="Palatino Linotype"/>
              <a:buChar char="•"/>
            </a:pPr>
            <a:r>
              <a:rPr lang="en-US" sz="1700" dirty="0">
                <a:solidFill>
                  <a:srgbClr val="000000"/>
                </a:solidFill>
                <a:latin typeface="Century Gothic" pitchFamily="34" charset="0"/>
                <a:ea typeface="Palatino Linotype"/>
                <a:cs typeface="Palatino Linotype"/>
                <a:sym typeface="Palatino Linotype"/>
              </a:rPr>
              <a:t>direct projection to </a:t>
            </a:r>
            <a:r>
              <a:rPr lang="en-US" sz="1700" dirty="0" err="1">
                <a:solidFill>
                  <a:srgbClr val="000000"/>
                </a:solidFill>
                <a:latin typeface="Century Gothic" pitchFamily="34" charset="0"/>
                <a:ea typeface="Palatino Linotype"/>
                <a:cs typeface="Palatino Linotype"/>
                <a:sym typeface="Palatino Linotype"/>
              </a:rPr>
              <a:t>LHCb</a:t>
            </a:r>
            <a:r>
              <a:rPr lang="en-US" sz="1700" dirty="0">
                <a:solidFill>
                  <a:srgbClr val="000000"/>
                </a:solidFill>
                <a:latin typeface="Century Gothic" pitchFamily="34" charset="0"/>
                <a:ea typeface="Palatino Linotype"/>
                <a:cs typeface="Palatino Linotype"/>
                <a:sym typeface="Palatino Linotype"/>
              </a:rPr>
              <a:t> data</a:t>
            </a:r>
          </a:p>
        </p:txBody>
      </p:sp>
      <p:sp>
        <p:nvSpPr>
          <p:cNvPr id="202" name="Shape 202"/>
          <p:cNvSpPr txBox="1"/>
          <p:nvPr/>
        </p:nvSpPr>
        <p:spPr>
          <a:xfrm>
            <a:off x="160385" y="1229848"/>
            <a:ext cx="1553123" cy="29759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900" b="1" dirty="0">
                <a:solidFill>
                  <a:srgbClr val="1155CC"/>
                </a:solidFill>
                <a:latin typeface="Century Gothic" pitchFamily="34" charset="0"/>
              </a:rPr>
              <a:t>PRD 84(2011),051501 (R)</a:t>
            </a:r>
            <a:endParaRPr sz="900" b="1" dirty="0">
              <a:solidFill>
                <a:srgbClr val="1155CC"/>
              </a:solidFill>
              <a:latin typeface="Century Gothic" pitchFamily="34" charset="0"/>
            </a:endParaRPr>
          </a:p>
        </p:txBody>
      </p:sp>
      <p:sp>
        <p:nvSpPr>
          <p:cNvPr id="203" name="Shape 203"/>
          <p:cNvSpPr txBox="1"/>
          <p:nvPr/>
        </p:nvSpPr>
        <p:spPr>
          <a:xfrm>
            <a:off x="1506709" y="1229848"/>
            <a:ext cx="1553123" cy="29759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900" b="1" dirty="0">
                <a:solidFill>
                  <a:srgbClr val="0000FF"/>
                </a:solidFill>
                <a:latin typeface="Century Gothic" pitchFamily="34" charset="0"/>
              </a:rPr>
              <a:t>    PRL 108(2012),242004</a:t>
            </a:r>
            <a:endParaRPr sz="900" b="1" dirty="0">
              <a:solidFill>
                <a:srgbClr val="0000FF"/>
              </a:solidFill>
              <a:latin typeface="Century Gothic" pitchFamily="34" charset="0"/>
            </a:endParaRPr>
          </a:p>
        </p:txBody>
      </p:sp>
      <p:sp>
        <p:nvSpPr>
          <p:cNvPr id="204" name="Shape 204"/>
          <p:cNvSpPr txBox="1"/>
          <p:nvPr/>
        </p:nvSpPr>
        <p:spPr>
          <a:xfrm>
            <a:off x="3131840" y="1229848"/>
            <a:ext cx="1553123" cy="29759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900" b="1" dirty="0">
                <a:solidFill>
                  <a:srgbClr val="1155CC"/>
                </a:solidFill>
                <a:latin typeface="Century Gothic" pitchFamily="34" charset="0"/>
              </a:rPr>
              <a:t>PRL 110(2013),042002</a:t>
            </a:r>
            <a:endParaRPr sz="900" b="1" dirty="0">
              <a:solidFill>
                <a:srgbClr val="1155CC"/>
              </a:solidFill>
              <a:latin typeface="Century Gothic" pitchFamily="34" charset="0"/>
            </a:endParaRPr>
          </a:p>
        </p:txBody>
      </p:sp>
      <p:sp>
        <p:nvSpPr>
          <p:cNvPr id="205" name="Shape 205"/>
          <p:cNvSpPr txBox="1"/>
          <p:nvPr/>
        </p:nvSpPr>
        <p:spPr>
          <a:xfrm>
            <a:off x="4572000" y="1229848"/>
            <a:ext cx="1553123" cy="29759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900" b="1" dirty="0">
                <a:solidFill>
                  <a:srgbClr val="1155CC"/>
                </a:solidFill>
                <a:latin typeface="Century Gothic" pitchFamily="34" charset="0"/>
              </a:rPr>
              <a:t>PRL 113(2014),022001</a:t>
            </a:r>
            <a:endParaRPr sz="900" b="1" dirty="0">
              <a:solidFill>
                <a:srgbClr val="1155CC"/>
              </a:solidFill>
              <a:latin typeface="Century Gothic" pitchFamily="34" charset="0"/>
            </a:endParaRPr>
          </a:p>
        </p:txBody>
      </p:sp>
      <p:pic>
        <p:nvPicPr>
          <p:cNvPr id="18" name="Shape 212"/>
          <p:cNvPicPr preferRelativeResize="0"/>
          <p:nvPr/>
        </p:nvPicPr>
        <p:blipFill rotWithShape="1">
          <a:blip r:embed="rId5">
            <a:alphaModFix/>
          </a:blip>
          <a:srcRect t="-4832"/>
          <a:stretch/>
        </p:blipFill>
        <p:spPr>
          <a:xfrm>
            <a:off x="139614" y="4797153"/>
            <a:ext cx="3719073" cy="1656183"/>
          </a:xfrm>
          <a:prstGeom prst="rect">
            <a:avLst/>
          </a:prstGeom>
          <a:noFill/>
          <a:ln>
            <a:noFill/>
          </a:ln>
        </p:spPr>
      </p:pic>
      <mc:AlternateContent xmlns:mc="http://schemas.openxmlformats.org/markup-compatibility/2006">
        <mc:Choice xmlns:a14="http://schemas.microsoft.com/office/drawing/2010/main" Requires="a14">
          <p:sp>
            <p:nvSpPr>
              <p:cNvPr id="19" name="Shape 213"/>
              <p:cNvSpPr txBox="1">
                <a:spLocks/>
              </p:cNvSpPr>
              <p:nvPr/>
            </p:nvSpPr>
            <p:spPr>
              <a:xfrm>
                <a:off x="4067944" y="4693915"/>
                <a:ext cx="4955002" cy="7513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1pPr>
                <a:lvl2pPr marL="914400" marR="0" lvl="1" indent="-330200" algn="l" rtl="0">
                  <a:lnSpc>
                    <a:spcPct val="100000"/>
                  </a:lnSpc>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2pPr>
                <a:lvl3pPr marL="1371600" marR="0" lvl="2"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5pPr>
                <a:lvl6pPr marL="2743200" marR="0" lvl="5" indent="-330200" algn="l" rtl="0">
                  <a:lnSpc>
                    <a:spcPct val="100000"/>
                  </a:lnSpc>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lnSpc>
                    <a:spcPct val="100000"/>
                  </a:lnSpc>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lnSpc>
                    <a:spcPct val="100000"/>
                  </a:lnSpc>
                  <a:spcBef>
                    <a:spcPts val="320"/>
                  </a:spcBef>
                  <a:spcAft>
                    <a:spcPts val="0"/>
                  </a:spcAft>
                  <a:buClr>
                    <a:srgbClr val="7F7F7F"/>
                  </a:buClr>
                  <a:buSzPts val="1600"/>
                  <a:buFont typeface="Arial" pitchFamily="34" charset="0"/>
                  <a:buChar char="•"/>
                  <a:defRPr sz="1600" b="0" i="0" u="none" strike="noStrike" cap="none">
                    <a:solidFill>
                      <a:srgbClr val="7F7F7F"/>
                    </a:solidFill>
                    <a:latin typeface="Century Gothic"/>
                    <a:ea typeface="Century Gothic"/>
                    <a:cs typeface="Century Gothic"/>
                    <a:sym typeface="Century Gothic"/>
                  </a:defRPr>
                </a:lvl9pPr>
              </a:lstStyle>
              <a:p>
                <a:pPr marL="0" indent="0">
                  <a:lnSpc>
                    <a:spcPct val="115000"/>
                  </a:lnSpc>
                  <a:buFont typeface="Arial"/>
                  <a:buNone/>
                </a:pPr>
                <a:r>
                  <a:rPr lang="en-US" sz="1600" dirty="0">
                    <a:solidFill>
                      <a:schemeClr val="dk1"/>
                    </a:solidFill>
                    <a:latin typeface="Century Gothic" pitchFamily="34" charset="0"/>
                    <a:ea typeface="Palatino Linotype"/>
                    <a:cs typeface="Palatino Linotype"/>
                    <a:sym typeface="Palatino Linotype"/>
                  </a:rPr>
                  <a:t>using constraints from </a:t>
                </a:r>
                <a:r>
                  <a:rPr lang="en-US" sz="1600" b="1" dirty="0">
                    <a:solidFill>
                      <a:schemeClr val="dk1"/>
                    </a:solidFill>
                    <a:latin typeface="Century Gothic" pitchFamily="34" charset="0"/>
                    <a:ea typeface="Palatino Linotype"/>
                    <a:cs typeface="Palatino Linotype"/>
                    <a:sym typeface="Palatino Linotype"/>
                  </a:rPr>
                  <a:t>fits to J/ψ production measurements  and fit to </a:t>
                </a:r>
                <a:r>
                  <a:rPr lang="en-US" sz="1600" b="1" dirty="0" err="1">
                    <a:solidFill>
                      <a:schemeClr val="dk1"/>
                    </a:solidFill>
                    <a:latin typeface="Century Gothic" pitchFamily="34" charset="0"/>
                    <a:ea typeface="Palatino Linotype"/>
                    <a:cs typeface="Palatino Linotype"/>
                    <a:sym typeface="Palatino Linotype"/>
                  </a:rPr>
                  <a:t>η</a:t>
                </a:r>
                <a:r>
                  <a:rPr lang="en-US" sz="1600" b="1" baseline="-25000" dirty="0" err="1">
                    <a:solidFill>
                      <a:schemeClr val="dk1"/>
                    </a:solidFill>
                    <a:latin typeface="Century Gothic" pitchFamily="34" charset="0"/>
                    <a:ea typeface="Palatino Linotype"/>
                    <a:cs typeface="Palatino Linotype"/>
                    <a:sym typeface="Palatino Linotype"/>
                  </a:rPr>
                  <a:t>c</a:t>
                </a:r>
                <a:r>
                  <a:rPr lang="en-US" sz="1600" b="1" dirty="0">
                    <a:solidFill>
                      <a:schemeClr val="dk1"/>
                    </a:solidFill>
                    <a:latin typeface="Century Gothic" pitchFamily="34" charset="0"/>
                    <a:ea typeface="Palatino Linotype"/>
                    <a:cs typeface="Palatino Linotype"/>
                    <a:sym typeface="Palatino Linotype"/>
                  </a:rPr>
                  <a:t> production measurement</a:t>
                </a:r>
                <a:r>
                  <a:rPr lang="en-US" sz="1600" dirty="0">
                    <a:solidFill>
                      <a:schemeClr val="dk1"/>
                    </a:solidFill>
                    <a:latin typeface="Century Gothic" pitchFamily="34" charset="0"/>
                    <a:ea typeface="Palatino Linotype"/>
                    <a:cs typeface="Palatino Linotype"/>
                    <a:sym typeface="Palatino Linotype"/>
                  </a:rPr>
                  <a:t>, upper limit on CO LMDE extracted:  </a:t>
                </a:r>
              </a:p>
              <a:p>
                <a:pPr marL="0" indent="0">
                  <a:lnSpc>
                    <a:spcPct val="115000"/>
                  </a:lnSpc>
                  <a:buNone/>
                </a:pPr>
                <a14:m>
                  <m:oMathPara xmlns:m="http://schemas.openxmlformats.org/officeDocument/2006/math">
                    <m:oMathParaPr>
                      <m:jc m:val="centerGroup"/>
                    </m:oMathParaPr>
                    <m:oMath xmlns:m="http://schemas.openxmlformats.org/officeDocument/2006/math">
                      <m:r>
                        <a:rPr lang="en-US" sz="2000" b="1" i="0" smtClean="0">
                          <a:solidFill>
                            <a:srgbClr val="FF0000"/>
                          </a:solidFill>
                          <a:latin typeface="Cambria Math"/>
                          <a:ea typeface="Palatino Linotype"/>
                          <a:cs typeface="Palatino Linotype"/>
                          <a:sym typeface="Palatino Linotype"/>
                        </a:rPr>
                        <m:t>𝟎</m:t>
                      </m:r>
                      <m:r>
                        <a:rPr lang="en-US" sz="2000" b="1" i="0" smtClean="0">
                          <a:solidFill>
                            <a:srgbClr val="FF0000"/>
                          </a:solidFill>
                          <a:latin typeface="Cambria Math"/>
                          <a:ea typeface="Palatino Linotype"/>
                          <a:cs typeface="Palatino Linotype"/>
                          <a:sym typeface="Palatino Linotype"/>
                        </a:rPr>
                        <m:t>&lt;</m:t>
                      </m:r>
                      <m:sSubSup>
                        <m:sSubSupPr>
                          <m:ctrlPr>
                            <a:rPr lang="en-US" sz="2000" b="1" i="1">
                              <a:solidFill>
                                <a:srgbClr val="FF0000"/>
                              </a:solidFill>
                              <a:latin typeface="Cambria Math" panose="02040503050406030204" pitchFamily="18" charset="0"/>
                              <a:sym typeface="Palatino Linotype"/>
                            </a:rPr>
                          </m:ctrlPr>
                        </m:sSubSupPr>
                        <m:e>
                          <m:r>
                            <a:rPr lang="en-US" sz="2000" b="1">
                              <a:solidFill>
                                <a:srgbClr val="FF0000"/>
                              </a:solidFill>
                              <a:latin typeface="Cambria Math"/>
                              <a:sym typeface="Palatino Linotype"/>
                            </a:rPr>
                            <m:t>𝐎</m:t>
                          </m:r>
                        </m:e>
                        <m:sub>
                          <m:r>
                            <a:rPr lang="en-US" sz="2000" b="1">
                              <a:solidFill>
                                <a:srgbClr val="FF0000"/>
                              </a:solidFill>
                              <a:latin typeface="Cambria Math"/>
                              <a:sym typeface="Palatino Linotype"/>
                            </a:rPr>
                            <m:t>𝟖</m:t>
                          </m:r>
                        </m:sub>
                        <m:sup>
                          <m:sSub>
                            <m:sSubPr>
                              <m:ctrlPr>
                                <a:rPr lang="en-US" sz="2000" b="1" i="1">
                                  <a:solidFill>
                                    <a:srgbClr val="FF0000"/>
                                  </a:solidFill>
                                  <a:latin typeface="Cambria Math" panose="02040503050406030204" pitchFamily="18" charset="0"/>
                                  <a:sym typeface="Palatino Linotype"/>
                                </a:rPr>
                              </m:ctrlPr>
                            </m:sSubPr>
                            <m:e>
                              <m:r>
                                <a:rPr lang="en-US" sz="2000" b="1">
                                  <a:solidFill>
                                    <a:srgbClr val="FF0000"/>
                                  </a:solidFill>
                                  <a:latin typeface="Cambria Math"/>
                                  <a:ea typeface="Cambria Math"/>
                                  <a:sym typeface="Palatino Linotype"/>
                                </a:rPr>
                                <m:t>𝛈</m:t>
                              </m:r>
                            </m:e>
                            <m:sub>
                              <m:r>
                                <a:rPr lang="en-US" sz="2000" b="1">
                                  <a:solidFill>
                                    <a:srgbClr val="FF0000"/>
                                  </a:solidFill>
                                  <a:latin typeface="Cambria Math"/>
                                  <a:sym typeface="Palatino Linotype"/>
                                </a:rPr>
                                <m:t>𝐜</m:t>
                              </m:r>
                            </m:sub>
                          </m:sSub>
                        </m:sup>
                      </m:sSubSup>
                      <m:d>
                        <m:dPr>
                          <m:ctrlPr>
                            <a:rPr lang="en-US" sz="2000" b="1" i="1" smtClean="0">
                              <a:solidFill>
                                <a:srgbClr val="FF0000"/>
                              </a:solidFill>
                              <a:latin typeface="Cambria Math" panose="02040503050406030204" pitchFamily="18" charset="0"/>
                              <a:sym typeface="Palatino Linotype"/>
                            </a:rPr>
                          </m:ctrlPr>
                        </m:dPr>
                        <m:e>
                          <m:sSub>
                            <m:sSubPr>
                              <m:ctrlPr>
                                <a:rPr lang="en-US" sz="2000" b="1" i="1" smtClean="0">
                                  <a:solidFill>
                                    <a:srgbClr val="FF0000"/>
                                  </a:solidFill>
                                  <a:latin typeface="Cambria Math" panose="02040503050406030204" pitchFamily="18" charset="0"/>
                                  <a:sym typeface="Palatino Linotype"/>
                                </a:rPr>
                              </m:ctrlPr>
                            </m:sSubPr>
                            <m:e>
                              <m:sPre>
                                <m:sPrePr>
                                  <m:ctrlPr>
                                    <a:rPr lang="en-US" sz="2000" b="1" i="1">
                                      <a:solidFill>
                                        <a:srgbClr val="FF0000"/>
                                      </a:solidFill>
                                      <a:latin typeface="Cambria Math" panose="02040503050406030204" pitchFamily="18" charset="0"/>
                                      <a:sym typeface="Palatino Linotype"/>
                                    </a:rPr>
                                  </m:ctrlPr>
                                </m:sPrePr>
                                <m:sub/>
                                <m:sup>
                                  <m:r>
                                    <a:rPr lang="en-US" sz="2000" i="0">
                                      <a:solidFill>
                                        <a:srgbClr val="FF0000"/>
                                      </a:solidFill>
                                      <a:latin typeface="Cambria Math"/>
                                    </a:rPr>
                                    <m:t>3</m:t>
                                  </m:r>
                                </m:sup>
                                <m:e>
                                  <m:r>
                                    <m:rPr>
                                      <m:sty m:val="p"/>
                                    </m:rPr>
                                    <a:rPr lang="en-US" sz="2000" i="0">
                                      <a:solidFill>
                                        <a:srgbClr val="FF0000"/>
                                      </a:solidFill>
                                      <a:latin typeface="Cambria Math"/>
                                    </a:rPr>
                                    <m:t>S</m:t>
                                  </m:r>
                                </m:e>
                              </m:sPre>
                            </m:e>
                            <m:sub>
                              <m:r>
                                <a:rPr lang="en-US" sz="2000" b="1" i="0" smtClean="0">
                                  <a:solidFill>
                                    <a:srgbClr val="FF0000"/>
                                  </a:solidFill>
                                  <a:latin typeface="Cambria Math"/>
                                  <a:sym typeface="Palatino Linotype"/>
                                </a:rPr>
                                <m:t>𝟏</m:t>
                              </m:r>
                            </m:sub>
                          </m:sSub>
                        </m:e>
                      </m:d>
                      <m:r>
                        <a:rPr lang="en-US" sz="2000" b="1" i="0" smtClean="0">
                          <a:solidFill>
                            <a:srgbClr val="FF0000"/>
                          </a:solidFill>
                          <a:latin typeface="Cambria Math"/>
                          <a:sym typeface="Palatino Linotype"/>
                        </a:rPr>
                        <m:t>&lt;</m:t>
                      </m:r>
                      <m:r>
                        <a:rPr lang="en-US" sz="2000" b="1" i="0" smtClean="0">
                          <a:solidFill>
                            <a:srgbClr val="FF0000"/>
                          </a:solidFill>
                          <a:latin typeface="Cambria Math"/>
                          <a:sym typeface="Palatino Linotype"/>
                        </a:rPr>
                        <m:t>𝟏</m:t>
                      </m:r>
                      <m:r>
                        <a:rPr lang="en-US" sz="2000" b="1" i="0" smtClean="0">
                          <a:solidFill>
                            <a:srgbClr val="FF0000"/>
                          </a:solidFill>
                          <a:latin typeface="Cambria Math"/>
                          <a:sym typeface="Palatino Linotype"/>
                        </a:rPr>
                        <m:t>.</m:t>
                      </m:r>
                      <m:r>
                        <a:rPr lang="en-US" sz="2000" b="1" i="0" smtClean="0">
                          <a:solidFill>
                            <a:srgbClr val="FF0000"/>
                          </a:solidFill>
                          <a:latin typeface="Cambria Math"/>
                          <a:sym typeface="Palatino Linotype"/>
                        </a:rPr>
                        <m:t>𝟒𝟔</m:t>
                      </m:r>
                      <m:r>
                        <a:rPr lang="en-US" sz="2000" b="1" i="0" smtClean="0">
                          <a:solidFill>
                            <a:srgbClr val="FF0000"/>
                          </a:solidFill>
                          <a:latin typeface="Cambria Math"/>
                          <a:ea typeface="Cambria Math"/>
                          <a:sym typeface="Palatino Linotype"/>
                        </a:rPr>
                        <m:t>×</m:t>
                      </m:r>
                      <m:sSup>
                        <m:sSupPr>
                          <m:ctrlPr>
                            <a:rPr lang="en-US" sz="2000" b="1" i="1" smtClean="0">
                              <a:solidFill>
                                <a:srgbClr val="FF0000"/>
                              </a:solidFill>
                              <a:latin typeface="Cambria Math" panose="02040503050406030204" pitchFamily="18" charset="0"/>
                              <a:ea typeface="Cambria Math"/>
                              <a:sym typeface="Palatino Linotype"/>
                            </a:rPr>
                          </m:ctrlPr>
                        </m:sSupPr>
                        <m:e>
                          <m:r>
                            <a:rPr lang="en-US" sz="2000" b="1" i="0" smtClean="0">
                              <a:solidFill>
                                <a:srgbClr val="FF0000"/>
                              </a:solidFill>
                              <a:latin typeface="Cambria Math"/>
                              <a:ea typeface="Cambria Math"/>
                              <a:sym typeface="Palatino Linotype"/>
                            </a:rPr>
                            <m:t>𝟏𝟎</m:t>
                          </m:r>
                        </m:e>
                        <m:sup>
                          <m:r>
                            <a:rPr lang="en-US" sz="2000" b="1" i="0" smtClean="0">
                              <a:solidFill>
                                <a:srgbClr val="FF0000"/>
                              </a:solidFill>
                              <a:latin typeface="Cambria Math"/>
                              <a:ea typeface="Cambria Math"/>
                              <a:sym typeface="Palatino Linotype"/>
                            </a:rPr>
                            <m:t>−</m:t>
                          </m:r>
                          <m:r>
                            <a:rPr lang="en-US" sz="2000" b="1" i="0" smtClean="0">
                              <a:solidFill>
                                <a:srgbClr val="FF0000"/>
                              </a:solidFill>
                              <a:latin typeface="Cambria Math"/>
                              <a:ea typeface="Cambria Math"/>
                              <a:sym typeface="Palatino Linotype"/>
                            </a:rPr>
                            <m:t>𝟑</m:t>
                          </m:r>
                        </m:sup>
                      </m:sSup>
                      <m:sSup>
                        <m:sSupPr>
                          <m:ctrlPr>
                            <a:rPr lang="en-US" sz="2000" b="1" i="1">
                              <a:solidFill>
                                <a:srgbClr val="FF0000"/>
                              </a:solidFill>
                              <a:latin typeface="Cambria Math" panose="02040503050406030204" pitchFamily="18" charset="0"/>
                              <a:ea typeface="Cambria Math"/>
                              <a:sym typeface="Palatino Linotype"/>
                            </a:rPr>
                          </m:ctrlPr>
                        </m:sSupPr>
                        <m:e>
                          <m:r>
                            <a:rPr lang="en-US" sz="2000" b="1" i="0" smtClean="0">
                              <a:solidFill>
                                <a:srgbClr val="FF0000"/>
                              </a:solidFill>
                              <a:latin typeface="Cambria Math"/>
                              <a:ea typeface="Cambria Math"/>
                              <a:sym typeface="Palatino Linotype"/>
                            </a:rPr>
                            <m:t>𝐆𝐞𝐕</m:t>
                          </m:r>
                        </m:e>
                        <m:sup>
                          <m:r>
                            <a:rPr lang="en-US" sz="2000" b="1" i="0">
                              <a:solidFill>
                                <a:srgbClr val="FF0000"/>
                              </a:solidFill>
                              <a:latin typeface="Cambria Math"/>
                              <a:ea typeface="Cambria Math"/>
                              <a:sym typeface="Palatino Linotype"/>
                            </a:rPr>
                            <m:t>𝟑</m:t>
                          </m:r>
                        </m:sup>
                      </m:sSup>
                    </m:oMath>
                  </m:oMathPara>
                </a14:m>
                <a:endParaRPr lang="en-US" sz="2000" b="1" dirty="0">
                  <a:solidFill>
                    <a:srgbClr val="FF0000"/>
                  </a:solidFill>
                  <a:latin typeface="Century Gothic" pitchFamily="34" charset="0"/>
                  <a:ea typeface="Palatino Linotype"/>
                  <a:cs typeface="Palatino Linotype"/>
                  <a:sym typeface="Palatino Linotype"/>
                </a:endParaRPr>
              </a:p>
              <a:p>
                <a:pPr marL="0" indent="0">
                  <a:lnSpc>
                    <a:spcPct val="115000"/>
                  </a:lnSpc>
                  <a:buFont typeface="Arial"/>
                  <a:buNone/>
                </a:pPr>
                <a:endParaRPr lang="en-US" sz="1600" b="1" dirty="0">
                  <a:solidFill>
                    <a:srgbClr val="000000"/>
                  </a:solidFill>
                  <a:latin typeface="Century Gothic" pitchFamily="34" charset="0"/>
                  <a:ea typeface="Palatino Linotype"/>
                  <a:cs typeface="Palatino Linotype"/>
                  <a:sym typeface="Palatino Linotype"/>
                </a:endParaRPr>
              </a:p>
            </p:txBody>
          </p:sp>
        </mc:Choice>
        <mc:Fallback>
          <p:sp>
            <p:nvSpPr>
              <p:cNvPr id="19" name="Shape 213"/>
              <p:cNvSpPr txBox="1">
                <a:spLocks noRot="1" noChangeAspect="1" noMove="1" noResize="1" noEditPoints="1" noAdjustHandles="1" noChangeArrowheads="1" noChangeShapeType="1" noTextEdit="1"/>
              </p:cNvSpPr>
              <p:nvPr/>
            </p:nvSpPr>
            <p:spPr>
              <a:xfrm>
                <a:off x="4067944" y="4693915"/>
                <a:ext cx="4955002" cy="751309"/>
              </a:xfrm>
              <a:prstGeom prst="rect">
                <a:avLst/>
              </a:prstGeom>
              <a:blipFill>
                <a:blip r:embed="rId6"/>
                <a:stretch>
                  <a:fillRect l="-512" b="-126667"/>
                </a:stretch>
              </a:blipFill>
              <a:ln>
                <a:noFill/>
              </a:ln>
            </p:spPr>
            <p:txBody>
              <a:bodyPr/>
              <a:lstStyle/>
              <a:p>
                <a:r>
                  <a:rPr lang="fr-FR">
                    <a:noFill/>
                  </a:rPr>
                  <a:t> </a:t>
                </a:r>
              </a:p>
            </p:txBody>
          </p:sp>
        </mc:Fallback>
      </mc:AlternateContent>
      <p:sp>
        <p:nvSpPr>
          <p:cNvPr id="20" name="Shape 215"/>
          <p:cNvSpPr txBox="1"/>
          <p:nvPr/>
        </p:nvSpPr>
        <p:spPr>
          <a:xfrm>
            <a:off x="7123412" y="4511700"/>
            <a:ext cx="2057100" cy="36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400" b="1" dirty="0">
                <a:solidFill>
                  <a:srgbClr val="0000FF"/>
                </a:solidFill>
                <a:latin typeface="Century Gothic" pitchFamily="34" charset="0"/>
              </a:rPr>
              <a:t>PRL 114(2015), 092005</a:t>
            </a:r>
            <a:endParaRPr sz="1400" b="1" dirty="0">
              <a:solidFill>
                <a:srgbClr val="0000FF"/>
              </a:solidFill>
              <a:latin typeface="Century Gothic" pitchFamily="34" charset="0"/>
            </a:endParaRPr>
          </a:p>
        </p:txBody>
      </p:sp>
      <p:sp>
        <p:nvSpPr>
          <p:cNvPr id="2" name="Номер слайда 1"/>
          <p:cNvSpPr>
            <a:spLocks noGrp="1"/>
          </p:cNvSpPr>
          <p:nvPr>
            <p:ph type="sldNum" sz="quarter" idx="12"/>
          </p:nvPr>
        </p:nvSpPr>
        <p:spPr/>
        <p:txBody>
          <a:bodyPr/>
          <a:lstStyle/>
          <a:p>
            <a:fld id="{F83C6ADB-1347-46A4-ADF9-A9D7AF62F105}" type="slidenum">
              <a:rPr lang="ru-RU" smtClean="0"/>
              <a:t>15</a:t>
            </a:fld>
            <a:endParaRPr lang="ru-RU"/>
          </a:p>
        </p:txBody>
      </p:sp>
      <p:sp>
        <p:nvSpPr>
          <p:cNvPr id="16" name="Заголовок 1">
            <a:extLst>
              <a:ext uri="{FF2B5EF4-FFF2-40B4-BE49-F238E27FC236}">
                <a16:creationId xmlns:a16="http://schemas.microsoft.com/office/drawing/2014/main" id="{00F49C7C-536A-C34C-A3FB-87241DE83B34}"/>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200" b="1" dirty="0" err="1">
                <a:latin typeface="Palatino" pitchFamily="2" charset="77"/>
                <a:ea typeface="Palatino" pitchFamily="2" charset="77"/>
              </a:rPr>
              <a:t>η</a:t>
            </a:r>
            <a:r>
              <a:rPr lang="en-US" sz="2200" b="1" baseline="-25000" dirty="0" err="1">
                <a:latin typeface="Palatino" pitchFamily="2" charset="77"/>
                <a:ea typeface="Palatino" pitchFamily="2" charset="77"/>
              </a:rPr>
              <a:t>c</a:t>
            </a:r>
            <a:r>
              <a:rPr lang="en-US" sz="2200" dirty="0">
                <a:latin typeface="Palatino Linotype" panose="02040502050505030304" pitchFamily="18" charset="0"/>
              </a:rPr>
              <a:t> production challenges NRQCD</a:t>
            </a:r>
            <a:endParaRPr lang="ru-RU" sz="2200" dirty="0">
              <a:latin typeface="Palatino Linotype" panose="02040502050505030304" pitchFamily="18" charset="0"/>
            </a:endParaRPr>
          </a:p>
        </p:txBody>
      </p:sp>
    </p:spTree>
    <p:extLst>
      <p:ext uri="{BB962C8B-B14F-4D97-AF65-F5344CB8AC3E}">
        <p14:creationId xmlns:p14="http://schemas.microsoft.com/office/powerpoint/2010/main" val="2317300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3850" y="3606400"/>
            <a:ext cx="9080100" cy="1722600"/>
          </a:xfrm>
          <a:prstGeom prst="rect">
            <a:avLst/>
          </a:prstGeom>
        </p:spPr>
        <p:txBody>
          <a:bodyPr spcFirstLastPara="1" wrap="square" lIns="91425" tIns="91425" rIns="91425" bIns="91425" anchor="t" anchorCtr="0">
            <a:noAutofit/>
          </a:bodyPr>
          <a:lstStyle/>
          <a:p>
            <a:pPr marL="0" lvl="0" indent="0" rtl="0">
              <a:lnSpc>
                <a:spcPct val="100000"/>
              </a:lnSpc>
              <a:spcBef>
                <a:spcPts val="480"/>
              </a:spcBef>
              <a:spcAft>
                <a:spcPts val="0"/>
              </a:spcAft>
              <a:buNone/>
            </a:pPr>
            <a:r>
              <a:rPr lang="en-US" sz="1600" b="1" dirty="0">
                <a:solidFill>
                  <a:schemeClr val="dk1"/>
                </a:solidFill>
                <a:latin typeface="Century Gothic" pitchFamily="34" charset="0"/>
                <a:ea typeface="Palatino Linotype"/>
                <a:cs typeface="Palatino Linotype"/>
                <a:sym typeface="Palatino Linotype"/>
              </a:rPr>
              <a:t>Outcome:</a:t>
            </a:r>
            <a:endParaRPr sz="1600" b="1" dirty="0">
              <a:solidFill>
                <a:schemeClr val="dk1"/>
              </a:solidFill>
              <a:latin typeface="Century Gothic" pitchFamily="34" charset="0"/>
              <a:ea typeface="Palatino Linotype"/>
              <a:cs typeface="Palatino Linotype"/>
              <a:sym typeface="Palatino Linotype"/>
            </a:endParaRPr>
          </a:p>
          <a:p>
            <a:pPr marL="457200" lvl="0" indent="-336550" rtl="0">
              <a:lnSpc>
                <a:spcPct val="100000"/>
              </a:lnSpc>
              <a:spcBef>
                <a:spcPts val="480"/>
              </a:spcBef>
              <a:spcAft>
                <a:spcPts val="0"/>
              </a:spcAft>
              <a:buClr>
                <a:schemeClr val="dk1"/>
              </a:buClr>
              <a:buSzPts val="1700"/>
              <a:buFont typeface="Palatino Linotype"/>
              <a:buChar char="•"/>
            </a:pPr>
            <a:r>
              <a:rPr lang="en-US" sz="1600" i="1" dirty="0">
                <a:solidFill>
                  <a:schemeClr val="dk1"/>
                </a:solidFill>
                <a:latin typeface="Century Gothic" pitchFamily="34" charset="0"/>
                <a:ea typeface="Palatino Linotype"/>
                <a:cs typeface="Palatino Linotype"/>
                <a:sym typeface="Palatino Linotype"/>
              </a:rPr>
              <a:t>progress in data </a:t>
            </a:r>
            <a:r>
              <a:rPr lang="en-US" sz="1600" dirty="0">
                <a:solidFill>
                  <a:schemeClr val="dk1"/>
                </a:solidFill>
                <a:latin typeface="Century Gothic" pitchFamily="34" charset="0"/>
                <a:ea typeface="Palatino Linotype"/>
                <a:cs typeface="Palatino Linotype"/>
                <a:sym typeface="Palatino Linotype"/>
              </a:rPr>
              <a:t>description</a:t>
            </a:r>
            <a:endParaRPr sz="1600" dirty="0">
              <a:solidFill>
                <a:schemeClr val="dk1"/>
              </a:solidFill>
              <a:latin typeface="Century Gothic" pitchFamily="34" charset="0"/>
              <a:ea typeface="Palatino Linotype"/>
              <a:cs typeface="Palatino Linotype"/>
              <a:sym typeface="Palatino Linotype"/>
            </a:endParaRPr>
          </a:p>
          <a:p>
            <a:pPr marL="457200" lvl="0" indent="-336550" rtl="0">
              <a:lnSpc>
                <a:spcPct val="100000"/>
              </a:lnSpc>
              <a:spcBef>
                <a:spcPts val="480"/>
              </a:spcBef>
              <a:spcAft>
                <a:spcPts val="0"/>
              </a:spcAft>
              <a:buClr>
                <a:schemeClr val="dk1"/>
              </a:buClr>
              <a:buSzPts val="1700"/>
              <a:buFont typeface="Palatino Linotype"/>
              <a:buChar char="•"/>
            </a:pPr>
            <a:r>
              <a:rPr lang="en-US" sz="1600" dirty="0">
                <a:solidFill>
                  <a:schemeClr val="dk1"/>
                </a:solidFill>
                <a:latin typeface="Century Gothic" pitchFamily="34" charset="0"/>
                <a:ea typeface="Palatino Linotype"/>
                <a:cs typeface="Palatino Linotype"/>
                <a:sym typeface="Palatino Linotype"/>
              </a:rPr>
              <a:t>tension with CDF data</a:t>
            </a:r>
            <a:endParaRPr sz="1600" dirty="0">
              <a:solidFill>
                <a:schemeClr val="dk1"/>
              </a:solidFill>
              <a:latin typeface="Century Gothic" pitchFamily="34" charset="0"/>
              <a:ea typeface="Palatino Linotype"/>
              <a:cs typeface="Palatino Linotype"/>
              <a:sym typeface="Palatino Linotype"/>
            </a:endParaRPr>
          </a:p>
          <a:p>
            <a:pPr marL="457200" lvl="0" indent="-342900" rtl="0">
              <a:lnSpc>
                <a:spcPct val="100000"/>
              </a:lnSpc>
              <a:spcBef>
                <a:spcPts val="480"/>
              </a:spcBef>
              <a:spcAft>
                <a:spcPts val="0"/>
              </a:spcAft>
              <a:buClr>
                <a:schemeClr val="dk1"/>
              </a:buClr>
              <a:buSzPts val="1800"/>
              <a:buFont typeface="Palatino Linotype"/>
              <a:buChar char="•"/>
            </a:pPr>
            <a:r>
              <a:rPr lang="en-US" sz="1600" dirty="0">
                <a:solidFill>
                  <a:schemeClr val="dk1"/>
                </a:solidFill>
                <a:latin typeface="Century Gothic" pitchFamily="34" charset="0"/>
                <a:ea typeface="Palatino Linotype"/>
                <a:cs typeface="Palatino Linotype"/>
                <a:sym typeface="Palatino Linotype"/>
              </a:rPr>
              <a:t>two large CO contributions cancel each other ⇒ hierarchy problem ⇒ Soft Gluon Fragmentation, etc.?</a:t>
            </a:r>
            <a:endParaRPr sz="1600" dirty="0">
              <a:solidFill>
                <a:schemeClr val="dk1"/>
              </a:solidFill>
              <a:latin typeface="Century Gothic" pitchFamily="34" charset="0"/>
              <a:ea typeface="Palatino Linotype"/>
              <a:cs typeface="Palatino Linotype"/>
              <a:sym typeface="Palatino Linotype"/>
            </a:endParaRPr>
          </a:p>
          <a:p>
            <a:pPr marL="457200" lvl="0" indent="-342900" rtl="0">
              <a:lnSpc>
                <a:spcPct val="100000"/>
              </a:lnSpc>
              <a:spcBef>
                <a:spcPts val="0"/>
              </a:spcBef>
              <a:spcAft>
                <a:spcPts val="0"/>
              </a:spcAft>
              <a:buClr>
                <a:schemeClr val="dk1"/>
              </a:buClr>
              <a:buSzPts val="1800"/>
              <a:buFont typeface="Palatino Linotype"/>
              <a:buChar char="•"/>
            </a:pPr>
            <a:r>
              <a:rPr lang="en-US" sz="1600" dirty="0">
                <a:solidFill>
                  <a:schemeClr val="dk1"/>
                </a:solidFill>
                <a:latin typeface="Century Gothic" pitchFamily="34" charset="0"/>
                <a:ea typeface="Palatino Linotype"/>
                <a:cs typeface="Palatino Linotype"/>
                <a:sym typeface="Palatino Linotype"/>
              </a:rPr>
              <a:t>joint study of </a:t>
            </a:r>
            <a:r>
              <a:rPr lang="en-US" sz="1600" dirty="0" err="1">
                <a:solidFill>
                  <a:schemeClr val="dk1"/>
                </a:solidFill>
                <a:latin typeface="Century Gothic" pitchFamily="34" charset="0"/>
                <a:ea typeface="Palatino Linotype"/>
                <a:cs typeface="Palatino Linotype"/>
                <a:sym typeface="Palatino Linotype"/>
              </a:rPr>
              <a:t>hadroproduction</a:t>
            </a:r>
            <a:r>
              <a:rPr lang="en-US" sz="1600" dirty="0">
                <a:solidFill>
                  <a:schemeClr val="dk1"/>
                </a:solidFill>
                <a:latin typeface="Century Gothic" pitchFamily="34" charset="0"/>
                <a:ea typeface="Palatino Linotype"/>
                <a:cs typeface="Palatino Linotype"/>
                <a:sym typeface="Palatino Linotype"/>
              </a:rPr>
              <a:t> and production in inclusive </a:t>
            </a:r>
            <a:r>
              <a:rPr lang="en-US" sz="1600" i="1" dirty="0">
                <a:solidFill>
                  <a:schemeClr val="dk1"/>
                </a:solidFill>
                <a:latin typeface="Century Gothic" pitchFamily="34" charset="0"/>
                <a:ea typeface="Palatino Linotype"/>
                <a:cs typeface="Palatino Linotype"/>
                <a:sym typeface="Palatino Linotype"/>
              </a:rPr>
              <a:t>b</a:t>
            </a:r>
            <a:r>
              <a:rPr lang="en-US" sz="1600" dirty="0">
                <a:solidFill>
                  <a:schemeClr val="dk1"/>
                </a:solidFill>
                <a:latin typeface="Century Gothic" pitchFamily="34" charset="0"/>
                <a:ea typeface="Palatino Linotype"/>
                <a:cs typeface="Palatino Linotype"/>
                <a:sym typeface="Palatino Linotype"/>
              </a:rPr>
              <a:t>-decays?</a:t>
            </a:r>
            <a:endParaRPr sz="1600" dirty="0">
              <a:solidFill>
                <a:schemeClr val="dk1"/>
              </a:solidFill>
              <a:latin typeface="Century Gothic" pitchFamily="34" charset="0"/>
              <a:ea typeface="Palatino Linotype"/>
              <a:cs typeface="Palatino Linotype"/>
              <a:sym typeface="Palatino Linotype"/>
            </a:endParaRPr>
          </a:p>
          <a:p>
            <a:pPr marL="0" lvl="0" indent="0">
              <a:lnSpc>
                <a:spcPct val="100000"/>
              </a:lnSpc>
              <a:spcBef>
                <a:spcPts val="480"/>
              </a:spcBef>
              <a:spcAft>
                <a:spcPts val="0"/>
              </a:spcAft>
              <a:buNone/>
            </a:pPr>
            <a:endParaRPr sz="600" b="1" dirty="0">
              <a:solidFill>
                <a:schemeClr val="dk1"/>
              </a:solidFill>
              <a:latin typeface="Century Gothic" pitchFamily="34" charset="0"/>
              <a:ea typeface="Palatino Linotype"/>
              <a:cs typeface="Palatino Linotype"/>
              <a:sym typeface="Palatino Linotype"/>
            </a:endParaRPr>
          </a:p>
          <a:p>
            <a:pPr marL="0" lvl="0" indent="0" rtl="0">
              <a:lnSpc>
                <a:spcPct val="100000"/>
              </a:lnSpc>
              <a:spcBef>
                <a:spcPts val="480"/>
              </a:spcBef>
              <a:spcAft>
                <a:spcPts val="0"/>
              </a:spcAft>
              <a:buNone/>
            </a:pPr>
            <a:r>
              <a:rPr lang="en-US" sz="1700" b="1" dirty="0">
                <a:solidFill>
                  <a:schemeClr val="dk1"/>
                </a:solidFill>
                <a:latin typeface="Century Gothic" pitchFamily="34" charset="0"/>
                <a:ea typeface="Palatino Linotype"/>
                <a:cs typeface="Palatino Linotype"/>
                <a:sym typeface="Palatino Linotype"/>
              </a:rPr>
              <a:t>Prospects:</a:t>
            </a:r>
          </a:p>
          <a:p>
            <a:pPr marL="0" lvl="0" indent="0" rtl="0">
              <a:lnSpc>
                <a:spcPct val="100000"/>
              </a:lnSpc>
              <a:spcBef>
                <a:spcPts val="480"/>
              </a:spcBef>
              <a:spcAft>
                <a:spcPts val="0"/>
              </a:spcAft>
              <a:buNone/>
            </a:pPr>
            <a:r>
              <a:rPr lang="en-US" sz="1700" b="1" dirty="0">
                <a:solidFill>
                  <a:schemeClr val="dk1"/>
                </a:solidFill>
                <a:latin typeface="Century Gothic" pitchFamily="34" charset="0"/>
                <a:ea typeface="Palatino Linotype"/>
                <a:cs typeface="Palatino Linotype"/>
                <a:sym typeface="Palatino Linotype"/>
              </a:rPr>
              <a:t>   </a:t>
            </a:r>
            <a:r>
              <a:rPr lang="en-US" sz="1700" dirty="0">
                <a:solidFill>
                  <a:schemeClr val="dk1"/>
                </a:solidFill>
                <a:latin typeface="Century Gothic" pitchFamily="34" charset="0"/>
                <a:ea typeface="Palatino Linotype"/>
                <a:cs typeface="Palatino Linotype"/>
                <a:sym typeface="Palatino Linotype"/>
              </a:rPr>
              <a:t>- Theory fits to be updated with Run II measurement</a:t>
            </a:r>
            <a:endParaRPr sz="1700" dirty="0">
              <a:solidFill>
                <a:schemeClr val="dk1"/>
              </a:solidFill>
              <a:latin typeface="Century Gothic" pitchFamily="34" charset="0"/>
              <a:ea typeface="Palatino Linotype"/>
              <a:cs typeface="Palatino Linotype"/>
              <a:sym typeface="Palatino Linotype"/>
            </a:endParaRPr>
          </a:p>
          <a:p>
            <a:pPr marL="0" lvl="0" indent="174625" rtl="0">
              <a:lnSpc>
                <a:spcPct val="100000"/>
              </a:lnSpc>
              <a:spcBef>
                <a:spcPts val="480"/>
              </a:spcBef>
              <a:spcAft>
                <a:spcPts val="0"/>
              </a:spcAft>
              <a:buNone/>
            </a:pPr>
            <a:r>
              <a:rPr lang="en-US" sz="1700" dirty="0">
                <a:solidFill>
                  <a:schemeClr val="dk1"/>
                </a:solidFill>
                <a:latin typeface="Century Gothic" pitchFamily="34" charset="0"/>
                <a:ea typeface="Palatino Linotype"/>
                <a:cs typeface="Palatino Linotype"/>
                <a:sym typeface="Palatino Linotype"/>
              </a:rPr>
              <a:t>- Similarly measure </a:t>
            </a:r>
            <a:r>
              <a:rPr lang="en-US" sz="1700" dirty="0" err="1">
                <a:solidFill>
                  <a:schemeClr val="dk1"/>
                </a:solidFill>
                <a:latin typeface="Century Gothic" pitchFamily="34" charset="0"/>
                <a:ea typeface="Palatino Linotype"/>
                <a:cs typeface="Palatino Linotype"/>
                <a:sym typeface="Palatino Linotype"/>
              </a:rPr>
              <a:t>η</a:t>
            </a:r>
            <a:r>
              <a:rPr lang="en-US" sz="1700" baseline="-25000" dirty="0" err="1">
                <a:solidFill>
                  <a:schemeClr val="dk1"/>
                </a:solidFill>
                <a:latin typeface="Century Gothic" pitchFamily="34" charset="0"/>
                <a:ea typeface="Palatino Linotype"/>
                <a:cs typeface="Palatino Linotype"/>
                <a:sym typeface="Palatino Linotype"/>
              </a:rPr>
              <a:t>c</a:t>
            </a:r>
            <a:r>
              <a:rPr lang="en-US" sz="1700" dirty="0">
                <a:solidFill>
                  <a:schemeClr val="dk1"/>
                </a:solidFill>
                <a:latin typeface="Century Gothic" pitchFamily="34" charset="0"/>
                <a:ea typeface="Palatino Linotype"/>
                <a:cs typeface="Palatino Linotype"/>
                <a:sym typeface="Palatino Linotype"/>
              </a:rPr>
              <a:t>(2S) prompt production using new dedicated trigger lines</a:t>
            </a:r>
            <a:endParaRPr lang="en-US" sz="1700" dirty="0">
              <a:solidFill>
                <a:srgbClr val="000000"/>
              </a:solidFill>
              <a:latin typeface="Century Gothic" pitchFamily="34" charset="0"/>
              <a:ea typeface="Palatino Linotype"/>
              <a:cs typeface="Palatino Linotype"/>
              <a:sym typeface="Palatino Linotype"/>
            </a:endParaRPr>
          </a:p>
        </p:txBody>
      </p:sp>
      <p:sp>
        <p:nvSpPr>
          <p:cNvPr id="229" name="Shape 229"/>
          <p:cNvSpPr txBox="1"/>
          <p:nvPr/>
        </p:nvSpPr>
        <p:spPr>
          <a:xfrm>
            <a:off x="7086825" y="402350"/>
            <a:ext cx="2057100" cy="36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400" b="1" dirty="0">
                <a:solidFill>
                  <a:srgbClr val="0000FF"/>
                </a:solidFill>
                <a:latin typeface="Century Gothic" pitchFamily="34" charset="0"/>
              </a:rPr>
              <a:t>PRL 114(2015), 092005</a:t>
            </a:r>
            <a:endParaRPr sz="1400" b="1" dirty="0">
              <a:solidFill>
                <a:srgbClr val="0000FF"/>
              </a:solidFill>
              <a:latin typeface="Century Gothic" pitchFamily="34" charset="0"/>
            </a:endParaRPr>
          </a:p>
        </p:txBody>
      </p:sp>
      <p:pic>
        <p:nvPicPr>
          <p:cNvPr id="230" name="Shape 230"/>
          <p:cNvPicPr preferRelativeResize="0"/>
          <p:nvPr/>
        </p:nvPicPr>
        <p:blipFill>
          <a:blip r:embed="rId3">
            <a:alphaModFix/>
          </a:blip>
          <a:stretch>
            <a:fillRect/>
          </a:stretch>
        </p:blipFill>
        <p:spPr>
          <a:xfrm>
            <a:off x="366775" y="1270365"/>
            <a:ext cx="3722176" cy="2559810"/>
          </a:xfrm>
          <a:prstGeom prst="rect">
            <a:avLst/>
          </a:prstGeom>
          <a:noFill/>
          <a:ln>
            <a:noFill/>
          </a:ln>
        </p:spPr>
      </p:pic>
      <p:sp>
        <p:nvSpPr>
          <p:cNvPr id="231" name="Shape 231"/>
          <p:cNvSpPr txBox="1"/>
          <p:nvPr/>
        </p:nvSpPr>
        <p:spPr>
          <a:xfrm>
            <a:off x="4553425" y="834075"/>
            <a:ext cx="3308100" cy="520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dirty="0">
                <a:latin typeface="Century Gothic" pitchFamily="34" charset="0"/>
                <a:ea typeface="Palatino Linotype"/>
                <a:cs typeface="Palatino Linotype"/>
                <a:sym typeface="Palatino Linotype"/>
              </a:rPr>
              <a:t>With </a:t>
            </a:r>
            <a:r>
              <a:rPr lang="en-US" sz="1800" dirty="0" err="1">
                <a:latin typeface="Century Gothic" pitchFamily="34" charset="0"/>
                <a:ea typeface="Palatino Linotype"/>
                <a:cs typeface="Palatino Linotype"/>
                <a:sym typeface="Palatino Linotype"/>
              </a:rPr>
              <a:t>η</a:t>
            </a:r>
            <a:r>
              <a:rPr lang="en-US" sz="1800" baseline="-25000" dirty="0" err="1">
                <a:latin typeface="Century Gothic" pitchFamily="34" charset="0"/>
                <a:ea typeface="Palatino Linotype"/>
                <a:cs typeface="Palatino Linotype"/>
                <a:sym typeface="Palatino Linotype"/>
              </a:rPr>
              <a:t>c</a:t>
            </a:r>
            <a:r>
              <a:rPr lang="en-US" sz="1800" dirty="0">
                <a:latin typeface="Century Gothic" pitchFamily="34" charset="0"/>
                <a:ea typeface="Palatino Linotype"/>
                <a:cs typeface="Palatino Linotype"/>
                <a:sym typeface="Palatino Linotype"/>
              </a:rPr>
              <a:t> measurements</a:t>
            </a:r>
            <a:endParaRPr sz="1800" dirty="0">
              <a:latin typeface="Century Gothic" pitchFamily="34" charset="0"/>
              <a:ea typeface="Palatino Linotype"/>
              <a:cs typeface="Palatino Linotype"/>
              <a:sym typeface="Palatino Linotype"/>
            </a:endParaRPr>
          </a:p>
        </p:txBody>
      </p:sp>
      <p:sp>
        <p:nvSpPr>
          <p:cNvPr id="232" name="Shape 232"/>
          <p:cNvSpPr txBox="1"/>
          <p:nvPr/>
        </p:nvSpPr>
        <p:spPr>
          <a:xfrm>
            <a:off x="589188" y="910275"/>
            <a:ext cx="3308100" cy="520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dirty="0">
                <a:latin typeface="Century Gothic" pitchFamily="34" charset="0"/>
                <a:ea typeface="Palatino Linotype"/>
                <a:cs typeface="Palatino Linotype"/>
                <a:sym typeface="Palatino Linotype"/>
              </a:rPr>
              <a:t>Without </a:t>
            </a:r>
            <a:r>
              <a:rPr lang="en-US" sz="1800" dirty="0" err="1">
                <a:latin typeface="Century Gothic" pitchFamily="34" charset="0"/>
                <a:ea typeface="Palatino Linotype"/>
                <a:cs typeface="Palatino Linotype"/>
                <a:sym typeface="Palatino Linotype"/>
              </a:rPr>
              <a:t>η</a:t>
            </a:r>
            <a:r>
              <a:rPr lang="en-US" sz="1800" baseline="-25000" dirty="0" err="1">
                <a:latin typeface="Century Gothic" pitchFamily="34" charset="0"/>
                <a:ea typeface="Palatino Linotype"/>
                <a:cs typeface="Palatino Linotype"/>
                <a:sym typeface="Palatino Linotype"/>
              </a:rPr>
              <a:t>c</a:t>
            </a:r>
            <a:r>
              <a:rPr lang="en-US" sz="1800" dirty="0">
                <a:latin typeface="Century Gothic" pitchFamily="34" charset="0"/>
                <a:ea typeface="Palatino Linotype"/>
                <a:cs typeface="Palatino Linotype"/>
                <a:sym typeface="Palatino Linotype"/>
              </a:rPr>
              <a:t> measurements</a:t>
            </a:r>
            <a:endParaRPr sz="1800" dirty="0">
              <a:latin typeface="Century Gothic" pitchFamily="34" charset="0"/>
              <a:ea typeface="Palatino Linotype"/>
              <a:cs typeface="Palatino Linotype"/>
              <a:sym typeface="Palatino Linotype"/>
            </a:endParaRPr>
          </a:p>
        </p:txBody>
      </p:sp>
      <p:pic>
        <p:nvPicPr>
          <p:cNvPr id="233" name="Shape 233"/>
          <p:cNvPicPr preferRelativeResize="0"/>
          <p:nvPr/>
        </p:nvPicPr>
        <p:blipFill rotWithShape="1">
          <a:blip r:embed="rId4">
            <a:alphaModFix/>
          </a:blip>
          <a:srcRect t="2210"/>
          <a:stretch/>
        </p:blipFill>
        <p:spPr>
          <a:xfrm>
            <a:off x="4088951" y="1266400"/>
            <a:ext cx="3759648" cy="2559812"/>
          </a:xfrm>
          <a:prstGeom prst="rect">
            <a:avLst/>
          </a:prstGeom>
          <a:noFill/>
          <a:ln>
            <a:noFill/>
          </a:ln>
        </p:spPr>
      </p:pic>
      <p:sp>
        <p:nvSpPr>
          <p:cNvPr id="234" name="Shape 234"/>
          <p:cNvSpPr txBox="1"/>
          <p:nvPr/>
        </p:nvSpPr>
        <p:spPr>
          <a:xfrm>
            <a:off x="157224" y="542175"/>
            <a:ext cx="7007063" cy="260250"/>
          </a:xfrm>
          <a:prstGeom prst="rect">
            <a:avLst/>
          </a:prstGeom>
          <a:noFill/>
          <a:ln>
            <a:noFill/>
          </a:ln>
        </p:spPr>
        <p:txBody>
          <a:bodyPr spcFirstLastPara="1" wrap="square" lIns="91425" tIns="91425" rIns="91425" bIns="91425" anchor="ctr" anchorCtr="0">
            <a:noAutofit/>
          </a:bodyPr>
          <a:lstStyle/>
          <a:p>
            <a:pPr marL="0" lvl="0" indent="0" rtl="0">
              <a:spcBef>
                <a:spcPts val="480"/>
              </a:spcBef>
              <a:spcAft>
                <a:spcPts val="0"/>
              </a:spcAft>
              <a:buNone/>
            </a:pPr>
            <a:r>
              <a:rPr lang="en-US" sz="1700" b="1" dirty="0">
                <a:solidFill>
                  <a:schemeClr val="dk1"/>
                </a:solidFill>
                <a:latin typeface="Century Gothic" pitchFamily="34" charset="0"/>
                <a:ea typeface="Palatino Linotype"/>
                <a:cs typeface="Palatino Linotype"/>
                <a:sym typeface="Palatino Linotype"/>
              </a:rPr>
              <a:t>UL on </a:t>
            </a:r>
            <a:r>
              <a:rPr lang="en-US" sz="1700" b="1" dirty="0" err="1">
                <a:solidFill>
                  <a:schemeClr val="dk1"/>
                </a:solidFill>
                <a:latin typeface="Century Gothic" pitchFamily="34" charset="0"/>
                <a:ea typeface="Palatino Linotype"/>
                <a:cs typeface="Palatino Linotype"/>
                <a:sym typeface="Palatino Linotype"/>
              </a:rPr>
              <a:t>O</a:t>
            </a:r>
            <a:r>
              <a:rPr lang="en-US" sz="1700" b="1" baseline="30000" dirty="0" err="1">
                <a:solidFill>
                  <a:schemeClr val="dk1"/>
                </a:solidFill>
                <a:latin typeface="Century Gothic" pitchFamily="34" charset="0"/>
                <a:ea typeface="Palatino Linotype"/>
                <a:cs typeface="Palatino Linotype"/>
                <a:sym typeface="Palatino Linotype"/>
              </a:rPr>
              <a:t>η</a:t>
            </a:r>
            <a:r>
              <a:rPr lang="en-US" sz="1500" b="1" baseline="30000" dirty="0" err="1">
                <a:solidFill>
                  <a:schemeClr val="dk1"/>
                </a:solidFill>
                <a:latin typeface="Century Gothic" pitchFamily="34" charset="0"/>
                <a:ea typeface="Palatino Linotype"/>
                <a:cs typeface="Palatino Linotype"/>
                <a:sym typeface="Palatino Linotype"/>
              </a:rPr>
              <a:t>c</a:t>
            </a:r>
            <a:r>
              <a:rPr lang="en-US" sz="1700" b="1" dirty="0">
                <a:solidFill>
                  <a:schemeClr val="dk1"/>
                </a:solidFill>
                <a:latin typeface="Century Gothic" pitchFamily="34" charset="0"/>
                <a:ea typeface="Palatino Linotype"/>
                <a:cs typeface="Palatino Linotype"/>
                <a:sym typeface="Palatino Linotype"/>
              </a:rPr>
              <a:t>(</a:t>
            </a:r>
            <a:r>
              <a:rPr lang="en-US" sz="1700" b="1" baseline="30000" dirty="0">
                <a:solidFill>
                  <a:schemeClr val="dk1"/>
                </a:solidFill>
                <a:latin typeface="Century Gothic" pitchFamily="34" charset="0"/>
                <a:ea typeface="Palatino Linotype"/>
                <a:cs typeface="Palatino Linotype"/>
                <a:sym typeface="Palatino Linotype"/>
              </a:rPr>
              <a:t>3</a:t>
            </a:r>
            <a:r>
              <a:rPr lang="en-US" sz="1700" b="1" dirty="0">
                <a:solidFill>
                  <a:schemeClr val="dk1"/>
                </a:solidFill>
                <a:latin typeface="Century Gothic" pitchFamily="34" charset="0"/>
                <a:ea typeface="Palatino Linotype"/>
                <a:cs typeface="Palatino Linotype"/>
                <a:sym typeface="Palatino Linotype"/>
              </a:rPr>
              <a:t>S</a:t>
            </a:r>
            <a:r>
              <a:rPr lang="en-US" sz="1700" b="1" baseline="-25000" dirty="0">
                <a:solidFill>
                  <a:schemeClr val="dk1"/>
                </a:solidFill>
                <a:latin typeface="Century Gothic" pitchFamily="34" charset="0"/>
                <a:ea typeface="Palatino Linotype"/>
                <a:cs typeface="Palatino Linotype"/>
                <a:sym typeface="Palatino Linotype"/>
              </a:rPr>
              <a:t>1</a:t>
            </a:r>
            <a:r>
              <a:rPr lang="en-US" sz="1700" b="1" baseline="30000" dirty="0">
                <a:solidFill>
                  <a:schemeClr val="dk1"/>
                </a:solidFill>
                <a:latin typeface="Century Gothic" pitchFamily="34" charset="0"/>
                <a:ea typeface="Palatino Linotype"/>
                <a:cs typeface="Palatino Linotype"/>
                <a:sym typeface="Palatino Linotype"/>
              </a:rPr>
              <a:t>[8]</a:t>
            </a:r>
            <a:r>
              <a:rPr lang="en-US" sz="1700" b="1" dirty="0">
                <a:solidFill>
                  <a:schemeClr val="dk1"/>
                </a:solidFill>
                <a:latin typeface="Century Gothic" pitchFamily="34" charset="0"/>
                <a:ea typeface="Palatino Linotype"/>
                <a:cs typeface="Palatino Linotype"/>
                <a:sym typeface="Palatino Linotype"/>
              </a:rPr>
              <a:t>)  ⇒ new constraint on  J/ψ polarization</a:t>
            </a:r>
            <a:endParaRPr b="1" dirty="0">
              <a:latin typeface="Century Gothic" pitchFamily="34" charset="0"/>
            </a:endParaRPr>
          </a:p>
        </p:txBody>
      </p:sp>
      <p:sp>
        <p:nvSpPr>
          <p:cNvPr id="2" name="Номер слайда 1"/>
          <p:cNvSpPr>
            <a:spLocks noGrp="1"/>
          </p:cNvSpPr>
          <p:nvPr>
            <p:ph type="sldNum" sz="quarter" idx="12"/>
          </p:nvPr>
        </p:nvSpPr>
        <p:spPr/>
        <p:txBody>
          <a:bodyPr/>
          <a:lstStyle/>
          <a:p>
            <a:fld id="{F83C6ADB-1347-46A4-ADF9-A9D7AF62F105}" type="slidenum">
              <a:rPr lang="ru-RU" smtClean="0"/>
              <a:t>16</a:t>
            </a:fld>
            <a:endParaRPr lang="ru-RU"/>
          </a:p>
        </p:txBody>
      </p:sp>
      <p:sp>
        <p:nvSpPr>
          <p:cNvPr id="11" name="Заголовок 1">
            <a:extLst>
              <a:ext uri="{FF2B5EF4-FFF2-40B4-BE49-F238E27FC236}">
                <a16:creationId xmlns:a16="http://schemas.microsoft.com/office/drawing/2014/main" id="{EAAEEF60-9257-004A-96B3-69DDC66920F9}"/>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200" b="1" dirty="0" err="1">
                <a:latin typeface="Palatino" pitchFamily="2" charset="77"/>
                <a:ea typeface="Palatino" pitchFamily="2" charset="77"/>
              </a:rPr>
              <a:t>η</a:t>
            </a:r>
            <a:r>
              <a:rPr lang="en-US" sz="2200" b="1" baseline="-25000" dirty="0" err="1">
                <a:latin typeface="Palatino" pitchFamily="2" charset="77"/>
                <a:ea typeface="Palatino" pitchFamily="2" charset="77"/>
              </a:rPr>
              <a:t>c</a:t>
            </a:r>
            <a:r>
              <a:rPr lang="en-US" sz="2200" dirty="0">
                <a:latin typeface="Palatino Linotype" panose="02040502050505030304" pitchFamily="18" charset="0"/>
              </a:rPr>
              <a:t> production challenges NRQCD</a:t>
            </a:r>
            <a:endParaRPr lang="ru-RU" sz="2200" dirty="0">
              <a:latin typeface="Palatino Linotype" panose="02040502050505030304" pitchFamily="18" charset="0"/>
            </a:endParaRPr>
          </a:p>
        </p:txBody>
      </p:sp>
    </p:spTree>
    <p:extLst>
      <p:ext uri="{BB962C8B-B14F-4D97-AF65-F5344CB8AC3E}">
        <p14:creationId xmlns:p14="http://schemas.microsoft.com/office/powerpoint/2010/main" val="59584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0" y="6453188"/>
            <a:ext cx="9144000" cy="404812"/>
          </a:xfrm>
          <a:prstGeom prst="rect">
            <a:avLst/>
          </a:prstGeom>
          <a:solidFill>
            <a:srgbClr val="FFFFFF"/>
          </a:solidFill>
          <a:ln w="9525" algn="ctr">
            <a:noFill/>
            <a:round/>
            <a:headEnd/>
            <a:tailEnd/>
          </a:ln>
        </p:spPr>
        <p:txBody>
          <a:bodyPr/>
          <a:lstStyle/>
          <a:p>
            <a:pPr algn="r" eaLnBrk="1" fontAlgn="auto" hangingPunct="1">
              <a:spcBef>
                <a:spcPts val="0"/>
              </a:spcBef>
              <a:spcAft>
                <a:spcPts val="0"/>
              </a:spcAft>
              <a:defRPr/>
            </a:pPr>
            <a:endParaRPr lang="fr-FR" sz="1800" kern="0">
              <a:solidFill>
                <a:sysClr val="windowText" lastClr="000000"/>
              </a:solidFill>
              <a:cs typeface="Arial" panose="020B0604020202020204" pitchFamily="34" charset="0"/>
            </a:endParaRPr>
          </a:p>
        </p:txBody>
      </p:sp>
      <p:sp>
        <p:nvSpPr>
          <p:cNvPr id="21" name="Rectangle 21"/>
          <p:cNvSpPr>
            <a:spLocks noChangeArrowheads="1"/>
          </p:cNvSpPr>
          <p:nvPr/>
        </p:nvSpPr>
        <p:spPr bwMode="auto">
          <a:xfrm>
            <a:off x="2268538" y="6453188"/>
            <a:ext cx="6875462" cy="404812"/>
          </a:xfrm>
          <a:prstGeom prst="rect">
            <a:avLst/>
          </a:prstGeom>
          <a:solidFill>
            <a:srgbClr val="FFFFFF"/>
          </a:solidFill>
          <a:ln w="9525" algn="ctr">
            <a:noFill/>
            <a:round/>
            <a:headEnd/>
            <a:tailEnd/>
          </a:ln>
        </p:spPr>
        <p:txBody>
          <a:bodyPr/>
          <a:lstStyle/>
          <a:p>
            <a:pPr algn="r" eaLnBrk="1" fontAlgn="auto" hangingPunct="1">
              <a:spcBef>
                <a:spcPts val="0"/>
              </a:spcBef>
              <a:spcAft>
                <a:spcPts val="0"/>
              </a:spcAft>
              <a:defRPr/>
            </a:pPr>
            <a:endParaRPr lang="fr-FR" sz="1800" kern="0">
              <a:solidFill>
                <a:sysClr val="windowText" lastClr="000000"/>
              </a:solidFill>
              <a:cs typeface="Arial" panose="020B0604020202020204" pitchFamily="34" charset="0"/>
            </a:endParaRPr>
          </a:p>
        </p:txBody>
      </p:sp>
      <p:pic>
        <p:nvPicPr>
          <p:cNvPr id="12292"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620713"/>
            <a:ext cx="48958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2294" name="Rectangle 26"/>
          <p:cNvSpPr>
            <a:spLocks noChangeArrowheads="1"/>
          </p:cNvSpPr>
          <p:nvPr/>
        </p:nvSpPr>
        <p:spPr bwMode="auto">
          <a:xfrm>
            <a:off x="5580063" y="404813"/>
            <a:ext cx="3535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is-IS" sz="1400" b="1" dirty="0">
                <a:solidFill>
                  <a:srgbClr val="0000FF"/>
                </a:solidFill>
              </a:rPr>
              <a:t>Usachov,Kou, Barsuk, LAL-17-051</a:t>
            </a:r>
            <a:endParaRPr lang="en-US" sz="1400" dirty="0">
              <a:solidFill>
                <a:srgbClr val="0000FF"/>
              </a:solidFill>
            </a:endParaRPr>
          </a:p>
        </p:txBody>
      </p:sp>
      <p:sp>
        <p:nvSpPr>
          <p:cNvPr id="12295" name="Rectangle 26"/>
          <p:cNvSpPr>
            <a:spLocks noChangeArrowheads="1"/>
          </p:cNvSpPr>
          <p:nvPr/>
        </p:nvSpPr>
        <p:spPr bwMode="auto">
          <a:xfrm>
            <a:off x="34925" y="1465263"/>
            <a:ext cx="4092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SzPct val="150000"/>
              <a:buFont typeface="Arial" pitchFamily="34" charset="0"/>
              <a:buChar char="•"/>
            </a:pPr>
            <a:r>
              <a:rPr lang="en-US" sz="1600" dirty="0">
                <a:latin typeface="Century Gothic" pitchFamily="34" charset="0"/>
              </a:rPr>
              <a:t>Relation between LDME from </a:t>
            </a:r>
            <a:r>
              <a:rPr lang="is-IS" sz="1600" dirty="0">
                <a:latin typeface="Century Gothic" pitchFamily="34" charset="0"/>
              </a:rPr>
              <a:t>HQSS: </a:t>
            </a:r>
            <a:endParaRPr lang="en-US" sz="1600" dirty="0">
              <a:latin typeface="Century Gothic" pitchFamily="34" charset="0"/>
            </a:endParaRPr>
          </a:p>
        </p:txBody>
      </p:sp>
      <p:pic>
        <p:nvPicPr>
          <p:cNvPr id="12296"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6663" y="4335463"/>
            <a:ext cx="39655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Image 4"/>
          <p:cNvPicPr>
            <a:picLocks noChangeAspect="1"/>
          </p:cNvPicPr>
          <p:nvPr/>
        </p:nvPicPr>
        <p:blipFill>
          <a:blip r:embed="rId5">
            <a:extLst>
              <a:ext uri="{28A0092B-C50C-407E-A947-70E740481C1C}">
                <a14:useLocalDpi xmlns:a14="http://schemas.microsoft.com/office/drawing/2010/main" val="0"/>
              </a:ext>
            </a:extLst>
          </a:blip>
          <a:srcRect l="15172"/>
          <a:stretch>
            <a:fillRect/>
          </a:stretch>
        </p:blipFill>
        <p:spPr bwMode="auto">
          <a:xfrm>
            <a:off x="5770563" y="4303713"/>
            <a:ext cx="3365500"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34925" y="620713"/>
            <a:ext cx="38068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buSzPct val="150000"/>
              <a:buFont typeface="Arial" pitchFamily="34" charset="0"/>
              <a:buChar char="•"/>
              <a:defRPr/>
            </a:pPr>
            <a:r>
              <a:rPr lang="en-US" sz="1600" dirty="0">
                <a:latin typeface="Century Gothic" pitchFamily="34" charset="0"/>
                <a:cs typeface="Arial" panose="020B0604020202020204" pitchFamily="34" charset="0"/>
              </a:rPr>
              <a:t>From</a:t>
            </a:r>
            <a:r>
              <a:rPr lang="en-US" sz="1400" dirty="0">
                <a:latin typeface="Century Gothic" pitchFamily="34" charset="0"/>
                <a:cs typeface="Arial" panose="020B0604020202020204" pitchFamily="34" charset="0"/>
              </a:rPr>
              <a:t> </a:t>
            </a:r>
            <a:r>
              <a:rPr lang="en-US" sz="1400" b="1" dirty="0">
                <a:latin typeface="Century Gothic" pitchFamily="34" charset="0"/>
                <a:cs typeface="Arial" panose="020B0604020202020204" pitchFamily="34" charset="0"/>
              </a:rPr>
              <a:t>EPJC 75 (2015) 311</a:t>
            </a:r>
            <a:r>
              <a:rPr lang="en-US" sz="1400" dirty="0">
                <a:latin typeface="Century Gothic" pitchFamily="34" charset="0"/>
                <a:cs typeface="Arial" panose="020B0604020202020204" pitchFamily="34" charset="0"/>
              </a:rPr>
              <a:t> </a:t>
            </a:r>
            <a:r>
              <a:rPr lang="en-US" sz="1600" dirty="0">
                <a:latin typeface="Century Gothic" pitchFamily="34" charset="0"/>
                <a:cs typeface="Arial" panose="020B0604020202020204" pitchFamily="34" charset="0"/>
              </a:rPr>
              <a:t>and</a:t>
            </a:r>
            <a:r>
              <a:rPr lang="en-US" sz="1400" dirty="0">
                <a:latin typeface="Century Gothic" pitchFamily="34" charset="0"/>
                <a:cs typeface="Arial" panose="020B0604020202020204" pitchFamily="34" charset="0"/>
              </a:rPr>
              <a:t> </a:t>
            </a:r>
          </a:p>
          <a:p>
            <a:pPr eaLnBrk="1" hangingPunct="1">
              <a:defRPr/>
            </a:pPr>
            <a:r>
              <a:rPr lang="en-US" sz="1400" b="1" dirty="0">
                <a:latin typeface="Century Gothic" pitchFamily="34" charset="0"/>
                <a:cs typeface="Arial" panose="020B0604020202020204" pitchFamily="34" charset="0"/>
              </a:rPr>
              <a:t>          Chin. Phys. C40 (2016) 100001:</a:t>
            </a:r>
            <a:endParaRPr lang="fr-FR" sz="1400" b="1" dirty="0">
              <a:latin typeface="Century Gothic" pitchFamily="34" charset="0"/>
              <a:cs typeface="Arial" panose="020B0604020202020204" pitchFamily="34" charset="0"/>
            </a:endParaRPr>
          </a:p>
        </p:txBody>
      </p:sp>
      <p:pic>
        <p:nvPicPr>
          <p:cNvPr id="12299" name="Imag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84900" y="3725863"/>
            <a:ext cx="1871663" cy="323850"/>
          </a:xfrm>
          <a:prstGeom prst="rect">
            <a:avLst/>
          </a:prstGeom>
          <a:noFill/>
          <a:ln w="3175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2300"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08413" y="3538538"/>
            <a:ext cx="2087562" cy="698500"/>
          </a:xfrm>
          <a:prstGeom prst="rect">
            <a:avLst/>
          </a:prstGeom>
          <a:noFill/>
          <a:ln w="31750">
            <a:solidFill>
              <a:srgbClr val="00B0F0"/>
            </a:solidFill>
            <a:miter lim="800000"/>
            <a:headEnd/>
            <a:tailEnd/>
          </a:ln>
          <a:extLst>
            <a:ext uri="{909E8E84-426E-40DD-AFC4-6F175D3DCCD1}">
              <a14:hiddenFill xmlns:a14="http://schemas.microsoft.com/office/drawing/2010/main">
                <a:solidFill>
                  <a:srgbClr val="FFFFFF"/>
                </a:solidFill>
              </a14:hiddenFill>
            </a:ext>
          </a:extLst>
        </p:spPr>
      </p:pic>
      <p:cxnSp>
        <p:nvCxnSpPr>
          <p:cNvPr id="12301" name="Connecteur droit avec flèche 10"/>
          <p:cNvCxnSpPr>
            <a:cxnSpLocks noChangeShapeType="1"/>
            <a:stCxn id="12300" idx="2"/>
          </p:cNvCxnSpPr>
          <p:nvPr/>
        </p:nvCxnSpPr>
        <p:spPr bwMode="auto">
          <a:xfrm flipH="1">
            <a:off x="4456113" y="4237038"/>
            <a:ext cx="396875" cy="204787"/>
          </a:xfrm>
          <a:prstGeom prst="straightConnector1">
            <a:avLst/>
          </a:prstGeom>
          <a:noFill/>
          <a:ln w="31750" algn="ctr">
            <a:solidFill>
              <a:srgbClr val="00B0F0"/>
            </a:solidFill>
            <a:round/>
            <a:headEnd/>
            <a:tailEnd type="triangle" w="med" len="lg"/>
          </a:ln>
          <a:extLst>
            <a:ext uri="{909E8E84-426E-40DD-AFC4-6F175D3DCCD1}">
              <a14:hiddenFill xmlns:a14="http://schemas.microsoft.com/office/drawing/2010/main">
                <a:noFill/>
              </a14:hiddenFill>
            </a:ext>
          </a:extLst>
        </p:spPr>
      </p:cxnSp>
      <p:cxnSp>
        <p:nvCxnSpPr>
          <p:cNvPr id="12302" name="Connecteur droit avec flèche 12"/>
          <p:cNvCxnSpPr>
            <a:cxnSpLocks noChangeShapeType="1"/>
            <a:stCxn id="12300" idx="2"/>
          </p:cNvCxnSpPr>
          <p:nvPr/>
        </p:nvCxnSpPr>
        <p:spPr bwMode="auto">
          <a:xfrm>
            <a:off x="4852988" y="4237038"/>
            <a:ext cx="2519362" cy="204787"/>
          </a:xfrm>
          <a:prstGeom prst="straightConnector1">
            <a:avLst/>
          </a:prstGeom>
          <a:noFill/>
          <a:ln w="31750" algn="ctr">
            <a:solidFill>
              <a:srgbClr val="00B0F0"/>
            </a:solidFill>
            <a:round/>
            <a:headEnd/>
            <a:tailEnd type="triangle" w="med" len="lg"/>
          </a:ln>
          <a:extLst>
            <a:ext uri="{909E8E84-426E-40DD-AFC4-6F175D3DCCD1}">
              <a14:hiddenFill xmlns:a14="http://schemas.microsoft.com/office/drawing/2010/main">
                <a:noFill/>
              </a14:hiddenFill>
            </a:ext>
          </a:extLst>
        </p:spPr>
      </p:cxnSp>
      <p:cxnSp>
        <p:nvCxnSpPr>
          <p:cNvPr id="12303" name="Connecteur droit avec flèche 14"/>
          <p:cNvCxnSpPr>
            <a:cxnSpLocks noChangeShapeType="1"/>
            <a:stCxn id="12299" idx="2"/>
          </p:cNvCxnSpPr>
          <p:nvPr/>
        </p:nvCxnSpPr>
        <p:spPr bwMode="auto">
          <a:xfrm>
            <a:off x="7119938" y="4049713"/>
            <a:ext cx="252412" cy="392112"/>
          </a:xfrm>
          <a:prstGeom prst="straightConnector1">
            <a:avLst/>
          </a:prstGeom>
          <a:noFill/>
          <a:ln w="31750" algn="ctr">
            <a:solidFill>
              <a:srgbClr val="00B0F0"/>
            </a:solidFill>
            <a:round/>
            <a:headEnd/>
            <a:tailEnd type="triangle" w="med" len="lg"/>
          </a:ln>
          <a:extLst>
            <a:ext uri="{909E8E84-426E-40DD-AFC4-6F175D3DCCD1}">
              <a14:hiddenFill xmlns:a14="http://schemas.microsoft.com/office/drawing/2010/main">
                <a:noFill/>
              </a14:hiddenFill>
            </a:ext>
          </a:extLst>
        </p:spPr>
      </p:cxnSp>
      <p:pic>
        <p:nvPicPr>
          <p:cNvPr id="12304" name="Imag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3850" y="4437063"/>
            <a:ext cx="2182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Imag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1788" y="4765675"/>
            <a:ext cx="2079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6"/>
          <p:cNvSpPr>
            <a:spLocks noChangeArrowheads="1"/>
          </p:cNvSpPr>
          <p:nvPr/>
        </p:nvSpPr>
        <p:spPr bwMode="auto">
          <a:xfrm>
            <a:off x="34925" y="3284538"/>
            <a:ext cx="360045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SzPct val="150000"/>
              <a:buFont typeface="Arial" pitchFamily="34" charset="0"/>
              <a:buChar char="•"/>
              <a:defRPr/>
            </a:pPr>
            <a:r>
              <a:rPr lang="en-US" sz="1600" b="1" dirty="0">
                <a:latin typeface="Century Gothic" pitchFamily="34" charset="0"/>
                <a:cs typeface="Arial" panose="020B0604020202020204" pitchFamily="34" charset="0"/>
              </a:rPr>
              <a:t>Fit two LDME to measurements </a:t>
            </a:r>
          </a:p>
          <a:p>
            <a:pPr marL="285750" indent="-285750">
              <a:buSzPct val="150000"/>
              <a:buFont typeface="Arial" pitchFamily="34" charset="0"/>
              <a:buChar char="•"/>
              <a:defRPr/>
            </a:pPr>
            <a:r>
              <a:rPr lang="en-US" sz="1600" dirty="0">
                <a:latin typeface="Century Gothic" pitchFamily="34" charset="0"/>
                <a:cs typeface="Arial" panose="020B0604020202020204" pitchFamily="34" charset="0"/>
              </a:rPr>
              <a:t>Consecutively fix two remaining LDME from</a:t>
            </a:r>
            <a:r>
              <a:rPr lang="en-US" sz="1600" b="1" dirty="0">
                <a:latin typeface="Century Gothic" pitchFamily="34" charset="0"/>
                <a:cs typeface="Arial" panose="020B0604020202020204" pitchFamily="34" charset="0"/>
              </a:rPr>
              <a:t> </a:t>
            </a:r>
            <a:r>
              <a:rPr lang="is-IS" sz="1400" b="1" dirty="0">
                <a:latin typeface="Century Gothic" pitchFamily="34" charset="0"/>
                <a:cs typeface="Arial" panose="020B0604020202020204" pitchFamily="34" charset="0"/>
              </a:rPr>
              <a:t>Chao et al., </a:t>
            </a:r>
          </a:p>
          <a:p>
            <a:pPr>
              <a:defRPr/>
            </a:pPr>
            <a:r>
              <a:rPr lang="is-IS" sz="1400" b="1" dirty="0">
                <a:latin typeface="Century Gothic" pitchFamily="34" charset="0"/>
                <a:cs typeface="Arial" panose="020B0604020202020204" pitchFamily="34" charset="0"/>
              </a:rPr>
              <a:t>               PRL 108 (2012) 242004</a:t>
            </a:r>
            <a:endParaRPr lang="en-US" sz="1400" dirty="0">
              <a:latin typeface="Century Gothic" pitchFamily="34" charset="0"/>
              <a:cs typeface="Arial" panose="020B0604020202020204" pitchFamily="34" charset="0"/>
            </a:endParaRPr>
          </a:p>
        </p:txBody>
      </p:sp>
      <p:sp>
        <p:nvSpPr>
          <p:cNvPr id="12307" name="Rectangle 26"/>
          <p:cNvSpPr>
            <a:spLocks noChangeArrowheads="1"/>
          </p:cNvSpPr>
          <p:nvPr/>
        </p:nvSpPr>
        <p:spPr bwMode="auto">
          <a:xfrm>
            <a:off x="6404594" y="4475163"/>
            <a:ext cx="2127846" cy="430887"/>
          </a:xfrm>
          <a:prstGeom prst="rect">
            <a:avLst/>
          </a:prstGeom>
          <a:noFill/>
          <a:ln w="3175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1100" dirty="0">
                <a:latin typeface="Century Gothic" pitchFamily="34" charset="0"/>
              </a:rPr>
              <a:t>LDME from </a:t>
            </a:r>
            <a:r>
              <a:rPr lang="en-US" sz="1100" dirty="0" err="1">
                <a:latin typeface="Century Gothic" pitchFamily="34" charset="0"/>
              </a:rPr>
              <a:t>hadroproduction</a:t>
            </a:r>
            <a:r>
              <a:rPr lang="en-US" sz="1100" dirty="0">
                <a:latin typeface="Century Gothic" pitchFamily="34" charset="0"/>
              </a:rPr>
              <a:t> </a:t>
            </a:r>
          </a:p>
          <a:p>
            <a:r>
              <a:rPr lang="is-IS" sz="1100" b="1" dirty="0">
                <a:latin typeface="Century Gothic" pitchFamily="34" charset="0"/>
              </a:rPr>
              <a:t>PRL 108 (2012) 242004</a:t>
            </a:r>
            <a:endParaRPr lang="en-US" sz="1100" dirty="0">
              <a:latin typeface="Century Gothic" pitchFamily="34" charset="0"/>
            </a:endParaRPr>
          </a:p>
        </p:txBody>
      </p:sp>
      <p:cxnSp>
        <p:nvCxnSpPr>
          <p:cNvPr id="12308" name="Connecteur droit avec flèche 21"/>
          <p:cNvCxnSpPr>
            <a:cxnSpLocks noChangeShapeType="1"/>
            <a:stCxn id="12307" idx="2"/>
          </p:cNvCxnSpPr>
          <p:nvPr/>
        </p:nvCxnSpPr>
        <p:spPr bwMode="auto">
          <a:xfrm>
            <a:off x="7468517" y="4906050"/>
            <a:ext cx="300708" cy="173950"/>
          </a:xfrm>
          <a:prstGeom prst="straightConnector1">
            <a:avLst/>
          </a:prstGeom>
          <a:noFill/>
          <a:ln w="31750" algn="ctr">
            <a:solidFill>
              <a:srgbClr val="FF0066"/>
            </a:solidFill>
            <a:round/>
            <a:headEnd/>
            <a:tailEnd type="triangle" w="med" len="lg"/>
          </a:ln>
          <a:extLst>
            <a:ext uri="{909E8E84-426E-40DD-AFC4-6F175D3DCCD1}">
              <a14:hiddenFill xmlns:a14="http://schemas.microsoft.com/office/drawing/2010/main">
                <a:noFill/>
              </a14:hiddenFill>
            </a:ext>
          </a:extLst>
        </p:spPr>
      </p:cxnSp>
      <p:sp>
        <p:nvSpPr>
          <p:cNvPr id="26" name="Rectangle 26"/>
          <p:cNvSpPr>
            <a:spLocks noChangeArrowheads="1"/>
          </p:cNvSpPr>
          <p:nvPr/>
        </p:nvSpPr>
        <p:spPr bwMode="auto">
          <a:xfrm>
            <a:off x="34925" y="2276475"/>
            <a:ext cx="89646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SzPct val="150000"/>
              <a:buFont typeface="Arial" pitchFamily="34" charset="0"/>
              <a:buChar char="•"/>
              <a:defRPr/>
            </a:pPr>
            <a:r>
              <a:rPr lang="en-US" sz="1600" dirty="0">
                <a:latin typeface="Century Gothic" pitchFamily="34" charset="0"/>
                <a:cs typeface="Arial" panose="020B0604020202020204" pitchFamily="34" charset="0"/>
              </a:rPr>
              <a:t>Branching fractions calculated in  </a:t>
            </a:r>
          </a:p>
          <a:p>
            <a:pPr>
              <a:defRPr/>
            </a:pPr>
            <a:r>
              <a:rPr lang="is-IS" sz="1400" b="1" dirty="0">
                <a:latin typeface="Century Gothic" pitchFamily="34" charset="0"/>
                <a:cs typeface="Arial" panose="020B0604020202020204" pitchFamily="34" charset="0"/>
              </a:rPr>
              <a:t>    Beneke, Maltoni, Rothstein, </a:t>
            </a:r>
          </a:p>
          <a:p>
            <a:pPr>
              <a:defRPr/>
            </a:pPr>
            <a:r>
              <a:rPr lang="is-IS" sz="1400" b="1" dirty="0">
                <a:latin typeface="Century Gothic" pitchFamily="34" charset="0"/>
                <a:cs typeface="Arial" panose="020B0604020202020204" pitchFamily="34" charset="0"/>
              </a:rPr>
              <a:t>	   PRD 59 (1999) 054003</a:t>
            </a:r>
            <a:endParaRPr lang="en-US" sz="1400" dirty="0">
              <a:latin typeface="Century Gothic" pitchFamily="34" charset="0"/>
              <a:cs typeface="Arial" panose="020B0604020202020204" pitchFamily="34" charset="0"/>
            </a:endParaRPr>
          </a:p>
        </p:txBody>
      </p:sp>
      <p:pic>
        <p:nvPicPr>
          <p:cNvPr id="12310" name="Image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40200" y="1268413"/>
            <a:ext cx="24971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5"/>
          <p:cNvSpPr>
            <a:spLocks noChangeArrowheads="1"/>
          </p:cNvSpPr>
          <p:nvPr/>
        </p:nvSpPr>
        <p:spPr bwMode="auto">
          <a:xfrm>
            <a:off x="34925" y="5621338"/>
            <a:ext cx="2959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buSzPct val="150000"/>
              <a:buFont typeface="Arial" pitchFamily="34" charset="0"/>
              <a:buChar char="•"/>
            </a:pPr>
            <a:r>
              <a:rPr lang="en-US" sz="1600" dirty="0">
                <a:latin typeface="Century Gothic" pitchFamily="34" charset="0"/>
              </a:rPr>
              <a:t>Two independent measurements (constraints) important</a:t>
            </a:r>
            <a:endParaRPr lang="fr-FR" sz="1400" dirty="0">
              <a:latin typeface="Century Gothic" pitchFamily="34" charset="0"/>
            </a:endParaRPr>
          </a:p>
        </p:txBody>
      </p:sp>
      <p:sp>
        <p:nvSpPr>
          <p:cNvPr id="3" name="Номер слайда 2"/>
          <p:cNvSpPr>
            <a:spLocks noGrp="1"/>
          </p:cNvSpPr>
          <p:nvPr>
            <p:ph type="sldNum" idx="12"/>
          </p:nvPr>
        </p:nvSpPr>
        <p:spPr/>
        <p:txBody>
          <a:bodyPr/>
          <a:lstStyle/>
          <a:p>
            <a:fld id="{00000000-1234-1234-1234-123412341234}" type="slidenum">
              <a:rPr lang="en-US" smtClean="0"/>
              <a:pPr/>
              <a:t>17</a:t>
            </a:fld>
            <a:endParaRPr lang="en-US"/>
          </a:p>
        </p:txBody>
      </p:sp>
      <p:sp>
        <p:nvSpPr>
          <p:cNvPr id="25" name="Заголовок 1">
            <a:extLst>
              <a:ext uri="{FF2B5EF4-FFF2-40B4-BE49-F238E27FC236}">
                <a16:creationId xmlns:a16="http://schemas.microsoft.com/office/drawing/2014/main" id="{C2B524B2-9A08-1243-9E8C-C5312C348799}"/>
              </a:ext>
            </a:extLst>
          </p:cNvPr>
          <p:cNvSpPr txBox="1">
            <a:spLocks/>
          </p:cNvSpPr>
          <p:nvPr/>
        </p:nvSpPr>
        <p:spPr>
          <a:xfrm>
            <a:off x="127526" y="0"/>
            <a:ext cx="8872012"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fr-FR" sz="2200" b="1" dirty="0">
                <a:latin typeface="Palatino" pitchFamily="2" charset="77"/>
                <a:ea typeface="Palatino" pitchFamily="2" charset="77"/>
                <a:sym typeface="Symbol" pitchFamily="18" charset="2"/>
              </a:rPr>
              <a:t>J/</a:t>
            </a:r>
            <a:r>
              <a:rPr lang="el-GR" sz="2200" b="1" dirty="0">
                <a:latin typeface="Palatino" pitchFamily="2" charset="77"/>
                <a:ea typeface="Palatino" pitchFamily="2" charset="77"/>
                <a:sym typeface="Symbol" pitchFamily="18" charset="2"/>
              </a:rPr>
              <a:t>ψ</a:t>
            </a:r>
            <a:r>
              <a:rPr lang="el-GR" sz="2200" dirty="0">
                <a:latin typeface="Palatino" pitchFamily="2" charset="77"/>
                <a:ea typeface="Palatino" pitchFamily="2" charset="77"/>
                <a:sym typeface="Symbol" pitchFamily="18" charset="2"/>
              </a:rPr>
              <a:t> </a:t>
            </a:r>
            <a:r>
              <a:rPr lang="en-US" sz="2200" dirty="0">
                <a:latin typeface="Palatino" pitchFamily="2" charset="77"/>
                <a:ea typeface="Palatino" pitchFamily="2" charset="77"/>
                <a:sym typeface="Symbol" pitchFamily="18" charset="2"/>
              </a:rPr>
              <a:t>and </a:t>
            </a:r>
            <a:r>
              <a:rPr lang="en-US" sz="2200" b="1" dirty="0" err="1">
                <a:latin typeface="Palatino" pitchFamily="2" charset="77"/>
                <a:ea typeface="Palatino" pitchFamily="2" charset="77"/>
              </a:rPr>
              <a:t>η</a:t>
            </a:r>
            <a:r>
              <a:rPr lang="en-US" sz="2200" b="1" baseline="-25000" dirty="0" err="1">
                <a:latin typeface="Palatino" pitchFamily="2" charset="77"/>
                <a:ea typeface="Palatino" pitchFamily="2" charset="77"/>
              </a:rPr>
              <a:t>c</a:t>
            </a:r>
            <a:r>
              <a:rPr lang="en-US" sz="2200" dirty="0">
                <a:latin typeface="Palatino" pitchFamily="2" charset="77"/>
                <a:ea typeface="Palatino" pitchFamily="2" charset="77"/>
              </a:rPr>
              <a:t> production in inclusive b-decays</a:t>
            </a:r>
            <a:endParaRPr lang="ru-RU" sz="2200" dirty="0">
              <a:latin typeface="Palatino" pitchFamily="2" charset="77"/>
              <a:ea typeface="Palatino" pitchFamily="2" charset="77"/>
            </a:endParaRPr>
          </a:p>
        </p:txBody>
      </p:sp>
    </p:spTree>
    <p:extLst>
      <p:ext uri="{BB962C8B-B14F-4D97-AF65-F5344CB8AC3E}">
        <p14:creationId xmlns:p14="http://schemas.microsoft.com/office/powerpoint/2010/main" val="299639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34924" y="2495550"/>
            <a:ext cx="3927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buSzPct val="150000"/>
              <a:buFont typeface="Arial" pitchFamily="34" charset="0"/>
              <a:buChar char="•"/>
            </a:pPr>
            <a:r>
              <a:rPr lang="en-US" sz="1600" dirty="0">
                <a:latin typeface="Century Gothic" pitchFamily="34" charset="0"/>
              </a:rPr>
              <a:t>Understanding of theoretical uncertainties crucial to make a comparison. </a:t>
            </a:r>
            <a:endParaRPr lang="fr-FR" sz="1400" dirty="0">
              <a:latin typeface="Century Gothic" pitchFamily="34" charset="0"/>
            </a:endParaRPr>
          </a:p>
        </p:txBody>
      </p:sp>
      <p:sp>
        <p:nvSpPr>
          <p:cNvPr id="14340" name="Rectangle 5"/>
          <p:cNvSpPr>
            <a:spLocks noChangeArrowheads="1"/>
          </p:cNvSpPr>
          <p:nvPr/>
        </p:nvSpPr>
        <p:spPr bwMode="auto">
          <a:xfrm>
            <a:off x="34925" y="828675"/>
            <a:ext cx="39274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buSzPct val="150000"/>
              <a:buFont typeface="Arial" pitchFamily="34" charset="0"/>
              <a:buChar char="•"/>
            </a:pPr>
            <a:r>
              <a:rPr lang="en-US" sz="1600" dirty="0">
                <a:latin typeface="Century Gothic" pitchFamily="34" charset="0"/>
              </a:rPr>
              <a:t>Compare determination of LDMEs from </a:t>
            </a:r>
            <a:r>
              <a:rPr lang="en-US" sz="1600" dirty="0" err="1">
                <a:latin typeface="Century Gothic" pitchFamily="34" charset="0"/>
              </a:rPr>
              <a:t>hadroproduction</a:t>
            </a:r>
            <a:r>
              <a:rPr lang="en-US" sz="1600" dirty="0">
                <a:latin typeface="Century Gothic" pitchFamily="34" charset="0"/>
              </a:rPr>
              <a:t> and from b-decays</a:t>
            </a:r>
            <a:endParaRPr lang="fr-FR" sz="1400" dirty="0">
              <a:latin typeface="Century Gothic" pitchFamily="34" charset="0"/>
            </a:endParaRPr>
          </a:p>
        </p:txBody>
      </p:sp>
      <p:sp>
        <p:nvSpPr>
          <p:cNvPr id="14348" name="Rectangle 5"/>
          <p:cNvSpPr>
            <a:spLocks noChangeArrowheads="1"/>
          </p:cNvSpPr>
          <p:nvPr/>
        </p:nvSpPr>
        <p:spPr bwMode="auto">
          <a:xfrm>
            <a:off x="4787252" y="381000"/>
            <a:ext cx="3442348"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80000"/>
              </a:lnSpc>
            </a:pPr>
            <a:r>
              <a:rPr lang="en-US" sz="1400" b="1" dirty="0">
                <a:latin typeface="Century Gothic" pitchFamily="34" charset="0"/>
              </a:rPr>
              <a:t>Estimate with theory errors included</a:t>
            </a:r>
            <a:endParaRPr lang="fr-FR" sz="1200" b="1" dirty="0">
              <a:latin typeface="Century Gothic" pitchFamily="34" charset="0"/>
            </a:endParaRPr>
          </a:p>
        </p:txBody>
      </p:sp>
      <p:sp>
        <p:nvSpPr>
          <p:cNvPr id="3" name="Номер слайда 2"/>
          <p:cNvSpPr>
            <a:spLocks noGrp="1"/>
          </p:cNvSpPr>
          <p:nvPr>
            <p:ph type="sldNum" idx="12"/>
          </p:nvPr>
        </p:nvSpPr>
        <p:spPr/>
        <p:txBody>
          <a:bodyPr/>
          <a:lstStyle/>
          <a:p>
            <a:fld id="{00000000-1234-1234-1234-123412341234}" type="slidenum">
              <a:rPr lang="en-US" smtClean="0"/>
              <a:pPr/>
              <a:t>18</a:t>
            </a:fld>
            <a:endParaRPr lang="en-US"/>
          </a:p>
        </p:txBody>
      </p:sp>
      <p:sp>
        <p:nvSpPr>
          <p:cNvPr id="14" name="Заголовок 1">
            <a:extLst>
              <a:ext uri="{FF2B5EF4-FFF2-40B4-BE49-F238E27FC236}">
                <a16:creationId xmlns:a16="http://schemas.microsoft.com/office/drawing/2014/main" id="{FF4F5DF9-0E01-9F41-A614-B8753849AA92}"/>
              </a:ext>
            </a:extLst>
          </p:cNvPr>
          <p:cNvSpPr txBox="1">
            <a:spLocks/>
          </p:cNvSpPr>
          <p:nvPr/>
        </p:nvSpPr>
        <p:spPr>
          <a:xfrm>
            <a:off x="127526" y="0"/>
            <a:ext cx="8872012"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fr-FR" sz="2200" dirty="0">
                <a:latin typeface="Palatino" pitchFamily="2" charset="77"/>
                <a:ea typeface="Palatino" pitchFamily="2" charset="77"/>
                <a:sym typeface="Symbol" pitchFamily="18" charset="2"/>
              </a:rPr>
              <a:t>Theory </a:t>
            </a:r>
            <a:r>
              <a:rPr lang="fr-FR" sz="2200" dirty="0" err="1">
                <a:latin typeface="Palatino" pitchFamily="2" charset="77"/>
                <a:ea typeface="Palatino" pitchFamily="2" charset="77"/>
                <a:sym typeface="Symbol" pitchFamily="18" charset="2"/>
              </a:rPr>
              <a:t>fits</a:t>
            </a:r>
            <a:r>
              <a:rPr lang="fr-FR" sz="2200" dirty="0">
                <a:latin typeface="Palatino" pitchFamily="2" charset="77"/>
                <a:ea typeface="Palatino" pitchFamily="2" charset="77"/>
                <a:sym typeface="Symbol" pitchFamily="18" charset="2"/>
              </a:rPr>
              <a:t> to </a:t>
            </a:r>
            <a:r>
              <a:rPr lang="fr-FR" sz="2200" b="1" dirty="0">
                <a:latin typeface="Palatino" pitchFamily="2" charset="77"/>
                <a:ea typeface="Palatino" pitchFamily="2" charset="77"/>
                <a:sym typeface="Symbol" pitchFamily="18" charset="2"/>
              </a:rPr>
              <a:t>J/</a:t>
            </a:r>
            <a:r>
              <a:rPr lang="el-GR" sz="2200" b="1" dirty="0">
                <a:latin typeface="Palatino" pitchFamily="2" charset="77"/>
                <a:ea typeface="Palatino" pitchFamily="2" charset="77"/>
                <a:sym typeface="Symbol" pitchFamily="18" charset="2"/>
              </a:rPr>
              <a:t>ψ</a:t>
            </a:r>
            <a:r>
              <a:rPr lang="el-GR" sz="2200" dirty="0">
                <a:latin typeface="Palatino" pitchFamily="2" charset="77"/>
                <a:ea typeface="Palatino" pitchFamily="2" charset="77"/>
                <a:sym typeface="Symbol" pitchFamily="18" charset="2"/>
              </a:rPr>
              <a:t> </a:t>
            </a:r>
            <a:r>
              <a:rPr lang="en-US" sz="2200" dirty="0">
                <a:latin typeface="Palatino" pitchFamily="2" charset="77"/>
                <a:ea typeface="Palatino" pitchFamily="2" charset="77"/>
                <a:sym typeface="Symbol" pitchFamily="18" charset="2"/>
              </a:rPr>
              <a:t>and </a:t>
            </a:r>
            <a:r>
              <a:rPr lang="en-US" sz="2200" b="1" dirty="0" err="1">
                <a:latin typeface="Palatino" pitchFamily="2" charset="77"/>
                <a:ea typeface="Palatino" pitchFamily="2" charset="77"/>
              </a:rPr>
              <a:t>η</a:t>
            </a:r>
            <a:r>
              <a:rPr lang="en-US" sz="2200" b="1" baseline="-25000" dirty="0" err="1">
                <a:latin typeface="Palatino" pitchFamily="2" charset="77"/>
                <a:ea typeface="Palatino" pitchFamily="2" charset="77"/>
              </a:rPr>
              <a:t>c</a:t>
            </a:r>
            <a:r>
              <a:rPr lang="en-US" sz="2200" dirty="0">
                <a:latin typeface="Palatino" pitchFamily="2" charset="77"/>
                <a:ea typeface="Palatino" pitchFamily="2" charset="77"/>
              </a:rPr>
              <a:t> production in inclusive b-decays</a:t>
            </a:r>
            <a:endParaRPr lang="ru-RU" sz="2200" dirty="0">
              <a:latin typeface="Palatino" pitchFamily="2" charset="77"/>
              <a:ea typeface="Palatino" pitchFamily="2" charset="77"/>
            </a:endParaRPr>
          </a:p>
        </p:txBody>
      </p:sp>
      <p:pic>
        <p:nvPicPr>
          <p:cNvPr id="4" name="Picture 3">
            <a:extLst>
              <a:ext uri="{FF2B5EF4-FFF2-40B4-BE49-F238E27FC236}">
                <a16:creationId xmlns:a16="http://schemas.microsoft.com/office/drawing/2014/main" id="{96790171-13DB-5E43-BEE1-31E245ED4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252" y="609601"/>
            <a:ext cx="3137548" cy="2049960"/>
          </a:xfrm>
          <a:prstGeom prst="rect">
            <a:avLst/>
          </a:prstGeom>
        </p:spPr>
      </p:pic>
      <p:pic>
        <p:nvPicPr>
          <p:cNvPr id="6" name="Picture 5">
            <a:extLst>
              <a:ext uri="{FF2B5EF4-FFF2-40B4-BE49-F238E27FC236}">
                <a16:creationId xmlns:a16="http://schemas.microsoft.com/office/drawing/2014/main" id="{9DFA6BBB-F0AD-2B48-B6AD-023222D9C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252" y="4732535"/>
            <a:ext cx="3137548" cy="2027007"/>
          </a:xfrm>
          <a:prstGeom prst="rect">
            <a:avLst/>
          </a:prstGeom>
        </p:spPr>
      </p:pic>
      <p:pic>
        <p:nvPicPr>
          <p:cNvPr id="8" name="Picture 7">
            <a:extLst>
              <a:ext uri="{FF2B5EF4-FFF2-40B4-BE49-F238E27FC236}">
                <a16:creationId xmlns:a16="http://schemas.microsoft.com/office/drawing/2014/main" id="{8C10032F-5AC1-D24F-8C16-2E6BCC555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252" y="2667000"/>
            <a:ext cx="3137548" cy="2039406"/>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B208ABF-E9EC-AA4D-A0A2-838B4276BF29}"/>
                  </a:ext>
                </a:extLst>
              </p:cNvPr>
              <p:cNvSpPr txBox="1"/>
              <p:nvPr/>
            </p:nvSpPr>
            <p:spPr>
              <a:xfrm>
                <a:off x="7873692" y="533400"/>
                <a:ext cx="49391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r>
                            <a:rPr lang="fr-FR"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oMath>
                  </m:oMathPara>
                </a14:m>
                <a:endParaRPr lang="fr-FR" dirty="0"/>
              </a:p>
            </p:txBody>
          </p:sp>
        </mc:Choice>
        <mc:Fallback>
          <p:sp>
            <p:nvSpPr>
              <p:cNvPr id="9" name="TextBox 8">
                <a:extLst>
                  <a:ext uri="{FF2B5EF4-FFF2-40B4-BE49-F238E27FC236}">
                    <a16:creationId xmlns:a16="http://schemas.microsoft.com/office/drawing/2014/main" id="{7B208ABF-E9EC-AA4D-A0A2-838B4276BF29}"/>
                  </a:ext>
                </a:extLst>
              </p:cNvPr>
              <p:cNvSpPr txBox="1">
                <a:spLocks noRot="1" noChangeAspect="1" noMove="1" noResize="1" noEditPoints="1" noAdjustHandles="1" noChangeArrowheads="1" noChangeShapeType="1" noTextEdit="1"/>
              </p:cNvSpPr>
              <p:nvPr/>
            </p:nvSpPr>
            <p:spPr>
              <a:xfrm>
                <a:off x="7873692" y="533400"/>
                <a:ext cx="493918" cy="369332"/>
              </a:xfrm>
              <a:prstGeom prst="rect">
                <a:avLst/>
              </a:prstGeom>
              <a:blipFill>
                <a:blip r:embed="rId6"/>
                <a:stretch>
                  <a:fillRect b="-3333"/>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EDE15731-51A8-C64C-9A30-B9606D12ADC8}"/>
                  </a:ext>
                </a:extLst>
              </p:cNvPr>
              <p:cNvSpPr txBox="1"/>
              <p:nvPr/>
            </p:nvSpPr>
            <p:spPr>
              <a:xfrm>
                <a:off x="7851726" y="2629654"/>
                <a:ext cx="49391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r>
                            <a:rPr lang="fr-FR"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oMath>
                  </m:oMathPara>
                </a14:m>
                <a:endParaRPr lang="fr-FR" dirty="0"/>
              </a:p>
            </p:txBody>
          </p:sp>
        </mc:Choice>
        <mc:Fallback>
          <p:sp>
            <p:nvSpPr>
              <p:cNvPr id="22" name="TextBox 21">
                <a:extLst>
                  <a:ext uri="{FF2B5EF4-FFF2-40B4-BE49-F238E27FC236}">
                    <a16:creationId xmlns:a16="http://schemas.microsoft.com/office/drawing/2014/main" id="{EDE15731-51A8-C64C-9A30-B9606D12ADC8}"/>
                  </a:ext>
                </a:extLst>
              </p:cNvPr>
              <p:cNvSpPr txBox="1">
                <a:spLocks noRot="1" noChangeAspect="1" noMove="1" noResize="1" noEditPoints="1" noAdjustHandles="1" noChangeArrowheads="1" noChangeShapeType="1" noTextEdit="1"/>
              </p:cNvSpPr>
              <p:nvPr/>
            </p:nvSpPr>
            <p:spPr>
              <a:xfrm>
                <a:off x="7851726" y="2629654"/>
                <a:ext cx="493918" cy="369332"/>
              </a:xfrm>
              <a:prstGeom prst="rect">
                <a:avLst/>
              </a:prstGeom>
              <a:blipFill>
                <a:blip r:embed="rId7"/>
                <a:stretch>
                  <a:fillRect b="-3333"/>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3980F840-F98B-6F4B-B145-B748F66D2D37}"/>
                  </a:ext>
                </a:extLst>
              </p:cNvPr>
              <p:cNvSpPr txBox="1"/>
              <p:nvPr/>
            </p:nvSpPr>
            <p:spPr>
              <a:xfrm>
                <a:off x="7895177" y="4643527"/>
                <a:ext cx="49391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r>
                            <a:rPr lang="fr-FR"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oMath>
                  </m:oMathPara>
                </a14:m>
                <a:endParaRPr lang="fr-FR" dirty="0"/>
              </a:p>
            </p:txBody>
          </p:sp>
        </mc:Choice>
        <mc:Fallback>
          <p:sp>
            <p:nvSpPr>
              <p:cNvPr id="23" name="TextBox 22">
                <a:extLst>
                  <a:ext uri="{FF2B5EF4-FFF2-40B4-BE49-F238E27FC236}">
                    <a16:creationId xmlns:a16="http://schemas.microsoft.com/office/drawing/2014/main" id="{3980F840-F98B-6F4B-B145-B748F66D2D37}"/>
                  </a:ext>
                </a:extLst>
              </p:cNvPr>
              <p:cNvSpPr txBox="1">
                <a:spLocks noRot="1" noChangeAspect="1" noMove="1" noResize="1" noEditPoints="1" noAdjustHandles="1" noChangeArrowheads="1" noChangeShapeType="1" noTextEdit="1"/>
              </p:cNvSpPr>
              <p:nvPr/>
            </p:nvSpPr>
            <p:spPr>
              <a:xfrm>
                <a:off x="7895177" y="4643527"/>
                <a:ext cx="493918" cy="369332"/>
              </a:xfrm>
              <a:prstGeom prst="rect">
                <a:avLst/>
              </a:prstGeom>
              <a:blipFill>
                <a:blip r:embed="rId8"/>
                <a:stretch>
                  <a:fillRect/>
                </a:stretch>
              </a:blipFill>
            </p:spPr>
            <p:txBody>
              <a:bodyPr/>
              <a:lstStyle/>
              <a:p>
                <a:r>
                  <a:rPr lang="fr-FR">
                    <a:noFill/>
                  </a:rPr>
                  <a:t> </a:t>
                </a:r>
              </a:p>
            </p:txBody>
          </p:sp>
        </mc:Fallback>
      </mc:AlternateContent>
      <p:sp>
        <p:nvSpPr>
          <p:cNvPr id="24" name="Shape 215">
            <a:extLst>
              <a:ext uri="{FF2B5EF4-FFF2-40B4-BE49-F238E27FC236}">
                <a16:creationId xmlns:a16="http://schemas.microsoft.com/office/drawing/2014/main" id="{007B3170-978C-EC42-B06F-B49B593DEFA5}"/>
              </a:ext>
            </a:extLst>
          </p:cNvPr>
          <p:cNvSpPr txBox="1"/>
          <p:nvPr/>
        </p:nvSpPr>
        <p:spPr>
          <a:xfrm>
            <a:off x="5511792" y="685800"/>
            <a:ext cx="2057100" cy="36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400" b="1" dirty="0">
                <a:solidFill>
                  <a:srgbClr val="FF0000"/>
                </a:solidFill>
                <a:latin typeface="Century Gothic" pitchFamily="34" charset="0"/>
              </a:rPr>
              <a:t>point from</a:t>
            </a:r>
          </a:p>
          <a:p>
            <a:pPr marL="0" lvl="0" indent="0" rtl="0">
              <a:spcBef>
                <a:spcPts val="0"/>
              </a:spcBef>
              <a:spcAft>
                <a:spcPts val="0"/>
              </a:spcAft>
              <a:buNone/>
            </a:pPr>
            <a:r>
              <a:rPr lang="en-US" sz="1400" b="1" dirty="0">
                <a:solidFill>
                  <a:srgbClr val="FF0000"/>
                </a:solidFill>
                <a:latin typeface="Century Gothic" pitchFamily="34" charset="0"/>
              </a:rPr>
              <a:t>PRL 114(2015), 092005</a:t>
            </a:r>
            <a:endParaRPr sz="1400" b="1" dirty="0">
              <a:solidFill>
                <a:srgbClr val="FF0000"/>
              </a:solidFill>
              <a:latin typeface="Century Gothic" pitchFamily="34" charset="0"/>
            </a:endParaRPr>
          </a:p>
        </p:txBody>
      </p:sp>
    </p:spTree>
    <p:extLst>
      <p:ext uri="{BB962C8B-B14F-4D97-AF65-F5344CB8AC3E}">
        <p14:creationId xmlns:p14="http://schemas.microsoft.com/office/powerpoint/2010/main" val="999907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34924" y="2495550"/>
            <a:ext cx="3927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buSzPct val="150000"/>
              <a:buFont typeface="Arial" pitchFamily="34" charset="0"/>
              <a:buChar char="•"/>
            </a:pPr>
            <a:r>
              <a:rPr lang="en-US" sz="1600" dirty="0">
                <a:latin typeface="Century Gothic" pitchFamily="34" charset="0"/>
              </a:rPr>
              <a:t>Understanding of theoretical uncertainties crucial to make a comparison. </a:t>
            </a:r>
            <a:endParaRPr lang="fr-FR" sz="1400" dirty="0">
              <a:latin typeface="Century Gothic" pitchFamily="34" charset="0"/>
            </a:endParaRPr>
          </a:p>
        </p:txBody>
      </p:sp>
      <p:sp>
        <p:nvSpPr>
          <p:cNvPr id="14340" name="Rectangle 5"/>
          <p:cNvSpPr>
            <a:spLocks noChangeArrowheads="1"/>
          </p:cNvSpPr>
          <p:nvPr/>
        </p:nvSpPr>
        <p:spPr bwMode="auto">
          <a:xfrm>
            <a:off x="34925" y="828675"/>
            <a:ext cx="39274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buSzPct val="150000"/>
              <a:buFont typeface="Arial" pitchFamily="34" charset="0"/>
              <a:buChar char="•"/>
            </a:pPr>
            <a:r>
              <a:rPr lang="en-US" sz="1600" dirty="0">
                <a:latin typeface="Century Gothic" pitchFamily="34" charset="0"/>
              </a:rPr>
              <a:t>Compare determination of LDMEs from </a:t>
            </a:r>
            <a:r>
              <a:rPr lang="en-US" sz="1600" dirty="0" err="1">
                <a:latin typeface="Century Gothic" pitchFamily="34" charset="0"/>
              </a:rPr>
              <a:t>hadroproduction</a:t>
            </a:r>
            <a:r>
              <a:rPr lang="en-US" sz="1600" dirty="0">
                <a:latin typeface="Century Gothic" pitchFamily="34" charset="0"/>
              </a:rPr>
              <a:t> and from b-decays</a:t>
            </a:r>
            <a:endParaRPr lang="fr-FR" sz="1400" dirty="0">
              <a:latin typeface="Century Gothic" pitchFamily="34" charset="0"/>
            </a:endParaRPr>
          </a:p>
        </p:txBody>
      </p:sp>
      <p:sp>
        <p:nvSpPr>
          <p:cNvPr id="14348" name="Rectangle 5"/>
          <p:cNvSpPr>
            <a:spLocks noChangeArrowheads="1"/>
          </p:cNvSpPr>
          <p:nvPr/>
        </p:nvSpPr>
        <p:spPr bwMode="auto">
          <a:xfrm>
            <a:off x="4787252" y="381000"/>
            <a:ext cx="3442348"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80000"/>
              </a:lnSpc>
            </a:pPr>
            <a:r>
              <a:rPr lang="en-US" sz="1400" b="1" dirty="0">
                <a:latin typeface="Century Gothic" pitchFamily="34" charset="0"/>
              </a:rPr>
              <a:t>Estimate with theory errors included</a:t>
            </a:r>
            <a:endParaRPr lang="fr-FR" sz="1200" b="1" dirty="0">
              <a:latin typeface="Century Gothic" pitchFamily="34" charset="0"/>
            </a:endParaRPr>
          </a:p>
        </p:txBody>
      </p:sp>
      <p:sp>
        <p:nvSpPr>
          <p:cNvPr id="3" name="Номер слайда 2"/>
          <p:cNvSpPr>
            <a:spLocks noGrp="1"/>
          </p:cNvSpPr>
          <p:nvPr>
            <p:ph type="sldNum" idx="12"/>
          </p:nvPr>
        </p:nvSpPr>
        <p:spPr/>
        <p:txBody>
          <a:bodyPr/>
          <a:lstStyle/>
          <a:p>
            <a:fld id="{00000000-1234-1234-1234-123412341234}" type="slidenum">
              <a:rPr lang="en-US" smtClean="0"/>
              <a:pPr/>
              <a:t>19</a:t>
            </a:fld>
            <a:endParaRPr lang="en-US"/>
          </a:p>
        </p:txBody>
      </p:sp>
      <p:sp>
        <p:nvSpPr>
          <p:cNvPr id="14" name="Заголовок 1">
            <a:extLst>
              <a:ext uri="{FF2B5EF4-FFF2-40B4-BE49-F238E27FC236}">
                <a16:creationId xmlns:a16="http://schemas.microsoft.com/office/drawing/2014/main" id="{FF4F5DF9-0E01-9F41-A614-B8753849AA92}"/>
              </a:ext>
            </a:extLst>
          </p:cNvPr>
          <p:cNvSpPr txBox="1">
            <a:spLocks/>
          </p:cNvSpPr>
          <p:nvPr/>
        </p:nvSpPr>
        <p:spPr>
          <a:xfrm>
            <a:off x="1" y="0"/>
            <a:ext cx="9105252"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fr-FR" sz="2000" dirty="0">
                <a:latin typeface="Palatino" pitchFamily="2" charset="77"/>
                <a:ea typeface="Palatino" pitchFamily="2" charset="77"/>
                <a:sym typeface="Symbol" pitchFamily="18" charset="2"/>
              </a:rPr>
              <a:t>Joint </a:t>
            </a:r>
            <a:r>
              <a:rPr lang="fr-FR" sz="2000" dirty="0" err="1">
                <a:latin typeface="Palatino" pitchFamily="2" charset="77"/>
                <a:ea typeface="Palatino" pitchFamily="2" charset="77"/>
                <a:sym typeface="Symbol" pitchFamily="18" charset="2"/>
              </a:rPr>
              <a:t>fits</a:t>
            </a:r>
            <a:r>
              <a:rPr lang="fr-FR" sz="2000" dirty="0">
                <a:latin typeface="Palatino" pitchFamily="2" charset="77"/>
                <a:ea typeface="Palatino" pitchFamily="2" charset="77"/>
                <a:sym typeface="Symbol" pitchFamily="18" charset="2"/>
              </a:rPr>
              <a:t> to </a:t>
            </a:r>
            <a:r>
              <a:rPr lang="fr-FR" sz="2000" b="1" dirty="0">
                <a:latin typeface="Palatino" pitchFamily="2" charset="77"/>
                <a:ea typeface="Palatino" pitchFamily="2" charset="77"/>
                <a:sym typeface="Symbol" pitchFamily="18" charset="2"/>
              </a:rPr>
              <a:t>J/</a:t>
            </a:r>
            <a:r>
              <a:rPr lang="el-GR" sz="2000" b="1" dirty="0">
                <a:latin typeface="Palatino" pitchFamily="2" charset="77"/>
                <a:ea typeface="Palatino" pitchFamily="2" charset="77"/>
                <a:sym typeface="Symbol" pitchFamily="18" charset="2"/>
              </a:rPr>
              <a:t>ψ</a:t>
            </a:r>
            <a:r>
              <a:rPr lang="el-GR" sz="2000" dirty="0">
                <a:latin typeface="Palatino" pitchFamily="2" charset="77"/>
                <a:ea typeface="Palatino" pitchFamily="2" charset="77"/>
                <a:sym typeface="Symbol" pitchFamily="18" charset="2"/>
              </a:rPr>
              <a:t> </a:t>
            </a:r>
            <a:r>
              <a:rPr lang="en-US" sz="2000" dirty="0">
                <a:latin typeface="Palatino" pitchFamily="2" charset="77"/>
                <a:ea typeface="Palatino" pitchFamily="2" charset="77"/>
                <a:sym typeface="Symbol" pitchFamily="18" charset="2"/>
              </a:rPr>
              <a:t>and </a:t>
            </a:r>
            <a:r>
              <a:rPr lang="en-US" sz="2000" b="1" dirty="0" err="1">
                <a:latin typeface="Palatino" pitchFamily="2" charset="77"/>
                <a:ea typeface="Palatino" pitchFamily="2" charset="77"/>
              </a:rPr>
              <a:t>η</a:t>
            </a:r>
            <a:r>
              <a:rPr lang="en-US" sz="2000" b="1" baseline="-25000" dirty="0" err="1">
                <a:latin typeface="Palatino" pitchFamily="2" charset="77"/>
                <a:ea typeface="Palatino" pitchFamily="2" charset="77"/>
              </a:rPr>
              <a:t>c</a:t>
            </a:r>
            <a:r>
              <a:rPr lang="en-US" sz="2000" dirty="0">
                <a:latin typeface="Palatino" pitchFamily="2" charset="77"/>
                <a:ea typeface="Palatino" pitchFamily="2" charset="77"/>
              </a:rPr>
              <a:t> production in inclusive b-decays and prompt production</a:t>
            </a:r>
            <a:endParaRPr lang="ru-RU" sz="2000" dirty="0">
              <a:latin typeface="Palatino" pitchFamily="2" charset="77"/>
              <a:ea typeface="Palatino" pitchFamily="2" charset="77"/>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B208ABF-E9EC-AA4D-A0A2-838B4276BF29}"/>
                  </a:ext>
                </a:extLst>
              </p:cNvPr>
              <p:cNvSpPr txBox="1"/>
              <p:nvPr/>
            </p:nvSpPr>
            <p:spPr>
              <a:xfrm>
                <a:off x="7873692" y="533400"/>
                <a:ext cx="49391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r>
                            <a:rPr lang="fr-FR"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oMath>
                  </m:oMathPara>
                </a14:m>
                <a:endParaRPr lang="fr-FR" dirty="0"/>
              </a:p>
            </p:txBody>
          </p:sp>
        </mc:Choice>
        <mc:Fallback>
          <p:sp>
            <p:nvSpPr>
              <p:cNvPr id="9" name="TextBox 8">
                <a:extLst>
                  <a:ext uri="{FF2B5EF4-FFF2-40B4-BE49-F238E27FC236}">
                    <a16:creationId xmlns:a16="http://schemas.microsoft.com/office/drawing/2014/main" id="{7B208ABF-E9EC-AA4D-A0A2-838B4276BF29}"/>
                  </a:ext>
                </a:extLst>
              </p:cNvPr>
              <p:cNvSpPr txBox="1">
                <a:spLocks noRot="1" noChangeAspect="1" noMove="1" noResize="1" noEditPoints="1" noAdjustHandles="1" noChangeArrowheads="1" noChangeShapeType="1" noTextEdit="1"/>
              </p:cNvSpPr>
              <p:nvPr/>
            </p:nvSpPr>
            <p:spPr>
              <a:xfrm>
                <a:off x="7873692" y="533400"/>
                <a:ext cx="493918" cy="369332"/>
              </a:xfrm>
              <a:prstGeom prst="rect">
                <a:avLst/>
              </a:prstGeom>
              <a:blipFill>
                <a:blip r:embed="rId3"/>
                <a:stretch>
                  <a:fillRect b="-3333"/>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EDE15731-51A8-C64C-9A30-B9606D12ADC8}"/>
                  </a:ext>
                </a:extLst>
              </p:cNvPr>
              <p:cNvSpPr txBox="1"/>
              <p:nvPr/>
            </p:nvSpPr>
            <p:spPr>
              <a:xfrm>
                <a:off x="7851726" y="2590800"/>
                <a:ext cx="49391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r>
                            <a:rPr lang="fr-FR"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oMath>
                  </m:oMathPara>
                </a14:m>
                <a:endParaRPr lang="fr-FR" dirty="0"/>
              </a:p>
            </p:txBody>
          </p:sp>
        </mc:Choice>
        <mc:Fallback>
          <p:sp>
            <p:nvSpPr>
              <p:cNvPr id="22" name="TextBox 21">
                <a:extLst>
                  <a:ext uri="{FF2B5EF4-FFF2-40B4-BE49-F238E27FC236}">
                    <a16:creationId xmlns:a16="http://schemas.microsoft.com/office/drawing/2014/main" id="{EDE15731-51A8-C64C-9A30-B9606D12ADC8}"/>
                  </a:ext>
                </a:extLst>
              </p:cNvPr>
              <p:cNvSpPr txBox="1">
                <a:spLocks noRot="1" noChangeAspect="1" noMove="1" noResize="1" noEditPoints="1" noAdjustHandles="1" noChangeArrowheads="1" noChangeShapeType="1" noTextEdit="1"/>
              </p:cNvSpPr>
              <p:nvPr/>
            </p:nvSpPr>
            <p:spPr>
              <a:xfrm>
                <a:off x="7851726" y="2590800"/>
                <a:ext cx="493918" cy="36933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3980F840-F98B-6F4B-B145-B748F66D2D37}"/>
                  </a:ext>
                </a:extLst>
              </p:cNvPr>
              <p:cNvSpPr txBox="1"/>
              <p:nvPr/>
            </p:nvSpPr>
            <p:spPr>
              <a:xfrm>
                <a:off x="7964282" y="4583668"/>
                <a:ext cx="49391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r>
                            <a:rPr lang="fr-FR"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oMath>
                  </m:oMathPara>
                </a14:m>
                <a:endParaRPr lang="fr-FR" dirty="0"/>
              </a:p>
            </p:txBody>
          </p:sp>
        </mc:Choice>
        <mc:Fallback>
          <p:sp>
            <p:nvSpPr>
              <p:cNvPr id="23" name="TextBox 22">
                <a:extLst>
                  <a:ext uri="{FF2B5EF4-FFF2-40B4-BE49-F238E27FC236}">
                    <a16:creationId xmlns:a16="http://schemas.microsoft.com/office/drawing/2014/main" id="{3980F840-F98B-6F4B-B145-B748F66D2D37}"/>
                  </a:ext>
                </a:extLst>
              </p:cNvPr>
              <p:cNvSpPr txBox="1">
                <a:spLocks noRot="1" noChangeAspect="1" noMove="1" noResize="1" noEditPoints="1" noAdjustHandles="1" noChangeArrowheads="1" noChangeShapeType="1" noTextEdit="1"/>
              </p:cNvSpPr>
              <p:nvPr/>
            </p:nvSpPr>
            <p:spPr>
              <a:xfrm>
                <a:off x="7964282" y="4583668"/>
                <a:ext cx="493918" cy="369332"/>
              </a:xfrm>
              <a:prstGeom prst="rect">
                <a:avLst/>
              </a:prstGeom>
              <a:blipFill>
                <a:blip r:embed="rId5"/>
                <a:stretch>
                  <a:fillRect/>
                </a:stretch>
              </a:blipFill>
            </p:spPr>
            <p:txBody>
              <a:bodyPr/>
              <a:lstStyle/>
              <a:p>
                <a:r>
                  <a:rPr lang="fr-FR">
                    <a:noFill/>
                  </a:rPr>
                  <a:t> </a:t>
                </a:r>
              </a:p>
            </p:txBody>
          </p:sp>
        </mc:Fallback>
      </mc:AlternateContent>
      <p:pic>
        <p:nvPicPr>
          <p:cNvPr id="15" name="Picture 14">
            <a:extLst>
              <a:ext uri="{FF2B5EF4-FFF2-40B4-BE49-F238E27FC236}">
                <a16:creationId xmlns:a16="http://schemas.microsoft.com/office/drawing/2014/main" id="{37EFCD99-F78D-9042-BDC0-D881B93DF3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3946" y="595804"/>
            <a:ext cx="3196162" cy="2056754"/>
          </a:xfrm>
          <a:prstGeom prst="rect">
            <a:avLst/>
          </a:prstGeom>
        </p:spPr>
      </p:pic>
      <p:pic>
        <p:nvPicPr>
          <p:cNvPr id="17" name="Picture 16">
            <a:extLst>
              <a:ext uri="{FF2B5EF4-FFF2-40B4-BE49-F238E27FC236}">
                <a16:creationId xmlns:a16="http://schemas.microsoft.com/office/drawing/2014/main" id="{D3913B65-7E63-D249-A21B-337B5EAE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3946" y="4731836"/>
            <a:ext cx="3280336" cy="2095254"/>
          </a:xfrm>
          <a:prstGeom prst="rect">
            <a:avLst/>
          </a:prstGeom>
        </p:spPr>
      </p:pic>
      <p:pic>
        <p:nvPicPr>
          <p:cNvPr id="20" name="Picture 19">
            <a:extLst>
              <a:ext uri="{FF2B5EF4-FFF2-40B4-BE49-F238E27FC236}">
                <a16:creationId xmlns:a16="http://schemas.microsoft.com/office/drawing/2014/main" id="{06153A98-BA1C-3645-BB68-B011D94B43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4982" y="2666454"/>
            <a:ext cx="3274005" cy="2057946"/>
          </a:xfrm>
          <a:prstGeom prst="rect">
            <a:avLst/>
          </a:prstGeom>
        </p:spPr>
      </p:pic>
      <p:sp>
        <p:nvSpPr>
          <p:cNvPr id="26" name="Shape 215">
            <a:extLst>
              <a:ext uri="{FF2B5EF4-FFF2-40B4-BE49-F238E27FC236}">
                <a16:creationId xmlns:a16="http://schemas.microsoft.com/office/drawing/2014/main" id="{ED17C38F-5348-384F-AB9E-8554F8081910}"/>
              </a:ext>
            </a:extLst>
          </p:cNvPr>
          <p:cNvSpPr txBox="1"/>
          <p:nvPr/>
        </p:nvSpPr>
        <p:spPr>
          <a:xfrm>
            <a:off x="5511792" y="685800"/>
            <a:ext cx="2057100" cy="36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400" b="1" dirty="0">
                <a:solidFill>
                  <a:srgbClr val="FF0000"/>
                </a:solidFill>
                <a:latin typeface="Century Gothic" pitchFamily="34" charset="0"/>
              </a:rPr>
              <a:t>point from</a:t>
            </a:r>
          </a:p>
          <a:p>
            <a:pPr marL="0" lvl="0" indent="0" rtl="0">
              <a:spcBef>
                <a:spcPts val="0"/>
              </a:spcBef>
              <a:spcAft>
                <a:spcPts val="0"/>
              </a:spcAft>
              <a:buNone/>
            </a:pPr>
            <a:r>
              <a:rPr lang="en-US" sz="1400" b="1" dirty="0">
                <a:solidFill>
                  <a:srgbClr val="FF0000"/>
                </a:solidFill>
                <a:latin typeface="Century Gothic" pitchFamily="34" charset="0"/>
              </a:rPr>
              <a:t>PRL 114(2015), 092005</a:t>
            </a:r>
            <a:endParaRPr sz="1400" b="1" dirty="0">
              <a:solidFill>
                <a:srgbClr val="FF0000"/>
              </a:solidFill>
              <a:latin typeface="Century Gothic" pitchFamily="34" charset="0"/>
            </a:endParaRPr>
          </a:p>
        </p:txBody>
      </p:sp>
    </p:spTree>
    <p:extLst>
      <p:ext uri="{BB962C8B-B14F-4D97-AF65-F5344CB8AC3E}">
        <p14:creationId xmlns:p14="http://schemas.microsoft.com/office/powerpoint/2010/main" val="109990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86" t="7799" r="18645" b="25116"/>
          <a:stretch/>
        </p:blipFill>
        <p:spPr bwMode="auto">
          <a:xfrm>
            <a:off x="6324600" y="5029200"/>
            <a:ext cx="213751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179388" y="428625"/>
            <a:ext cx="8964612" cy="4935711"/>
          </a:xfrm>
          <a:prstGeom prst="rect">
            <a:avLst/>
          </a:prstGeom>
          <a:noFill/>
          <a:ln w="9525">
            <a:noFill/>
            <a:round/>
            <a:headEnd/>
            <a:tailEnd/>
          </a:ln>
        </p:spPr>
        <p:txBody>
          <a:bodyPr lIns="90000" tIns="46800" rIns="90000" bIns="46800">
            <a:spAutoFit/>
          </a:bodyPr>
          <a:lstStyle/>
          <a:p>
            <a:pPr marL="285750" indent="-285750" eaLnBrk="1" fontAlgn="auto" hangingPunct="1">
              <a:lnSpc>
                <a:spcPct val="120000"/>
              </a:lnSpc>
              <a:spcBef>
                <a:spcPts val="600"/>
              </a:spcBef>
              <a:spcAft>
                <a:spcPts val="0"/>
              </a:spcAft>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kern="0" dirty="0">
                <a:solidFill>
                  <a:sysClr val="windowText" lastClr="000000"/>
                </a:solidFill>
                <a:latin typeface="Palatino Linotype" panose="02040502050505030304" pitchFamily="18" charset="0"/>
              </a:rPr>
              <a:t> </a:t>
            </a:r>
            <a:r>
              <a:rPr lang="fr-FR" b="1" dirty="0">
                <a:solidFill>
                  <a:srgbClr val="000000"/>
                </a:solidFill>
                <a:latin typeface="Palatino Linotype" panose="02040502050505030304" pitchFamily="18" charset="0"/>
                <a:cs typeface="Arial" panose="020B0604020202020204" pitchFamily="34" charset="0"/>
              </a:rPr>
              <a:t>Powerful QCD tests</a:t>
            </a:r>
            <a:r>
              <a:rPr lang="fr-FR" dirty="0">
                <a:solidFill>
                  <a:srgbClr val="000000"/>
                </a:solidFill>
                <a:latin typeface="Palatino Linotype" panose="02040502050505030304" pitchFamily="18" charset="0"/>
                <a:cs typeface="Arial" panose="020B0604020202020204" pitchFamily="34" charset="0"/>
              </a:rPr>
              <a:t>, instead of using QCD to estimate observables, use production measurements to qualify QCD</a:t>
            </a:r>
            <a:endParaRPr lang="en-US" kern="0" dirty="0">
              <a:solidFill>
                <a:sysClr val="windowText" lastClr="000000"/>
              </a:solidFill>
              <a:latin typeface="Palatino Linotype" panose="02040502050505030304" pitchFamily="18" charset="0"/>
            </a:endParaRPr>
          </a:p>
          <a:p>
            <a:pPr marL="285750" indent="-285750" eaLnBrk="1" fontAlgn="auto" hangingPunct="1">
              <a:lnSpc>
                <a:spcPct val="120000"/>
              </a:lnSpc>
              <a:spcBef>
                <a:spcPts val="600"/>
              </a:spcBef>
              <a:spcAft>
                <a:spcPts val="0"/>
              </a:spcAft>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kern="0" dirty="0">
                <a:solidFill>
                  <a:sysClr val="windowText" lastClr="000000"/>
                </a:solidFill>
                <a:latin typeface="Palatino Linotype" panose="02040502050505030304" pitchFamily="18" charset="0"/>
              </a:rPr>
              <a:t> New theory developments confronted to new experimental results. Impressive progress  in both domains </a:t>
            </a:r>
          </a:p>
          <a:p>
            <a:pPr eaLnBrk="1" fontAlgn="auto" hangingPunct="1">
              <a:lnSpc>
                <a:spcPct val="120000"/>
              </a:lnSpc>
              <a:spcBef>
                <a:spcPts val="600"/>
              </a:spcBef>
              <a:spcAft>
                <a:spcPts val="0"/>
              </a:spcAft>
              <a:buSzPct val="15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fr-FR" sz="1600" kern="0" dirty="0">
              <a:solidFill>
                <a:sysClr val="windowText" lastClr="000000"/>
              </a:solidFill>
              <a:latin typeface="Palatino Linotype" panose="02040502050505030304" pitchFamily="18" charset="0"/>
            </a:endParaRPr>
          </a:p>
          <a:p>
            <a:pPr eaLnBrk="1" fontAlgn="auto" hangingPunct="1">
              <a:lnSpc>
                <a:spcPct val="120000"/>
              </a:lnSpc>
              <a:spcBef>
                <a:spcPts val="600"/>
              </a:spcBef>
              <a:spcAft>
                <a:spcPts val="0"/>
              </a:spcAft>
              <a:buSzPct val="15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b="1" u="sng" kern="0" dirty="0" err="1">
                <a:solidFill>
                  <a:sysClr val="windowText" lastClr="000000"/>
                </a:solidFill>
                <a:latin typeface="Palatino Linotype" panose="02040502050505030304" pitchFamily="18" charset="0"/>
              </a:rPr>
              <a:t>Charmonia</a:t>
            </a:r>
            <a:r>
              <a:rPr lang="fr-FR" b="1" u="sng" kern="0" dirty="0">
                <a:solidFill>
                  <a:sysClr val="windowText" lastClr="000000"/>
                </a:solidFill>
                <a:latin typeface="Palatino Linotype" panose="02040502050505030304" pitchFamily="18" charset="0"/>
              </a:rPr>
              <a:t> production puzzle:</a:t>
            </a:r>
          </a:p>
          <a:p>
            <a:pPr marL="285750" indent="-285750" eaLnBrk="1" fontAlgn="auto" hangingPunct="1">
              <a:lnSpc>
                <a:spcPct val="120000"/>
              </a:lnSpc>
              <a:spcBef>
                <a:spcPts val="600"/>
              </a:spcBef>
              <a:spcAft>
                <a:spcPts val="0"/>
              </a:spcAft>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kern="0" dirty="0">
                <a:solidFill>
                  <a:sysClr val="windowText" lastClr="000000"/>
                </a:solidFill>
                <a:latin typeface="Palatino Linotype" panose="02040502050505030304" pitchFamily="18" charset="0"/>
              </a:rPr>
              <a:t>First attempt created </a:t>
            </a:r>
            <a:r>
              <a:rPr lang="fr-FR" b="1" kern="0" dirty="0">
                <a:solidFill>
                  <a:sysClr val="windowText" lastClr="000000"/>
                </a:solidFill>
                <a:latin typeface="Palatino Linotype" panose="02040502050505030304" pitchFamily="18" charset="0"/>
              </a:rPr>
              <a:t>«</a:t>
            </a:r>
            <a:r>
              <a:rPr lang="en-GB" altLang="zh-CN" b="1" dirty="0">
                <a:latin typeface="Palatino Linotype" panose="02040502050505030304" pitchFamily="18" charset="0"/>
                <a:ea typeface="SimSun" panose="02010600030101010101" pitchFamily="2" charset="-122"/>
                <a:cs typeface="Arial" panose="020B0604020202020204" pitchFamily="34" charset="0"/>
              </a:rPr>
              <a:t> J/</a:t>
            </a:r>
            <a:r>
              <a:rPr lang="el-GR" altLang="zh-CN" b="1" dirty="0">
                <a:latin typeface="Palatino Linotype" panose="02040502050505030304" pitchFamily="18" charset="0"/>
                <a:ea typeface="SimSun" panose="02010600030101010101" pitchFamily="2" charset="-122"/>
                <a:cs typeface="Arial" panose="020B0604020202020204" pitchFamily="34" charset="0"/>
              </a:rPr>
              <a:t>ψ </a:t>
            </a:r>
            <a:r>
              <a:rPr lang="fr-FR" altLang="zh-CN" b="1" kern="0" dirty="0">
                <a:solidFill>
                  <a:sysClr val="windowText" lastClr="000000"/>
                </a:solidFill>
                <a:latin typeface="Palatino Linotype" panose="02040502050505030304" pitchFamily="18" charset="0"/>
                <a:sym typeface="Wingdings" panose="05000000000000000000" pitchFamily="2" charset="2"/>
              </a:rPr>
              <a:t>p</a:t>
            </a:r>
            <a:r>
              <a:rPr lang="fr-FR" b="1" kern="0" dirty="0">
                <a:solidFill>
                  <a:sysClr val="windowText" lastClr="000000"/>
                </a:solidFill>
                <a:latin typeface="Palatino Linotype" panose="02040502050505030304" pitchFamily="18" charset="0"/>
                <a:sym typeface="Wingdings" panose="05000000000000000000" pitchFamily="2" charset="2"/>
              </a:rPr>
              <a:t>roduction puzzle</a:t>
            </a:r>
            <a:r>
              <a:rPr lang="fr-FR" b="1" kern="0" dirty="0">
                <a:solidFill>
                  <a:sysClr val="windowText" lastClr="000000"/>
                </a:solidFill>
                <a:latin typeface="Palatino Linotype" panose="02040502050505030304" pitchFamily="18" charset="0"/>
              </a:rPr>
              <a:t> »</a:t>
            </a:r>
          </a:p>
          <a:p>
            <a:pPr marL="285750" indent="-285750" eaLnBrk="1" fontAlgn="auto" hangingPunct="1">
              <a:lnSpc>
                <a:spcPct val="120000"/>
              </a:lnSpc>
              <a:spcBef>
                <a:spcPts val="600"/>
              </a:spcBef>
              <a:spcAft>
                <a:spcPts val="0"/>
              </a:spcAft>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kern="0" dirty="0">
                <a:solidFill>
                  <a:sysClr val="windowText" lastClr="000000"/>
                </a:solidFill>
                <a:latin typeface="Palatino Linotype" panose="02040502050505030304" pitchFamily="18" charset="0"/>
                <a:sym typeface="Wingdings" panose="05000000000000000000" pitchFamily="2" charset="2"/>
              </a:rPr>
              <a:t>Extension with </a:t>
            </a:r>
            <a:r>
              <a:rPr lang="fr-FR" b="1" kern="0" dirty="0">
                <a:solidFill>
                  <a:sysClr val="windowText" lastClr="000000"/>
                </a:solidFill>
                <a:latin typeface="Palatino Linotype" panose="02040502050505030304" pitchFamily="18" charset="0"/>
                <a:sym typeface="Wingdings" panose="05000000000000000000" pitchFamily="2" charset="2"/>
              </a:rPr>
              <a:t>«</a:t>
            </a:r>
            <a:r>
              <a:rPr lang="en-GB" altLang="zh-CN" b="1" dirty="0">
                <a:latin typeface="Palatino Linotype" panose="02040502050505030304" pitchFamily="18" charset="0"/>
                <a:ea typeface="SimSun" panose="02010600030101010101" pitchFamily="2" charset="-122"/>
                <a:cs typeface="Arial" panose="020B0604020202020204" pitchFamily="34" charset="0"/>
              </a:rPr>
              <a:t> J/</a:t>
            </a:r>
            <a:r>
              <a:rPr lang="el-GR" altLang="zh-CN" b="1" dirty="0">
                <a:latin typeface="Palatino Linotype" panose="02040502050505030304" pitchFamily="18" charset="0"/>
                <a:ea typeface="SimSun" panose="02010600030101010101" pitchFamily="2" charset="-122"/>
                <a:cs typeface="Arial" panose="020B0604020202020204" pitchFamily="34" charset="0"/>
              </a:rPr>
              <a:t>ψ </a:t>
            </a:r>
            <a:r>
              <a:rPr lang="fr-FR" altLang="zh-CN" b="1" kern="0" dirty="0">
                <a:solidFill>
                  <a:sysClr val="windowText" lastClr="000000"/>
                </a:solidFill>
                <a:latin typeface="Palatino Linotype" panose="02040502050505030304" pitchFamily="18" charset="0"/>
                <a:sym typeface="Wingdings" panose="05000000000000000000" pitchFamily="2" charset="2"/>
              </a:rPr>
              <a:t>p</a:t>
            </a:r>
            <a:r>
              <a:rPr lang="fr-FR" b="1" kern="0" dirty="0">
                <a:solidFill>
                  <a:sysClr val="windowText" lastClr="000000"/>
                </a:solidFill>
                <a:latin typeface="Palatino Linotype" panose="02040502050505030304" pitchFamily="18" charset="0"/>
                <a:sym typeface="Wingdings" panose="05000000000000000000" pitchFamily="2" charset="2"/>
              </a:rPr>
              <a:t>roduction AND polarization puzzle »</a:t>
            </a:r>
            <a:endParaRPr lang="fr-FR" kern="0" dirty="0">
              <a:solidFill>
                <a:sysClr val="windowText" lastClr="000000"/>
              </a:solidFill>
              <a:latin typeface="Palatino Linotype" panose="02040502050505030304" pitchFamily="18" charset="0"/>
              <a:sym typeface="Wingdings" panose="05000000000000000000" pitchFamily="2" charset="2"/>
            </a:endParaRPr>
          </a:p>
          <a:p>
            <a:pPr marL="285750" indent="-285750">
              <a:lnSpc>
                <a:spcPct val="120000"/>
              </a:lnSpc>
              <a:spcBef>
                <a:spcPts val="600"/>
              </a:spcBef>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b="1" kern="0" dirty="0">
                <a:solidFill>
                  <a:sysClr val="windowText" lastClr="000000"/>
                </a:solidFill>
                <a:latin typeface="Palatino Linotype" panose="02040502050505030304" pitchFamily="18" charset="0"/>
                <a:sym typeface="Wingdings" panose="05000000000000000000" pitchFamily="2" charset="2"/>
              </a:rPr>
              <a:t>«</a:t>
            </a:r>
            <a:r>
              <a:rPr lang="en-GB" altLang="zh-CN" b="1" dirty="0">
                <a:latin typeface="Palatino Linotype" panose="02040502050505030304" pitchFamily="18" charset="0"/>
                <a:ea typeface="SimSun" panose="02010600030101010101" pitchFamily="2" charset="-122"/>
                <a:cs typeface="Arial" panose="020B0604020202020204" pitchFamily="34" charset="0"/>
              </a:rPr>
              <a:t> J/</a:t>
            </a:r>
            <a:r>
              <a:rPr lang="el-GR" altLang="zh-CN" b="1" dirty="0">
                <a:latin typeface="Palatino Linotype" panose="02040502050505030304" pitchFamily="18" charset="0"/>
                <a:ea typeface="SimSun" panose="02010600030101010101" pitchFamily="2" charset="-122"/>
                <a:cs typeface="Arial" panose="020B0604020202020204" pitchFamily="34" charset="0"/>
              </a:rPr>
              <a:t>ψ </a:t>
            </a:r>
            <a:r>
              <a:rPr lang="fr-FR" altLang="zh-CN" b="1" kern="0" dirty="0">
                <a:solidFill>
                  <a:sysClr val="windowText" lastClr="000000"/>
                </a:solidFill>
                <a:latin typeface="Palatino Linotype" panose="02040502050505030304" pitchFamily="18" charset="0"/>
                <a:sym typeface="Wingdings" panose="05000000000000000000" pitchFamily="2" charset="2"/>
              </a:rPr>
              <a:t>p</a:t>
            </a:r>
            <a:r>
              <a:rPr lang="fr-FR" b="1" kern="0" dirty="0">
                <a:solidFill>
                  <a:sysClr val="windowText" lastClr="000000"/>
                </a:solidFill>
                <a:latin typeface="Palatino Linotype" panose="02040502050505030304" pitchFamily="18" charset="0"/>
                <a:sym typeface="Wingdings" panose="05000000000000000000" pitchFamily="2" charset="2"/>
              </a:rPr>
              <a:t>roduction AND </a:t>
            </a:r>
            <a:r>
              <a:rPr lang="fr-FR" b="1" kern="0" dirty="0" err="1">
                <a:solidFill>
                  <a:sysClr val="windowText" lastClr="000000"/>
                </a:solidFill>
                <a:latin typeface="Palatino Linotype" panose="02040502050505030304" pitchFamily="18" charset="0"/>
                <a:sym typeface="Wingdings" panose="05000000000000000000" pitchFamily="2" charset="2"/>
              </a:rPr>
              <a:t>polarization</a:t>
            </a:r>
            <a:r>
              <a:rPr lang="fr-FR" b="1" kern="0" dirty="0">
                <a:solidFill>
                  <a:sysClr val="windowText" lastClr="000000"/>
                </a:solidFill>
                <a:latin typeface="Palatino Linotype" panose="02040502050505030304" pitchFamily="18" charset="0"/>
                <a:sym typeface="Wingdings" panose="05000000000000000000" pitchFamily="2" charset="2"/>
              </a:rPr>
              <a:t> AND </a:t>
            </a:r>
            <a:r>
              <a:rPr lang="el-GR" b="1" dirty="0">
                <a:latin typeface="Palatino Linotype" panose="02040502050505030304" pitchFamily="18" charset="0"/>
                <a:cs typeface="Arial" panose="020B0604020202020204" pitchFamily="34" charset="0"/>
                <a:sym typeface="Symbol" panose="05050102010706020507" pitchFamily="18" charset="2"/>
              </a:rPr>
              <a:t>η</a:t>
            </a:r>
            <a:r>
              <a:rPr lang="fr-FR" b="1" baseline="-25000" dirty="0">
                <a:latin typeface="Palatino Linotype" panose="02040502050505030304" pitchFamily="18" charset="0"/>
                <a:cs typeface="Arial" panose="020B0604020202020204" pitchFamily="34" charset="0"/>
                <a:sym typeface="Symbol" panose="05050102010706020507" pitchFamily="18" charset="2"/>
              </a:rPr>
              <a:t>c</a:t>
            </a:r>
            <a:r>
              <a:rPr lang="fr-FR" b="1" dirty="0">
                <a:latin typeface="Palatino Linotype" panose="02040502050505030304" pitchFamily="18" charset="0"/>
                <a:cs typeface="Arial" panose="020B0604020202020204" pitchFamily="34" charset="0"/>
                <a:sym typeface="Symbol" panose="05050102010706020507" pitchFamily="18" charset="2"/>
              </a:rPr>
              <a:t>(1S) </a:t>
            </a:r>
            <a:r>
              <a:rPr lang="fr-FR" altLang="zh-CN" b="1" kern="0" dirty="0">
                <a:solidFill>
                  <a:sysClr val="windowText" lastClr="000000"/>
                </a:solidFill>
                <a:latin typeface="Palatino Linotype" panose="02040502050505030304" pitchFamily="18" charset="0"/>
                <a:sym typeface="Wingdings" panose="05000000000000000000" pitchFamily="2" charset="2"/>
              </a:rPr>
              <a:t>p</a:t>
            </a:r>
            <a:r>
              <a:rPr lang="fr-FR" b="1" kern="0" dirty="0">
                <a:solidFill>
                  <a:sysClr val="windowText" lastClr="000000"/>
                </a:solidFill>
                <a:latin typeface="Palatino Linotype" panose="02040502050505030304" pitchFamily="18" charset="0"/>
                <a:sym typeface="Wingdings" panose="05000000000000000000" pitchFamily="2" charset="2"/>
              </a:rPr>
              <a:t>roduction puzzle » </a:t>
            </a:r>
            <a:r>
              <a:rPr lang="fr-FR" kern="0" dirty="0">
                <a:solidFill>
                  <a:sysClr val="windowText" lastClr="000000"/>
                </a:solidFill>
                <a:latin typeface="Palatino Linotype" panose="02040502050505030304" pitchFamily="18" charset="0"/>
                <a:sym typeface="Wingdings" panose="05000000000000000000" pitchFamily="2" charset="2"/>
              </a:rPr>
              <a:t>with the </a:t>
            </a:r>
            <a:r>
              <a:rPr lang="el-GR" dirty="0">
                <a:latin typeface="Palatino Linotype" panose="02040502050505030304" pitchFamily="18" charset="0"/>
                <a:cs typeface="Arial" panose="020B0604020202020204" pitchFamily="34" charset="0"/>
                <a:sym typeface="Symbol" panose="05050102010706020507" pitchFamily="18" charset="2"/>
              </a:rPr>
              <a:t>η</a:t>
            </a:r>
            <a:r>
              <a:rPr lang="fr-FR" baseline="-25000" dirty="0">
                <a:latin typeface="Palatino Linotype" panose="02040502050505030304" pitchFamily="18" charset="0"/>
                <a:cs typeface="Arial" panose="020B0604020202020204" pitchFamily="34" charset="0"/>
                <a:sym typeface="Symbol" panose="05050102010706020507" pitchFamily="18" charset="2"/>
              </a:rPr>
              <a:t>c</a:t>
            </a:r>
            <a:r>
              <a:rPr lang="fr-FR" dirty="0">
                <a:latin typeface="Palatino Linotype" panose="02040502050505030304" pitchFamily="18" charset="0"/>
                <a:cs typeface="Arial" panose="020B0604020202020204" pitchFamily="34" charset="0"/>
                <a:sym typeface="Symbol" panose="05050102010706020507" pitchFamily="18" charset="2"/>
              </a:rPr>
              <a:t>(1S)</a:t>
            </a:r>
            <a:r>
              <a:rPr lang="fr-FR" kern="0" dirty="0">
                <a:solidFill>
                  <a:sysClr val="windowText" lastClr="000000"/>
                </a:solidFill>
                <a:latin typeface="Palatino Linotype" panose="02040502050505030304" pitchFamily="18" charset="0"/>
                <a:sym typeface="Wingdings" panose="05000000000000000000" pitchFamily="2" charset="2"/>
              </a:rPr>
              <a:t> production measurement by LHCb </a:t>
            </a:r>
            <a:endParaRPr lang="fr-FR" b="1" kern="0" dirty="0">
              <a:solidFill>
                <a:sysClr val="windowText" lastClr="000000"/>
              </a:solidFill>
              <a:latin typeface="Palatino Linotype" panose="02040502050505030304" pitchFamily="18" charset="0"/>
              <a:sym typeface="Wingdings" panose="05000000000000000000" pitchFamily="2" charset="2"/>
            </a:endParaRPr>
          </a:p>
          <a:p>
            <a:pPr marL="285750" indent="-285750" eaLnBrk="1" fontAlgn="auto" hangingPunct="1">
              <a:lnSpc>
                <a:spcPct val="120000"/>
              </a:lnSpc>
              <a:spcBef>
                <a:spcPts val="600"/>
              </a:spcBef>
              <a:spcAft>
                <a:spcPts val="0"/>
              </a:spcAft>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b="1" kern="0" dirty="0">
                <a:solidFill>
                  <a:sysClr val="windowText" lastClr="000000"/>
                </a:solidFill>
                <a:latin typeface="Palatino Linotype" panose="02040502050505030304" pitchFamily="18" charset="0"/>
                <a:sym typeface="Wingdings" panose="05000000000000000000" pitchFamily="2" charset="2"/>
              </a:rPr>
              <a:t>More precision </a:t>
            </a:r>
            <a:r>
              <a:rPr lang="fr-FR" kern="0" dirty="0">
                <a:solidFill>
                  <a:sysClr val="windowText" lastClr="000000"/>
                </a:solidFill>
                <a:latin typeface="Palatino Linotype" panose="02040502050505030304" pitchFamily="18" charset="0"/>
                <a:sym typeface="Wingdings" panose="05000000000000000000" pitchFamily="2" charset="2"/>
              </a:rPr>
              <a:t>in conventional studies and </a:t>
            </a:r>
            <a:r>
              <a:rPr lang="fr-FR" b="1" kern="0" dirty="0">
                <a:solidFill>
                  <a:sysClr val="windowText" lastClr="000000"/>
                </a:solidFill>
                <a:latin typeface="Palatino Linotype" panose="02040502050505030304" pitchFamily="18" charset="0"/>
                <a:sym typeface="Wingdings" panose="05000000000000000000" pitchFamily="2" charset="2"/>
              </a:rPr>
              <a:t>new sources of input</a:t>
            </a:r>
            <a:r>
              <a:rPr lang="fr-FR" kern="0" dirty="0">
                <a:solidFill>
                  <a:sysClr val="windowText" lastClr="000000"/>
                </a:solidFill>
                <a:latin typeface="Palatino Linotype" panose="02040502050505030304" pitchFamily="18" charset="0"/>
                <a:sym typeface="Wingdings" panose="05000000000000000000" pitchFamily="2" charset="2"/>
              </a:rPr>
              <a:t>: associated production, isolation, production in pPb and PbPb collisions, …</a:t>
            </a:r>
          </a:p>
          <a:p>
            <a:pPr marL="285750" indent="-285750" eaLnBrk="1" fontAlgn="auto" hangingPunct="1">
              <a:lnSpc>
                <a:spcPct val="120000"/>
              </a:lnSpc>
              <a:spcBef>
                <a:spcPts val="600"/>
              </a:spcBef>
              <a:spcAft>
                <a:spcPts val="0"/>
              </a:spcAft>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kern="0" dirty="0">
                <a:solidFill>
                  <a:sysClr val="windowText" lastClr="000000"/>
                </a:solidFill>
                <a:latin typeface="Palatino Linotype" panose="02040502050505030304" pitchFamily="18" charset="0"/>
              </a:rPr>
              <a:t>Comprehensive model of </a:t>
            </a:r>
            <a:r>
              <a:rPr lang="fr-FR" b="1" kern="0" dirty="0">
                <a:solidFill>
                  <a:sysClr val="windowText" lastClr="000000"/>
                </a:solidFill>
                <a:latin typeface="Palatino Linotype" panose="02040502050505030304" pitchFamily="18" charset="0"/>
              </a:rPr>
              <a:t>HF production </a:t>
            </a:r>
            <a:r>
              <a:rPr lang="fr-FR" kern="0" dirty="0">
                <a:solidFill>
                  <a:sysClr val="windowText" lastClr="000000"/>
                </a:solidFill>
                <a:latin typeface="Palatino Linotype" panose="02040502050505030304" pitchFamily="18" charset="0"/>
              </a:rPr>
              <a:t>still missing</a:t>
            </a:r>
          </a:p>
        </p:txBody>
      </p:sp>
      <p:sp>
        <p:nvSpPr>
          <p:cNvPr id="3" name="Номер слайда 2"/>
          <p:cNvSpPr>
            <a:spLocks noGrp="1"/>
          </p:cNvSpPr>
          <p:nvPr>
            <p:ph type="sldNum" idx="12"/>
          </p:nvPr>
        </p:nvSpPr>
        <p:spPr/>
        <p:txBody>
          <a:bodyPr/>
          <a:lstStyle/>
          <a:p>
            <a:fld id="{00000000-1234-1234-1234-123412341234}" type="slidenum">
              <a:rPr lang="en-US" smtClean="0"/>
              <a:pPr/>
              <a:t>2</a:t>
            </a:fld>
            <a:endParaRPr lang="en-US"/>
          </a:p>
        </p:txBody>
      </p:sp>
      <p:sp>
        <p:nvSpPr>
          <p:cNvPr id="6" name="Заголовок 1">
            <a:extLst>
              <a:ext uri="{FF2B5EF4-FFF2-40B4-BE49-F238E27FC236}">
                <a16:creationId xmlns:a16="http://schemas.microsoft.com/office/drawing/2014/main" id="{5BA6FB0B-3951-814F-B468-F0FE48BD56E8}"/>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400" dirty="0"/>
              <a:t>Heavy </a:t>
            </a:r>
            <a:r>
              <a:rPr lang="en-US" sz="2400" dirty="0" err="1"/>
              <a:t>flavour</a:t>
            </a:r>
            <a:r>
              <a:rPr lang="en-US" sz="2400" dirty="0"/>
              <a:t> production</a:t>
            </a:r>
            <a:endParaRPr lang="ru-RU" sz="2400" dirty="0"/>
          </a:p>
        </p:txBody>
      </p:sp>
    </p:spTree>
    <p:extLst>
      <p:ext uri="{BB962C8B-B14F-4D97-AF65-F5344CB8AC3E}">
        <p14:creationId xmlns:p14="http://schemas.microsoft.com/office/powerpoint/2010/main" val="3796944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
          <p:cNvSpPr>
            <a:spLocks noChangeArrowheads="1"/>
          </p:cNvSpPr>
          <p:nvPr/>
        </p:nvSpPr>
        <p:spPr bwMode="auto">
          <a:xfrm>
            <a:off x="0" y="3172209"/>
            <a:ext cx="91440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10000"/>
              </a:lnSpc>
              <a:spcBef>
                <a:spcPts val="600"/>
              </a:spcBef>
              <a:buSzPct val="150000"/>
              <a:buFont typeface="Arial" pitchFamily="34" charset="0"/>
              <a:buChar char="•"/>
            </a:pPr>
            <a:r>
              <a:rPr lang="fr-FR" sz="1600" dirty="0">
                <a:latin typeface="Century Gothic" pitchFamily="34" charset="0"/>
              </a:rPr>
              <a:t>Alternatively, once hadroproduction and production in b-decays measured for charmonium states with linked LDMEs, the above </a:t>
            </a:r>
            <a:r>
              <a:rPr lang="fr-FR" sz="1600" b="1" dirty="0">
                <a:latin typeface="Century Gothic" pitchFamily="34" charset="0"/>
              </a:rPr>
              <a:t>assumptions can be tested quantitatively</a:t>
            </a:r>
            <a:r>
              <a:rPr lang="fr-FR" sz="1600" dirty="0">
                <a:latin typeface="Century Gothic" pitchFamily="34" charset="0"/>
              </a:rPr>
              <a:t>. </a:t>
            </a:r>
          </a:p>
        </p:txBody>
      </p:sp>
      <p:sp>
        <p:nvSpPr>
          <p:cNvPr id="22532" name="Rectangle 1"/>
          <p:cNvSpPr>
            <a:spLocks noChangeArrowheads="1"/>
          </p:cNvSpPr>
          <p:nvPr/>
        </p:nvSpPr>
        <p:spPr bwMode="auto">
          <a:xfrm>
            <a:off x="-1588" y="1772816"/>
            <a:ext cx="91455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10000"/>
              </a:lnSpc>
              <a:spcBef>
                <a:spcPts val="600"/>
              </a:spcBef>
              <a:buSzPct val="150000"/>
              <a:buFont typeface="Arial" pitchFamily="34" charset="0"/>
              <a:buChar char="•"/>
            </a:pPr>
            <a:r>
              <a:rPr lang="fr-FR" sz="1600" dirty="0">
                <a:latin typeface="Century Gothic" pitchFamily="34" charset="0"/>
              </a:rPr>
              <a:t>This technique constrains theory using </a:t>
            </a:r>
            <a:r>
              <a:rPr lang="fr-FR" sz="1600" b="1" dirty="0">
                <a:latin typeface="Century Gothic" pitchFamily="34" charset="0"/>
              </a:rPr>
              <a:t>simultaneously </a:t>
            </a:r>
            <a:r>
              <a:rPr lang="fr-FR" sz="1600" dirty="0">
                <a:latin typeface="Century Gothic" pitchFamily="34" charset="0"/>
              </a:rPr>
              <a:t>results on </a:t>
            </a:r>
            <a:r>
              <a:rPr lang="fr-FR" sz="1600" b="1" dirty="0">
                <a:latin typeface="Century Gothic" pitchFamily="34" charset="0"/>
              </a:rPr>
              <a:t>charmonia hadroproduction and </a:t>
            </a:r>
            <a:r>
              <a:rPr lang="fr-FR" sz="1600" dirty="0">
                <a:latin typeface="Century Gothic" pitchFamily="34" charset="0"/>
              </a:rPr>
              <a:t>on </a:t>
            </a:r>
            <a:r>
              <a:rPr lang="fr-FR" sz="1600" b="1" dirty="0">
                <a:latin typeface="Century Gothic" pitchFamily="34" charset="0"/>
              </a:rPr>
              <a:t>charmonia from b-inclusive decays</a:t>
            </a:r>
            <a:r>
              <a:rPr lang="fr-FR" sz="1600" dirty="0">
                <a:latin typeface="Century Gothic" pitchFamily="34" charset="0"/>
              </a:rPr>
              <a:t> under </a:t>
            </a:r>
            <a:r>
              <a:rPr lang="fr-FR" sz="1600" b="1" dirty="0">
                <a:latin typeface="Century Gothic" pitchFamily="34" charset="0"/>
              </a:rPr>
              <a:t>assumptions          of factorization, universality and HQSS</a:t>
            </a:r>
            <a:r>
              <a:rPr lang="fr-FR" sz="1600" dirty="0">
                <a:latin typeface="Century Gothic" pitchFamily="34" charset="0"/>
              </a:rPr>
              <a:t>, with </a:t>
            </a:r>
            <a:r>
              <a:rPr lang="fr-FR" sz="1600" b="1" dirty="0">
                <a:latin typeface="Century Gothic" pitchFamily="34" charset="0"/>
              </a:rPr>
              <a:t>different charmonium states. </a:t>
            </a:r>
            <a:endParaRPr lang="fr-FR" sz="1600" dirty="0">
              <a:latin typeface="Century Gothic" pitchFamily="34" charset="0"/>
            </a:endParaRPr>
          </a:p>
        </p:txBody>
      </p:sp>
      <p:sp>
        <p:nvSpPr>
          <p:cNvPr id="22533" name="Rectangle 5"/>
          <p:cNvSpPr>
            <a:spLocks noChangeArrowheads="1"/>
          </p:cNvSpPr>
          <p:nvPr/>
        </p:nvSpPr>
        <p:spPr bwMode="auto">
          <a:xfrm>
            <a:off x="34925" y="476250"/>
            <a:ext cx="910907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spcBef>
                <a:spcPts val="600"/>
              </a:spcBef>
              <a:buSzPct val="150000"/>
              <a:buFont typeface="Arial" pitchFamily="34" charset="0"/>
              <a:buChar char="•"/>
            </a:pPr>
            <a:r>
              <a:rPr lang="en-US" sz="1600" dirty="0">
                <a:latin typeface="Century Gothic" pitchFamily="34" charset="0"/>
              </a:rPr>
              <a:t>Understanding of theoretical uncertainties crucial to make comparisons.</a:t>
            </a:r>
          </a:p>
          <a:p>
            <a:pPr marL="285750" indent="-285750" eaLnBrk="1" hangingPunct="1">
              <a:spcBef>
                <a:spcPts val="600"/>
              </a:spcBef>
              <a:buSzPct val="150000"/>
              <a:buFont typeface="Arial" pitchFamily="34" charset="0"/>
              <a:buChar char="•"/>
            </a:pPr>
            <a:r>
              <a:rPr lang="en-US" sz="1600" b="1" dirty="0">
                <a:latin typeface="Century Gothic" pitchFamily="34" charset="0"/>
              </a:rPr>
              <a:t>Theory calculations </a:t>
            </a:r>
            <a:r>
              <a:rPr lang="en-US" sz="1600" dirty="0">
                <a:latin typeface="Century Gothic" pitchFamily="34" charset="0"/>
              </a:rPr>
              <a:t>should be revisited, higher order corrections maybe needed. </a:t>
            </a:r>
            <a:endParaRPr lang="fr-FR" sz="1400" dirty="0">
              <a:latin typeface="Century Gothic" pitchFamily="34" charset="0"/>
            </a:endParaRPr>
          </a:p>
        </p:txBody>
      </p:sp>
      <p:sp>
        <p:nvSpPr>
          <p:cNvPr id="3" name="Номер слайда 2"/>
          <p:cNvSpPr>
            <a:spLocks noGrp="1"/>
          </p:cNvSpPr>
          <p:nvPr>
            <p:ph type="sldNum" idx="12"/>
          </p:nvPr>
        </p:nvSpPr>
        <p:spPr/>
        <p:txBody>
          <a:bodyPr/>
          <a:lstStyle/>
          <a:p>
            <a:fld id="{00000000-1234-1234-1234-123412341234}" type="slidenum">
              <a:rPr lang="en-US" smtClean="0"/>
              <a:pPr/>
              <a:t>20</a:t>
            </a:fld>
            <a:endParaRPr lang="en-US"/>
          </a:p>
        </p:txBody>
      </p:sp>
      <p:sp>
        <p:nvSpPr>
          <p:cNvPr id="7" name="Заголовок 1">
            <a:extLst>
              <a:ext uri="{FF2B5EF4-FFF2-40B4-BE49-F238E27FC236}">
                <a16:creationId xmlns:a16="http://schemas.microsoft.com/office/drawing/2014/main" id="{7B3B8878-AC42-4F45-99F1-E91422F05526}"/>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fr-FR" sz="2200" dirty="0" err="1">
                <a:latin typeface="Palatino" pitchFamily="2" charset="77"/>
                <a:ea typeface="Palatino" pitchFamily="2" charset="77"/>
                <a:sym typeface="Symbol" pitchFamily="18" charset="2"/>
              </a:rPr>
              <a:t>Combining</a:t>
            </a:r>
            <a:r>
              <a:rPr lang="fr-FR" sz="2200" dirty="0">
                <a:latin typeface="Palatino" pitchFamily="2" charset="77"/>
                <a:ea typeface="Palatino" pitchFamily="2" charset="77"/>
                <a:sym typeface="Symbol" pitchFamily="18" charset="2"/>
              </a:rPr>
              <a:t> </a:t>
            </a:r>
            <a:r>
              <a:rPr lang="fr-FR" sz="2200" dirty="0" err="1">
                <a:latin typeface="Palatino" pitchFamily="2" charset="77"/>
                <a:ea typeface="Palatino" pitchFamily="2" charset="77"/>
                <a:sym typeface="Symbol" pitchFamily="18" charset="2"/>
              </a:rPr>
              <a:t>charmonium</a:t>
            </a:r>
            <a:r>
              <a:rPr lang="fr-FR" sz="2200" dirty="0">
                <a:latin typeface="Palatino" pitchFamily="2" charset="77"/>
                <a:ea typeface="Palatino" pitchFamily="2" charset="77"/>
                <a:sym typeface="Symbol" pitchFamily="18" charset="2"/>
              </a:rPr>
              <a:t> production </a:t>
            </a:r>
            <a:r>
              <a:rPr lang="fr-FR" sz="2200" dirty="0" err="1">
                <a:latin typeface="Palatino" pitchFamily="2" charset="77"/>
                <a:ea typeface="Palatino" pitchFamily="2" charset="77"/>
                <a:sym typeface="Symbol" pitchFamily="18" charset="2"/>
              </a:rPr>
              <a:t>measurements</a:t>
            </a:r>
            <a:endParaRPr lang="fr-FR" sz="2200" dirty="0">
              <a:latin typeface="Palatino" pitchFamily="2" charset="77"/>
              <a:ea typeface="Palatino" pitchFamily="2" charset="77"/>
              <a:sym typeface="Symbol" pitchFamily="18" charset="2"/>
            </a:endParaRPr>
          </a:p>
        </p:txBody>
      </p:sp>
    </p:spTree>
    <p:extLst>
      <p:ext uri="{BB962C8B-B14F-4D97-AF65-F5344CB8AC3E}">
        <p14:creationId xmlns:p14="http://schemas.microsoft.com/office/powerpoint/2010/main" val="1356937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75" y="654248"/>
            <a:ext cx="3481388" cy="206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1588" y="620713"/>
            <a:ext cx="5705475" cy="343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10000"/>
              </a:lnSpc>
              <a:spcBef>
                <a:spcPts val="400"/>
              </a:spcBef>
              <a:buSzPct val="150000"/>
              <a:buFont typeface="Arial" pitchFamily="34" charset="0"/>
              <a:buChar char="•"/>
            </a:pPr>
            <a:r>
              <a:rPr lang="en-US" sz="1600" dirty="0" err="1">
                <a:latin typeface="Century Gothic" pitchFamily="34" charset="0"/>
              </a:rPr>
              <a:t>Charmonium</a:t>
            </a:r>
            <a:r>
              <a:rPr lang="en-US" sz="1600" dirty="0">
                <a:latin typeface="Century Gothic" pitchFamily="34" charset="0"/>
              </a:rPr>
              <a:t> reconstructed via </a:t>
            </a:r>
            <a:r>
              <a:rPr lang="en-US" sz="1600" b="1" dirty="0">
                <a:latin typeface="Century Gothic" pitchFamily="34" charset="0"/>
              </a:rPr>
              <a:t>decays to </a:t>
            </a:r>
            <a:r>
              <a:rPr lang="el-GR" sz="1600" b="1" dirty="0">
                <a:latin typeface="Century Gothic" pitchFamily="34" charset="0"/>
              </a:rPr>
              <a:t>φφ</a:t>
            </a:r>
            <a:r>
              <a:rPr lang="en-US" sz="1600" dirty="0">
                <a:latin typeface="Century Gothic" pitchFamily="34" charset="0"/>
              </a:rPr>
              <a:t>;          true </a:t>
            </a:r>
            <a:r>
              <a:rPr lang="el-GR" sz="1600" dirty="0">
                <a:latin typeface="Century Gothic" pitchFamily="34" charset="0"/>
              </a:rPr>
              <a:t>φφ</a:t>
            </a:r>
            <a:r>
              <a:rPr lang="en-US" sz="1600" dirty="0">
                <a:latin typeface="Century Gothic" pitchFamily="34" charset="0"/>
              </a:rPr>
              <a:t> combinations using 2D fit technique</a:t>
            </a:r>
          </a:p>
          <a:p>
            <a:pPr marL="285750" indent="-285750">
              <a:lnSpc>
                <a:spcPct val="110000"/>
              </a:lnSpc>
              <a:spcBef>
                <a:spcPts val="400"/>
              </a:spcBef>
              <a:buSzPct val="150000"/>
              <a:buFont typeface="Arial" pitchFamily="34" charset="0"/>
              <a:buChar char="•"/>
            </a:pPr>
            <a:endParaRPr lang="en-US" sz="1600" dirty="0">
              <a:latin typeface="Century Gothic" pitchFamily="34" charset="0"/>
            </a:endParaRPr>
          </a:p>
          <a:p>
            <a:pPr marL="285750" indent="-285750">
              <a:lnSpc>
                <a:spcPct val="110000"/>
              </a:lnSpc>
              <a:spcBef>
                <a:spcPts val="400"/>
              </a:spcBef>
              <a:buSzPct val="150000"/>
              <a:buFont typeface="Arial" pitchFamily="34" charset="0"/>
              <a:buChar char="•"/>
            </a:pPr>
            <a:endParaRPr lang="en-US" sz="1600" dirty="0">
              <a:latin typeface="Century Gothic" pitchFamily="34" charset="0"/>
            </a:endParaRPr>
          </a:p>
          <a:p>
            <a:pPr marL="285750" indent="-285750">
              <a:lnSpc>
                <a:spcPct val="110000"/>
              </a:lnSpc>
              <a:spcBef>
                <a:spcPts val="400"/>
              </a:spcBef>
              <a:buSzPct val="150000"/>
              <a:buFont typeface="Arial" pitchFamily="34" charset="0"/>
              <a:buChar char="•"/>
            </a:pPr>
            <a:endParaRPr lang="en-US" sz="1600" dirty="0">
              <a:latin typeface="Century Gothic" pitchFamily="34" charset="0"/>
            </a:endParaRPr>
          </a:p>
          <a:p>
            <a:pPr marL="285750" indent="-285750">
              <a:lnSpc>
                <a:spcPct val="110000"/>
              </a:lnSpc>
              <a:spcBef>
                <a:spcPts val="400"/>
              </a:spcBef>
              <a:buSzPct val="150000"/>
              <a:buFont typeface="Arial" pitchFamily="34" charset="0"/>
              <a:buChar char="•"/>
            </a:pPr>
            <a:endParaRPr lang="en-US" sz="1600" dirty="0">
              <a:latin typeface="Century Gothic" pitchFamily="34" charset="0"/>
            </a:endParaRPr>
          </a:p>
          <a:p>
            <a:pPr>
              <a:lnSpc>
                <a:spcPct val="110000"/>
              </a:lnSpc>
              <a:spcBef>
                <a:spcPts val="400"/>
              </a:spcBef>
              <a:buSzPct val="150000"/>
            </a:pPr>
            <a:endParaRPr lang="en-US" sz="1600" dirty="0">
              <a:latin typeface="Century Gothic" pitchFamily="34" charset="0"/>
            </a:endParaRPr>
          </a:p>
          <a:p>
            <a:pPr marL="285750" indent="-285750">
              <a:lnSpc>
                <a:spcPct val="110000"/>
              </a:lnSpc>
              <a:spcBef>
                <a:spcPts val="400"/>
              </a:spcBef>
              <a:buSzPct val="150000"/>
              <a:buFont typeface="Arial" pitchFamily="34" charset="0"/>
              <a:buChar char="•"/>
            </a:pPr>
            <a:r>
              <a:rPr lang="en-US" sz="1600" dirty="0">
                <a:latin typeface="Century Gothic" pitchFamily="34" charset="0"/>
              </a:rPr>
              <a:t>First measurement of </a:t>
            </a:r>
            <a:r>
              <a:rPr lang="el-GR" sz="1600" dirty="0">
                <a:latin typeface="Century Gothic" pitchFamily="34" charset="0"/>
              </a:rPr>
              <a:t>χ</a:t>
            </a:r>
            <a:r>
              <a:rPr lang="en-US" sz="1600" baseline="-25000" dirty="0">
                <a:latin typeface="Century Gothic" pitchFamily="34" charset="0"/>
              </a:rPr>
              <a:t>c0</a:t>
            </a:r>
            <a:r>
              <a:rPr lang="en-US" sz="1600" dirty="0">
                <a:latin typeface="Century Gothic" pitchFamily="34" charset="0"/>
              </a:rPr>
              <a:t> production in b-hadron decays: </a:t>
            </a:r>
            <a:r>
              <a:rPr lang="en-US" sz="1600" b="1" dirty="0">
                <a:latin typeface="Century Gothic" pitchFamily="34" charset="0"/>
              </a:rPr>
              <a:t>BR(b</a:t>
            </a:r>
            <a:r>
              <a:rPr lang="en-US" sz="1600" b="1" dirty="0">
                <a:latin typeface="Century Gothic" pitchFamily="34" charset="0"/>
                <a:sym typeface="Wingdings" pitchFamily="2" charset="2"/>
              </a:rPr>
              <a:t></a:t>
            </a:r>
            <a:r>
              <a:rPr lang="el-GR" sz="1600" b="1" dirty="0">
                <a:latin typeface="Century Gothic" pitchFamily="34" charset="0"/>
              </a:rPr>
              <a:t>χ</a:t>
            </a:r>
            <a:r>
              <a:rPr lang="en-US" sz="1600" b="1" baseline="-25000" dirty="0">
                <a:latin typeface="Century Gothic" pitchFamily="34" charset="0"/>
              </a:rPr>
              <a:t>c0</a:t>
            </a:r>
            <a:r>
              <a:rPr lang="en-US" sz="1600" b="1" dirty="0">
                <a:latin typeface="Century Gothic" pitchFamily="34" charset="0"/>
                <a:sym typeface="Wingdings" pitchFamily="2" charset="2"/>
              </a:rPr>
              <a:t>X</a:t>
            </a:r>
            <a:r>
              <a:rPr lang="en-US" sz="1600" b="1" dirty="0">
                <a:latin typeface="Century Gothic" pitchFamily="34" charset="0"/>
              </a:rPr>
              <a:t>)=(3.02±0.47±0.23±0.94)x10</a:t>
            </a:r>
            <a:r>
              <a:rPr lang="en-US" sz="1600" b="1" baseline="30000" dirty="0">
                <a:latin typeface="Century Gothic" pitchFamily="34" charset="0"/>
              </a:rPr>
              <a:t>-3</a:t>
            </a:r>
          </a:p>
          <a:p>
            <a:pPr marL="285750" indent="-285750">
              <a:lnSpc>
                <a:spcPct val="110000"/>
              </a:lnSpc>
              <a:spcBef>
                <a:spcPts val="400"/>
              </a:spcBef>
              <a:buSzPct val="150000"/>
              <a:buFont typeface="Arial" pitchFamily="34" charset="0"/>
              <a:buChar char="•"/>
            </a:pPr>
            <a:r>
              <a:rPr lang="en-US" sz="1600" dirty="0">
                <a:latin typeface="Century Gothic" pitchFamily="34" charset="0"/>
              </a:rPr>
              <a:t>Most precise measurements of </a:t>
            </a:r>
            <a:r>
              <a:rPr lang="el-GR" sz="1600" dirty="0">
                <a:latin typeface="Century Gothic" pitchFamily="34" charset="0"/>
              </a:rPr>
              <a:t>χ</a:t>
            </a:r>
            <a:r>
              <a:rPr lang="en-US" sz="1600" baseline="-25000" dirty="0">
                <a:latin typeface="Century Gothic" pitchFamily="34" charset="0"/>
              </a:rPr>
              <a:t>c1</a:t>
            </a:r>
            <a:r>
              <a:rPr lang="en-US" sz="1600" dirty="0">
                <a:latin typeface="Century Gothic" pitchFamily="34" charset="0"/>
              </a:rPr>
              <a:t> and </a:t>
            </a:r>
            <a:r>
              <a:rPr lang="el-GR" sz="1600" dirty="0">
                <a:latin typeface="Century Gothic" pitchFamily="34" charset="0"/>
              </a:rPr>
              <a:t>χ</a:t>
            </a:r>
            <a:r>
              <a:rPr lang="en-US" sz="1600" baseline="-25000" dirty="0">
                <a:latin typeface="Century Gothic" pitchFamily="34" charset="0"/>
              </a:rPr>
              <a:t>c2</a:t>
            </a:r>
            <a:r>
              <a:rPr lang="en-US" sz="1600" dirty="0">
                <a:latin typeface="Century Gothic" pitchFamily="34" charset="0"/>
              </a:rPr>
              <a:t>  production in b-decays, consistent with B-factories</a:t>
            </a:r>
          </a:p>
        </p:txBody>
      </p:sp>
      <p:grpSp>
        <p:nvGrpSpPr>
          <p:cNvPr id="3" name="Группа 2"/>
          <p:cNvGrpSpPr/>
          <p:nvPr/>
        </p:nvGrpSpPr>
        <p:grpSpPr>
          <a:xfrm>
            <a:off x="134938" y="4437112"/>
            <a:ext cx="8955087" cy="2185987"/>
            <a:chOff x="134938" y="3043238"/>
            <a:chExt cx="8955087" cy="2185987"/>
          </a:xfrm>
        </p:grpSpPr>
        <p:pic>
          <p:nvPicPr>
            <p:cNvPr id="1843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938" y="3043238"/>
              <a:ext cx="4513262"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070225"/>
              <a:ext cx="44418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8"/>
            <p:cNvSpPr>
              <a:spLocks noChangeArrowheads="1"/>
            </p:cNvSpPr>
            <p:nvPr/>
          </p:nvSpPr>
          <p:spPr bwMode="auto">
            <a:xfrm>
              <a:off x="941388" y="4173538"/>
              <a:ext cx="2767012"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1100" b="1" u="sng">
                  <a:solidFill>
                    <a:srgbClr val="0000FF"/>
                  </a:solidFill>
                  <a:latin typeface="Century Gothic" pitchFamily="34" charset="0"/>
                </a:rPr>
                <a:t>LHCb: </a:t>
              </a:r>
              <a:r>
                <a:rPr lang="en-US" sz="1100" b="1" u="sng">
                  <a:latin typeface="Century Gothic" pitchFamily="34" charset="0"/>
                </a:rPr>
                <a:t>(2.76±0.59±0.23±0.89) x 10</a:t>
              </a:r>
              <a:r>
                <a:rPr lang="en-US" sz="1100" b="1" u="sng" baseline="30000">
                  <a:latin typeface="Century Gothic" pitchFamily="34" charset="0"/>
                </a:rPr>
                <a:t>-3</a:t>
              </a:r>
              <a:endParaRPr lang="is-IS" sz="1100" b="1" u="sng">
                <a:solidFill>
                  <a:srgbClr val="0000FF"/>
                </a:solidFill>
                <a:latin typeface="Century Gothic" pitchFamily="34" charset="0"/>
              </a:endParaRPr>
            </a:p>
          </p:txBody>
        </p:sp>
        <p:sp>
          <p:nvSpPr>
            <p:cNvPr id="18440" name="Rectangle 19"/>
            <p:cNvSpPr>
              <a:spLocks noChangeArrowheads="1"/>
            </p:cNvSpPr>
            <p:nvPr/>
          </p:nvSpPr>
          <p:spPr bwMode="auto">
            <a:xfrm>
              <a:off x="5154613" y="4573588"/>
              <a:ext cx="2801937"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1100" b="1" u="sng">
                  <a:solidFill>
                    <a:srgbClr val="0000FF"/>
                  </a:solidFill>
                  <a:latin typeface="Century Gothic" pitchFamily="34" charset="0"/>
                </a:rPr>
                <a:t>LHCb: </a:t>
              </a:r>
              <a:r>
                <a:rPr lang="en-US" sz="1100" b="1" u="sng">
                  <a:latin typeface="Century Gothic" pitchFamily="34" charset="0"/>
                </a:rPr>
                <a:t>(1.15±0.20±0.07±0.36) x 10</a:t>
              </a:r>
              <a:r>
                <a:rPr lang="en-US" sz="1100" b="1" u="sng" baseline="30000">
                  <a:latin typeface="Century Gothic" pitchFamily="34" charset="0"/>
                </a:rPr>
                <a:t>-3</a:t>
              </a:r>
              <a:endParaRPr lang="is-IS" sz="1100" b="1" u="sng">
                <a:solidFill>
                  <a:srgbClr val="0000FF"/>
                </a:solidFill>
                <a:latin typeface="Century Gothic" pitchFamily="34" charset="0"/>
              </a:endParaRPr>
            </a:p>
          </p:txBody>
        </p:sp>
        <p:sp>
          <p:nvSpPr>
            <p:cNvPr id="18441" name="Rectangle 20"/>
            <p:cNvSpPr>
              <a:spLocks noChangeArrowheads="1"/>
            </p:cNvSpPr>
            <p:nvPr/>
          </p:nvSpPr>
          <p:spPr bwMode="auto">
            <a:xfrm>
              <a:off x="5867400" y="3911600"/>
              <a:ext cx="514350"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1100" b="1">
                  <a:solidFill>
                    <a:srgbClr val="0000FF"/>
                  </a:solidFill>
                  <a:latin typeface="Century Gothic" pitchFamily="34" charset="0"/>
                </a:rPr>
                <a:t> </a:t>
              </a:r>
            </a:p>
          </p:txBody>
        </p:sp>
        <p:sp>
          <p:nvSpPr>
            <p:cNvPr id="18442" name="Rectangle 22"/>
            <p:cNvSpPr>
              <a:spLocks noChangeArrowheads="1"/>
            </p:cNvSpPr>
            <p:nvPr/>
          </p:nvSpPr>
          <p:spPr bwMode="auto">
            <a:xfrm>
              <a:off x="1719263" y="3554413"/>
              <a:ext cx="51435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1100" b="1">
                  <a:solidFill>
                    <a:srgbClr val="0000FF"/>
                  </a:solidFill>
                  <a:latin typeface="Century Gothic" pitchFamily="34" charset="0"/>
                </a:rPr>
                <a:t> </a:t>
              </a:r>
            </a:p>
          </p:txBody>
        </p:sp>
        <p:sp>
          <p:nvSpPr>
            <p:cNvPr id="18443" name="Rectangle 23"/>
            <p:cNvSpPr>
              <a:spLocks noChangeArrowheads="1"/>
            </p:cNvSpPr>
            <p:nvPr/>
          </p:nvSpPr>
          <p:spPr bwMode="auto">
            <a:xfrm>
              <a:off x="2419350" y="3867150"/>
              <a:ext cx="296863" cy="13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300" b="1">
                  <a:solidFill>
                    <a:srgbClr val="0000FF"/>
                  </a:solidFill>
                  <a:latin typeface="Century Gothic" pitchFamily="34" charset="0"/>
                </a:rPr>
                <a:t> </a:t>
              </a:r>
            </a:p>
          </p:txBody>
        </p:sp>
        <p:sp>
          <p:nvSpPr>
            <p:cNvPr id="18444" name="Rectangle 25"/>
            <p:cNvSpPr>
              <a:spLocks noChangeArrowheads="1"/>
            </p:cNvSpPr>
            <p:nvPr/>
          </p:nvSpPr>
          <p:spPr bwMode="auto">
            <a:xfrm>
              <a:off x="1763713" y="3960813"/>
              <a:ext cx="296862" cy="153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400" b="1">
                  <a:solidFill>
                    <a:srgbClr val="0000FF"/>
                  </a:solidFill>
                  <a:latin typeface="Century Gothic" pitchFamily="34" charset="0"/>
                </a:rPr>
                <a:t> </a:t>
              </a:r>
            </a:p>
          </p:txBody>
        </p:sp>
        <p:sp>
          <p:nvSpPr>
            <p:cNvPr id="18445" name="Rectangle 26"/>
            <p:cNvSpPr>
              <a:spLocks noChangeArrowheads="1"/>
            </p:cNvSpPr>
            <p:nvPr/>
          </p:nvSpPr>
          <p:spPr bwMode="auto">
            <a:xfrm>
              <a:off x="1679575" y="3225800"/>
              <a:ext cx="296863" cy="153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400" b="1">
                  <a:solidFill>
                    <a:srgbClr val="0000FF"/>
                  </a:solidFill>
                  <a:latin typeface="Century Gothic" pitchFamily="34" charset="0"/>
                </a:rPr>
                <a:t> </a:t>
              </a:r>
            </a:p>
          </p:txBody>
        </p:sp>
        <p:sp>
          <p:nvSpPr>
            <p:cNvPr id="18446" name="Rectangle 27"/>
            <p:cNvSpPr>
              <a:spLocks noChangeArrowheads="1"/>
            </p:cNvSpPr>
            <p:nvPr/>
          </p:nvSpPr>
          <p:spPr bwMode="auto">
            <a:xfrm>
              <a:off x="1447800" y="3362325"/>
              <a:ext cx="298450" cy="153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400" b="1">
                  <a:solidFill>
                    <a:srgbClr val="0000FF"/>
                  </a:solidFill>
                  <a:latin typeface="Century Gothic" pitchFamily="34" charset="0"/>
                </a:rPr>
                <a:t> </a:t>
              </a:r>
            </a:p>
          </p:txBody>
        </p:sp>
        <p:sp>
          <p:nvSpPr>
            <p:cNvPr id="18447" name="Rectangle 28"/>
            <p:cNvSpPr>
              <a:spLocks noChangeArrowheads="1"/>
            </p:cNvSpPr>
            <p:nvPr/>
          </p:nvSpPr>
          <p:spPr bwMode="auto">
            <a:xfrm>
              <a:off x="1571625" y="3481388"/>
              <a:ext cx="296863" cy="153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400" b="1">
                  <a:solidFill>
                    <a:srgbClr val="0000FF"/>
                  </a:solidFill>
                  <a:latin typeface="Century Gothic" pitchFamily="34" charset="0"/>
                </a:rPr>
                <a:t> </a:t>
              </a:r>
            </a:p>
          </p:txBody>
        </p:sp>
        <p:sp>
          <p:nvSpPr>
            <p:cNvPr id="18448" name="Rectangle 29"/>
            <p:cNvSpPr>
              <a:spLocks noChangeArrowheads="1"/>
            </p:cNvSpPr>
            <p:nvPr/>
          </p:nvSpPr>
          <p:spPr bwMode="auto">
            <a:xfrm>
              <a:off x="2557463" y="4465638"/>
              <a:ext cx="296862" cy="153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400" b="1">
                  <a:solidFill>
                    <a:srgbClr val="0000FF"/>
                  </a:solidFill>
                  <a:latin typeface="Century Gothic" pitchFamily="34" charset="0"/>
                </a:rPr>
                <a:t> </a:t>
              </a:r>
            </a:p>
          </p:txBody>
        </p:sp>
        <p:sp>
          <p:nvSpPr>
            <p:cNvPr id="18449" name="Rectangle 32"/>
            <p:cNvSpPr>
              <a:spLocks noChangeArrowheads="1"/>
            </p:cNvSpPr>
            <p:nvPr/>
          </p:nvSpPr>
          <p:spPr bwMode="auto">
            <a:xfrm>
              <a:off x="5800725" y="3233738"/>
              <a:ext cx="298450" cy="153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400" b="1">
                  <a:solidFill>
                    <a:srgbClr val="0000FF"/>
                  </a:solidFill>
                  <a:latin typeface="Century Gothic" pitchFamily="34" charset="0"/>
                </a:rPr>
                <a:t> </a:t>
              </a:r>
            </a:p>
          </p:txBody>
        </p:sp>
        <p:sp>
          <p:nvSpPr>
            <p:cNvPr id="18450" name="Rectangle 34"/>
            <p:cNvSpPr>
              <a:spLocks noChangeArrowheads="1"/>
            </p:cNvSpPr>
            <p:nvPr/>
          </p:nvSpPr>
          <p:spPr bwMode="auto">
            <a:xfrm>
              <a:off x="5591175" y="3475038"/>
              <a:ext cx="298450" cy="153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400" b="1">
                  <a:solidFill>
                    <a:srgbClr val="0000FF"/>
                  </a:solidFill>
                  <a:latin typeface="Century Gothic" pitchFamily="34" charset="0"/>
                </a:rPr>
                <a:t> </a:t>
              </a:r>
            </a:p>
          </p:txBody>
        </p:sp>
        <p:sp>
          <p:nvSpPr>
            <p:cNvPr id="18451" name="Rectangle 35"/>
            <p:cNvSpPr>
              <a:spLocks noChangeArrowheads="1"/>
            </p:cNvSpPr>
            <p:nvPr/>
          </p:nvSpPr>
          <p:spPr bwMode="auto">
            <a:xfrm>
              <a:off x="5707063" y="3708400"/>
              <a:ext cx="296862" cy="153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s-IS" sz="400" b="1">
                  <a:solidFill>
                    <a:srgbClr val="0000FF"/>
                  </a:solidFill>
                  <a:latin typeface="Century Gothic" pitchFamily="34" charset="0"/>
                </a:rPr>
                <a:t> </a:t>
              </a:r>
            </a:p>
          </p:txBody>
        </p:sp>
        <p:cxnSp>
          <p:nvCxnSpPr>
            <p:cNvPr id="18452" name="Connecteur droit 3"/>
            <p:cNvCxnSpPr>
              <a:cxnSpLocks noChangeShapeType="1"/>
            </p:cNvCxnSpPr>
            <p:nvPr/>
          </p:nvCxnSpPr>
          <p:spPr bwMode="auto">
            <a:xfrm>
              <a:off x="4845050" y="3538538"/>
              <a:ext cx="730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8453" name="Ellipse 4"/>
            <p:cNvSpPr>
              <a:spLocks noChangeArrowheads="1"/>
            </p:cNvSpPr>
            <p:nvPr/>
          </p:nvSpPr>
          <p:spPr bwMode="auto">
            <a:xfrm>
              <a:off x="4859338" y="3516313"/>
              <a:ext cx="46037" cy="4445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r" eaLnBrk="1" hangingPunct="1"/>
              <a:endParaRPr lang="fr-FR">
                <a:latin typeface="Century Gothic" pitchFamily="34" charset="0"/>
              </a:endParaRPr>
            </a:p>
          </p:txBody>
        </p:sp>
        <p:cxnSp>
          <p:nvCxnSpPr>
            <p:cNvPr id="18454" name="Connecteur droit 82"/>
            <p:cNvCxnSpPr>
              <a:cxnSpLocks noChangeShapeType="1"/>
            </p:cNvCxnSpPr>
            <p:nvPr/>
          </p:nvCxnSpPr>
          <p:spPr bwMode="auto">
            <a:xfrm>
              <a:off x="690563" y="3438525"/>
              <a:ext cx="10001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8455" name="Ellipse 83"/>
            <p:cNvSpPr>
              <a:spLocks noChangeArrowheads="1"/>
            </p:cNvSpPr>
            <p:nvPr/>
          </p:nvSpPr>
          <p:spPr bwMode="auto">
            <a:xfrm>
              <a:off x="722313" y="3419475"/>
              <a:ext cx="44450" cy="46038"/>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r" eaLnBrk="1" hangingPunct="1"/>
              <a:endParaRPr lang="fr-FR">
                <a:latin typeface="Century Gothic" pitchFamily="34" charset="0"/>
              </a:endParaRPr>
            </a:p>
          </p:txBody>
        </p:sp>
        <p:sp>
          <p:nvSpPr>
            <p:cNvPr id="18456" name="Rectangle 1"/>
            <p:cNvSpPr>
              <a:spLocks noChangeArrowheads="1"/>
            </p:cNvSpPr>
            <p:nvPr/>
          </p:nvSpPr>
          <p:spPr bwMode="auto">
            <a:xfrm>
              <a:off x="3581400" y="4535488"/>
              <a:ext cx="792163" cy="255587"/>
            </a:xfrm>
            <a:prstGeom prst="rect">
              <a:avLst/>
            </a:prstGeom>
            <a:noFill/>
            <a:ln w="254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r" eaLnBrk="1" hangingPunct="1"/>
              <a:endParaRPr lang="fr-FR">
                <a:latin typeface="Century Gothic" pitchFamily="34" charset="0"/>
              </a:endParaRPr>
            </a:p>
          </p:txBody>
        </p:sp>
        <p:sp>
          <p:nvSpPr>
            <p:cNvPr id="18457" name="Rectangle 27"/>
            <p:cNvSpPr>
              <a:spLocks noChangeArrowheads="1"/>
            </p:cNvSpPr>
            <p:nvPr/>
          </p:nvSpPr>
          <p:spPr bwMode="auto">
            <a:xfrm>
              <a:off x="8037513" y="4572000"/>
              <a:ext cx="792162" cy="255588"/>
            </a:xfrm>
            <a:prstGeom prst="rect">
              <a:avLst/>
            </a:prstGeom>
            <a:noFill/>
            <a:ln w="254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r" eaLnBrk="1" hangingPunct="1"/>
              <a:endParaRPr lang="fr-FR">
                <a:latin typeface="Century Gothic" pitchFamily="34" charset="0"/>
              </a:endParaRPr>
            </a:p>
          </p:txBody>
        </p:sp>
      </p:grpSp>
      <p:sp>
        <p:nvSpPr>
          <p:cNvPr id="18458" name="Rectangle 26"/>
          <p:cNvSpPr>
            <a:spLocks noChangeArrowheads="1"/>
          </p:cNvSpPr>
          <p:nvPr/>
        </p:nvSpPr>
        <p:spPr bwMode="auto">
          <a:xfrm>
            <a:off x="6156325" y="384175"/>
            <a:ext cx="295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sz="1400" b="1" dirty="0">
                <a:latin typeface="Century Gothic" pitchFamily="34" charset="0"/>
              </a:rPr>
              <a:t>Eur.Phys.J. C77 (2017) 609</a:t>
            </a:r>
            <a:endParaRPr lang="en-US" sz="1400" dirty="0">
              <a:latin typeface="Century Gothic" pitchFamily="34" charset="0"/>
            </a:endParaRPr>
          </a:p>
        </p:txBody>
      </p:sp>
      <p:grpSp>
        <p:nvGrpSpPr>
          <p:cNvPr id="7" name="Группа 6"/>
          <p:cNvGrpSpPr/>
          <p:nvPr/>
        </p:nvGrpSpPr>
        <p:grpSpPr>
          <a:xfrm>
            <a:off x="251520" y="1203847"/>
            <a:ext cx="4752528" cy="1649089"/>
            <a:chOff x="310133" y="2503929"/>
            <a:chExt cx="5098364" cy="1893046"/>
          </a:xfrm>
        </p:grpSpPr>
        <p:grpSp>
          <p:nvGrpSpPr>
            <p:cNvPr id="5" name="Группа 4"/>
            <p:cNvGrpSpPr/>
            <p:nvPr/>
          </p:nvGrpSpPr>
          <p:grpSpPr>
            <a:xfrm>
              <a:off x="310133" y="2744311"/>
              <a:ext cx="5098364" cy="1652664"/>
              <a:chOff x="238125" y="2374399"/>
              <a:chExt cx="5098364" cy="1652664"/>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3852" r="6038" b="-1460"/>
              <a:stretch/>
            </p:blipFill>
            <p:spPr bwMode="auto">
              <a:xfrm>
                <a:off x="238125" y="2374399"/>
                <a:ext cx="4916487" cy="162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4266381" y="3779747"/>
                    <a:ext cx="1070108" cy="247316"/>
                  </a:xfrm>
                  <a:prstGeom prst="rect">
                    <a:avLst/>
                  </a:prstGeom>
                  <a:noFill/>
                </p:spPr>
                <p:txBody>
                  <a:bodyPr wrap="square" rtlCol="0">
                    <a:spAutoFit/>
                  </a:bodyPr>
                  <a:lstStyle/>
                  <a:p>
                    <a14:m>
                      <m:oMath xmlns:m="http://schemas.openxmlformats.org/officeDocument/2006/math">
                        <m:sSup>
                          <m:sSupPr>
                            <m:ctrlPr>
                              <a:rPr lang="ru-RU" sz="800" i="1" smtClean="0">
                                <a:latin typeface="Cambria Math" panose="02040503050406030204" pitchFamily="18" charset="0"/>
                                <a:ea typeface="Cambria Math" pitchFamily="18" charset="0"/>
                              </a:rPr>
                            </m:ctrlPr>
                          </m:sSupPr>
                          <m:e>
                            <m:r>
                              <a:rPr lang="en-US" sz="800" b="0" i="1" smtClean="0">
                                <a:latin typeface="Cambria Math" pitchFamily="18" charset="0"/>
                                <a:ea typeface="Cambria Math" pitchFamily="18" charset="0"/>
                              </a:rPr>
                              <m:t>𝑀</m:t>
                            </m:r>
                            <m:r>
                              <a:rPr lang="en-US" sz="800" b="0" i="1" smtClean="0">
                                <a:latin typeface="Cambria Math" pitchFamily="18" charset="0"/>
                                <a:ea typeface="Cambria Math" pitchFamily="18" charset="0"/>
                              </a:rPr>
                              <m:t>(</m:t>
                            </m:r>
                            <m:sSup>
                              <m:sSupPr>
                                <m:ctrlPr>
                                  <a:rPr lang="ru-RU" sz="800" i="1">
                                    <a:latin typeface="Cambria Math" panose="02040503050406030204" pitchFamily="18" charset="0"/>
                                    <a:ea typeface="Cambria Math" pitchFamily="18" charset="0"/>
                                  </a:rPr>
                                </m:ctrlPr>
                              </m:sSupPr>
                              <m:e>
                                <m:r>
                                  <a:rPr lang="en-US" sz="800" i="1">
                                    <a:latin typeface="Cambria Math" panose="02040503050406030204" pitchFamily="18" charset="0"/>
                                    <a:ea typeface="Cambria Math" pitchFamily="18" charset="0"/>
                                  </a:rPr>
                                  <m:t>𝐾</m:t>
                                </m:r>
                              </m:e>
                              <m:sup>
                                <m:r>
                                  <a:rPr lang="en-US" sz="800" b="0" i="1" smtClean="0">
                                    <a:latin typeface="Cambria Math" panose="02040503050406030204" pitchFamily="18" charset="0"/>
                                    <a:ea typeface="Cambria Math" pitchFamily="18" charset="0"/>
                                  </a:rPr>
                                  <m:t>+</m:t>
                                </m:r>
                              </m:sup>
                            </m:sSup>
                            <m:r>
                              <m:rPr>
                                <m:nor/>
                              </m:rPr>
                              <a:rPr lang="ru-RU" sz="800" dirty="0">
                                <a:latin typeface="Cambria Math" pitchFamily="18" charset="0"/>
                                <a:ea typeface="Cambria Math" pitchFamily="18" charset="0"/>
                              </a:rPr>
                              <m:t> </m:t>
                            </m:r>
                            <m:r>
                              <a:rPr lang="en-US" sz="800" b="0" i="1" smtClean="0">
                                <a:latin typeface="Cambria Math" panose="02040503050406030204" pitchFamily="18" charset="0"/>
                                <a:ea typeface="Cambria Math" pitchFamily="18" charset="0"/>
                              </a:rPr>
                              <m:t>𝐾</m:t>
                            </m:r>
                          </m:e>
                          <m:sup>
                            <m:r>
                              <a:rPr lang="ru-RU" sz="800" b="0" i="1" smtClean="0">
                                <a:latin typeface="Cambria Math" panose="02040503050406030204" pitchFamily="18" charset="0"/>
                                <a:ea typeface="Cambria Math" pitchFamily="18" charset="0"/>
                              </a:rPr>
                              <m:t>−</m:t>
                            </m:r>
                          </m:sup>
                        </m:sSup>
                        <m:r>
                          <a:rPr lang="en-US" sz="800" b="0" i="1" smtClean="0">
                            <a:latin typeface="Cambria Math" pitchFamily="18" charset="0"/>
                            <a:ea typeface="Cambria Math" pitchFamily="18" charset="0"/>
                          </a:rPr>
                          <m:t>)</m:t>
                        </m:r>
                      </m:oMath>
                    </a14:m>
                    <a:r>
                      <a:rPr lang="en-US" sz="800" dirty="0">
                        <a:latin typeface="Cambria Math" pitchFamily="18" charset="0"/>
                        <a:ea typeface="Cambria Math" pitchFamily="18" charset="0"/>
                      </a:rPr>
                      <a:t> [MeV]</a:t>
                    </a:r>
                    <a:endParaRPr lang="ru-RU" sz="800" dirty="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66381" y="3779747"/>
                    <a:ext cx="1070108" cy="247316"/>
                  </a:xfrm>
                  <a:prstGeom prst="rect">
                    <a:avLst/>
                  </a:prstGeom>
                  <a:blipFill rotWithShape="1">
                    <a:blip r:embed="rId7"/>
                    <a:stretch>
                      <a:fillRect b="-857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826221" y="3779746"/>
                    <a:ext cx="1119992" cy="246424"/>
                  </a:xfrm>
                  <a:prstGeom prst="rect">
                    <a:avLst/>
                  </a:prstGeom>
                  <a:noFill/>
                </p:spPr>
                <p:txBody>
                  <a:bodyPr wrap="square" rtlCol="0">
                    <a:spAutoFit/>
                  </a:bodyPr>
                  <a:lstStyle/>
                  <a:p>
                    <a14:m>
                      <m:oMath xmlns:m="http://schemas.openxmlformats.org/officeDocument/2006/math">
                        <m:sSup>
                          <m:sSupPr>
                            <m:ctrlPr>
                              <a:rPr lang="ru-RU" sz="800" i="1" smtClean="0">
                                <a:latin typeface="Cambria Math" panose="02040503050406030204" pitchFamily="18" charset="0"/>
                                <a:ea typeface="Cambria Math" pitchFamily="18" charset="0"/>
                              </a:rPr>
                            </m:ctrlPr>
                          </m:sSupPr>
                          <m:e>
                            <m:r>
                              <a:rPr lang="en-US" sz="800" b="0" i="1" smtClean="0">
                                <a:latin typeface="Cambria Math" pitchFamily="18" charset="0"/>
                                <a:ea typeface="Cambria Math" pitchFamily="18" charset="0"/>
                              </a:rPr>
                              <m:t>𝑀</m:t>
                            </m:r>
                            <m:r>
                              <a:rPr lang="en-US" sz="800" b="0" i="1" smtClean="0">
                                <a:latin typeface="Cambria Math" pitchFamily="18" charset="0"/>
                                <a:ea typeface="Cambria Math" pitchFamily="18" charset="0"/>
                              </a:rPr>
                              <m:t>(</m:t>
                            </m:r>
                            <m:sSup>
                              <m:sSupPr>
                                <m:ctrlPr>
                                  <a:rPr lang="ru-RU" sz="800" i="1">
                                    <a:latin typeface="Cambria Math" panose="02040503050406030204" pitchFamily="18" charset="0"/>
                                    <a:ea typeface="Cambria Math" pitchFamily="18" charset="0"/>
                                  </a:rPr>
                                </m:ctrlPr>
                              </m:sSupPr>
                              <m:e>
                                <m:r>
                                  <a:rPr lang="en-US" sz="800" i="1">
                                    <a:latin typeface="Cambria Math" panose="02040503050406030204" pitchFamily="18" charset="0"/>
                                    <a:ea typeface="Cambria Math" pitchFamily="18" charset="0"/>
                                  </a:rPr>
                                  <m:t>𝐾</m:t>
                                </m:r>
                              </m:e>
                              <m:sup>
                                <m:r>
                                  <a:rPr lang="en-US" sz="800" b="0" i="1" smtClean="0">
                                    <a:latin typeface="Cambria Math" panose="02040503050406030204" pitchFamily="18" charset="0"/>
                                    <a:ea typeface="Cambria Math" pitchFamily="18" charset="0"/>
                                  </a:rPr>
                                  <m:t>+</m:t>
                                </m:r>
                              </m:sup>
                            </m:sSup>
                            <m:r>
                              <m:rPr>
                                <m:nor/>
                              </m:rPr>
                              <a:rPr lang="ru-RU" sz="800" dirty="0">
                                <a:latin typeface="Cambria Math" pitchFamily="18" charset="0"/>
                                <a:ea typeface="Cambria Math" pitchFamily="18" charset="0"/>
                              </a:rPr>
                              <m:t> </m:t>
                            </m:r>
                            <m:r>
                              <a:rPr lang="en-US" sz="800" b="0" i="1" smtClean="0">
                                <a:latin typeface="Cambria Math" panose="02040503050406030204" pitchFamily="18" charset="0"/>
                                <a:ea typeface="Cambria Math" pitchFamily="18" charset="0"/>
                              </a:rPr>
                              <m:t>𝐾</m:t>
                            </m:r>
                          </m:e>
                          <m:sup>
                            <m:r>
                              <a:rPr lang="ru-RU" sz="800" b="0" i="1" smtClean="0">
                                <a:latin typeface="Cambria Math" panose="02040503050406030204" pitchFamily="18" charset="0"/>
                                <a:ea typeface="Cambria Math" pitchFamily="18" charset="0"/>
                              </a:rPr>
                              <m:t>−</m:t>
                            </m:r>
                          </m:sup>
                        </m:sSup>
                        <m:r>
                          <a:rPr lang="en-US" sz="800" b="0" i="1" smtClean="0">
                            <a:latin typeface="Cambria Math" pitchFamily="18" charset="0"/>
                            <a:ea typeface="Cambria Math" pitchFamily="18" charset="0"/>
                          </a:rPr>
                          <m:t>)</m:t>
                        </m:r>
                      </m:oMath>
                    </a14:m>
                    <a:r>
                      <a:rPr lang="en-US" sz="800" dirty="0">
                        <a:latin typeface="Cambria Math" pitchFamily="18" charset="0"/>
                        <a:ea typeface="Cambria Math" pitchFamily="18" charset="0"/>
                      </a:rPr>
                      <a:t> [MeV]</a:t>
                    </a:r>
                    <a:endParaRPr lang="ru-RU" sz="800" dirty="0">
                      <a:latin typeface="Cambria Math" pitchFamily="18" charset="0"/>
                      <a:ea typeface="Cambria Math"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826221" y="3779746"/>
                    <a:ext cx="1119992" cy="246424"/>
                  </a:xfrm>
                  <a:prstGeom prst="rect">
                    <a:avLst/>
                  </a:prstGeom>
                  <a:blipFill rotWithShape="1">
                    <a:blip r:embed="rId8"/>
                    <a:stretch>
                      <a:fillRect b="-8571"/>
                    </a:stretch>
                  </a:blipFill>
                </p:spPr>
                <p:txBody>
                  <a:bodyPr/>
                  <a:lstStyle/>
                  <a:p>
                    <a:r>
                      <a:rPr lang="ru-RU">
                        <a:noFill/>
                      </a:rPr>
                      <a:t> </a:t>
                    </a:r>
                  </a:p>
                </p:txBody>
              </p:sp>
            </mc:Fallback>
          </mc:AlternateContent>
        </p:grpSp>
        <mc:AlternateContent xmlns:mc="http://schemas.openxmlformats.org/markup-compatibility/2006" xmlns:a14="http://schemas.microsoft.com/office/drawing/2010/main">
          <mc:Choice Requires="a14">
            <p:sp>
              <p:nvSpPr>
                <p:cNvPr id="6" name="TextBox 5"/>
                <p:cNvSpPr txBox="1"/>
                <p:nvPr/>
              </p:nvSpPr>
              <p:spPr>
                <a:xfrm>
                  <a:off x="395536" y="2503929"/>
                  <a:ext cx="3159010" cy="317977"/>
                </a:xfrm>
                <a:prstGeom prst="rect">
                  <a:avLst/>
                </a:prstGeom>
                <a:noFill/>
              </p:spPr>
              <p:txBody>
                <a:bodyPr wrap="square" rtlCol="0">
                  <a:spAutoFit/>
                </a:bodyPr>
                <a:lstStyle/>
                <a:p>
                  <a:r>
                    <a:rPr lang="en-US" sz="1200" b="1" u="sng" dirty="0"/>
                    <a:t>2D fit to 2</a:t>
                  </a:r>
                  <a14:m>
                    <m:oMath xmlns:m="http://schemas.openxmlformats.org/officeDocument/2006/math">
                      <m:sSup>
                        <m:sSupPr>
                          <m:ctrlPr>
                            <a:rPr lang="ru-RU" sz="1200" b="1" i="1" u="sng">
                              <a:latin typeface="Cambria Math" panose="02040503050406030204" pitchFamily="18" charset="0"/>
                              <a:ea typeface="Cambria Math" pitchFamily="18" charset="0"/>
                            </a:rPr>
                          </m:ctrlPr>
                        </m:sSupPr>
                        <m:e>
                          <m:r>
                            <a:rPr lang="en-US" sz="1200" b="1" i="1" u="sng" smtClean="0">
                              <a:latin typeface="Cambria Math" pitchFamily="18" charset="0"/>
                              <a:ea typeface="Cambria Math" pitchFamily="18" charset="0"/>
                            </a:rPr>
                            <m:t>(</m:t>
                          </m:r>
                          <m:sSup>
                            <m:sSupPr>
                              <m:ctrlPr>
                                <a:rPr lang="ru-RU" sz="1200" b="1" i="1" u="sng">
                                  <a:latin typeface="Cambria Math" panose="02040503050406030204" pitchFamily="18" charset="0"/>
                                  <a:ea typeface="Cambria Math" pitchFamily="18" charset="0"/>
                                </a:rPr>
                              </m:ctrlPr>
                            </m:sSupPr>
                            <m:e>
                              <m:r>
                                <a:rPr lang="en-US" sz="1200" b="1" i="1" u="sng">
                                  <a:latin typeface="Cambria Math" panose="02040503050406030204" pitchFamily="18" charset="0"/>
                                  <a:ea typeface="Cambria Math" pitchFamily="18" charset="0"/>
                                </a:rPr>
                                <m:t>𝑲</m:t>
                              </m:r>
                            </m:e>
                            <m:sup>
                              <m:r>
                                <a:rPr lang="en-US" sz="1200" b="1" i="1" u="sng">
                                  <a:latin typeface="Cambria Math" panose="02040503050406030204" pitchFamily="18" charset="0"/>
                                  <a:ea typeface="Cambria Math" pitchFamily="18" charset="0"/>
                                </a:rPr>
                                <m:t>+</m:t>
                              </m:r>
                            </m:sup>
                          </m:sSup>
                          <m:r>
                            <m:rPr>
                              <m:nor/>
                            </m:rPr>
                            <a:rPr lang="ru-RU" sz="1200" b="1" u="sng" dirty="0">
                              <a:latin typeface="Cambria Math" pitchFamily="18" charset="0"/>
                              <a:ea typeface="Cambria Math" pitchFamily="18" charset="0"/>
                            </a:rPr>
                            <m:t> </m:t>
                          </m:r>
                          <m:r>
                            <a:rPr lang="en-US" sz="1200" b="1" i="1" u="sng">
                              <a:latin typeface="Cambria Math" panose="02040503050406030204" pitchFamily="18" charset="0"/>
                              <a:ea typeface="Cambria Math" pitchFamily="18" charset="0"/>
                            </a:rPr>
                            <m:t>𝑲</m:t>
                          </m:r>
                        </m:e>
                        <m:sup>
                          <m:r>
                            <a:rPr lang="ru-RU" sz="1200" b="1" i="1" u="sng">
                              <a:latin typeface="Cambria Math" panose="02040503050406030204" pitchFamily="18" charset="0"/>
                              <a:ea typeface="Cambria Math" pitchFamily="18" charset="0"/>
                            </a:rPr>
                            <m:t>−</m:t>
                          </m:r>
                        </m:sup>
                      </m:sSup>
                      <m:r>
                        <a:rPr lang="en-US" sz="1200" b="1" i="1" u="sng">
                          <a:latin typeface="Cambria Math" pitchFamily="18" charset="0"/>
                          <a:ea typeface="Cambria Math" pitchFamily="18" charset="0"/>
                        </a:rPr>
                        <m:t>)</m:t>
                      </m:r>
                    </m:oMath>
                  </a14:m>
                  <a:r>
                    <a:rPr lang="en-US" sz="1200" b="1" u="sng" dirty="0"/>
                    <a:t> invariant mass</a:t>
                  </a:r>
                  <a:endParaRPr lang="ru-RU" sz="1200" b="1" u="sng"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2503929"/>
                  <a:ext cx="3159010" cy="317977"/>
                </a:xfrm>
                <a:prstGeom prst="rect">
                  <a:avLst/>
                </a:prstGeom>
                <a:blipFill rotWithShape="1">
                  <a:blip r:embed="rId9"/>
                  <a:stretch>
                    <a:fillRect t="-2222" b="-15556"/>
                  </a:stretch>
                </a:blipFill>
              </p:spPr>
              <p:txBody>
                <a:bodyPr/>
                <a:lstStyle/>
                <a:p>
                  <a:r>
                    <a:rPr lang="ru-RU">
                      <a:noFill/>
                    </a:rPr>
                    <a:t> </a:t>
                  </a:r>
                </a:p>
              </p:txBody>
            </p:sp>
          </mc:Fallback>
        </mc:AlternateContent>
      </p:grpSp>
      <p:sp>
        <p:nvSpPr>
          <p:cNvPr id="8" name="Номер слайда 7"/>
          <p:cNvSpPr>
            <a:spLocks noGrp="1"/>
          </p:cNvSpPr>
          <p:nvPr>
            <p:ph type="sldNum" idx="12"/>
          </p:nvPr>
        </p:nvSpPr>
        <p:spPr/>
        <p:txBody>
          <a:bodyPr/>
          <a:lstStyle/>
          <a:p>
            <a:fld id="{00000000-1234-1234-1234-123412341234}" type="slidenum">
              <a:rPr lang="en-US" smtClean="0"/>
              <a:pPr/>
              <a:t>21</a:t>
            </a:fld>
            <a:endParaRPr lang="en-US"/>
          </a:p>
        </p:txBody>
      </p:sp>
      <mc:AlternateContent xmlns:mc="http://schemas.openxmlformats.org/markup-compatibility/2006">
        <mc:Choice xmlns:a14="http://schemas.microsoft.com/office/drawing/2010/main" Requires="a14">
          <p:sp>
            <p:nvSpPr>
              <p:cNvPr id="38" name="Title 1">
                <a:extLst>
                  <a:ext uri="{FF2B5EF4-FFF2-40B4-BE49-F238E27FC236}">
                    <a16:creationId xmlns:a16="http://schemas.microsoft.com/office/drawing/2014/main" id="{1186A904-2519-D44E-9F8A-76AC6CEDF7BD}"/>
                  </a:ext>
                </a:extLst>
              </p:cNvPr>
              <p:cNvSpPr txBox="1">
                <a:spLocks/>
              </p:cNvSpPr>
              <p:nvPr/>
            </p:nvSpPr>
            <p:spPr>
              <a:xfrm>
                <a:off x="457200" y="-328079"/>
                <a:ext cx="8229600" cy="1030131"/>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charset="0"/>
                            <a:ea typeface="Cambria Math" charset="0"/>
                            <a:cs typeface="Cambria Math" charset="0"/>
                          </a:rPr>
                          <m:t>𝝌</m:t>
                        </m:r>
                      </m:e>
                      <m:sub>
                        <m:r>
                          <a:rPr lang="en-US" sz="2200" b="1" i="1" smtClean="0">
                            <a:latin typeface="Cambria Math" charset="0"/>
                          </a:rPr>
                          <m:t>𝒄</m:t>
                        </m:r>
                        <m:r>
                          <a:rPr lang="en-US" sz="2200" b="1" i="1" smtClean="0">
                            <a:solidFill>
                              <a:srgbClr val="FF0000"/>
                            </a:solidFill>
                            <a:latin typeface="Cambria Math" panose="02040503050406030204" pitchFamily="18" charset="0"/>
                          </a:rPr>
                          <m:t>𝟎</m:t>
                        </m:r>
                        <m:r>
                          <a:rPr lang="en-US" sz="2200" b="1" i="1" smtClean="0">
                            <a:latin typeface="Cambria Math" panose="02040503050406030204" pitchFamily="18" charset="0"/>
                          </a:rPr>
                          <m:t>,</m:t>
                        </m:r>
                        <m:r>
                          <a:rPr lang="en-US" sz="2200" b="1" i="1" smtClean="0">
                            <a:latin typeface="Cambria Math" panose="02040503050406030204" pitchFamily="18" charset="0"/>
                          </a:rPr>
                          <m:t>𝟏</m:t>
                        </m:r>
                        <m:r>
                          <a:rPr lang="en-US" sz="2200" b="1" i="1" smtClean="0">
                            <a:latin typeface="Cambria Math" panose="02040503050406030204" pitchFamily="18" charset="0"/>
                          </a:rPr>
                          <m:t>,</m:t>
                        </m:r>
                        <m:r>
                          <a:rPr lang="en-US" sz="2200" b="1" i="1" smtClean="0">
                            <a:latin typeface="Cambria Math" panose="02040503050406030204" pitchFamily="18" charset="0"/>
                          </a:rPr>
                          <m:t>𝟐</m:t>
                        </m:r>
                      </m:sub>
                    </m:sSub>
                  </m:oMath>
                </a14:m>
                <a:r>
                  <a:rPr lang="en-US" sz="2200" dirty="0"/>
                  <a:t> production in inclusive b-decays using </a:t>
                </a:r>
                <a14:m>
                  <m:oMath xmlns:m="http://schemas.openxmlformats.org/officeDocument/2006/math">
                    <m:sSub>
                      <m:sSubPr>
                        <m:ctrlPr>
                          <a:rPr lang="en-US" sz="2200" i="1">
                            <a:latin typeface="Cambria Math" panose="02040503050406030204" pitchFamily="18" charset="0"/>
                          </a:rPr>
                        </m:ctrlPr>
                      </m:sSubPr>
                      <m:e>
                        <m:r>
                          <a:rPr lang="en-US" sz="2200" i="1">
                            <a:latin typeface="Cambria Math" charset="0"/>
                            <a:ea typeface="Cambria Math" charset="0"/>
                            <a:cs typeface="Cambria Math" charset="0"/>
                          </a:rPr>
                          <m:t>𝜒</m:t>
                        </m:r>
                      </m:e>
                      <m:sub>
                        <m:r>
                          <a:rPr lang="en-US" sz="2200" i="1">
                            <a:latin typeface="Cambria Math" charset="0"/>
                          </a:rPr>
                          <m:t>𝑐</m:t>
                        </m:r>
                        <m:r>
                          <a:rPr lang="en-US" sz="2200" b="0" i="1" smtClean="0">
                            <a:latin typeface="Cambria Math" panose="02040503050406030204" pitchFamily="18" charset="0"/>
                          </a:rPr>
                          <m:t>0,</m:t>
                        </m:r>
                        <m:r>
                          <a:rPr lang="en-US" sz="2200" i="1">
                            <a:latin typeface="Cambria Math" panose="02040503050406030204" pitchFamily="18" charset="0"/>
                          </a:rPr>
                          <m:t>1,2</m:t>
                        </m:r>
                      </m:sub>
                    </m:sSub>
                    <m:r>
                      <a:rPr lang="en-US" sz="2200">
                        <a:ea typeface="Cambria Math" panose="02040503050406030204" pitchFamily="18" charset="0"/>
                      </a:rPr>
                      <m:t>→</m:t>
                    </m:r>
                    <m:r>
                      <a:rPr lang="en-US" sz="2200" b="0" i="0"/>
                      <m:t>𝞍</m:t>
                    </m:r>
                  </m:oMath>
                </a14:m>
                <a:r>
                  <a:rPr lang="en-US" sz="2200" dirty="0"/>
                  <a:t>𝞍</a:t>
                </a:r>
              </a:p>
            </p:txBody>
          </p:sp>
        </mc:Choice>
        <mc:Fallback>
          <p:sp>
            <p:nvSpPr>
              <p:cNvPr id="38" name="Title 1">
                <a:extLst>
                  <a:ext uri="{FF2B5EF4-FFF2-40B4-BE49-F238E27FC236}">
                    <a16:creationId xmlns:a16="http://schemas.microsoft.com/office/drawing/2014/main" id="{1186A904-2519-D44E-9F8A-76AC6CEDF7BD}"/>
                  </a:ext>
                </a:extLst>
              </p:cNvPr>
              <p:cNvSpPr txBox="1">
                <a:spLocks noRot="1" noChangeAspect="1" noMove="1" noResize="1" noEditPoints="1" noAdjustHandles="1" noChangeArrowheads="1" noChangeShapeType="1" noTextEdit="1"/>
              </p:cNvSpPr>
              <p:nvPr/>
            </p:nvSpPr>
            <p:spPr>
              <a:xfrm>
                <a:off x="457200" y="-328079"/>
                <a:ext cx="8229600" cy="1030131"/>
              </a:xfrm>
              <a:prstGeom prst="rect">
                <a:avLst/>
              </a:prstGeom>
              <a:blipFill>
                <a:blip r:embed="rId10"/>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251835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4753" y="1919288"/>
            <a:ext cx="275748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6"/>
          <p:cNvSpPr>
            <a:spLocks noChangeArrowheads="1"/>
          </p:cNvSpPr>
          <p:nvPr/>
        </p:nvSpPr>
        <p:spPr bwMode="auto">
          <a:xfrm>
            <a:off x="5580063" y="404813"/>
            <a:ext cx="3535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is-IS" sz="1400" b="1" dirty="0">
                <a:solidFill>
                  <a:srgbClr val="0000FF"/>
                </a:solidFill>
                <a:latin typeface="Century Gothic" pitchFamily="34" charset="0"/>
              </a:rPr>
              <a:t>Usachov,Kou, </a:t>
            </a:r>
            <a:r>
              <a:rPr lang="en-US" sz="1400" b="1" dirty="0" err="1">
                <a:solidFill>
                  <a:srgbClr val="0000FF"/>
                </a:solidFill>
                <a:latin typeface="Century Gothic" pitchFamily="34" charset="0"/>
              </a:rPr>
              <a:t>Barsuk</a:t>
            </a:r>
            <a:r>
              <a:rPr lang="is-IS" sz="1400" b="1" dirty="0">
                <a:solidFill>
                  <a:srgbClr val="0000FF"/>
                </a:solidFill>
                <a:latin typeface="Century Gothic" pitchFamily="34" charset="0"/>
              </a:rPr>
              <a:t>, LAL-17-051</a:t>
            </a:r>
            <a:endParaRPr lang="en-US" sz="1400" dirty="0">
              <a:solidFill>
                <a:srgbClr val="0000FF"/>
              </a:solidFill>
              <a:latin typeface="Century Gothic" pitchFamily="34" charset="0"/>
            </a:endParaRPr>
          </a:p>
        </p:txBody>
      </p:sp>
      <p:sp>
        <p:nvSpPr>
          <p:cNvPr id="20485" name="Rectangle 5"/>
          <p:cNvSpPr>
            <a:spLocks noChangeArrowheads="1"/>
          </p:cNvSpPr>
          <p:nvPr/>
        </p:nvSpPr>
        <p:spPr bwMode="auto">
          <a:xfrm>
            <a:off x="34925" y="620713"/>
            <a:ext cx="3816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buSzPct val="150000"/>
              <a:buFont typeface="Arial" pitchFamily="34" charset="0"/>
              <a:buChar char="•"/>
            </a:pPr>
            <a:r>
              <a:rPr lang="en-US" sz="1600" dirty="0">
                <a:latin typeface="Century Gothic" pitchFamily="34" charset="0"/>
              </a:rPr>
              <a:t>From</a:t>
            </a:r>
            <a:r>
              <a:rPr lang="en-US" sz="1400" dirty="0">
                <a:latin typeface="Century Gothic" pitchFamily="34" charset="0"/>
              </a:rPr>
              <a:t> </a:t>
            </a:r>
            <a:r>
              <a:rPr lang="fr-FR" sz="1400" b="1" dirty="0">
                <a:latin typeface="Century Gothic" pitchFamily="34" charset="0"/>
              </a:rPr>
              <a:t>Eur.Phys.J. C77 (2017) 609</a:t>
            </a:r>
            <a:r>
              <a:rPr lang="en-US" sz="1400" dirty="0">
                <a:latin typeface="Century Gothic" pitchFamily="34" charset="0"/>
              </a:rPr>
              <a:t> </a:t>
            </a:r>
            <a:r>
              <a:rPr lang="en-US" sz="1600" dirty="0">
                <a:latin typeface="Century Gothic" pitchFamily="34" charset="0"/>
              </a:rPr>
              <a:t>and</a:t>
            </a:r>
            <a:r>
              <a:rPr lang="en-US" sz="1400" dirty="0">
                <a:latin typeface="Century Gothic" pitchFamily="34" charset="0"/>
              </a:rPr>
              <a:t> </a:t>
            </a:r>
            <a:r>
              <a:rPr lang="en-US" sz="1400" b="1" dirty="0">
                <a:latin typeface="Century Gothic" pitchFamily="34" charset="0"/>
              </a:rPr>
              <a:t>Chin. Phys. C40 (2016) 100001:</a:t>
            </a:r>
            <a:endParaRPr lang="fr-FR" sz="1400" b="1" dirty="0">
              <a:latin typeface="Century Gothic" pitchFamily="34" charset="0"/>
            </a:endParaRPr>
          </a:p>
        </p:txBody>
      </p:sp>
      <p:pic>
        <p:nvPicPr>
          <p:cNvPr id="20486"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715963"/>
            <a:ext cx="532923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26"/>
          <p:cNvSpPr>
            <a:spLocks noChangeArrowheads="1"/>
          </p:cNvSpPr>
          <p:nvPr/>
        </p:nvSpPr>
        <p:spPr bwMode="auto">
          <a:xfrm>
            <a:off x="34925" y="1938338"/>
            <a:ext cx="4092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SzPct val="150000"/>
              <a:buFont typeface="Arial" pitchFamily="34" charset="0"/>
              <a:buChar char="•"/>
            </a:pPr>
            <a:r>
              <a:rPr lang="en-US" sz="1600" dirty="0">
                <a:latin typeface="Century Gothic" pitchFamily="34" charset="0"/>
              </a:rPr>
              <a:t>Relation between LDME from </a:t>
            </a:r>
            <a:r>
              <a:rPr lang="is-IS" sz="1600" dirty="0">
                <a:latin typeface="Century Gothic" pitchFamily="34" charset="0"/>
              </a:rPr>
              <a:t>HQSS: </a:t>
            </a:r>
            <a:endParaRPr lang="en-US" sz="1600" dirty="0">
              <a:latin typeface="Century Gothic" pitchFamily="34" charset="0"/>
            </a:endParaRPr>
          </a:p>
        </p:txBody>
      </p:sp>
      <p:sp>
        <p:nvSpPr>
          <p:cNvPr id="20488" name="Rectangle 26"/>
          <p:cNvSpPr>
            <a:spLocks noChangeArrowheads="1"/>
          </p:cNvSpPr>
          <p:nvPr/>
        </p:nvSpPr>
        <p:spPr bwMode="auto">
          <a:xfrm>
            <a:off x="34925" y="3305175"/>
            <a:ext cx="9074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SzPct val="150000"/>
              <a:buFont typeface="Arial" pitchFamily="34" charset="0"/>
              <a:buChar char="•"/>
            </a:pPr>
            <a:r>
              <a:rPr lang="en-US" sz="1600" dirty="0">
                <a:latin typeface="Century Gothic" pitchFamily="34" charset="0"/>
              </a:rPr>
              <a:t>Branching fractions calculated in  </a:t>
            </a:r>
            <a:r>
              <a:rPr lang="is-IS" sz="1400" b="1" dirty="0">
                <a:latin typeface="Century Gothic" pitchFamily="34" charset="0"/>
              </a:rPr>
              <a:t>Beneke, Maltoni, Rothstein, PRD 59 (1999) 054003</a:t>
            </a:r>
            <a:endParaRPr lang="en-US" sz="1400" dirty="0">
              <a:latin typeface="Century Gothic" pitchFamily="34" charset="0"/>
            </a:endParaRPr>
          </a:p>
        </p:txBody>
      </p:sp>
      <p:pic>
        <p:nvPicPr>
          <p:cNvPr id="20489"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638" y="4127500"/>
            <a:ext cx="40036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8713" y="4340225"/>
            <a:ext cx="1177925" cy="73660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0491"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68875" y="4106863"/>
            <a:ext cx="3779838"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67513" y="4854575"/>
            <a:ext cx="1182687" cy="46355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0493"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67513" y="4332288"/>
            <a:ext cx="1182687" cy="473075"/>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0494" name="Rectangle 26"/>
          <p:cNvSpPr>
            <a:spLocks noChangeArrowheads="1"/>
          </p:cNvSpPr>
          <p:nvPr/>
        </p:nvSpPr>
        <p:spPr bwMode="auto">
          <a:xfrm>
            <a:off x="900113" y="3727450"/>
            <a:ext cx="2736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latin typeface="Century Gothic" pitchFamily="34" charset="0"/>
              </a:rPr>
              <a:t>Fit to three measurements of branching fractions</a:t>
            </a:r>
            <a:endParaRPr lang="en-US" sz="1200">
              <a:latin typeface="Century Gothic" pitchFamily="34" charset="0"/>
            </a:endParaRPr>
          </a:p>
        </p:txBody>
      </p:sp>
      <p:sp>
        <p:nvSpPr>
          <p:cNvPr id="20495" name="Rectangle 26"/>
          <p:cNvSpPr>
            <a:spLocks noChangeArrowheads="1"/>
          </p:cNvSpPr>
          <p:nvPr/>
        </p:nvSpPr>
        <p:spPr bwMode="auto">
          <a:xfrm>
            <a:off x="5435600" y="3727450"/>
            <a:ext cx="2736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dirty="0">
                <a:latin typeface="Century Gothic" pitchFamily="34" charset="0"/>
              </a:rPr>
              <a:t>Fit to two measurements of branching fraction ratios</a:t>
            </a:r>
            <a:endParaRPr lang="en-US" sz="1200" dirty="0">
              <a:latin typeface="Century Gothic" pitchFamily="34" charset="0"/>
            </a:endParaRPr>
          </a:p>
        </p:txBody>
      </p:sp>
      <p:sp>
        <p:nvSpPr>
          <p:cNvPr id="3" name="Номер слайда 2"/>
          <p:cNvSpPr>
            <a:spLocks noGrp="1"/>
          </p:cNvSpPr>
          <p:nvPr>
            <p:ph type="sldNum" idx="12"/>
          </p:nvPr>
        </p:nvSpPr>
        <p:spPr/>
        <p:txBody>
          <a:bodyPr/>
          <a:lstStyle/>
          <a:p>
            <a:fld id="{00000000-1234-1234-1234-123412341234}" type="slidenum">
              <a:rPr lang="en-US" smtClean="0"/>
              <a:pPr/>
              <a:t>22</a:t>
            </a:fld>
            <a:endParaRPr lang="en-US"/>
          </a:p>
        </p:txBody>
      </p:sp>
      <mc:AlternateContent xmlns:mc="http://schemas.openxmlformats.org/markup-compatibility/2006">
        <mc:Choice xmlns:a14="http://schemas.microsoft.com/office/drawing/2010/main" Requires="a14">
          <p:sp>
            <p:nvSpPr>
              <p:cNvPr id="17" name="Title 1">
                <a:extLst>
                  <a:ext uri="{FF2B5EF4-FFF2-40B4-BE49-F238E27FC236}">
                    <a16:creationId xmlns:a16="http://schemas.microsoft.com/office/drawing/2014/main" id="{C44B7AB8-4CFB-054F-B9CD-00BD01492ADB}"/>
                  </a:ext>
                </a:extLst>
              </p:cNvPr>
              <p:cNvSpPr txBox="1">
                <a:spLocks/>
              </p:cNvSpPr>
              <p:nvPr/>
            </p:nvSpPr>
            <p:spPr>
              <a:xfrm>
                <a:off x="457200" y="-328079"/>
                <a:ext cx="8229600" cy="1030131"/>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charset="0"/>
                            <a:ea typeface="Cambria Math" charset="0"/>
                            <a:cs typeface="Cambria Math" charset="0"/>
                          </a:rPr>
                          <m:t>𝝌</m:t>
                        </m:r>
                      </m:e>
                      <m:sub>
                        <m:r>
                          <a:rPr lang="en-US" sz="2200" b="1" i="1" smtClean="0">
                            <a:latin typeface="Cambria Math" charset="0"/>
                          </a:rPr>
                          <m:t>𝒄</m:t>
                        </m:r>
                        <m:r>
                          <a:rPr lang="en-US" sz="2200" b="1" i="1" smtClean="0">
                            <a:solidFill>
                              <a:srgbClr val="FF0000"/>
                            </a:solidFill>
                            <a:latin typeface="Cambria Math" panose="02040503050406030204" pitchFamily="18" charset="0"/>
                          </a:rPr>
                          <m:t>𝟎</m:t>
                        </m:r>
                        <m:r>
                          <a:rPr lang="en-US" sz="2200" b="1" i="1" smtClean="0">
                            <a:latin typeface="Cambria Math" panose="02040503050406030204" pitchFamily="18" charset="0"/>
                          </a:rPr>
                          <m:t>,</m:t>
                        </m:r>
                        <m:r>
                          <a:rPr lang="en-US" sz="2200" b="1" i="1" smtClean="0">
                            <a:latin typeface="Cambria Math" panose="02040503050406030204" pitchFamily="18" charset="0"/>
                          </a:rPr>
                          <m:t>𝟏</m:t>
                        </m:r>
                        <m:r>
                          <a:rPr lang="en-US" sz="2200" b="1" i="1" smtClean="0">
                            <a:latin typeface="Cambria Math" panose="02040503050406030204" pitchFamily="18" charset="0"/>
                          </a:rPr>
                          <m:t>,</m:t>
                        </m:r>
                        <m:r>
                          <a:rPr lang="en-US" sz="2200" b="1" i="1" smtClean="0">
                            <a:latin typeface="Cambria Math" panose="02040503050406030204" pitchFamily="18" charset="0"/>
                          </a:rPr>
                          <m:t>𝟐</m:t>
                        </m:r>
                      </m:sub>
                    </m:sSub>
                  </m:oMath>
                </a14:m>
                <a:r>
                  <a:rPr lang="en-US" sz="2200" dirty="0"/>
                  <a:t> production in inclusive b-decays using </a:t>
                </a:r>
                <a14:m>
                  <m:oMath xmlns:m="http://schemas.openxmlformats.org/officeDocument/2006/math">
                    <m:sSub>
                      <m:sSubPr>
                        <m:ctrlPr>
                          <a:rPr lang="en-US" sz="2200" i="1">
                            <a:latin typeface="Cambria Math" panose="02040503050406030204" pitchFamily="18" charset="0"/>
                          </a:rPr>
                        </m:ctrlPr>
                      </m:sSubPr>
                      <m:e>
                        <m:r>
                          <a:rPr lang="en-US" sz="2200" i="1">
                            <a:latin typeface="Cambria Math" charset="0"/>
                            <a:ea typeface="Cambria Math" charset="0"/>
                            <a:cs typeface="Cambria Math" charset="0"/>
                          </a:rPr>
                          <m:t>𝜒</m:t>
                        </m:r>
                      </m:e>
                      <m:sub>
                        <m:r>
                          <a:rPr lang="en-US" sz="2200" i="1">
                            <a:latin typeface="Cambria Math" charset="0"/>
                          </a:rPr>
                          <m:t>𝑐</m:t>
                        </m:r>
                        <m:r>
                          <a:rPr lang="en-US" sz="2200" b="0" i="1" smtClean="0">
                            <a:latin typeface="Cambria Math" panose="02040503050406030204" pitchFamily="18" charset="0"/>
                          </a:rPr>
                          <m:t>0,</m:t>
                        </m:r>
                        <m:r>
                          <a:rPr lang="en-US" sz="2200" i="1">
                            <a:latin typeface="Cambria Math" panose="02040503050406030204" pitchFamily="18" charset="0"/>
                          </a:rPr>
                          <m:t>1,2</m:t>
                        </m:r>
                      </m:sub>
                    </m:sSub>
                    <m:r>
                      <a:rPr lang="en-US" sz="2200">
                        <a:ea typeface="Cambria Math" panose="02040503050406030204" pitchFamily="18" charset="0"/>
                      </a:rPr>
                      <m:t>→</m:t>
                    </m:r>
                    <m:r>
                      <a:rPr lang="en-US" sz="2200" b="0" i="0"/>
                      <m:t>𝞍</m:t>
                    </m:r>
                  </m:oMath>
                </a14:m>
                <a:r>
                  <a:rPr lang="en-US" sz="2200" dirty="0"/>
                  <a:t>𝞍</a:t>
                </a:r>
              </a:p>
            </p:txBody>
          </p:sp>
        </mc:Choice>
        <mc:Fallback>
          <p:sp>
            <p:nvSpPr>
              <p:cNvPr id="17" name="Title 1">
                <a:extLst>
                  <a:ext uri="{FF2B5EF4-FFF2-40B4-BE49-F238E27FC236}">
                    <a16:creationId xmlns:a16="http://schemas.microsoft.com/office/drawing/2014/main" id="{C44B7AB8-4CFB-054F-B9CD-00BD01492ADB}"/>
                  </a:ext>
                </a:extLst>
              </p:cNvPr>
              <p:cNvSpPr txBox="1">
                <a:spLocks noRot="1" noChangeAspect="1" noMove="1" noResize="1" noEditPoints="1" noAdjustHandles="1" noChangeArrowheads="1" noChangeShapeType="1" noTextEdit="1"/>
              </p:cNvSpPr>
              <p:nvPr/>
            </p:nvSpPr>
            <p:spPr>
              <a:xfrm>
                <a:off x="457200" y="-328079"/>
                <a:ext cx="8229600" cy="1030131"/>
              </a:xfrm>
              <a:prstGeom prst="rect">
                <a:avLst/>
              </a:prstGeom>
              <a:blipFill>
                <a:blip r:embed="rId10"/>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310291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9181" y="4421212"/>
            <a:ext cx="34956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6"/>
          <p:cNvSpPr>
            <a:spLocks noChangeArrowheads="1"/>
          </p:cNvSpPr>
          <p:nvPr/>
        </p:nvSpPr>
        <p:spPr bwMode="auto">
          <a:xfrm>
            <a:off x="6670675" y="1077913"/>
            <a:ext cx="2293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400" b="1" dirty="0" err="1">
                <a:solidFill>
                  <a:srgbClr val="0000FF"/>
                </a:solidFill>
                <a:latin typeface="Century Gothic" pitchFamily="34" charset="0"/>
              </a:rPr>
              <a:t>Lansberg</a:t>
            </a:r>
            <a:r>
              <a:rPr lang="fr-FR" sz="1400" b="1" dirty="0">
                <a:solidFill>
                  <a:srgbClr val="0000FF"/>
                </a:solidFill>
                <a:latin typeface="Century Gothic" pitchFamily="34" charset="0"/>
              </a:rPr>
              <a:t>, </a:t>
            </a:r>
            <a:r>
              <a:rPr lang="fr-FR" sz="1400" b="1" dirty="0" err="1">
                <a:solidFill>
                  <a:srgbClr val="0000FF"/>
                </a:solidFill>
                <a:latin typeface="Century Gothic" pitchFamily="34" charset="0"/>
              </a:rPr>
              <a:t>Shao</a:t>
            </a:r>
            <a:r>
              <a:rPr lang="fr-FR" sz="1400" b="1" dirty="0">
                <a:solidFill>
                  <a:srgbClr val="0000FF"/>
                </a:solidFill>
                <a:latin typeface="Century Gothic" pitchFamily="34" charset="0"/>
              </a:rPr>
              <a:t>, Zhang</a:t>
            </a:r>
          </a:p>
          <a:p>
            <a:r>
              <a:rPr lang="fr-FR" sz="1400" b="1" dirty="0">
                <a:solidFill>
                  <a:srgbClr val="0000FF"/>
                </a:solidFill>
                <a:latin typeface="Century Gothic" pitchFamily="34" charset="0"/>
              </a:rPr>
              <a:t>arXiv:1711.00265</a:t>
            </a:r>
            <a:endParaRPr lang="en-US" sz="1400" dirty="0">
              <a:solidFill>
                <a:srgbClr val="0000FF"/>
              </a:solidFill>
              <a:latin typeface="Century Gothic" pitchFamily="34" charset="0"/>
            </a:endParaRPr>
          </a:p>
        </p:txBody>
      </p:sp>
      <p:sp>
        <p:nvSpPr>
          <p:cNvPr id="24581" name="Rectangle 4"/>
          <p:cNvSpPr>
            <a:spLocks noChangeArrowheads="1"/>
          </p:cNvSpPr>
          <p:nvPr/>
        </p:nvSpPr>
        <p:spPr bwMode="auto">
          <a:xfrm>
            <a:off x="0" y="1858963"/>
            <a:ext cx="622776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10000"/>
              </a:lnSpc>
              <a:spcBef>
                <a:spcPts val="400"/>
              </a:spcBef>
              <a:buSzPct val="150000"/>
              <a:buFont typeface="Arial" pitchFamily="34" charset="0"/>
              <a:buChar char="•"/>
            </a:pPr>
            <a:r>
              <a:rPr lang="en-US" sz="1600" dirty="0">
                <a:latin typeface="Century Gothic" pitchFamily="34" charset="0"/>
              </a:rPr>
              <a:t>Important to measure </a:t>
            </a:r>
            <a:r>
              <a:rPr lang="el-GR" sz="1600" dirty="0">
                <a:latin typeface="Century Gothic" pitchFamily="34" charset="0"/>
              </a:rPr>
              <a:t>η</a:t>
            </a:r>
            <a:r>
              <a:rPr lang="en-US" sz="1600" baseline="-25000" dirty="0">
                <a:latin typeface="Century Gothic" pitchFamily="34" charset="0"/>
              </a:rPr>
              <a:t>c</a:t>
            </a:r>
            <a:r>
              <a:rPr lang="en-US" sz="1600" dirty="0">
                <a:latin typeface="Century Gothic" pitchFamily="34" charset="0"/>
                <a:sym typeface="Wingdings" pitchFamily="2" charset="2"/>
              </a:rPr>
              <a:t>(2S) </a:t>
            </a:r>
            <a:r>
              <a:rPr lang="en-US" sz="1600" dirty="0" err="1">
                <a:latin typeface="Century Gothic" pitchFamily="34" charset="0"/>
              </a:rPr>
              <a:t>hadroproduction</a:t>
            </a:r>
            <a:r>
              <a:rPr lang="en-US" sz="1600" dirty="0">
                <a:latin typeface="Century Gothic" pitchFamily="34" charset="0"/>
              </a:rPr>
              <a:t>, recent theory prediction; dedicated trigger in 2018</a:t>
            </a:r>
          </a:p>
        </p:txBody>
      </p:sp>
      <p:pic>
        <p:nvPicPr>
          <p:cNvPr id="2458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1750" y="1557338"/>
            <a:ext cx="2708275"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6"/>
          <p:cNvSpPr>
            <a:spLocks noChangeArrowheads="1"/>
          </p:cNvSpPr>
          <p:nvPr/>
        </p:nvSpPr>
        <p:spPr bwMode="auto">
          <a:xfrm>
            <a:off x="6184900" y="404813"/>
            <a:ext cx="295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sz="1400" b="1" dirty="0">
                <a:solidFill>
                  <a:srgbClr val="0000FF"/>
                </a:solidFill>
                <a:latin typeface="Century Gothic" pitchFamily="34" charset="0"/>
              </a:rPr>
              <a:t>Eur.Phys.J. C77 (2017) 609</a:t>
            </a:r>
            <a:endParaRPr lang="en-US" sz="1400" dirty="0">
              <a:solidFill>
                <a:srgbClr val="0000FF"/>
              </a:solidFill>
              <a:latin typeface="Century Gothic" pitchFamily="34" charset="0"/>
            </a:endParaRPr>
          </a:p>
        </p:txBody>
      </p:sp>
      <p:sp>
        <p:nvSpPr>
          <p:cNvPr id="24584" name="Text Box 4"/>
          <p:cNvSpPr txBox="1">
            <a:spLocks noChangeArrowheads="1"/>
          </p:cNvSpPr>
          <p:nvPr/>
        </p:nvSpPr>
        <p:spPr bwMode="auto">
          <a:xfrm>
            <a:off x="1925165" y="3933056"/>
            <a:ext cx="4591051"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719925" rIns="91430" bIns="719925" anchor="ctr" anchorCtr="1"/>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eaLnBrk="1" hangingPunct="1">
              <a:lnSpc>
                <a:spcPct val="90000"/>
              </a:lnSpc>
            </a:pPr>
            <a:r>
              <a:rPr lang="fr-FR" sz="1800" b="1" dirty="0">
                <a:latin typeface="Century Gothic" pitchFamily="34" charset="0"/>
                <a:sym typeface="Symbol" pitchFamily="18" charset="2"/>
              </a:rPr>
              <a:t>First evidence of Bs</a:t>
            </a:r>
            <a:r>
              <a:rPr lang="fr-FR" sz="1800" b="1" dirty="0">
                <a:latin typeface="Century Gothic" pitchFamily="34" charset="0"/>
                <a:sym typeface="Wingdings" pitchFamily="2" charset="2"/>
              </a:rPr>
              <a:t></a:t>
            </a:r>
            <a:r>
              <a:rPr lang="el-GR" sz="1800" b="1" dirty="0">
                <a:latin typeface="Century Gothic" pitchFamily="34" charset="0"/>
              </a:rPr>
              <a:t> φφφ</a:t>
            </a:r>
            <a:r>
              <a:rPr lang="fr-FR" sz="1800" b="1" dirty="0">
                <a:latin typeface="Century Gothic" pitchFamily="34" charset="0"/>
                <a:sym typeface="Wingdings" pitchFamily="2" charset="2"/>
              </a:rPr>
              <a:t> </a:t>
            </a:r>
            <a:r>
              <a:rPr lang="fr-FR" sz="1800" b="1" dirty="0">
                <a:latin typeface="Century Gothic" pitchFamily="34" charset="0"/>
                <a:sym typeface="Symbol" pitchFamily="18" charset="2"/>
              </a:rPr>
              <a:t>decays</a:t>
            </a:r>
          </a:p>
        </p:txBody>
      </p:sp>
      <p:sp>
        <p:nvSpPr>
          <p:cNvPr id="24585" name="Rectangle 4"/>
          <p:cNvSpPr>
            <a:spLocks noChangeArrowheads="1"/>
          </p:cNvSpPr>
          <p:nvPr/>
        </p:nvSpPr>
        <p:spPr bwMode="auto">
          <a:xfrm>
            <a:off x="1588" y="2705422"/>
            <a:ext cx="6442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10000"/>
              </a:lnSpc>
              <a:spcBef>
                <a:spcPts val="400"/>
              </a:spcBef>
              <a:buSzPct val="150000"/>
              <a:buFont typeface="Arial" pitchFamily="34" charset="0"/>
              <a:buChar char="•"/>
            </a:pPr>
            <a:r>
              <a:rPr lang="en-US" sz="1600" dirty="0">
                <a:latin typeface="Century Gothic" pitchFamily="34" charset="0"/>
              </a:rPr>
              <a:t>Limits on production of X(3872), X(3915), </a:t>
            </a:r>
            <a:r>
              <a:rPr lang="el-GR" sz="1600" dirty="0">
                <a:latin typeface="Century Gothic" pitchFamily="34" charset="0"/>
              </a:rPr>
              <a:t>χ</a:t>
            </a:r>
            <a:r>
              <a:rPr lang="en-US" sz="1600" baseline="-25000" dirty="0">
                <a:latin typeface="Century Gothic" pitchFamily="34" charset="0"/>
              </a:rPr>
              <a:t>c0</a:t>
            </a:r>
            <a:r>
              <a:rPr lang="en-US" sz="1600" dirty="0">
                <a:latin typeface="Century Gothic" pitchFamily="34" charset="0"/>
              </a:rPr>
              <a:t>(2P) in b-decays</a:t>
            </a:r>
          </a:p>
        </p:txBody>
      </p:sp>
      <p:sp>
        <p:nvSpPr>
          <p:cNvPr id="24586" name="Rectangle 4"/>
          <p:cNvSpPr>
            <a:spLocks noChangeArrowheads="1"/>
          </p:cNvSpPr>
          <p:nvPr/>
        </p:nvSpPr>
        <p:spPr bwMode="auto">
          <a:xfrm>
            <a:off x="7164288" y="6165304"/>
            <a:ext cx="1944687" cy="633413"/>
          </a:xfrm>
          <a:prstGeom prst="rect">
            <a:avLst/>
          </a:prstGeom>
          <a:noFill/>
          <a:ln>
            <a:noFill/>
          </a:ln>
          <a:extLst/>
        </p:spPr>
        <p:txBody>
          <a:bodyPr wrap="square">
            <a:spAutoFit/>
          </a:bodyPr>
          <a:lstStyle/>
          <a:p>
            <a:pPr>
              <a:lnSpc>
                <a:spcPct val="110000"/>
              </a:lnSpc>
              <a:spcBef>
                <a:spcPts val="400"/>
              </a:spcBef>
            </a:pPr>
            <a:r>
              <a:rPr lang="en-US" sz="1600" dirty="0">
                <a:latin typeface="Century Gothic" pitchFamily="34" charset="0"/>
              </a:rPr>
              <a:t>+ </a:t>
            </a:r>
            <a:r>
              <a:rPr lang="el-GR" sz="1600" dirty="0">
                <a:latin typeface="Century Gothic" pitchFamily="34" charset="0"/>
              </a:rPr>
              <a:t>φ</a:t>
            </a:r>
            <a:r>
              <a:rPr lang="en-US" sz="1600" dirty="0">
                <a:latin typeface="Century Gothic" pitchFamily="34" charset="0"/>
              </a:rPr>
              <a:t> polarization studies</a:t>
            </a:r>
          </a:p>
        </p:txBody>
      </p:sp>
      <p:pic>
        <p:nvPicPr>
          <p:cNvPr id="24587"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975" y="2996952"/>
            <a:ext cx="563245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Imag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6405563"/>
            <a:ext cx="51133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Imag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7975" y="1057275"/>
            <a:ext cx="54038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4"/>
          <p:cNvSpPr>
            <a:spLocks noChangeArrowheads="1"/>
          </p:cNvSpPr>
          <p:nvPr/>
        </p:nvSpPr>
        <p:spPr bwMode="auto">
          <a:xfrm>
            <a:off x="1588" y="404813"/>
            <a:ext cx="586581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10000"/>
              </a:lnSpc>
              <a:spcBef>
                <a:spcPts val="400"/>
              </a:spcBef>
              <a:buSzPct val="150000"/>
              <a:buFont typeface="Arial" pitchFamily="34" charset="0"/>
              <a:buChar char="•"/>
            </a:pPr>
            <a:r>
              <a:rPr lang="en-US" sz="1600" dirty="0">
                <a:latin typeface="Century Gothic" pitchFamily="34" charset="0"/>
              </a:rPr>
              <a:t>First measurement of </a:t>
            </a:r>
            <a:r>
              <a:rPr lang="el-GR" sz="1600" dirty="0">
                <a:latin typeface="Century Gothic" pitchFamily="34" charset="0"/>
              </a:rPr>
              <a:t>η</a:t>
            </a:r>
            <a:r>
              <a:rPr lang="en-US" sz="1600" baseline="-25000" dirty="0">
                <a:latin typeface="Century Gothic" pitchFamily="34" charset="0"/>
              </a:rPr>
              <a:t>c</a:t>
            </a:r>
            <a:r>
              <a:rPr lang="en-US" sz="1600" dirty="0">
                <a:latin typeface="Century Gothic" pitchFamily="34" charset="0"/>
                <a:sym typeface="Wingdings" pitchFamily="2" charset="2"/>
              </a:rPr>
              <a:t>(2S) </a:t>
            </a:r>
            <a:r>
              <a:rPr lang="en-US" sz="1600" dirty="0">
                <a:latin typeface="Century Gothic" pitchFamily="34" charset="0"/>
              </a:rPr>
              <a:t>production in b-decays; first evidence for </a:t>
            </a:r>
            <a:r>
              <a:rPr lang="el-GR" sz="1600" dirty="0">
                <a:latin typeface="Century Gothic" pitchFamily="34" charset="0"/>
              </a:rPr>
              <a:t>η</a:t>
            </a:r>
            <a:r>
              <a:rPr lang="en-US" sz="1600" baseline="-25000" dirty="0">
                <a:latin typeface="Century Gothic" pitchFamily="34" charset="0"/>
              </a:rPr>
              <a:t>c</a:t>
            </a:r>
            <a:r>
              <a:rPr lang="en-US" sz="1600" dirty="0">
                <a:latin typeface="Century Gothic" pitchFamily="34" charset="0"/>
                <a:sym typeface="Wingdings" pitchFamily="2" charset="2"/>
              </a:rPr>
              <a:t>(2S)</a:t>
            </a:r>
            <a:r>
              <a:rPr lang="el-GR" sz="1600" dirty="0">
                <a:latin typeface="Century Gothic" pitchFamily="34" charset="0"/>
              </a:rPr>
              <a:t>φφ</a:t>
            </a:r>
            <a:endParaRPr lang="en-US" sz="1600" dirty="0">
              <a:latin typeface="Century Gothic" pitchFamily="34" charset="0"/>
            </a:endParaRPr>
          </a:p>
        </p:txBody>
      </p:sp>
      <p:pic>
        <p:nvPicPr>
          <p:cNvPr id="2050" name="Picture 2" descr="https://lh5.googleusercontent.com/EHFByVSw0aEiLd1fXQgcrxuqQCWF7OBXdX9aUNx6qoK84cPCGElQQhurKDwO5N9AcdI29zJ7tovNTyB2tL5dAGkpqM6-17k2LL_Qc1U2HnK7nov9FaUyzIDjEKgIFB8gRw7-S-HFBwYohQmqD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96" y="4071756"/>
            <a:ext cx="2049462" cy="274162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idx="12"/>
          </p:nvPr>
        </p:nvSpPr>
        <p:spPr/>
        <p:txBody>
          <a:bodyPr/>
          <a:lstStyle/>
          <a:p>
            <a:fld id="{00000000-1234-1234-1234-123412341234}" type="slidenum">
              <a:rPr lang="en-US" smtClean="0"/>
              <a:pPr/>
              <a:t>23</a:t>
            </a:fld>
            <a:endParaRPr lang="en-US"/>
          </a:p>
        </p:txBody>
      </p:sp>
      <mc:AlternateContent xmlns:mc="http://schemas.openxmlformats.org/markup-compatibility/2006">
        <mc:Choice xmlns:a14="http://schemas.microsoft.com/office/drawing/2010/main" Requires="a14">
          <p:sp>
            <p:nvSpPr>
              <p:cNvPr id="17" name="Title 1">
                <a:extLst>
                  <a:ext uri="{FF2B5EF4-FFF2-40B4-BE49-F238E27FC236}">
                    <a16:creationId xmlns:a16="http://schemas.microsoft.com/office/drawing/2014/main" id="{23C51BC0-60AB-8445-9FFF-3682E37C64F6}"/>
                  </a:ext>
                </a:extLst>
              </p:cNvPr>
              <p:cNvSpPr txBox="1">
                <a:spLocks/>
              </p:cNvSpPr>
              <p:nvPr/>
            </p:nvSpPr>
            <p:spPr>
              <a:xfrm>
                <a:off x="457200" y="-328079"/>
                <a:ext cx="8229600" cy="1030131"/>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l-GR" sz="2200" dirty="0">
                    <a:latin typeface="Palatino" pitchFamily="2" charset="77"/>
                    <a:ea typeface="Palatino" pitchFamily="2" charset="77"/>
                  </a:rPr>
                  <a:t>η</a:t>
                </a:r>
                <a:r>
                  <a:rPr lang="en-US" sz="2200" baseline="-25000" dirty="0">
                    <a:latin typeface="Palatino" pitchFamily="2" charset="77"/>
                    <a:ea typeface="Palatino" pitchFamily="2" charset="77"/>
                  </a:rPr>
                  <a:t>c</a:t>
                </a:r>
                <a:r>
                  <a:rPr lang="en-US" sz="2200" dirty="0">
                    <a:latin typeface="Palatino" pitchFamily="2" charset="77"/>
                    <a:ea typeface="Palatino" pitchFamily="2" charset="77"/>
                  </a:rPr>
                  <a:t>(2S) </a:t>
                </a:r>
                <a:r>
                  <a:rPr lang="en-US" sz="2200" dirty="0"/>
                  <a:t>production in inclusive b-decays using </a:t>
                </a:r>
                <a:r>
                  <a:rPr lang="el-GR" sz="2200" dirty="0">
                    <a:latin typeface="Palatino" pitchFamily="2" charset="77"/>
                    <a:ea typeface="Palatino" pitchFamily="2" charset="77"/>
                  </a:rPr>
                  <a:t>η</a:t>
                </a:r>
                <a:r>
                  <a:rPr lang="en-US" sz="2200" baseline="-25000" dirty="0">
                    <a:latin typeface="Palatino" pitchFamily="2" charset="77"/>
                    <a:ea typeface="Palatino" pitchFamily="2" charset="77"/>
                  </a:rPr>
                  <a:t>c</a:t>
                </a:r>
                <a:r>
                  <a:rPr lang="en-US" sz="2200" dirty="0">
                    <a:latin typeface="Palatino" pitchFamily="2" charset="77"/>
                    <a:ea typeface="Palatino" pitchFamily="2" charset="77"/>
                  </a:rPr>
                  <a:t>(2S) </a:t>
                </a:r>
                <a14:m>
                  <m:oMath xmlns:m="http://schemas.openxmlformats.org/officeDocument/2006/math">
                    <m:r>
                      <a:rPr lang="en-US" sz="2200">
                        <a:ea typeface="Cambria Math" panose="02040503050406030204" pitchFamily="18" charset="0"/>
                      </a:rPr>
                      <m:t>→</m:t>
                    </m:r>
                    <m:r>
                      <a:rPr lang="en-US" sz="2200" b="0" i="0"/>
                      <m:t>𝞍</m:t>
                    </m:r>
                  </m:oMath>
                </a14:m>
                <a:r>
                  <a:rPr lang="en-US" sz="2200" dirty="0"/>
                  <a:t>𝞍</a:t>
                </a:r>
              </a:p>
            </p:txBody>
          </p:sp>
        </mc:Choice>
        <mc:Fallback>
          <p:sp>
            <p:nvSpPr>
              <p:cNvPr id="17" name="Title 1">
                <a:extLst>
                  <a:ext uri="{FF2B5EF4-FFF2-40B4-BE49-F238E27FC236}">
                    <a16:creationId xmlns:a16="http://schemas.microsoft.com/office/drawing/2014/main" id="{23C51BC0-60AB-8445-9FFF-3682E37C64F6}"/>
                  </a:ext>
                </a:extLst>
              </p:cNvPr>
              <p:cNvSpPr txBox="1">
                <a:spLocks noRot="1" noChangeAspect="1" noMove="1" noResize="1" noEditPoints="1" noAdjustHandles="1" noChangeArrowheads="1" noChangeShapeType="1" noTextEdit="1"/>
              </p:cNvSpPr>
              <p:nvPr/>
            </p:nvSpPr>
            <p:spPr>
              <a:xfrm>
                <a:off x="457200" y="-328079"/>
                <a:ext cx="8229600" cy="1030131"/>
              </a:xfrm>
              <a:prstGeom prst="rect">
                <a:avLst/>
              </a:prstGeom>
              <a:blipFill>
                <a:blip r:embed="rId9"/>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584463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6"/>
          <p:cNvSpPr>
            <a:spLocks noChangeArrowheads="1"/>
          </p:cNvSpPr>
          <p:nvPr/>
        </p:nvSpPr>
        <p:spPr bwMode="auto">
          <a:xfrm>
            <a:off x="6184900" y="404813"/>
            <a:ext cx="295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sz="1400" b="1" dirty="0" err="1">
                <a:solidFill>
                  <a:srgbClr val="0000FF"/>
                </a:solidFill>
                <a:latin typeface="Century Gothic" pitchFamily="34" charset="0"/>
              </a:rPr>
              <a:t>Eur.Phys.J</a:t>
            </a:r>
            <a:r>
              <a:rPr lang="fr-FR" sz="1400" b="1" dirty="0">
                <a:solidFill>
                  <a:srgbClr val="0000FF"/>
                </a:solidFill>
                <a:latin typeface="Century Gothic" pitchFamily="34" charset="0"/>
              </a:rPr>
              <a:t>. C77 (2017) 609</a:t>
            </a:r>
            <a:endParaRPr lang="en-US" sz="1400" dirty="0">
              <a:solidFill>
                <a:srgbClr val="0000FF"/>
              </a:solidFill>
              <a:latin typeface="Century Gothic" pitchFamily="34" charset="0"/>
            </a:endParaRPr>
          </a:p>
        </p:txBody>
      </p:sp>
      <p:sp>
        <p:nvSpPr>
          <p:cNvPr id="42" name="Rectangle 4"/>
          <p:cNvSpPr>
            <a:spLocks noChangeArrowheads="1"/>
          </p:cNvSpPr>
          <p:nvPr/>
        </p:nvSpPr>
        <p:spPr bwMode="auto">
          <a:xfrm>
            <a:off x="73024" y="473075"/>
            <a:ext cx="9035480" cy="100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000">
                <a:solidFill>
                  <a:schemeClr val="tx1"/>
                </a:solidFill>
                <a:latin typeface="Comic Sans MS" panose="030F0702030302020204" pitchFamily="66" charset="0"/>
                <a:cs typeface="Arial" panose="020B0604020202020204" pitchFamily="34" charset="0"/>
              </a:defRPr>
            </a:lvl1pPr>
            <a:lvl2pPr>
              <a:defRPr sz="2000">
                <a:solidFill>
                  <a:schemeClr val="tx1"/>
                </a:solidFill>
                <a:latin typeface="Comic Sans MS" panose="030F0702030302020204" pitchFamily="66" charset="0"/>
                <a:cs typeface="Arial" panose="020B0604020202020204" pitchFamily="34" charset="0"/>
              </a:defRPr>
            </a:lvl2pPr>
            <a:lvl3pPr>
              <a:defRPr sz="2000">
                <a:solidFill>
                  <a:schemeClr val="tx1"/>
                </a:solidFill>
                <a:latin typeface="Comic Sans MS" panose="030F0702030302020204" pitchFamily="66" charset="0"/>
                <a:cs typeface="Arial" panose="020B0604020202020204" pitchFamily="34" charset="0"/>
              </a:defRPr>
            </a:lvl3pPr>
            <a:lvl4pPr>
              <a:defRPr sz="2000">
                <a:solidFill>
                  <a:schemeClr val="tx1"/>
                </a:solidFill>
                <a:latin typeface="Comic Sans MS" panose="030F0702030302020204" pitchFamily="66" charset="0"/>
                <a:cs typeface="Arial" panose="020B0604020202020204" pitchFamily="34" charset="0"/>
              </a:defRPr>
            </a:lvl4pPr>
            <a:lvl5pPr>
              <a:defRPr sz="2000">
                <a:solidFill>
                  <a:schemeClr val="tx1"/>
                </a:solidFill>
                <a:latin typeface="Comic Sans MS" panose="030F0702030302020204" pitchFamily="66" charset="0"/>
                <a:cs typeface="Arial" panose="020B0604020202020204" pitchFamily="34" charset="0"/>
              </a:defRPr>
            </a:lvl5pPr>
            <a:lvl6pPr marL="22844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7416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1988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6560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a:lnSpc>
                <a:spcPct val="110000"/>
              </a:lnSpc>
              <a:spcBef>
                <a:spcPts val="400"/>
              </a:spcBef>
              <a:buSzPct val="150000"/>
              <a:buFont typeface="Arial" pitchFamily="34" charset="0"/>
              <a:buChar char="•"/>
              <a:defRPr/>
            </a:pPr>
            <a:r>
              <a:rPr lang="en-US" sz="1600" dirty="0">
                <a:latin typeface="Century Gothic" pitchFamily="34" charset="0"/>
              </a:rPr>
              <a:t>Indirect determination:</a:t>
            </a:r>
          </a:p>
          <a:p>
            <a:pPr marL="0" indent="0">
              <a:lnSpc>
                <a:spcPct val="110000"/>
              </a:lnSpc>
              <a:spcBef>
                <a:spcPts val="400"/>
              </a:spcBef>
              <a:buSzPct val="150000"/>
              <a:defRPr/>
            </a:pPr>
            <a:r>
              <a:rPr lang="en-US" sz="1600" dirty="0">
                <a:latin typeface="Century Gothic" pitchFamily="34" charset="0"/>
              </a:rPr>
              <a:t>from known B</a:t>
            </a:r>
            <a:r>
              <a:rPr lang="en-US" sz="1600" baseline="30000" dirty="0">
                <a:latin typeface="Century Gothic" pitchFamily="34" charset="0"/>
              </a:rPr>
              <a:t>0</a:t>
            </a:r>
            <a:r>
              <a:rPr lang="en-US" sz="1600" baseline="-25000" dirty="0">
                <a:latin typeface="Century Gothic" pitchFamily="34" charset="0"/>
              </a:rPr>
              <a:t>s</a:t>
            </a:r>
            <a:r>
              <a:rPr lang="en-US" sz="1600" dirty="0">
                <a:latin typeface="Century Gothic" pitchFamily="34" charset="0"/>
              </a:rPr>
              <a:t> and </a:t>
            </a:r>
            <a:r>
              <a:rPr lang="el-GR" sz="1600" dirty="0">
                <a:latin typeface="Century Gothic" pitchFamily="34" charset="0"/>
              </a:rPr>
              <a:t>η</a:t>
            </a:r>
            <a:r>
              <a:rPr lang="en-US" sz="1600" baseline="-25000" dirty="0">
                <a:latin typeface="Century Gothic" pitchFamily="34" charset="0"/>
              </a:rPr>
              <a:t>c</a:t>
            </a:r>
            <a:r>
              <a:rPr lang="en-US" sz="1600" dirty="0">
                <a:latin typeface="Century Gothic" pitchFamily="34" charset="0"/>
              </a:rPr>
              <a:t> yields Λ</a:t>
            </a:r>
            <a:r>
              <a:rPr lang="en-US" sz="1600" baseline="30000" dirty="0">
                <a:latin typeface="Century Gothic" pitchFamily="34" charset="0"/>
              </a:rPr>
              <a:t>0</a:t>
            </a:r>
            <a:r>
              <a:rPr lang="en-US" sz="1600" baseline="-25000" dirty="0">
                <a:latin typeface="Century Gothic" pitchFamily="34" charset="0"/>
              </a:rPr>
              <a:t>b</a:t>
            </a:r>
            <a:r>
              <a:rPr lang="en-US" sz="1600" dirty="0">
                <a:latin typeface="Century Gothic" pitchFamily="34" charset="0"/>
              </a:rPr>
              <a:t> fragmentation fraction f</a:t>
            </a:r>
            <a:r>
              <a:rPr lang="en-US" sz="1600" baseline="-25000" dirty="0">
                <a:latin typeface="Century Gothic" pitchFamily="34" charset="0"/>
              </a:rPr>
              <a:t>Λ</a:t>
            </a:r>
            <a:r>
              <a:rPr lang="en-US" sz="1000" baseline="-5000" dirty="0">
                <a:latin typeface="Century Gothic" pitchFamily="34" charset="0"/>
              </a:rPr>
              <a:t>0</a:t>
            </a:r>
            <a:r>
              <a:rPr lang="en-US" sz="1000" baseline="-40000" dirty="0">
                <a:latin typeface="Century Gothic" pitchFamily="34" charset="0"/>
              </a:rPr>
              <a:t>b</a:t>
            </a:r>
            <a:r>
              <a:rPr lang="en-US" sz="1600" dirty="0">
                <a:latin typeface="Century Gothic" pitchFamily="34" charset="0"/>
              </a:rPr>
              <a:t> momentum dependence and</a:t>
            </a:r>
            <a:endParaRPr lang="ru-RU" sz="1600" dirty="0">
              <a:latin typeface="Century Gothic" pitchFamily="34" charset="0"/>
            </a:endParaRPr>
          </a:p>
          <a:p>
            <a:pPr marL="0" indent="0">
              <a:lnSpc>
                <a:spcPct val="110000"/>
              </a:lnSpc>
              <a:spcBef>
                <a:spcPts val="400"/>
              </a:spcBef>
              <a:buSzPct val="150000"/>
              <a:defRPr/>
            </a:pPr>
            <a:r>
              <a:rPr lang="en-US" sz="1600" dirty="0">
                <a:latin typeface="Century Gothic" pitchFamily="34" charset="0"/>
              </a:rPr>
              <a:t> </a:t>
            </a:r>
          </a:p>
        </p:txBody>
      </p:sp>
      <p:pic>
        <p:nvPicPr>
          <p:cNvPr id="26629"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1" y="3140968"/>
            <a:ext cx="76279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s://lh4.googleusercontent.com/1FbEP__4x7VwnwsxIB-GXGrD5gCUmFr6gClDvgpJ9ngqobnx_Aunjj8dBMXsSDr6cllMaKv3RwMb0sP1k9OrCfQJDCkEfhj0pxie9H56VIwrfej4sX1aaKdesG6z-9HDwv7zt_YM_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09120"/>
            <a:ext cx="4176711" cy="7518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73023" y="4024113"/>
            <a:ext cx="6443191" cy="34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000">
                <a:solidFill>
                  <a:schemeClr val="tx1"/>
                </a:solidFill>
                <a:latin typeface="Comic Sans MS" panose="030F0702030302020204" pitchFamily="66" charset="0"/>
                <a:cs typeface="Arial" panose="020B0604020202020204" pitchFamily="34" charset="0"/>
              </a:defRPr>
            </a:lvl1pPr>
            <a:lvl2pPr>
              <a:defRPr sz="2000">
                <a:solidFill>
                  <a:schemeClr val="tx1"/>
                </a:solidFill>
                <a:latin typeface="Comic Sans MS" panose="030F0702030302020204" pitchFamily="66" charset="0"/>
                <a:cs typeface="Arial" panose="020B0604020202020204" pitchFamily="34" charset="0"/>
              </a:defRPr>
            </a:lvl2pPr>
            <a:lvl3pPr>
              <a:defRPr sz="2000">
                <a:solidFill>
                  <a:schemeClr val="tx1"/>
                </a:solidFill>
                <a:latin typeface="Comic Sans MS" panose="030F0702030302020204" pitchFamily="66" charset="0"/>
                <a:cs typeface="Arial" panose="020B0604020202020204" pitchFamily="34" charset="0"/>
              </a:defRPr>
            </a:lvl3pPr>
            <a:lvl4pPr>
              <a:defRPr sz="2000">
                <a:solidFill>
                  <a:schemeClr val="tx1"/>
                </a:solidFill>
                <a:latin typeface="Comic Sans MS" panose="030F0702030302020204" pitchFamily="66" charset="0"/>
                <a:cs typeface="Arial" panose="020B0604020202020204" pitchFamily="34" charset="0"/>
              </a:defRPr>
            </a:lvl4pPr>
            <a:lvl5pPr>
              <a:defRPr sz="2000">
                <a:solidFill>
                  <a:schemeClr val="tx1"/>
                </a:solidFill>
                <a:latin typeface="Comic Sans MS" panose="030F0702030302020204" pitchFamily="66" charset="0"/>
                <a:cs typeface="Arial" panose="020B0604020202020204" pitchFamily="34" charset="0"/>
              </a:defRPr>
            </a:lvl5pPr>
            <a:lvl6pPr marL="22844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7416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1988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6560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indent="0">
              <a:lnSpc>
                <a:spcPct val="110000"/>
              </a:lnSpc>
              <a:spcBef>
                <a:spcPts val="400"/>
              </a:spcBef>
              <a:defRPr/>
            </a:pPr>
            <a:r>
              <a:rPr lang="en-US" sz="1600" dirty="0">
                <a:latin typeface="Century Gothic" pitchFamily="34" charset="0"/>
              </a:rPr>
              <a:t>     significantly larger than the value determined from PDG: </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9927"/>
          <a:stretch/>
        </p:blipFill>
        <p:spPr bwMode="auto">
          <a:xfrm>
            <a:off x="672682" y="1204919"/>
            <a:ext cx="6540500" cy="32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2742"/>
          <a:stretch/>
        </p:blipFill>
        <p:spPr bwMode="auto">
          <a:xfrm>
            <a:off x="683568" y="1523179"/>
            <a:ext cx="3168352" cy="2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t="11434"/>
          <a:stretch/>
        </p:blipFill>
        <p:spPr bwMode="auto">
          <a:xfrm>
            <a:off x="638962" y="1828099"/>
            <a:ext cx="4077302" cy="36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15629" b="10764"/>
          <a:stretch/>
        </p:blipFill>
        <p:spPr bwMode="auto">
          <a:xfrm>
            <a:off x="654257" y="2212039"/>
            <a:ext cx="3851178" cy="2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60" y="2483551"/>
            <a:ext cx="2199357" cy="29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4"/>
          <p:cNvSpPr>
            <a:spLocks noChangeArrowheads="1"/>
          </p:cNvSpPr>
          <p:nvPr/>
        </p:nvSpPr>
        <p:spPr bwMode="auto">
          <a:xfrm>
            <a:off x="35496" y="2852936"/>
            <a:ext cx="6443191"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000">
                <a:solidFill>
                  <a:schemeClr val="tx1"/>
                </a:solidFill>
                <a:latin typeface="Comic Sans MS" panose="030F0702030302020204" pitchFamily="66" charset="0"/>
                <a:cs typeface="Arial" panose="020B0604020202020204" pitchFamily="34" charset="0"/>
              </a:defRPr>
            </a:lvl1pPr>
            <a:lvl2pPr>
              <a:defRPr sz="2000">
                <a:solidFill>
                  <a:schemeClr val="tx1"/>
                </a:solidFill>
                <a:latin typeface="Comic Sans MS" panose="030F0702030302020204" pitchFamily="66" charset="0"/>
                <a:cs typeface="Arial" panose="020B0604020202020204" pitchFamily="34" charset="0"/>
              </a:defRPr>
            </a:lvl2pPr>
            <a:lvl3pPr>
              <a:defRPr sz="2000">
                <a:solidFill>
                  <a:schemeClr val="tx1"/>
                </a:solidFill>
                <a:latin typeface="Comic Sans MS" panose="030F0702030302020204" pitchFamily="66" charset="0"/>
                <a:cs typeface="Arial" panose="020B0604020202020204" pitchFamily="34" charset="0"/>
              </a:defRPr>
            </a:lvl3pPr>
            <a:lvl4pPr>
              <a:defRPr sz="2000">
                <a:solidFill>
                  <a:schemeClr val="tx1"/>
                </a:solidFill>
                <a:latin typeface="Comic Sans MS" panose="030F0702030302020204" pitchFamily="66" charset="0"/>
                <a:cs typeface="Arial" panose="020B0604020202020204" pitchFamily="34" charset="0"/>
              </a:defRPr>
            </a:lvl4pPr>
            <a:lvl5pPr>
              <a:defRPr sz="2000">
                <a:solidFill>
                  <a:schemeClr val="tx1"/>
                </a:solidFill>
                <a:latin typeface="Comic Sans MS" panose="030F0702030302020204" pitchFamily="66" charset="0"/>
                <a:cs typeface="Arial" panose="020B0604020202020204" pitchFamily="34" charset="0"/>
              </a:defRPr>
            </a:lvl5pPr>
            <a:lvl6pPr marL="22844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7416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1988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6560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indent="0">
              <a:lnSpc>
                <a:spcPct val="110000"/>
              </a:lnSpc>
              <a:spcBef>
                <a:spcPts val="400"/>
              </a:spcBef>
              <a:defRPr/>
            </a:pPr>
            <a:r>
              <a:rPr lang="en-US" sz="1600" dirty="0">
                <a:latin typeface="Century Gothic" pitchFamily="34" charset="0"/>
              </a:rPr>
              <a:t>      estimated branching fractions ratio</a:t>
            </a:r>
          </a:p>
        </p:txBody>
      </p:sp>
      <p:sp>
        <p:nvSpPr>
          <p:cNvPr id="3" name="Номер слайда 2"/>
          <p:cNvSpPr>
            <a:spLocks noGrp="1"/>
          </p:cNvSpPr>
          <p:nvPr>
            <p:ph type="sldNum" idx="12"/>
          </p:nvPr>
        </p:nvSpPr>
        <p:spPr/>
        <p:txBody>
          <a:bodyPr/>
          <a:lstStyle/>
          <a:p>
            <a:fld id="{00000000-1234-1234-1234-123412341234}" type="slidenum">
              <a:rPr lang="en-US" smtClean="0"/>
              <a:pPr/>
              <a:t>24</a:t>
            </a:fld>
            <a:endParaRPr lang="en-US"/>
          </a:p>
        </p:txBody>
      </p:sp>
      <p:sp>
        <p:nvSpPr>
          <p:cNvPr id="16" name="Title 1">
            <a:extLst>
              <a:ext uri="{FF2B5EF4-FFF2-40B4-BE49-F238E27FC236}">
                <a16:creationId xmlns:a16="http://schemas.microsoft.com/office/drawing/2014/main" id="{A05D85BF-CC1F-8042-8BE8-584004EE3588}"/>
              </a:ext>
            </a:extLst>
          </p:cNvPr>
          <p:cNvSpPr txBox="1">
            <a:spLocks/>
          </p:cNvSpPr>
          <p:nvPr/>
        </p:nvSpPr>
        <p:spPr>
          <a:xfrm>
            <a:off x="457200" y="-328079"/>
            <a:ext cx="8229600" cy="1030131"/>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l-GR" sz="2200" dirty="0">
                <a:latin typeface="Palatino" pitchFamily="2" charset="77"/>
                <a:ea typeface="Palatino" pitchFamily="2" charset="77"/>
              </a:rPr>
              <a:t>η</a:t>
            </a:r>
            <a:r>
              <a:rPr lang="en-US" sz="2200" baseline="-25000" dirty="0">
                <a:latin typeface="Palatino" pitchFamily="2" charset="77"/>
                <a:ea typeface="Palatino" pitchFamily="2" charset="77"/>
              </a:rPr>
              <a:t>c</a:t>
            </a:r>
            <a:r>
              <a:rPr lang="en-US" sz="2200" dirty="0">
                <a:latin typeface="Palatino" pitchFamily="2" charset="77"/>
                <a:ea typeface="Palatino" pitchFamily="2" charset="77"/>
              </a:rPr>
              <a:t>(1S) </a:t>
            </a:r>
            <a:r>
              <a:rPr lang="en-US" sz="2200" dirty="0"/>
              <a:t>branching fractions</a:t>
            </a:r>
          </a:p>
        </p:txBody>
      </p:sp>
    </p:spTree>
    <p:extLst>
      <p:ext uri="{BB962C8B-B14F-4D97-AF65-F5344CB8AC3E}">
        <p14:creationId xmlns:p14="http://schemas.microsoft.com/office/powerpoint/2010/main" val="146457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Andrii Usachov</a:t>
            </a:r>
            <a:endParaRPr lang="ru-RU"/>
          </a:p>
        </p:txBody>
      </p:sp>
      <p:sp>
        <p:nvSpPr>
          <p:cNvPr id="5" name="Slide Number Placeholder 4"/>
          <p:cNvSpPr>
            <a:spLocks noGrp="1"/>
          </p:cNvSpPr>
          <p:nvPr>
            <p:ph type="sldNum" sz="quarter" idx="12"/>
          </p:nvPr>
        </p:nvSpPr>
        <p:spPr/>
        <p:txBody>
          <a:bodyPr/>
          <a:lstStyle/>
          <a:p>
            <a:fld id="{F83C6ADB-1347-46A4-ADF9-A9D7AF62F105}" type="slidenum">
              <a:rPr lang="ru-RU" smtClean="0"/>
              <a:t>25</a:t>
            </a:fld>
            <a:endParaRPr lang="ru-RU"/>
          </a:p>
        </p:txBody>
      </p:sp>
      <mc:AlternateContent xmlns:mc="http://schemas.openxmlformats.org/markup-compatibility/2006">
        <mc:Choice xmlns:a14="http://schemas.microsoft.com/office/drawing/2010/main" Requires="a14">
          <p:graphicFrame>
            <p:nvGraphicFramePr>
              <p:cNvPr id="6" name="Таблица 55"/>
              <p:cNvGraphicFramePr>
                <a:graphicFrameLocks noGrp="1"/>
              </p:cNvGraphicFramePr>
              <p:nvPr>
                <p:extLst>
                  <p:ext uri="{D42A27DB-BD31-4B8C-83A1-F6EECF244321}">
                    <p14:modId xmlns:p14="http://schemas.microsoft.com/office/powerpoint/2010/main" val="746813163"/>
                  </p:ext>
                </p:extLst>
              </p:nvPr>
            </p:nvGraphicFramePr>
            <p:xfrm>
              <a:off x="1" y="152400"/>
              <a:ext cx="9105252" cy="5735642"/>
            </p:xfrm>
            <a:graphic>
              <a:graphicData uri="http://schemas.openxmlformats.org/drawingml/2006/table">
                <a:tbl>
                  <a:tblPr firstRow="1" bandRow="1">
                    <a:tableStyleId>{E8B1032C-EA38-4F05-BA0D-38AFFFC7BED3}</a:tableStyleId>
                  </a:tblPr>
                  <a:tblGrid>
                    <a:gridCol w="7619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7"/>
                        </a:ext>
                      </a:extLst>
                    </a:gridCol>
                    <a:gridCol w="1219200">
                      <a:extLst>
                        <a:ext uri="{9D8B030D-6E8A-4147-A177-3AD203B41FA5}">
                          <a16:colId xmlns:a16="http://schemas.microsoft.com/office/drawing/2014/main" val="20008"/>
                        </a:ext>
                      </a:extLst>
                    </a:gridCol>
                    <a:gridCol w="1637653">
                      <a:extLst>
                        <a:ext uri="{9D8B030D-6E8A-4147-A177-3AD203B41FA5}">
                          <a16:colId xmlns:a16="http://schemas.microsoft.com/office/drawing/2014/main" val="20009"/>
                        </a:ext>
                      </a:extLst>
                    </a:gridCol>
                  </a:tblGrid>
                  <a:tr h="423702">
                    <a:tc gridSpan="9">
                      <a:txBody>
                        <a:bodyPr/>
                        <a:lstStyle/>
                        <a:p>
                          <a:pPr algn="ctr"/>
                          <a:r>
                            <a:rPr lang="en-US" sz="2400" b="1" dirty="0"/>
                            <a:t>Other decays of </a:t>
                          </a:r>
                          <a:r>
                            <a:rPr lang="en-US" sz="2400" b="1" dirty="0" err="1"/>
                            <a:t>charmonia</a:t>
                          </a:r>
                          <a:r>
                            <a:rPr lang="en-US" sz="2400" b="1" dirty="0"/>
                            <a:t> for production studies</a:t>
                          </a:r>
                          <a:endParaRPr lang="ru-RU" sz="2400" b="1" dirty="0"/>
                        </a:p>
                      </a:txBody>
                      <a:tcPr/>
                    </a:tc>
                    <a:tc hMerge="1">
                      <a:txBody>
                        <a:bodyPr/>
                        <a:lstStyle/>
                        <a:p>
                          <a:endParaRPr lang="en-US"/>
                        </a:p>
                      </a:txBody>
                      <a:tcPr/>
                    </a:tc>
                    <a:tc hMerge="1">
                      <a:txBody>
                        <a:bodyPr/>
                        <a:lstStyle/>
                        <a:p>
                          <a:pPr algn="ctr"/>
                          <a:endParaRPr lang="ru-RU" sz="15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500" dirty="0"/>
                        </a:p>
                      </a:txBody>
                      <a:tcPr/>
                    </a:tc>
                    <a:tc hMerge="1">
                      <a:txBody>
                        <a:bodyPr/>
                        <a:lstStyle/>
                        <a:p>
                          <a:pPr algn="ctr"/>
                          <a:endParaRPr lang="ru-RU" sz="2000" b="1" dirty="0"/>
                        </a:p>
                      </a:txBody>
                      <a:tcPr/>
                    </a:tc>
                    <a:tc hMerge="1">
                      <a:txBody>
                        <a:bodyPr/>
                        <a:lstStyle/>
                        <a:p>
                          <a:pPr algn="ctr"/>
                          <a:endParaRPr lang="ru-RU" sz="2000" b="1" dirty="0"/>
                        </a:p>
                      </a:txBody>
                      <a:tcPr/>
                    </a:tc>
                    <a:tc hMerge="1">
                      <a:txBody>
                        <a:bodyPr/>
                        <a:lstStyle/>
                        <a:p>
                          <a:pPr algn="ctr"/>
                          <a:endParaRPr lang="ru-RU" sz="2000" b="1" dirty="0"/>
                        </a:p>
                      </a:txBody>
                      <a:tcPr/>
                    </a:tc>
                    <a:tc hMerge="1">
                      <a:txBody>
                        <a:bodyPr/>
                        <a:lstStyle/>
                        <a:p>
                          <a:pPr algn="ctr"/>
                          <a:endParaRPr lang="ru-RU" sz="2000" b="1" dirty="0"/>
                        </a:p>
                      </a:txBody>
                      <a:tcPr/>
                    </a:tc>
                    <a:tc hMerge="1">
                      <a:txBody>
                        <a:bodyPr/>
                        <a:lstStyle/>
                        <a:p>
                          <a:pPr algn="ctr"/>
                          <a:endParaRPr lang="ru-RU" sz="2000" b="1" dirty="0"/>
                        </a:p>
                      </a:txBody>
                      <a:tcPr/>
                    </a:tc>
                    <a:extLst>
                      <a:ext uri="{0D108BD9-81ED-4DB2-BD59-A6C34878D82A}">
                        <a16:rowId xmlns:a16="http://schemas.microsoft.com/office/drawing/2014/main" val="10000"/>
                      </a:ext>
                    </a:extLst>
                  </a:tr>
                  <a:tr h="566379">
                    <a:tc>
                      <a:txBody>
                        <a:bodyPr/>
                        <a:lstStyle/>
                        <a:p>
                          <a:pPr algn="ctr"/>
                          <a:endParaRPr lang="ru-RU" sz="14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charset="0"/>
                                  </a:rPr>
                                  <m:t>𝛍𝛍</m:t>
                                </m:r>
                              </m:oMath>
                            </m:oMathPara>
                          </a14:m>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lang="en-US" sz="1600" b="1" i="1" smtClean="0">
                                        <a:latin typeface="Cambria Math" panose="02040503050406030204" pitchFamily="18" charset="0"/>
                                      </a:rPr>
                                    </m:ctrlPr>
                                  </m:fPr>
                                  <m:num>
                                    <m:r>
                                      <a:rPr lang="en-US" sz="1600" b="1" i="1" smtClean="0">
                                        <a:latin typeface="Cambria Math" charset="0"/>
                                      </a:rPr>
                                      <m:t>𝐉</m:t>
                                    </m:r>
                                  </m:num>
                                  <m:den>
                                    <m:r>
                                      <a:rPr lang="en-US" sz="1600" b="1" i="1" smtClean="0">
                                        <a:latin typeface="Cambria Math" charset="0"/>
                                      </a:rPr>
                                      <m:t>𝛙</m:t>
                                    </m:r>
                                  </m:den>
                                </m:f>
                                <m:r>
                                  <a:rPr lang="en-US" sz="1600" b="1" i="1" smtClean="0">
                                    <a:latin typeface="Cambria Math" charset="0"/>
                                  </a:rPr>
                                  <m:t>𝛄</m:t>
                                </m:r>
                              </m:oMath>
                            </m:oMathPara>
                          </a14:m>
                          <a:endParaRPr lang="ru-RU" sz="1600" b="1" dirty="0"/>
                        </a:p>
                        <a:p>
                          <a:endParaRPr lang="en-US" sz="1600" b="1"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charset="0"/>
                                  </a:rPr>
                                  <m:t>𝐩</m:t>
                                </m:r>
                                <m:acc>
                                  <m:accPr>
                                    <m:chr m:val="̅"/>
                                    <m:ctrlPr>
                                      <a:rPr lang="en-US" sz="1600" b="1" i="1" smtClean="0">
                                        <a:latin typeface="Cambria Math" panose="02040503050406030204" pitchFamily="18" charset="0"/>
                                      </a:rPr>
                                    </m:ctrlPr>
                                  </m:accPr>
                                  <m:e>
                                    <m:r>
                                      <a:rPr lang="en-US" sz="1600" b="1" i="1" smtClean="0">
                                        <a:latin typeface="Cambria Math" charset="0"/>
                                      </a:rPr>
                                      <m:t>𝐩</m:t>
                                    </m:r>
                                  </m:e>
                                </m:acc>
                              </m:oMath>
                            </m:oMathPara>
                          </a14:m>
                          <a:endParaRPr lang="en-US" sz="1600" b="1"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charset="0"/>
                                  </a:rPr>
                                  <m:t>𝛟𝛟</m:t>
                                </m:r>
                              </m:oMath>
                            </m:oMathPara>
                          </a14:m>
                          <a:endParaRPr lang="en-US" sz="1600" b="1"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charset="0"/>
                                  </a:rPr>
                                  <m:t>𝐩</m:t>
                                </m:r>
                                <m:acc>
                                  <m:accPr>
                                    <m:chr m:val="̅"/>
                                    <m:ctrlPr>
                                      <a:rPr lang="en-US" sz="1600" b="1" i="1" smtClean="0">
                                        <a:solidFill>
                                          <a:srgbClr val="FF0000"/>
                                        </a:solidFill>
                                        <a:latin typeface="Cambria Math" panose="02040503050406030204" pitchFamily="18" charset="0"/>
                                      </a:rPr>
                                    </m:ctrlPr>
                                  </m:accPr>
                                  <m:e>
                                    <m:r>
                                      <a:rPr lang="en-US" sz="1600" b="1" i="1" smtClean="0">
                                        <a:solidFill>
                                          <a:srgbClr val="FF0000"/>
                                        </a:solidFill>
                                        <a:latin typeface="Cambria Math" charset="0"/>
                                      </a:rPr>
                                      <m:t>𝐩</m:t>
                                    </m:r>
                                  </m:e>
                                </m:acc>
                                <m:sSup>
                                  <m:sSupPr>
                                    <m:ctrlPr>
                                      <a:rPr lang="en-US" sz="1600" b="1" i="1" smtClean="0">
                                        <a:solidFill>
                                          <a:srgbClr val="FF0000"/>
                                        </a:solidFill>
                                        <a:latin typeface="Cambria Math" panose="02040503050406030204" pitchFamily="18" charset="0"/>
                                      </a:rPr>
                                    </m:ctrlPr>
                                  </m:sSupPr>
                                  <m:e>
                                    <m:r>
                                      <a:rPr lang="en-US" sz="1600" b="1" i="1" smtClean="0">
                                        <a:solidFill>
                                          <a:srgbClr val="FF0000"/>
                                        </a:solidFill>
                                        <a:latin typeface="Cambria Math" charset="0"/>
                                      </a:rPr>
                                      <m:t>𝛑</m:t>
                                    </m:r>
                                  </m:e>
                                  <m:sup>
                                    <m:r>
                                      <a:rPr lang="en-US" sz="1600" b="1" smtClean="0">
                                        <a:solidFill>
                                          <a:srgbClr val="FF0000"/>
                                        </a:solidFill>
                                        <a:latin typeface="Cambria Math" charset="0"/>
                                      </a:rPr>
                                      <m:t>+</m:t>
                                    </m:r>
                                  </m:sup>
                                </m:sSup>
                                <m:sSup>
                                  <m:sSupPr>
                                    <m:ctrlPr>
                                      <a:rPr lang="en-US" sz="1600" b="1" i="1" smtClean="0">
                                        <a:solidFill>
                                          <a:srgbClr val="FF0000"/>
                                        </a:solidFill>
                                        <a:latin typeface="Cambria Math" panose="02040503050406030204" pitchFamily="18" charset="0"/>
                                      </a:rPr>
                                    </m:ctrlPr>
                                  </m:sSupPr>
                                  <m:e>
                                    <m:r>
                                      <a:rPr lang="en-US" sz="1600" b="1" i="1" smtClean="0">
                                        <a:solidFill>
                                          <a:srgbClr val="FF0000"/>
                                        </a:solidFill>
                                        <a:latin typeface="Cambria Math" charset="0"/>
                                      </a:rPr>
                                      <m:t>𝛑</m:t>
                                    </m:r>
                                  </m:e>
                                  <m:sup>
                                    <m:r>
                                      <a:rPr lang="en-US" sz="1600" b="1" smtClean="0">
                                        <a:solidFill>
                                          <a:srgbClr val="FF0000"/>
                                        </a:solidFill>
                                        <a:latin typeface="Cambria Math" charset="0"/>
                                      </a:rPr>
                                      <m:t>−</m:t>
                                    </m:r>
                                  </m:sup>
                                </m:sSup>
                              </m:oMath>
                            </m:oMathPara>
                          </a14:m>
                          <a:endParaRPr lang="en-US" sz="1600" b="1" dirty="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charset="0"/>
                                  </a:rPr>
                                  <m:t>𝛟</m:t>
                                </m:r>
                                <m:sSub>
                                  <m:sSubPr>
                                    <m:ctrlPr>
                                      <a:rPr lang="en-US" sz="1600" b="1" i="1" smtClean="0">
                                        <a:latin typeface="Cambria Math" panose="02040503050406030204" pitchFamily="18" charset="0"/>
                                      </a:rPr>
                                    </m:ctrlPr>
                                  </m:sSubPr>
                                  <m:e>
                                    <m:r>
                                      <a:rPr lang="en-US" sz="1600" b="1" i="1" smtClean="0">
                                        <a:latin typeface="Cambria Math" charset="0"/>
                                      </a:rPr>
                                      <m:t>𝐟</m:t>
                                    </m:r>
                                  </m:e>
                                  <m:sub>
                                    <m:r>
                                      <a:rPr lang="en-US" sz="1600" b="1" smtClean="0">
                                        <a:latin typeface="Cambria Math" charset="0"/>
                                      </a:rPr>
                                      <m:t>𝟎</m:t>
                                    </m:r>
                                  </m:sub>
                                </m:sSub>
                                <m:r>
                                  <a:rPr lang="en-US" sz="1600" b="1" smtClean="0">
                                    <a:latin typeface="Cambria Math" charset="0"/>
                                  </a:rPr>
                                  <m:t>(</m:t>
                                </m:r>
                                <m:r>
                                  <a:rPr lang="en-US" sz="1600" b="1" smtClean="0">
                                    <a:latin typeface="Cambria Math" charset="0"/>
                                  </a:rPr>
                                  <m:t>𝟗𝟖𝟎</m:t>
                                </m:r>
                                <m:r>
                                  <a:rPr lang="en-US" sz="1600" b="1" smtClean="0">
                                    <a:latin typeface="Cambria Math" charset="0"/>
                                  </a:rPr>
                                  <m:t>)</m:t>
                                </m:r>
                              </m:oMath>
                            </m:oMathPara>
                          </a14:m>
                          <a:endParaRPr lang="en-US" sz="1600" b="1"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charset="0"/>
                                  </a:rPr>
                                  <m:t>𝛟</m:t>
                                </m:r>
                                <m:sSub>
                                  <m:sSubPr>
                                    <m:ctrlPr>
                                      <a:rPr lang="en-US" sz="1600" b="1" i="1" smtClean="0">
                                        <a:latin typeface="Cambria Math" panose="02040503050406030204" pitchFamily="18" charset="0"/>
                                      </a:rPr>
                                    </m:ctrlPr>
                                  </m:sSubPr>
                                  <m:e>
                                    <m:r>
                                      <a:rPr lang="en-US" sz="1600" b="1" i="1" smtClean="0">
                                        <a:latin typeface="Cambria Math" charset="0"/>
                                      </a:rPr>
                                      <m:t>𝐟</m:t>
                                    </m:r>
                                  </m:e>
                                  <m:sub>
                                    <m:r>
                                      <a:rPr lang="en-US" sz="1600" b="1" smtClean="0">
                                        <a:latin typeface="Cambria Math" charset="0"/>
                                      </a:rPr>
                                      <m:t>𝟐</m:t>
                                    </m:r>
                                  </m:sub>
                                </m:sSub>
                                <m:r>
                                  <a:rPr lang="en-US" sz="1600" b="1" smtClean="0">
                                    <a:latin typeface="Cambria Math" charset="0"/>
                                  </a:rPr>
                                  <m:t>(</m:t>
                                </m:r>
                                <m:r>
                                  <a:rPr lang="en-US" sz="1600" b="1" smtClean="0">
                                    <a:latin typeface="Cambria Math" charset="0"/>
                                  </a:rPr>
                                  <m:t>𝟏𝟓𝟒𝟓</m:t>
                                </m:r>
                                <m:r>
                                  <a:rPr lang="en-US" sz="1600" b="1" smtClean="0">
                                    <a:latin typeface="Cambria Math" charset="0"/>
                                  </a:rPr>
                                  <m:t>)</m:t>
                                </m:r>
                              </m:oMath>
                            </m:oMathPara>
                          </a14:m>
                          <a:endParaRPr lang="en-US" sz="1600" b="1" dirty="0"/>
                        </a:p>
                      </a:txBody>
                      <a:tcPr/>
                    </a:tc>
                    <a:tc>
                      <a:txBody>
                        <a:bodyPr/>
                        <a:lstStyle/>
                        <a:p>
                          <a:pPr algn="ctr"/>
                          <a:r>
                            <a:rPr lang="en-US" sz="1600" b="1" dirty="0">
                              <a:solidFill>
                                <a:srgbClr val="FF0000"/>
                              </a:solidFill>
                            </a:rPr>
                            <a:t>baryons</a:t>
                          </a:r>
                        </a:p>
                        <a:p>
                          <a:pPr algn="ctr"/>
                          <a14:m>
                            <m:oMath xmlns:m="http://schemas.openxmlformats.org/officeDocument/2006/math">
                              <m:r>
                                <a:rPr lang="en-US" b="1" i="1" smtClean="0">
                                  <a:solidFill>
                                    <a:srgbClr val="FF0000"/>
                                  </a:solidFill>
                                  <a:latin typeface="Cambria Math" charset="0"/>
                                  <a:ea typeface="Cambria Math" charset="0"/>
                                  <a:cs typeface="Cambria Math" charset="0"/>
                                </a:rPr>
                                <m:t>𝜦𝜦</m:t>
                              </m:r>
                              <m:r>
                                <a:rPr lang="en-US" b="1" i="0" smtClean="0">
                                  <a:solidFill>
                                    <a:srgbClr val="FF0000"/>
                                  </a:solidFill>
                                  <a:latin typeface="Cambria Math" panose="02040503050406030204" pitchFamily="18" charset="0"/>
                                  <a:ea typeface="Cambria Math" charset="0"/>
                                  <a:cs typeface="Cambria Math" charset="0"/>
                                </a:rPr>
                                <m:t>, </m:t>
                              </m:r>
                              <m:r>
                                <a:rPr lang="el-GR" b="1" i="1">
                                  <a:solidFill>
                                    <a:srgbClr val="FF0000"/>
                                  </a:solidFill>
                                  <a:latin typeface="Cambria Math" charset="0"/>
                                  <a:ea typeface="Cambria Math" charset="0"/>
                                  <a:cs typeface="Cambria Math" charset="0"/>
                                </a:rPr>
                                <m:t>𝜩𝜩</m:t>
                              </m:r>
                              <m:r>
                                <a:rPr lang="en-US" b="1" i="0" smtClean="0">
                                  <a:solidFill>
                                    <a:srgbClr val="FF0000"/>
                                  </a:solidFill>
                                  <a:latin typeface="Cambria Math" panose="02040503050406030204" pitchFamily="18" charset="0"/>
                                  <a:ea typeface="Cambria Math" charset="0"/>
                                  <a:cs typeface="Cambria Math" charset="0"/>
                                </a:rPr>
                                <m:t>, </m:t>
                              </m:r>
                              <m:r>
                                <a:rPr lang="el-GR" b="1" i="1">
                                  <a:solidFill>
                                    <a:srgbClr val="FF0000"/>
                                  </a:solidFill>
                                  <a:latin typeface="Cambria Math" charset="0"/>
                                  <a:ea typeface="Cambria Math" charset="0"/>
                                  <a:cs typeface="Cambria Math" charset="0"/>
                                </a:rPr>
                                <m:t>𝜮𝜮</m:t>
                              </m:r>
                            </m:oMath>
                          </a14:m>
                          <a:r>
                            <a:rPr lang="en-US" sz="1600" b="1" dirty="0">
                              <a:solidFill>
                                <a:srgbClr val="FF0000"/>
                              </a:solidFill>
                            </a:rPr>
                            <a:t>, </a:t>
                          </a:r>
                          <a:br>
                            <a:rPr lang="en-US" sz="1600" b="1" dirty="0">
                              <a:solidFill>
                                <a:srgbClr val="FF0000"/>
                              </a:solidFill>
                            </a:rPr>
                          </a:b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charset="0"/>
                                    <a:ea typeface="Cambria Math" charset="0"/>
                                    <a:cs typeface="Cambria Math" charset="0"/>
                                  </a:rPr>
                                  <m:t>𝜦</m:t>
                                </m:r>
                                <m:r>
                                  <a:rPr lang="en-US" sz="1600" b="1" i="1" baseline="30000" smtClean="0">
                                    <a:solidFill>
                                      <a:srgbClr val="FF0000"/>
                                    </a:solidFill>
                                    <a:latin typeface="Cambria Math" panose="02040503050406030204" pitchFamily="18" charset="0"/>
                                    <a:ea typeface="Cambria Math" charset="0"/>
                                    <a:cs typeface="Cambria Math" charset="0"/>
                                  </a:rPr>
                                  <m:t>∗</m:t>
                                </m:r>
                                <m:r>
                                  <a:rPr lang="en-US" sz="1600" b="1" i="1" smtClean="0">
                                    <a:solidFill>
                                      <a:srgbClr val="FF0000"/>
                                    </a:solidFill>
                                    <a:latin typeface="Cambria Math" charset="0"/>
                                    <a:ea typeface="Cambria Math" charset="0"/>
                                    <a:cs typeface="Cambria Math" charset="0"/>
                                  </a:rPr>
                                  <m:t>𝜦</m:t>
                                </m:r>
                                <m:r>
                                  <a:rPr lang="en-US" sz="1600" b="1" i="1" baseline="30000" smtClean="0">
                                    <a:solidFill>
                                      <a:srgbClr val="FF0000"/>
                                    </a:solidFill>
                                    <a:latin typeface="Cambria Math" panose="02040503050406030204" pitchFamily="18" charset="0"/>
                                    <a:ea typeface="Cambria Math" charset="0"/>
                                    <a:cs typeface="Cambria Math" charset="0"/>
                                  </a:rPr>
                                  <m:t>∗</m:t>
                                </m:r>
                              </m:oMath>
                            </m:oMathPara>
                          </a14:m>
                          <a:endParaRPr lang="en-US" sz="1600" b="1" baseline="30000" dirty="0">
                            <a:solidFill>
                              <a:srgbClr val="FF0000"/>
                            </a:solidFill>
                          </a:endParaRPr>
                        </a:p>
                      </a:txBody>
                      <a:tcPr/>
                    </a:tc>
                    <a:extLst>
                      <a:ext uri="{0D108BD9-81ED-4DB2-BD59-A6C34878D82A}">
                        <a16:rowId xmlns:a16="http://schemas.microsoft.com/office/drawing/2014/main" val="10001"/>
                      </a:ext>
                    </a:extLst>
                  </a:tr>
                  <a:tr h="383036">
                    <a:tc>
                      <a:txBody>
                        <a:bodyPr/>
                        <a:lstStyle/>
                        <a:p>
                          <a:pPr algn="ctr"/>
                          <a14:m>
                            <m:oMath xmlns:m="http://schemas.openxmlformats.org/officeDocument/2006/math">
                              <m:sSub>
                                <m:sSubPr>
                                  <m:ctrlPr>
                                    <a:rPr lang="ru-RU" sz="1600" b="1" i="1" smtClean="0">
                                      <a:latin typeface="Cambria Math" panose="02040503050406030204" pitchFamily="18" charset="0"/>
                                    </a:rPr>
                                  </m:ctrlPr>
                                </m:sSubPr>
                                <m:e>
                                  <m:r>
                                    <a:rPr lang="ru-RU" sz="1600" b="1" i="1" smtClean="0">
                                      <a:latin typeface="Cambria Math" charset="0"/>
                                    </a:rPr>
                                    <m:t>𝛈</m:t>
                                  </m:r>
                                </m:e>
                                <m:sub>
                                  <m:r>
                                    <a:rPr lang="en-US" sz="1600" b="1" i="1">
                                      <a:latin typeface="Cambria Math" charset="0"/>
                                    </a:rPr>
                                    <m:t>𝐜</m:t>
                                  </m:r>
                                </m:sub>
                              </m:sSub>
                            </m:oMath>
                          </a14:m>
                          <a:r>
                            <a:rPr lang="en-US" sz="1600" b="1" dirty="0"/>
                            <a:t>(1S)</a:t>
                          </a:r>
                          <a:endParaRPr lang="ru-RU" sz="1600" b="1" dirty="0"/>
                        </a:p>
                      </a:txBody>
                      <a:tcPr/>
                    </a:tc>
                    <a:tc>
                      <a:txBody>
                        <a:bodyPr/>
                        <a:lstStyle/>
                        <a:p>
                          <a:r>
                            <a:rPr lang="en-US" sz="1600" dirty="0"/>
                            <a:t>forb.</a:t>
                          </a:r>
                        </a:p>
                      </a:txBody>
                      <a:tcPr/>
                    </a:tc>
                    <a:tc>
                      <a:txBody>
                        <a:bodyPr/>
                        <a:lstStyle/>
                        <a:p>
                          <a:r>
                            <a:rPr lang="en-US" sz="1600" dirty="0"/>
                            <a:t>-</a:t>
                          </a:r>
                        </a:p>
                      </a:txBody>
                      <a:tcPr/>
                    </a:tc>
                    <a:tc>
                      <a:txBody>
                        <a:bodyPr/>
                        <a:lstStyle/>
                        <a:p>
                          <a:r>
                            <a:rPr lang="en-US" sz="1600" b="1" dirty="0">
                              <a:solidFill>
                                <a:srgbClr val="0000FF"/>
                              </a:solidFill>
                            </a:rPr>
                            <a:t>0.15%</a:t>
                          </a:r>
                        </a:p>
                      </a:txBody>
                      <a:tcPr/>
                    </a:tc>
                    <a:tc>
                      <a:txBody>
                        <a:bodyPr/>
                        <a:lstStyle/>
                        <a:p>
                          <a:r>
                            <a:rPr lang="en-US" sz="1600" u="sng" dirty="0"/>
                            <a:t>0.18%</a:t>
                          </a:r>
                        </a:p>
                      </a:txBody>
                      <a:tcPr/>
                    </a:tc>
                    <a:tc>
                      <a:txBody>
                        <a:bodyPr/>
                        <a:lstStyle/>
                        <a:p>
                          <a:r>
                            <a:rPr lang="en-US" sz="1600" dirty="0"/>
                            <a:t>0.5%</a:t>
                          </a:r>
                        </a:p>
                      </a:txBody>
                      <a:tcPr/>
                    </a:tc>
                    <a:tc>
                      <a:txBody>
                        <a:bodyPr/>
                        <a:lstStyle/>
                        <a:p>
                          <a:endParaRPr lang="en-US" sz="1600" dirty="0"/>
                        </a:p>
                      </a:txBody>
                      <a:tcPr/>
                    </a:tc>
                    <a:tc>
                      <a:txBody>
                        <a:bodyPr/>
                        <a:lstStyle/>
                        <a:p>
                          <a:endParaRPr lang="en-US" sz="1600" dirty="0"/>
                        </a:p>
                      </a:txBody>
                      <a:tcPr/>
                    </a:tc>
                    <a:tc>
                      <a:txBody>
                        <a:bodyPr/>
                        <a:lstStyle/>
                        <a:p>
                          <a:r>
                            <a:rPr lang="en-US" sz="1600" dirty="0"/>
                            <a:t>~0.1%</a:t>
                          </a:r>
                        </a:p>
                      </a:txBody>
                      <a:tcPr/>
                    </a:tc>
                    <a:extLst>
                      <a:ext uri="{0D108BD9-81ED-4DB2-BD59-A6C34878D82A}">
                        <a16:rowId xmlns:a16="http://schemas.microsoft.com/office/drawing/2014/main" val="10002"/>
                      </a:ext>
                    </a:extLst>
                  </a:tr>
                  <a:tr h="383036">
                    <a:tc>
                      <a:txBody>
                        <a:bodyPr/>
                        <a:lstStyle/>
                        <a:p>
                          <a:pPr algn="ctr"/>
                          <a14:m>
                            <m:oMathPara xmlns:m="http://schemas.openxmlformats.org/officeDocument/2006/math">
                              <m:oMathParaPr>
                                <m:jc m:val="centerGroup"/>
                              </m:oMathParaPr>
                              <m:oMath xmlns:m="http://schemas.openxmlformats.org/officeDocument/2006/math">
                                <m:f>
                                  <m:fPr>
                                    <m:type m:val="lin"/>
                                    <m:ctrlPr>
                                      <a:rPr lang="en-US" sz="1600" b="1" i="1" smtClean="0">
                                        <a:latin typeface="Cambria Math" panose="02040503050406030204" pitchFamily="18" charset="0"/>
                                      </a:rPr>
                                    </m:ctrlPr>
                                  </m:fPr>
                                  <m:num>
                                    <m:r>
                                      <a:rPr lang="en-US" sz="1600" b="1" i="1" smtClean="0">
                                        <a:latin typeface="Cambria Math" charset="0"/>
                                      </a:rPr>
                                      <m:t>𝐉</m:t>
                                    </m:r>
                                  </m:num>
                                  <m:den>
                                    <m:r>
                                      <a:rPr lang="en-US" sz="1600" b="1" i="1" smtClean="0">
                                        <a:latin typeface="Cambria Math" charset="0"/>
                                      </a:rPr>
                                      <m:t>𝛙</m:t>
                                    </m:r>
                                  </m:den>
                                </m:f>
                              </m:oMath>
                            </m:oMathPara>
                          </a14:m>
                          <a:endParaRPr lang="ru-RU" sz="1600" b="1" dirty="0"/>
                        </a:p>
                      </a:txBody>
                      <a:tcPr/>
                    </a:tc>
                    <a:tc>
                      <a:txBody>
                        <a:bodyPr/>
                        <a:lstStyle/>
                        <a:p>
                          <a:r>
                            <a:rPr lang="en-US" sz="1600" b="1" dirty="0">
                              <a:solidFill>
                                <a:srgbClr val="0000FF"/>
                              </a:solidFill>
                            </a:rPr>
                            <a:t>6%</a:t>
                          </a:r>
                        </a:p>
                      </a:txBody>
                      <a:tcPr/>
                    </a:tc>
                    <a:tc>
                      <a:txBody>
                        <a:bodyPr/>
                        <a:lstStyle/>
                        <a:p>
                          <a:r>
                            <a:rPr lang="en-US" sz="1600" dirty="0"/>
                            <a:t>-</a:t>
                          </a:r>
                        </a:p>
                      </a:txBody>
                      <a:tcPr/>
                    </a:tc>
                    <a:tc>
                      <a:txBody>
                        <a:bodyPr/>
                        <a:lstStyle/>
                        <a:p>
                          <a:r>
                            <a:rPr lang="ru-RU" sz="1600" u="sng" dirty="0"/>
                            <a:t>0</a:t>
                          </a:r>
                          <a:r>
                            <a:rPr lang="en-US" sz="1600" u="sng" dirty="0"/>
                            <a:t>.2%</a:t>
                          </a:r>
                        </a:p>
                      </a:txBody>
                      <a:tcPr/>
                    </a:tc>
                    <a:tc>
                      <a:txBody>
                        <a:bodyPr/>
                        <a:lstStyle/>
                        <a:p>
                          <a:r>
                            <a:rPr lang="en-US" sz="1600" dirty="0"/>
                            <a:t>forb.</a:t>
                          </a:r>
                        </a:p>
                        <a:p>
                          <a:endParaRPr lang="en-US" sz="1600" dirty="0"/>
                        </a:p>
                      </a:txBody>
                      <a:tcPr/>
                    </a:tc>
                    <a:tc>
                      <a:txBody>
                        <a:bodyPr/>
                        <a:lstStyle/>
                        <a:p>
                          <a:r>
                            <a:rPr lang="en-US" sz="1600" dirty="0"/>
                            <a:t>0.6%</a:t>
                          </a:r>
                        </a:p>
                      </a:txBody>
                      <a:tcPr/>
                    </a:tc>
                    <a:tc>
                      <a:txBody>
                        <a:bodyPr/>
                        <a:lstStyle/>
                        <a:p>
                          <a:r>
                            <a:rPr lang="en-US" sz="1600" dirty="0"/>
                            <a:t>0.03%</a:t>
                          </a:r>
                        </a:p>
                      </a:txBody>
                      <a:tcPr/>
                    </a:tc>
                    <a:tc>
                      <a:txBody>
                        <a:bodyPr/>
                        <a:lstStyle/>
                        <a:p>
                          <a:r>
                            <a:rPr lang="en-US" sz="1600" dirty="0"/>
                            <a:t>~0.1%</a:t>
                          </a:r>
                        </a:p>
                      </a:txBody>
                      <a:tcPr/>
                    </a:tc>
                    <a:tc>
                      <a:txBody>
                        <a:bodyPr/>
                        <a:lstStyle/>
                        <a:p>
                          <a:r>
                            <a:rPr lang="en-US" sz="1600" dirty="0"/>
                            <a:t>~0.1%</a:t>
                          </a:r>
                        </a:p>
                      </a:txBody>
                      <a:tcPr/>
                    </a:tc>
                    <a:extLst>
                      <a:ext uri="{0D108BD9-81ED-4DB2-BD59-A6C34878D82A}">
                        <a16:rowId xmlns:a16="http://schemas.microsoft.com/office/drawing/2014/main" val="10003"/>
                      </a:ext>
                    </a:extLst>
                  </a:tr>
                  <a:tr h="383036">
                    <a:tc>
                      <a:txBody>
                        <a:bodyPr/>
                        <a:lstStyle/>
                        <a:p>
                          <a:pPr algn="ctr"/>
                          <a14:m>
                            <m:oMathPara xmlns:m="http://schemas.openxmlformats.org/officeDocument/2006/math">
                              <m:oMathParaPr>
                                <m:jc m:val="centerGroup"/>
                              </m:oMathParaPr>
                              <m:oMath xmlns:m="http://schemas.openxmlformats.org/officeDocument/2006/math">
                                <m:sSub>
                                  <m:sSubPr>
                                    <m:ctrlPr>
                                      <a:rPr lang="ru-RU" sz="1600" b="1" i="1" smtClean="0">
                                        <a:latin typeface="Cambria Math" panose="02040503050406030204" pitchFamily="18" charset="0"/>
                                      </a:rPr>
                                    </m:ctrlPr>
                                  </m:sSubPr>
                                  <m:e>
                                    <m:r>
                                      <a:rPr lang="ru-RU" sz="1600" b="1" i="1">
                                        <a:latin typeface="Cambria Math" charset="0"/>
                                      </a:rPr>
                                      <m:t>𝛘</m:t>
                                    </m:r>
                                  </m:e>
                                  <m:sub>
                                    <m:r>
                                      <a:rPr lang="en-US" sz="1600" b="1" i="1">
                                        <a:latin typeface="Cambria Math" charset="0"/>
                                      </a:rPr>
                                      <m:t>𝐜</m:t>
                                    </m:r>
                                    <m:r>
                                      <a:rPr lang="en-US" sz="1600" b="1" smtClean="0">
                                        <a:latin typeface="Cambria Math" charset="0"/>
                                      </a:rPr>
                                      <m:t>𝟎</m:t>
                                    </m:r>
                                  </m:sub>
                                </m:sSub>
                              </m:oMath>
                            </m:oMathPara>
                          </a14:m>
                          <a:endParaRPr lang="ru-RU" sz="1600" b="1" dirty="0"/>
                        </a:p>
                      </a:txBody>
                      <a:tcPr/>
                    </a:tc>
                    <a:tc>
                      <a:txBody>
                        <a:bodyPr/>
                        <a:lstStyle/>
                        <a:p>
                          <a:r>
                            <a:rPr lang="en-US" sz="1600" dirty="0"/>
                            <a:t>forb.</a:t>
                          </a:r>
                        </a:p>
                        <a:p>
                          <a:endParaRPr lang="en-US" sz="1600" dirty="0"/>
                        </a:p>
                      </a:txBody>
                      <a:tcPr/>
                    </a:tc>
                    <a:tc>
                      <a:txBody>
                        <a:bodyPr/>
                        <a:lstStyle/>
                        <a:p>
                          <a:r>
                            <a:rPr lang="en-US" sz="1600" dirty="0"/>
                            <a:t>1.3%</a:t>
                          </a:r>
                        </a:p>
                      </a:txBody>
                      <a:tcPr/>
                    </a:tc>
                    <a:tc>
                      <a:txBody>
                        <a:bodyPr/>
                        <a:lstStyle/>
                        <a:p>
                          <a:r>
                            <a:rPr lang="en-US" sz="1600" dirty="0"/>
                            <a:t>0.02%</a:t>
                          </a:r>
                        </a:p>
                      </a:txBody>
                      <a:tcPr/>
                    </a:tc>
                    <a:tc>
                      <a:txBody>
                        <a:bodyPr/>
                        <a:lstStyle/>
                        <a:p>
                          <a:r>
                            <a:rPr lang="en-US" sz="1600" b="1" dirty="0">
                              <a:solidFill>
                                <a:srgbClr val="0000FF"/>
                              </a:solidFill>
                            </a:rPr>
                            <a:t>0.08%</a:t>
                          </a:r>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r>
                            <a:rPr lang="en-US" sz="1600" dirty="0"/>
                            <a:t>~0.04%</a:t>
                          </a:r>
                        </a:p>
                      </a:txBody>
                      <a:tcPr/>
                    </a:tc>
                    <a:extLst>
                      <a:ext uri="{0D108BD9-81ED-4DB2-BD59-A6C34878D82A}">
                        <a16:rowId xmlns:a16="http://schemas.microsoft.com/office/drawing/2014/main" val="10004"/>
                      </a:ext>
                    </a:extLst>
                  </a:tr>
                  <a:tr h="538610">
                    <a:tc>
                      <a:txBody>
                        <a:bodyPr/>
                        <a:lstStyle/>
                        <a:p>
                          <a:pPr algn="ctr"/>
                          <a14:m>
                            <m:oMathPara xmlns:m="http://schemas.openxmlformats.org/officeDocument/2006/math">
                              <m:oMathParaPr>
                                <m:jc m:val="centerGroup"/>
                              </m:oMathParaPr>
                              <m:oMath xmlns:m="http://schemas.openxmlformats.org/officeDocument/2006/math">
                                <m:sSub>
                                  <m:sSubPr>
                                    <m:ctrlPr>
                                      <a:rPr lang="ru-RU" sz="1600" b="1" i="1" smtClean="0">
                                        <a:latin typeface="Cambria Math" panose="02040503050406030204" pitchFamily="18" charset="0"/>
                                      </a:rPr>
                                    </m:ctrlPr>
                                  </m:sSubPr>
                                  <m:e>
                                    <m:r>
                                      <a:rPr lang="ru-RU" sz="1600" b="1" i="1">
                                        <a:latin typeface="Cambria Math" charset="0"/>
                                      </a:rPr>
                                      <m:t>𝛘</m:t>
                                    </m:r>
                                  </m:e>
                                  <m:sub>
                                    <m:r>
                                      <a:rPr lang="en-US" sz="1600" b="1" i="1">
                                        <a:latin typeface="Cambria Math" charset="0"/>
                                      </a:rPr>
                                      <m:t>𝐜</m:t>
                                    </m:r>
                                    <m:r>
                                      <a:rPr lang="en-US" sz="1600" b="1" smtClean="0">
                                        <a:latin typeface="Cambria Math" charset="0"/>
                                      </a:rPr>
                                      <m:t>𝟏</m:t>
                                    </m:r>
                                  </m:sub>
                                </m:sSub>
                              </m:oMath>
                            </m:oMathPara>
                          </a14:m>
                          <a:endParaRPr lang="ru-RU" sz="1600" b="1" dirty="0"/>
                        </a:p>
                      </a:txBody>
                      <a:tcPr/>
                    </a:tc>
                    <a:tc>
                      <a:txBody>
                        <a:bodyPr/>
                        <a:lstStyle/>
                        <a:p>
                          <a:r>
                            <a:rPr lang="en-US" sz="1600" dirty="0"/>
                            <a:t>forb.</a:t>
                          </a:r>
                        </a:p>
                        <a:p>
                          <a:endParaRPr lang="en-US" sz="1600" dirty="0"/>
                        </a:p>
                      </a:txBody>
                      <a:tcPr/>
                    </a:tc>
                    <a:tc>
                      <a:txBody>
                        <a:bodyPr/>
                        <a:lstStyle/>
                        <a:p>
                          <a:r>
                            <a:rPr lang="en-US" sz="1600" b="1" dirty="0">
                              <a:solidFill>
                                <a:srgbClr val="0000FF"/>
                              </a:solidFill>
                            </a:rPr>
                            <a:t>34%</a:t>
                          </a:r>
                        </a:p>
                      </a:txBody>
                      <a:tcPr/>
                    </a:tc>
                    <a:tc>
                      <a:txBody>
                        <a:bodyPr/>
                        <a:lstStyle/>
                        <a:p>
                          <a:r>
                            <a:rPr lang="en-US" sz="1600" dirty="0"/>
                            <a:t>0.01%</a:t>
                          </a:r>
                        </a:p>
                      </a:txBody>
                      <a:tcPr/>
                    </a:tc>
                    <a:tc>
                      <a:txBody>
                        <a:bodyPr/>
                        <a:lstStyle/>
                        <a:p>
                          <a:r>
                            <a:rPr lang="en-US" sz="1600" b="1" dirty="0">
                              <a:solidFill>
                                <a:srgbClr val="0000FF"/>
                              </a:solidFill>
                            </a:rPr>
                            <a:t>0.04%</a:t>
                          </a:r>
                        </a:p>
                      </a:txBody>
                      <a:tcPr/>
                    </a:tc>
                    <a:tc>
                      <a:txBody>
                        <a:bodyPr/>
                        <a:lstStyle/>
                        <a:p>
                          <a:r>
                            <a:rPr lang="en-US" sz="1600" dirty="0"/>
                            <a:t>0.05%</a:t>
                          </a:r>
                        </a:p>
                      </a:txBody>
                      <a:tcPr/>
                    </a:tc>
                    <a:tc>
                      <a:txBody>
                        <a:bodyPr/>
                        <a:lstStyle/>
                        <a:p>
                          <a:endParaRPr lang="en-US" sz="1600"/>
                        </a:p>
                      </a:txBody>
                      <a:tcPr/>
                    </a:tc>
                    <a:tc>
                      <a:txBody>
                        <a:bodyPr/>
                        <a:lstStyle/>
                        <a:p>
                          <a:endParaRPr lang="en-US" sz="1600"/>
                        </a:p>
                      </a:txBody>
                      <a:tcPr/>
                    </a:tc>
                    <a:tc>
                      <a:txBody>
                        <a:bodyPr/>
                        <a:lstStyle/>
                        <a:p>
                          <a:r>
                            <a:rPr lang="en-US" sz="1600" dirty="0"/>
                            <a:t>~0.01%</a:t>
                          </a:r>
                        </a:p>
                      </a:txBody>
                      <a:tcPr/>
                    </a:tc>
                    <a:extLst>
                      <a:ext uri="{0D108BD9-81ED-4DB2-BD59-A6C34878D82A}">
                        <a16:rowId xmlns:a16="http://schemas.microsoft.com/office/drawing/2014/main" val="10005"/>
                      </a:ext>
                    </a:extLst>
                  </a:tr>
                  <a:tr h="5386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ru-RU" sz="1600" b="1" i="1" smtClean="0">
                                        <a:latin typeface="Cambria Math" panose="02040503050406030204" pitchFamily="18" charset="0"/>
                                      </a:rPr>
                                    </m:ctrlPr>
                                  </m:sSubPr>
                                  <m:e>
                                    <m:r>
                                      <a:rPr lang="en-US" sz="1600" b="1" i="1" smtClean="0">
                                        <a:latin typeface="Cambria Math" charset="0"/>
                                      </a:rPr>
                                      <m:t>𝐡</m:t>
                                    </m:r>
                                  </m:e>
                                  <m:sub>
                                    <m:r>
                                      <a:rPr lang="en-US" sz="1600" b="1" i="1">
                                        <a:latin typeface="Cambria Math" charset="0"/>
                                      </a:rPr>
                                      <m:t>𝐜</m:t>
                                    </m:r>
                                  </m:sub>
                                </m:sSub>
                              </m:oMath>
                            </m:oMathPara>
                          </a14:m>
                          <a:endParaRPr lang="ru-RU" sz="1600" b="1" dirty="0"/>
                        </a:p>
                        <a:p>
                          <a:pPr algn="ctr"/>
                          <a:endParaRPr lang="ru-RU" sz="1600" b="1" dirty="0"/>
                        </a:p>
                      </a:txBody>
                      <a:tcPr/>
                    </a:tc>
                    <a:tc>
                      <a:txBody>
                        <a:bodyPr/>
                        <a:lstStyle/>
                        <a:p>
                          <a:r>
                            <a:rPr lang="en-US" sz="1600" dirty="0"/>
                            <a:t>forb.</a:t>
                          </a:r>
                        </a:p>
                        <a:p>
                          <a:endParaRPr lang="en-US" sz="1600" dirty="0"/>
                        </a:p>
                      </a:txBody>
                      <a:tcPr/>
                    </a:tc>
                    <a:tc>
                      <a:txBody>
                        <a:bodyPr/>
                        <a:lstStyle/>
                        <a:p>
                          <a:endParaRPr lang="en-US" sz="1600" dirty="0"/>
                        </a:p>
                      </a:txBody>
                      <a:tcPr/>
                    </a:tc>
                    <a:tc>
                      <a:txBody>
                        <a:bodyPr/>
                        <a:lstStyle/>
                        <a:p>
                          <a:r>
                            <a:rPr lang="en-US" sz="16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forb.</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
                          </a:r>
                          <a:endParaRPr lang="ru-RU" sz="1600" dirty="0"/>
                        </a:p>
                        <a:p>
                          <a:endParaRPr lang="en-US" sz="1600" dirty="0"/>
                        </a:p>
                      </a:txBody>
                      <a:tcPr/>
                    </a:tc>
                    <a:tc>
                      <a:txBody>
                        <a:bodyPr/>
                        <a:lstStyle/>
                        <a:p>
                          <a:endParaRPr lang="en-US" sz="1600"/>
                        </a:p>
                      </a:txBody>
                      <a:tcPr/>
                    </a:tc>
                    <a:tc>
                      <a:txBody>
                        <a:bodyPr/>
                        <a:lstStyle/>
                        <a:p>
                          <a:endParaRPr lang="en-US" sz="1600"/>
                        </a:p>
                      </a:txBody>
                      <a:tcPr/>
                    </a:tc>
                    <a:tc>
                      <a:txBody>
                        <a:bodyPr/>
                        <a:lstStyle/>
                        <a:p>
                          <a:r>
                            <a:rPr lang="en-US" sz="1600" dirty="0"/>
                            <a:t>?</a:t>
                          </a:r>
                        </a:p>
                      </a:txBody>
                      <a:tcPr/>
                    </a:tc>
                    <a:extLst>
                      <a:ext uri="{0D108BD9-81ED-4DB2-BD59-A6C34878D82A}">
                        <a16:rowId xmlns:a16="http://schemas.microsoft.com/office/drawing/2014/main" val="10006"/>
                      </a:ext>
                    </a:extLst>
                  </a:tr>
                  <a:tr h="538610">
                    <a:tc>
                      <a:txBody>
                        <a:bodyPr/>
                        <a:lstStyle/>
                        <a:p>
                          <a:pPr algn="ctr"/>
                          <a14:m>
                            <m:oMathPara xmlns:m="http://schemas.openxmlformats.org/officeDocument/2006/math">
                              <m:oMathParaPr>
                                <m:jc m:val="centerGroup"/>
                              </m:oMathParaPr>
                              <m:oMath xmlns:m="http://schemas.openxmlformats.org/officeDocument/2006/math">
                                <m:sSub>
                                  <m:sSubPr>
                                    <m:ctrlPr>
                                      <a:rPr lang="ru-RU" sz="1600" b="1" i="1" smtClean="0">
                                        <a:latin typeface="Cambria Math" panose="02040503050406030204" pitchFamily="18" charset="0"/>
                                      </a:rPr>
                                    </m:ctrlPr>
                                  </m:sSubPr>
                                  <m:e>
                                    <m:r>
                                      <a:rPr lang="ru-RU" sz="1600" b="1" i="1">
                                        <a:latin typeface="Cambria Math" charset="0"/>
                                      </a:rPr>
                                      <m:t>𝛘</m:t>
                                    </m:r>
                                  </m:e>
                                  <m:sub>
                                    <m:r>
                                      <a:rPr lang="en-US" sz="1600" b="1" i="1">
                                        <a:latin typeface="Cambria Math" charset="0"/>
                                      </a:rPr>
                                      <m:t>𝐜</m:t>
                                    </m:r>
                                    <m:r>
                                      <a:rPr lang="en-US" sz="1600" b="1" smtClean="0">
                                        <a:latin typeface="Cambria Math" charset="0"/>
                                      </a:rPr>
                                      <m:t>𝟐</m:t>
                                    </m:r>
                                  </m:sub>
                                </m:sSub>
                              </m:oMath>
                            </m:oMathPara>
                          </a14:m>
                          <a:endParaRPr lang="ru-RU" sz="1600" b="1" dirty="0"/>
                        </a:p>
                      </a:txBody>
                      <a:tcPr/>
                    </a:tc>
                    <a:tc>
                      <a:txBody>
                        <a:bodyPr/>
                        <a:lstStyle/>
                        <a:p>
                          <a:r>
                            <a:rPr lang="en-US" sz="1600" dirty="0"/>
                            <a:t>forb.</a:t>
                          </a:r>
                        </a:p>
                        <a:p>
                          <a:endParaRPr lang="en-US" sz="1600" dirty="0"/>
                        </a:p>
                      </a:txBody>
                      <a:tcPr/>
                    </a:tc>
                    <a:tc>
                      <a:txBody>
                        <a:bodyPr/>
                        <a:lstStyle/>
                        <a:p>
                          <a:r>
                            <a:rPr lang="en-US" sz="1600" b="1" dirty="0">
                              <a:solidFill>
                                <a:srgbClr val="0000FF"/>
                              </a:solidFill>
                            </a:rPr>
                            <a:t>19%</a:t>
                          </a:r>
                        </a:p>
                      </a:txBody>
                      <a:tcPr/>
                    </a:tc>
                    <a:tc>
                      <a:txBody>
                        <a:bodyPr/>
                        <a:lstStyle/>
                        <a:p>
                          <a:r>
                            <a:rPr lang="en-US" sz="1600" dirty="0"/>
                            <a:t>0.1%</a:t>
                          </a:r>
                        </a:p>
                      </a:txBody>
                      <a:tcPr/>
                    </a:tc>
                    <a:tc>
                      <a:txBody>
                        <a:bodyPr/>
                        <a:lstStyle/>
                        <a:p>
                          <a:r>
                            <a:rPr lang="en-US" sz="1600" b="1" dirty="0">
                              <a:solidFill>
                                <a:srgbClr val="0000FF"/>
                              </a:solidFill>
                            </a:rPr>
                            <a:t>0.01%</a:t>
                          </a:r>
                        </a:p>
                      </a:txBody>
                      <a:tcPr/>
                    </a:tc>
                    <a:tc>
                      <a:txBody>
                        <a:bodyPr/>
                        <a:lstStyle/>
                        <a:p>
                          <a:r>
                            <a:rPr lang="en-US" sz="1600" dirty="0"/>
                            <a:t>0.1%</a:t>
                          </a:r>
                        </a:p>
                      </a:txBody>
                      <a:tcPr/>
                    </a:tc>
                    <a:tc>
                      <a:txBody>
                        <a:bodyPr/>
                        <a:lstStyle/>
                        <a:p>
                          <a:endParaRPr lang="en-US" sz="1600"/>
                        </a:p>
                      </a:txBody>
                      <a:tcPr/>
                    </a:tc>
                    <a:tc>
                      <a:txBody>
                        <a:bodyPr/>
                        <a:lstStyle/>
                        <a:p>
                          <a:endParaRPr lang="en-US"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~0.01%</a:t>
                          </a:r>
                        </a:p>
                        <a:p>
                          <a:endParaRPr lang="en-US" sz="1600" dirty="0"/>
                        </a:p>
                      </a:txBody>
                      <a:tcPr/>
                    </a:tc>
                    <a:extLst>
                      <a:ext uri="{0D108BD9-81ED-4DB2-BD59-A6C34878D82A}">
                        <a16:rowId xmlns:a16="http://schemas.microsoft.com/office/drawing/2014/main" val="10007"/>
                      </a:ext>
                    </a:extLst>
                  </a:tr>
                  <a:tr h="227461">
                    <a:tc>
                      <a:txBody>
                        <a:bodyPr/>
                        <a:lstStyle/>
                        <a:p>
                          <a:pPr algn="ctr"/>
                          <a14:m>
                            <m:oMath xmlns:m="http://schemas.openxmlformats.org/officeDocument/2006/math">
                              <m:sSub>
                                <m:sSubPr>
                                  <m:ctrlPr>
                                    <a:rPr lang="ru-RU" sz="1600" b="1" i="1" smtClean="0">
                                      <a:latin typeface="Cambria Math" panose="02040503050406030204" pitchFamily="18" charset="0"/>
                                    </a:rPr>
                                  </m:ctrlPr>
                                </m:sSubPr>
                                <m:e>
                                  <m:r>
                                    <a:rPr lang="ru-RU" sz="1600" b="1" i="1" smtClean="0">
                                      <a:latin typeface="Cambria Math" charset="0"/>
                                    </a:rPr>
                                    <m:t>𝛈</m:t>
                                  </m:r>
                                </m:e>
                                <m:sub>
                                  <m:r>
                                    <a:rPr lang="en-US" sz="1600" b="1" i="1">
                                      <a:latin typeface="Cambria Math" charset="0"/>
                                    </a:rPr>
                                    <m:t>𝐜</m:t>
                                  </m:r>
                                </m:sub>
                              </m:sSub>
                            </m:oMath>
                          </a14:m>
                          <a:r>
                            <a:rPr lang="en-US" sz="1600" b="1" dirty="0"/>
                            <a:t>(2S)</a:t>
                          </a:r>
                          <a:endParaRPr lang="ru-RU" sz="1600" b="1" dirty="0"/>
                        </a:p>
                      </a:txBody>
                      <a:tcPr/>
                    </a:tc>
                    <a:tc>
                      <a:txBody>
                        <a:bodyPr/>
                        <a:lstStyle/>
                        <a:p>
                          <a:r>
                            <a:rPr lang="en-US" sz="1600" dirty="0"/>
                            <a:t>forb.</a:t>
                          </a:r>
                        </a:p>
                        <a:p>
                          <a:endParaRPr lang="en-US" sz="1600" dirty="0"/>
                        </a:p>
                      </a:txBody>
                      <a:tcPr/>
                    </a:tc>
                    <a:tc>
                      <a:txBody>
                        <a:bodyPr/>
                        <a:lstStyle/>
                        <a:p>
                          <a:endParaRPr lang="en-US" sz="1600"/>
                        </a:p>
                      </a:txBody>
                      <a:tcPr/>
                    </a:tc>
                    <a:tc>
                      <a:txBody>
                        <a:bodyPr/>
                        <a:lstStyle/>
                        <a:p>
                          <a:r>
                            <a:rPr lang="en-US" sz="1600" dirty="0"/>
                            <a:t>?</a:t>
                          </a:r>
                        </a:p>
                      </a:txBody>
                      <a:tcPr/>
                    </a:tc>
                    <a:tc>
                      <a:txBody>
                        <a:bodyPr/>
                        <a:lstStyle/>
                        <a:p>
                          <a:r>
                            <a:rPr lang="en-US" sz="1600" b="1" dirty="0">
                              <a:solidFill>
                                <a:srgbClr val="0000FF"/>
                              </a:solidFill>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
                          </a:r>
                          <a:endParaRPr lang="ru-RU" sz="1600" dirty="0"/>
                        </a:p>
                        <a:p>
                          <a:r>
                            <a:rPr lang="en-US" sz="1600" dirty="0"/>
                            <a:t> </a:t>
                          </a:r>
                        </a:p>
                      </a:txBody>
                      <a:tcPr/>
                    </a:tc>
                    <a:tc>
                      <a:txBody>
                        <a:bodyPr/>
                        <a:lstStyle/>
                        <a:p>
                          <a:endParaRPr lang="en-US" sz="1600"/>
                        </a:p>
                      </a:txBody>
                      <a:tcPr/>
                    </a:tc>
                    <a:tc>
                      <a:txBody>
                        <a:bodyPr/>
                        <a:lstStyle/>
                        <a:p>
                          <a:endParaRPr lang="en-US" sz="1600"/>
                        </a:p>
                      </a:txBody>
                      <a:tcPr/>
                    </a:tc>
                    <a:tc>
                      <a:txBody>
                        <a:bodyPr/>
                        <a:lstStyle/>
                        <a:p>
                          <a:r>
                            <a:rPr lang="en-US" sz="1600" dirty="0"/>
                            <a:t>?</a:t>
                          </a:r>
                        </a:p>
                      </a:txBody>
                      <a:tcPr/>
                    </a:tc>
                    <a:extLst>
                      <a:ext uri="{0D108BD9-81ED-4DB2-BD59-A6C34878D82A}">
                        <a16:rowId xmlns:a16="http://schemas.microsoft.com/office/drawing/2014/main" val="10008"/>
                      </a:ext>
                    </a:extLst>
                  </a:tr>
                  <a:tr h="227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b="1" i="1" smtClean="0">
                                  <a:latin typeface="Cambria Math" charset="0"/>
                                </a:rPr>
                                <m:t>𝛙</m:t>
                              </m:r>
                            </m:oMath>
                          </a14:m>
                          <a:r>
                            <a:rPr lang="en-US" sz="1600" b="1" dirty="0"/>
                            <a:t>(2S)</a:t>
                          </a:r>
                          <a:endParaRPr lang="ru-RU" sz="1600" b="1" dirty="0"/>
                        </a:p>
                        <a:p>
                          <a:pPr algn="ctr"/>
                          <a:endParaRPr lang="ru-RU" sz="1600" b="1" dirty="0"/>
                        </a:p>
                      </a:txBody>
                      <a:tcPr/>
                    </a:tc>
                    <a:tc>
                      <a:txBody>
                        <a:bodyPr/>
                        <a:lstStyle/>
                        <a:p>
                          <a:r>
                            <a:rPr lang="en-US" sz="1600" b="1" dirty="0">
                              <a:solidFill>
                                <a:srgbClr val="0000FF"/>
                              </a:solidFill>
                            </a:rPr>
                            <a:t>0.8%</a:t>
                          </a:r>
                        </a:p>
                      </a:txBody>
                      <a:tcPr/>
                    </a:tc>
                    <a:tc>
                      <a:txBody>
                        <a:bodyPr/>
                        <a:lstStyle/>
                        <a:p>
                          <a:endParaRPr lang="en-US" sz="1600"/>
                        </a:p>
                      </a:txBody>
                      <a:tcPr/>
                    </a:tc>
                    <a:tc>
                      <a:txBody>
                        <a:bodyPr/>
                        <a:lstStyle/>
                        <a:p>
                          <a:r>
                            <a:rPr lang="en-US" sz="1600" dirty="0"/>
                            <a:t>0.03%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forb.</a:t>
                          </a:r>
                        </a:p>
                        <a:p>
                          <a:endParaRPr lang="en-US" sz="1600" dirty="0"/>
                        </a:p>
                      </a:txBody>
                      <a:tcPr/>
                    </a:tc>
                    <a:tc>
                      <a:txBody>
                        <a:bodyPr/>
                        <a:lstStyle/>
                        <a:p>
                          <a:r>
                            <a:rPr lang="en-US" sz="1600" dirty="0"/>
                            <a:t>0.06%</a:t>
                          </a:r>
                        </a:p>
                      </a:txBody>
                      <a:tcPr/>
                    </a:tc>
                    <a:tc>
                      <a:txBody>
                        <a:bodyPr/>
                        <a:lstStyle/>
                        <a:p>
                          <a:endParaRPr lang="en-US" sz="1600" dirty="0"/>
                        </a:p>
                      </a:txBody>
                      <a:tcPr/>
                    </a:tc>
                    <a:tc>
                      <a:txBody>
                        <a:bodyPr/>
                        <a:lstStyle/>
                        <a:p>
                          <a:endParaRPr lang="en-US" sz="1600" dirty="0"/>
                        </a:p>
                      </a:txBody>
                      <a:tcPr/>
                    </a:tc>
                    <a:tc>
                      <a:txBody>
                        <a:bodyPr/>
                        <a:lstStyle/>
                        <a:p>
                          <a:r>
                            <a:rPr lang="en-US" sz="1600" dirty="0"/>
                            <a:t>~0.02%</a:t>
                          </a:r>
                        </a:p>
                      </a:txBody>
                      <a:tcPr/>
                    </a:tc>
                    <a:extLst>
                      <a:ext uri="{0D108BD9-81ED-4DB2-BD59-A6C34878D82A}">
                        <a16:rowId xmlns:a16="http://schemas.microsoft.com/office/drawing/2014/main" val="10009"/>
                      </a:ext>
                    </a:extLst>
                  </a:tr>
                </a:tbl>
              </a:graphicData>
            </a:graphic>
          </p:graphicFrame>
        </mc:Choice>
        <mc:Fallback>
          <p:graphicFrame>
            <p:nvGraphicFramePr>
              <p:cNvPr id="6" name="Таблица 55"/>
              <p:cNvGraphicFramePr>
                <a:graphicFrameLocks noGrp="1"/>
              </p:cNvGraphicFramePr>
              <p:nvPr>
                <p:extLst>
                  <p:ext uri="{D42A27DB-BD31-4B8C-83A1-F6EECF244321}">
                    <p14:modId xmlns:p14="http://schemas.microsoft.com/office/powerpoint/2010/main" val="746813163"/>
                  </p:ext>
                </p:extLst>
              </p:nvPr>
            </p:nvGraphicFramePr>
            <p:xfrm>
              <a:off x="1" y="152400"/>
              <a:ext cx="9105252" cy="5735642"/>
            </p:xfrm>
            <a:graphic>
              <a:graphicData uri="http://schemas.openxmlformats.org/drawingml/2006/table">
                <a:tbl>
                  <a:tblPr firstRow="1" bandRow="1">
                    <a:tableStyleId>{E8B1032C-EA38-4F05-BA0D-38AFFFC7BED3}</a:tableStyleId>
                  </a:tblPr>
                  <a:tblGrid>
                    <a:gridCol w="7619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7"/>
                        </a:ext>
                      </a:extLst>
                    </a:gridCol>
                    <a:gridCol w="1219200">
                      <a:extLst>
                        <a:ext uri="{9D8B030D-6E8A-4147-A177-3AD203B41FA5}">
                          <a16:colId xmlns:a16="http://schemas.microsoft.com/office/drawing/2014/main" val="20008"/>
                        </a:ext>
                      </a:extLst>
                    </a:gridCol>
                    <a:gridCol w="1637653">
                      <a:extLst>
                        <a:ext uri="{9D8B030D-6E8A-4147-A177-3AD203B41FA5}">
                          <a16:colId xmlns:a16="http://schemas.microsoft.com/office/drawing/2014/main" val="20009"/>
                        </a:ext>
                      </a:extLst>
                    </a:gridCol>
                  </a:tblGrid>
                  <a:tr h="457200">
                    <a:tc gridSpan="9">
                      <a:txBody>
                        <a:bodyPr/>
                        <a:lstStyle/>
                        <a:p>
                          <a:pPr algn="ctr"/>
                          <a:r>
                            <a:rPr lang="en-US" sz="2400" b="1" dirty="0"/>
                            <a:t>Other decays of </a:t>
                          </a:r>
                          <a:r>
                            <a:rPr lang="en-US" sz="2400" b="1" dirty="0" err="1"/>
                            <a:t>charmonia</a:t>
                          </a:r>
                          <a:r>
                            <a:rPr lang="en-US" sz="2400" b="1" dirty="0"/>
                            <a:t> for production studies</a:t>
                          </a:r>
                          <a:endParaRPr lang="ru-RU" sz="2400" b="1" dirty="0"/>
                        </a:p>
                      </a:txBody>
                      <a:tcPr/>
                    </a:tc>
                    <a:tc hMerge="1">
                      <a:txBody>
                        <a:bodyPr/>
                        <a:lstStyle/>
                        <a:p>
                          <a:endParaRPr lang="en-US"/>
                        </a:p>
                      </a:txBody>
                      <a:tcPr/>
                    </a:tc>
                    <a:tc hMerge="1">
                      <a:txBody>
                        <a:bodyPr/>
                        <a:lstStyle/>
                        <a:p>
                          <a:pPr algn="ctr"/>
                          <a:endParaRPr lang="ru-RU" sz="15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500" dirty="0"/>
                        </a:p>
                      </a:txBody>
                      <a:tcPr/>
                    </a:tc>
                    <a:tc hMerge="1">
                      <a:txBody>
                        <a:bodyPr/>
                        <a:lstStyle/>
                        <a:p>
                          <a:pPr algn="ctr"/>
                          <a:endParaRPr lang="ru-RU" sz="2000" b="1" dirty="0"/>
                        </a:p>
                      </a:txBody>
                      <a:tcPr/>
                    </a:tc>
                    <a:tc hMerge="1">
                      <a:txBody>
                        <a:bodyPr/>
                        <a:lstStyle/>
                        <a:p>
                          <a:pPr algn="ctr"/>
                          <a:endParaRPr lang="ru-RU" sz="2000" b="1" dirty="0"/>
                        </a:p>
                      </a:txBody>
                      <a:tcPr/>
                    </a:tc>
                    <a:tc hMerge="1">
                      <a:txBody>
                        <a:bodyPr/>
                        <a:lstStyle/>
                        <a:p>
                          <a:pPr algn="ctr"/>
                          <a:endParaRPr lang="ru-RU" sz="2000" b="1" dirty="0"/>
                        </a:p>
                      </a:txBody>
                      <a:tcPr/>
                    </a:tc>
                    <a:tc hMerge="1">
                      <a:txBody>
                        <a:bodyPr/>
                        <a:lstStyle/>
                        <a:p>
                          <a:pPr algn="ctr"/>
                          <a:endParaRPr lang="ru-RU" sz="2000" b="1" dirty="0"/>
                        </a:p>
                      </a:txBody>
                      <a:tcPr/>
                    </a:tc>
                    <a:tc hMerge="1">
                      <a:txBody>
                        <a:bodyPr/>
                        <a:lstStyle/>
                        <a:p>
                          <a:pPr algn="ctr"/>
                          <a:endParaRPr lang="ru-RU" sz="2000" b="1" dirty="0"/>
                        </a:p>
                      </a:txBody>
                      <a:tcPr/>
                    </a:tc>
                    <a:extLst>
                      <a:ext uri="{0D108BD9-81ED-4DB2-BD59-A6C34878D82A}">
                        <a16:rowId xmlns:a16="http://schemas.microsoft.com/office/drawing/2014/main" val="10000"/>
                      </a:ext>
                    </a:extLst>
                  </a:tr>
                  <a:tr h="841566">
                    <a:tc>
                      <a:txBody>
                        <a:bodyPr/>
                        <a:lstStyle/>
                        <a:p>
                          <a:pPr algn="ctr"/>
                          <a:endParaRPr lang="ru-RU" sz="1400" dirty="0"/>
                        </a:p>
                      </a:txBody>
                      <a:tcPr/>
                    </a:tc>
                    <a:tc>
                      <a:txBody>
                        <a:bodyPr/>
                        <a:lstStyle/>
                        <a:p>
                          <a:endParaRPr lang="fr-FR"/>
                        </a:p>
                      </a:txBody>
                      <a:tcPr>
                        <a:blipFill>
                          <a:blip r:embed="rId2"/>
                          <a:stretch>
                            <a:fillRect l="-111111" t="-60606" r="-1118519" b="-530303"/>
                          </a:stretch>
                        </a:blipFill>
                      </a:tcPr>
                    </a:tc>
                    <a:tc>
                      <a:txBody>
                        <a:bodyPr/>
                        <a:lstStyle/>
                        <a:p>
                          <a:endParaRPr lang="fr-FR"/>
                        </a:p>
                      </a:txBody>
                      <a:tcPr>
                        <a:blipFill>
                          <a:blip r:embed="rId2"/>
                          <a:stretch>
                            <a:fillRect l="-172727" t="-60606" r="-815152" b="-530303"/>
                          </a:stretch>
                        </a:blipFill>
                      </a:tcPr>
                    </a:tc>
                    <a:tc>
                      <a:txBody>
                        <a:bodyPr/>
                        <a:lstStyle/>
                        <a:p>
                          <a:endParaRPr lang="fr-FR"/>
                        </a:p>
                      </a:txBody>
                      <a:tcPr>
                        <a:blipFill>
                          <a:blip r:embed="rId2"/>
                          <a:stretch>
                            <a:fillRect l="-272727" t="-60606" r="-715152" b="-530303"/>
                          </a:stretch>
                        </a:blipFill>
                      </a:tcPr>
                    </a:tc>
                    <a:tc>
                      <a:txBody>
                        <a:bodyPr/>
                        <a:lstStyle/>
                        <a:p>
                          <a:endParaRPr lang="fr-FR"/>
                        </a:p>
                      </a:txBody>
                      <a:tcPr>
                        <a:blipFill>
                          <a:blip r:embed="rId2"/>
                          <a:stretch>
                            <a:fillRect l="-372727" t="-60606" r="-615152" b="-530303"/>
                          </a:stretch>
                        </a:blipFill>
                      </a:tcPr>
                    </a:tc>
                    <a:tc>
                      <a:txBody>
                        <a:bodyPr/>
                        <a:lstStyle/>
                        <a:p>
                          <a:endParaRPr lang="fr-FR"/>
                        </a:p>
                      </a:txBody>
                      <a:tcPr>
                        <a:blipFill>
                          <a:blip r:embed="rId2"/>
                          <a:stretch>
                            <a:fillRect l="-371429" t="-60606" r="-383333" b="-530303"/>
                          </a:stretch>
                        </a:blipFill>
                      </a:tcPr>
                    </a:tc>
                    <a:tc>
                      <a:txBody>
                        <a:bodyPr/>
                        <a:lstStyle/>
                        <a:p>
                          <a:endParaRPr lang="fr-FR"/>
                        </a:p>
                      </a:txBody>
                      <a:tcPr>
                        <a:blipFill>
                          <a:blip r:embed="rId2"/>
                          <a:stretch>
                            <a:fillRect l="-412500" t="-60606" r="-235417" b="-530303"/>
                          </a:stretch>
                        </a:blipFill>
                      </a:tcPr>
                    </a:tc>
                    <a:tc>
                      <a:txBody>
                        <a:bodyPr/>
                        <a:lstStyle/>
                        <a:p>
                          <a:endParaRPr lang="fr-FR"/>
                        </a:p>
                      </a:txBody>
                      <a:tcPr>
                        <a:blipFill>
                          <a:blip r:embed="rId2"/>
                          <a:stretch>
                            <a:fillRect l="-512500" t="-60606" r="-135417" b="-530303"/>
                          </a:stretch>
                        </a:blipFill>
                      </a:tcPr>
                    </a:tc>
                    <a:tc>
                      <a:txBody>
                        <a:bodyPr/>
                        <a:lstStyle/>
                        <a:p>
                          <a:endParaRPr lang="fr-FR"/>
                        </a:p>
                      </a:txBody>
                      <a:tcPr>
                        <a:blipFill>
                          <a:blip r:embed="rId2"/>
                          <a:stretch>
                            <a:fillRect l="-455814" t="-60606" r="-775" b="-530303"/>
                          </a:stretch>
                        </a:blipFill>
                      </a:tcPr>
                    </a:tc>
                    <a:extLst>
                      <a:ext uri="{0D108BD9-81ED-4DB2-BD59-A6C34878D82A}">
                        <a16:rowId xmlns:a16="http://schemas.microsoft.com/office/drawing/2014/main" val="10001"/>
                      </a:ext>
                    </a:extLst>
                  </a:tr>
                  <a:tr h="383036">
                    <a:tc>
                      <a:txBody>
                        <a:bodyPr/>
                        <a:lstStyle/>
                        <a:p>
                          <a:endParaRPr lang="fr-FR"/>
                        </a:p>
                      </a:txBody>
                      <a:tcPr>
                        <a:blipFill>
                          <a:blip r:embed="rId2"/>
                          <a:stretch>
                            <a:fillRect t="-341935" r="-1096667" b="-1029032"/>
                          </a:stretch>
                        </a:blipFill>
                      </a:tcPr>
                    </a:tc>
                    <a:tc>
                      <a:txBody>
                        <a:bodyPr/>
                        <a:lstStyle/>
                        <a:p>
                          <a:r>
                            <a:rPr lang="en-US" sz="1600" dirty="0"/>
                            <a:t>forb.</a:t>
                          </a:r>
                        </a:p>
                      </a:txBody>
                      <a:tcPr/>
                    </a:tc>
                    <a:tc>
                      <a:txBody>
                        <a:bodyPr/>
                        <a:lstStyle/>
                        <a:p>
                          <a:r>
                            <a:rPr lang="en-US" sz="1600" dirty="0"/>
                            <a:t>-</a:t>
                          </a:r>
                        </a:p>
                      </a:txBody>
                      <a:tcPr/>
                    </a:tc>
                    <a:tc>
                      <a:txBody>
                        <a:bodyPr/>
                        <a:lstStyle/>
                        <a:p>
                          <a:r>
                            <a:rPr lang="en-US" sz="1600" b="1" dirty="0">
                              <a:solidFill>
                                <a:srgbClr val="0000FF"/>
                              </a:solidFill>
                            </a:rPr>
                            <a:t>0.15%</a:t>
                          </a:r>
                        </a:p>
                      </a:txBody>
                      <a:tcPr/>
                    </a:tc>
                    <a:tc>
                      <a:txBody>
                        <a:bodyPr/>
                        <a:lstStyle/>
                        <a:p>
                          <a:r>
                            <a:rPr lang="en-US" sz="1600" u="sng" dirty="0"/>
                            <a:t>0.18%</a:t>
                          </a:r>
                        </a:p>
                      </a:txBody>
                      <a:tcPr/>
                    </a:tc>
                    <a:tc>
                      <a:txBody>
                        <a:bodyPr/>
                        <a:lstStyle/>
                        <a:p>
                          <a:r>
                            <a:rPr lang="en-US" sz="1600" dirty="0"/>
                            <a:t>0.5%</a:t>
                          </a:r>
                        </a:p>
                      </a:txBody>
                      <a:tcPr/>
                    </a:tc>
                    <a:tc>
                      <a:txBody>
                        <a:bodyPr/>
                        <a:lstStyle/>
                        <a:p>
                          <a:endParaRPr lang="en-US" sz="1600" dirty="0"/>
                        </a:p>
                      </a:txBody>
                      <a:tcPr/>
                    </a:tc>
                    <a:tc>
                      <a:txBody>
                        <a:bodyPr/>
                        <a:lstStyle/>
                        <a:p>
                          <a:endParaRPr lang="en-US" sz="1600" dirty="0"/>
                        </a:p>
                      </a:txBody>
                      <a:tcPr/>
                    </a:tc>
                    <a:tc>
                      <a:txBody>
                        <a:bodyPr/>
                        <a:lstStyle/>
                        <a:p>
                          <a:r>
                            <a:rPr lang="en-US" sz="1600" dirty="0"/>
                            <a:t>~0.1%</a:t>
                          </a:r>
                        </a:p>
                      </a:txBody>
                      <a:tcPr/>
                    </a:tc>
                    <a:extLst>
                      <a:ext uri="{0D108BD9-81ED-4DB2-BD59-A6C34878D82A}">
                        <a16:rowId xmlns:a16="http://schemas.microsoft.com/office/drawing/2014/main" val="10002"/>
                      </a:ext>
                    </a:extLst>
                  </a:tr>
                  <a:tr h="579120">
                    <a:tc>
                      <a:txBody>
                        <a:bodyPr/>
                        <a:lstStyle/>
                        <a:p>
                          <a:endParaRPr lang="fr-FR"/>
                        </a:p>
                      </a:txBody>
                      <a:tcPr>
                        <a:blipFill>
                          <a:blip r:embed="rId2"/>
                          <a:stretch>
                            <a:fillRect t="-304444" r="-1096667" b="-608889"/>
                          </a:stretch>
                        </a:blipFill>
                      </a:tcPr>
                    </a:tc>
                    <a:tc>
                      <a:txBody>
                        <a:bodyPr/>
                        <a:lstStyle/>
                        <a:p>
                          <a:r>
                            <a:rPr lang="en-US" sz="1600" b="1" dirty="0">
                              <a:solidFill>
                                <a:srgbClr val="0000FF"/>
                              </a:solidFill>
                            </a:rPr>
                            <a:t>6%</a:t>
                          </a:r>
                        </a:p>
                      </a:txBody>
                      <a:tcPr/>
                    </a:tc>
                    <a:tc>
                      <a:txBody>
                        <a:bodyPr/>
                        <a:lstStyle/>
                        <a:p>
                          <a:r>
                            <a:rPr lang="en-US" sz="1600" dirty="0"/>
                            <a:t>-</a:t>
                          </a:r>
                        </a:p>
                      </a:txBody>
                      <a:tcPr/>
                    </a:tc>
                    <a:tc>
                      <a:txBody>
                        <a:bodyPr/>
                        <a:lstStyle/>
                        <a:p>
                          <a:r>
                            <a:rPr lang="ru-RU" sz="1600" u="sng" dirty="0"/>
                            <a:t>0</a:t>
                          </a:r>
                          <a:r>
                            <a:rPr lang="en-US" sz="1600" u="sng" dirty="0"/>
                            <a:t>.2%</a:t>
                          </a:r>
                        </a:p>
                      </a:txBody>
                      <a:tcPr/>
                    </a:tc>
                    <a:tc>
                      <a:txBody>
                        <a:bodyPr/>
                        <a:lstStyle/>
                        <a:p>
                          <a:r>
                            <a:rPr lang="en-US" sz="1600" dirty="0"/>
                            <a:t>forb.</a:t>
                          </a:r>
                        </a:p>
                        <a:p>
                          <a:endParaRPr lang="en-US" sz="1600" dirty="0"/>
                        </a:p>
                      </a:txBody>
                      <a:tcPr/>
                    </a:tc>
                    <a:tc>
                      <a:txBody>
                        <a:bodyPr/>
                        <a:lstStyle/>
                        <a:p>
                          <a:r>
                            <a:rPr lang="en-US" sz="1600" dirty="0"/>
                            <a:t>0.6%</a:t>
                          </a:r>
                        </a:p>
                      </a:txBody>
                      <a:tcPr/>
                    </a:tc>
                    <a:tc>
                      <a:txBody>
                        <a:bodyPr/>
                        <a:lstStyle/>
                        <a:p>
                          <a:r>
                            <a:rPr lang="en-US" sz="1600" dirty="0"/>
                            <a:t>0.03%</a:t>
                          </a:r>
                        </a:p>
                      </a:txBody>
                      <a:tcPr/>
                    </a:tc>
                    <a:tc>
                      <a:txBody>
                        <a:bodyPr/>
                        <a:lstStyle/>
                        <a:p>
                          <a:r>
                            <a:rPr lang="en-US" sz="1600" dirty="0"/>
                            <a:t>~0.1%</a:t>
                          </a:r>
                        </a:p>
                      </a:txBody>
                      <a:tcPr/>
                    </a:tc>
                    <a:tc>
                      <a:txBody>
                        <a:bodyPr/>
                        <a:lstStyle/>
                        <a:p>
                          <a:r>
                            <a:rPr lang="en-US" sz="1600" dirty="0"/>
                            <a:t>~0.1%</a:t>
                          </a:r>
                        </a:p>
                      </a:txBody>
                      <a:tcPr/>
                    </a:tc>
                    <a:extLst>
                      <a:ext uri="{0D108BD9-81ED-4DB2-BD59-A6C34878D82A}">
                        <a16:rowId xmlns:a16="http://schemas.microsoft.com/office/drawing/2014/main" val="10003"/>
                      </a:ext>
                    </a:extLst>
                  </a:tr>
                  <a:tr h="579120">
                    <a:tc>
                      <a:txBody>
                        <a:bodyPr/>
                        <a:lstStyle/>
                        <a:p>
                          <a:endParaRPr lang="fr-FR"/>
                        </a:p>
                      </a:txBody>
                      <a:tcPr>
                        <a:blipFill>
                          <a:blip r:embed="rId2"/>
                          <a:stretch>
                            <a:fillRect t="-395652" r="-1096667" b="-495652"/>
                          </a:stretch>
                        </a:blipFill>
                      </a:tcPr>
                    </a:tc>
                    <a:tc>
                      <a:txBody>
                        <a:bodyPr/>
                        <a:lstStyle/>
                        <a:p>
                          <a:r>
                            <a:rPr lang="en-US" sz="1600" dirty="0"/>
                            <a:t>forb.</a:t>
                          </a:r>
                        </a:p>
                        <a:p>
                          <a:endParaRPr lang="en-US" sz="1600" dirty="0"/>
                        </a:p>
                      </a:txBody>
                      <a:tcPr/>
                    </a:tc>
                    <a:tc>
                      <a:txBody>
                        <a:bodyPr/>
                        <a:lstStyle/>
                        <a:p>
                          <a:r>
                            <a:rPr lang="en-US" sz="1600" dirty="0"/>
                            <a:t>1.3%</a:t>
                          </a:r>
                        </a:p>
                      </a:txBody>
                      <a:tcPr/>
                    </a:tc>
                    <a:tc>
                      <a:txBody>
                        <a:bodyPr/>
                        <a:lstStyle/>
                        <a:p>
                          <a:r>
                            <a:rPr lang="en-US" sz="1600" dirty="0"/>
                            <a:t>0.02%</a:t>
                          </a:r>
                        </a:p>
                      </a:txBody>
                      <a:tcPr/>
                    </a:tc>
                    <a:tc>
                      <a:txBody>
                        <a:bodyPr/>
                        <a:lstStyle/>
                        <a:p>
                          <a:r>
                            <a:rPr lang="en-US" sz="1600" b="1" dirty="0">
                              <a:solidFill>
                                <a:srgbClr val="0000FF"/>
                              </a:solidFill>
                            </a:rPr>
                            <a:t>0.08%</a:t>
                          </a:r>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r>
                            <a:rPr lang="en-US" sz="1600" dirty="0"/>
                            <a:t>~0.04%</a:t>
                          </a:r>
                        </a:p>
                      </a:txBody>
                      <a:tcPr/>
                    </a:tc>
                    <a:extLst>
                      <a:ext uri="{0D108BD9-81ED-4DB2-BD59-A6C34878D82A}">
                        <a16:rowId xmlns:a16="http://schemas.microsoft.com/office/drawing/2014/main" val="10004"/>
                      </a:ext>
                    </a:extLst>
                  </a:tr>
                  <a:tr h="579120">
                    <a:tc>
                      <a:txBody>
                        <a:bodyPr/>
                        <a:lstStyle/>
                        <a:p>
                          <a:endParaRPr lang="fr-FR"/>
                        </a:p>
                      </a:txBody>
                      <a:tcPr>
                        <a:blipFill>
                          <a:blip r:embed="rId2"/>
                          <a:stretch>
                            <a:fillRect t="-506667" r="-1096667" b="-406667"/>
                          </a:stretch>
                        </a:blipFill>
                      </a:tcPr>
                    </a:tc>
                    <a:tc>
                      <a:txBody>
                        <a:bodyPr/>
                        <a:lstStyle/>
                        <a:p>
                          <a:r>
                            <a:rPr lang="en-US" sz="1600" dirty="0"/>
                            <a:t>forb.</a:t>
                          </a:r>
                        </a:p>
                        <a:p>
                          <a:endParaRPr lang="en-US" sz="1600" dirty="0"/>
                        </a:p>
                      </a:txBody>
                      <a:tcPr/>
                    </a:tc>
                    <a:tc>
                      <a:txBody>
                        <a:bodyPr/>
                        <a:lstStyle/>
                        <a:p>
                          <a:r>
                            <a:rPr lang="en-US" sz="1600" b="1" dirty="0">
                              <a:solidFill>
                                <a:srgbClr val="0000FF"/>
                              </a:solidFill>
                            </a:rPr>
                            <a:t>34%</a:t>
                          </a:r>
                        </a:p>
                      </a:txBody>
                      <a:tcPr/>
                    </a:tc>
                    <a:tc>
                      <a:txBody>
                        <a:bodyPr/>
                        <a:lstStyle/>
                        <a:p>
                          <a:r>
                            <a:rPr lang="en-US" sz="1600" dirty="0"/>
                            <a:t>0.01%</a:t>
                          </a:r>
                        </a:p>
                      </a:txBody>
                      <a:tcPr/>
                    </a:tc>
                    <a:tc>
                      <a:txBody>
                        <a:bodyPr/>
                        <a:lstStyle/>
                        <a:p>
                          <a:r>
                            <a:rPr lang="en-US" sz="1600" b="1" dirty="0">
                              <a:solidFill>
                                <a:srgbClr val="0000FF"/>
                              </a:solidFill>
                            </a:rPr>
                            <a:t>0.04%</a:t>
                          </a:r>
                        </a:p>
                      </a:txBody>
                      <a:tcPr/>
                    </a:tc>
                    <a:tc>
                      <a:txBody>
                        <a:bodyPr/>
                        <a:lstStyle/>
                        <a:p>
                          <a:r>
                            <a:rPr lang="en-US" sz="1600" dirty="0"/>
                            <a:t>0.05%</a:t>
                          </a:r>
                        </a:p>
                      </a:txBody>
                      <a:tcPr/>
                    </a:tc>
                    <a:tc>
                      <a:txBody>
                        <a:bodyPr/>
                        <a:lstStyle/>
                        <a:p>
                          <a:endParaRPr lang="en-US" sz="1600"/>
                        </a:p>
                      </a:txBody>
                      <a:tcPr/>
                    </a:tc>
                    <a:tc>
                      <a:txBody>
                        <a:bodyPr/>
                        <a:lstStyle/>
                        <a:p>
                          <a:endParaRPr lang="en-US" sz="1600"/>
                        </a:p>
                      </a:txBody>
                      <a:tcPr/>
                    </a:tc>
                    <a:tc>
                      <a:txBody>
                        <a:bodyPr/>
                        <a:lstStyle/>
                        <a:p>
                          <a:r>
                            <a:rPr lang="en-US" sz="1600" dirty="0"/>
                            <a:t>~0.01%</a:t>
                          </a:r>
                        </a:p>
                      </a:txBody>
                      <a:tcPr/>
                    </a:tc>
                    <a:extLst>
                      <a:ext uri="{0D108BD9-81ED-4DB2-BD59-A6C34878D82A}">
                        <a16:rowId xmlns:a16="http://schemas.microsoft.com/office/drawing/2014/main" val="10005"/>
                      </a:ext>
                    </a:extLst>
                  </a:tr>
                  <a:tr h="579120">
                    <a:tc>
                      <a:txBody>
                        <a:bodyPr/>
                        <a:lstStyle/>
                        <a:p>
                          <a:endParaRPr lang="fr-FR"/>
                        </a:p>
                      </a:txBody>
                      <a:tcPr>
                        <a:blipFill>
                          <a:blip r:embed="rId2"/>
                          <a:stretch>
                            <a:fillRect t="-593478" r="-1096667" b="-297826"/>
                          </a:stretch>
                        </a:blipFill>
                      </a:tcPr>
                    </a:tc>
                    <a:tc>
                      <a:txBody>
                        <a:bodyPr/>
                        <a:lstStyle/>
                        <a:p>
                          <a:r>
                            <a:rPr lang="en-US" sz="1600" dirty="0"/>
                            <a:t>forb.</a:t>
                          </a:r>
                        </a:p>
                        <a:p>
                          <a:endParaRPr lang="en-US" sz="1600" dirty="0"/>
                        </a:p>
                      </a:txBody>
                      <a:tcPr/>
                    </a:tc>
                    <a:tc>
                      <a:txBody>
                        <a:bodyPr/>
                        <a:lstStyle/>
                        <a:p>
                          <a:endParaRPr lang="en-US" sz="1600" dirty="0"/>
                        </a:p>
                      </a:txBody>
                      <a:tcPr/>
                    </a:tc>
                    <a:tc>
                      <a:txBody>
                        <a:bodyPr/>
                        <a:lstStyle/>
                        <a:p>
                          <a:r>
                            <a:rPr lang="en-US" sz="16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forb.</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
                          </a:r>
                          <a:endParaRPr lang="ru-RU" sz="1600" dirty="0"/>
                        </a:p>
                        <a:p>
                          <a:endParaRPr lang="en-US" sz="1600" dirty="0"/>
                        </a:p>
                      </a:txBody>
                      <a:tcPr/>
                    </a:tc>
                    <a:tc>
                      <a:txBody>
                        <a:bodyPr/>
                        <a:lstStyle/>
                        <a:p>
                          <a:endParaRPr lang="en-US" sz="1600"/>
                        </a:p>
                      </a:txBody>
                      <a:tcPr/>
                    </a:tc>
                    <a:tc>
                      <a:txBody>
                        <a:bodyPr/>
                        <a:lstStyle/>
                        <a:p>
                          <a:endParaRPr lang="en-US" sz="1600"/>
                        </a:p>
                      </a:txBody>
                      <a:tcPr/>
                    </a:tc>
                    <a:tc>
                      <a:txBody>
                        <a:bodyPr/>
                        <a:lstStyle/>
                        <a:p>
                          <a:r>
                            <a:rPr lang="en-US" sz="1600" dirty="0"/>
                            <a:t>?</a:t>
                          </a:r>
                        </a:p>
                      </a:txBody>
                      <a:tcPr/>
                    </a:tc>
                    <a:extLst>
                      <a:ext uri="{0D108BD9-81ED-4DB2-BD59-A6C34878D82A}">
                        <a16:rowId xmlns:a16="http://schemas.microsoft.com/office/drawing/2014/main" val="10006"/>
                      </a:ext>
                    </a:extLst>
                  </a:tr>
                  <a:tr h="579120">
                    <a:tc>
                      <a:txBody>
                        <a:bodyPr/>
                        <a:lstStyle/>
                        <a:p>
                          <a:endParaRPr lang="fr-FR"/>
                        </a:p>
                      </a:txBody>
                      <a:tcPr>
                        <a:blipFill>
                          <a:blip r:embed="rId2"/>
                          <a:stretch>
                            <a:fillRect t="-693478" r="-1096667" b="-197826"/>
                          </a:stretch>
                        </a:blipFill>
                      </a:tcPr>
                    </a:tc>
                    <a:tc>
                      <a:txBody>
                        <a:bodyPr/>
                        <a:lstStyle/>
                        <a:p>
                          <a:r>
                            <a:rPr lang="en-US" sz="1600" dirty="0"/>
                            <a:t>forb.</a:t>
                          </a:r>
                        </a:p>
                        <a:p>
                          <a:endParaRPr lang="en-US" sz="1600" dirty="0"/>
                        </a:p>
                      </a:txBody>
                      <a:tcPr/>
                    </a:tc>
                    <a:tc>
                      <a:txBody>
                        <a:bodyPr/>
                        <a:lstStyle/>
                        <a:p>
                          <a:r>
                            <a:rPr lang="en-US" sz="1600" b="1" dirty="0">
                              <a:solidFill>
                                <a:srgbClr val="0000FF"/>
                              </a:solidFill>
                            </a:rPr>
                            <a:t>19%</a:t>
                          </a:r>
                        </a:p>
                      </a:txBody>
                      <a:tcPr/>
                    </a:tc>
                    <a:tc>
                      <a:txBody>
                        <a:bodyPr/>
                        <a:lstStyle/>
                        <a:p>
                          <a:r>
                            <a:rPr lang="en-US" sz="1600" dirty="0"/>
                            <a:t>0.1%</a:t>
                          </a:r>
                        </a:p>
                      </a:txBody>
                      <a:tcPr/>
                    </a:tc>
                    <a:tc>
                      <a:txBody>
                        <a:bodyPr/>
                        <a:lstStyle/>
                        <a:p>
                          <a:r>
                            <a:rPr lang="en-US" sz="1600" b="1" dirty="0">
                              <a:solidFill>
                                <a:srgbClr val="0000FF"/>
                              </a:solidFill>
                            </a:rPr>
                            <a:t>0.01%</a:t>
                          </a:r>
                        </a:p>
                      </a:txBody>
                      <a:tcPr/>
                    </a:tc>
                    <a:tc>
                      <a:txBody>
                        <a:bodyPr/>
                        <a:lstStyle/>
                        <a:p>
                          <a:r>
                            <a:rPr lang="en-US" sz="1600" dirty="0"/>
                            <a:t>0.1%</a:t>
                          </a:r>
                        </a:p>
                      </a:txBody>
                      <a:tcPr/>
                    </a:tc>
                    <a:tc>
                      <a:txBody>
                        <a:bodyPr/>
                        <a:lstStyle/>
                        <a:p>
                          <a:endParaRPr lang="en-US" sz="1600"/>
                        </a:p>
                      </a:txBody>
                      <a:tcPr/>
                    </a:tc>
                    <a:tc>
                      <a:txBody>
                        <a:bodyPr/>
                        <a:lstStyle/>
                        <a:p>
                          <a:endParaRPr lang="en-US"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~0.01%</a:t>
                          </a:r>
                        </a:p>
                        <a:p>
                          <a:endParaRPr lang="en-US" sz="1600" dirty="0"/>
                        </a:p>
                      </a:txBody>
                      <a:tcPr/>
                    </a:tc>
                    <a:extLst>
                      <a:ext uri="{0D108BD9-81ED-4DB2-BD59-A6C34878D82A}">
                        <a16:rowId xmlns:a16="http://schemas.microsoft.com/office/drawing/2014/main" val="10007"/>
                      </a:ext>
                    </a:extLst>
                  </a:tr>
                  <a:tr h="579120">
                    <a:tc>
                      <a:txBody>
                        <a:bodyPr/>
                        <a:lstStyle/>
                        <a:p>
                          <a:endParaRPr lang="fr-FR"/>
                        </a:p>
                      </a:txBody>
                      <a:tcPr>
                        <a:blipFill>
                          <a:blip r:embed="rId2"/>
                          <a:stretch>
                            <a:fillRect t="-811111" r="-1096667" b="-102222"/>
                          </a:stretch>
                        </a:blipFill>
                      </a:tcPr>
                    </a:tc>
                    <a:tc>
                      <a:txBody>
                        <a:bodyPr/>
                        <a:lstStyle/>
                        <a:p>
                          <a:r>
                            <a:rPr lang="en-US" sz="1600" dirty="0"/>
                            <a:t>forb.</a:t>
                          </a:r>
                        </a:p>
                        <a:p>
                          <a:endParaRPr lang="en-US" sz="1600" dirty="0"/>
                        </a:p>
                      </a:txBody>
                      <a:tcPr/>
                    </a:tc>
                    <a:tc>
                      <a:txBody>
                        <a:bodyPr/>
                        <a:lstStyle/>
                        <a:p>
                          <a:endParaRPr lang="en-US" sz="1600"/>
                        </a:p>
                      </a:txBody>
                      <a:tcPr/>
                    </a:tc>
                    <a:tc>
                      <a:txBody>
                        <a:bodyPr/>
                        <a:lstStyle/>
                        <a:p>
                          <a:r>
                            <a:rPr lang="en-US" sz="1600" dirty="0"/>
                            <a:t>?</a:t>
                          </a:r>
                        </a:p>
                      </a:txBody>
                      <a:tcPr/>
                    </a:tc>
                    <a:tc>
                      <a:txBody>
                        <a:bodyPr/>
                        <a:lstStyle/>
                        <a:p>
                          <a:r>
                            <a:rPr lang="en-US" sz="1600" b="1" dirty="0">
                              <a:solidFill>
                                <a:srgbClr val="0000FF"/>
                              </a:solidFill>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
                          </a:r>
                          <a:endParaRPr lang="ru-RU" sz="1600" dirty="0"/>
                        </a:p>
                        <a:p>
                          <a:r>
                            <a:rPr lang="en-US" sz="1600" dirty="0"/>
                            <a:t> </a:t>
                          </a:r>
                        </a:p>
                      </a:txBody>
                      <a:tcPr/>
                    </a:tc>
                    <a:tc>
                      <a:txBody>
                        <a:bodyPr/>
                        <a:lstStyle/>
                        <a:p>
                          <a:endParaRPr lang="en-US" sz="1600"/>
                        </a:p>
                      </a:txBody>
                      <a:tcPr/>
                    </a:tc>
                    <a:tc>
                      <a:txBody>
                        <a:bodyPr/>
                        <a:lstStyle/>
                        <a:p>
                          <a:endParaRPr lang="en-US" sz="1600"/>
                        </a:p>
                      </a:txBody>
                      <a:tcPr/>
                    </a:tc>
                    <a:tc>
                      <a:txBody>
                        <a:bodyPr/>
                        <a:lstStyle/>
                        <a:p>
                          <a:r>
                            <a:rPr lang="en-US" sz="1600" dirty="0"/>
                            <a:t>?</a:t>
                          </a:r>
                        </a:p>
                      </a:txBody>
                      <a:tcPr/>
                    </a:tc>
                    <a:extLst>
                      <a:ext uri="{0D108BD9-81ED-4DB2-BD59-A6C34878D82A}">
                        <a16:rowId xmlns:a16="http://schemas.microsoft.com/office/drawing/2014/main" val="10008"/>
                      </a:ext>
                    </a:extLst>
                  </a:tr>
                  <a:tr h="579120">
                    <a:tc>
                      <a:txBody>
                        <a:bodyPr/>
                        <a:lstStyle/>
                        <a:p>
                          <a:endParaRPr lang="fr-FR"/>
                        </a:p>
                      </a:txBody>
                      <a:tcPr>
                        <a:blipFill>
                          <a:blip r:embed="rId2"/>
                          <a:stretch>
                            <a:fillRect t="-891304" r="-1096667"/>
                          </a:stretch>
                        </a:blipFill>
                      </a:tcPr>
                    </a:tc>
                    <a:tc>
                      <a:txBody>
                        <a:bodyPr/>
                        <a:lstStyle/>
                        <a:p>
                          <a:r>
                            <a:rPr lang="en-US" sz="1600" b="1" dirty="0">
                              <a:solidFill>
                                <a:srgbClr val="0000FF"/>
                              </a:solidFill>
                            </a:rPr>
                            <a:t>0.8%</a:t>
                          </a:r>
                        </a:p>
                      </a:txBody>
                      <a:tcPr/>
                    </a:tc>
                    <a:tc>
                      <a:txBody>
                        <a:bodyPr/>
                        <a:lstStyle/>
                        <a:p>
                          <a:endParaRPr lang="en-US" sz="1600"/>
                        </a:p>
                      </a:txBody>
                      <a:tcPr/>
                    </a:tc>
                    <a:tc>
                      <a:txBody>
                        <a:bodyPr/>
                        <a:lstStyle/>
                        <a:p>
                          <a:r>
                            <a:rPr lang="en-US" sz="1600" dirty="0"/>
                            <a:t>0.03%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forb.</a:t>
                          </a:r>
                        </a:p>
                        <a:p>
                          <a:endParaRPr lang="en-US" sz="1600" dirty="0"/>
                        </a:p>
                      </a:txBody>
                      <a:tcPr/>
                    </a:tc>
                    <a:tc>
                      <a:txBody>
                        <a:bodyPr/>
                        <a:lstStyle/>
                        <a:p>
                          <a:r>
                            <a:rPr lang="en-US" sz="1600" dirty="0"/>
                            <a:t>0.06%</a:t>
                          </a:r>
                        </a:p>
                      </a:txBody>
                      <a:tcPr/>
                    </a:tc>
                    <a:tc>
                      <a:txBody>
                        <a:bodyPr/>
                        <a:lstStyle/>
                        <a:p>
                          <a:endParaRPr lang="en-US" sz="1600" dirty="0"/>
                        </a:p>
                      </a:txBody>
                      <a:tcPr/>
                    </a:tc>
                    <a:tc>
                      <a:txBody>
                        <a:bodyPr/>
                        <a:lstStyle/>
                        <a:p>
                          <a:endParaRPr lang="en-US" sz="1600" dirty="0"/>
                        </a:p>
                      </a:txBody>
                      <a:tcPr/>
                    </a:tc>
                    <a:tc>
                      <a:txBody>
                        <a:bodyPr/>
                        <a:lstStyle/>
                        <a:p>
                          <a:r>
                            <a:rPr lang="en-US" sz="1600" dirty="0"/>
                            <a:t>~0.02%</a:t>
                          </a:r>
                        </a:p>
                      </a:txBody>
                      <a:tcPr/>
                    </a:tc>
                    <a:extLst>
                      <a:ext uri="{0D108BD9-81ED-4DB2-BD59-A6C34878D82A}">
                        <a16:rowId xmlns:a16="http://schemas.microsoft.com/office/drawing/2014/main" val="10009"/>
                      </a:ext>
                    </a:extLst>
                  </a:tr>
                </a:tbl>
              </a:graphicData>
            </a:graphic>
          </p:graphicFrame>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28D687D8-B2A7-9446-9D96-15957130E1DC}"/>
                  </a:ext>
                </a:extLst>
              </p:cNvPr>
              <p:cNvSpPr/>
              <p:nvPr/>
            </p:nvSpPr>
            <p:spPr>
              <a:xfrm>
                <a:off x="228600" y="5955268"/>
                <a:ext cx="4567725" cy="369332"/>
              </a:xfrm>
              <a:prstGeom prst="rect">
                <a:avLst/>
              </a:prstGeom>
            </p:spPr>
            <p:txBody>
              <a:bodyPr wrap="none">
                <a:spAutoFit/>
              </a:bodyPr>
              <a:lstStyle/>
              <a:p>
                <a14:m>
                  <m:oMath xmlns:m="http://schemas.openxmlformats.org/officeDocument/2006/math">
                    <m:sSub>
                      <m:sSubPr>
                        <m:ctrlPr>
                          <a:rPr lang="en-AU" sz="1700" b="1" i="1" smtClean="0">
                            <a:solidFill>
                              <a:srgbClr val="FF0000"/>
                            </a:solidFill>
                            <a:latin typeface="Cambria Math" panose="02040503050406030204" pitchFamily="18" charset="0"/>
                          </a:rPr>
                        </m:ctrlPr>
                      </m:sSubPr>
                      <m:e>
                        <m:r>
                          <a:rPr lang="en-AU" sz="1700" b="1" i="1">
                            <a:solidFill>
                              <a:srgbClr val="FF0000"/>
                            </a:solidFill>
                            <a:latin typeface="Cambria Math" charset="0"/>
                          </a:rPr>
                          <m:t>𝛈</m:t>
                        </m:r>
                      </m:e>
                      <m:sub>
                        <m:r>
                          <a:rPr lang="en-AU" sz="1700" b="1" i="1">
                            <a:solidFill>
                              <a:srgbClr val="FF0000"/>
                            </a:solidFill>
                            <a:latin typeface="Cambria Math" charset="0"/>
                          </a:rPr>
                          <m:t>𝐜</m:t>
                        </m:r>
                      </m:sub>
                    </m:sSub>
                  </m:oMath>
                </a14:m>
                <a:r>
                  <a:rPr lang="en-AU" sz="1700" b="1" dirty="0">
                    <a:solidFill>
                      <a:srgbClr val="FF0000"/>
                    </a:solidFill>
                  </a:rPr>
                  <a:t>(1S) </a:t>
                </a:r>
                <a14:m>
                  <m:oMath xmlns:m="http://schemas.openxmlformats.org/officeDocument/2006/math">
                    <m:r>
                      <a:rPr lang="en-AU" sz="1700" b="1" i="1">
                        <a:solidFill>
                          <a:srgbClr val="FF0000"/>
                        </a:solidFill>
                        <a:latin typeface="Cambria Math" charset="0"/>
                      </a:rPr>
                      <m:t>𝛄</m:t>
                    </m:r>
                  </m:oMath>
                </a14:m>
                <a:r>
                  <a:rPr lang="en-AU" sz="1700" dirty="0">
                    <a:solidFill>
                      <a:srgbClr val="FF0000"/>
                    </a:solidFill>
                  </a:rPr>
                  <a:t> </a:t>
                </a:r>
                <a:r>
                  <a:rPr lang="en-AU" sz="1700" dirty="0"/>
                  <a:t>-  is a promising channel to study </a:t>
                </a:r>
                <a14:m>
                  <m:oMath xmlns:m="http://schemas.openxmlformats.org/officeDocument/2006/math">
                    <m:sSub>
                      <m:sSubPr>
                        <m:ctrlPr>
                          <a:rPr lang="en-AU" sz="1700" b="1" i="1">
                            <a:latin typeface="Cambria Math" panose="02040503050406030204" pitchFamily="18" charset="0"/>
                          </a:rPr>
                        </m:ctrlPr>
                      </m:sSubPr>
                      <m:e>
                        <m:r>
                          <a:rPr lang="en-AU" sz="1700" b="1" i="1">
                            <a:latin typeface="Cambria Math" charset="0"/>
                          </a:rPr>
                          <m:t>𝐡</m:t>
                        </m:r>
                      </m:e>
                      <m:sub>
                        <m:r>
                          <a:rPr lang="en-AU" sz="1700" b="1" i="1">
                            <a:latin typeface="Cambria Math" charset="0"/>
                          </a:rPr>
                          <m:t>𝐜</m:t>
                        </m:r>
                      </m:sub>
                    </m:sSub>
                  </m:oMath>
                </a14:m>
                <a:r>
                  <a:rPr lang="en-AU" dirty="0"/>
                  <a:t> </a:t>
                </a:r>
              </a:p>
            </p:txBody>
          </p:sp>
        </mc:Choice>
        <mc:Fallback>
          <p:sp>
            <p:nvSpPr>
              <p:cNvPr id="7" name="Rectangle 6">
                <a:extLst>
                  <a:ext uri="{FF2B5EF4-FFF2-40B4-BE49-F238E27FC236}">
                    <a16:creationId xmlns:a16="http://schemas.microsoft.com/office/drawing/2014/main" id="{28D687D8-B2A7-9446-9D96-15957130E1DC}"/>
                  </a:ext>
                </a:extLst>
              </p:cNvPr>
              <p:cNvSpPr>
                <a:spLocks noRot="1" noChangeAspect="1" noMove="1" noResize="1" noEditPoints="1" noAdjustHandles="1" noChangeArrowheads="1" noChangeShapeType="1" noTextEdit="1"/>
              </p:cNvSpPr>
              <p:nvPr/>
            </p:nvSpPr>
            <p:spPr>
              <a:xfrm>
                <a:off x="228600" y="5955268"/>
                <a:ext cx="4567725" cy="369332"/>
              </a:xfrm>
              <a:prstGeom prst="rect">
                <a:avLst/>
              </a:prstGeom>
              <a:blipFill>
                <a:blip r:embed="rId3"/>
                <a:stretch>
                  <a:fillRect b="-20000"/>
                </a:stretch>
              </a:blipFill>
            </p:spPr>
            <p:txBody>
              <a:bodyPr/>
              <a:lstStyle/>
              <a:p>
                <a:r>
                  <a:rPr lang="fr-FR">
                    <a:noFill/>
                  </a:rPr>
                  <a:t> </a:t>
                </a:r>
              </a:p>
            </p:txBody>
          </p:sp>
        </mc:Fallback>
      </mc:AlternateContent>
    </p:spTree>
    <p:extLst>
      <p:ext uri="{BB962C8B-B14F-4D97-AF65-F5344CB8AC3E}">
        <p14:creationId xmlns:p14="http://schemas.microsoft.com/office/powerpoint/2010/main" val="1002135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63011" y="6538912"/>
            <a:ext cx="561975" cy="365125"/>
          </a:xfrm>
        </p:spPr>
        <p:txBody>
          <a:bodyPr/>
          <a:lstStyle/>
          <a:p>
            <a:fld id="{F83C6ADB-1347-46A4-ADF9-A9D7AF62F105}" type="slidenum">
              <a:rPr lang="ru-RU" smtClean="0"/>
              <a:t>26</a:t>
            </a:fld>
            <a:endParaRPr lang="ru-RU" dirty="0"/>
          </a:p>
        </p:txBody>
      </p:sp>
      <p:sp>
        <p:nvSpPr>
          <p:cNvPr id="13" name="TextBox 12"/>
          <p:cNvSpPr txBox="1"/>
          <p:nvPr/>
        </p:nvSpPr>
        <p:spPr>
          <a:xfrm>
            <a:off x="557076" y="6226862"/>
            <a:ext cx="78277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Double differential production cross-section has been measured</a:t>
            </a:r>
          </a:p>
          <a:p>
            <a:pPr marL="285750" indent="-285750">
              <a:buFont typeface="Arial" panose="020B0604020202020204" pitchFamily="34" charset="0"/>
              <a:buChar char="•"/>
            </a:pPr>
            <a:r>
              <a:rPr lang="en-US" dirty="0"/>
              <a:t>Similar studies at other LHC experiment</a:t>
            </a:r>
          </a:p>
        </p:txBody>
      </p:sp>
      <p:sp>
        <p:nvSpPr>
          <p:cNvPr id="21" name="Заголовок 1">
            <a:extLst>
              <a:ext uri="{FF2B5EF4-FFF2-40B4-BE49-F238E27FC236}">
                <a16:creationId xmlns:a16="http://schemas.microsoft.com/office/drawing/2014/main" id="{9C406232-2EE2-994F-A192-64BECBF8021A}"/>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200" dirty="0" err="1">
                <a:latin typeface="Palatino Linotype" panose="02040502050505030304" pitchFamily="18" charset="0"/>
              </a:rPr>
              <a:t>ϒ</a:t>
            </a:r>
            <a:r>
              <a:rPr lang="en-US" sz="2200" dirty="0">
                <a:latin typeface="Palatino Linotype" panose="02040502050505030304" pitchFamily="18" charset="0"/>
              </a:rPr>
              <a:t> production at 13 </a:t>
            </a:r>
            <a:r>
              <a:rPr lang="en-US" sz="2200" dirty="0" err="1">
                <a:latin typeface="Palatino Linotype" panose="02040502050505030304" pitchFamily="18" charset="0"/>
              </a:rPr>
              <a:t>TeV</a:t>
            </a:r>
            <a:r>
              <a:rPr lang="en-US" sz="2200" dirty="0">
                <a:latin typeface="Palatino Linotype" panose="02040502050505030304" pitchFamily="18" charset="0"/>
              </a:rPr>
              <a:t> at </a:t>
            </a:r>
            <a:r>
              <a:rPr lang="en-US" sz="2200" dirty="0" err="1">
                <a:latin typeface="Palatino Linotype" panose="02040502050505030304" pitchFamily="18" charset="0"/>
              </a:rPr>
              <a:t>LHCb</a:t>
            </a:r>
            <a:r>
              <a:rPr lang="en-US" sz="2200" dirty="0">
                <a:latin typeface="Palatino Linotype" panose="02040502050505030304" pitchFamily="18" charset="0"/>
              </a:rPr>
              <a:t> using </a:t>
            </a:r>
            <a:r>
              <a:rPr lang="en-US" sz="2200" dirty="0" err="1">
                <a:latin typeface="Palatino Linotype" panose="02040502050505030304" pitchFamily="18" charset="0"/>
              </a:rPr>
              <a:t>ϒ</a:t>
            </a:r>
            <a:r>
              <a:rPr lang="en-US" sz="2200" dirty="0">
                <a:latin typeface="Palatino Linotype" panose="02040502050505030304" pitchFamily="18" charset="0"/>
              </a:rPr>
              <a:t> </a:t>
            </a:r>
            <a:r>
              <a:rPr lang="en-US" sz="2200" dirty="0">
                <a:latin typeface="Palatino Linotype" panose="02040502050505030304" pitchFamily="18" charset="0"/>
                <a:sym typeface="Wingdings" pitchFamily="2" charset="2"/>
              </a:rPr>
              <a:t> </a:t>
            </a:r>
            <a:r>
              <a:rPr lang="en-US" sz="2200" dirty="0">
                <a:latin typeface="Palatino Linotype" panose="02040502050505030304" pitchFamily="18" charset="0"/>
              </a:rPr>
              <a:t>𝝁𝝁 </a:t>
            </a:r>
            <a:endParaRPr lang="ru-RU" sz="2200" dirty="0">
              <a:latin typeface="Palatino Linotype" panose="02040502050505030304" pitchFamily="18" charset="0"/>
            </a:endParaRPr>
          </a:p>
        </p:txBody>
      </p:sp>
      <p:sp>
        <p:nvSpPr>
          <p:cNvPr id="29" name="TextBox 28">
            <a:extLst>
              <a:ext uri="{FF2B5EF4-FFF2-40B4-BE49-F238E27FC236}">
                <a16:creationId xmlns:a16="http://schemas.microsoft.com/office/drawing/2014/main" id="{4F796858-E3D8-9C4F-9264-97A7FE996159}"/>
              </a:ext>
            </a:extLst>
          </p:cNvPr>
          <p:cNvSpPr txBox="1"/>
          <p:nvPr/>
        </p:nvSpPr>
        <p:spPr>
          <a:xfrm>
            <a:off x="4330902" y="487067"/>
            <a:ext cx="4191000" cy="338554"/>
          </a:xfrm>
          <a:prstGeom prst="rect">
            <a:avLst/>
          </a:prstGeom>
          <a:noFill/>
        </p:spPr>
        <p:txBody>
          <a:bodyPr wrap="square" rtlCol="0">
            <a:spAutoFit/>
          </a:bodyPr>
          <a:lstStyle/>
          <a:p>
            <a:pPr marL="285750" indent="-285750">
              <a:buFontTx/>
              <a:buChar char="-"/>
            </a:pPr>
            <a:r>
              <a:rPr lang="fr-FR" sz="1600" dirty="0"/>
              <a:t>clean signal </a:t>
            </a:r>
            <a:r>
              <a:rPr lang="fr-FR" sz="1600" dirty="0" err="1"/>
              <a:t>from</a:t>
            </a:r>
            <a:r>
              <a:rPr lang="fr-FR" sz="1600" dirty="0"/>
              <a:t> </a:t>
            </a:r>
            <a:r>
              <a:rPr lang="en-US" sz="1600" dirty="0" err="1">
                <a:latin typeface="Palatino Linotype" panose="02040502050505030304" pitchFamily="18" charset="0"/>
              </a:rPr>
              <a:t>ϒ</a:t>
            </a:r>
            <a:r>
              <a:rPr lang="en-US" sz="1600" dirty="0">
                <a:latin typeface="Palatino Linotype" panose="02040502050505030304" pitchFamily="18" charset="0"/>
              </a:rPr>
              <a:t>(1S), </a:t>
            </a:r>
            <a:r>
              <a:rPr lang="en-US" sz="1600" dirty="0" err="1">
                <a:latin typeface="Palatino Linotype" panose="02040502050505030304" pitchFamily="18" charset="0"/>
              </a:rPr>
              <a:t>ϒ</a:t>
            </a:r>
            <a:r>
              <a:rPr lang="en-US" sz="1600" dirty="0">
                <a:latin typeface="Palatino Linotype" panose="02040502050505030304" pitchFamily="18" charset="0"/>
              </a:rPr>
              <a:t>(2S), </a:t>
            </a:r>
            <a:r>
              <a:rPr lang="en-US" sz="1600" dirty="0" err="1">
                <a:latin typeface="Palatino Linotype" panose="02040502050505030304" pitchFamily="18" charset="0"/>
              </a:rPr>
              <a:t>ϒ</a:t>
            </a:r>
            <a:r>
              <a:rPr lang="en-US" sz="1600" dirty="0">
                <a:latin typeface="Palatino Linotype" panose="02040502050505030304" pitchFamily="18" charset="0"/>
              </a:rPr>
              <a:t>(3S) </a:t>
            </a:r>
            <a:r>
              <a:rPr lang="fr-FR" sz="1600" b="1" dirty="0"/>
              <a:t> </a:t>
            </a:r>
          </a:p>
        </p:txBody>
      </p:sp>
      <p:pic>
        <p:nvPicPr>
          <p:cNvPr id="4" name="Picture 3">
            <a:extLst>
              <a:ext uri="{FF2B5EF4-FFF2-40B4-BE49-F238E27FC236}">
                <a16:creationId xmlns:a16="http://schemas.microsoft.com/office/drawing/2014/main" id="{2C6EC0DD-F85C-C444-952C-9CB8BDFE8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43997"/>
            <a:ext cx="3657478" cy="2336383"/>
          </a:xfrm>
          <a:prstGeom prst="rect">
            <a:avLst/>
          </a:prstGeom>
        </p:spPr>
      </p:pic>
      <p:pic>
        <p:nvPicPr>
          <p:cNvPr id="12" name="Picture 11">
            <a:extLst>
              <a:ext uri="{FF2B5EF4-FFF2-40B4-BE49-F238E27FC236}">
                <a16:creationId xmlns:a16="http://schemas.microsoft.com/office/drawing/2014/main" id="{B01FC0D3-5F6B-AB40-BCE7-012EDB358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4" y="3173596"/>
            <a:ext cx="9144000" cy="2998604"/>
          </a:xfrm>
          <a:prstGeom prst="rect">
            <a:avLst/>
          </a:prstGeom>
        </p:spPr>
      </p:pic>
    </p:spTree>
    <p:extLst>
      <p:ext uri="{BB962C8B-B14F-4D97-AF65-F5344CB8AC3E}">
        <p14:creationId xmlns:p14="http://schemas.microsoft.com/office/powerpoint/2010/main" val="483029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63011" y="6538912"/>
            <a:ext cx="561975" cy="365125"/>
          </a:xfrm>
        </p:spPr>
        <p:txBody>
          <a:bodyPr/>
          <a:lstStyle/>
          <a:p>
            <a:fld id="{F83C6ADB-1347-46A4-ADF9-A9D7AF62F105}" type="slidenum">
              <a:rPr lang="ru-RU" smtClean="0"/>
              <a:t>27</a:t>
            </a:fld>
            <a:endParaRPr lang="ru-RU" dirty="0"/>
          </a:p>
        </p:txBody>
      </p:sp>
      <mc:AlternateContent xmlns:mc="http://schemas.openxmlformats.org/markup-compatibility/2006">
        <mc:Choice xmlns:a14="http://schemas.microsoft.com/office/drawing/2010/main" Requires="a14">
          <p:sp>
            <p:nvSpPr>
              <p:cNvPr id="13" name="TextBox 12"/>
              <p:cNvSpPr txBox="1"/>
              <p:nvPr/>
            </p:nvSpPr>
            <p:spPr>
              <a:xfrm>
                <a:off x="127526" y="5943600"/>
                <a:ext cx="86868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err="1"/>
                  <a:t>p</a:t>
                </a:r>
                <a:r>
                  <a:rPr lang="en-US" b="1" baseline="-25000" dirty="0" err="1"/>
                  <a:t>T</a:t>
                </a:r>
                <a:r>
                  <a:rPr lang="en-US" b="1" dirty="0"/>
                  <a:t> - differential production cross-section measured </a:t>
                </a:r>
                <a:br>
                  <a:rPr lang="en-US" b="1" dirty="0"/>
                </a:br>
                <a:r>
                  <a:rPr lang="en-US" b="1" dirty="0"/>
                  <a:t>relative to </a:t>
                </a:r>
                <a:r>
                  <a:rPr lang="en-US" b="1" dirty="0" err="1">
                    <a:latin typeface="Palatino Linotype" panose="02040502050505030304" pitchFamily="18" charset="0"/>
                  </a:rPr>
                  <a:t>ϒ</a:t>
                </a:r>
                <a:r>
                  <a:rPr lang="en-US" b="1" dirty="0">
                    <a:latin typeface="Palatino Linotype" panose="02040502050505030304" pitchFamily="18" charset="0"/>
                  </a:rPr>
                  <a:t>(1S), </a:t>
                </a:r>
                <a:r>
                  <a:rPr lang="en-US" b="1" dirty="0" err="1">
                    <a:latin typeface="Palatino Linotype" panose="02040502050505030304" pitchFamily="18" charset="0"/>
                  </a:rPr>
                  <a:t>ϒ</a:t>
                </a:r>
                <a:r>
                  <a:rPr lang="en-US" b="1" dirty="0">
                    <a:latin typeface="Palatino Linotype" panose="02040502050505030304" pitchFamily="18" charset="0"/>
                  </a:rPr>
                  <a:t>(2S) and  </a:t>
                </a:r>
                <a:r>
                  <a:rPr lang="en-US" b="1" dirty="0" err="1">
                    <a:latin typeface="Palatino Linotype" panose="02040502050505030304" pitchFamily="18" charset="0"/>
                  </a:rPr>
                  <a:t>ϒ</a:t>
                </a:r>
                <a:r>
                  <a:rPr lang="en-US" b="1" dirty="0">
                    <a:latin typeface="Palatino Linotype" panose="02040502050505030304" pitchFamily="18" charset="0"/>
                  </a:rPr>
                  <a:t>(3S)</a:t>
                </a:r>
                <a:r>
                  <a:rPr lang="en-US" b="1" dirty="0"/>
                  <a:t> </a:t>
                </a:r>
              </a:p>
              <a:p>
                <a:pPr marL="285750" indent="-285750">
                  <a:buFont typeface="Arial" panose="020B0604020202020204" pitchFamily="34" charset="0"/>
                  <a:buChar char="•"/>
                </a:pPr>
                <a:r>
                  <a:rPr lang="en-US" dirty="0"/>
                  <a:t>Search for </a:t>
                </a:r>
                <a14:m>
                  <m:oMath xmlns:m="http://schemas.openxmlformats.org/officeDocument/2006/math">
                    <m:sSub>
                      <m:sSubPr>
                        <m:ctrlPr>
                          <a:rPr lang="en-US" i="1">
                            <a:latin typeface="Cambria Math" panose="02040503050406030204" pitchFamily="18" charset="0"/>
                          </a:rPr>
                        </m:ctrlPr>
                      </m:sSubPr>
                      <m:e>
                        <m:r>
                          <a:rPr lang="en-US" b="0" i="1">
                            <a:latin typeface="Cambria Math" charset="0"/>
                            <a:ea typeface="Cambria Math" charset="0"/>
                            <a:cs typeface="Cambria Math" charset="0"/>
                          </a:rPr>
                          <m:t>𝜒</m:t>
                        </m:r>
                      </m:e>
                      <m:sub>
                        <m:r>
                          <a:rPr lang="en-US" b="0" i="1">
                            <a:latin typeface="Cambria Math" panose="02040503050406030204" pitchFamily="18" charset="0"/>
                          </a:rPr>
                          <m:t>𝑏</m:t>
                        </m:r>
                      </m:sub>
                    </m:sSub>
                  </m:oMath>
                </a14:m>
                <a:r>
                  <a:rPr lang="en-US" dirty="0">
                    <a:sym typeface="Wingdings" pitchFamily="2" charset="2"/>
                  </a:rPr>
                  <a:t></a:t>
                </a:r>
                <a:r>
                  <a:rPr lang="en-US" dirty="0">
                    <a:latin typeface="Palatino Linotype" panose="02040502050505030304" pitchFamily="18" charset="0"/>
                  </a:rPr>
                  <a:t> ϒ</a:t>
                </a:r>
                <a14:m>
                  <m:oMath xmlns:m="http://schemas.openxmlformats.org/officeDocument/2006/math">
                    <m:r>
                      <a:rPr lang="en-US" b="0" i="1">
                        <a:latin typeface="Cambria Math" charset="0"/>
                      </a:rPr>
                      <m:t>𝜇𝜇</m:t>
                    </m:r>
                  </m:oMath>
                </a14:m>
                <a:r>
                  <a:rPr lang="en-US" dirty="0"/>
                  <a:t>?</a:t>
                </a:r>
              </a:p>
            </p:txBody>
          </p:sp>
        </mc:Choice>
        <mc:Fallback>
          <p:sp>
            <p:nvSpPr>
              <p:cNvPr id="13" name="TextBox 12"/>
              <p:cNvSpPr txBox="1">
                <a:spLocks noRot="1" noChangeAspect="1" noMove="1" noResize="1" noEditPoints="1" noAdjustHandles="1" noChangeArrowheads="1" noChangeShapeType="1" noTextEdit="1"/>
              </p:cNvSpPr>
              <p:nvPr/>
            </p:nvSpPr>
            <p:spPr>
              <a:xfrm>
                <a:off x="127526" y="5943600"/>
                <a:ext cx="8686800" cy="923330"/>
              </a:xfrm>
              <a:prstGeom prst="rect">
                <a:avLst/>
              </a:prstGeom>
              <a:blipFill>
                <a:blip r:embed="rId2"/>
                <a:stretch>
                  <a:fillRect l="-292" t="-2740" b="-8219"/>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1" name="Заголовок 1">
                <a:extLst>
                  <a:ext uri="{FF2B5EF4-FFF2-40B4-BE49-F238E27FC236}">
                    <a16:creationId xmlns:a16="http://schemas.microsoft.com/office/drawing/2014/main" id="{9C406232-2EE2-994F-A192-64BECBF8021A}"/>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200" dirty="0">
                    <a:latin typeface="Palatino Linotype" panose="02040502050505030304" pitchFamily="18" charset="0"/>
                  </a:rPr>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charset="0"/>
                            <a:ea typeface="Cambria Math" charset="0"/>
                            <a:cs typeface="Cambria Math" charset="0"/>
                          </a:rPr>
                          <m:t>𝜒</m:t>
                        </m:r>
                      </m:e>
                      <m:sub>
                        <m:r>
                          <a:rPr lang="en-US" sz="2200" b="0" i="1" smtClean="0">
                            <a:latin typeface="Cambria Math" panose="02040503050406030204" pitchFamily="18" charset="0"/>
                          </a:rPr>
                          <m:t>𝑏</m:t>
                        </m:r>
                      </m:sub>
                    </m:sSub>
                    <m:r>
                      <a:rPr lang="en-US" sz="2200" i="1">
                        <a:latin typeface="Cambria Math" panose="02040503050406030204" pitchFamily="18" charset="0"/>
                      </a:rPr>
                      <m:t> </m:t>
                    </m:r>
                  </m:oMath>
                </a14:m>
                <a:r>
                  <a:rPr lang="en-US" sz="2200" dirty="0">
                    <a:latin typeface="Palatino Linotype" panose="02040502050505030304" pitchFamily="18" charset="0"/>
                  </a:rPr>
                  <a:t>production at </a:t>
                </a:r>
                <a:r>
                  <a:rPr lang="en-US" sz="2200" dirty="0" err="1">
                    <a:latin typeface="Palatino Linotype" panose="02040502050505030304" pitchFamily="18" charset="0"/>
                  </a:rPr>
                  <a:t>LHCb</a:t>
                </a:r>
                <a:endParaRPr lang="ru-RU" sz="2200" dirty="0">
                  <a:latin typeface="Palatino Linotype" panose="02040502050505030304" pitchFamily="18" charset="0"/>
                </a:endParaRPr>
              </a:p>
            </p:txBody>
          </p:sp>
        </mc:Choice>
        <mc:Fallback>
          <p:sp>
            <p:nvSpPr>
              <p:cNvPr id="21" name="Заголовок 1">
                <a:extLst>
                  <a:ext uri="{FF2B5EF4-FFF2-40B4-BE49-F238E27FC236}">
                    <a16:creationId xmlns:a16="http://schemas.microsoft.com/office/drawing/2014/main" id="{9C406232-2EE2-994F-A192-64BECBF8021A}"/>
                  </a:ext>
                </a:extLst>
              </p:cNvPr>
              <p:cNvSpPr txBox="1">
                <a:spLocks noRot="1" noChangeAspect="1" noMove="1" noResize="1" noEditPoints="1" noAdjustHandles="1" noChangeArrowheads="1" noChangeShapeType="1" noTextEdit="1"/>
              </p:cNvSpPr>
              <p:nvPr/>
            </p:nvSpPr>
            <p:spPr>
              <a:xfrm>
                <a:off x="127526" y="0"/>
                <a:ext cx="8686800" cy="533400"/>
              </a:xfrm>
              <a:prstGeom prst="rect">
                <a:avLst/>
              </a:prstGeom>
              <a:blipFill>
                <a:blip r:embed="rId3"/>
                <a:stretch>
                  <a:fillRect t="-7143" b="-1190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4F796858-E3D8-9C4F-9264-97A7FE996159}"/>
                  </a:ext>
                </a:extLst>
              </p:cNvPr>
              <p:cNvSpPr txBox="1"/>
              <p:nvPr/>
            </p:nvSpPr>
            <p:spPr>
              <a:xfrm>
                <a:off x="127526" y="2328042"/>
                <a:ext cx="4407102" cy="830997"/>
              </a:xfrm>
              <a:prstGeom prst="rect">
                <a:avLst/>
              </a:prstGeom>
              <a:noFill/>
            </p:spPr>
            <p:txBody>
              <a:bodyPr wrap="square" rtlCol="0">
                <a:spAutoFit/>
              </a:bodyPr>
              <a:lstStyle/>
              <a:p>
                <a:pPr marL="285750" indent="-285750">
                  <a:buFontTx/>
                  <a:buChar char="-"/>
                </a:pPr>
                <a:r>
                  <a:rPr lang="fr-FR" sz="1600" dirty="0"/>
                  <a:t>clean signal </a:t>
                </a:r>
                <a:r>
                  <a:rPr lang="fr-FR" sz="1600" dirty="0" err="1"/>
                  <a:t>from</a:t>
                </a:r>
                <a:r>
                  <a:rPr lang="fr-FR"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charset="0"/>
                            <a:ea typeface="Cambria Math" charset="0"/>
                            <a:cs typeface="Cambria Math" charset="0"/>
                          </a:rPr>
                          <m:t>𝜒</m:t>
                        </m:r>
                      </m:e>
                      <m:sub>
                        <m:r>
                          <a:rPr lang="en-US" sz="1600" i="1">
                            <a:latin typeface="Cambria Math" panose="02040503050406030204" pitchFamily="18" charset="0"/>
                          </a:rPr>
                          <m:t>𝑏</m:t>
                        </m:r>
                      </m:sub>
                    </m:sSub>
                  </m:oMath>
                </a14:m>
                <a:r>
                  <a:rPr lang="en-US" sz="1600" dirty="0">
                    <a:latin typeface="Palatino Linotype" panose="02040502050505030304" pitchFamily="18" charset="0"/>
                  </a:rPr>
                  <a:t>(1P), </a:t>
                </a:r>
                <a14:m>
                  <m:oMath xmlns:m="http://schemas.openxmlformats.org/officeDocument/2006/math">
                    <m:sSub>
                      <m:sSubPr>
                        <m:ctrlPr>
                          <a:rPr lang="en-US" sz="1600" i="1">
                            <a:latin typeface="Cambria Math" panose="02040503050406030204" pitchFamily="18" charset="0"/>
                          </a:rPr>
                        </m:ctrlPr>
                      </m:sSubPr>
                      <m:e>
                        <m:r>
                          <a:rPr lang="en-US" sz="1600" i="1">
                            <a:latin typeface="Cambria Math" charset="0"/>
                            <a:ea typeface="Cambria Math" charset="0"/>
                            <a:cs typeface="Cambria Math" charset="0"/>
                          </a:rPr>
                          <m:t>𝜒</m:t>
                        </m:r>
                      </m:e>
                      <m:sub>
                        <m:r>
                          <a:rPr lang="en-US" sz="1600" i="1">
                            <a:latin typeface="Cambria Math" panose="02040503050406030204" pitchFamily="18" charset="0"/>
                          </a:rPr>
                          <m:t>𝑏</m:t>
                        </m:r>
                      </m:sub>
                    </m:sSub>
                  </m:oMath>
                </a14:m>
                <a:r>
                  <a:rPr lang="en-US" sz="1600" dirty="0">
                    <a:latin typeface="Palatino Linotype" panose="02040502050505030304" pitchFamily="18" charset="0"/>
                  </a:rPr>
                  <a:t>(2P) 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charset="0"/>
                            <a:ea typeface="Cambria Math" charset="0"/>
                            <a:cs typeface="Cambria Math" charset="0"/>
                          </a:rPr>
                          <m:t>𝜒</m:t>
                        </m:r>
                      </m:e>
                      <m:sub>
                        <m:r>
                          <a:rPr lang="en-US" sz="1600" i="1">
                            <a:latin typeface="Cambria Math" panose="02040503050406030204" pitchFamily="18" charset="0"/>
                          </a:rPr>
                          <m:t>𝑏</m:t>
                        </m:r>
                      </m:sub>
                    </m:sSub>
                  </m:oMath>
                </a14:m>
                <a:r>
                  <a:rPr lang="en-US" sz="1600" dirty="0">
                    <a:latin typeface="Palatino Linotype" panose="02040502050505030304" pitchFamily="18" charset="0"/>
                  </a:rPr>
                  <a:t>(3P)</a:t>
                </a:r>
              </a:p>
              <a:p>
                <a:pPr marL="285750" indent="-285750">
                  <a:buFontTx/>
                  <a:buChar char="-"/>
                </a:pPr>
                <a14:m>
                  <m:oMath xmlns:m="http://schemas.openxmlformats.org/officeDocument/2006/math">
                    <m:sSub>
                      <m:sSubPr>
                        <m:ctrlPr>
                          <a:rPr lang="en-US" sz="1600" b="1" i="1">
                            <a:latin typeface="Cambria Math" panose="02040503050406030204" pitchFamily="18" charset="0"/>
                          </a:rPr>
                        </m:ctrlPr>
                      </m:sSubPr>
                      <m:e>
                        <m:r>
                          <a:rPr lang="en-US" sz="1600" b="1" i="1">
                            <a:latin typeface="Cambria Math" charset="0"/>
                            <a:ea typeface="Cambria Math" charset="0"/>
                            <a:cs typeface="Cambria Math" charset="0"/>
                          </a:rPr>
                          <m:t>𝝌</m:t>
                        </m:r>
                      </m:e>
                      <m:sub>
                        <m:r>
                          <a:rPr lang="en-US" sz="1600" b="1" i="1">
                            <a:latin typeface="Cambria Math" panose="02040503050406030204" pitchFamily="18" charset="0"/>
                          </a:rPr>
                          <m:t>𝒃</m:t>
                        </m:r>
                      </m:sub>
                    </m:sSub>
                  </m:oMath>
                </a14:m>
                <a:r>
                  <a:rPr lang="en-US" sz="1600" b="1" dirty="0">
                    <a:latin typeface="Palatino Linotype" panose="02040502050505030304" pitchFamily="18" charset="0"/>
                  </a:rPr>
                  <a:t>(3P)</a:t>
                </a:r>
                <a:r>
                  <a:rPr lang="en-US" sz="1600" dirty="0">
                    <a:latin typeface="Palatino Linotype" panose="02040502050505030304" pitchFamily="18" charset="0"/>
                  </a:rPr>
                  <a:t> – first particle discovered at LHC</a:t>
                </a:r>
              </a:p>
              <a:p>
                <a:pPr marL="285750" indent="-285750">
                  <a:buFontTx/>
                  <a:buChar char="-"/>
                </a:pPr>
                <a:endParaRPr lang="fr-FR" sz="1600" b="1" dirty="0"/>
              </a:p>
            </p:txBody>
          </p:sp>
        </mc:Choice>
        <mc:Fallback>
          <p:sp>
            <p:nvSpPr>
              <p:cNvPr id="29" name="TextBox 28">
                <a:extLst>
                  <a:ext uri="{FF2B5EF4-FFF2-40B4-BE49-F238E27FC236}">
                    <a16:creationId xmlns:a16="http://schemas.microsoft.com/office/drawing/2014/main" id="{4F796858-E3D8-9C4F-9264-97A7FE996159}"/>
                  </a:ext>
                </a:extLst>
              </p:cNvPr>
              <p:cNvSpPr txBox="1">
                <a:spLocks noRot="1" noChangeAspect="1" noMove="1" noResize="1" noEditPoints="1" noAdjustHandles="1" noChangeArrowheads="1" noChangeShapeType="1" noTextEdit="1"/>
              </p:cNvSpPr>
              <p:nvPr/>
            </p:nvSpPr>
            <p:spPr>
              <a:xfrm>
                <a:off x="127526" y="2328042"/>
                <a:ext cx="4407102" cy="830997"/>
              </a:xfrm>
              <a:prstGeom prst="rect">
                <a:avLst/>
              </a:prstGeom>
              <a:blipFill>
                <a:blip r:embed="rId4"/>
                <a:stretch>
                  <a:fillRect l="-862" t="-4478"/>
                </a:stretch>
              </a:blipFill>
            </p:spPr>
            <p:txBody>
              <a:bodyPr/>
              <a:lstStyle/>
              <a:p>
                <a:r>
                  <a:rPr lang="fr-FR">
                    <a:noFill/>
                  </a:rPr>
                  <a:t> </a:t>
                </a:r>
              </a:p>
            </p:txBody>
          </p:sp>
        </mc:Fallback>
      </mc:AlternateContent>
      <p:pic>
        <p:nvPicPr>
          <p:cNvPr id="3" name="Picture 2">
            <a:extLst>
              <a:ext uri="{FF2B5EF4-FFF2-40B4-BE49-F238E27FC236}">
                <a16:creationId xmlns:a16="http://schemas.microsoft.com/office/drawing/2014/main" id="{8E593F70-BF35-9A4D-BE71-A040FB4BDB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8602" y="3276600"/>
            <a:ext cx="6324600" cy="2647859"/>
          </a:xfrm>
          <a:prstGeom prst="rect">
            <a:avLst/>
          </a:prstGeom>
        </p:spPr>
      </p:pic>
      <p:pic>
        <p:nvPicPr>
          <p:cNvPr id="7" name="Picture 6">
            <a:extLst>
              <a:ext uri="{FF2B5EF4-FFF2-40B4-BE49-F238E27FC236}">
                <a16:creationId xmlns:a16="http://schemas.microsoft.com/office/drawing/2014/main" id="{82A77906-50D8-B24F-A0FB-474D6DE7E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6769" y="487710"/>
            <a:ext cx="3127231" cy="1857025"/>
          </a:xfrm>
          <a:prstGeom prst="rect">
            <a:avLst/>
          </a:prstGeom>
        </p:spPr>
      </p:pic>
      <p:pic>
        <p:nvPicPr>
          <p:cNvPr id="9" name="Picture 8">
            <a:extLst>
              <a:ext uri="{FF2B5EF4-FFF2-40B4-BE49-F238E27FC236}">
                <a16:creationId xmlns:a16="http://schemas.microsoft.com/office/drawing/2014/main" id="{0E4FE689-426D-BA4D-8C4B-8CD0A7AB0F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4383" y="457200"/>
            <a:ext cx="2952203" cy="1819463"/>
          </a:xfrm>
          <a:prstGeom prst="rect">
            <a:avLst/>
          </a:prstGeom>
        </p:spPr>
      </p:pic>
      <p:pic>
        <p:nvPicPr>
          <p:cNvPr id="11" name="Picture 10">
            <a:extLst>
              <a:ext uri="{FF2B5EF4-FFF2-40B4-BE49-F238E27FC236}">
                <a16:creationId xmlns:a16="http://schemas.microsoft.com/office/drawing/2014/main" id="{E6B69E76-2153-AC4F-994C-EB16BAECB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57201"/>
            <a:ext cx="2901393" cy="1829139"/>
          </a:xfrm>
          <a:prstGeom prst="rect">
            <a:avLst/>
          </a:prstGeom>
        </p:spPr>
      </p:pic>
    </p:spTree>
    <p:extLst>
      <p:ext uri="{BB962C8B-B14F-4D97-AF65-F5344CB8AC3E}">
        <p14:creationId xmlns:p14="http://schemas.microsoft.com/office/powerpoint/2010/main" val="3994018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2" name="Rectangle 4"/>
              <p:cNvSpPr>
                <a:spLocks noChangeArrowheads="1"/>
              </p:cNvSpPr>
              <p:nvPr/>
            </p:nvSpPr>
            <p:spPr bwMode="auto">
              <a:xfrm>
                <a:off x="73024" y="473074"/>
                <a:ext cx="8963472" cy="64261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defRPr sz="2000">
                    <a:solidFill>
                      <a:schemeClr val="tx1"/>
                    </a:solidFill>
                    <a:latin typeface="Comic Sans MS" panose="030F0702030302020204" pitchFamily="66" charset="0"/>
                    <a:cs typeface="Arial" panose="020B0604020202020204" pitchFamily="34" charset="0"/>
                  </a:defRPr>
                </a:lvl1pPr>
                <a:lvl2pPr>
                  <a:defRPr sz="2000">
                    <a:solidFill>
                      <a:schemeClr val="tx1"/>
                    </a:solidFill>
                    <a:latin typeface="Comic Sans MS" panose="030F0702030302020204" pitchFamily="66" charset="0"/>
                    <a:cs typeface="Arial" panose="020B0604020202020204" pitchFamily="34" charset="0"/>
                  </a:defRPr>
                </a:lvl2pPr>
                <a:lvl3pPr>
                  <a:defRPr sz="2000">
                    <a:solidFill>
                      <a:schemeClr val="tx1"/>
                    </a:solidFill>
                    <a:latin typeface="Comic Sans MS" panose="030F0702030302020204" pitchFamily="66" charset="0"/>
                    <a:cs typeface="Arial" panose="020B0604020202020204" pitchFamily="34" charset="0"/>
                  </a:defRPr>
                </a:lvl3pPr>
                <a:lvl4pPr>
                  <a:defRPr sz="2000">
                    <a:solidFill>
                      <a:schemeClr val="tx1"/>
                    </a:solidFill>
                    <a:latin typeface="Comic Sans MS" panose="030F0702030302020204" pitchFamily="66" charset="0"/>
                    <a:cs typeface="Arial" panose="020B0604020202020204" pitchFamily="34" charset="0"/>
                  </a:defRPr>
                </a:lvl4pPr>
                <a:lvl5pPr>
                  <a:defRPr sz="2000">
                    <a:solidFill>
                      <a:schemeClr val="tx1"/>
                    </a:solidFill>
                    <a:latin typeface="Comic Sans MS" panose="030F0702030302020204" pitchFamily="66" charset="0"/>
                    <a:cs typeface="Arial" panose="020B0604020202020204" pitchFamily="34" charset="0"/>
                  </a:defRPr>
                </a:lvl5pPr>
                <a:lvl6pPr marL="22844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7416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1988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656013" indent="158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a:lnSpc>
                    <a:spcPct val="110000"/>
                  </a:lnSpc>
                  <a:spcBef>
                    <a:spcPts val="400"/>
                  </a:spcBef>
                  <a:buSzPct val="150000"/>
                  <a:buFont typeface="Arial" pitchFamily="34" charset="0"/>
                  <a:buChar char="•"/>
                  <a:defRPr/>
                </a:pPr>
                <a:r>
                  <a:rPr lang="en-US" sz="1800" dirty="0">
                    <a:latin typeface="Palatino Linotype" panose="02040502050505030304" pitchFamily="18" charset="0"/>
                  </a:rPr>
                  <a:t>Comprehensive model still missing to describe </a:t>
                </a:r>
                <a:r>
                  <a:rPr lang="en-US" sz="1800" b="1" dirty="0">
                    <a:latin typeface="Palatino Linotype" panose="02040502050505030304" pitchFamily="18" charset="0"/>
                  </a:rPr>
                  <a:t>Heavy Flavor (e.g. </a:t>
                </a:r>
                <a:r>
                  <a:rPr lang="en-US" sz="1800" b="1" dirty="0" err="1">
                    <a:latin typeface="Palatino Linotype" panose="02040502050505030304" pitchFamily="18" charset="0"/>
                  </a:rPr>
                  <a:t>charmonium</a:t>
                </a:r>
                <a:r>
                  <a:rPr lang="en-US" sz="1800" b="1" dirty="0">
                    <a:latin typeface="Palatino Linotype" panose="02040502050505030304" pitchFamily="18" charset="0"/>
                  </a:rPr>
                  <a:t>) production </a:t>
                </a:r>
              </a:p>
              <a:p>
                <a:pPr>
                  <a:lnSpc>
                    <a:spcPct val="110000"/>
                  </a:lnSpc>
                  <a:spcBef>
                    <a:spcPts val="400"/>
                  </a:spcBef>
                  <a:buSzPct val="150000"/>
                  <a:buFont typeface="Arial" pitchFamily="34" charset="0"/>
                  <a:buChar char="•"/>
                  <a:defRPr/>
                </a:pPr>
                <a:r>
                  <a:rPr lang="en-AU" sz="1800" dirty="0">
                    <a:latin typeface="Palatino" pitchFamily="2" charset="77"/>
                    <a:ea typeface="Palatino" pitchFamily="2" charset="77"/>
                  </a:rPr>
                  <a:t>J/</a:t>
                </a:r>
                <a:r>
                  <a:rPr lang="en-AU" sz="1800" dirty="0" err="1">
                    <a:latin typeface="Palatino" pitchFamily="2" charset="77"/>
                    <a:ea typeface="Palatino" pitchFamily="2" charset="77"/>
                  </a:rPr>
                  <a:t>ψ</a:t>
                </a:r>
                <a:r>
                  <a:rPr lang="en-AU" sz="1800" dirty="0">
                    <a:latin typeface="Palatino" pitchFamily="2" charset="77"/>
                    <a:ea typeface="Palatino" pitchFamily="2" charset="77"/>
                  </a:rPr>
                  <a:t> (and </a:t>
                </a:r>
                <a:r>
                  <a:rPr lang="en-AU" sz="1800" dirty="0" err="1">
                    <a:latin typeface="Palatino" pitchFamily="2" charset="77"/>
                    <a:ea typeface="Palatino" pitchFamily="2" charset="77"/>
                  </a:rPr>
                  <a:t>ψ</a:t>
                </a:r>
                <a:r>
                  <a:rPr lang="en-AU" sz="1800" dirty="0">
                    <a:latin typeface="Palatino" pitchFamily="2" charset="77"/>
                    <a:ea typeface="Palatino" pitchFamily="2" charset="77"/>
                  </a:rPr>
                  <a:t>(2S)) hadroproduction has been measured at many LHC and </a:t>
                </a:r>
                <a:r>
                  <a:rPr lang="en-AU" sz="1800" dirty="0" err="1">
                    <a:latin typeface="Palatino" pitchFamily="2" charset="77"/>
                    <a:ea typeface="Palatino" pitchFamily="2" charset="77"/>
                  </a:rPr>
                  <a:t>Tevatron</a:t>
                </a:r>
                <a:r>
                  <a:rPr lang="en-AU" sz="1800" dirty="0">
                    <a:latin typeface="Palatino" pitchFamily="2" charset="77"/>
                    <a:ea typeface="Palatino" pitchFamily="2" charset="77"/>
                  </a:rPr>
                  <a:t> experiments. J/</a:t>
                </a:r>
                <a:r>
                  <a:rPr lang="en-AU" sz="1800" dirty="0" err="1">
                    <a:latin typeface="Palatino" pitchFamily="2" charset="77"/>
                    <a:ea typeface="Palatino" pitchFamily="2" charset="77"/>
                  </a:rPr>
                  <a:t>ψ</a:t>
                </a:r>
                <a:r>
                  <a:rPr lang="en-AU" sz="1800" dirty="0">
                    <a:latin typeface="Palatino" pitchFamily="2" charset="77"/>
                    <a:ea typeface="Palatino" pitchFamily="2" charset="77"/>
                  </a:rPr>
                  <a:t> production is well described by CO model</a:t>
                </a:r>
                <a:endParaRPr lang="en-US" sz="1800" dirty="0">
                  <a:latin typeface="Palatino Linotype" panose="02040502050505030304" pitchFamily="18" charset="0"/>
                </a:endParaRPr>
              </a:p>
              <a:p>
                <a:pPr>
                  <a:lnSpc>
                    <a:spcPct val="110000"/>
                  </a:lnSpc>
                  <a:spcBef>
                    <a:spcPts val="400"/>
                  </a:spcBef>
                  <a:buSzPct val="150000"/>
                  <a:buFont typeface="Arial" pitchFamily="34" charset="0"/>
                  <a:buChar char="•"/>
                  <a:defRPr/>
                </a:pPr>
                <a:r>
                  <a:rPr lang="en-US" sz="1800" dirty="0" err="1">
                    <a:latin typeface="Palatino Linotype" panose="02040502050505030304" pitchFamily="18" charset="0"/>
                  </a:rPr>
                  <a:t>LHCb</a:t>
                </a:r>
                <a:r>
                  <a:rPr lang="en-US" sz="1800" dirty="0">
                    <a:latin typeface="Palatino Linotype" panose="02040502050505030304" pitchFamily="18" charset="0"/>
                  </a:rPr>
                  <a:t> results allow to perform </a:t>
                </a:r>
                <a:r>
                  <a:rPr lang="en-US" sz="1800" b="1" dirty="0">
                    <a:latin typeface="Palatino Linotype" panose="02040502050505030304" pitchFamily="18" charset="0"/>
                  </a:rPr>
                  <a:t>powerful tests of QCD</a:t>
                </a:r>
                <a:r>
                  <a:rPr lang="en-US" sz="1800" dirty="0">
                    <a:latin typeface="Palatino Linotype" panose="02040502050505030304" pitchFamily="18" charset="0"/>
                  </a:rPr>
                  <a:t> and constrain theory:</a:t>
                </a:r>
              </a:p>
              <a:p>
                <a:pPr marL="447675" lvl="1" indent="180975">
                  <a:lnSpc>
                    <a:spcPct val="110000"/>
                  </a:lnSpc>
                  <a:spcBef>
                    <a:spcPts val="400"/>
                  </a:spcBef>
                  <a:buSzPct val="150000"/>
                  <a:buFont typeface="Arial" pitchFamily="34" charset="0"/>
                  <a:buChar char="•"/>
                  <a:defRPr/>
                </a:pPr>
                <a:r>
                  <a:rPr lang="en-US" sz="1800" dirty="0">
                    <a:latin typeface="Palatino Linotype" panose="02040502050505030304" pitchFamily="18" charset="0"/>
                  </a:rPr>
                  <a:t>joint study of </a:t>
                </a:r>
                <a:r>
                  <a:rPr lang="en-US" sz="1800" dirty="0" err="1">
                    <a:latin typeface="Palatino Linotype" panose="02040502050505030304" pitchFamily="18" charset="0"/>
                  </a:rPr>
                  <a:t>charmonium</a:t>
                </a:r>
                <a:r>
                  <a:rPr lang="en-US" sz="1800" dirty="0">
                    <a:latin typeface="Palatino Linotype" panose="02040502050505030304" pitchFamily="18" charset="0"/>
                  </a:rPr>
                  <a:t> hadroproduction and production in decays</a:t>
                </a:r>
              </a:p>
              <a:p>
                <a:pPr marL="447675" lvl="1" indent="180975">
                  <a:lnSpc>
                    <a:spcPct val="110000"/>
                  </a:lnSpc>
                  <a:spcBef>
                    <a:spcPts val="400"/>
                  </a:spcBef>
                  <a:buSzPct val="150000"/>
                  <a:buFont typeface="Arial" pitchFamily="34" charset="0"/>
                  <a:buChar char="•"/>
                  <a:defRPr/>
                </a:pPr>
                <a:r>
                  <a:rPr lang="en-US" sz="1800" dirty="0">
                    <a:latin typeface="Palatino Linotype" panose="02040502050505030304" pitchFamily="18" charset="0"/>
                  </a:rPr>
                  <a:t>𝜂</a:t>
                </a:r>
                <a:r>
                  <a:rPr lang="en-US" sz="1800" baseline="-25000" dirty="0">
                    <a:latin typeface="Palatino Linotype" panose="02040502050505030304" pitchFamily="18" charset="0"/>
                  </a:rPr>
                  <a:t>𝑐</a:t>
                </a:r>
                <a:r>
                  <a:rPr lang="en-US" sz="1800" dirty="0">
                    <a:latin typeface="Palatino Linotype" panose="02040502050505030304" pitchFamily="18" charset="0"/>
                  </a:rPr>
                  <a:t>(1𝑆) prompt production measurement constrains CO LDMEs</a:t>
                </a:r>
              </a:p>
              <a:p>
                <a:pPr marL="276225">
                  <a:lnSpc>
                    <a:spcPct val="110000"/>
                  </a:lnSpc>
                  <a:spcBef>
                    <a:spcPts val="400"/>
                  </a:spcBef>
                  <a:buSzPct val="150000"/>
                  <a:buFont typeface="Arial" pitchFamily="34" charset="0"/>
                  <a:buChar char="•"/>
                  <a:defRPr/>
                </a:pPr>
                <a:r>
                  <a:rPr lang="en-US" sz="1800" dirty="0">
                    <a:latin typeface="Palatino Linotype" panose="02040502050505030304" pitchFamily="18" charset="0"/>
                  </a:rPr>
                  <a:t>Current progress: </a:t>
                </a:r>
              </a:p>
              <a:p>
                <a:pPr marL="447675" lvl="1" indent="180975">
                  <a:lnSpc>
                    <a:spcPct val="110000"/>
                  </a:lnSpc>
                  <a:spcBef>
                    <a:spcPts val="400"/>
                  </a:spcBef>
                  <a:buSzPct val="150000"/>
                  <a:buFont typeface="Arial" pitchFamily="34" charset="0"/>
                  <a:buChar char="•"/>
                  <a:defRPr/>
                </a:pPr>
                <a:r>
                  <a:rPr lang="en-AU" sz="1800" dirty="0">
                    <a:latin typeface="Palatino" pitchFamily="2" charset="77"/>
                    <a:ea typeface="Palatino" pitchFamily="2" charset="77"/>
                  </a:rPr>
                  <a:t>first observations of </a:t>
                </a:r>
                <a14:m>
                  <m:oMath xmlns:m="http://schemas.openxmlformats.org/officeDocument/2006/math">
                    <m:sSub>
                      <m:sSubPr>
                        <m:ctrlPr>
                          <a:rPr lang="en-AU" sz="1800" i="1">
                            <a:latin typeface="Cambria Math" panose="02040503050406030204" pitchFamily="18" charset="0"/>
                          </a:rPr>
                        </m:ctrlPr>
                      </m:sSubPr>
                      <m:e>
                        <m:r>
                          <a:rPr lang="en-AU" sz="1800" i="1">
                            <a:latin typeface="Cambria Math" charset="0"/>
                            <a:ea typeface="Cambria Math" charset="0"/>
                            <a:cs typeface="Cambria Math" charset="0"/>
                          </a:rPr>
                          <m:t>𝜒</m:t>
                        </m:r>
                      </m:e>
                      <m:sub>
                        <m:r>
                          <a:rPr lang="en-AU" sz="1800" i="1">
                            <a:latin typeface="Cambria Math" charset="0"/>
                          </a:rPr>
                          <m:t>𝑐</m:t>
                        </m:r>
                        <m:r>
                          <a:rPr lang="en-AU" sz="1800" i="1">
                            <a:latin typeface="Cambria Math" panose="02040503050406030204" pitchFamily="18" charset="0"/>
                          </a:rPr>
                          <m:t>1,2</m:t>
                        </m:r>
                      </m:sub>
                    </m:sSub>
                    <m:r>
                      <a:rPr lang="en-AU" sz="1800">
                        <a:latin typeface="Cambria Math" panose="02040503050406030204" pitchFamily="18" charset="0"/>
                        <a:ea typeface="Cambria Math" panose="02040503050406030204" pitchFamily="18" charset="0"/>
                      </a:rPr>
                      <m:t>→</m:t>
                    </m:r>
                  </m:oMath>
                </a14:m>
                <a:r>
                  <a:rPr lang="en-AU" sz="1800" b="1" dirty="0">
                    <a:latin typeface="Palatino" pitchFamily="2" charset="77"/>
                    <a:ea typeface="Palatino" pitchFamily="2" charset="77"/>
                  </a:rPr>
                  <a:t>J/</a:t>
                </a:r>
                <a:r>
                  <a:rPr lang="en-AU" sz="1800" b="1" dirty="0" err="1">
                    <a:latin typeface="Palatino" pitchFamily="2" charset="77"/>
                    <a:ea typeface="Palatino" pitchFamily="2" charset="77"/>
                  </a:rPr>
                  <a:t>ψ</a:t>
                </a:r>
                <a:r>
                  <a:rPr lang="en-AU" sz="1800" dirty="0">
                    <a:latin typeface="Palatino" pitchFamily="2" charset="77"/>
                    <a:ea typeface="Palatino" pitchFamily="2" charset="77"/>
                  </a:rPr>
                  <a:t>𝝁𝝁 decay modes</a:t>
                </a:r>
                <a:endParaRPr lang="en-US" sz="1800" i="1" dirty="0">
                  <a:latin typeface="Palatino" pitchFamily="2" charset="77"/>
                  <a:ea typeface="Palatino" pitchFamily="2" charset="77"/>
                </a:endParaRPr>
              </a:p>
              <a:p>
                <a:pPr marL="447675" lvl="1" indent="180975">
                  <a:lnSpc>
                    <a:spcPct val="110000"/>
                  </a:lnSpc>
                  <a:spcBef>
                    <a:spcPts val="400"/>
                  </a:spcBef>
                  <a:buSzPct val="150000"/>
                  <a:buFont typeface="Arial" pitchFamily="34" charset="0"/>
                  <a:buChar char="•"/>
                  <a:defRPr/>
                </a:pP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a:ea typeface="Cambria Math"/>
                          </a:rPr>
                          <m:t>𝜒</m:t>
                        </m:r>
                      </m:e>
                      <m:sub>
                        <m:r>
                          <a:rPr lang="en-US" sz="1800" b="0" i="1" smtClean="0">
                            <a:latin typeface="Cambria Math"/>
                          </a:rPr>
                          <m:t>𝑐</m:t>
                        </m:r>
                        <m:r>
                          <a:rPr lang="en-US" sz="1800" b="0" i="1" smtClean="0">
                            <a:latin typeface="Cambria Math"/>
                          </a:rPr>
                          <m:t>0,1,2</m:t>
                        </m:r>
                      </m:sub>
                    </m:sSub>
                  </m:oMath>
                </a14:m>
                <a:r>
                  <a:rPr lang="en-US" sz="1800" dirty="0">
                    <a:latin typeface="Palatino Linotype" panose="02040502050505030304" pitchFamily="18" charset="0"/>
                  </a:rPr>
                  <a:t> production in </a:t>
                </a:r>
                <a:r>
                  <a:rPr lang="en-US" sz="1800" i="1" dirty="0">
                    <a:latin typeface="Palatino Linotype" panose="02040502050505030304" pitchFamily="18" charset="0"/>
                  </a:rPr>
                  <a:t>b</a:t>
                </a:r>
                <a:r>
                  <a:rPr lang="en-US" sz="1800" dirty="0">
                    <a:latin typeface="Palatino Linotype" panose="02040502050505030304" pitchFamily="18" charset="0"/>
                  </a:rPr>
                  <a:t>-decays measured at </a:t>
                </a:r>
                <a:r>
                  <a:rPr lang="en-US" sz="1800" dirty="0" err="1">
                    <a:latin typeface="Palatino Linotype" panose="02040502050505030304" pitchFamily="18" charset="0"/>
                  </a:rPr>
                  <a:t>LHCb</a:t>
                </a:r>
                <a:r>
                  <a:rPr lang="en-US" sz="1800" dirty="0">
                    <a:latin typeface="Palatino Linotype" panose="02040502050505030304" pitchFamily="18" charset="0"/>
                  </a:rPr>
                  <a:t> using decays to </a:t>
                </a:r>
                <a14:m>
                  <m:oMath xmlns:m="http://schemas.openxmlformats.org/officeDocument/2006/math">
                    <m:r>
                      <a:rPr lang="en-US" sz="1800" i="1" smtClean="0">
                        <a:latin typeface="Cambria Math"/>
                        <a:ea typeface="Cambria Math"/>
                      </a:rPr>
                      <m:t>𝜑𝜑</m:t>
                    </m:r>
                  </m:oMath>
                </a14:m>
                <a:endParaRPr lang="en-US" sz="1800" dirty="0">
                  <a:latin typeface="Palatino Linotype" panose="02040502050505030304" pitchFamily="18" charset="0"/>
                </a:endParaRPr>
              </a:p>
              <a:p>
                <a:pPr marL="447675" lvl="1" indent="180975">
                  <a:lnSpc>
                    <a:spcPct val="110000"/>
                  </a:lnSpc>
                  <a:spcBef>
                    <a:spcPts val="400"/>
                  </a:spcBef>
                  <a:buSzPct val="150000"/>
                  <a:buFont typeface="Arial" pitchFamily="34" charset="0"/>
                  <a:buChar char="•"/>
                  <a:defRPr/>
                </a:pPr>
                <a:r>
                  <a:rPr lang="en-US" sz="1800" dirty="0">
                    <a:latin typeface="Palatino Linotype" panose="02040502050505030304" pitchFamily="18" charset="0"/>
                  </a:rPr>
                  <a:t>first evidence of 𝜂</a:t>
                </a:r>
                <a:r>
                  <a:rPr lang="en-US" sz="1800" baseline="-25000" dirty="0">
                    <a:latin typeface="Palatino Linotype" panose="02040502050505030304" pitchFamily="18" charset="0"/>
                  </a:rPr>
                  <a:t>𝑐</a:t>
                </a:r>
                <a:r>
                  <a:rPr lang="en-US" sz="1800" dirty="0">
                    <a:latin typeface="Palatino Linotype" panose="02040502050505030304" pitchFamily="18" charset="0"/>
                  </a:rPr>
                  <a:t>(2𝑆) production in </a:t>
                </a:r>
                <a:r>
                  <a:rPr lang="en-US" sz="1800" i="1" dirty="0">
                    <a:latin typeface="Palatino Linotype" panose="02040502050505030304" pitchFamily="18" charset="0"/>
                  </a:rPr>
                  <a:t>b</a:t>
                </a:r>
                <a:r>
                  <a:rPr lang="en-US" sz="1800" dirty="0">
                    <a:latin typeface="Palatino Linotype" panose="02040502050505030304" pitchFamily="18" charset="0"/>
                  </a:rPr>
                  <a:t>-decays</a:t>
                </a:r>
              </a:p>
              <a:p>
                <a:pPr>
                  <a:lnSpc>
                    <a:spcPct val="110000"/>
                  </a:lnSpc>
                  <a:spcBef>
                    <a:spcPts val="400"/>
                  </a:spcBef>
                  <a:buSzPct val="150000"/>
                  <a:buFont typeface="Arial" pitchFamily="34" charset="0"/>
                  <a:buChar char="•"/>
                  <a:defRPr/>
                </a:pPr>
                <a:r>
                  <a:rPr lang="en-US" sz="1800" dirty="0">
                    <a:latin typeface="Palatino Linotype" panose="02040502050505030304" pitchFamily="18" charset="0"/>
                  </a:rPr>
                  <a:t>Other </a:t>
                </a:r>
                <a:r>
                  <a:rPr lang="en-US" sz="1800" dirty="0" err="1">
                    <a:latin typeface="Palatino Linotype" panose="02040502050505030304" pitchFamily="18" charset="0"/>
                  </a:rPr>
                  <a:t>charmonium</a:t>
                </a:r>
                <a:r>
                  <a:rPr lang="en-US" sz="1800" dirty="0">
                    <a:latin typeface="Palatino Linotype" panose="02040502050505030304" pitchFamily="18" charset="0"/>
                  </a:rPr>
                  <a:t> states can be studied via </a:t>
                </a:r>
                <a:r>
                  <a:rPr lang="en-US" sz="1800" dirty="0" err="1">
                    <a:latin typeface="Palatino Linotype" panose="02040502050505030304" pitchFamily="18" charset="0"/>
                  </a:rPr>
                  <a:t>hadronic</a:t>
                </a:r>
                <a:r>
                  <a:rPr lang="en-US" sz="1800" dirty="0">
                    <a:latin typeface="Palatino Linotype" panose="02040502050505030304" pitchFamily="18" charset="0"/>
                  </a:rPr>
                  <a:t> decays:</a:t>
                </a:r>
              </a:p>
              <a:p>
                <a:pPr lvl="1">
                  <a:lnSpc>
                    <a:spcPct val="110000"/>
                  </a:lnSpc>
                  <a:spcBef>
                    <a:spcPts val="400"/>
                  </a:spcBef>
                  <a:buSzPct val="150000"/>
                  <a:buFont typeface="Arial" pitchFamily="34" charset="0"/>
                  <a:buChar char="•"/>
                  <a:defRPr/>
                </a:pPr>
                <a:r>
                  <a:rPr lang="en-US" sz="1800" dirty="0">
                    <a:latin typeface="Palatino Linotype" panose="02040502050505030304" pitchFamily="18" charset="0"/>
                  </a:rPr>
                  <a:t>  </a:t>
                </a:r>
                <a:r>
                  <a:rPr lang="en-US" sz="1800" b="1" i="1" dirty="0">
                    <a:latin typeface="Palatino Linotype" panose="02040502050505030304" pitchFamily="18" charset="0"/>
                    <a:cs typeface="Times New Roman" pitchFamily="18" charset="0"/>
                  </a:rPr>
                  <a:t>h</a:t>
                </a:r>
                <a:r>
                  <a:rPr lang="en-US" sz="1800" b="1" i="1" baseline="-25000" dirty="0">
                    <a:latin typeface="Palatino Linotype" panose="02040502050505030304" pitchFamily="18" charset="0"/>
                  </a:rPr>
                  <a:t>𝑐</a:t>
                </a:r>
                <a:r>
                  <a:rPr lang="en-US" sz="1800" i="1" baseline="-25000" dirty="0">
                    <a:latin typeface="Palatino Linotype" panose="02040502050505030304" pitchFamily="18" charset="0"/>
                  </a:rPr>
                  <a:t> </a:t>
                </a:r>
                <a:r>
                  <a:rPr lang="en-US" sz="1800" baseline="-25000" dirty="0">
                    <a:latin typeface="Palatino Linotype" panose="02040502050505030304" pitchFamily="18" charset="0"/>
                  </a:rPr>
                  <a:t> </a:t>
                </a:r>
                <a:r>
                  <a:rPr lang="en-US" sz="1800" dirty="0">
                    <a:latin typeface="Palatino Linotype" panose="02040502050505030304" pitchFamily="18" charset="0"/>
                  </a:rPr>
                  <a:t>and</a:t>
                </a:r>
                <a:r>
                  <a:rPr lang="en-US" sz="1800" baseline="-25000" dirty="0">
                    <a:latin typeface="Palatino Linotype" panose="02040502050505030304" pitchFamily="18" charset="0"/>
                  </a:rPr>
                  <a:t> </a:t>
                </a:r>
                <a:r>
                  <a:rPr lang="en-US" sz="1800" b="1" dirty="0">
                    <a:latin typeface="Palatino Linotype" panose="02040502050505030304" pitchFamily="18" charset="0"/>
                  </a:rPr>
                  <a:t>𝜂</a:t>
                </a:r>
                <a:r>
                  <a:rPr lang="en-US" sz="1800" b="1" baseline="-25000" dirty="0">
                    <a:latin typeface="Palatino Linotype" panose="02040502050505030304" pitchFamily="18" charset="0"/>
                  </a:rPr>
                  <a:t>𝑐</a:t>
                </a:r>
                <a:r>
                  <a:rPr lang="en-US" sz="1800" b="1" dirty="0">
                    <a:latin typeface="Palatino Linotype" panose="02040502050505030304" pitchFamily="18" charset="0"/>
                  </a:rPr>
                  <a:t>(2𝑆)</a:t>
                </a:r>
                <a:r>
                  <a:rPr lang="en-US" sz="1800" dirty="0">
                    <a:latin typeface="Palatino Linotype" panose="02040502050505030304" pitchFamily="18" charset="0"/>
                  </a:rPr>
                  <a:t>  production</a:t>
                </a:r>
              </a:p>
              <a:p>
                <a:pPr lvl="1">
                  <a:lnSpc>
                    <a:spcPct val="110000"/>
                  </a:lnSpc>
                  <a:spcBef>
                    <a:spcPts val="400"/>
                  </a:spcBef>
                  <a:buSzPct val="150000"/>
                  <a:buFont typeface="Arial" pitchFamily="34" charset="0"/>
                  <a:buChar char="•"/>
                  <a:defRPr/>
                </a:pPr>
                <a:r>
                  <a:rPr lang="en-US" sz="1800" b="1" dirty="0">
                    <a:latin typeface="Palatino Linotype" panose="02040502050505030304" pitchFamily="18" charset="0"/>
                    <a:ea typeface="Cambria Math"/>
                  </a:rPr>
                  <a:t> </a:t>
                </a:r>
                <a:r>
                  <a:rPr lang="en-US" sz="1800" dirty="0">
                    <a:latin typeface="Palatino Linotype" panose="02040502050505030304" pitchFamily="18" charset="0"/>
                    <a:ea typeface="Cambria Math"/>
                  </a:rPr>
                  <a:t>decays to</a:t>
                </a:r>
                <a14:m>
                  <m:oMath xmlns:m="http://schemas.openxmlformats.org/officeDocument/2006/math">
                    <m:r>
                      <a:rPr lang="en-US" sz="1800" b="0" i="0" smtClean="0">
                        <a:solidFill>
                          <a:schemeClr val="tx1"/>
                        </a:solidFill>
                        <a:latin typeface="Cambria Math" panose="02040503050406030204" pitchFamily="18" charset="0"/>
                        <a:ea typeface="Cambria Math" charset="0"/>
                        <a:cs typeface="Cambria Math" charset="0"/>
                      </a:rPr>
                      <m:t> </m:t>
                    </m:r>
                    <m:r>
                      <a:rPr lang="en-US" sz="1800" b="1" i="1" smtClean="0">
                        <a:solidFill>
                          <a:schemeClr val="tx1"/>
                        </a:solidFill>
                        <a:latin typeface="Cambria Math" charset="0"/>
                        <a:ea typeface="Cambria Math" charset="0"/>
                        <a:cs typeface="Cambria Math" charset="0"/>
                      </a:rPr>
                      <m:t>𝜦</m:t>
                    </m:r>
                    <m:r>
                      <a:rPr lang="en-US" sz="1800" b="1" i="1" baseline="30000">
                        <a:solidFill>
                          <a:schemeClr val="tx1"/>
                        </a:solidFill>
                        <a:latin typeface="Cambria Math" panose="02040503050406030204" pitchFamily="18" charset="0"/>
                        <a:ea typeface="Cambria Math" charset="0"/>
                        <a:cs typeface="Cambria Math" charset="0"/>
                      </a:rPr>
                      <m:t>∗</m:t>
                    </m:r>
                    <m:r>
                      <a:rPr lang="en-US" sz="1800" b="1" i="1">
                        <a:solidFill>
                          <a:schemeClr val="tx1"/>
                        </a:solidFill>
                        <a:latin typeface="Cambria Math" charset="0"/>
                        <a:ea typeface="Cambria Math" charset="0"/>
                        <a:cs typeface="Cambria Math" charset="0"/>
                      </a:rPr>
                      <m:t>𝜦</m:t>
                    </m:r>
                    <m:r>
                      <a:rPr lang="en-US" sz="1800" b="1" i="1" baseline="30000">
                        <a:solidFill>
                          <a:schemeClr val="tx1"/>
                        </a:solidFill>
                        <a:latin typeface="Cambria Math" panose="02040503050406030204" pitchFamily="18" charset="0"/>
                        <a:ea typeface="Cambria Math" charset="0"/>
                        <a:cs typeface="Cambria Math" charset="0"/>
                      </a:rPr>
                      <m:t>∗</m:t>
                    </m:r>
                    <m:r>
                      <a:rPr lang="en-US" sz="1800" b="1" i="1" smtClean="0">
                        <a:latin typeface="Cambria Math" panose="02040503050406030204" pitchFamily="18" charset="0"/>
                        <a:ea typeface="Cambria Math"/>
                      </a:rPr>
                      <m:t>,</m:t>
                    </m:r>
                    <m:r>
                      <a:rPr lang="el-GR" sz="1800" b="1" i="1">
                        <a:latin typeface="Cambria Math"/>
                        <a:ea typeface="Cambria Math"/>
                      </a:rPr>
                      <m:t>𝜦</m:t>
                    </m:r>
                    <m:r>
                      <a:rPr lang="el-GR" sz="1800" b="1" i="1">
                        <a:latin typeface="Cambria Math"/>
                        <a:ea typeface="Cambria Math"/>
                      </a:rPr>
                      <m:t>𝜦</m:t>
                    </m:r>
                    <m:r>
                      <a:rPr lang="en-US" sz="1800" b="1" i="1" smtClean="0">
                        <a:latin typeface="Cambria Math"/>
                        <a:ea typeface="Cambria Math"/>
                      </a:rPr>
                      <m:t>, </m:t>
                    </m:r>
                    <m:r>
                      <a:rPr lang="el-GR" sz="1800" b="1" i="1">
                        <a:latin typeface="Cambria Math"/>
                        <a:ea typeface="Cambria Math"/>
                      </a:rPr>
                      <m:t>𝜩</m:t>
                    </m:r>
                    <m:r>
                      <a:rPr lang="el-GR" sz="1800" b="1" i="1" smtClean="0">
                        <a:latin typeface="Cambria Math"/>
                        <a:ea typeface="Cambria Math"/>
                      </a:rPr>
                      <m:t>𝜩</m:t>
                    </m:r>
                    <m:r>
                      <a:rPr lang="en-US" sz="1800" b="1" i="1" smtClean="0">
                        <a:latin typeface="Cambria Math"/>
                        <a:ea typeface="Cambria Math"/>
                      </a:rPr>
                      <m:t>,</m:t>
                    </m:r>
                    <m:r>
                      <a:rPr lang="el-GR" sz="1800" b="1" i="1">
                        <a:latin typeface="Cambria Math"/>
                        <a:ea typeface="Cambria Math"/>
                      </a:rPr>
                      <m:t>𝜮𝜮</m:t>
                    </m:r>
                    <m:r>
                      <a:rPr lang="en-US" sz="1800" b="1" i="1" smtClean="0">
                        <a:latin typeface="Cambria Math"/>
                        <a:ea typeface="Cambria Math"/>
                      </a:rPr>
                      <m:t>,  </m:t>
                    </m:r>
                    <m:sSup>
                      <m:sSupPr>
                        <m:ctrlPr>
                          <a:rPr lang="en-US" sz="1800" b="1" i="1" smtClean="0">
                            <a:latin typeface="Cambria Math" panose="02040503050406030204" pitchFamily="18" charset="0"/>
                            <a:ea typeface="Cambria Math"/>
                          </a:rPr>
                        </m:ctrlPr>
                      </m:sSupPr>
                      <m:e>
                        <m:r>
                          <a:rPr lang="en-US" sz="1800" b="1" i="1" smtClean="0">
                            <a:latin typeface="Cambria Math"/>
                            <a:ea typeface="Cambria Math"/>
                          </a:rPr>
                          <m:t>𝒑</m:t>
                        </m:r>
                        <m:acc>
                          <m:accPr>
                            <m:chr m:val="̅"/>
                            <m:ctrlPr>
                              <a:rPr lang="en-US" sz="1800" b="1" i="1" smtClean="0">
                                <a:latin typeface="Cambria Math" panose="02040503050406030204" pitchFamily="18" charset="0"/>
                                <a:ea typeface="Cambria Math"/>
                              </a:rPr>
                            </m:ctrlPr>
                          </m:accPr>
                          <m:e>
                            <m:r>
                              <a:rPr lang="en-US" sz="1800" b="1" i="1" smtClean="0">
                                <a:latin typeface="Cambria Math"/>
                                <a:ea typeface="Cambria Math"/>
                              </a:rPr>
                              <m:t>𝒑</m:t>
                            </m:r>
                          </m:e>
                        </m:acc>
                        <m:r>
                          <a:rPr lang="el-GR" sz="1800" b="1" i="1">
                            <a:latin typeface="Cambria Math"/>
                            <a:ea typeface="Cambria Math"/>
                          </a:rPr>
                          <m:t>𝝅</m:t>
                        </m:r>
                      </m:e>
                      <m:sup>
                        <m:r>
                          <a:rPr lang="en-US" sz="1800" b="1" i="1" smtClean="0">
                            <a:latin typeface="Cambria Math"/>
                            <a:ea typeface="Cambria Math"/>
                          </a:rPr>
                          <m:t>+</m:t>
                        </m:r>
                      </m:sup>
                    </m:sSup>
                    <m:sSup>
                      <m:sSupPr>
                        <m:ctrlPr>
                          <a:rPr lang="en-US" sz="1800" b="1" i="1">
                            <a:latin typeface="Cambria Math" panose="02040503050406030204" pitchFamily="18" charset="0"/>
                            <a:ea typeface="Cambria Math"/>
                          </a:rPr>
                        </m:ctrlPr>
                      </m:sSupPr>
                      <m:e>
                        <m:r>
                          <a:rPr lang="el-GR" sz="1800" b="1" i="1">
                            <a:latin typeface="Cambria Math"/>
                            <a:ea typeface="Cambria Math"/>
                          </a:rPr>
                          <m:t>𝝅</m:t>
                        </m:r>
                      </m:e>
                      <m:sup>
                        <m:r>
                          <a:rPr lang="en-US" sz="1800" b="1" i="1" smtClean="0">
                            <a:latin typeface="Cambria Math"/>
                            <a:ea typeface="Cambria Math"/>
                          </a:rPr>
                          <m:t>−</m:t>
                        </m:r>
                      </m:sup>
                    </m:sSup>
                  </m:oMath>
                </a14:m>
                <a:r>
                  <a:rPr lang="en-US" sz="1800" dirty="0">
                    <a:latin typeface="Palatino Linotype" panose="02040502050505030304" pitchFamily="18" charset="0"/>
                  </a:rPr>
                  <a:t> final states</a:t>
                </a:r>
              </a:p>
              <a:p>
                <a:pPr lvl="1">
                  <a:lnSpc>
                    <a:spcPct val="110000"/>
                  </a:lnSpc>
                  <a:spcBef>
                    <a:spcPts val="400"/>
                  </a:spcBef>
                  <a:buSzPct val="150000"/>
                  <a:defRPr/>
                </a:pPr>
                <a:endParaRPr lang="en-US" sz="1800" dirty="0">
                  <a:latin typeface="Palatino Linotype" panose="02040502050505030304" pitchFamily="18" charset="0"/>
                </a:endParaRPr>
              </a:p>
              <a:p>
                <a:pPr>
                  <a:lnSpc>
                    <a:spcPct val="110000"/>
                  </a:lnSpc>
                  <a:spcBef>
                    <a:spcPts val="400"/>
                  </a:spcBef>
                  <a:buSzPct val="150000"/>
                  <a:buFont typeface="Arial" panose="020B0604020202020204" pitchFamily="34" charset="0"/>
                  <a:buChar char="•"/>
                  <a:defRPr/>
                </a:pPr>
                <a:r>
                  <a:rPr lang="en-US" sz="1800" b="1" dirty="0">
                    <a:latin typeface="Palatino Linotype" panose="02040502050505030304" pitchFamily="18" charset="0"/>
                  </a:rPr>
                  <a:t>ϒ</a:t>
                </a:r>
                <a:r>
                  <a:rPr lang="en-US" sz="1800" dirty="0">
                    <a:latin typeface="Palatino Linotype" panose="02040502050505030304" pitchFamily="18" charset="0"/>
                  </a:rPr>
                  <a:t> and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charset="0"/>
                            <a:ea typeface="Cambria Math" charset="0"/>
                            <a:cs typeface="Cambria Math" charset="0"/>
                          </a:rPr>
                          <m:t>𝝌</m:t>
                        </m:r>
                      </m:e>
                      <m:sub>
                        <m:r>
                          <a:rPr lang="en-US" sz="1800" b="1" i="1">
                            <a:latin typeface="Cambria Math" panose="02040503050406030204" pitchFamily="18" charset="0"/>
                          </a:rPr>
                          <m:t>𝒃</m:t>
                        </m:r>
                      </m:sub>
                    </m:sSub>
                  </m:oMath>
                </a14:m>
                <a:r>
                  <a:rPr lang="en-US" sz="1800" b="1" dirty="0">
                    <a:latin typeface="Palatino Linotype" panose="02040502050505030304" pitchFamily="18" charset="0"/>
                  </a:rPr>
                  <a:t>(3P)</a:t>
                </a:r>
                <a:r>
                  <a:rPr lang="en-AU" sz="1800" dirty="0">
                    <a:latin typeface="Palatino" pitchFamily="2" charset="77"/>
                    <a:ea typeface="Palatino" pitchFamily="2" charset="77"/>
                  </a:rPr>
                  <a:t> hadroproduction has been measured at LHC</a:t>
                </a:r>
                <a:endParaRPr lang="en-US" sz="1800" b="1" i="1" dirty="0">
                  <a:latin typeface="Cambria Math" panose="02040503050406030204" pitchFamily="18" charset="0"/>
                </a:endParaRPr>
              </a:p>
              <a:p>
                <a:pPr>
                  <a:lnSpc>
                    <a:spcPct val="110000"/>
                  </a:lnSpc>
                  <a:spcBef>
                    <a:spcPts val="400"/>
                  </a:spcBef>
                  <a:buSzPct val="150000"/>
                  <a:buFont typeface="Arial" panose="020B0604020202020204" pitchFamily="34" charset="0"/>
                  <a:buChar char="•"/>
                  <a:defRPr/>
                </a:pP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charset="0"/>
                            <a:ea typeface="Cambria Math" charset="0"/>
                            <a:cs typeface="Cambria Math" charset="0"/>
                          </a:rPr>
                          <m:t>𝝌</m:t>
                        </m:r>
                      </m:e>
                      <m:sub>
                        <m:r>
                          <a:rPr lang="en-US" sz="1800" b="1" i="1">
                            <a:latin typeface="Cambria Math" panose="02040503050406030204" pitchFamily="18" charset="0"/>
                          </a:rPr>
                          <m:t>𝒃</m:t>
                        </m:r>
                      </m:sub>
                    </m:sSub>
                  </m:oMath>
                </a14:m>
                <a:r>
                  <a:rPr lang="en-US" sz="1800" b="1" dirty="0">
                    <a:latin typeface="Palatino Linotype" panose="02040502050505030304" pitchFamily="18" charset="0"/>
                  </a:rPr>
                  <a:t>(3P)</a:t>
                </a:r>
                <a:r>
                  <a:rPr lang="en-US" sz="1800" dirty="0">
                    <a:latin typeface="Palatino Linotype" panose="02040502050505030304" pitchFamily="18" charset="0"/>
                  </a:rPr>
                  <a:t> – first particle discovered at LHC</a:t>
                </a:r>
              </a:p>
              <a:p>
                <a:pPr lvl="1">
                  <a:lnSpc>
                    <a:spcPct val="110000"/>
                  </a:lnSpc>
                  <a:spcBef>
                    <a:spcPts val="400"/>
                  </a:spcBef>
                  <a:buSzPct val="150000"/>
                  <a:buFont typeface="Arial" pitchFamily="34" charset="0"/>
                  <a:buChar char="•"/>
                  <a:defRPr/>
                </a:pPr>
                <a:endParaRPr lang="en-US" sz="1800" dirty="0">
                  <a:latin typeface="Palatino Linotype" panose="02040502050505030304" pitchFamily="18" charset="0"/>
                </a:endParaRPr>
              </a:p>
            </p:txBody>
          </p:sp>
        </mc:Choice>
        <mc:Fallback>
          <p:sp>
            <p:nvSpPr>
              <p:cNvPr id="42" name="Rectangle 4"/>
              <p:cNvSpPr>
                <a:spLocks noRot="1" noChangeAspect="1" noMove="1" noResize="1" noEditPoints="1" noAdjustHandles="1" noChangeArrowheads="1" noChangeShapeType="1" noTextEdit="1"/>
              </p:cNvSpPr>
              <p:nvPr/>
            </p:nvSpPr>
            <p:spPr bwMode="auto">
              <a:xfrm>
                <a:off x="73024" y="473074"/>
                <a:ext cx="8963472" cy="6426118"/>
              </a:xfrm>
              <a:prstGeom prst="rect">
                <a:avLst/>
              </a:prstGeom>
              <a:blipFill>
                <a:blip r:embed="rId3"/>
                <a:stretch>
                  <a:fillRect l="-990" t="-19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3" name="Номер слайда 2"/>
          <p:cNvSpPr>
            <a:spLocks noGrp="1"/>
          </p:cNvSpPr>
          <p:nvPr>
            <p:ph type="sldNum" idx="12"/>
          </p:nvPr>
        </p:nvSpPr>
        <p:spPr/>
        <p:txBody>
          <a:bodyPr/>
          <a:lstStyle/>
          <a:p>
            <a:fld id="{00000000-1234-1234-1234-123412341234}" type="slidenum">
              <a:rPr lang="en-US" smtClean="0"/>
              <a:pPr/>
              <a:t>28</a:t>
            </a:fld>
            <a:endParaRPr lang="en-US"/>
          </a:p>
        </p:txBody>
      </p:sp>
      <p:sp>
        <p:nvSpPr>
          <p:cNvPr id="5" name="Заголовок 1">
            <a:extLst>
              <a:ext uri="{FF2B5EF4-FFF2-40B4-BE49-F238E27FC236}">
                <a16:creationId xmlns:a16="http://schemas.microsoft.com/office/drawing/2014/main" id="{95D6DCF1-4339-234D-98A3-80A2E3BD7098}"/>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200" dirty="0"/>
              <a:t>Summary</a:t>
            </a:r>
            <a:endParaRPr lang="ru-RU" sz="2200" dirty="0"/>
          </a:p>
        </p:txBody>
      </p:sp>
    </p:spTree>
    <p:extLst>
      <p:ext uri="{BB962C8B-B14F-4D97-AF65-F5344CB8AC3E}">
        <p14:creationId xmlns:p14="http://schemas.microsoft.com/office/powerpoint/2010/main" val="1565083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4EA8A9-B137-AA42-BC07-E755BEC349AC}"/>
              </a:ext>
            </a:extLst>
          </p:cNvPr>
          <p:cNvSpPr>
            <a:spLocks noGrp="1"/>
          </p:cNvSpPr>
          <p:nvPr>
            <p:ph type="ftr" sz="quarter" idx="11"/>
          </p:nvPr>
        </p:nvSpPr>
        <p:spPr/>
        <p:txBody>
          <a:bodyPr/>
          <a:lstStyle/>
          <a:p>
            <a:r>
              <a:rPr lang="en-US"/>
              <a:t>Andrii Usachov</a:t>
            </a:r>
            <a:endParaRPr lang="ru-RU"/>
          </a:p>
        </p:txBody>
      </p:sp>
      <p:sp>
        <p:nvSpPr>
          <p:cNvPr id="3" name="Slide Number Placeholder 2">
            <a:extLst>
              <a:ext uri="{FF2B5EF4-FFF2-40B4-BE49-F238E27FC236}">
                <a16:creationId xmlns:a16="http://schemas.microsoft.com/office/drawing/2014/main" id="{8D942E9A-E72E-5648-9149-377FE98965DC}"/>
              </a:ext>
            </a:extLst>
          </p:cNvPr>
          <p:cNvSpPr>
            <a:spLocks noGrp="1"/>
          </p:cNvSpPr>
          <p:nvPr>
            <p:ph type="sldNum" sz="quarter" idx="12"/>
          </p:nvPr>
        </p:nvSpPr>
        <p:spPr/>
        <p:txBody>
          <a:bodyPr/>
          <a:lstStyle/>
          <a:p>
            <a:fld id="{F83C6ADB-1347-46A4-ADF9-A9D7AF62F105}" type="slidenum">
              <a:rPr lang="ru-RU" smtClean="0"/>
              <a:t>29</a:t>
            </a:fld>
            <a:endParaRPr lang="ru-RU"/>
          </a:p>
        </p:txBody>
      </p:sp>
    </p:spTree>
    <p:extLst>
      <p:ext uri="{BB962C8B-B14F-4D97-AF65-F5344CB8AC3E}">
        <p14:creationId xmlns:p14="http://schemas.microsoft.com/office/powerpoint/2010/main" val="154613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Rectangle 4"/>
          <p:cNvSpPr>
            <a:spLocks noChangeArrowheads="1"/>
          </p:cNvSpPr>
          <p:nvPr/>
        </p:nvSpPr>
        <p:spPr bwMode="auto">
          <a:xfrm>
            <a:off x="107950" y="495300"/>
            <a:ext cx="8964613" cy="560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285750" indent="-285750" eaLnBrk="1" hangingPunct="1">
              <a:lnSpc>
                <a:spcPct val="120000"/>
              </a:lnSpc>
              <a:spcBef>
                <a:spcPts val="600"/>
              </a:spcBef>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latin typeface="Palatino Linotype" panose="02040502050505030304" pitchFamily="18" charset="0"/>
                <a:sym typeface="Wingdings" pitchFamily="2" charset="2"/>
              </a:rPr>
              <a:t> Two scales of production: 											   			 hard process of </a:t>
            </a:r>
            <a:r>
              <a:rPr lang="en-US" b="1" dirty="0">
                <a:latin typeface="Palatino Linotype" panose="02040502050505030304" pitchFamily="18" charset="0"/>
                <a:sym typeface="Wingdings" pitchFamily="2" charset="2"/>
              </a:rPr>
              <a:t>QQ creation </a:t>
            </a:r>
            <a:r>
              <a:rPr lang="en-US" dirty="0">
                <a:latin typeface="Palatino Linotype" panose="02040502050505030304" pitchFamily="18" charset="0"/>
                <a:sym typeface="Wingdings" pitchFamily="2" charset="2"/>
              </a:rPr>
              <a:t>and </a:t>
            </a:r>
            <a:r>
              <a:rPr lang="en-US" b="1" dirty="0">
                <a:latin typeface="Palatino Linotype" panose="02040502050505030304" pitchFamily="18" charset="0"/>
                <a:sym typeface="Wingdings" pitchFamily="2" charset="2"/>
              </a:rPr>
              <a:t>hadronization of QQ </a:t>
            </a:r>
            <a:r>
              <a:rPr lang="en-US" dirty="0">
                <a:latin typeface="Palatino Linotype" panose="02040502050505030304" pitchFamily="18" charset="0"/>
                <a:sym typeface="Wingdings" pitchFamily="2" charset="2"/>
              </a:rPr>
              <a:t>at softer scales</a:t>
            </a:r>
          </a:p>
          <a:p>
            <a:pPr marL="285750" indent="-285750" eaLnBrk="1" hangingPunct="1">
              <a:lnSpc>
                <a:spcPct val="120000"/>
              </a:lnSpc>
              <a:spcBef>
                <a:spcPts val="600"/>
              </a:spcBef>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latin typeface="Palatino Linotype" panose="02040502050505030304" pitchFamily="18" charset="0"/>
                <a:sym typeface="Wingdings" pitchFamily="2" charset="2"/>
              </a:rPr>
              <a:t> Factorization</a:t>
            </a:r>
            <a:r>
              <a:rPr lang="en-US" dirty="0">
                <a:latin typeface="Palatino Linotype" panose="02040502050505030304" pitchFamily="18" charset="0"/>
                <a:sym typeface="Wingdings" pitchFamily="2" charset="2"/>
              </a:rPr>
              <a:t>: </a:t>
            </a:r>
          </a:p>
          <a:p>
            <a:pPr marL="285750" indent="-285750" eaLnBrk="1" hangingPunct="1">
              <a:lnSpc>
                <a:spcPct val="120000"/>
              </a:lnSpc>
              <a:spcBef>
                <a:spcPts val="600"/>
              </a:spcBef>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dirty="0">
              <a:latin typeface="Palatino Linotype" panose="02040502050505030304" pitchFamily="18" charset="0"/>
              <a:sym typeface="Wingdings" pitchFamily="2" charset="2"/>
            </a:endParaRPr>
          </a:p>
          <a:p>
            <a:pPr marL="285750" indent="-285750" eaLnBrk="1" hangingPunct="1">
              <a:lnSpc>
                <a:spcPct val="120000"/>
              </a:lnSpc>
              <a:spcBef>
                <a:spcPts val="600"/>
              </a:spcBef>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dirty="0">
              <a:latin typeface="Palatino Linotype" panose="02040502050505030304" pitchFamily="18" charset="0"/>
              <a:sym typeface="Wingdings" pitchFamily="2" charset="2"/>
            </a:endParaRPr>
          </a:p>
          <a:p>
            <a:pPr marL="285750" indent="-285750" eaLnBrk="1" hangingPunct="1">
              <a:lnSpc>
                <a:spcPct val="120000"/>
              </a:lnSpc>
              <a:spcBef>
                <a:spcPts val="600"/>
              </a:spcBef>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dirty="0">
              <a:latin typeface="Palatino Linotype" panose="02040502050505030304" pitchFamily="18" charset="0"/>
              <a:sym typeface="Wingdings" pitchFamily="2" charset="2"/>
            </a:endParaRPr>
          </a:p>
          <a:p>
            <a:pPr marL="285750" indent="-285750" eaLnBrk="1" hangingPunct="1">
              <a:lnSpc>
                <a:spcPct val="120000"/>
              </a:lnSpc>
              <a:spcBef>
                <a:spcPts val="600"/>
              </a:spcBef>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dirty="0">
              <a:latin typeface="Palatino Linotype" panose="02040502050505030304" pitchFamily="18" charset="0"/>
              <a:sym typeface="Wingdings" pitchFamily="2" charset="2"/>
            </a:endParaRPr>
          </a:p>
          <a:p>
            <a:pPr marL="285750" indent="-285750" eaLnBrk="1" hangingPunct="1">
              <a:lnSpc>
                <a:spcPct val="120000"/>
              </a:lnSpc>
              <a:spcBef>
                <a:spcPts val="600"/>
              </a:spcBef>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latin typeface="Palatino Linotype" panose="02040502050505030304" pitchFamily="18" charset="0"/>
                <a:sym typeface="Wingdings" pitchFamily="2" charset="2"/>
              </a:rPr>
              <a:t> </a:t>
            </a:r>
            <a:r>
              <a:rPr lang="en-US" b="1" u="sng" dirty="0" err="1">
                <a:solidFill>
                  <a:srgbClr val="FF0000"/>
                </a:solidFill>
                <a:latin typeface="Palatino Linotype" panose="02040502050505030304" pitchFamily="18" charset="0"/>
                <a:sym typeface="Wingdings" pitchFamily="2" charset="2"/>
              </a:rPr>
              <a:t>Colour</a:t>
            </a:r>
            <a:r>
              <a:rPr lang="en-US" b="1" u="sng" dirty="0">
                <a:solidFill>
                  <a:srgbClr val="FF0000"/>
                </a:solidFill>
                <a:latin typeface="Palatino Linotype" panose="02040502050505030304" pitchFamily="18" charset="0"/>
                <a:sym typeface="Wingdings" pitchFamily="2" charset="2"/>
              </a:rPr>
              <a:t>-singlet model</a:t>
            </a:r>
            <a:r>
              <a:rPr lang="en-US" dirty="0">
                <a:latin typeface="Palatino Linotype" panose="02040502050505030304" pitchFamily="18" charset="0"/>
                <a:sym typeface="Wingdings" pitchFamily="2" charset="2"/>
              </a:rPr>
              <a:t>: intermediate QQ state is </a:t>
            </a:r>
            <a:r>
              <a:rPr lang="en-US" dirty="0" err="1">
                <a:latin typeface="Palatino Linotype" panose="02040502050505030304" pitchFamily="18" charset="0"/>
                <a:sym typeface="Wingdings" pitchFamily="2" charset="2"/>
              </a:rPr>
              <a:t>colourless</a:t>
            </a:r>
            <a:r>
              <a:rPr lang="en-US" dirty="0">
                <a:latin typeface="Palatino Linotype" panose="02040502050505030304" pitchFamily="18" charset="0"/>
                <a:sym typeface="Wingdings" pitchFamily="2" charset="2"/>
              </a:rPr>
              <a:t> and has the same J</a:t>
            </a:r>
            <a:r>
              <a:rPr lang="en-US" baseline="30000" dirty="0">
                <a:latin typeface="Palatino Linotype" panose="02040502050505030304" pitchFamily="18" charset="0"/>
                <a:sym typeface="Wingdings" pitchFamily="2" charset="2"/>
              </a:rPr>
              <a:t>PC</a:t>
            </a:r>
            <a:r>
              <a:rPr lang="en-US" dirty="0">
                <a:latin typeface="Palatino Linotype" panose="02040502050505030304" pitchFamily="18" charset="0"/>
                <a:sym typeface="Wingdings" pitchFamily="2" charset="2"/>
              </a:rPr>
              <a:t> quantum numbers as the final-state </a:t>
            </a:r>
            <a:r>
              <a:rPr lang="en-US" dirty="0" err="1">
                <a:latin typeface="Palatino Linotype" panose="02040502050505030304" pitchFamily="18" charset="0"/>
                <a:sym typeface="Wingdings" pitchFamily="2" charset="2"/>
              </a:rPr>
              <a:t>quarkonium</a:t>
            </a:r>
            <a:r>
              <a:rPr lang="en-US" dirty="0">
                <a:latin typeface="Palatino Linotype" panose="02040502050505030304" pitchFamily="18" charset="0"/>
                <a:sym typeface="Wingdings" pitchFamily="2" charset="2"/>
              </a:rPr>
              <a:t> </a:t>
            </a:r>
          </a:p>
          <a:p>
            <a:pPr marL="285750" indent="-285750">
              <a:lnSpc>
                <a:spcPct val="120000"/>
              </a:lnSpc>
              <a:spcBef>
                <a:spcPts val="600"/>
              </a:spcBef>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latin typeface="Palatino Linotype" panose="02040502050505030304" pitchFamily="18" charset="0"/>
                <a:sym typeface="Wingdings" pitchFamily="2" charset="2"/>
              </a:rPr>
              <a:t> </a:t>
            </a:r>
            <a:r>
              <a:rPr lang="en-US" b="1" u="sng" dirty="0" err="1">
                <a:solidFill>
                  <a:srgbClr val="FF0000"/>
                </a:solidFill>
                <a:latin typeface="Palatino Linotype" panose="02040502050505030304" pitchFamily="18" charset="0"/>
                <a:sym typeface="Wingdings" pitchFamily="2" charset="2"/>
              </a:rPr>
              <a:t>Colour</a:t>
            </a:r>
            <a:r>
              <a:rPr lang="en-US" b="1" u="sng" dirty="0">
                <a:solidFill>
                  <a:srgbClr val="FF0000"/>
                </a:solidFill>
                <a:latin typeface="Palatino Linotype" panose="02040502050505030304" pitchFamily="18" charset="0"/>
                <a:sym typeface="Wingdings" pitchFamily="2" charset="2"/>
              </a:rPr>
              <a:t>-octet model </a:t>
            </a:r>
            <a:r>
              <a:rPr lang="en-US" dirty="0">
                <a:latin typeface="Palatino Linotype" panose="02040502050505030304" pitchFamily="18" charset="0"/>
                <a:sym typeface="Wingdings" pitchFamily="2" charset="2"/>
              </a:rPr>
              <a:t>: not </a:t>
            </a:r>
            <a:r>
              <a:rPr lang="en-US" dirty="0" err="1">
                <a:latin typeface="Palatino Linotype" panose="02040502050505030304" pitchFamily="18" charset="0"/>
                <a:sym typeface="Wingdings" pitchFamily="2" charset="2"/>
              </a:rPr>
              <a:t>colourless</a:t>
            </a:r>
            <a:r>
              <a:rPr lang="en-US" dirty="0">
                <a:latin typeface="Palatino Linotype" panose="02040502050505030304" pitchFamily="18" charset="0"/>
                <a:sym typeface="Wingdings" pitchFamily="2" charset="2"/>
              </a:rPr>
              <a:t>,  J</a:t>
            </a:r>
            <a:r>
              <a:rPr lang="en-US" baseline="30000" dirty="0">
                <a:latin typeface="Palatino Linotype" panose="02040502050505030304" pitchFamily="18" charset="0"/>
                <a:sym typeface="Wingdings" pitchFamily="2" charset="2"/>
              </a:rPr>
              <a:t>PC</a:t>
            </a:r>
            <a:r>
              <a:rPr lang="en-US" dirty="0">
                <a:latin typeface="Palatino Linotype" panose="02040502050505030304" pitchFamily="18" charset="0"/>
                <a:sym typeface="Wingdings" pitchFamily="2" charset="2"/>
              </a:rPr>
              <a:t> of QQ pair and </a:t>
            </a:r>
            <a:r>
              <a:rPr lang="en-US" dirty="0" err="1">
                <a:latin typeface="Palatino Linotype" panose="02040502050505030304" pitchFamily="18" charset="0"/>
                <a:sym typeface="Wingdings" pitchFamily="2" charset="2"/>
              </a:rPr>
              <a:t>charmonium</a:t>
            </a:r>
            <a:r>
              <a:rPr lang="en-US" dirty="0">
                <a:latin typeface="Palatino Linotype" panose="02040502050505030304" pitchFamily="18" charset="0"/>
                <a:sym typeface="Wingdings" pitchFamily="2" charset="2"/>
              </a:rPr>
              <a:t> differs </a:t>
            </a:r>
            <a:br>
              <a:rPr lang="en-US" dirty="0">
                <a:latin typeface="Palatino Linotype" panose="02040502050505030304" pitchFamily="18" charset="0"/>
                <a:sym typeface="Wingdings" pitchFamily="2" charset="2"/>
              </a:rPr>
            </a:br>
            <a:r>
              <a:rPr lang="en-US" dirty="0">
                <a:latin typeface="Palatino Linotype" panose="02040502050505030304" pitchFamily="18" charset="0"/>
                <a:sym typeface="Wingdings" pitchFamily="2" charset="2"/>
              </a:rPr>
              <a:t>				        </a:t>
            </a:r>
            <a:r>
              <a:rPr lang="en-US" sz="1700" dirty="0">
                <a:latin typeface="Palatino Linotype" panose="02040502050505030304" pitchFamily="18" charset="0"/>
                <a:sym typeface="Wingdings" pitchFamily="2" charset="2"/>
              </a:rPr>
              <a:t>	 adjusted in the long-distance part by soft gluon(s) emission</a:t>
            </a:r>
            <a:br>
              <a:rPr lang="en-US" sz="1700" dirty="0">
                <a:latin typeface="Palatino Linotype" panose="02040502050505030304" pitchFamily="18" charset="0"/>
                <a:sym typeface="Wingdings" pitchFamily="2" charset="2"/>
              </a:rPr>
            </a:br>
            <a:r>
              <a:rPr lang="en-US" sz="1700" dirty="0">
                <a:latin typeface="Palatino Linotype" panose="02040502050505030304" pitchFamily="18" charset="0"/>
                <a:sym typeface="Wingdings" pitchFamily="2" charset="2"/>
              </a:rPr>
              <a:t>					         LDMEs extracted from experimental data </a:t>
            </a:r>
          </a:p>
          <a:p>
            <a:pPr marL="285750" indent="-285750" eaLnBrk="1" hangingPunct="1">
              <a:lnSpc>
                <a:spcPct val="120000"/>
              </a:lnSpc>
              <a:spcBef>
                <a:spcPts val="600"/>
              </a:spcBef>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latin typeface="Palatino Linotype" panose="02040502050505030304" pitchFamily="18" charset="0"/>
                <a:sym typeface="Wingdings" pitchFamily="2" charset="2"/>
              </a:rPr>
              <a:t> </a:t>
            </a:r>
            <a:r>
              <a:rPr lang="en-US" b="1" dirty="0">
                <a:latin typeface="Palatino Linotype" panose="02040502050505030304" pitchFamily="18" charset="0"/>
                <a:sym typeface="Wingdings" pitchFamily="2" charset="2"/>
              </a:rPr>
              <a:t>Universality</a:t>
            </a:r>
            <a:r>
              <a:rPr lang="en-US" dirty="0">
                <a:latin typeface="Palatino Linotype" panose="02040502050505030304" pitchFamily="18" charset="0"/>
                <a:sym typeface="Wingdings" pitchFamily="2" charset="2"/>
              </a:rPr>
              <a:t>: </a:t>
            </a:r>
            <a:r>
              <a:rPr lang="en-US" i="1" dirty="0">
                <a:latin typeface="Palatino Linotype" panose="02040502050505030304" pitchFamily="18" charset="0"/>
                <a:sym typeface="Wingdings" pitchFamily="2" charset="2"/>
              </a:rPr>
              <a:t>same LDME for prompt production and production in b-decays</a:t>
            </a:r>
          </a:p>
          <a:p>
            <a:pPr marL="285750" indent="-285750" eaLnBrk="1" hangingPunct="1">
              <a:lnSpc>
                <a:spcPct val="120000"/>
              </a:lnSpc>
              <a:spcBef>
                <a:spcPts val="600"/>
              </a:spcBef>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latin typeface="Palatino Linotype" panose="02040502050505030304" pitchFamily="18" charset="0"/>
                <a:sym typeface="Wingdings" pitchFamily="2" charset="2"/>
              </a:rPr>
              <a:t> Heavy-Quark </a:t>
            </a:r>
            <a:r>
              <a:rPr lang="en-US" b="1" dirty="0">
                <a:latin typeface="Palatino Linotype" panose="02040502050505030304" pitchFamily="18" charset="0"/>
                <a:sym typeface="Wingdings" pitchFamily="2" charset="2"/>
              </a:rPr>
              <a:t>Spin-Symmetry</a:t>
            </a:r>
            <a:r>
              <a:rPr lang="en-US" dirty="0">
                <a:latin typeface="Palatino Linotype" panose="02040502050505030304" pitchFamily="18" charset="0"/>
                <a:sym typeface="Wingdings" pitchFamily="2" charset="2"/>
              </a:rPr>
              <a:t>: links between </a:t>
            </a:r>
            <a:r>
              <a:rPr lang="en-US" dirty="0" err="1">
                <a:latin typeface="Palatino Linotype" panose="02040502050505030304" pitchFamily="18" charset="0"/>
                <a:sym typeface="Wingdings" pitchFamily="2" charset="2"/>
              </a:rPr>
              <a:t>colour</a:t>
            </a:r>
            <a:r>
              <a:rPr lang="en-US" dirty="0">
                <a:latin typeface="Palatino Linotype" panose="02040502050505030304" pitchFamily="18" charset="0"/>
                <a:sym typeface="Wingdings" pitchFamily="2" charset="2"/>
              </a:rPr>
              <a:t>-singlet and </a:t>
            </a:r>
            <a:r>
              <a:rPr lang="en-US" dirty="0" err="1">
                <a:latin typeface="Palatino Linotype" panose="02040502050505030304" pitchFamily="18" charset="0"/>
                <a:sym typeface="Wingdings" pitchFamily="2" charset="2"/>
              </a:rPr>
              <a:t>colour</a:t>
            </a:r>
            <a:r>
              <a:rPr lang="en-US" dirty="0">
                <a:latin typeface="Palatino Linotype" panose="02040502050505030304" pitchFamily="18" charset="0"/>
                <a:sym typeface="Wingdings" pitchFamily="2" charset="2"/>
              </a:rPr>
              <a:t>-octet LDME of different </a:t>
            </a:r>
            <a:r>
              <a:rPr lang="en-US" dirty="0" err="1">
                <a:latin typeface="Palatino Linotype" panose="02040502050505030304" pitchFamily="18" charset="0"/>
                <a:sym typeface="Wingdings" pitchFamily="2" charset="2"/>
              </a:rPr>
              <a:t>quarkonium</a:t>
            </a:r>
            <a:r>
              <a:rPr lang="en-US" dirty="0">
                <a:latin typeface="Palatino Linotype" panose="02040502050505030304" pitchFamily="18" charset="0"/>
                <a:sym typeface="Wingdings" pitchFamily="2" charset="2"/>
              </a:rPr>
              <a:t> states</a:t>
            </a:r>
            <a:endParaRPr lang="fr-FR" dirty="0">
              <a:latin typeface="Palatino Linotype" panose="02040502050505030304" pitchFamily="18" charset="0"/>
              <a:sym typeface="Wingdings" pitchFamily="2" charset="2"/>
            </a:endParaRPr>
          </a:p>
        </p:txBody>
      </p:sp>
      <p:pic>
        <p:nvPicPr>
          <p:cNvPr id="4098"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1412875"/>
            <a:ext cx="51879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p:cNvSpPr txBox="1">
            <a:spLocks noChangeArrowheads="1"/>
          </p:cNvSpPr>
          <p:nvPr/>
        </p:nvSpPr>
        <p:spPr bwMode="auto">
          <a:xfrm>
            <a:off x="1177925" y="2163763"/>
            <a:ext cx="3765550" cy="585787"/>
          </a:xfrm>
          <a:prstGeom prst="rect">
            <a:avLst/>
          </a:prstGeom>
          <a:noFill/>
          <a:ln w="25400">
            <a:solidFill>
              <a:srgbClr val="CC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fr-FR" sz="1600" dirty="0">
                <a:latin typeface="Calibri" pitchFamily="34" charset="0"/>
              </a:rPr>
              <a:t>Short distance: </a:t>
            </a:r>
            <a:r>
              <a:rPr lang="fr-FR" sz="1600" dirty="0" err="1">
                <a:latin typeface="Calibri" pitchFamily="34" charset="0"/>
              </a:rPr>
              <a:t>perturbative</a:t>
            </a:r>
            <a:r>
              <a:rPr lang="fr-FR" sz="1600" dirty="0">
                <a:latin typeface="Calibri" pitchFamily="34" charset="0"/>
              </a:rPr>
              <a:t> cross-sections + </a:t>
            </a:r>
            <a:r>
              <a:rPr lang="fr-FR" sz="1600" dirty="0" err="1">
                <a:latin typeface="Calibri" pitchFamily="34" charset="0"/>
              </a:rPr>
              <a:t>pdf</a:t>
            </a:r>
            <a:r>
              <a:rPr lang="fr-FR" sz="1600" dirty="0">
                <a:latin typeface="Calibri" pitchFamily="34" charset="0"/>
              </a:rPr>
              <a:t> for the production of a </a:t>
            </a:r>
            <a:r>
              <a:rPr lang="fr-FR" sz="1600" i="1" dirty="0">
                <a:latin typeface="Calibri" pitchFamily="34" charset="0"/>
              </a:rPr>
              <a:t>QQ</a:t>
            </a:r>
            <a:r>
              <a:rPr lang="fr-FR" sz="1600" dirty="0">
                <a:latin typeface="Calibri" pitchFamily="34" charset="0"/>
              </a:rPr>
              <a:t> pair</a:t>
            </a:r>
          </a:p>
        </p:txBody>
      </p:sp>
      <p:sp>
        <p:nvSpPr>
          <p:cNvPr id="4101" name="TextBox 8"/>
          <p:cNvSpPr txBox="1">
            <a:spLocks noChangeArrowheads="1"/>
          </p:cNvSpPr>
          <p:nvPr/>
        </p:nvSpPr>
        <p:spPr bwMode="auto">
          <a:xfrm>
            <a:off x="5483225" y="2163763"/>
            <a:ext cx="3481388" cy="585787"/>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fr-FR" sz="1600" dirty="0">
                <a:latin typeface="Calibri" pitchFamily="34" charset="0"/>
              </a:rPr>
              <a:t>Long distance matrix </a:t>
            </a:r>
            <a:r>
              <a:rPr lang="fr-FR" sz="1600" dirty="0" err="1">
                <a:latin typeface="Calibri" pitchFamily="34" charset="0"/>
              </a:rPr>
              <a:t>elements</a:t>
            </a:r>
            <a:r>
              <a:rPr lang="fr-FR" sz="1600" dirty="0">
                <a:latin typeface="Calibri" pitchFamily="34" charset="0"/>
              </a:rPr>
              <a:t> (</a:t>
            </a:r>
            <a:r>
              <a:rPr lang="fr-FR" sz="1600" b="1" dirty="0">
                <a:latin typeface="Calibri" pitchFamily="34" charset="0"/>
              </a:rPr>
              <a:t>LDME</a:t>
            </a:r>
            <a:r>
              <a:rPr lang="fr-FR" sz="1600" dirty="0">
                <a:latin typeface="Calibri" pitchFamily="34" charset="0"/>
              </a:rPr>
              <a:t>), </a:t>
            </a:r>
          </a:p>
          <a:p>
            <a:r>
              <a:rPr lang="fr-FR" sz="1600" dirty="0">
                <a:latin typeface="Calibri" pitchFamily="34" charset="0"/>
              </a:rPr>
              <a:t>non-</a:t>
            </a:r>
            <a:r>
              <a:rPr lang="fr-FR" sz="1600" dirty="0" err="1">
                <a:latin typeface="Calibri" pitchFamily="34" charset="0"/>
              </a:rPr>
              <a:t>perturbative</a:t>
            </a:r>
            <a:r>
              <a:rPr lang="fr-FR" sz="1600" dirty="0">
                <a:latin typeface="Calibri" pitchFamily="34" charset="0"/>
              </a:rPr>
              <a:t> </a:t>
            </a:r>
          </a:p>
        </p:txBody>
      </p:sp>
      <p:cxnSp>
        <p:nvCxnSpPr>
          <p:cNvPr id="17" name="Straight Arrow Connector 10"/>
          <p:cNvCxnSpPr>
            <a:cxnSpLocks/>
          </p:cNvCxnSpPr>
          <p:nvPr/>
        </p:nvCxnSpPr>
        <p:spPr>
          <a:xfrm flipV="1">
            <a:off x="3427412" y="1844675"/>
            <a:ext cx="915988" cy="319088"/>
          </a:xfrm>
          <a:prstGeom prst="straightConnector1">
            <a:avLst/>
          </a:prstGeom>
          <a:ln>
            <a:solidFill>
              <a:srgbClr val="CC339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2"/>
          <p:cNvCxnSpPr>
            <a:cxnSpLocks/>
          </p:cNvCxnSpPr>
          <p:nvPr/>
        </p:nvCxnSpPr>
        <p:spPr>
          <a:xfrm flipH="1" flipV="1">
            <a:off x="6699250" y="1844675"/>
            <a:ext cx="996950" cy="31908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Connector 11"/>
          <p:cNvCxnSpPr/>
          <p:nvPr/>
        </p:nvCxnSpPr>
        <p:spPr>
          <a:xfrm>
            <a:off x="3454400" y="914400"/>
            <a:ext cx="12700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13"/>
          <p:cNvCxnSpPr/>
          <p:nvPr/>
        </p:nvCxnSpPr>
        <p:spPr>
          <a:xfrm>
            <a:off x="3805238" y="2476500"/>
            <a:ext cx="12700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14"/>
          <p:cNvCxnSpPr/>
          <p:nvPr/>
        </p:nvCxnSpPr>
        <p:spPr>
          <a:xfrm>
            <a:off x="5105400" y="3962400"/>
            <a:ext cx="12700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15"/>
          <p:cNvCxnSpPr/>
          <p:nvPr/>
        </p:nvCxnSpPr>
        <p:spPr>
          <a:xfrm>
            <a:off x="4445000" y="3200400"/>
            <a:ext cx="12700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1"/>
          <p:cNvCxnSpPr/>
          <p:nvPr/>
        </p:nvCxnSpPr>
        <p:spPr>
          <a:xfrm>
            <a:off x="7035800" y="914400"/>
            <a:ext cx="12700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 name="Номер слайда 2"/>
          <p:cNvSpPr>
            <a:spLocks noGrp="1"/>
          </p:cNvSpPr>
          <p:nvPr>
            <p:ph type="sldNum" idx="12"/>
          </p:nvPr>
        </p:nvSpPr>
        <p:spPr/>
        <p:txBody>
          <a:bodyPr/>
          <a:lstStyle/>
          <a:p>
            <a:fld id="{00000000-1234-1234-1234-123412341234}" type="slidenum">
              <a:rPr lang="en-US" smtClean="0"/>
              <a:pPr/>
              <a:t>3</a:t>
            </a:fld>
            <a:endParaRPr lang="en-US"/>
          </a:p>
        </p:txBody>
      </p:sp>
      <p:sp>
        <p:nvSpPr>
          <p:cNvPr id="19" name="Заголовок 1">
            <a:extLst>
              <a:ext uri="{FF2B5EF4-FFF2-40B4-BE49-F238E27FC236}">
                <a16:creationId xmlns:a16="http://schemas.microsoft.com/office/drawing/2014/main" id="{AC3A0F07-CD54-184C-A299-4B8D757D15CC}"/>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400" dirty="0"/>
              <a:t>Quarkonium production in NRQCD</a:t>
            </a:r>
            <a:endParaRPr lang="ru-RU" sz="2400" dirty="0"/>
          </a:p>
        </p:txBody>
      </p:sp>
    </p:spTree>
    <p:extLst>
      <p:ext uri="{BB962C8B-B14F-4D97-AF65-F5344CB8AC3E}">
        <p14:creationId xmlns:p14="http://schemas.microsoft.com/office/powerpoint/2010/main" val="3865314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533400"/>
          </a:xfrm>
        </p:spPr>
        <p:txBody>
          <a:bodyPr/>
          <a:lstStyle/>
          <a:p>
            <a:pPr>
              <a:lnSpc>
                <a:spcPct val="100000"/>
              </a:lnSpc>
            </a:pPr>
            <a:r>
              <a:rPr lang="en-US" sz="2800" dirty="0"/>
              <a:t>Status of </a:t>
            </a:r>
            <a:r>
              <a:rPr lang="en-US" sz="2800" dirty="0" err="1"/>
              <a:t>charmonia</a:t>
            </a:r>
            <a:r>
              <a:rPr lang="en-US" sz="2800" dirty="0"/>
              <a:t> production measurements</a:t>
            </a:r>
            <a:endParaRPr lang="ru-RU" sz="2800" dirty="0"/>
          </a:p>
        </p:txBody>
      </p:sp>
      <p:sp>
        <p:nvSpPr>
          <p:cNvPr id="4" name="Нижний колонтитул 3"/>
          <p:cNvSpPr>
            <a:spLocks noGrp="1"/>
          </p:cNvSpPr>
          <p:nvPr>
            <p:ph type="ftr" sz="quarter" idx="11"/>
          </p:nvPr>
        </p:nvSpPr>
        <p:spPr/>
        <p:txBody>
          <a:bodyPr/>
          <a:lstStyle/>
          <a:p>
            <a:r>
              <a:rPr lang="en-US"/>
              <a:t>Andrii Usachov</a:t>
            </a:r>
            <a:endParaRPr lang="ru-RU"/>
          </a:p>
        </p:txBody>
      </p:sp>
      <p:sp>
        <p:nvSpPr>
          <p:cNvPr id="5" name="Номер слайда 4"/>
          <p:cNvSpPr>
            <a:spLocks noGrp="1"/>
          </p:cNvSpPr>
          <p:nvPr>
            <p:ph type="sldNum" sz="quarter" idx="12"/>
          </p:nvPr>
        </p:nvSpPr>
        <p:spPr/>
        <p:txBody>
          <a:bodyPr/>
          <a:lstStyle/>
          <a:p>
            <a:fld id="{F83C6ADB-1347-46A4-ADF9-A9D7AF62F105}" type="slidenum">
              <a:rPr lang="ru-RU" smtClean="0"/>
              <a:t>30</a:t>
            </a:fld>
            <a:endParaRPr lang="ru-RU"/>
          </a:p>
        </p:txBody>
      </p:sp>
      <mc:AlternateContent xmlns:mc="http://schemas.openxmlformats.org/markup-compatibility/2006" xmlns:a14="http://schemas.microsoft.com/office/drawing/2010/main">
        <mc:Choice Requires="a14">
          <p:graphicFrame>
            <p:nvGraphicFramePr>
              <p:cNvPr id="56" name="Таблица 55"/>
              <p:cNvGraphicFramePr>
                <a:graphicFrameLocks noGrp="1"/>
              </p:cNvGraphicFramePr>
              <p:nvPr>
                <p:extLst/>
              </p:nvPr>
            </p:nvGraphicFramePr>
            <p:xfrm>
              <a:off x="-1" y="548069"/>
              <a:ext cx="9105253" cy="5623560"/>
            </p:xfrm>
            <a:graphic>
              <a:graphicData uri="http://schemas.openxmlformats.org/drawingml/2006/table">
                <a:tbl>
                  <a:tblPr firstRow="1" bandRow="1">
                    <a:tableStyleId>{5940675A-B579-460E-94D1-54222C63F5DA}</a:tableStyleId>
                  </a:tblPr>
                  <a:tblGrid>
                    <a:gridCol w="796523">
                      <a:extLst>
                        <a:ext uri="{9D8B030D-6E8A-4147-A177-3AD203B41FA5}">
                          <a16:colId xmlns:a16="http://schemas.microsoft.com/office/drawing/2014/main" val="20000"/>
                        </a:ext>
                      </a:extLst>
                    </a:gridCol>
                    <a:gridCol w="2175278">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628252">
                      <a:extLst>
                        <a:ext uri="{9D8B030D-6E8A-4147-A177-3AD203B41FA5}">
                          <a16:colId xmlns:a16="http://schemas.microsoft.com/office/drawing/2014/main" val="20003"/>
                        </a:ext>
                      </a:extLst>
                    </a:gridCol>
                  </a:tblGrid>
                  <a:tr h="491827">
                    <a:tc>
                      <a:txBody>
                        <a:bodyPr/>
                        <a:lstStyle/>
                        <a:p>
                          <a:pPr algn="ctr"/>
                          <a:endParaRPr lang="ru-RU" sz="1500" dirty="0"/>
                        </a:p>
                      </a:txBody>
                      <a:tcPr/>
                    </a:tc>
                    <a:tc>
                      <a:txBody>
                        <a:bodyPr/>
                        <a:lstStyle/>
                        <a:p>
                          <a:pPr algn="ctr"/>
                          <a:r>
                            <a:rPr lang="en-US" sz="1500" b="1" dirty="0"/>
                            <a:t>Prompt </a:t>
                          </a:r>
                          <a:r>
                            <a:rPr lang="en-US" sz="1500" b="1" dirty="0" err="1"/>
                            <a:t>hadroproduction</a:t>
                          </a:r>
                          <a:endParaRPr lang="ru-RU" sz="15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smtClean="0">
                                    <a:latin typeface="Cambria Math" charset="0"/>
                                  </a:rPr>
                                  <m:t>𝑩𝑹</m:t>
                                </m:r>
                                <m:r>
                                  <a:rPr lang="en-US" sz="1500" smtClean="0">
                                    <a:latin typeface="Cambria Math" charset="0"/>
                                  </a:rPr>
                                  <m:t>(</m:t>
                                </m:r>
                                <m:sSup>
                                  <m:sSupPr>
                                    <m:ctrlPr>
                                      <a:rPr lang="en-US" sz="1500" i="1" smtClean="0">
                                        <a:latin typeface="Cambria Math" panose="02040503050406030204" pitchFamily="18" charset="0"/>
                                      </a:rPr>
                                    </m:ctrlPr>
                                  </m:sSupPr>
                                  <m:e>
                                    <m:r>
                                      <a:rPr lang="en-US" sz="1500" smtClean="0">
                                        <a:latin typeface="Cambria Math" charset="0"/>
                                      </a:rPr>
                                      <m:t>𝑩</m:t>
                                    </m:r>
                                  </m:e>
                                  <m:sup>
                                    <m:r>
                                      <a:rPr lang="en-US" sz="1500" smtClean="0">
                                        <a:latin typeface="Cambria Math" charset="0"/>
                                      </a:rPr>
                                      <m:t>𝟎</m:t>
                                    </m:r>
                                  </m:sup>
                                </m:sSup>
                                <m:d>
                                  <m:dPr>
                                    <m:begChr m:val="|"/>
                                    <m:endChr m:val="|"/>
                                    <m:ctrlPr>
                                      <a:rPr lang="en-US" sz="1500" i="1" smtClean="0">
                                        <a:latin typeface="Cambria Math" panose="02040503050406030204" pitchFamily="18" charset="0"/>
                                      </a:rPr>
                                    </m:ctrlPr>
                                  </m:dPr>
                                  <m:e>
                                    <m:sSup>
                                      <m:sSupPr>
                                        <m:ctrlPr>
                                          <a:rPr lang="en-US" sz="1500" i="1" smtClean="0">
                                            <a:latin typeface="Cambria Math" panose="02040503050406030204" pitchFamily="18" charset="0"/>
                                          </a:rPr>
                                        </m:ctrlPr>
                                      </m:sSupPr>
                                      <m:e>
                                        <m:r>
                                          <a:rPr lang="en-US" sz="1500" smtClean="0">
                                            <a:latin typeface="Cambria Math" charset="0"/>
                                          </a:rPr>
                                          <m:t>𝑩</m:t>
                                        </m:r>
                                      </m:e>
                                      <m:sup>
                                        <m:r>
                                          <a:rPr lang="en-US" sz="1500" smtClean="0">
                                            <a:latin typeface="Cambria Math" charset="0"/>
                                          </a:rPr>
                                          <m:t>±</m:t>
                                        </m:r>
                                      </m:sup>
                                    </m:sSup>
                                  </m:e>
                                </m:d>
                                <m:r>
                                  <a:rPr lang="en-US" sz="1500" smtClean="0">
                                    <a:latin typeface="Cambria Math" charset="0"/>
                                  </a:rPr>
                                  <m:t>𝒃</m:t>
                                </m:r>
                                <m:r>
                                  <a:rPr lang="en-US" sz="1500" smtClean="0">
                                    <a:latin typeface="Cambria Math" charset="0"/>
                                  </a:rPr>
                                  <m:t>−</m:t>
                                </m:r>
                                <m:r>
                                  <a:rPr lang="en-US" sz="1500" smtClean="0">
                                    <a:latin typeface="Cambria Math" charset="0"/>
                                  </a:rPr>
                                  <m:t>𝒃𝒂𝒓𝒚𝒐𝒏𝒔</m:t>
                                </m:r>
                                <m:r>
                                  <a:rPr lang="en-US" sz="1500" smtClean="0">
                                    <a:latin typeface="Cambria Math" charset="0"/>
                                  </a:rPr>
                                  <m:t>→(</m:t>
                                </m:r>
                                <m:r>
                                  <a:rPr lang="en-US" sz="1500" smtClean="0">
                                    <a:latin typeface="Cambria Math" charset="0"/>
                                  </a:rPr>
                                  <m:t>𝒄</m:t>
                                </m:r>
                                <m:acc>
                                  <m:accPr>
                                    <m:chr m:val="̅"/>
                                    <m:ctrlPr>
                                      <a:rPr lang="en-US" sz="1500" i="1" smtClean="0">
                                        <a:latin typeface="Cambria Math" panose="02040503050406030204" pitchFamily="18" charset="0"/>
                                      </a:rPr>
                                    </m:ctrlPr>
                                  </m:accPr>
                                  <m:e>
                                    <m:r>
                                      <a:rPr lang="en-US" sz="1500" smtClean="0">
                                        <a:latin typeface="Cambria Math" charset="0"/>
                                      </a:rPr>
                                      <m:t>𝒄</m:t>
                                    </m:r>
                                  </m:e>
                                </m:acc>
                                <m:r>
                                  <a:rPr lang="en-US" sz="1500" smtClean="0">
                                    <a:latin typeface="Cambria Math" charset="0"/>
                                  </a:rPr>
                                  <m:t>)</m:t>
                                </m:r>
                                <m:r>
                                  <a:rPr lang="en-US" sz="1500" smtClean="0">
                                    <a:latin typeface="Cambria Math" charset="0"/>
                                  </a:rPr>
                                  <m:t>𝑿</m:t>
                                </m:r>
                                <m:r>
                                  <a:rPr lang="en-US" sz="1500" smtClean="0">
                                    <a:latin typeface="Cambria Math" charset="0"/>
                                  </a:rPr>
                                  <m:t>)</m:t>
                                </m:r>
                              </m:oMath>
                            </m:oMathPara>
                          </a14:m>
                          <a:endParaRPr lang="ru-RU" sz="1500" dirty="0"/>
                        </a:p>
                      </a:txBody>
                      <a:tcPr/>
                    </a:tc>
                    <a:tc>
                      <a:txBody>
                        <a:bodyPr/>
                        <a:lstStyle/>
                        <a:p>
                          <a:pPr algn="ctr"/>
                          <a14:m>
                            <m:oMath xmlns:m="http://schemas.openxmlformats.org/officeDocument/2006/math">
                              <m:r>
                                <a:rPr lang="en-US" sz="1500" smtClean="0">
                                  <a:latin typeface="Cambria Math" charset="0"/>
                                </a:rPr>
                                <m:t>𝑩𝑹</m:t>
                              </m:r>
                              <m:r>
                                <a:rPr lang="en-US" sz="1500" smtClean="0">
                                  <a:latin typeface="Cambria Math" charset="0"/>
                                </a:rPr>
                                <m:t>(</m:t>
                              </m:r>
                              <m:sSup>
                                <m:sSupPr>
                                  <m:ctrlPr>
                                    <a:rPr lang="en-US" sz="1500" i="1" smtClean="0">
                                      <a:latin typeface="Cambria Math" panose="02040503050406030204" pitchFamily="18" charset="0"/>
                                    </a:rPr>
                                  </m:ctrlPr>
                                </m:sSupPr>
                                <m:e>
                                  <m:r>
                                    <a:rPr lang="en-US" sz="1500" smtClean="0">
                                      <a:latin typeface="Cambria Math" charset="0"/>
                                    </a:rPr>
                                    <m:t>𝑩</m:t>
                                  </m:r>
                                </m:e>
                                <m:sup>
                                  <m:r>
                                    <a:rPr lang="en-US" sz="1500" smtClean="0">
                                      <a:latin typeface="Cambria Math" charset="0"/>
                                    </a:rPr>
                                    <m:t>𝟎</m:t>
                                  </m:r>
                                </m:sup>
                              </m:sSup>
                              <m:r>
                                <a:rPr lang="en-US" sz="1500" smtClean="0">
                                  <a:latin typeface="Cambria Math" charset="0"/>
                                </a:rPr>
                                <m:t>|</m:t>
                              </m:r>
                              <m:sSup>
                                <m:sSupPr>
                                  <m:ctrlPr>
                                    <a:rPr lang="en-US" sz="1500" i="1" smtClean="0">
                                      <a:latin typeface="Cambria Math" panose="02040503050406030204" pitchFamily="18" charset="0"/>
                                    </a:rPr>
                                  </m:ctrlPr>
                                </m:sSupPr>
                                <m:e>
                                  <m:r>
                                    <a:rPr lang="en-US" sz="1500" smtClean="0">
                                      <a:latin typeface="Cambria Math" charset="0"/>
                                    </a:rPr>
                                    <m:t>𝑩</m:t>
                                  </m:r>
                                </m:e>
                                <m:sup>
                                  <m:r>
                                    <a:rPr lang="en-US" sz="1500" smtClean="0">
                                      <a:latin typeface="Cambria Math" charset="0"/>
                                    </a:rPr>
                                    <m:t>±</m:t>
                                  </m:r>
                                </m:sup>
                              </m:sSup>
                              <m:r>
                                <a:rPr lang="en-US" sz="1500" smtClean="0">
                                  <a:latin typeface="Cambria Math" charset="0"/>
                                </a:rPr>
                                <m:t>→(</m:t>
                              </m:r>
                              <m:r>
                                <a:rPr lang="en-US" sz="1500" smtClean="0">
                                  <a:latin typeface="Cambria Math" charset="0"/>
                                </a:rPr>
                                <m:t>𝒄</m:t>
                              </m:r>
                              <m:acc>
                                <m:accPr>
                                  <m:chr m:val="̅"/>
                                  <m:ctrlPr>
                                    <a:rPr lang="en-US" sz="1500" i="1" smtClean="0">
                                      <a:latin typeface="Cambria Math" panose="02040503050406030204" pitchFamily="18" charset="0"/>
                                    </a:rPr>
                                  </m:ctrlPr>
                                </m:accPr>
                                <m:e>
                                  <m:r>
                                    <a:rPr lang="en-US" sz="1500" smtClean="0">
                                      <a:latin typeface="Cambria Math" charset="0"/>
                                    </a:rPr>
                                    <m:t>𝒄</m:t>
                                  </m:r>
                                </m:e>
                              </m:acc>
                              <m:r>
                                <a:rPr lang="en-US" sz="1500" smtClean="0">
                                  <a:latin typeface="Cambria Math" charset="0"/>
                                </a:rPr>
                                <m:t>)</m:t>
                              </m:r>
                              <m:r>
                                <a:rPr lang="en-US" sz="1500" smtClean="0">
                                  <a:latin typeface="Cambria Math" charset="0"/>
                                </a:rPr>
                                <m:t>𝑿</m:t>
                              </m:r>
                            </m:oMath>
                          </a14:m>
                          <a:r>
                            <a:rPr lang="en-US" sz="1500" dirty="0"/>
                            <a:t>)</a:t>
                          </a:r>
                          <a:endParaRPr lang="ru-RU" sz="1500" dirty="0"/>
                        </a:p>
                      </a:txBody>
                      <a:tcPr/>
                    </a:tc>
                    <a:extLst>
                      <a:ext uri="{0D108BD9-81ED-4DB2-BD59-A6C34878D82A}">
                        <a16:rowId xmlns:a16="http://schemas.microsoft.com/office/drawing/2014/main" val="10000"/>
                      </a:ext>
                    </a:extLst>
                  </a:tr>
                  <a:tr h="491827">
                    <a:tc>
                      <a:txBody>
                        <a:bodyPr/>
                        <a:lstStyle/>
                        <a:p>
                          <a:pPr algn="ctr"/>
                          <a14:m>
                            <m:oMath xmlns:m="http://schemas.openxmlformats.org/officeDocument/2006/math">
                              <m:sSub>
                                <m:sSubPr>
                                  <m:ctrlPr>
                                    <a:rPr lang="ru-RU" sz="1500" i="1" smtClean="0">
                                      <a:latin typeface="Cambria Math" panose="02040503050406030204" pitchFamily="18" charset="0"/>
                                    </a:rPr>
                                  </m:ctrlPr>
                                </m:sSubPr>
                                <m:e>
                                  <m:r>
                                    <a:rPr lang="ru-RU" sz="1500" smtClean="0">
                                      <a:latin typeface="Cambria Math" charset="0"/>
                                    </a:rPr>
                                    <m:t>𝛈</m:t>
                                  </m:r>
                                </m:e>
                                <m:sub>
                                  <m:r>
                                    <a:rPr lang="en-US" sz="1500">
                                      <a:latin typeface="Cambria Math" charset="0"/>
                                    </a:rPr>
                                    <m:t>𝐜</m:t>
                                  </m:r>
                                </m:sub>
                              </m:sSub>
                            </m:oMath>
                          </a14:m>
                          <a:r>
                            <a:rPr lang="en-US" sz="1500" dirty="0"/>
                            <a:t>(1S)</a:t>
                          </a:r>
                          <a:endParaRPr lang="ru-RU" sz="15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a:t>LHCb</a:t>
                          </a:r>
                          <a:r>
                            <a:rPr lang="en-US" sz="1500" dirty="0"/>
                            <a:t> </a:t>
                          </a:r>
                          <a:br>
                            <a:rPr lang="en-US" sz="1500" dirty="0"/>
                          </a:br>
                          <a:r>
                            <a:rPr lang="en-US" sz="1500" dirty="0"/>
                            <a:t>- </a:t>
                          </a:r>
                          <a14:m>
                            <m:oMath xmlns:m="http://schemas.openxmlformats.org/officeDocument/2006/math">
                              <m:r>
                                <a:rPr lang="en-US" sz="1500" b="1" i="1" smtClean="0">
                                  <a:latin typeface="Cambria Math" charset="0"/>
                                </a:rPr>
                                <m:t>𝐩</m:t>
                              </m:r>
                              <m:acc>
                                <m:accPr>
                                  <m:chr m:val="̅"/>
                                  <m:ctrlPr>
                                    <a:rPr lang="en-US" sz="1500" b="1" i="1" smtClean="0">
                                      <a:latin typeface="Cambria Math" panose="02040503050406030204" pitchFamily="18" charset="0"/>
                                    </a:rPr>
                                  </m:ctrlPr>
                                </m:accPr>
                                <m:e>
                                  <m:r>
                                    <a:rPr lang="en-US" sz="1500" b="1" i="1" smtClean="0">
                                      <a:latin typeface="Cambria Math" charset="0"/>
                                    </a:rPr>
                                    <m:t>𝐩</m:t>
                                  </m:r>
                                </m:e>
                              </m:acc>
                            </m:oMath>
                          </a14:m>
                          <a:endParaRPr lang="en-US" sz="1500" b="1"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4.88</m:t>
                                    </m:r>
                                    <m:r>
                                      <a:rPr lang="en-US" sz="1500">
                                        <a:latin typeface="Cambria Math" charset="0"/>
                                      </a:rPr>
                                      <m:t>±</m:t>
                                    </m:r>
                                    <m:r>
                                      <a:rPr lang="en-US" sz="1500" smtClean="0">
                                        <a:latin typeface="Cambria Math" charset="0"/>
                                      </a:rPr>
                                      <m:t>0.96</m:t>
                                    </m:r>
                                  </m:e>
                                </m:d>
                                <m:r>
                                  <a:rPr lang="en-US" sz="150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m:oMathPara>
                          </a14:m>
                          <a:endParaRPr lang="en-US" sz="1500" dirty="0"/>
                        </a:p>
                        <a:p>
                          <a:pPr algn="ctr"/>
                          <a:r>
                            <a:rPr lang="en-US" sz="1500" dirty="0" err="1"/>
                            <a:t>LHCb</a:t>
                          </a:r>
                          <a:r>
                            <a:rPr lang="en-US" sz="1500" baseline="0" dirty="0"/>
                            <a:t> </a:t>
                          </a:r>
                          <a:r>
                            <a:rPr lang="en-US" sz="1500" dirty="0"/>
                            <a:t>- </a:t>
                          </a:r>
                          <a14:m>
                            <m:oMath xmlns:m="http://schemas.openxmlformats.org/officeDocument/2006/math">
                              <m:r>
                                <a:rPr lang="en-US" sz="1500" b="1" i="1" smtClean="0">
                                  <a:latin typeface="Cambria Math" charset="0"/>
                                </a:rPr>
                                <m:t>𝐩</m:t>
                              </m:r>
                              <m:acc>
                                <m:accPr>
                                  <m:chr m:val="̅"/>
                                  <m:ctrlPr>
                                    <a:rPr lang="en-US" sz="1500" b="1" i="1" smtClean="0">
                                      <a:latin typeface="Cambria Math" panose="02040503050406030204" pitchFamily="18" charset="0"/>
                                    </a:rPr>
                                  </m:ctrlPr>
                                </m:accPr>
                                <m:e>
                                  <m:r>
                                    <a:rPr lang="en-US" sz="1500" b="1" i="1" smtClean="0">
                                      <a:latin typeface="Cambria Math" charset="0"/>
                                    </a:rPr>
                                    <m:t>𝐩</m:t>
                                  </m:r>
                                </m:e>
                              </m:acc>
                            </m:oMath>
                          </a14:m>
                          <a:endParaRPr lang="ru-RU" sz="1500" dirty="0"/>
                        </a:p>
                      </a:txBody>
                      <a:tcPr/>
                    </a:tc>
                    <a:tc>
                      <a:txBody>
                        <a:bodyPr/>
                        <a:lstStyle/>
                        <a:p>
                          <a:pPr algn="ctr"/>
                          <a:r>
                            <a:rPr lang="en-US" sz="1500" dirty="0"/>
                            <a:t>-</a:t>
                          </a:r>
                          <a:endParaRPr lang="ru-RU" sz="1500" dirty="0"/>
                        </a:p>
                      </a:txBody>
                      <a:tcPr/>
                    </a:tc>
                    <a:extLst>
                      <a:ext uri="{0D108BD9-81ED-4DB2-BD59-A6C34878D82A}">
                        <a16:rowId xmlns:a16="http://schemas.microsoft.com/office/drawing/2014/main" val="10001"/>
                      </a:ext>
                    </a:extLst>
                  </a:tr>
                  <a:tr h="491827">
                    <a:tc>
                      <a:txBody>
                        <a:bodyPr/>
                        <a:lstStyle/>
                        <a:p>
                          <a:pPr algn="ctr"/>
                          <a14:m>
                            <m:oMathPara xmlns:m="http://schemas.openxmlformats.org/officeDocument/2006/math">
                              <m:oMathParaPr>
                                <m:jc m:val="centerGroup"/>
                              </m:oMathParaPr>
                              <m:oMath xmlns:m="http://schemas.openxmlformats.org/officeDocument/2006/math">
                                <m:f>
                                  <m:fPr>
                                    <m:type m:val="lin"/>
                                    <m:ctrlPr>
                                      <a:rPr lang="en-US" sz="1500" i="1" smtClean="0">
                                        <a:latin typeface="Cambria Math" panose="02040503050406030204" pitchFamily="18" charset="0"/>
                                      </a:rPr>
                                    </m:ctrlPr>
                                  </m:fPr>
                                  <m:num>
                                    <m:r>
                                      <a:rPr lang="en-US" sz="1500" smtClean="0">
                                        <a:latin typeface="Cambria Math" charset="0"/>
                                      </a:rPr>
                                      <m:t>𝑱</m:t>
                                    </m:r>
                                  </m:num>
                                  <m:den>
                                    <m:r>
                                      <a:rPr lang="en-US" sz="1500" smtClean="0">
                                        <a:latin typeface="Cambria Math" charset="0"/>
                                      </a:rPr>
                                      <m:t>𝝍</m:t>
                                    </m:r>
                                  </m:den>
                                </m:f>
                              </m:oMath>
                            </m:oMathPara>
                          </a14:m>
                          <a:endParaRPr lang="ru-RU" sz="15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a:t>LHCb</a:t>
                          </a:r>
                          <a:r>
                            <a:rPr lang="en-US" sz="1500" dirty="0"/>
                            <a:t>,</a:t>
                          </a:r>
                          <a:r>
                            <a:rPr lang="en-US" sz="1500" baseline="0" dirty="0"/>
                            <a:t> ATLAS, CMS</a:t>
                          </a:r>
                          <a:endParaRPr lang="ru-RU" sz="15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t>-</a:t>
                          </a:r>
                          <a14:m>
                            <m:oMath xmlns:m="http://schemas.openxmlformats.org/officeDocument/2006/math">
                              <m:r>
                                <a:rPr lang="en-US" sz="1500" b="1" i="1" smtClean="0">
                                  <a:latin typeface="Cambria Math" charset="0"/>
                                </a:rPr>
                                <m:t>𝛍𝛍</m:t>
                              </m:r>
                            </m:oMath>
                          </a14:m>
                          <a:endParaRPr lang="en-US" sz="1500" b="1"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1.16</m:t>
                                    </m:r>
                                    <m:r>
                                      <a:rPr lang="en-US" sz="1500">
                                        <a:latin typeface="Cambria Math" charset="0"/>
                                      </a:rPr>
                                      <m:t>±</m:t>
                                    </m:r>
                                    <m:r>
                                      <a:rPr lang="en-US" sz="1500" smtClean="0">
                                        <a:latin typeface="Cambria Math" charset="0"/>
                                      </a:rPr>
                                      <m:t>0.10</m:t>
                                    </m:r>
                                  </m:e>
                                </m:d>
                                <m:r>
                                  <a:rPr lang="en-US" sz="150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m:oMathPara>
                          </a14:m>
                          <a:endParaRPr lang="en-US" sz="1500" dirty="0"/>
                        </a:p>
                        <a:p>
                          <a:pPr algn="ctr"/>
                          <a:r>
                            <a:rPr lang="en-US" sz="1500" b="0" dirty="0"/>
                            <a:t>LEP </a:t>
                          </a:r>
                          <a:r>
                            <a:rPr lang="en-US" sz="1500" b="1" dirty="0"/>
                            <a:t>- </a:t>
                          </a:r>
                          <a14:m>
                            <m:oMath xmlns:m="http://schemas.openxmlformats.org/officeDocument/2006/math">
                              <m:r>
                                <a:rPr lang="en-US" sz="1500" b="1" i="1" smtClean="0">
                                  <a:latin typeface="Cambria Math" charset="0"/>
                                </a:rPr>
                                <m:t>𝒍𝒍</m:t>
                              </m:r>
                            </m:oMath>
                          </a14:m>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1.094</m:t>
                                    </m:r>
                                    <m:r>
                                      <a:rPr lang="en-US" sz="1500">
                                        <a:latin typeface="Cambria Math" charset="0"/>
                                      </a:rPr>
                                      <m:t>±</m:t>
                                    </m:r>
                                    <m:r>
                                      <a:rPr lang="en-US" sz="1500" smtClean="0">
                                        <a:latin typeface="Cambria Math" charset="0"/>
                                      </a:rPr>
                                      <m:t>0.032</m:t>
                                    </m:r>
                                  </m:e>
                                </m:d>
                                <m:r>
                                  <a:rPr lang="en-US" sz="1500" smtClean="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m:t>
                                    </m:r>
                                    <m:r>
                                      <a:rPr lang="en-US" sz="1500" smtClean="0">
                                        <a:latin typeface="Cambria Math" charset="0"/>
                                      </a:rPr>
                                      <m:t>2</m:t>
                                    </m:r>
                                  </m:sup>
                                </m:sSup>
                              </m:oMath>
                            </m:oMathPara>
                          </a14:m>
                          <a:endParaRPr lang="en-US" sz="15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t>direct : </a:t>
                          </a:r>
                          <a14:m>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7.8</m:t>
                                  </m:r>
                                  <m:r>
                                    <a:rPr lang="en-US" sz="1500">
                                      <a:latin typeface="Cambria Math" charset="0"/>
                                    </a:rPr>
                                    <m:t>±</m:t>
                                  </m:r>
                                  <m:r>
                                    <a:rPr lang="en-US" sz="1500" smtClean="0">
                                      <a:latin typeface="Cambria Math" charset="0"/>
                                    </a:rPr>
                                    <m:t>0.4</m:t>
                                  </m:r>
                                </m:e>
                              </m:d>
                              <m:r>
                                <a:rPr lang="en-US" sz="1500" smtClean="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a14:m>
                          <a:endParaRPr lang="en-US" sz="15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t>BABAR,</a:t>
                          </a:r>
                          <a:r>
                            <a:rPr lang="en-US" sz="1500" baseline="0" dirty="0"/>
                            <a:t> CLEO </a:t>
                          </a:r>
                          <a:r>
                            <a:rPr lang="en-US" sz="1500" b="1" baseline="0" dirty="0"/>
                            <a:t>-</a:t>
                          </a:r>
                          <a:r>
                            <a:rPr lang="en-US" sz="1500" baseline="0" dirty="0"/>
                            <a:t> </a:t>
                          </a:r>
                          <a:r>
                            <a:rPr lang="en-US" sz="1500" b="1" i="1" baseline="0" dirty="0" err="1"/>
                            <a:t>ll</a:t>
                          </a:r>
                          <a:endParaRPr lang="en-US" sz="1500" dirty="0"/>
                        </a:p>
                      </a:txBody>
                      <a:tcPr/>
                    </a:tc>
                    <a:extLst>
                      <a:ext uri="{0D108BD9-81ED-4DB2-BD59-A6C34878D82A}">
                        <a16:rowId xmlns:a16="http://schemas.microsoft.com/office/drawing/2014/main" val="10002"/>
                      </a:ext>
                    </a:extLst>
                  </a:tr>
                  <a:tr h="491827">
                    <a:tc>
                      <a:txBody>
                        <a:bodyPr/>
                        <a:lstStyle/>
                        <a:p>
                          <a:pPr algn="ctr"/>
                          <a14:m>
                            <m:oMathPara xmlns:m="http://schemas.openxmlformats.org/officeDocument/2006/math">
                              <m:oMathParaPr>
                                <m:jc m:val="centerGroup"/>
                              </m:oMathParaPr>
                              <m:oMath xmlns:m="http://schemas.openxmlformats.org/officeDocument/2006/math">
                                <m:sSub>
                                  <m:sSubPr>
                                    <m:ctrlPr>
                                      <a:rPr lang="ru-RU" sz="1500" i="1" smtClean="0">
                                        <a:latin typeface="Cambria Math" panose="02040503050406030204" pitchFamily="18" charset="0"/>
                                      </a:rPr>
                                    </m:ctrlPr>
                                  </m:sSubPr>
                                  <m:e>
                                    <m:r>
                                      <a:rPr lang="ru-RU" sz="1500">
                                        <a:latin typeface="Cambria Math" charset="0"/>
                                      </a:rPr>
                                      <m:t>𝛘</m:t>
                                    </m:r>
                                  </m:e>
                                  <m:sub>
                                    <m:r>
                                      <a:rPr lang="en-US" sz="1500">
                                        <a:latin typeface="Cambria Math" charset="0"/>
                                      </a:rPr>
                                      <m:t>𝐜</m:t>
                                    </m:r>
                                    <m:r>
                                      <a:rPr lang="en-US" sz="1500" smtClean="0">
                                        <a:latin typeface="Cambria Math" charset="0"/>
                                      </a:rPr>
                                      <m:t>𝟎</m:t>
                                    </m:r>
                                  </m:sub>
                                </m:sSub>
                              </m:oMath>
                            </m:oMathPara>
                          </a14:m>
                          <a:endParaRPr lang="ru-RU" sz="1500" b="1" dirty="0"/>
                        </a:p>
                      </a:txBody>
                      <a:tcPr/>
                    </a:tc>
                    <a:tc>
                      <a:txBody>
                        <a:bodyPr/>
                        <a:lstStyle/>
                        <a:p>
                          <a:pPr algn="ctr"/>
                          <a:r>
                            <a:rPr lang="en-US" sz="1500" dirty="0"/>
                            <a:t>-</a:t>
                          </a:r>
                          <a:endParaRPr lang="ru-RU" sz="1500"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1.</m:t>
                                    </m:r>
                                    <m:r>
                                      <a:rPr lang="en-US" sz="1500" b="0" i="0" smtClean="0">
                                        <a:latin typeface="Cambria Math" charset="0"/>
                                      </a:rPr>
                                      <m:t>66</m:t>
                                    </m:r>
                                    <m:r>
                                      <a:rPr lang="en-US" sz="1500">
                                        <a:latin typeface="Cambria Math" charset="0"/>
                                      </a:rPr>
                                      <m:t>±</m:t>
                                    </m:r>
                                    <m:r>
                                      <a:rPr lang="en-US" sz="1500" smtClean="0">
                                        <a:latin typeface="Cambria Math" charset="0"/>
                                      </a:rPr>
                                      <m:t>0.</m:t>
                                    </m:r>
                                    <m:r>
                                      <a:rPr lang="en-US" sz="1500" b="0" i="0" smtClean="0">
                                        <a:latin typeface="Cambria Math" charset="0"/>
                                      </a:rPr>
                                      <m:t>26</m:t>
                                    </m:r>
                                    <m:r>
                                      <a:rPr lang="en-US" sz="1500" smtClean="0">
                                        <a:latin typeface="Cambria Math" charset="0"/>
                                      </a:rPr>
                                      <m:t>±</m:t>
                                    </m:r>
                                    <m:r>
                                      <a:rPr lang="en-US" sz="1500" b="0" i="0" smtClean="0">
                                        <a:latin typeface="Cambria Math" charset="0"/>
                                      </a:rPr>
                                      <m:t>0.13</m:t>
                                    </m:r>
                                    <m:r>
                                      <a:rPr lang="en-US" sz="1500" smtClean="0">
                                        <a:latin typeface="Cambria Math" charset="0"/>
                                      </a:rPr>
                                      <m:t>±</m:t>
                                    </m:r>
                                    <m:r>
                                      <a:rPr lang="en-US" sz="1500" b="0" i="0" smtClean="0">
                                        <a:latin typeface="Cambria Math" charset="0"/>
                                      </a:rPr>
                                      <m:t>0.40</m:t>
                                    </m:r>
                                    <m:r>
                                      <m:rPr>
                                        <m:sty m:val="p"/>
                                      </m:rPr>
                                      <a:rPr lang="en-US" sz="1500" b="0" i="0" smtClean="0">
                                        <a:latin typeface="Cambria Math" charset="0"/>
                                      </a:rPr>
                                      <m:t>B</m:t>
                                    </m:r>
                                  </m:e>
                                </m:d>
                                <m:r>
                                  <a:rPr lang="en-US" sz="150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m:oMathPara>
                          </a14:m>
                          <a:endParaRPr lang="en-US" sz="1500" dirty="0"/>
                        </a:p>
                        <a:p>
                          <a:pPr algn="ctr"/>
                          <a:r>
                            <a:rPr lang="en-US" sz="1500" b="0" dirty="0"/>
                            <a:t>*</a:t>
                          </a:r>
                          <a:r>
                            <a:rPr lang="en-US" sz="1500" b="0" dirty="0" err="1"/>
                            <a:t>LHCb</a:t>
                          </a:r>
                          <a:r>
                            <a:rPr lang="en-US" sz="1500" b="1" dirty="0"/>
                            <a:t> -</a:t>
                          </a:r>
                          <a14:m>
                            <m:oMath xmlns:m="http://schemas.openxmlformats.org/officeDocument/2006/math">
                              <m:r>
                                <a:rPr lang="en-US" sz="1500" b="1" i="1" smtClean="0">
                                  <a:latin typeface="Cambria Math" charset="0"/>
                                  <a:ea typeface="Cambria Math" charset="0"/>
                                  <a:cs typeface="Cambria Math" charset="0"/>
                                </a:rPr>
                                <m:t>𝝓𝝓</m:t>
                              </m:r>
                            </m:oMath>
                          </a14:m>
                          <a:endParaRPr lang="ru-RU" sz="1500" dirty="0"/>
                        </a:p>
                      </a:txBody>
                      <a:tcPr/>
                    </a:tc>
                    <a:tc>
                      <a:txBody>
                        <a:bodyPr/>
                        <a:lstStyle/>
                        <a:p>
                          <a:pPr algn="ctr"/>
                          <a:r>
                            <a:rPr lang="en-US" sz="1500" dirty="0"/>
                            <a:t>-</a:t>
                          </a:r>
                          <a:endParaRPr lang="ru-RU" sz="1500" dirty="0"/>
                        </a:p>
                      </a:txBody>
                      <a:tcPr/>
                    </a:tc>
                    <a:extLst>
                      <a:ext uri="{0D108BD9-81ED-4DB2-BD59-A6C34878D82A}">
                        <a16:rowId xmlns:a16="http://schemas.microsoft.com/office/drawing/2014/main" val="10003"/>
                      </a:ext>
                    </a:extLst>
                  </a:tr>
                  <a:tr h="905998">
                    <a:tc>
                      <a:txBody>
                        <a:bodyPr/>
                        <a:lstStyle/>
                        <a:p>
                          <a:pPr algn="ctr"/>
                          <a14:m>
                            <m:oMathPara xmlns:m="http://schemas.openxmlformats.org/officeDocument/2006/math">
                              <m:oMathParaPr>
                                <m:jc m:val="centerGroup"/>
                              </m:oMathParaPr>
                              <m:oMath xmlns:m="http://schemas.openxmlformats.org/officeDocument/2006/math">
                                <m:sSub>
                                  <m:sSubPr>
                                    <m:ctrlPr>
                                      <a:rPr lang="ru-RU" sz="1500" i="1" smtClean="0">
                                        <a:latin typeface="Cambria Math" panose="02040503050406030204" pitchFamily="18" charset="0"/>
                                      </a:rPr>
                                    </m:ctrlPr>
                                  </m:sSubPr>
                                  <m:e>
                                    <m:r>
                                      <a:rPr lang="ru-RU" sz="1500">
                                        <a:latin typeface="Cambria Math" charset="0"/>
                                      </a:rPr>
                                      <m:t>𝛘</m:t>
                                    </m:r>
                                  </m:e>
                                  <m:sub>
                                    <m:r>
                                      <a:rPr lang="en-US" sz="1500">
                                        <a:latin typeface="Cambria Math" charset="0"/>
                                      </a:rPr>
                                      <m:t>𝐜</m:t>
                                    </m:r>
                                    <m:r>
                                      <a:rPr lang="en-US" sz="1500" smtClean="0">
                                        <a:latin typeface="Cambria Math" charset="0"/>
                                      </a:rPr>
                                      <m:t>𝟏</m:t>
                                    </m:r>
                                  </m:sub>
                                </m:sSub>
                              </m:oMath>
                            </m:oMathPara>
                          </a14:m>
                          <a:endParaRPr lang="ru-RU" sz="15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t>ATLAS,</a:t>
                          </a:r>
                          <a:r>
                            <a:rPr lang="en-US" sz="1500" baseline="0" dirty="0"/>
                            <a:t> </a:t>
                          </a:r>
                          <a:r>
                            <a:rPr lang="en-US" sz="1500" baseline="0" dirty="0" err="1"/>
                            <a:t>LHCb</a:t>
                          </a:r>
                          <a:r>
                            <a:rPr lang="en-US" sz="1500" baseline="0" dirty="0"/>
                            <a:t>, CMS</a:t>
                          </a:r>
                          <a:br>
                            <a:rPr lang="en-US" sz="1500" baseline="0" dirty="0"/>
                          </a:br>
                          <a:r>
                            <a:rPr lang="en-US" sz="1500" baseline="0" dirty="0"/>
                            <a:t>-</a:t>
                          </a:r>
                          <a14:m>
                            <m:oMath xmlns:m="http://schemas.openxmlformats.org/officeDocument/2006/math">
                              <m:f>
                                <m:fPr>
                                  <m:type m:val="lin"/>
                                  <m:ctrlPr>
                                    <a:rPr lang="en-US" sz="1500" b="1" i="1" smtClean="0">
                                      <a:latin typeface="Cambria Math" panose="02040503050406030204" pitchFamily="18" charset="0"/>
                                    </a:rPr>
                                  </m:ctrlPr>
                                </m:fPr>
                                <m:num>
                                  <m:r>
                                    <a:rPr lang="en-US" sz="1500" b="1" i="1" smtClean="0">
                                      <a:latin typeface="Cambria Math" charset="0"/>
                                    </a:rPr>
                                    <m:t>𝐉</m:t>
                                  </m:r>
                                </m:num>
                                <m:den>
                                  <m:r>
                                    <a:rPr lang="en-US" sz="1500" b="1" i="1" smtClean="0">
                                      <a:latin typeface="Cambria Math" charset="0"/>
                                    </a:rPr>
                                    <m:t>𝛙</m:t>
                                  </m:r>
                                </m:den>
                              </m:f>
                              <m:r>
                                <a:rPr lang="en-US" sz="1500" b="1" i="1" smtClean="0">
                                  <a:latin typeface="Cambria Math" charset="0"/>
                                </a:rPr>
                                <m:t>𝛄</m:t>
                              </m:r>
                            </m:oMath>
                          </a14:m>
                          <a:endParaRPr lang="ru-RU" sz="1500" b="1"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1.4</m:t>
                                    </m:r>
                                    <m:r>
                                      <a:rPr lang="en-US" sz="1500">
                                        <a:latin typeface="Cambria Math" charset="0"/>
                                      </a:rPr>
                                      <m:t>±</m:t>
                                    </m:r>
                                    <m:r>
                                      <a:rPr lang="en-US" sz="1500" smtClean="0">
                                        <a:latin typeface="Cambria Math" charset="0"/>
                                      </a:rPr>
                                      <m:t>0.4</m:t>
                                    </m:r>
                                  </m:e>
                                </m:d>
                                <m:r>
                                  <a:rPr lang="en-US" sz="150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m:t>
                                    </m:r>
                                    <m:r>
                                      <a:rPr lang="en-US" sz="1500" smtClean="0">
                                        <a:latin typeface="Cambria Math" charset="0"/>
                                      </a:rPr>
                                      <m:t>2</m:t>
                                    </m:r>
                                  </m:sup>
                                </m:sSup>
                              </m:oMath>
                            </m:oMathPara>
                          </a14:m>
                          <a:endParaRPr lang="en-US" sz="1500" b="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t>        LEP </a:t>
                          </a:r>
                          <a:r>
                            <a:rPr lang="en-US" sz="1500" baseline="0" dirty="0"/>
                            <a:t>- </a:t>
                          </a:r>
                          <a14:m>
                            <m:oMath xmlns:m="http://schemas.openxmlformats.org/officeDocument/2006/math">
                              <m:f>
                                <m:fPr>
                                  <m:type m:val="lin"/>
                                  <m:ctrlPr>
                                    <a:rPr lang="en-US" sz="1500" b="1" i="1" smtClean="0">
                                      <a:latin typeface="Cambria Math" panose="02040503050406030204" pitchFamily="18" charset="0"/>
                                    </a:rPr>
                                  </m:ctrlPr>
                                </m:fPr>
                                <m:num>
                                  <m:r>
                                    <a:rPr lang="en-US" sz="1500" b="1" i="1" smtClean="0">
                                      <a:latin typeface="Cambria Math" charset="0"/>
                                    </a:rPr>
                                    <m:t>𝐉</m:t>
                                  </m:r>
                                </m:num>
                                <m:den>
                                  <m:r>
                                    <a:rPr lang="en-US" sz="1500" b="1" i="1" smtClean="0">
                                      <a:latin typeface="Cambria Math" charset="0"/>
                                    </a:rPr>
                                    <m:t>𝛙</m:t>
                                  </m:r>
                                </m:den>
                              </m:f>
                              <m:r>
                                <a:rPr lang="en-US" sz="1500" b="1" i="1" smtClean="0">
                                  <a:latin typeface="Cambria Math" charset="0"/>
                                </a:rPr>
                                <m:t>𝛄</m:t>
                              </m:r>
                            </m:oMath>
                          </a14:m>
                          <a:endParaRPr lang="en-US" sz="1500" b="1" dirty="0"/>
                        </a:p>
                        <a:p>
                          <a:pPr algn="ctr"/>
                          <a14:m>
                            <m:oMathPara xmlns:m="http://schemas.openxmlformats.org/officeDocument/2006/math">
                              <m:oMathParaPr>
                                <m:jc m:val="centerGroup"/>
                              </m:oMathParaPr>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1.</m:t>
                                    </m:r>
                                    <m:r>
                                      <a:rPr lang="en-US" sz="1500" b="0" i="0" smtClean="0">
                                        <a:latin typeface="Cambria Math" charset="0"/>
                                      </a:rPr>
                                      <m:t>41</m:t>
                                    </m:r>
                                    <m:r>
                                      <a:rPr lang="en-US" sz="1500">
                                        <a:latin typeface="Cambria Math" charset="0"/>
                                      </a:rPr>
                                      <m:t>±</m:t>
                                    </m:r>
                                    <m:r>
                                      <a:rPr lang="en-US" sz="1500" smtClean="0">
                                        <a:latin typeface="Cambria Math" charset="0"/>
                                      </a:rPr>
                                      <m:t>0.</m:t>
                                    </m:r>
                                    <m:r>
                                      <a:rPr lang="en-US" sz="1500" b="0" i="0" smtClean="0">
                                        <a:latin typeface="Cambria Math" charset="0"/>
                                      </a:rPr>
                                      <m:t>30</m:t>
                                    </m:r>
                                    <m:r>
                                      <a:rPr lang="en-US" sz="1500" smtClean="0">
                                        <a:latin typeface="Cambria Math" charset="0"/>
                                      </a:rPr>
                                      <m:t>±</m:t>
                                    </m:r>
                                    <m:r>
                                      <a:rPr lang="en-US" sz="1500" b="0" i="0" smtClean="0">
                                        <a:latin typeface="Cambria Math" charset="0"/>
                                      </a:rPr>
                                      <m:t>0.12</m:t>
                                    </m:r>
                                    <m:r>
                                      <a:rPr lang="en-US" sz="1500" smtClean="0">
                                        <a:latin typeface="Cambria Math" charset="0"/>
                                      </a:rPr>
                                      <m:t>±</m:t>
                                    </m:r>
                                    <m:r>
                                      <a:rPr lang="en-US" sz="1500" b="0" i="0" smtClean="0">
                                        <a:latin typeface="Cambria Math" charset="0"/>
                                      </a:rPr>
                                      <m:t>0.36</m:t>
                                    </m:r>
                                    <m:r>
                                      <m:rPr>
                                        <m:sty m:val="p"/>
                                      </m:rPr>
                                      <a:rPr lang="en-US" sz="1500" b="0" i="0" smtClean="0">
                                        <a:latin typeface="Cambria Math" charset="0"/>
                                      </a:rPr>
                                      <m:t>B</m:t>
                                    </m:r>
                                  </m:e>
                                </m:d>
                                <m:r>
                                  <a:rPr lang="en-US" sz="1500" smtClean="0">
                                    <a:latin typeface="Cambria Math" charset="0"/>
                                  </a:rPr>
                                  <m:t>×</m:t>
                                </m:r>
                                <m:sSup>
                                  <m:sSupPr>
                                    <m:ctrlPr>
                                      <a:rPr lang="en-US" sz="1500" i="1" smtClean="0">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m:oMathPara>
                          </a14:m>
                          <a:br>
                            <a:rPr lang="en-US" sz="1500" b="0" dirty="0"/>
                          </a:br>
                          <a:r>
                            <a:rPr lang="en-US" sz="1500" b="0" dirty="0"/>
                            <a:t>*</a:t>
                          </a:r>
                          <a:r>
                            <a:rPr lang="en-US" sz="1500" b="0" dirty="0" err="1"/>
                            <a:t>LHCb</a:t>
                          </a:r>
                          <a:r>
                            <a:rPr lang="en-US" sz="1500" b="1" dirty="0"/>
                            <a:t> -</a:t>
                          </a:r>
                          <a14:m>
                            <m:oMath xmlns:m="http://schemas.openxmlformats.org/officeDocument/2006/math">
                              <m:r>
                                <a:rPr lang="en-US" sz="1500" b="1" i="1" smtClean="0">
                                  <a:latin typeface="Cambria Math" charset="0"/>
                                  <a:ea typeface="Cambria Math" charset="0"/>
                                  <a:cs typeface="Cambria Math" charset="0"/>
                                </a:rPr>
                                <m:t>𝝓𝝓</m:t>
                              </m:r>
                            </m:oMath>
                          </a14:m>
                          <a:endParaRPr lang="ru-RU" sz="1500"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3.86</m:t>
                                    </m:r>
                                    <m:r>
                                      <a:rPr lang="en-US" sz="1500">
                                        <a:latin typeface="Cambria Math" charset="0"/>
                                      </a:rPr>
                                      <m:t>±</m:t>
                                    </m:r>
                                    <m:r>
                                      <a:rPr lang="en-US" sz="1500" smtClean="0">
                                        <a:latin typeface="Cambria Math" charset="0"/>
                                      </a:rPr>
                                      <m:t>0.27</m:t>
                                    </m:r>
                                  </m:e>
                                </m:d>
                                <m:r>
                                  <a:rPr lang="en-US" sz="150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m:oMathPara>
                          </a14:m>
                          <a:endParaRPr lang="en-US" sz="15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t>direct: </a:t>
                          </a:r>
                          <a14:m>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3.24</m:t>
                                  </m:r>
                                  <m:r>
                                    <a:rPr lang="en-US" sz="1500">
                                      <a:latin typeface="Cambria Math" charset="0"/>
                                    </a:rPr>
                                    <m:t>±</m:t>
                                  </m:r>
                                  <m:r>
                                    <a:rPr lang="en-US" sz="1500" smtClean="0">
                                      <a:latin typeface="Cambria Math" charset="0"/>
                                    </a:rPr>
                                    <m:t>0.25</m:t>
                                  </m:r>
                                </m:e>
                              </m:d>
                              <m:r>
                                <a:rPr lang="en-US" sz="150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a14:m>
                          <a:br>
                            <a:rPr lang="en-US" sz="1500" b="0" dirty="0"/>
                          </a:br>
                          <a:r>
                            <a:rPr lang="en-US" sz="1500" b="0" dirty="0"/>
                            <a:t>BABAR,</a:t>
                          </a:r>
                          <a:r>
                            <a:rPr lang="en-US" sz="1500" b="0" baseline="0" dirty="0"/>
                            <a:t> Belle, CLEO </a:t>
                          </a:r>
                          <a:r>
                            <a:rPr lang="en-US" sz="1500" b="1" baseline="0" dirty="0"/>
                            <a:t>-</a:t>
                          </a:r>
                          <a14:m>
                            <m:oMath xmlns:m="http://schemas.openxmlformats.org/officeDocument/2006/math">
                              <m:f>
                                <m:fPr>
                                  <m:type m:val="lin"/>
                                  <m:ctrlPr>
                                    <a:rPr lang="en-US" sz="1500" b="1" i="1" smtClean="0">
                                      <a:latin typeface="Cambria Math" panose="02040503050406030204" pitchFamily="18" charset="0"/>
                                    </a:rPr>
                                  </m:ctrlPr>
                                </m:fPr>
                                <m:num>
                                  <m:r>
                                    <a:rPr lang="en-US" sz="1500" b="1" i="1" smtClean="0">
                                      <a:latin typeface="Cambria Math" charset="0"/>
                                    </a:rPr>
                                    <m:t>𝐉</m:t>
                                  </m:r>
                                </m:num>
                                <m:den>
                                  <m:r>
                                    <a:rPr lang="en-US" sz="1500" b="1" i="1" smtClean="0">
                                      <a:latin typeface="Cambria Math" charset="0"/>
                                    </a:rPr>
                                    <m:t>𝛙</m:t>
                                  </m:r>
                                </m:den>
                              </m:f>
                              <m:r>
                                <a:rPr lang="en-US" sz="1500" b="1" i="1" smtClean="0">
                                  <a:latin typeface="Cambria Math" charset="0"/>
                                </a:rPr>
                                <m:t>𝛄</m:t>
                              </m:r>
                            </m:oMath>
                          </a14:m>
                          <a:endParaRPr lang="en-US" sz="1500" b="1" dirty="0"/>
                        </a:p>
                      </a:txBody>
                      <a:tcPr/>
                    </a:tc>
                    <a:extLst>
                      <a:ext uri="{0D108BD9-81ED-4DB2-BD59-A6C34878D82A}">
                        <a16:rowId xmlns:a16="http://schemas.microsoft.com/office/drawing/2014/main" val="10004"/>
                      </a:ext>
                    </a:extLst>
                  </a:tr>
                  <a:tr h="2847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ru-RU" sz="1500" i="1" smtClean="0">
                                        <a:latin typeface="Cambria Math" panose="02040503050406030204" pitchFamily="18" charset="0"/>
                                      </a:rPr>
                                    </m:ctrlPr>
                                  </m:sSubPr>
                                  <m:e>
                                    <m:r>
                                      <a:rPr lang="en-US" sz="1500" smtClean="0">
                                        <a:latin typeface="Cambria Math" charset="0"/>
                                      </a:rPr>
                                      <m:t>h</m:t>
                                    </m:r>
                                  </m:e>
                                  <m:sub>
                                    <m:r>
                                      <a:rPr lang="en-US" sz="1500">
                                        <a:latin typeface="Cambria Math" charset="0"/>
                                      </a:rPr>
                                      <m:t>𝐜</m:t>
                                    </m:r>
                                  </m:sub>
                                </m:sSub>
                              </m:oMath>
                            </m:oMathPara>
                          </a14:m>
                          <a:endParaRPr lang="ru-RU" sz="1500" dirty="0"/>
                        </a:p>
                      </a:txBody>
                      <a:tcPr/>
                    </a:tc>
                    <a:tc>
                      <a:txBody>
                        <a:bodyPr/>
                        <a:lstStyle/>
                        <a:p>
                          <a:pPr algn="ctr"/>
                          <a:r>
                            <a:rPr lang="en-US" sz="1500" dirty="0"/>
                            <a:t>-</a:t>
                          </a:r>
                          <a:endParaRPr lang="ru-RU" sz="1500" b="0" dirty="0"/>
                        </a:p>
                      </a:txBody>
                      <a:tcPr/>
                    </a:tc>
                    <a:tc>
                      <a:txBody>
                        <a:bodyPr/>
                        <a:lstStyle/>
                        <a:p>
                          <a:pPr algn="ctr"/>
                          <a:r>
                            <a:rPr lang="en-US" sz="1500" b="0" dirty="0"/>
                            <a:t>-</a:t>
                          </a:r>
                          <a:endParaRPr lang="ru-RU" sz="1500" b="0" dirty="0"/>
                        </a:p>
                      </a:txBody>
                      <a:tcPr/>
                    </a:tc>
                    <a:tc>
                      <a:txBody>
                        <a:bodyPr/>
                        <a:lstStyle/>
                        <a:p>
                          <a:pPr algn="ctr"/>
                          <a:r>
                            <a:rPr lang="en-US" sz="1500" b="0" dirty="0"/>
                            <a:t>-</a:t>
                          </a:r>
                          <a:endParaRPr lang="ru-RU" sz="1500" b="0" dirty="0"/>
                        </a:p>
                      </a:txBody>
                      <a:tcPr/>
                    </a:tc>
                    <a:extLst>
                      <a:ext uri="{0D108BD9-81ED-4DB2-BD59-A6C34878D82A}">
                        <a16:rowId xmlns:a16="http://schemas.microsoft.com/office/drawing/2014/main" val="10005"/>
                      </a:ext>
                    </a:extLst>
                  </a:tr>
                  <a:tr h="491827">
                    <a:tc>
                      <a:txBody>
                        <a:bodyPr/>
                        <a:lstStyle/>
                        <a:p>
                          <a:pPr algn="ctr"/>
                          <a14:m>
                            <m:oMathPara xmlns:m="http://schemas.openxmlformats.org/officeDocument/2006/math">
                              <m:oMathParaPr>
                                <m:jc m:val="centerGroup"/>
                              </m:oMathParaPr>
                              <m:oMath xmlns:m="http://schemas.openxmlformats.org/officeDocument/2006/math">
                                <m:sSub>
                                  <m:sSubPr>
                                    <m:ctrlPr>
                                      <a:rPr lang="ru-RU" sz="1500" i="1" smtClean="0">
                                        <a:latin typeface="Cambria Math" panose="02040503050406030204" pitchFamily="18" charset="0"/>
                                      </a:rPr>
                                    </m:ctrlPr>
                                  </m:sSubPr>
                                  <m:e>
                                    <m:r>
                                      <a:rPr lang="ru-RU" sz="1500">
                                        <a:latin typeface="Cambria Math" charset="0"/>
                                      </a:rPr>
                                      <m:t>𝛘</m:t>
                                    </m:r>
                                  </m:e>
                                  <m:sub>
                                    <m:r>
                                      <a:rPr lang="en-US" sz="1500">
                                        <a:latin typeface="Cambria Math" charset="0"/>
                                      </a:rPr>
                                      <m:t>𝐜</m:t>
                                    </m:r>
                                    <m:r>
                                      <a:rPr lang="en-US" sz="1500" smtClean="0">
                                        <a:latin typeface="Cambria Math" charset="0"/>
                                      </a:rPr>
                                      <m:t>𝟐</m:t>
                                    </m:r>
                                  </m:sub>
                                </m:sSub>
                              </m:oMath>
                            </m:oMathPara>
                          </a14:m>
                          <a:endParaRPr lang="ru-RU" sz="1500" b="1" dirty="0"/>
                        </a:p>
                      </a:txBody>
                      <a:tcPr/>
                    </a:tc>
                    <a:tc>
                      <a:txBody>
                        <a:bodyPr/>
                        <a:lstStyle/>
                        <a:p>
                          <a:pPr algn="ctr"/>
                          <a:r>
                            <a:rPr lang="en-US" sz="1500" dirty="0"/>
                            <a:t>ATLAS,</a:t>
                          </a:r>
                          <a:r>
                            <a:rPr lang="en-US" sz="1500" baseline="0" dirty="0"/>
                            <a:t> </a:t>
                          </a:r>
                          <a:r>
                            <a:rPr lang="en-US" sz="1500" baseline="0" dirty="0" err="1"/>
                            <a:t>LHCb</a:t>
                          </a:r>
                          <a:r>
                            <a:rPr lang="en-US" sz="1500" baseline="0" dirty="0"/>
                            <a:t>, CMS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t>-</a:t>
                          </a:r>
                          <a14:m>
                            <m:oMath xmlns:m="http://schemas.openxmlformats.org/officeDocument/2006/math">
                              <m:f>
                                <m:fPr>
                                  <m:type m:val="lin"/>
                                  <m:ctrlPr>
                                    <a:rPr lang="en-US" sz="1500" b="1" i="1" smtClean="0">
                                      <a:latin typeface="Cambria Math" panose="02040503050406030204" pitchFamily="18" charset="0"/>
                                    </a:rPr>
                                  </m:ctrlPr>
                                </m:fPr>
                                <m:num>
                                  <m:r>
                                    <a:rPr lang="en-US" sz="1500" b="1" i="1" smtClean="0">
                                      <a:latin typeface="Cambria Math" charset="0"/>
                                    </a:rPr>
                                    <m:t>𝐉</m:t>
                                  </m:r>
                                </m:num>
                                <m:den>
                                  <m:r>
                                    <a:rPr lang="en-US" sz="1500" b="1" i="1" smtClean="0">
                                      <a:latin typeface="Cambria Math" charset="0"/>
                                    </a:rPr>
                                    <m:t>𝛙</m:t>
                                  </m:r>
                                </m:den>
                              </m:f>
                              <m:r>
                                <a:rPr lang="en-US" sz="1500" b="1" i="1" smtClean="0">
                                  <a:latin typeface="Cambria Math" charset="0"/>
                                </a:rPr>
                                <m:t>𝛄</m:t>
                              </m:r>
                            </m:oMath>
                          </a14:m>
                          <a:endParaRPr lang="ru-RU" sz="1500" b="1"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US" sz="1500" i="1" smtClean="0">
                                        <a:latin typeface="Cambria Math" panose="02040503050406030204" pitchFamily="18" charset="0"/>
                                      </a:rPr>
                                    </m:ctrlPr>
                                  </m:dPr>
                                  <m:e>
                                    <m:r>
                                      <a:rPr lang="en-US" sz="1500" b="0" i="0" smtClean="0">
                                        <a:latin typeface="Cambria Math" charset="0"/>
                                      </a:rPr>
                                      <m:t>0</m:t>
                                    </m:r>
                                    <m:r>
                                      <a:rPr lang="en-US" sz="1500" smtClean="0">
                                        <a:latin typeface="Cambria Math" charset="0"/>
                                      </a:rPr>
                                      <m:t>.</m:t>
                                    </m:r>
                                    <m:r>
                                      <a:rPr lang="en-US" sz="1500" b="0" i="0" smtClean="0">
                                        <a:latin typeface="Cambria Math" charset="0"/>
                                      </a:rPr>
                                      <m:t>63</m:t>
                                    </m:r>
                                    <m:r>
                                      <a:rPr lang="en-US" sz="1500">
                                        <a:latin typeface="Cambria Math" charset="0"/>
                                      </a:rPr>
                                      <m:t>±</m:t>
                                    </m:r>
                                    <m:r>
                                      <a:rPr lang="en-US" sz="1500" smtClean="0">
                                        <a:latin typeface="Cambria Math" charset="0"/>
                                      </a:rPr>
                                      <m:t>0.</m:t>
                                    </m:r>
                                    <m:r>
                                      <a:rPr lang="en-US" sz="1500" b="0" i="0" smtClean="0">
                                        <a:latin typeface="Cambria Math" charset="0"/>
                                      </a:rPr>
                                      <m:t>11</m:t>
                                    </m:r>
                                    <m:r>
                                      <a:rPr lang="en-US" sz="1500" smtClean="0">
                                        <a:latin typeface="Cambria Math" charset="0"/>
                                      </a:rPr>
                                      <m:t>±</m:t>
                                    </m:r>
                                    <m:r>
                                      <a:rPr lang="en-US" sz="1500" b="0" i="0" smtClean="0">
                                        <a:latin typeface="Cambria Math" charset="0"/>
                                      </a:rPr>
                                      <m:t>0.05</m:t>
                                    </m:r>
                                    <m:r>
                                      <a:rPr lang="en-US" sz="1500" smtClean="0">
                                        <a:latin typeface="Cambria Math" charset="0"/>
                                      </a:rPr>
                                      <m:t>±</m:t>
                                    </m:r>
                                    <m:r>
                                      <a:rPr lang="en-US" sz="1500" b="0" i="0" smtClean="0">
                                        <a:latin typeface="Cambria Math" charset="0"/>
                                      </a:rPr>
                                      <m:t>0.15</m:t>
                                    </m:r>
                                    <m:r>
                                      <m:rPr>
                                        <m:sty m:val="p"/>
                                      </m:rPr>
                                      <a:rPr lang="en-US" sz="1500" b="0" i="0" smtClean="0">
                                        <a:latin typeface="Cambria Math" charset="0"/>
                                      </a:rPr>
                                      <m:t>B</m:t>
                                    </m:r>
                                  </m:e>
                                </m:d>
                                <m:r>
                                  <a:rPr lang="en-US" sz="150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m:oMathPara>
                          </a14:m>
                          <a:endParaRPr lang="en-US" sz="1500" dirty="0"/>
                        </a:p>
                        <a:p>
                          <a:pPr algn="ctr"/>
                          <a:r>
                            <a:rPr lang="en-US" sz="1500" b="0" dirty="0"/>
                            <a:t>*</a:t>
                          </a:r>
                          <a:r>
                            <a:rPr lang="en-US" sz="1500" b="0" dirty="0" err="1"/>
                            <a:t>LHCb</a:t>
                          </a:r>
                          <a:r>
                            <a:rPr lang="en-US" sz="1500" b="1" dirty="0"/>
                            <a:t> -</a:t>
                          </a:r>
                          <a14:m>
                            <m:oMath xmlns:m="http://schemas.openxmlformats.org/officeDocument/2006/math">
                              <m:r>
                                <a:rPr lang="en-US" sz="1500" b="1" i="1" smtClean="0">
                                  <a:latin typeface="Cambria Math" charset="0"/>
                                  <a:ea typeface="Cambria Math" charset="0"/>
                                  <a:cs typeface="Cambria Math" charset="0"/>
                                </a:rPr>
                                <m:t>𝝓𝝓</m:t>
                              </m:r>
                            </m:oMath>
                          </a14:m>
                          <a:endParaRPr lang="ru-RU" sz="15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500" smtClean="0">
                                    <a:latin typeface="Cambria Math" charset="0"/>
                                  </a:rPr>
                                  <m:t>(1.4</m:t>
                                </m:r>
                                <m:r>
                                  <a:rPr lang="en-US" sz="1500">
                                    <a:latin typeface="Cambria Math" charset="0"/>
                                  </a:rPr>
                                  <m:t>±0.</m:t>
                                </m:r>
                                <m:r>
                                  <a:rPr lang="en-US" sz="1500" smtClean="0">
                                    <a:latin typeface="Cambria Math" charset="0"/>
                                  </a:rPr>
                                  <m:t>4</m:t>
                                </m:r>
                                <m:r>
                                  <a:rPr lang="en-US" sz="150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m:oMathPara>
                          </a14:m>
                          <a:endParaRPr lang="en-US" sz="1500" dirty="0"/>
                        </a:p>
                        <a:p>
                          <a:pPr algn="ctr"/>
                          <a:r>
                            <a:rPr lang="en-US" sz="1500" dirty="0"/>
                            <a:t>direct: </a:t>
                          </a:r>
                          <a14:m>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1.65</m:t>
                                  </m:r>
                                  <m:r>
                                    <a:rPr lang="en-US" sz="1500">
                                      <a:latin typeface="Cambria Math" charset="0"/>
                                    </a:rPr>
                                    <m:t>±</m:t>
                                  </m:r>
                                  <m:r>
                                    <a:rPr lang="en-US" sz="1500" smtClean="0">
                                      <a:latin typeface="Cambria Math" charset="0"/>
                                    </a:rPr>
                                    <m:t>0.31</m:t>
                                  </m:r>
                                </m:e>
                              </m:d>
                              <m:r>
                                <a:rPr lang="en-US" sz="150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a14:m>
                          <a:endParaRPr lang="en-US" sz="1500" b="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t>BABAR, Belle </a:t>
                          </a:r>
                          <a:r>
                            <a:rPr lang="en-US" sz="1500" b="1" baseline="0" dirty="0"/>
                            <a:t>-</a:t>
                          </a:r>
                          <a14:m>
                            <m:oMath xmlns:m="http://schemas.openxmlformats.org/officeDocument/2006/math">
                              <m:f>
                                <m:fPr>
                                  <m:type m:val="lin"/>
                                  <m:ctrlPr>
                                    <a:rPr lang="en-US" sz="1500" b="1" i="1" smtClean="0">
                                      <a:latin typeface="Cambria Math" panose="02040503050406030204" pitchFamily="18" charset="0"/>
                                    </a:rPr>
                                  </m:ctrlPr>
                                </m:fPr>
                                <m:num>
                                  <m:r>
                                    <a:rPr lang="en-US" sz="1500" b="1" i="1" smtClean="0">
                                      <a:latin typeface="Cambria Math" charset="0"/>
                                    </a:rPr>
                                    <m:t>𝐉</m:t>
                                  </m:r>
                                </m:num>
                                <m:den>
                                  <m:r>
                                    <a:rPr lang="en-US" sz="1500" b="1" i="1" smtClean="0">
                                      <a:latin typeface="Cambria Math" charset="0"/>
                                    </a:rPr>
                                    <m:t>𝛙</m:t>
                                  </m:r>
                                </m:den>
                              </m:f>
                              <m:r>
                                <a:rPr lang="en-US" sz="1500" b="1" i="1" smtClean="0">
                                  <a:latin typeface="Cambria Math" charset="0"/>
                                </a:rPr>
                                <m:t>𝛄</m:t>
                              </m:r>
                            </m:oMath>
                          </a14:m>
                          <a:endParaRPr lang="en-US" sz="1500" b="1" dirty="0"/>
                        </a:p>
                      </a:txBody>
                      <a:tcPr/>
                    </a:tc>
                    <a:extLst>
                      <a:ext uri="{0D108BD9-81ED-4DB2-BD59-A6C34878D82A}">
                        <a16:rowId xmlns:a16="http://schemas.microsoft.com/office/drawing/2014/main" val="10006"/>
                      </a:ext>
                    </a:extLst>
                  </a:tr>
                  <a:tr h="491827">
                    <a:tc>
                      <a:txBody>
                        <a:bodyPr/>
                        <a:lstStyle/>
                        <a:p>
                          <a:pPr algn="ctr"/>
                          <a14:m>
                            <m:oMath xmlns:m="http://schemas.openxmlformats.org/officeDocument/2006/math">
                              <m:sSub>
                                <m:sSubPr>
                                  <m:ctrlPr>
                                    <a:rPr lang="ru-RU" sz="1500" i="1" smtClean="0">
                                      <a:latin typeface="Cambria Math" panose="02040503050406030204" pitchFamily="18" charset="0"/>
                                    </a:rPr>
                                  </m:ctrlPr>
                                </m:sSubPr>
                                <m:e>
                                  <m:r>
                                    <a:rPr lang="ru-RU" sz="1500" smtClean="0">
                                      <a:latin typeface="Cambria Math" charset="0"/>
                                    </a:rPr>
                                    <m:t>𝛈</m:t>
                                  </m:r>
                                </m:e>
                                <m:sub>
                                  <m:r>
                                    <a:rPr lang="en-US" sz="1500">
                                      <a:latin typeface="Cambria Math" charset="0"/>
                                    </a:rPr>
                                    <m:t>𝐜</m:t>
                                  </m:r>
                                </m:sub>
                              </m:sSub>
                            </m:oMath>
                          </a14:m>
                          <a:r>
                            <a:rPr lang="en-US" sz="1500" dirty="0"/>
                            <a:t>(2S)</a:t>
                          </a:r>
                          <a:endParaRPr lang="ru-RU" sz="1500" b="1" dirty="0"/>
                        </a:p>
                      </a:txBody>
                      <a:tcPr/>
                    </a:tc>
                    <a:tc>
                      <a:txBody>
                        <a:bodyPr/>
                        <a:lstStyle/>
                        <a:p>
                          <a:pPr algn="ctr"/>
                          <a:r>
                            <a:rPr lang="en-US" sz="1500" dirty="0"/>
                            <a:t>-</a:t>
                          </a:r>
                          <a:endParaRPr lang="ru-RU"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t>*</a:t>
                          </a:r>
                          <a:r>
                            <a:rPr lang="en-US" sz="1500" b="0" dirty="0" err="1"/>
                            <a:t>LHCb</a:t>
                          </a:r>
                          <a:r>
                            <a:rPr lang="en-US" sz="1500" b="1" dirty="0"/>
                            <a:t> -</a:t>
                          </a:r>
                          <a14:m>
                            <m:oMath xmlns:m="http://schemas.openxmlformats.org/officeDocument/2006/math">
                              <m:r>
                                <a:rPr lang="en-US" sz="1500" b="1" i="1" smtClean="0">
                                  <a:latin typeface="Cambria Math" charset="0"/>
                                  <a:ea typeface="Cambria Math" charset="0"/>
                                  <a:cs typeface="Cambria Math" charset="0"/>
                                </a:rPr>
                                <m:t>𝝓𝝓</m:t>
                              </m:r>
                            </m:oMath>
                          </a14:m>
                          <a:r>
                            <a:rPr lang="en-US" sz="150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t>BR</a:t>
                          </a:r>
                          <a14:m>
                            <m:oMath xmlns:m="http://schemas.openxmlformats.org/officeDocument/2006/math">
                              <m:r>
                                <a:rPr lang="en-US" sz="1500" b="0" i="0" smtClean="0">
                                  <a:latin typeface="Cambria Math" charset="0"/>
                                </a:rPr>
                                <m:t>(</m:t>
                              </m:r>
                              <m:sSub>
                                <m:sSubPr>
                                  <m:ctrlPr>
                                    <a:rPr lang="ru-RU" sz="1500" b="0" i="1" smtClean="0">
                                      <a:latin typeface="Cambria Math" panose="02040503050406030204" pitchFamily="18" charset="0"/>
                                    </a:rPr>
                                  </m:ctrlPr>
                                </m:sSubPr>
                                <m:e>
                                  <m:r>
                                    <a:rPr lang="ru-RU" sz="1500" b="0" i="1" smtClean="0">
                                      <a:latin typeface="Cambria Math" charset="0"/>
                                    </a:rPr>
                                    <m:t>𝜂</m:t>
                                  </m:r>
                                </m:e>
                                <m:sub>
                                  <m:r>
                                    <a:rPr lang="en-US" sz="1500" b="0" i="1">
                                      <a:latin typeface="Cambria Math" charset="0"/>
                                    </a:rPr>
                                    <m:t>𝑐</m:t>
                                  </m:r>
                                </m:sub>
                              </m:sSub>
                              <m:d>
                                <m:dPr>
                                  <m:ctrlPr>
                                    <a:rPr lang="en-US" sz="1500" b="0" i="1" smtClean="0">
                                      <a:latin typeface="Cambria Math" panose="02040503050406030204" pitchFamily="18" charset="0"/>
                                    </a:rPr>
                                  </m:ctrlPr>
                                </m:dPr>
                                <m:e>
                                  <m:r>
                                    <a:rPr lang="en-US" sz="1500" b="0" i="1" smtClean="0">
                                      <a:latin typeface="Cambria Math" charset="0"/>
                                    </a:rPr>
                                    <m:t>2</m:t>
                                  </m:r>
                                  <m:r>
                                    <a:rPr lang="en-US" sz="1500" b="0" i="1" smtClean="0">
                                      <a:latin typeface="Cambria Math" charset="0"/>
                                    </a:rPr>
                                    <m:t>𝑆</m:t>
                                  </m:r>
                                </m:e>
                              </m:d>
                              <m:r>
                                <a:rPr lang="en-US" sz="1500" b="0" smtClean="0">
                                  <a:latin typeface="Cambria Math" charset="0"/>
                                </a:rPr>
                                <m:t>→</m:t>
                              </m:r>
                              <m:r>
                                <a:rPr lang="en-US" sz="1500" b="0" i="1" smtClean="0">
                                  <a:latin typeface="Cambria Math" charset="0"/>
                                  <a:ea typeface="Cambria Math" charset="0"/>
                                  <a:cs typeface="Cambria Math" charset="0"/>
                                </a:rPr>
                                <m:t>𝜙𝜙</m:t>
                              </m:r>
                              <m:r>
                                <a:rPr lang="en-US" sz="1500" b="0" i="1" smtClean="0">
                                  <a:latin typeface="Cambria Math" charset="0"/>
                                  <a:ea typeface="Cambria Math" charset="0"/>
                                  <a:cs typeface="Cambria Math" charset="0"/>
                                </a:rPr>
                                <m:t>)</m:t>
                              </m:r>
                            </m:oMath>
                          </a14:m>
                          <a:r>
                            <a:rPr lang="en-US" sz="1500" b="1" dirty="0"/>
                            <a:t> </a:t>
                          </a:r>
                          <a:r>
                            <a:rPr lang="en-US" sz="1500" b="0" dirty="0"/>
                            <a:t>was not measured</a:t>
                          </a:r>
                          <a:endParaRPr lang="ru-RU" sz="1500" b="0" dirty="0"/>
                        </a:p>
                      </a:txBody>
                      <a:tcPr/>
                    </a:tc>
                    <a:tc>
                      <a:txBody>
                        <a:bodyPr/>
                        <a:lstStyle/>
                        <a:p>
                          <a:pPr algn="ctr"/>
                          <a:r>
                            <a:rPr lang="en-US" sz="1500" dirty="0"/>
                            <a:t>-</a:t>
                          </a:r>
                          <a:endParaRPr lang="ru-RU" sz="1500" dirty="0"/>
                        </a:p>
                      </a:txBody>
                      <a:tcPr/>
                    </a:tc>
                    <a:extLst>
                      <a:ext uri="{0D108BD9-81ED-4DB2-BD59-A6C34878D82A}">
                        <a16:rowId xmlns:a16="http://schemas.microsoft.com/office/drawing/2014/main" val="10007"/>
                      </a:ext>
                    </a:extLst>
                  </a:tr>
                  <a:tr h="4918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500" smtClean="0">
                                  <a:latin typeface="Cambria Math" charset="0"/>
                                </a:rPr>
                                <m:t>𝝍</m:t>
                              </m:r>
                            </m:oMath>
                          </a14:m>
                          <a:r>
                            <a:rPr lang="en-US" sz="1500" dirty="0"/>
                            <a:t>(2S)</a:t>
                          </a:r>
                          <a:endParaRPr lang="ru-RU" sz="1500" dirty="0"/>
                        </a:p>
                        <a:p>
                          <a:pPr algn="ctr"/>
                          <a:endParaRPr lang="ru-RU" sz="15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a:t>LHCb</a:t>
                          </a:r>
                          <a:r>
                            <a:rPr lang="en-US" sz="1500" dirty="0"/>
                            <a:t>,</a:t>
                          </a:r>
                          <a:r>
                            <a:rPr lang="en-US" sz="1500" baseline="0" dirty="0"/>
                            <a:t> ATLAS, CMS</a:t>
                          </a:r>
                          <a:endParaRPr lang="ru-RU" sz="15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t>-</a:t>
                          </a:r>
                          <a14:m>
                            <m:oMath xmlns:m="http://schemas.openxmlformats.org/officeDocument/2006/math">
                              <m:r>
                                <a:rPr lang="en-US" sz="1500" b="1" i="1" smtClean="0">
                                  <a:latin typeface="Cambria Math" charset="0"/>
                                </a:rPr>
                                <m:t>𝛍𝛍</m:t>
                              </m:r>
                            </m:oMath>
                          </a14:m>
                          <a:endParaRPr lang="en-US" sz="1500" b="1"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2.83</m:t>
                                    </m:r>
                                    <m:r>
                                      <a:rPr lang="en-US" sz="1500">
                                        <a:latin typeface="Cambria Math" charset="0"/>
                                      </a:rPr>
                                      <m:t>±</m:t>
                                    </m:r>
                                    <m:r>
                                      <a:rPr lang="en-US" sz="1500" smtClean="0">
                                        <a:latin typeface="Cambria Math" charset="0"/>
                                      </a:rPr>
                                      <m:t>0.29</m:t>
                                    </m:r>
                                  </m:e>
                                </m:d>
                                <m:r>
                                  <a:rPr lang="en-US" sz="150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m:oMathPara>
                          </a14:m>
                          <a:endParaRPr lang="en-US" sz="1500" dirty="0"/>
                        </a:p>
                        <a:p>
                          <a:pPr algn="ctr"/>
                          <a:r>
                            <a:rPr lang="en-US" sz="1500" b="0" dirty="0" err="1"/>
                            <a:t>LHCb</a:t>
                          </a:r>
                          <a:r>
                            <a:rPr lang="en-US" sz="1500" b="0" dirty="0"/>
                            <a:t>, CMS </a:t>
                          </a:r>
                          <a:r>
                            <a:rPr lang="en-US" sz="1500" b="1" dirty="0"/>
                            <a:t>- </a:t>
                          </a:r>
                          <a14:m>
                            <m:oMath xmlns:m="http://schemas.openxmlformats.org/officeDocument/2006/math">
                              <m:r>
                                <a:rPr lang="en-US" sz="1500" b="1" i="1" smtClean="0">
                                  <a:latin typeface="Cambria Math" charset="0"/>
                                </a:rPr>
                                <m:t>𝛍𝛍</m:t>
                              </m:r>
                            </m:oMath>
                          </a14:m>
                          <a:endParaRPr lang="ru-RU" sz="1500"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US" sz="1500" i="1" smtClean="0">
                                        <a:latin typeface="Cambria Math" panose="02040503050406030204" pitchFamily="18" charset="0"/>
                                      </a:rPr>
                                    </m:ctrlPr>
                                  </m:dPr>
                                  <m:e>
                                    <m:r>
                                      <a:rPr lang="en-US" sz="1500" smtClean="0">
                                        <a:latin typeface="Cambria Math" charset="0"/>
                                      </a:rPr>
                                      <m:t>3.07</m:t>
                                    </m:r>
                                    <m:r>
                                      <a:rPr lang="en-US" sz="1500">
                                        <a:latin typeface="Cambria Math" charset="0"/>
                                      </a:rPr>
                                      <m:t>±</m:t>
                                    </m:r>
                                    <m:r>
                                      <a:rPr lang="en-US" sz="1500" smtClean="0">
                                        <a:latin typeface="Cambria Math" charset="0"/>
                                      </a:rPr>
                                      <m:t>0.21</m:t>
                                    </m:r>
                                  </m:e>
                                </m:d>
                                <m:r>
                                  <a:rPr lang="en-US" sz="1500">
                                    <a:latin typeface="Cambria Math" charset="0"/>
                                  </a:rPr>
                                  <m:t>×</m:t>
                                </m:r>
                                <m:sSup>
                                  <m:sSupPr>
                                    <m:ctrlPr>
                                      <a:rPr lang="en-US" sz="1500" i="1">
                                        <a:latin typeface="Cambria Math" panose="02040503050406030204" pitchFamily="18" charset="0"/>
                                      </a:rPr>
                                    </m:ctrlPr>
                                  </m:sSupPr>
                                  <m:e>
                                    <m:r>
                                      <a:rPr lang="en-US" sz="1500">
                                        <a:latin typeface="Cambria Math" charset="0"/>
                                      </a:rPr>
                                      <m:t>10</m:t>
                                    </m:r>
                                  </m:e>
                                  <m:sup>
                                    <m:r>
                                      <a:rPr lang="en-US" sz="1500">
                                        <a:latin typeface="Cambria Math" charset="0"/>
                                      </a:rPr>
                                      <m:t>−3</m:t>
                                    </m:r>
                                  </m:sup>
                                </m:sSup>
                              </m:oMath>
                            </m:oMathPara>
                          </a14:m>
                          <a:endParaRPr lang="en-US" sz="15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t>BABAR,</a:t>
                          </a:r>
                          <a:r>
                            <a:rPr lang="en-US" sz="1500" baseline="0" dirty="0"/>
                            <a:t> CLEO - </a:t>
                          </a:r>
                          <a:r>
                            <a:rPr lang="en-US" sz="1500" b="1" i="1" baseline="0" dirty="0" err="1"/>
                            <a:t>ll</a:t>
                          </a:r>
                          <a:endParaRPr lang="en-US" sz="1500" b="1" i="1" dirty="0"/>
                        </a:p>
                      </a:txBody>
                      <a:tcPr/>
                    </a:tc>
                    <a:extLst>
                      <a:ext uri="{0D108BD9-81ED-4DB2-BD59-A6C34878D82A}">
                        <a16:rowId xmlns:a16="http://schemas.microsoft.com/office/drawing/2014/main" val="10008"/>
                      </a:ext>
                    </a:extLst>
                  </a:tr>
                </a:tbl>
              </a:graphicData>
            </a:graphic>
          </p:graphicFrame>
        </mc:Choice>
        <mc:Fallback xmlns="">
          <p:graphicFrame>
            <p:nvGraphicFramePr>
              <p:cNvPr id="56" name="Таблица 55"/>
              <p:cNvGraphicFramePr>
                <a:graphicFrameLocks noGrp="1"/>
              </p:cNvGraphicFramePr>
              <p:nvPr>
                <p:extLst>
                  <p:ext uri="{D42A27DB-BD31-4B8C-83A1-F6EECF244321}">
                    <p14:modId xmlns:p14="http://schemas.microsoft.com/office/powerpoint/2010/main" val="286791631"/>
                  </p:ext>
                </p:extLst>
              </p:nvPr>
            </p:nvGraphicFramePr>
            <p:xfrm>
              <a:off x="-1" y="548069"/>
              <a:ext cx="9105253" cy="5623560"/>
            </p:xfrm>
            <a:graphic>
              <a:graphicData uri="http://schemas.openxmlformats.org/drawingml/2006/table">
                <a:tbl>
                  <a:tblPr firstRow="1" bandRow="1">
                    <a:tableStyleId>{5940675A-B579-460E-94D1-54222C63F5DA}</a:tableStyleId>
                  </a:tblPr>
                  <a:tblGrid>
                    <a:gridCol w="796523"/>
                    <a:gridCol w="2175278"/>
                    <a:gridCol w="3505200"/>
                    <a:gridCol w="2628252"/>
                  </a:tblGrid>
                  <a:tr h="548640">
                    <a:tc>
                      <a:txBody>
                        <a:bodyPr/>
                        <a:lstStyle/>
                        <a:p>
                          <a:pPr algn="ctr"/>
                          <a:endParaRPr lang="ru-RU" sz="1500" dirty="0"/>
                        </a:p>
                      </a:txBody>
                      <a:tcPr/>
                    </a:tc>
                    <a:tc>
                      <a:txBody>
                        <a:bodyPr/>
                        <a:lstStyle/>
                        <a:p>
                          <a:pPr algn="ctr"/>
                          <a:r>
                            <a:rPr lang="en-US" sz="1500" b="1" dirty="0" smtClean="0"/>
                            <a:t>Prompt </a:t>
                          </a:r>
                          <a:r>
                            <a:rPr lang="en-US" sz="1500" b="1" dirty="0" err="1" smtClean="0"/>
                            <a:t>hadroproduction</a:t>
                          </a:r>
                          <a:endParaRPr lang="ru-RU" sz="1500" b="1" dirty="0"/>
                        </a:p>
                      </a:txBody>
                      <a:tcPr/>
                    </a:tc>
                    <a:tc>
                      <a:txBody>
                        <a:bodyPr/>
                        <a:lstStyle/>
                        <a:p>
                          <a:endParaRPr lang="en-US"/>
                        </a:p>
                      </a:txBody>
                      <a:tcPr>
                        <a:blipFill rotWithShape="0">
                          <a:blip r:embed="rId2"/>
                          <a:stretch>
                            <a:fillRect l="-85043" t="-1111" r="-75478" b="-938889"/>
                          </a:stretch>
                        </a:blipFill>
                      </a:tcPr>
                    </a:tc>
                    <a:tc>
                      <a:txBody>
                        <a:bodyPr/>
                        <a:lstStyle/>
                        <a:p>
                          <a:endParaRPr lang="en-US"/>
                        </a:p>
                      </a:txBody>
                      <a:tcPr>
                        <a:blipFill rotWithShape="0">
                          <a:blip r:embed="rId2"/>
                          <a:stretch>
                            <a:fillRect l="-246296" t="-1111" r="-463" b="-938889"/>
                          </a:stretch>
                        </a:blipFill>
                      </a:tcPr>
                    </a:tc>
                  </a:tr>
                  <a:tr h="548640">
                    <a:tc>
                      <a:txBody>
                        <a:bodyPr/>
                        <a:lstStyle/>
                        <a:p>
                          <a:endParaRPr lang="en-US"/>
                        </a:p>
                      </a:txBody>
                      <a:tcPr>
                        <a:blipFill rotWithShape="0">
                          <a:blip r:embed="rId2"/>
                          <a:stretch>
                            <a:fillRect l="-763" t="-101111" r="-1042748" b="-838889"/>
                          </a:stretch>
                        </a:blipFill>
                      </a:tcPr>
                    </a:tc>
                    <a:tc>
                      <a:txBody>
                        <a:bodyPr/>
                        <a:lstStyle/>
                        <a:p>
                          <a:endParaRPr lang="en-US"/>
                        </a:p>
                      </a:txBody>
                      <a:tcPr>
                        <a:blipFill rotWithShape="0">
                          <a:blip r:embed="rId2"/>
                          <a:stretch>
                            <a:fillRect l="-36975" t="-101111" r="-282633" b="-838889"/>
                          </a:stretch>
                        </a:blipFill>
                      </a:tcPr>
                    </a:tc>
                    <a:tc>
                      <a:txBody>
                        <a:bodyPr/>
                        <a:lstStyle/>
                        <a:p>
                          <a:endParaRPr lang="en-US"/>
                        </a:p>
                      </a:txBody>
                      <a:tcPr>
                        <a:blipFill rotWithShape="0">
                          <a:blip r:embed="rId2"/>
                          <a:stretch>
                            <a:fillRect l="-85043" t="-101111" r="-75478" b="-838889"/>
                          </a:stretch>
                        </a:blipFill>
                      </a:tcPr>
                    </a:tc>
                    <a:tc>
                      <a:txBody>
                        <a:bodyPr/>
                        <a:lstStyle/>
                        <a:p>
                          <a:pPr algn="ctr"/>
                          <a:r>
                            <a:rPr lang="en-US" sz="1500" dirty="0" smtClean="0"/>
                            <a:t>-</a:t>
                          </a:r>
                          <a:endParaRPr lang="ru-RU" sz="1500" dirty="0"/>
                        </a:p>
                      </a:txBody>
                      <a:tcPr/>
                    </a:tc>
                  </a:tr>
                  <a:tr h="777240">
                    <a:tc>
                      <a:txBody>
                        <a:bodyPr/>
                        <a:lstStyle/>
                        <a:p>
                          <a:endParaRPr lang="en-US"/>
                        </a:p>
                      </a:txBody>
                      <a:tcPr>
                        <a:blipFill rotWithShape="0">
                          <a:blip r:embed="rId2"/>
                          <a:stretch>
                            <a:fillRect l="-763" t="-141406" r="-1042748" b="-489844"/>
                          </a:stretch>
                        </a:blipFill>
                      </a:tcPr>
                    </a:tc>
                    <a:tc>
                      <a:txBody>
                        <a:bodyPr/>
                        <a:lstStyle/>
                        <a:p>
                          <a:endParaRPr lang="en-US"/>
                        </a:p>
                      </a:txBody>
                      <a:tcPr>
                        <a:blipFill rotWithShape="0">
                          <a:blip r:embed="rId2"/>
                          <a:stretch>
                            <a:fillRect l="-36975" t="-141406" r="-282633" b="-489844"/>
                          </a:stretch>
                        </a:blipFill>
                      </a:tcPr>
                    </a:tc>
                    <a:tc>
                      <a:txBody>
                        <a:bodyPr/>
                        <a:lstStyle/>
                        <a:p>
                          <a:endParaRPr lang="en-US"/>
                        </a:p>
                      </a:txBody>
                      <a:tcPr>
                        <a:blipFill rotWithShape="0">
                          <a:blip r:embed="rId2"/>
                          <a:stretch>
                            <a:fillRect l="-85043" t="-141406" r="-75478" b="-489844"/>
                          </a:stretch>
                        </a:blipFill>
                      </a:tcPr>
                    </a:tc>
                    <a:tc>
                      <a:txBody>
                        <a:bodyPr/>
                        <a:lstStyle/>
                        <a:p>
                          <a:endParaRPr lang="en-US"/>
                        </a:p>
                      </a:txBody>
                      <a:tcPr>
                        <a:blipFill rotWithShape="0">
                          <a:blip r:embed="rId2"/>
                          <a:stretch>
                            <a:fillRect l="-246296" t="-141406" r="-463" b="-489844"/>
                          </a:stretch>
                        </a:blipFill>
                      </a:tcPr>
                    </a:tc>
                  </a:tr>
                  <a:tr h="548640">
                    <a:tc>
                      <a:txBody>
                        <a:bodyPr/>
                        <a:lstStyle/>
                        <a:p>
                          <a:endParaRPr lang="en-US"/>
                        </a:p>
                      </a:txBody>
                      <a:tcPr>
                        <a:blipFill rotWithShape="0">
                          <a:blip r:embed="rId2"/>
                          <a:stretch>
                            <a:fillRect l="-763" t="-343333" r="-1042748" b="-596667"/>
                          </a:stretch>
                        </a:blipFill>
                      </a:tcPr>
                    </a:tc>
                    <a:tc>
                      <a:txBody>
                        <a:bodyPr/>
                        <a:lstStyle/>
                        <a:p>
                          <a:pPr algn="ctr"/>
                          <a:r>
                            <a:rPr lang="en-US" sz="1500" dirty="0" smtClean="0"/>
                            <a:t>-</a:t>
                          </a:r>
                          <a:endParaRPr lang="ru-RU" sz="1500" dirty="0"/>
                        </a:p>
                      </a:txBody>
                      <a:tcPr/>
                    </a:tc>
                    <a:tc>
                      <a:txBody>
                        <a:bodyPr/>
                        <a:lstStyle/>
                        <a:p>
                          <a:endParaRPr lang="en-US"/>
                        </a:p>
                      </a:txBody>
                      <a:tcPr>
                        <a:blipFill rotWithShape="0">
                          <a:blip r:embed="rId2"/>
                          <a:stretch>
                            <a:fillRect l="-85043" t="-343333" r="-75478" b="-596667"/>
                          </a:stretch>
                        </a:blipFill>
                      </a:tcPr>
                    </a:tc>
                    <a:tc>
                      <a:txBody>
                        <a:bodyPr/>
                        <a:lstStyle/>
                        <a:p>
                          <a:pPr algn="ctr"/>
                          <a:r>
                            <a:rPr lang="en-US" sz="1500" dirty="0" smtClean="0"/>
                            <a:t>-</a:t>
                          </a:r>
                          <a:endParaRPr lang="ru-RU" sz="1500" dirty="0"/>
                        </a:p>
                      </a:txBody>
                      <a:tcPr/>
                    </a:tc>
                  </a:tr>
                  <a:tr h="1005840">
                    <a:tc>
                      <a:txBody>
                        <a:bodyPr/>
                        <a:lstStyle/>
                        <a:p>
                          <a:endParaRPr lang="en-US"/>
                        </a:p>
                      </a:txBody>
                      <a:tcPr>
                        <a:blipFill rotWithShape="0">
                          <a:blip r:embed="rId2"/>
                          <a:stretch>
                            <a:fillRect l="-763" t="-241818" r="-1042748" b="-225455"/>
                          </a:stretch>
                        </a:blipFill>
                      </a:tcPr>
                    </a:tc>
                    <a:tc>
                      <a:txBody>
                        <a:bodyPr/>
                        <a:lstStyle/>
                        <a:p>
                          <a:endParaRPr lang="en-US"/>
                        </a:p>
                      </a:txBody>
                      <a:tcPr>
                        <a:blipFill rotWithShape="0">
                          <a:blip r:embed="rId2"/>
                          <a:stretch>
                            <a:fillRect l="-36975" t="-241818" r="-282633" b="-225455"/>
                          </a:stretch>
                        </a:blipFill>
                      </a:tcPr>
                    </a:tc>
                    <a:tc>
                      <a:txBody>
                        <a:bodyPr/>
                        <a:lstStyle/>
                        <a:p>
                          <a:endParaRPr lang="en-US"/>
                        </a:p>
                      </a:txBody>
                      <a:tcPr>
                        <a:blipFill rotWithShape="0">
                          <a:blip r:embed="rId2"/>
                          <a:stretch>
                            <a:fillRect l="-85043" t="-241818" r="-75478" b="-225455"/>
                          </a:stretch>
                        </a:blipFill>
                      </a:tcPr>
                    </a:tc>
                    <a:tc>
                      <a:txBody>
                        <a:bodyPr/>
                        <a:lstStyle/>
                        <a:p>
                          <a:endParaRPr lang="en-US"/>
                        </a:p>
                      </a:txBody>
                      <a:tcPr>
                        <a:blipFill rotWithShape="0">
                          <a:blip r:embed="rId2"/>
                          <a:stretch>
                            <a:fillRect l="-246296" t="-241818" r="-463" b="-225455"/>
                          </a:stretch>
                        </a:blipFill>
                      </a:tcPr>
                    </a:tc>
                  </a:tr>
                  <a:tr h="320040">
                    <a:tc>
                      <a:txBody>
                        <a:bodyPr/>
                        <a:lstStyle/>
                        <a:p>
                          <a:endParaRPr lang="en-US"/>
                        </a:p>
                      </a:txBody>
                      <a:tcPr>
                        <a:blipFill rotWithShape="0">
                          <a:blip r:embed="rId2"/>
                          <a:stretch>
                            <a:fillRect l="-763" t="-1064151" r="-1042748" b="-601887"/>
                          </a:stretch>
                        </a:blipFill>
                      </a:tcPr>
                    </a:tc>
                    <a:tc>
                      <a:txBody>
                        <a:bodyPr/>
                        <a:lstStyle/>
                        <a:p>
                          <a:pPr algn="ctr"/>
                          <a:r>
                            <a:rPr lang="en-US" sz="1500" dirty="0" smtClean="0"/>
                            <a:t>-</a:t>
                          </a:r>
                          <a:endParaRPr lang="ru-RU" sz="1500" b="0" dirty="0"/>
                        </a:p>
                      </a:txBody>
                      <a:tcPr/>
                    </a:tc>
                    <a:tc>
                      <a:txBody>
                        <a:bodyPr/>
                        <a:lstStyle/>
                        <a:p>
                          <a:pPr algn="ctr"/>
                          <a:r>
                            <a:rPr lang="en-US" sz="1500" b="0" dirty="0" smtClean="0"/>
                            <a:t>-</a:t>
                          </a:r>
                          <a:endParaRPr lang="ru-RU" sz="1500" b="0" dirty="0"/>
                        </a:p>
                      </a:txBody>
                      <a:tcPr/>
                    </a:tc>
                    <a:tc>
                      <a:txBody>
                        <a:bodyPr/>
                        <a:lstStyle/>
                        <a:p>
                          <a:pPr algn="ctr"/>
                          <a:r>
                            <a:rPr lang="en-US" sz="1500" b="0" dirty="0" smtClean="0"/>
                            <a:t>-</a:t>
                          </a:r>
                          <a:endParaRPr lang="ru-RU" sz="1500" b="0" dirty="0"/>
                        </a:p>
                      </a:txBody>
                      <a:tcPr/>
                    </a:tc>
                  </a:tr>
                  <a:tr h="777240">
                    <a:tc>
                      <a:txBody>
                        <a:bodyPr/>
                        <a:lstStyle/>
                        <a:p>
                          <a:endParaRPr lang="en-US"/>
                        </a:p>
                      </a:txBody>
                      <a:tcPr>
                        <a:blipFill rotWithShape="0">
                          <a:blip r:embed="rId2"/>
                          <a:stretch>
                            <a:fillRect l="-763" t="-482031" r="-1042748" b="-149219"/>
                          </a:stretch>
                        </a:blipFill>
                      </a:tcPr>
                    </a:tc>
                    <a:tc>
                      <a:txBody>
                        <a:bodyPr/>
                        <a:lstStyle/>
                        <a:p>
                          <a:endParaRPr lang="en-US"/>
                        </a:p>
                      </a:txBody>
                      <a:tcPr>
                        <a:blipFill rotWithShape="0">
                          <a:blip r:embed="rId2"/>
                          <a:stretch>
                            <a:fillRect l="-36975" t="-482031" r="-282633" b="-149219"/>
                          </a:stretch>
                        </a:blipFill>
                      </a:tcPr>
                    </a:tc>
                    <a:tc>
                      <a:txBody>
                        <a:bodyPr/>
                        <a:lstStyle/>
                        <a:p>
                          <a:endParaRPr lang="en-US"/>
                        </a:p>
                      </a:txBody>
                      <a:tcPr>
                        <a:blipFill rotWithShape="0">
                          <a:blip r:embed="rId2"/>
                          <a:stretch>
                            <a:fillRect l="-85043" t="-482031" r="-75478" b="-149219"/>
                          </a:stretch>
                        </a:blipFill>
                      </a:tcPr>
                    </a:tc>
                    <a:tc>
                      <a:txBody>
                        <a:bodyPr/>
                        <a:lstStyle/>
                        <a:p>
                          <a:endParaRPr lang="en-US"/>
                        </a:p>
                      </a:txBody>
                      <a:tcPr>
                        <a:blipFill rotWithShape="0">
                          <a:blip r:embed="rId2"/>
                          <a:stretch>
                            <a:fillRect l="-246296" t="-482031" r="-463" b="-149219"/>
                          </a:stretch>
                        </a:blipFill>
                      </a:tcPr>
                    </a:tc>
                  </a:tr>
                  <a:tr h="548640">
                    <a:tc>
                      <a:txBody>
                        <a:bodyPr/>
                        <a:lstStyle/>
                        <a:p>
                          <a:endParaRPr lang="en-US"/>
                        </a:p>
                      </a:txBody>
                      <a:tcPr>
                        <a:blipFill rotWithShape="0">
                          <a:blip r:embed="rId2"/>
                          <a:stretch>
                            <a:fillRect l="-763" t="-827778" r="-1042748" b="-112222"/>
                          </a:stretch>
                        </a:blipFill>
                      </a:tcPr>
                    </a:tc>
                    <a:tc>
                      <a:txBody>
                        <a:bodyPr/>
                        <a:lstStyle/>
                        <a:p>
                          <a:pPr algn="ctr"/>
                          <a:r>
                            <a:rPr lang="en-US" sz="1500" dirty="0" smtClean="0"/>
                            <a:t>-</a:t>
                          </a:r>
                          <a:endParaRPr lang="ru-RU" sz="1500" dirty="0"/>
                        </a:p>
                      </a:txBody>
                      <a:tcPr/>
                    </a:tc>
                    <a:tc>
                      <a:txBody>
                        <a:bodyPr/>
                        <a:lstStyle/>
                        <a:p>
                          <a:endParaRPr lang="en-US"/>
                        </a:p>
                      </a:txBody>
                      <a:tcPr>
                        <a:blipFill rotWithShape="0">
                          <a:blip r:embed="rId2"/>
                          <a:stretch>
                            <a:fillRect l="-85043" t="-827778" r="-75478" b="-112222"/>
                          </a:stretch>
                        </a:blipFill>
                      </a:tcPr>
                    </a:tc>
                    <a:tc>
                      <a:txBody>
                        <a:bodyPr/>
                        <a:lstStyle/>
                        <a:p>
                          <a:pPr algn="ctr"/>
                          <a:r>
                            <a:rPr lang="en-US" sz="1500" dirty="0" smtClean="0"/>
                            <a:t>-</a:t>
                          </a:r>
                          <a:endParaRPr lang="ru-RU" sz="1500" dirty="0"/>
                        </a:p>
                      </a:txBody>
                      <a:tcPr/>
                    </a:tc>
                  </a:tr>
                  <a:tr h="548640">
                    <a:tc>
                      <a:txBody>
                        <a:bodyPr/>
                        <a:lstStyle/>
                        <a:p>
                          <a:endParaRPr lang="en-US"/>
                        </a:p>
                      </a:txBody>
                      <a:tcPr>
                        <a:blipFill rotWithShape="0">
                          <a:blip r:embed="rId2"/>
                          <a:stretch>
                            <a:fillRect l="-763" t="-927778" r="-1042748" b="-12222"/>
                          </a:stretch>
                        </a:blipFill>
                      </a:tcPr>
                    </a:tc>
                    <a:tc>
                      <a:txBody>
                        <a:bodyPr/>
                        <a:lstStyle/>
                        <a:p>
                          <a:endParaRPr lang="en-US"/>
                        </a:p>
                      </a:txBody>
                      <a:tcPr>
                        <a:blipFill rotWithShape="0">
                          <a:blip r:embed="rId2"/>
                          <a:stretch>
                            <a:fillRect l="-36975" t="-927778" r="-282633" b="-12222"/>
                          </a:stretch>
                        </a:blipFill>
                      </a:tcPr>
                    </a:tc>
                    <a:tc>
                      <a:txBody>
                        <a:bodyPr/>
                        <a:lstStyle/>
                        <a:p>
                          <a:endParaRPr lang="en-US"/>
                        </a:p>
                      </a:txBody>
                      <a:tcPr>
                        <a:blipFill rotWithShape="0">
                          <a:blip r:embed="rId2"/>
                          <a:stretch>
                            <a:fillRect l="-85043" t="-927778" r="-75478" b="-12222"/>
                          </a:stretch>
                        </a:blipFill>
                      </a:tcPr>
                    </a:tc>
                    <a:tc>
                      <a:txBody>
                        <a:bodyPr/>
                        <a:lstStyle/>
                        <a:p>
                          <a:endParaRPr lang="en-US"/>
                        </a:p>
                      </a:txBody>
                      <a:tcPr>
                        <a:blipFill rotWithShape="0">
                          <a:blip r:embed="rId2"/>
                          <a:stretch>
                            <a:fillRect l="-246296" t="-927778" r="-463" b="-12222"/>
                          </a:stretch>
                        </a:blipFill>
                      </a:tcPr>
                    </a:tc>
                  </a:tr>
                </a:tbl>
              </a:graphicData>
            </a:graphic>
          </p:graphicFrame>
        </mc:Fallback>
      </mc:AlternateContent>
      <p:sp>
        <p:nvSpPr>
          <p:cNvPr id="3" name="TextBox 2"/>
          <p:cNvSpPr txBox="1"/>
          <p:nvPr/>
        </p:nvSpPr>
        <p:spPr>
          <a:xfrm>
            <a:off x="5029200" y="6123036"/>
            <a:ext cx="1447832" cy="338554"/>
          </a:xfrm>
          <a:prstGeom prst="rect">
            <a:avLst/>
          </a:prstGeom>
          <a:noFill/>
        </p:spPr>
        <p:txBody>
          <a:bodyPr wrap="none" rtlCol="0">
            <a:spAutoFit/>
          </a:bodyPr>
          <a:lstStyle/>
          <a:p>
            <a:r>
              <a:rPr lang="en-US" sz="1600" dirty="0"/>
              <a:t>* preliminary </a:t>
            </a:r>
          </a:p>
        </p:txBody>
      </p:sp>
      <p:sp>
        <p:nvSpPr>
          <p:cNvPr id="6" name="TextBox 5"/>
          <p:cNvSpPr txBox="1"/>
          <p:nvPr/>
        </p:nvSpPr>
        <p:spPr>
          <a:xfrm>
            <a:off x="2083152" y="6477000"/>
            <a:ext cx="5979522" cy="400110"/>
          </a:xfrm>
          <a:prstGeom prst="rect">
            <a:avLst/>
          </a:prstGeom>
          <a:noFill/>
        </p:spPr>
        <p:txBody>
          <a:bodyPr wrap="none" rtlCol="0">
            <a:spAutoFit/>
          </a:bodyPr>
          <a:lstStyle/>
          <a:p>
            <a:r>
              <a:rPr lang="en-US" sz="2000" b="1" dirty="0"/>
              <a:t>Limited information about </a:t>
            </a:r>
            <a:r>
              <a:rPr lang="en-US" sz="2000" b="1" dirty="0" err="1"/>
              <a:t>charmonia</a:t>
            </a:r>
            <a:r>
              <a:rPr lang="en-US" sz="2000" b="1" dirty="0"/>
              <a:t> production</a:t>
            </a:r>
          </a:p>
        </p:txBody>
      </p:sp>
      <p:sp>
        <p:nvSpPr>
          <p:cNvPr id="7" name="Rectangle 6"/>
          <p:cNvSpPr/>
          <p:nvPr/>
        </p:nvSpPr>
        <p:spPr>
          <a:xfrm>
            <a:off x="762000" y="548069"/>
            <a:ext cx="5715000" cy="5623560"/>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70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14500"/>
            <a:ext cx="8229600" cy="476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2400" dirty="0" err="1"/>
              <a:t>Charmonium</a:t>
            </a:r>
            <a:r>
              <a:rPr lang="en-US" sz="2400" dirty="0"/>
              <a:t> production processes</a:t>
            </a:r>
            <a:endParaRPr sz="2400" dirty="0"/>
          </a:p>
        </p:txBody>
      </p:sp>
      <p:sp>
        <p:nvSpPr>
          <p:cNvPr id="109" name="Shape 109"/>
          <p:cNvSpPr txBox="1">
            <a:spLocks noGrp="1"/>
          </p:cNvSpPr>
          <p:nvPr>
            <p:ph type="sldNum" idx="12"/>
          </p:nvPr>
        </p:nvSpPr>
        <p:spPr>
          <a:xfrm>
            <a:off x="8543278" y="6356350"/>
            <a:ext cx="561900" cy="365100"/>
          </a:xfrm>
          <a:prstGeom prst="rect">
            <a:avLst/>
          </a:prstGeom>
        </p:spPr>
        <p:txBody>
          <a:bodyPr spcFirstLastPara="1" wrap="square" lIns="27425" tIns="45700" rIns="45700"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
        <p:nvSpPr>
          <p:cNvPr id="8" name="Rectangle 5">
            <a:extLst>
              <a:ext uri="{FF2B5EF4-FFF2-40B4-BE49-F238E27FC236}">
                <a16:creationId xmlns:a16="http://schemas.microsoft.com/office/drawing/2014/main" id="{7FAD6829-7CC3-5643-81DE-3680EB876F02}"/>
              </a:ext>
            </a:extLst>
          </p:cNvPr>
          <p:cNvSpPr>
            <a:spLocks noChangeArrowheads="1"/>
          </p:cNvSpPr>
          <p:nvPr/>
        </p:nvSpPr>
        <p:spPr bwMode="auto">
          <a:xfrm>
            <a:off x="34925" y="476250"/>
            <a:ext cx="910907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buSzPct val="150000"/>
            </a:pPr>
            <a:r>
              <a:rPr lang="en-US" sz="1600" dirty="0">
                <a:latin typeface="Century Gothic" pitchFamily="34" charset="0"/>
              </a:rPr>
              <a:t>“Hard” processes</a:t>
            </a:r>
          </a:p>
          <a:p>
            <a:pPr marL="285750" indent="-285750">
              <a:spcBef>
                <a:spcPts val="600"/>
              </a:spcBef>
              <a:buSzPct val="150000"/>
              <a:buFont typeface="Arial" pitchFamily="34" charset="0"/>
              <a:buChar char="•"/>
            </a:pPr>
            <a:r>
              <a:rPr lang="en-US" sz="1600" dirty="0" err="1">
                <a:latin typeface="Century Gothic" pitchFamily="34" charset="0"/>
              </a:rPr>
              <a:t>e+e</a:t>
            </a:r>
            <a:r>
              <a:rPr lang="en-US" sz="1600" dirty="0">
                <a:latin typeface="Century Gothic" pitchFamily="34" charset="0"/>
              </a:rPr>
              <a:t>- production (B-factories)</a:t>
            </a:r>
          </a:p>
          <a:p>
            <a:pPr marL="285750" indent="-285750">
              <a:spcBef>
                <a:spcPts val="600"/>
              </a:spcBef>
              <a:buSzPct val="150000"/>
              <a:buFont typeface="Arial" pitchFamily="34" charset="0"/>
              <a:buChar char="•"/>
            </a:pPr>
            <a:r>
              <a:rPr lang="en-US" sz="1600" b="1" dirty="0">
                <a:solidFill>
                  <a:srgbClr val="FF0000"/>
                </a:solidFill>
                <a:latin typeface="Century Gothic" pitchFamily="34" charset="0"/>
              </a:rPr>
              <a:t>hadroproduction (hadron colliders)</a:t>
            </a:r>
          </a:p>
          <a:p>
            <a:pPr>
              <a:spcBef>
                <a:spcPts val="600"/>
              </a:spcBef>
              <a:buSzPct val="150000"/>
            </a:pPr>
            <a:endParaRPr lang="en-US" sz="1600" dirty="0">
              <a:latin typeface="Century Gothic" pitchFamily="34" charset="0"/>
            </a:endParaRPr>
          </a:p>
          <a:p>
            <a:pPr>
              <a:spcBef>
                <a:spcPts val="600"/>
              </a:spcBef>
              <a:buSzPct val="150000"/>
            </a:pPr>
            <a:r>
              <a:rPr lang="en-US" sz="1600" dirty="0">
                <a:latin typeface="Century Gothic" pitchFamily="34" charset="0"/>
              </a:rPr>
              <a:t>Production in decays:</a:t>
            </a:r>
          </a:p>
          <a:p>
            <a:pPr marL="285750" indent="-285750">
              <a:spcBef>
                <a:spcPts val="600"/>
              </a:spcBef>
              <a:buSzPct val="150000"/>
              <a:buFont typeface="Arial" pitchFamily="34" charset="0"/>
              <a:buChar char="•"/>
            </a:pPr>
            <a:r>
              <a:rPr lang="en-US" sz="1600" dirty="0">
                <a:solidFill>
                  <a:srgbClr val="FF0000"/>
                </a:solidFill>
                <a:latin typeface="Century Gothic" pitchFamily="34" charset="0"/>
              </a:rPr>
              <a:t>B-decays </a:t>
            </a:r>
            <a:r>
              <a:rPr lang="en-US" sz="1600" b="1" dirty="0">
                <a:solidFill>
                  <a:srgbClr val="FF0000"/>
                </a:solidFill>
                <a:latin typeface="Century Gothic" pitchFamily="34" charset="0"/>
              </a:rPr>
              <a:t>(~5 GeV) </a:t>
            </a:r>
            <a:br>
              <a:rPr lang="en-US" sz="1600" dirty="0">
                <a:latin typeface="Century Gothic" pitchFamily="34" charset="0"/>
              </a:rPr>
            </a:br>
            <a:r>
              <a:rPr lang="en-US" sz="1600" b="1" dirty="0">
                <a:solidFill>
                  <a:srgbClr val="FF0000"/>
                </a:solidFill>
                <a:latin typeface="Century Gothic" pitchFamily="34" charset="0"/>
              </a:rPr>
              <a:t>    – accessible at B-factories and hadron colliders</a:t>
            </a:r>
          </a:p>
          <a:p>
            <a:pPr marL="285750" indent="-285750">
              <a:spcBef>
                <a:spcPts val="600"/>
              </a:spcBef>
              <a:buSzPct val="150000"/>
              <a:buFont typeface="Arial" pitchFamily="34" charset="0"/>
              <a:buChar char="•"/>
            </a:pPr>
            <a:r>
              <a:rPr lang="en-US" sz="1600" dirty="0">
                <a:latin typeface="Century Gothic" pitchFamily="34" charset="0"/>
              </a:rPr>
              <a:t>Bottomonium decays </a:t>
            </a:r>
            <a:r>
              <a:rPr lang="en-US" sz="1600" b="1" dirty="0">
                <a:latin typeface="Century Gothic" pitchFamily="34" charset="0"/>
              </a:rPr>
              <a:t>(~11 GeV )</a:t>
            </a:r>
            <a:br>
              <a:rPr lang="en-US" sz="1600" b="1" dirty="0">
                <a:latin typeface="Century Gothic" pitchFamily="34" charset="0"/>
              </a:rPr>
            </a:br>
            <a:r>
              <a:rPr lang="en-US" sz="1600" b="1" dirty="0">
                <a:latin typeface="Century Gothic" pitchFamily="34" charset="0"/>
              </a:rPr>
              <a:t>    </a:t>
            </a:r>
            <a:r>
              <a:rPr lang="en-US" sz="1600" dirty="0">
                <a:latin typeface="Century Gothic" pitchFamily="34" charset="0"/>
              </a:rPr>
              <a:t>– accessible at B-factories and hadron colliders(?), not many decays observed so far</a:t>
            </a:r>
          </a:p>
          <a:p>
            <a:pPr marL="285750" indent="-285750" eaLnBrk="1" hangingPunct="1">
              <a:spcBef>
                <a:spcPts val="600"/>
              </a:spcBef>
              <a:buSzPct val="150000"/>
              <a:buFont typeface="Arial" pitchFamily="34" charset="0"/>
              <a:buChar char="•"/>
            </a:pPr>
            <a:r>
              <a:rPr lang="en-US" sz="1600" dirty="0">
                <a:latin typeface="Century Gothic" pitchFamily="34" charset="0"/>
              </a:rPr>
              <a:t>Z decays </a:t>
            </a:r>
            <a:r>
              <a:rPr lang="en-US" sz="1600" b="1" dirty="0">
                <a:latin typeface="Century Gothic" pitchFamily="34" charset="0"/>
              </a:rPr>
              <a:t>(~90 GeV)</a:t>
            </a:r>
          </a:p>
          <a:p>
            <a:pPr>
              <a:spcBef>
                <a:spcPts val="600"/>
              </a:spcBef>
              <a:buSzPct val="150000"/>
            </a:pPr>
            <a:r>
              <a:rPr lang="en-US" sz="1600" b="1" dirty="0">
                <a:latin typeface="Century Gothic" pitchFamily="34" charset="0"/>
              </a:rPr>
              <a:t>         </a:t>
            </a:r>
            <a:r>
              <a:rPr lang="en-US" sz="1600" dirty="0">
                <a:latin typeface="Century Gothic" pitchFamily="34" charset="0"/>
              </a:rPr>
              <a:t>– not many decays observed so far</a:t>
            </a:r>
          </a:p>
          <a:p>
            <a:pPr marL="285750" indent="-285750">
              <a:spcBef>
                <a:spcPts val="600"/>
              </a:spcBef>
              <a:buSzPct val="150000"/>
              <a:buFont typeface="Arial" pitchFamily="34" charset="0"/>
              <a:buChar char="•"/>
            </a:pPr>
            <a:r>
              <a:rPr lang="en-US" sz="1600" dirty="0">
                <a:latin typeface="Century Gothic" pitchFamily="34" charset="0"/>
              </a:rPr>
              <a:t>Higgs decays </a:t>
            </a:r>
            <a:r>
              <a:rPr lang="en-US" sz="1600" b="1" dirty="0">
                <a:latin typeface="Century Gothic" pitchFamily="34" charset="0"/>
              </a:rPr>
              <a:t>(~120 GeV)</a:t>
            </a:r>
          </a:p>
          <a:p>
            <a:pPr>
              <a:spcBef>
                <a:spcPts val="600"/>
              </a:spcBef>
              <a:buSzPct val="150000"/>
            </a:pPr>
            <a:r>
              <a:rPr lang="en-US" sz="1600" b="1" dirty="0">
                <a:latin typeface="Century Gothic" pitchFamily="34" charset="0"/>
              </a:rPr>
              <a:t>         </a:t>
            </a:r>
            <a:r>
              <a:rPr lang="en-US" sz="1600" dirty="0">
                <a:latin typeface="Century Gothic" pitchFamily="34" charset="0"/>
              </a:rPr>
              <a:t>– not observed so far</a:t>
            </a:r>
            <a:endParaRPr lang="en-US" sz="1600" b="1" dirty="0">
              <a:latin typeface="Century Gothic" pitchFamily="34" charset="0"/>
            </a:endParaRPr>
          </a:p>
          <a:p>
            <a:pPr marL="285750" indent="-285750" eaLnBrk="1" hangingPunct="1">
              <a:spcBef>
                <a:spcPts val="600"/>
              </a:spcBef>
              <a:buSzPct val="150000"/>
              <a:buFont typeface="Arial" pitchFamily="34" charset="0"/>
              <a:buChar char="•"/>
            </a:pPr>
            <a:r>
              <a:rPr lang="en-US" sz="1600" dirty="0">
                <a:latin typeface="Century Gothic" pitchFamily="34" charset="0"/>
              </a:rPr>
              <a:t>t-decays </a:t>
            </a:r>
            <a:r>
              <a:rPr lang="en-US" sz="1600" b="1" dirty="0">
                <a:latin typeface="Century Gothic" pitchFamily="34" charset="0"/>
              </a:rPr>
              <a:t>(~170 GeV</a:t>
            </a:r>
            <a:r>
              <a:rPr lang="en-US" sz="1600" dirty="0">
                <a:latin typeface="Century Gothic" pitchFamily="34" charset="0"/>
              </a:rPr>
              <a:t>)</a:t>
            </a:r>
          </a:p>
          <a:p>
            <a:pPr>
              <a:spcBef>
                <a:spcPts val="600"/>
              </a:spcBef>
              <a:buSzPct val="150000"/>
            </a:pPr>
            <a:r>
              <a:rPr lang="en-US" sz="1600" b="1" dirty="0">
                <a:latin typeface="Century Gothic" pitchFamily="34" charset="0"/>
              </a:rPr>
              <a:t>         </a:t>
            </a:r>
            <a:r>
              <a:rPr lang="en-US" sz="1600" dirty="0">
                <a:latin typeface="Century Gothic" pitchFamily="34" charset="0"/>
              </a:rPr>
              <a:t>– not observed so far</a:t>
            </a:r>
          </a:p>
          <a:p>
            <a:pPr>
              <a:spcBef>
                <a:spcPts val="600"/>
              </a:spcBef>
              <a:buSzPct val="150000"/>
            </a:pPr>
            <a:endParaRPr lang="en-US" sz="1600" dirty="0">
              <a:latin typeface="Century Gothic" pitchFamily="34" charset="0"/>
            </a:endParaRPr>
          </a:p>
          <a:p>
            <a:pPr>
              <a:spcBef>
                <a:spcPts val="600"/>
              </a:spcBef>
              <a:buSzPct val="150000"/>
            </a:pPr>
            <a:r>
              <a:rPr lang="en-US" sz="1600" dirty="0">
                <a:solidFill>
                  <a:schemeClr val="bg1">
                    <a:lumMod val="50000"/>
                  </a:schemeClr>
                </a:solidFill>
                <a:latin typeface="Century Gothic" pitchFamily="34" charset="0"/>
              </a:rPr>
              <a:t>Production in soft processes (for soft QCD measurements):</a:t>
            </a:r>
          </a:p>
          <a:p>
            <a:pPr marL="285750" indent="-285750">
              <a:spcBef>
                <a:spcPts val="600"/>
              </a:spcBef>
              <a:buSzPct val="150000"/>
              <a:buFont typeface="Arial" panose="020B0604020202020204" pitchFamily="34" charset="0"/>
              <a:buChar char="•"/>
            </a:pPr>
            <a:r>
              <a:rPr lang="en-US" sz="1600" dirty="0">
                <a:solidFill>
                  <a:schemeClr val="bg1">
                    <a:lumMod val="50000"/>
                  </a:schemeClr>
                </a:solidFill>
                <a:latin typeface="Century Gothic" pitchFamily="34" charset="0"/>
              </a:rPr>
              <a:t>Photoproduction</a:t>
            </a:r>
          </a:p>
          <a:p>
            <a:pPr marL="285750" indent="-285750">
              <a:spcBef>
                <a:spcPts val="600"/>
              </a:spcBef>
              <a:buSzPct val="150000"/>
              <a:buFont typeface="Arial" panose="020B0604020202020204" pitchFamily="34" charset="0"/>
              <a:buChar char="•"/>
            </a:pPr>
            <a:r>
              <a:rPr lang="en-US" sz="1600" dirty="0">
                <a:solidFill>
                  <a:schemeClr val="bg1">
                    <a:lumMod val="50000"/>
                  </a:schemeClr>
                </a:solidFill>
                <a:latin typeface="Century Gothic" pitchFamily="34" charset="0"/>
              </a:rPr>
              <a:t>Central exclusive production</a:t>
            </a:r>
          </a:p>
        </p:txBody>
      </p:sp>
    </p:spTree>
    <p:extLst>
      <p:ext uri="{BB962C8B-B14F-4D97-AF65-F5344CB8AC3E}">
        <p14:creationId xmlns:p14="http://schemas.microsoft.com/office/powerpoint/2010/main" val="308208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822"/>
            <a:ext cx="8229600" cy="747014"/>
          </a:xfrm>
        </p:spPr>
        <p:txBody>
          <a:bodyPr/>
          <a:lstStyle/>
          <a:p>
            <a:r>
              <a:rPr lang="en-US" sz="2800" dirty="0" err="1"/>
              <a:t>Charmonia</a:t>
            </a:r>
            <a:r>
              <a:rPr lang="en-US" sz="2800" dirty="0"/>
              <a:t> family</a:t>
            </a:r>
          </a:p>
        </p:txBody>
      </p:sp>
      <p:sp>
        <p:nvSpPr>
          <p:cNvPr id="4" name="Footer Placeholder 3"/>
          <p:cNvSpPr>
            <a:spLocks noGrp="1"/>
          </p:cNvSpPr>
          <p:nvPr>
            <p:ph type="ftr" sz="quarter" idx="11"/>
          </p:nvPr>
        </p:nvSpPr>
        <p:spPr/>
        <p:txBody>
          <a:bodyPr/>
          <a:lstStyle/>
          <a:p>
            <a:r>
              <a:rPr lang="en-US"/>
              <a:t>Andrii Usachov</a:t>
            </a:r>
            <a:endParaRPr lang="ru-RU"/>
          </a:p>
        </p:txBody>
      </p:sp>
      <p:sp>
        <p:nvSpPr>
          <p:cNvPr id="5" name="Slide Number Placeholder 4"/>
          <p:cNvSpPr>
            <a:spLocks noGrp="1"/>
          </p:cNvSpPr>
          <p:nvPr>
            <p:ph type="sldNum" sz="quarter" idx="12"/>
          </p:nvPr>
        </p:nvSpPr>
        <p:spPr/>
        <p:txBody>
          <a:bodyPr/>
          <a:lstStyle/>
          <a:p>
            <a:fld id="{F83C6ADB-1347-46A4-ADF9-A9D7AF62F105}" type="slidenum">
              <a:rPr lang="ru-RU" smtClean="0"/>
              <a:t>5</a:t>
            </a:fld>
            <a:endParaRPr lang="ru-RU"/>
          </a:p>
        </p:txBody>
      </p:sp>
      <p:sp>
        <p:nvSpPr>
          <p:cNvPr id="7" name="Rectangle 6"/>
          <p:cNvSpPr/>
          <p:nvPr/>
        </p:nvSpPr>
        <p:spPr>
          <a:xfrm>
            <a:off x="6096000" y="2609826"/>
            <a:ext cx="1626835"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79" y="601997"/>
            <a:ext cx="7049871" cy="5951203"/>
          </a:xfrm>
          <a:prstGeom prst="rect">
            <a:avLst/>
          </a:prstGeom>
        </p:spPr>
      </p:pic>
      <p:sp>
        <p:nvSpPr>
          <p:cNvPr id="21" name="Rectangle 20"/>
          <p:cNvSpPr/>
          <p:nvPr/>
        </p:nvSpPr>
        <p:spPr>
          <a:xfrm>
            <a:off x="3249965" y="685800"/>
            <a:ext cx="1626835" cy="609600"/>
          </a:xfrm>
          <a:prstGeom prst="rect">
            <a:avLst/>
          </a:prstGeom>
          <a:noFill/>
          <a:ln w="444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267633" y="2203227"/>
            <a:ext cx="1539077" cy="609600"/>
          </a:xfrm>
          <a:prstGeom prst="rect">
            <a:avLst/>
          </a:prstGeom>
          <a:noFill/>
          <a:ln w="444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6872350" y="1308165"/>
            <a:ext cx="1626835" cy="609600"/>
          </a:xfrm>
          <a:prstGeom prst="rect">
            <a:avLst/>
          </a:prstGeom>
          <a:noFill/>
          <a:ln w="444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p:cNvSpPr/>
          <p:nvPr/>
        </p:nvSpPr>
        <p:spPr>
          <a:xfrm>
            <a:off x="5319344" y="1679652"/>
            <a:ext cx="1626835" cy="609600"/>
          </a:xfrm>
          <a:prstGeom prst="rect">
            <a:avLst/>
          </a:prstGeom>
          <a:noFill/>
          <a:ln w="444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ectangle 27"/>
          <p:cNvSpPr/>
          <p:nvPr/>
        </p:nvSpPr>
        <p:spPr>
          <a:xfrm>
            <a:off x="1143088" y="898679"/>
            <a:ext cx="1626835" cy="609600"/>
          </a:xfrm>
          <a:prstGeom prst="rect">
            <a:avLst/>
          </a:prstGeom>
          <a:noFill/>
          <a:ln w="444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9" name="Rectangle 28"/>
              <p:cNvSpPr/>
              <p:nvPr/>
            </p:nvSpPr>
            <p:spPr>
              <a:xfrm>
                <a:off x="5029200" y="3650795"/>
                <a:ext cx="4114800" cy="1195547"/>
              </a:xfrm>
              <a:prstGeom prst="rect">
                <a:avLst/>
              </a:prstGeom>
              <a:noFill/>
              <a:ln w="44450"/>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sSub>
                      <m:sSubPr>
                        <m:ctrlPr>
                          <a:rPr lang="en-US" sz="1400" b="1" i="1" smtClean="0">
                            <a:latin typeface="Cambria Math" panose="02040503050406030204" pitchFamily="18" charset="0"/>
                          </a:rPr>
                        </m:ctrlPr>
                      </m:sSubPr>
                      <m:e>
                        <m:r>
                          <a:rPr lang="en-US" sz="1400" b="1" i="1">
                            <a:latin typeface="Cambria Math" charset="0"/>
                            <a:ea typeface="Cambria Math" charset="0"/>
                            <a:cs typeface="Cambria Math" charset="0"/>
                          </a:rPr>
                          <m:t>𝝌</m:t>
                        </m:r>
                      </m:e>
                      <m:sub>
                        <m:r>
                          <a:rPr lang="en-US" sz="1400" b="1" i="1">
                            <a:latin typeface="Cambria Math" charset="0"/>
                          </a:rPr>
                          <m:t>𝒄</m:t>
                        </m:r>
                      </m:sub>
                    </m:sSub>
                  </m:oMath>
                </a14:m>
                <a:r>
                  <a:rPr lang="en-US" sz="1400" dirty="0"/>
                  <a:t>: prompt – production measured using </a:t>
                </a:r>
                <a14:m>
                  <m:oMath xmlns:m="http://schemas.openxmlformats.org/officeDocument/2006/math">
                    <m:r>
                      <a:rPr lang="en-US" b="1" i="1">
                        <a:latin typeface="Cambria Math" charset="0"/>
                      </a:rPr>
                      <m:t>𝐉</m:t>
                    </m:r>
                    <m:r>
                      <a:rPr lang="en-US" b="1">
                        <a:latin typeface="Cambria Math" charset="0"/>
                      </a:rPr>
                      <m:t>/</m:t>
                    </m:r>
                    <m:r>
                      <a:rPr lang="el-GR" b="1" i="1">
                        <a:latin typeface="Cambria Math" charset="0"/>
                        <a:ea typeface="Cambria Math" charset="0"/>
                        <a:cs typeface="Cambria Math" charset="0"/>
                      </a:rPr>
                      <m:t>𝝍𝜸</m:t>
                    </m:r>
                  </m:oMath>
                </a14:m>
                <a:endParaRPr lang="en-US" b="1" dirty="0"/>
              </a:p>
              <a:p>
                <a:pPr algn="ctr"/>
                <a:r>
                  <a:rPr lang="en-US" sz="1400" dirty="0" err="1"/>
                  <a:t>LHCb</a:t>
                </a:r>
                <a:r>
                  <a:rPr lang="en-US" sz="1400" dirty="0"/>
                  <a:t>, ATLAS – 7 </a:t>
                </a:r>
                <a:r>
                  <a:rPr lang="en-US" sz="1400" dirty="0" err="1"/>
                  <a:t>TeV</a:t>
                </a:r>
                <a:r>
                  <a:rPr lang="en-US" sz="1400" dirty="0"/>
                  <a:t>   </a:t>
                </a:r>
              </a:p>
              <a:p>
                <a:pPr algn="ctr"/>
                <a:endParaRPr lang="en-US" sz="1400" dirty="0"/>
              </a:p>
              <a:p>
                <a:pPr algn="ctr"/>
                <a14:m>
                  <m:oMath xmlns:m="http://schemas.openxmlformats.org/officeDocument/2006/math">
                    <m:sSub>
                      <m:sSubPr>
                        <m:ctrlPr>
                          <a:rPr lang="en-US" sz="1400" b="1" i="1">
                            <a:latin typeface="Cambria Math" panose="02040503050406030204" pitchFamily="18" charset="0"/>
                          </a:rPr>
                        </m:ctrlPr>
                      </m:sSubPr>
                      <m:e>
                        <m:r>
                          <a:rPr lang="en-US" sz="1400" b="1" i="1">
                            <a:latin typeface="Cambria Math" charset="0"/>
                            <a:ea typeface="Cambria Math" charset="0"/>
                            <a:cs typeface="Cambria Math" charset="0"/>
                          </a:rPr>
                          <m:t>𝝌</m:t>
                        </m:r>
                      </m:e>
                      <m:sub>
                        <m:r>
                          <a:rPr lang="en-US" sz="1400" b="1" i="1">
                            <a:latin typeface="Cambria Math" charset="0"/>
                          </a:rPr>
                          <m:t>𝒄</m:t>
                        </m:r>
                      </m:sub>
                    </m:sSub>
                  </m:oMath>
                </a14:m>
                <a:r>
                  <a:rPr lang="en-US" sz="1400" dirty="0"/>
                  <a:t> and </a:t>
                </a:r>
                <a14:m>
                  <m:oMath xmlns:m="http://schemas.openxmlformats.org/officeDocument/2006/math">
                    <m:sSub>
                      <m:sSubPr>
                        <m:ctrlPr>
                          <a:rPr lang="en-US" sz="1400" b="1" i="1">
                            <a:latin typeface="Cambria Math" panose="02040503050406030204" pitchFamily="18" charset="0"/>
                          </a:rPr>
                        </m:ctrlPr>
                      </m:sSubPr>
                      <m:e>
                        <m:r>
                          <a:rPr lang="en-US" sz="1400" b="1" i="1" smtClean="0">
                            <a:latin typeface="Cambria Math" charset="0"/>
                            <a:ea typeface="Cambria Math" charset="0"/>
                            <a:cs typeface="Cambria Math" charset="0"/>
                          </a:rPr>
                          <m:t>𝜼</m:t>
                        </m:r>
                      </m:e>
                      <m:sub>
                        <m:r>
                          <a:rPr lang="en-US" sz="1400" b="1" i="1">
                            <a:latin typeface="Cambria Math" charset="0"/>
                          </a:rPr>
                          <m:t>𝒄</m:t>
                        </m:r>
                      </m:sub>
                    </m:sSub>
                    <m:r>
                      <a:rPr lang="en-US" sz="1400" b="1" i="1" smtClean="0">
                        <a:latin typeface="Cambria Math" charset="0"/>
                      </a:rPr>
                      <m:t>(</m:t>
                    </m:r>
                    <m:r>
                      <a:rPr lang="en-US" sz="1400" b="1" i="1" smtClean="0">
                        <a:latin typeface="Cambria Math" charset="0"/>
                      </a:rPr>
                      <m:t>𝟐</m:t>
                    </m:r>
                    <m:r>
                      <a:rPr lang="en-US" sz="1400" b="1" i="1" smtClean="0">
                        <a:latin typeface="Cambria Math" charset="0"/>
                      </a:rPr>
                      <m:t>𝑺</m:t>
                    </m:r>
                    <m:r>
                      <a:rPr lang="en-US" sz="1400" b="1" i="1" smtClean="0">
                        <a:latin typeface="Cambria Math" charset="0"/>
                      </a:rPr>
                      <m:t>)</m:t>
                    </m:r>
                  </m:oMath>
                </a14:m>
                <a:r>
                  <a:rPr lang="en-US" sz="1400" dirty="0"/>
                  <a:t> : b-decays – production using </a:t>
                </a:r>
                <a14:m>
                  <m:oMath xmlns:m="http://schemas.openxmlformats.org/officeDocument/2006/math">
                    <m:r>
                      <a:rPr lang="en-US" b="1" i="1" smtClean="0">
                        <a:latin typeface="Cambria Math" charset="0"/>
                        <a:ea typeface="Cambria Math" charset="0"/>
                        <a:cs typeface="Cambria Math" charset="0"/>
                      </a:rPr>
                      <m:t>𝝓</m:t>
                    </m:r>
                    <m:r>
                      <a:rPr lang="en-US" b="1" i="1">
                        <a:latin typeface="Cambria Math" charset="0"/>
                        <a:ea typeface="Cambria Math" charset="0"/>
                        <a:cs typeface="Cambria Math" charset="0"/>
                      </a:rPr>
                      <m:t>𝝓</m:t>
                    </m:r>
                  </m:oMath>
                </a14:m>
                <a:endParaRPr lang="en-US" b="1" dirty="0"/>
              </a:p>
              <a:p>
                <a:pPr algn="ctr"/>
                <a:r>
                  <a:rPr lang="en-US" sz="1400" dirty="0" err="1"/>
                  <a:t>LHCb</a:t>
                </a:r>
                <a:r>
                  <a:rPr lang="en-US" sz="1400" dirty="0"/>
                  <a:t> – 7,8 </a:t>
                </a:r>
                <a:r>
                  <a:rPr lang="en-US" sz="1400" dirty="0" err="1"/>
                  <a:t>TeV</a:t>
                </a:r>
                <a:endParaRPr lang="en-US" sz="1400" dirty="0"/>
              </a:p>
            </p:txBody>
          </p:sp>
        </mc:Choice>
        <mc:Fallback>
          <p:sp>
            <p:nvSpPr>
              <p:cNvPr id="29" name="Rectangle 28"/>
              <p:cNvSpPr>
                <a:spLocks noRot="1" noChangeAspect="1" noMove="1" noResize="1" noEditPoints="1" noAdjustHandles="1" noChangeArrowheads="1" noChangeShapeType="1" noTextEdit="1"/>
              </p:cNvSpPr>
              <p:nvPr/>
            </p:nvSpPr>
            <p:spPr>
              <a:xfrm>
                <a:off x="5029200" y="3650795"/>
                <a:ext cx="4114800" cy="1195547"/>
              </a:xfrm>
              <a:prstGeom prst="rect">
                <a:avLst/>
              </a:prstGeom>
              <a:blipFill>
                <a:blip r:embed="rId3"/>
                <a:stretch>
                  <a:fillRect b="-6000"/>
                </a:stretch>
              </a:blipFill>
              <a:ln w="44450"/>
            </p:spPr>
            <p:txBody>
              <a:bodyPr/>
              <a:lstStyle/>
              <a:p>
                <a:r>
                  <a:rPr lang="fr-FR">
                    <a:noFill/>
                  </a:rPr>
                  <a:t> </a:t>
                </a:r>
              </a:p>
            </p:txBody>
          </p:sp>
        </mc:Fallback>
      </mc:AlternateContent>
      <p:sp>
        <p:nvSpPr>
          <p:cNvPr id="30" name="Rectangle 29"/>
          <p:cNvSpPr/>
          <p:nvPr/>
        </p:nvSpPr>
        <p:spPr>
          <a:xfrm>
            <a:off x="838200" y="4648200"/>
            <a:ext cx="1626835" cy="609600"/>
          </a:xfrm>
          <a:prstGeom prst="rect">
            <a:avLst/>
          </a:prstGeom>
          <a:noFill/>
          <a:ln w="444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3276600" y="4191000"/>
            <a:ext cx="1626835" cy="609600"/>
          </a:xfrm>
          <a:prstGeom prst="rect">
            <a:avLst/>
          </a:prstGeom>
          <a:noFill/>
          <a:ln w="444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8" name="Rectangle 17"/>
              <p:cNvSpPr/>
              <p:nvPr/>
            </p:nvSpPr>
            <p:spPr>
              <a:xfrm>
                <a:off x="4114800" y="5092943"/>
                <a:ext cx="4386941" cy="1231657"/>
              </a:xfrm>
              <a:prstGeom prst="rect">
                <a:avLst/>
              </a:prstGeom>
              <a:noFill/>
              <a:ln w="444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Prompt, b-decays production and polarization measurements using clean </a:t>
                </a:r>
                <a14:m>
                  <m:oMath xmlns:m="http://schemas.openxmlformats.org/officeDocument/2006/math">
                    <m:r>
                      <a:rPr lang="en-US" b="1" i="1" smtClean="0">
                        <a:latin typeface="Cambria Math" charset="0"/>
                        <a:ea typeface="Cambria Math" charset="0"/>
                        <a:cs typeface="Cambria Math" charset="0"/>
                      </a:rPr>
                      <m:t>𝝁</m:t>
                    </m:r>
                    <m:r>
                      <a:rPr lang="en-US" b="1" i="1">
                        <a:latin typeface="Cambria Math" charset="0"/>
                        <a:ea typeface="Cambria Math" charset="0"/>
                        <a:cs typeface="Cambria Math" charset="0"/>
                      </a:rPr>
                      <m:t>𝝁</m:t>
                    </m:r>
                  </m:oMath>
                </a14:m>
                <a:endParaRPr lang="en-US" b="1" dirty="0"/>
              </a:p>
              <a:p>
                <a:pPr algn="ctr"/>
                <a:r>
                  <a:rPr lang="en-US" sz="1400" dirty="0"/>
                  <a:t>ATLAS, CMS, </a:t>
                </a:r>
                <a:r>
                  <a:rPr lang="en-US" sz="1400" dirty="0" err="1"/>
                  <a:t>LHCb</a:t>
                </a:r>
                <a:r>
                  <a:rPr lang="en-US" sz="1400" dirty="0"/>
                  <a:t>, ALICE – 7,8,13 </a:t>
                </a:r>
                <a:r>
                  <a:rPr lang="en-US" sz="1400" dirty="0" err="1"/>
                  <a:t>TeV</a:t>
                </a:r>
                <a:endParaRPr lang="en-US" sz="1400" dirty="0"/>
              </a:p>
            </p:txBody>
          </p:sp>
        </mc:Choice>
        <mc:Fallback>
          <p:sp>
            <p:nvSpPr>
              <p:cNvPr id="18" name="Rectangle 17"/>
              <p:cNvSpPr>
                <a:spLocks noRot="1" noChangeAspect="1" noMove="1" noResize="1" noEditPoints="1" noAdjustHandles="1" noChangeArrowheads="1" noChangeShapeType="1" noTextEdit="1"/>
              </p:cNvSpPr>
              <p:nvPr/>
            </p:nvSpPr>
            <p:spPr>
              <a:xfrm>
                <a:off x="4114800" y="5092943"/>
                <a:ext cx="4386941" cy="1231657"/>
              </a:xfrm>
              <a:prstGeom prst="rect">
                <a:avLst/>
              </a:prstGeom>
              <a:blipFill>
                <a:blip r:embed="rId4"/>
                <a:stretch>
                  <a:fillRect/>
                </a:stretch>
              </a:blipFill>
              <a:ln w="44450">
                <a:solidFill>
                  <a:srgbClr val="00B050"/>
                </a:solid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0" name="Rectangle 19"/>
              <p:cNvSpPr/>
              <p:nvPr/>
            </p:nvSpPr>
            <p:spPr>
              <a:xfrm>
                <a:off x="71493" y="5791200"/>
                <a:ext cx="3435647" cy="1008600"/>
              </a:xfrm>
              <a:prstGeom prst="rect">
                <a:avLst/>
              </a:prstGeom>
              <a:ln w="4445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14:m>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charset="0"/>
                            <a:ea typeface="Cambria Math" charset="0"/>
                            <a:cs typeface="Cambria Math" charset="0"/>
                          </a:rPr>
                          <m:t>𝜼</m:t>
                        </m:r>
                      </m:e>
                      <m:sub>
                        <m:r>
                          <a:rPr lang="en-US" sz="1400" b="1" i="1" smtClean="0">
                            <a:latin typeface="Cambria Math" charset="0"/>
                          </a:rPr>
                          <m:t>𝒄</m:t>
                        </m:r>
                      </m:sub>
                    </m:sSub>
                  </m:oMath>
                </a14:m>
                <a:r>
                  <a:rPr lang="en-US" sz="1400" dirty="0"/>
                  <a:t> (prompt and b-de</a:t>
                </a:r>
                <a:r>
                  <a:rPr lang="ru-RU" sz="1400" dirty="0"/>
                  <a:t>с</a:t>
                </a:r>
                <a:r>
                  <a:rPr lang="en-US" sz="1400" dirty="0" err="1"/>
                  <a:t>ays</a:t>
                </a:r>
                <a:r>
                  <a:rPr lang="en-US" sz="1400" dirty="0"/>
                  <a:t>) production using </a:t>
                </a:r>
                <a:r>
                  <a:rPr lang="en-US" b="1" i="1" dirty="0"/>
                  <a:t>pp</a:t>
                </a:r>
              </a:p>
              <a:p>
                <a:pPr algn="ctr"/>
                <a:r>
                  <a:rPr lang="en-US" sz="1400" dirty="0" err="1"/>
                  <a:t>LHCb</a:t>
                </a:r>
                <a:r>
                  <a:rPr lang="en-US" sz="1400" dirty="0"/>
                  <a:t> – 7,8 </a:t>
                </a:r>
                <a:r>
                  <a:rPr lang="en-US" sz="1400" dirty="0" err="1"/>
                  <a:t>TeV</a:t>
                </a:r>
                <a:endParaRPr lang="en-US" sz="1400" dirty="0"/>
              </a:p>
              <a:p>
                <a:pPr algn="ctr"/>
                <a:r>
                  <a:rPr lang="en-US" sz="1400" dirty="0"/>
                  <a:t>First </a:t>
                </a:r>
                <a:r>
                  <a:rPr lang="en-US" sz="1400" dirty="0" err="1"/>
                  <a:t>meas</a:t>
                </a:r>
                <a:r>
                  <a:rPr lang="en-US" sz="1400" dirty="0"/>
                  <a:t> at </a:t>
                </a:r>
                <a:r>
                  <a:rPr lang="en-US" sz="1400" dirty="0" err="1"/>
                  <a:t>hadronic</a:t>
                </a:r>
                <a:r>
                  <a:rPr lang="en-US" sz="1400" dirty="0"/>
                  <a:t> machines</a:t>
                </a:r>
              </a:p>
            </p:txBody>
          </p:sp>
        </mc:Choice>
        <mc:Fallback>
          <p:sp>
            <p:nvSpPr>
              <p:cNvPr id="20" name="Rectangle 19"/>
              <p:cNvSpPr>
                <a:spLocks noRot="1" noChangeAspect="1" noMove="1" noResize="1" noEditPoints="1" noAdjustHandles="1" noChangeArrowheads="1" noChangeShapeType="1" noTextEdit="1"/>
              </p:cNvSpPr>
              <p:nvPr/>
            </p:nvSpPr>
            <p:spPr>
              <a:xfrm>
                <a:off x="71493" y="5791200"/>
                <a:ext cx="3435647" cy="1008600"/>
              </a:xfrm>
              <a:prstGeom prst="rect">
                <a:avLst/>
              </a:prstGeom>
              <a:blipFill>
                <a:blip r:embed="rId5"/>
                <a:stretch>
                  <a:fillRect b="-3571"/>
                </a:stretch>
              </a:blipFill>
              <a:ln w="44450">
                <a:solidFill>
                  <a:schemeClr val="accent4">
                    <a:lumMod val="75000"/>
                  </a:schemeClr>
                </a:solidFill>
              </a:ln>
            </p:spPr>
            <p:txBody>
              <a:bodyPr/>
              <a:lstStyle/>
              <a:p>
                <a:r>
                  <a:rPr lang="fr-FR">
                    <a:noFill/>
                  </a:rPr>
                  <a:t> </a:t>
                </a:r>
              </a:p>
            </p:txBody>
          </p:sp>
        </mc:Fallback>
      </mc:AlternateContent>
      <p:sp>
        <p:nvSpPr>
          <p:cNvPr id="6" name="Oval 5">
            <a:extLst>
              <a:ext uri="{FF2B5EF4-FFF2-40B4-BE49-F238E27FC236}">
                <a16:creationId xmlns:a16="http://schemas.microsoft.com/office/drawing/2014/main" id="{60AB88C8-0BFE-9549-9A4D-90A74EA1F901}"/>
              </a:ext>
            </a:extLst>
          </p:cNvPr>
          <p:cNvSpPr/>
          <p:nvPr/>
        </p:nvSpPr>
        <p:spPr>
          <a:xfrm>
            <a:off x="1981200" y="1676400"/>
            <a:ext cx="1525940" cy="609600"/>
          </a:xfrm>
          <a:prstGeom prst="ellipse">
            <a:avLst/>
          </a:prstGeom>
          <a:noFill/>
          <a:ln w="444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083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4925" y="1700213"/>
            <a:ext cx="912177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3" name="Image 6"/>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540250" y="1674813"/>
            <a:ext cx="344805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4"/>
          <p:cNvSpPr>
            <a:spLocks noChangeArrowheads="1"/>
          </p:cNvSpPr>
          <p:nvPr/>
        </p:nvSpPr>
        <p:spPr bwMode="auto">
          <a:xfrm>
            <a:off x="0" y="5545138"/>
            <a:ext cx="8501063" cy="1280480"/>
          </a:xfrm>
          <a:prstGeom prst="rect">
            <a:avLst/>
          </a:prstGeom>
          <a:noFill/>
          <a:ln w="9525">
            <a:noFill/>
            <a:round/>
            <a:headEnd/>
            <a:tailEnd/>
          </a:ln>
        </p:spPr>
        <p:txBody>
          <a:bodyPr wrap="square" lIns="90000" tIns="46800" rIns="90000" bIns="46800">
            <a:spAutoFit/>
          </a:bodyPr>
          <a:lstStyle/>
          <a:p>
            <a:pPr marL="85725" indent="-85725" eaLnBrk="1" fontAlgn="auto" hangingPunct="1">
              <a:lnSpc>
                <a:spcPct val="110000"/>
              </a:lnSpc>
              <a:spcBef>
                <a:spcPts val="400"/>
              </a:spcBef>
              <a:spcAft>
                <a:spcPts val="0"/>
              </a:spcAft>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1600" kern="0" dirty="0">
                <a:solidFill>
                  <a:sysClr val="windowText" lastClr="000000"/>
                </a:solidFill>
                <a:latin typeface="Palatino" pitchFamily="2" charset="77"/>
                <a:ea typeface="Palatino" pitchFamily="2" charset="77"/>
              </a:rPr>
              <a:t> </a:t>
            </a:r>
            <a:r>
              <a:rPr lang="fr-FR" sz="1600" b="1" kern="0" dirty="0">
                <a:solidFill>
                  <a:sysClr val="windowText" lastClr="000000"/>
                </a:solidFill>
                <a:latin typeface="Palatino" pitchFamily="2" charset="77"/>
                <a:ea typeface="Palatino" pitchFamily="2" charset="77"/>
              </a:rPr>
              <a:t>Complementary cross-section measurements </a:t>
            </a:r>
            <a:r>
              <a:rPr lang="fr-FR" sz="1600" kern="0" dirty="0">
                <a:solidFill>
                  <a:sysClr val="windowText" lastClr="000000"/>
                </a:solidFill>
                <a:latin typeface="Palatino" pitchFamily="2" charset="77"/>
                <a:ea typeface="Palatino" pitchFamily="2" charset="77"/>
              </a:rPr>
              <a:t>and overlap in terms of </a:t>
            </a:r>
            <a:r>
              <a:rPr lang="fr-FR" sz="1600" kern="0" dirty="0" err="1">
                <a:solidFill>
                  <a:sysClr val="windowText" lastClr="000000"/>
                </a:solidFill>
                <a:latin typeface="Palatino" pitchFamily="2" charset="77"/>
                <a:ea typeface="Palatino" pitchFamily="2" charset="77"/>
              </a:rPr>
              <a:t>rapidity</a:t>
            </a:r>
            <a:r>
              <a:rPr lang="fr-FR" sz="1600" kern="0" dirty="0">
                <a:solidFill>
                  <a:sysClr val="windowText" lastClr="000000"/>
                </a:solidFill>
                <a:latin typeface="Palatino" pitchFamily="2" charset="77"/>
                <a:ea typeface="Palatino" pitchFamily="2" charset="77"/>
              </a:rPr>
              <a:t> and </a:t>
            </a:r>
            <a:r>
              <a:rPr lang="fr-FR" sz="1600" kern="0" dirty="0" err="1">
                <a:solidFill>
                  <a:sysClr val="windowText" lastClr="000000"/>
                </a:solidFill>
                <a:latin typeface="Palatino" pitchFamily="2" charset="77"/>
                <a:ea typeface="Palatino" pitchFamily="2" charset="77"/>
              </a:rPr>
              <a:t>p</a:t>
            </a:r>
            <a:r>
              <a:rPr lang="fr-FR" sz="1600" kern="0" baseline="-25000" dirty="0" err="1">
                <a:solidFill>
                  <a:sysClr val="windowText" lastClr="000000"/>
                </a:solidFill>
                <a:latin typeface="Palatino" pitchFamily="2" charset="77"/>
                <a:ea typeface="Palatino" pitchFamily="2" charset="77"/>
              </a:rPr>
              <a:t>T</a:t>
            </a:r>
            <a:endParaRPr lang="fr-FR" sz="1600" kern="0" baseline="-25000" dirty="0">
              <a:solidFill>
                <a:sysClr val="windowText" lastClr="000000"/>
              </a:solidFill>
              <a:latin typeface="Palatino" pitchFamily="2" charset="77"/>
              <a:ea typeface="Palatino" pitchFamily="2" charset="77"/>
            </a:endParaRPr>
          </a:p>
          <a:p>
            <a:pPr marL="85725" indent="-85725" eaLnBrk="1" fontAlgn="auto" hangingPunct="1">
              <a:lnSpc>
                <a:spcPct val="110000"/>
              </a:lnSpc>
              <a:spcBef>
                <a:spcPts val="400"/>
              </a:spcBef>
              <a:spcAft>
                <a:spcPts val="0"/>
              </a:spcAft>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600" kern="0" dirty="0">
                <a:solidFill>
                  <a:sysClr val="windowText" lastClr="000000"/>
                </a:solidFill>
                <a:latin typeface="Palatino" pitchFamily="2" charset="77"/>
                <a:ea typeface="Palatino" pitchFamily="2" charset="77"/>
              </a:rPr>
              <a:t> Key detector systems for production measurements: </a:t>
            </a:r>
            <a:r>
              <a:rPr lang="en-US" sz="1600" b="1" kern="0" dirty="0">
                <a:solidFill>
                  <a:sysClr val="windowText" lastClr="000000"/>
                </a:solidFill>
                <a:latin typeface="Palatino" pitchFamily="2" charset="77"/>
                <a:ea typeface="Palatino" pitchFamily="2" charset="77"/>
              </a:rPr>
              <a:t>vertex reconstruction (VELO), particle identification (</a:t>
            </a:r>
            <a:r>
              <a:rPr lang="en-US" sz="1600" b="1" kern="0" dirty="0" err="1">
                <a:solidFill>
                  <a:sysClr val="windowText" lastClr="000000"/>
                </a:solidFill>
                <a:latin typeface="Palatino" pitchFamily="2" charset="77"/>
                <a:ea typeface="Palatino" pitchFamily="2" charset="77"/>
              </a:rPr>
              <a:t>Muon</a:t>
            </a:r>
            <a:r>
              <a:rPr lang="en-US" sz="1600" b="1" kern="0" dirty="0">
                <a:solidFill>
                  <a:sysClr val="windowText" lastClr="000000"/>
                </a:solidFill>
                <a:latin typeface="Palatino" pitchFamily="2" charset="77"/>
                <a:ea typeface="Palatino" pitchFamily="2" charset="77"/>
              </a:rPr>
              <a:t> detector, RICHs), Trigger </a:t>
            </a:r>
          </a:p>
          <a:p>
            <a:pPr marL="85725" indent="-85725" eaLnBrk="1" fontAlgn="auto" hangingPunct="1">
              <a:lnSpc>
                <a:spcPct val="110000"/>
              </a:lnSpc>
              <a:spcBef>
                <a:spcPts val="400"/>
              </a:spcBef>
              <a:spcAft>
                <a:spcPts val="0"/>
              </a:spcAft>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600" b="1" kern="0" dirty="0">
                <a:solidFill>
                  <a:sysClr val="windowText" lastClr="000000"/>
                </a:solidFill>
                <a:latin typeface="Palatino" pitchFamily="2" charset="77"/>
                <a:ea typeface="Palatino" pitchFamily="2" charset="77"/>
              </a:rPr>
              <a:t> </a:t>
            </a:r>
            <a:r>
              <a:rPr lang="en-US" sz="1600" kern="0" dirty="0">
                <a:solidFill>
                  <a:sysClr val="windowText" lastClr="000000"/>
                </a:solidFill>
                <a:latin typeface="Palatino" pitchFamily="2" charset="77"/>
                <a:ea typeface="Palatino" pitchFamily="2" charset="77"/>
              </a:rPr>
              <a:t>Allows to perform study of </a:t>
            </a:r>
            <a:r>
              <a:rPr lang="en-US" sz="1600" b="1" kern="0" dirty="0" err="1">
                <a:solidFill>
                  <a:sysClr val="windowText" lastClr="000000"/>
                </a:solidFill>
                <a:latin typeface="Palatino" pitchFamily="2" charset="77"/>
                <a:ea typeface="Palatino" pitchFamily="2" charset="77"/>
              </a:rPr>
              <a:t>charmonia</a:t>
            </a:r>
            <a:r>
              <a:rPr lang="en-US" sz="1600" b="1" kern="0" dirty="0">
                <a:solidFill>
                  <a:sysClr val="windowText" lastClr="000000"/>
                </a:solidFill>
                <a:latin typeface="Palatino" pitchFamily="2" charset="77"/>
                <a:ea typeface="Palatino" pitchFamily="2" charset="77"/>
              </a:rPr>
              <a:t> decays</a:t>
            </a:r>
            <a:r>
              <a:rPr lang="en-US" sz="1600" kern="0" dirty="0">
                <a:solidFill>
                  <a:sysClr val="windowText" lastClr="000000"/>
                </a:solidFill>
                <a:latin typeface="Palatino" pitchFamily="2" charset="77"/>
                <a:ea typeface="Palatino" pitchFamily="2" charset="77"/>
              </a:rPr>
              <a:t> through </a:t>
            </a:r>
            <a:r>
              <a:rPr lang="en-US" sz="1600" b="1" kern="0" dirty="0" err="1">
                <a:solidFill>
                  <a:sysClr val="windowText" lastClr="000000"/>
                </a:solidFill>
                <a:latin typeface="Palatino" pitchFamily="2" charset="77"/>
                <a:ea typeface="Palatino" pitchFamily="2" charset="77"/>
              </a:rPr>
              <a:t>hadronic</a:t>
            </a:r>
            <a:r>
              <a:rPr lang="en-US" sz="1600" b="1" kern="0" dirty="0">
                <a:solidFill>
                  <a:sysClr val="windowText" lastClr="000000"/>
                </a:solidFill>
                <a:latin typeface="Palatino" pitchFamily="2" charset="77"/>
                <a:ea typeface="Palatino" pitchFamily="2" charset="77"/>
              </a:rPr>
              <a:t> final states</a:t>
            </a:r>
          </a:p>
        </p:txBody>
      </p:sp>
      <p:sp>
        <p:nvSpPr>
          <p:cNvPr id="12" name="Rectangle 4"/>
          <p:cNvSpPr>
            <a:spLocks noChangeArrowheads="1"/>
          </p:cNvSpPr>
          <p:nvPr/>
        </p:nvSpPr>
        <p:spPr bwMode="auto">
          <a:xfrm>
            <a:off x="3175" y="717550"/>
            <a:ext cx="9140825" cy="685445"/>
          </a:xfrm>
          <a:prstGeom prst="rect">
            <a:avLst/>
          </a:prstGeom>
          <a:noFill/>
          <a:ln w="9525">
            <a:noFill/>
            <a:round/>
            <a:headEnd/>
            <a:tailEnd/>
          </a:ln>
        </p:spPr>
        <p:txBody>
          <a:bodyPr lIns="90000" tIns="46800" rIns="90000" bIns="46800">
            <a:spAutoFit/>
          </a:bodyPr>
          <a:lstStyle/>
          <a:p>
            <a:pPr marL="85725" indent="-85725" eaLnBrk="1" fontAlgn="auto" hangingPunct="1">
              <a:lnSpc>
                <a:spcPct val="120000"/>
              </a:lnSpc>
              <a:spcBef>
                <a:spcPts val="0"/>
              </a:spcBef>
              <a:spcAft>
                <a:spcPts val="0"/>
              </a:spcAft>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600" kern="0" dirty="0">
                <a:latin typeface="Palatino" pitchFamily="2" charset="77"/>
                <a:ea typeface="Palatino" pitchFamily="2" charset="77"/>
              </a:rPr>
              <a:t> </a:t>
            </a:r>
            <a:r>
              <a:rPr lang="en-US" sz="1600" b="1" kern="0" dirty="0">
                <a:latin typeface="Palatino" pitchFamily="2" charset="77"/>
                <a:ea typeface="Palatino" pitchFamily="2" charset="77"/>
              </a:rPr>
              <a:t>Forward peaked HQ production </a:t>
            </a:r>
            <a:r>
              <a:rPr lang="en-US" sz="1600" kern="0" dirty="0">
                <a:latin typeface="Palatino" pitchFamily="2" charset="77"/>
                <a:ea typeface="Palatino" pitchFamily="2" charset="77"/>
              </a:rPr>
              <a:t>at the LHC, second b in acceptance once the first b is in </a:t>
            </a:r>
          </a:p>
          <a:p>
            <a:pPr marL="85725" indent="-85725" eaLnBrk="1" fontAlgn="auto" hangingPunct="1">
              <a:lnSpc>
                <a:spcPct val="120000"/>
              </a:lnSpc>
              <a:spcBef>
                <a:spcPts val="0"/>
              </a:spcBef>
              <a:spcAft>
                <a:spcPts val="0"/>
              </a:spcAft>
              <a:buSzPct val="15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600" kern="0" dirty="0">
                <a:latin typeface="Palatino" pitchFamily="2" charset="77"/>
                <a:ea typeface="Palatino" pitchFamily="2" charset="77"/>
              </a:rPr>
              <a:t> Forward region 1.9 &lt; </a:t>
            </a:r>
            <a:r>
              <a:rPr lang="el-GR" sz="1600" kern="0" dirty="0">
                <a:latin typeface="Palatino" pitchFamily="2" charset="77"/>
                <a:ea typeface="Palatino" pitchFamily="2" charset="77"/>
              </a:rPr>
              <a:t>η</a:t>
            </a:r>
            <a:r>
              <a:rPr lang="en-US" sz="1600" kern="0" dirty="0">
                <a:latin typeface="Palatino" pitchFamily="2" charset="77"/>
                <a:ea typeface="Palatino" pitchFamily="2" charset="77"/>
              </a:rPr>
              <a:t> &lt; 4.9, </a:t>
            </a:r>
            <a:r>
              <a:rPr lang="en-US" sz="1600" b="1" kern="0" dirty="0">
                <a:latin typeface="Palatino" pitchFamily="2" charset="77"/>
                <a:ea typeface="Palatino" pitchFamily="2" charset="77"/>
              </a:rPr>
              <a:t>~4% of solid angle</a:t>
            </a:r>
            <a:r>
              <a:rPr lang="en-US" sz="1600" kern="0" dirty="0">
                <a:latin typeface="Palatino" pitchFamily="2" charset="77"/>
                <a:ea typeface="Palatino" pitchFamily="2" charset="77"/>
              </a:rPr>
              <a:t>, but </a:t>
            </a:r>
            <a:r>
              <a:rPr lang="en-US" sz="1600" b="1" kern="0" dirty="0">
                <a:latin typeface="Palatino" pitchFamily="2" charset="77"/>
                <a:ea typeface="Palatino" pitchFamily="2" charset="77"/>
              </a:rPr>
              <a:t>~40% of HQ production x-section</a:t>
            </a:r>
          </a:p>
        </p:txBody>
      </p:sp>
      <p:sp>
        <p:nvSpPr>
          <p:cNvPr id="5127" name="Rectangle 12"/>
          <p:cNvSpPr>
            <a:spLocks noChangeArrowheads="1"/>
          </p:cNvSpPr>
          <p:nvPr/>
        </p:nvSpPr>
        <p:spPr bwMode="auto">
          <a:xfrm>
            <a:off x="3302456" y="404813"/>
            <a:ext cx="2008863"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algn="ctr" eaLnBrk="1" hangingPunct="1"/>
            <a:r>
              <a:rPr lang="fr-FR" altLang="fr-FR" sz="1400" b="1" dirty="0">
                <a:solidFill>
                  <a:srgbClr val="0000FF"/>
                </a:solidFill>
              </a:rPr>
              <a:t>JINST 8 (2013) P08002,</a:t>
            </a:r>
          </a:p>
        </p:txBody>
      </p:sp>
      <p:sp>
        <p:nvSpPr>
          <p:cNvPr id="5128" name="Rectangle 2"/>
          <p:cNvSpPr>
            <a:spLocks noChangeArrowheads="1"/>
          </p:cNvSpPr>
          <p:nvPr/>
        </p:nvSpPr>
        <p:spPr bwMode="auto">
          <a:xfrm>
            <a:off x="5435600" y="404813"/>
            <a:ext cx="3776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400" b="1" dirty="0">
                <a:solidFill>
                  <a:srgbClr val="0000FF"/>
                </a:solidFill>
              </a:rPr>
              <a:t>INT.J.MOD.PHYS.A30 (2015) 1530022</a:t>
            </a:r>
          </a:p>
        </p:txBody>
      </p:sp>
      <p:pic>
        <p:nvPicPr>
          <p:cNvPr id="5129"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84600" y="3357563"/>
            <a:ext cx="5064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mag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9375" y="2212975"/>
            <a:ext cx="1420813"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06"/>
          <p:cNvSpPr>
            <a:spLocks noChangeArrowheads="1"/>
          </p:cNvSpPr>
          <p:nvPr/>
        </p:nvSpPr>
        <p:spPr bwMode="auto">
          <a:xfrm flipV="1">
            <a:off x="4191000" y="2984500"/>
            <a:ext cx="582613" cy="2635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0" tIns="45715" rIns="91430" bIns="45715" anchor="ctr"/>
          <a:lstStyle/>
          <a:p>
            <a:pPr algn="r" eaLnBrk="1" hangingPunct="1"/>
            <a:endParaRPr lang="fr-FR" altLang="fr-FR">
              <a:solidFill>
                <a:srgbClr val="000000"/>
              </a:solidFill>
            </a:endParaRPr>
          </a:p>
        </p:txBody>
      </p:sp>
      <p:pic>
        <p:nvPicPr>
          <p:cNvPr id="5132" name="Imag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73613" y="2492375"/>
            <a:ext cx="29718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Imag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2997200"/>
            <a:ext cx="5413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Rectangle 106"/>
          <p:cNvSpPr>
            <a:spLocks noChangeArrowheads="1"/>
          </p:cNvSpPr>
          <p:nvPr/>
        </p:nvSpPr>
        <p:spPr bwMode="auto">
          <a:xfrm flipV="1">
            <a:off x="5945188" y="2614613"/>
            <a:ext cx="358775" cy="2159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0" tIns="45715" rIns="91430" bIns="45715" anchor="ctr"/>
          <a:lstStyle/>
          <a:p>
            <a:pPr algn="r" eaLnBrk="1" hangingPunct="1"/>
            <a:endParaRPr lang="fr-FR" altLang="fr-FR">
              <a:solidFill>
                <a:srgbClr val="000000"/>
              </a:solidFill>
            </a:endParaRPr>
          </a:p>
        </p:txBody>
      </p:sp>
      <p:sp>
        <p:nvSpPr>
          <p:cNvPr id="5135" name="Rectangle 106"/>
          <p:cNvSpPr>
            <a:spLocks noChangeArrowheads="1"/>
          </p:cNvSpPr>
          <p:nvPr/>
        </p:nvSpPr>
        <p:spPr bwMode="auto">
          <a:xfrm flipV="1">
            <a:off x="6097588" y="2492375"/>
            <a:ext cx="782637" cy="1222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0" tIns="45715" rIns="91430" bIns="45715" anchor="ctr"/>
          <a:lstStyle/>
          <a:p>
            <a:pPr algn="r" eaLnBrk="1" hangingPunct="1"/>
            <a:endParaRPr lang="fr-FR" altLang="fr-FR">
              <a:solidFill>
                <a:srgbClr val="000000"/>
              </a:solidFill>
            </a:endParaRPr>
          </a:p>
        </p:txBody>
      </p:sp>
      <p:sp>
        <p:nvSpPr>
          <p:cNvPr id="5136" name="Rectangle 106"/>
          <p:cNvSpPr>
            <a:spLocks noChangeArrowheads="1"/>
          </p:cNvSpPr>
          <p:nvPr/>
        </p:nvSpPr>
        <p:spPr bwMode="auto">
          <a:xfrm flipV="1">
            <a:off x="7537450" y="2155825"/>
            <a:ext cx="782638" cy="1206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0" tIns="45715" rIns="91430" bIns="45715" anchor="ctr"/>
          <a:lstStyle/>
          <a:p>
            <a:pPr algn="r" eaLnBrk="1" hangingPunct="1"/>
            <a:endParaRPr lang="fr-FR" altLang="fr-FR">
              <a:solidFill>
                <a:srgbClr val="000000"/>
              </a:solidFill>
            </a:endParaRPr>
          </a:p>
        </p:txBody>
      </p:sp>
      <p:sp>
        <p:nvSpPr>
          <p:cNvPr id="5137" name="Rectangle 106"/>
          <p:cNvSpPr>
            <a:spLocks noChangeArrowheads="1"/>
          </p:cNvSpPr>
          <p:nvPr/>
        </p:nvSpPr>
        <p:spPr bwMode="auto">
          <a:xfrm flipV="1">
            <a:off x="6959600" y="2420938"/>
            <a:ext cx="201613" cy="2159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0" tIns="45715" rIns="91430" bIns="45715" anchor="ctr"/>
          <a:lstStyle/>
          <a:p>
            <a:pPr algn="r" eaLnBrk="1" hangingPunct="1"/>
            <a:endParaRPr lang="fr-FR" altLang="fr-FR">
              <a:solidFill>
                <a:srgbClr val="000000"/>
              </a:solidFill>
            </a:endParaRPr>
          </a:p>
        </p:txBody>
      </p:sp>
      <p:sp>
        <p:nvSpPr>
          <p:cNvPr id="5138" name="Rectangle 106"/>
          <p:cNvSpPr>
            <a:spLocks noChangeArrowheads="1"/>
          </p:cNvSpPr>
          <p:nvPr/>
        </p:nvSpPr>
        <p:spPr bwMode="auto">
          <a:xfrm flipV="1">
            <a:off x="8836025" y="4778375"/>
            <a:ext cx="273050" cy="2905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0" tIns="45715" rIns="91430" bIns="45715" anchor="ctr"/>
          <a:lstStyle/>
          <a:p>
            <a:pPr algn="r" eaLnBrk="1" hangingPunct="1"/>
            <a:endParaRPr lang="fr-FR" altLang="fr-FR">
              <a:solidFill>
                <a:srgbClr val="000000"/>
              </a:solidFill>
            </a:endParaRPr>
          </a:p>
        </p:txBody>
      </p:sp>
      <p:sp>
        <p:nvSpPr>
          <p:cNvPr id="8" name="Rectangle 7"/>
          <p:cNvSpPr/>
          <p:nvPr/>
        </p:nvSpPr>
        <p:spPr>
          <a:xfrm>
            <a:off x="3651250" y="1804988"/>
            <a:ext cx="769938" cy="400050"/>
          </a:xfrm>
          <a:prstGeom prst="rect">
            <a:avLst/>
          </a:prstGeom>
          <a:solidFill>
            <a:schemeClr val="bg1"/>
          </a:solidFill>
        </p:spPr>
        <p:txBody>
          <a:bodyPr>
            <a:spAutoFit/>
          </a:bodyPr>
          <a:lstStyle/>
          <a:p>
            <a:pPr>
              <a:defRPr/>
            </a:pPr>
            <a:r>
              <a:rPr lang="en-US" b="1" kern="0" dirty="0"/>
              <a:t>CMS</a:t>
            </a:r>
            <a:endParaRPr lang="fr-FR" dirty="0">
              <a:cs typeface="Arial" panose="020B0604020202020204" pitchFamily="34" charset="0"/>
            </a:endParaRPr>
          </a:p>
        </p:txBody>
      </p:sp>
      <p:sp>
        <p:nvSpPr>
          <p:cNvPr id="22" name="Rectangle 21"/>
          <p:cNvSpPr/>
          <p:nvPr/>
        </p:nvSpPr>
        <p:spPr>
          <a:xfrm>
            <a:off x="6937375" y="1804988"/>
            <a:ext cx="1112838" cy="400050"/>
          </a:xfrm>
          <a:prstGeom prst="rect">
            <a:avLst/>
          </a:prstGeom>
          <a:solidFill>
            <a:schemeClr val="bg1"/>
          </a:solidFill>
        </p:spPr>
        <p:txBody>
          <a:bodyPr>
            <a:spAutoFit/>
          </a:bodyPr>
          <a:lstStyle/>
          <a:p>
            <a:pPr>
              <a:defRPr/>
            </a:pPr>
            <a:r>
              <a:rPr lang="en-US" b="1" kern="0" dirty="0" err="1">
                <a:solidFill>
                  <a:srgbClr val="0033CC"/>
                </a:solidFill>
              </a:rPr>
              <a:t>LHCb</a:t>
            </a:r>
            <a:endParaRPr lang="fr-FR" dirty="0">
              <a:solidFill>
                <a:srgbClr val="0033CC"/>
              </a:solidFill>
              <a:cs typeface="Arial" panose="020B0604020202020204" pitchFamily="34" charset="0"/>
            </a:endParaRPr>
          </a:p>
        </p:txBody>
      </p:sp>
      <p:sp>
        <p:nvSpPr>
          <p:cNvPr id="5141" name="Text Box 104"/>
          <p:cNvSpPr txBox="1">
            <a:spLocks noChangeArrowheads="1"/>
          </p:cNvSpPr>
          <p:nvPr/>
        </p:nvSpPr>
        <p:spPr bwMode="auto">
          <a:xfrm>
            <a:off x="2951163" y="4202113"/>
            <a:ext cx="1760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r" eaLnBrk="1" hangingPunct="1"/>
            <a:r>
              <a:rPr lang="en-US" altLang="fr-FR" sz="1600" b="1">
                <a:solidFill>
                  <a:srgbClr val="FF0000"/>
                </a:solidFill>
              </a:rPr>
              <a:t>Vertex LOcator</a:t>
            </a:r>
          </a:p>
        </p:txBody>
      </p:sp>
      <p:sp>
        <p:nvSpPr>
          <p:cNvPr id="5142" name="Line 105"/>
          <p:cNvSpPr>
            <a:spLocks noChangeShapeType="1"/>
          </p:cNvSpPr>
          <p:nvPr/>
        </p:nvSpPr>
        <p:spPr bwMode="auto">
          <a:xfrm flipV="1">
            <a:off x="3736975" y="3756025"/>
            <a:ext cx="263525" cy="5095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ru-RU"/>
          </a:p>
        </p:txBody>
      </p:sp>
      <p:sp>
        <p:nvSpPr>
          <p:cNvPr id="5143" name="Line 107"/>
          <p:cNvSpPr>
            <a:spLocks noChangeShapeType="1"/>
          </p:cNvSpPr>
          <p:nvPr/>
        </p:nvSpPr>
        <p:spPr bwMode="auto">
          <a:xfrm flipV="1">
            <a:off x="3071813" y="3505200"/>
            <a:ext cx="563562" cy="0"/>
          </a:xfrm>
          <a:prstGeom prst="line">
            <a:avLst/>
          </a:prstGeom>
          <a:noFill/>
          <a:ln w="50800">
            <a:solidFill>
              <a:srgbClr val="CC3399"/>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ru-RU"/>
          </a:p>
        </p:txBody>
      </p:sp>
      <p:sp>
        <p:nvSpPr>
          <p:cNvPr id="5144" name="Line 108"/>
          <p:cNvSpPr>
            <a:spLocks noChangeShapeType="1"/>
          </p:cNvSpPr>
          <p:nvPr/>
        </p:nvSpPr>
        <p:spPr bwMode="auto">
          <a:xfrm flipH="1" flipV="1">
            <a:off x="4427538" y="3500438"/>
            <a:ext cx="563562" cy="0"/>
          </a:xfrm>
          <a:prstGeom prst="line">
            <a:avLst/>
          </a:prstGeom>
          <a:noFill/>
          <a:ln w="50800">
            <a:solidFill>
              <a:srgbClr val="CC3399"/>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ru-RU"/>
          </a:p>
        </p:txBody>
      </p:sp>
      <p:sp>
        <p:nvSpPr>
          <p:cNvPr id="5145" name="Text Box 109"/>
          <p:cNvSpPr txBox="1">
            <a:spLocks noChangeArrowheads="1"/>
          </p:cNvSpPr>
          <p:nvPr/>
        </p:nvSpPr>
        <p:spPr bwMode="auto">
          <a:xfrm>
            <a:off x="2954338" y="3449638"/>
            <a:ext cx="322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r" eaLnBrk="1" hangingPunct="1"/>
            <a:r>
              <a:rPr lang="en-US" altLang="fr-FR" b="1">
                <a:solidFill>
                  <a:srgbClr val="CC3399"/>
                </a:solidFill>
              </a:rPr>
              <a:t>p</a:t>
            </a:r>
          </a:p>
        </p:txBody>
      </p:sp>
      <p:sp>
        <p:nvSpPr>
          <p:cNvPr id="5146" name="Text Box 110"/>
          <p:cNvSpPr txBox="1">
            <a:spLocks noChangeArrowheads="1"/>
          </p:cNvSpPr>
          <p:nvPr/>
        </p:nvSpPr>
        <p:spPr bwMode="auto">
          <a:xfrm>
            <a:off x="4826000" y="3424238"/>
            <a:ext cx="322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r" eaLnBrk="1" hangingPunct="1"/>
            <a:r>
              <a:rPr lang="en-US" altLang="fr-FR" b="1">
                <a:solidFill>
                  <a:srgbClr val="CC3399"/>
                </a:solidFill>
              </a:rPr>
              <a:t>p</a:t>
            </a:r>
          </a:p>
        </p:txBody>
      </p:sp>
      <p:sp>
        <p:nvSpPr>
          <p:cNvPr id="5147" name="Rectangle 33"/>
          <p:cNvSpPr>
            <a:spLocks noChangeArrowheads="1"/>
          </p:cNvSpPr>
          <p:nvPr/>
        </p:nvSpPr>
        <p:spPr bwMode="auto">
          <a:xfrm>
            <a:off x="4287838" y="2984500"/>
            <a:ext cx="423862" cy="1020763"/>
          </a:xfrm>
          <a:prstGeom prst="rect">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30" tIns="45715" rIns="91430" bIns="45715"/>
          <a:lstStyle/>
          <a:p>
            <a:pPr algn="r" eaLnBrk="1" hangingPunct="1"/>
            <a:endParaRPr lang="fr-FR" altLang="fr-FR"/>
          </a:p>
        </p:txBody>
      </p:sp>
      <p:sp>
        <p:nvSpPr>
          <p:cNvPr id="5148" name="Rectangle 34"/>
          <p:cNvSpPr>
            <a:spLocks noChangeArrowheads="1"/>
          </p:cNvSpPr>
          <p:nvPr/>
        </p:nvSpPr>
        <p:spPr bwMode="auto">
          <a:xfrm>
            <a:off x="3868738" y="3333750"/>
            <a:ext cx="414337" cy="382588"/>
          </a:xfrm>
          <a:prstGeom prst="rect">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30" tIns="45715" rIns="91430" bIns="45715"/>
          <a:lstStyle/>
          <a:p>
            <a:pPr algn="r" eaLnBrk="1" hangingPunct="1"/>
            <a:endParaRPr lang="fr-FR" altLang="fr-FR"/>
          </a:p>
        </p:txBody>
      </p:sp>
      <p:cxnSp>
        <p:nvCxnSpPr>
          <p:cNvPr id="5149" name="Connecteur droit 37"/>
          <p:cNvCxnSpPr>
            <a:cxnSpLocks noChangeShapeType="1"/>
          </p:cNvCxnSpPr>
          <p:nvPr/>
        </p:nvCxnSpPr>
        <p:spPr bwMode="auto">
          <a:xfrm>
            <a:off x="3014663" y="4514850"/>
            <a:ext cx="165735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5150" name="Rectangle 32"/>
          <p:cNvSpPr>
            <a:spLocks noChangeArrowheads="1"/>
          </p:cNvSpPr>
          <p:nvPr/>
        </p:nvSpPr>
        <p:spPr bwMode="auto">
          <a:xfrm>
            <a:off x="6378575" y="2586038"/>
            <a:ext cx="574675" cy="1779587"/>
          </a:xfrm>
          <a:prstGeom prst="rect">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30" tIns="45715" rIns="91430" bIns="45715"/>
          <a:lstStyle/>
          <a:p>
            <a:pPr algn="r" eaLnBrk="1" hangingPunct="1"/>
            <a:endParaRPr lang="fr-FR" altLang="fr-FR"/>
          </a:p>
        </p:txBody>
      </p:sp>
      <p:sp>
        <p:nvSpPr>
          <p:cNvPr id="5151" name="Rectangle 32"/>
          <p:cNvSpPr>
            <a:spLocks noChangeArrowheads="1"/>
          </p:cNvSpPr>
          <p:nvPr/>
        </p:nvSpPr>
        <p:spPr bwMode="auto">
          <a:xfrm>
            <a:off x="7699375" y="2205038"/>
            <a:ext cx="1270000" cy="2573337"/>
          </a:xfrm>
          <a:prstGeom prst="rect">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30" tIns="45715" rIns="91430" bIns="45715"/>
          <a:lstStyle/>
          <a:p>
            <a:pPr algn="r" eaLnBrk="1" hangingPunct="1"/>
            <a:endParaRPr lang="fr-FR" altLang="fr-FR"/>
          </a:p>
        </p:txBody>
      </p:sp>
      <p:sp>
        <p:nvSpPr>
          <p:cNvPr id="5152" name="Text Box 101"/>
          <p:cNvSpPr txBox="1">
            <a:spLocks noChangeArrowheads="1"/>
          </p:cNvSpPr>
          <p:nvPr/>
        </p:nvSpPr>
        <p:spPr bwMode="auto">
          <a:xfrm>
            <a:off x="4356100" y="1412875"/>
            <a:ext cx="2903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r" eaLnBrk="1" hangingPunct="1"/>
            <a:r>
              <a:rPr lang="en-US" altLang="fr-FR" sz="1600" b="1" dirty="0">
                <a:solidFill>
                  <a:srgbClr val="000000"/>
                </a:solidFill>
              </a:rPr>
              <a:t>   RICH counters </a:t>
            </a:r>
            <a:r>
              <a:rPr lang="fr-FR" altLang="fr-FR" sz="1600" b="1" dirty="0">
                <a:solidFill>
                  <a:srgbClr val="000000"/>
                </a:solidFill>
              </a:rPr>
              <a:t>(</a:t>
            </a:r>
            <a:r>
              <a:rPr lang="en-US" altLang="fr-FR" sz="1600" b="1" dirty="0">
                <a:solidFill>
                  <a:srgbClr val="000000"/>
                </a:solidFill>
              </a:rPr>
              <a:t>K/</a:t>
            </a:r>
            <a:r>
              <a:rPr lang="el-GR" altLang="fr-FR" sz="1600" dirty="0">
                <a:solidFill>
                  <a:srgbClr val="000000"/>
                </a:solidFill>
              </a:rPr>
              <a:t>π</a:t>
            </a:r>
            <a:r>
              <a:rPr lang="en-US" altLang="fr-FR" sz="1600" b="1" dirty="0">
                <a:solidFill>
                  <a:srgbClr val="000000"/>
                </a:solidFill>
              </a:rPr>
              <a:t> ID)</a:t>
            </a:r>
          </a:p>
        </p:txBody>
      </p:sp>
      <p:sp>
        <p:nvSpPr>
          <p:cNvPr id="5153" name="Line 102"/>
          <p:cNvSpPr>
            <a:spLocks noChangeShapeType="1"/>
          </p:cNvSpPr>
          <p:nvPr/>
        </p:nvSpPr>
        <p:spPr bwMode="auto">
          <a:xfrm>
            <a:off x="6034088" y="1766888"/>
            <a:ext cx="692150" cy="7254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ru-RU"/>
          </a:p>
        </p:txBody>
      </p:sp>
      <p:sp>
        <p:nvSpPr>
          <p:cNvPr id="5154" name="Line 103"/>
          <p:cNvSpPr>
            <a:spLocks noChangeShapeType="1"/>
          </p:cNvSpPr>
          <p:nvPr/>
        </p:nvSpPr>
        <p:spPr bwMode="auto">
          <a:xfrm flipH="1">
            <a:off x="4540250" y="1751013"/>
            <a:ext cx="406400" cy="114776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ru-RU"/>
          </a:p>
        </p:txBody>
      </p:sp>
      <p:cxnSp>
        <p:nvCxnSpPr>
          <p:cNvPr id="5155" name="Connecteur droit 35"/>
          <p:cNvCxnSpPr>
            <a:cxnSpLocks noChangeShapeType="1"/>
          </p:cNvCxnSpPr>
          <p:nvPr/>
        </p:nvCxnSpPr>
        <p:spPr bwMode="auto">
          <a:xfrm>
            <a:off x="4783138" y="1697038"/>
            <a:ext cx="1435100" cy="793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5156" name="Text Box 94"/>
          <p:cNvSpPr txBox="1">
            <a:spLocks noChangeArrowheads="1"/>
          </p:cNvSpPr>
          <p:nvPr/>
        </p:nvSpPr>
        <p:spPr bwMode="auto">
          <a:xfrm>
            <a:off x="8037513" y="4994275"/>
            <a:ext cx="927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r" eaLnBrk="1" hangingPunct="1"/>
            <a:r>
              <a:rPr lang="en-US" altLang="fr-FR" sz="1600" b="1">
                <a:solidFill>
                  <a:srgbClr val="00CC00"/>
                </a:solidFill>
              </a:rPr>
              <a:t>Muon</a:t>
            </a:r>
          </a:p>
          <a:p>
            <a:pPr algn="r" eaLnBrk="1" hangingPunct="1"/>
            <a:r>
              <a:rPr lang="en-US" altLang="fr-FR" sz="1600" b="1">
                <a:solidFill>
                  <a:srgbClr val="00CC00"/>
                </a:solidFill>
              </a:rPr>
              <a:t>System</a:t>
            </a:r>
          </a:p>
        </p:txBody>
      </p:sp>
      <p:sp>
        <p:nvSpPr>
          <p:cNvPr id="5157" name="Line 97"/>
          <p:cNvSpPr>
            <a:spLocks noChangeShapeType="1"/>
          </p:cNvSpPr>
          <p:nvPr/>
        </p:nvSpPr>
        <p:spPr bwMode="auto">
          <a:xfrm flipH="1" flipV="1">
            <a:off x="8107363" y="4865688"/>
            <a:ext cx="136525" cy="254000"/>
          </a:xfrm>
          <a:prstGeom prst="line">
            <a:avLst/>
          </a:prstGeom>
          <a:noFill/>
          <a:ln w="38100">
            <a:solidFill>
              <a:srgbClr val="339933"/>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ru-RU"/>
          </a:p>
        </p:txBody>
      </p:sp>
      <p:cxnSp>
        <p:nvCxnSpPr>
          <p:cNvPr id="5158" name="Connecteur droit 35"/>
          <p:cNvCxnSpPr>
            <a:cxnSpLocks noChangeShapeType="1"/>
          </p:cNvCxnSpPr>
          <p:nvPr/>
        </p:nvCxnSpPr>
        <p:spPr bwMode="auto">
          <a:xfrm>
            <a:off x="8316913" y="5291138"/>
            <a:ext cx="627062"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5159" name="Connecteur droit 35"/>
          <p:cNvCxnSpPr>
            <a:cxnSpLocks noChangeShapeType="1"/>
          </p:cNvCxnSpPr>
          <p:nvPr/>
        </p:nvCxnSpPr>
        <p:spPr bwMode="auto">
          <a:xfrm>
            <a:off x="8164513" y="5573713"/>
            <a:ext cx="715962"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5160" name="Line 86"/>
          <p:cNvSpPr>
            <a:spLocks noChangeShapeType="1"/>
          </p:cNvSpPr>
          <p:nvPr/>
        </p:nvSpPr>
        <p:spPr bwMode="auto">
          <a:xfrm flipV="1">
            <a:off x="7667625" y="2276475"/>
            <a:ext cx="1076325" cy="215900"/>
          </a:xfrm>
          <a:prstGeom prst="line">
            <a:avLst/>
          </a:prstGeom>
          <a:noFill/>
          <a:ln w="12700">
            <a:solidFill>
              <a:srgbClr val="0066CC"/>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161" name="Text Box 87"/>
          <p:cNvSpPr txBox="1">
            <a:spLocks noChangeArrowheads="1"/>
          </p:cNvSpPr>
          <p:nvPr/>
        </p:nvSpPr>
        <p:spPr bwMode="auto">
          <a:xfrm>
            <a:off x="8026400" y="1925638"/>
            <a:ext cx="1020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r" eaLnBrk="1" hangingPunct="1"/>
            <a:r>
              <a:rPr lang="en-GB" altLang="fr-FR" sz="1400" b="1">
                <a:solidFill>
                  <a:srgbClr val="0066CC"/>
                </a:solidFill>
              </a:rPr>
              <a:t>250 mrad</a:t>
            </a:r>
            <a:endParaRPr lang="en-US" altLang="fr-FR" sz="1400" b="1">
              <a:solidFill>
                <a:srgbClr val="0066CC"/>
              </a:solidFill>
            </a:endParaRPr>
          </a:p>
        </p:txBody>
      </p:sp>
      <p:sp>
        <p:nvSpPr>
          <p:cNvPr id="5162" name="Text Box 93"/>
          <p:cNvSpPr txBox="1">
            <a:spLocks noChangeArrowheads="1"/>
          </p:cNvSpPr>
          <p:nvPr/>
        </p:nvSpPr>
        <p:spPr bwMode="auto">
          <a:xfrm>
            <a:off x="6572250" y="4940300"/>
            <a:ext cx="1455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r" eaLnBrk="1" hangingPunct="1"/>
            <a:r>
              <a:rPr lang="en-US" altLang="fr-FR" sz="1600" b="1">
                <a:solidFill>
                  <a:srgbClr val="3333FF"/>
                </a:solidFill>
              </a:rPr>
              <a:t>Calorimeters</a:t>
            </a:r>
          </a:p>
        </p:txBody>
      </p:sp>
      <p:sp>
        <p:nvSpPr>
          <p:cNvPr id="5163" name="Line 95"/>
          <p:cNvSpPr>
            <a:spLocks noChangeShapeType="1"/>
          </p:cNvSpPr>
          <p:nvPr/>
        </p:nvSpPr>
        <p:spPr bwMode="auto">
          <a:xfrm flipH="1" flipV="1">
            <a:off x="7164388" y="4724400"/>
            <a:ext cx="65087" cy="215900"/>
          </a:xfrm>
          <a:prstGeom prst="line">
            <a:avLst/>
          </a:prstGeom>
          <a:noFill/>
          <a:ln w="38100">
            <a:solidFill>
              <a:srgbClr val="33CCCC"/>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ru-RU"/>
          </a:p>
        </p:txBody>
      </p:sp>
      <p:sp>
        <p:nvSpPr>
          <p:cNvPr id="5164" name="Line 96"/>
          <p:cNvSpPr>
            <a:spLocks noChangeShapeType="1"/>
          </p:cNvSpPr>
          <p:nvPr/>
        </p:nvSpPr>
        <p:spPr bwMode="auto">
          <a:xfrm flipV="1">
            <a:off x="7483475" y="4683125"/>
            <a:ext cx="26988" cy="258763"/>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ru-RU"/>
          </a:p>
        </p:txBody>
      </p:sp>
      <p:sp>
        <p:nvSpPr>
          <p:cNvPr id="5165" name="Line 84"/>
          <p:cNvSpPr>
            <a:spLocks noChangeShapeType="1"/>
          </p:cNvSpPr>
          <p:nvPr/>
        </p:nvSpPr>
        <p:spPr bwMode="auto">
          <a:xfrm flipV="1">
            <a:off x="7142163" y="3425825"/>
            <a:ext cx="1593850" cy="31750"/>
          </a:xfrm>
          <a:prstGeom prst="line">
            <a:avLst/>
          </a:prstGeom>
          <a:noFill/>
          <a:ln w="12700">
            <a:solidFill>
              <a:srgbClr val="0066CC"/>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ru-RU"/>
          </a:p>
        </p:txBody>
      </p:sp>
      <p:sp>
        <p:nvSpPr>
          <p:cNvPr id="5166" name="Text Box 88"/>
          <p:cNvSpPr txBox="1">
            <a:spLocks noChangeArrowheads="1"/>
          </p:cNvSpPr>
          <p:nvPr/>
        </p:nvSpPr>
        <p:spPr bwMode="auto">
          <a:xfrm>
            <a:off x="8051800" y="3141663"/>
            <a:ext cx="912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r" eaLnBrk="1" hangingPunct="1"/>
            <a:r>
              <a:rPr lang="en-GB" altLang="fr-FR" sz="1400" b="1">
                <a:solidFill>
                  <a:srgbClr val="0066CC"/>
                </a:solidFill>
              </a:rPr>
              <a:t>10 mrad</a:t>
            </a:r>
            <a:endParaRPr lang="en-US" altLang="fr-FR" sz="1400" b="1">
              <a:solidFill>
                <a:srgbClr val="0066CC"/>
              </a:solidFill>
            </a:endParaRPr>
          </a:p>
        </p:txBody>
      </p:sp>
      <p:sp>
        <p:nvSpPr>
          <p:cNvPr id="5167" name="Text Box 98"/>
          <p:cNvSpPr txBox="1">
            <a:spLocks noChangeArrowheads="1"/>
          </p:cNvSpPr>
          <p:nvPr/>
        </p:nvSpPr>
        <p:spPr bwMode="auto">
          <a:xfrm>
            <a:off x="4894263" y="5170488"/>
            <a:ext cx="10461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r" eaLnBrk="1" hangingPunct="1"/>
            <a:r>
              <a:rPr lang="en-US" altLang="fr-FR" sz="1600" b="1">
                <a:solidFill>
                  <a:srgbClr val="CC9900"/>
                </a:solidFill>
              </a:rPr>
              <a:t>Tracking</a:t>
            </a:r>
          </a:p>
        </p:txBody>
      </p:sp>
      <p:sp>
        <p:nvSpPr>
          <p:cNvPr id="5168" name="Line 99"/>
          <p:cNvSpPr>
            <a:spLocks noChangeShapeType="1"/>
          </p:cNvSpPr>
          <p:nvPr/>
        </p:nvSpPr>
        <p:spPr bwMode="auto">
          <a:xfrm flipV="1">
            <a:off x="5888038" y="4202113"/>
            <a:ext cx="231775" cy="1093787"/>
          </a:xfrm>
          <a:prstGeom prst="line">
            <a:avLst/>
          </a:prstGeom>
          <a:noFill/>
          <a:ln w="38100">
            <a:solidFill>
              <a:srgbClr val="CC9900"/>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ru-RU"/>
          </a:p>
        </p:txBody>
      </p:sp>
      <p:sp>
        <p:nvSpPr>
          <p:cNvPr id="5169" name="Line 100"/>
          <p:cNvSpPr>
            <a:spLocks noChangeShapeType="1"/>
          </p:cNvSpPr>
          <p:nvPr/>
        </p:nvSpPr>
        <p:spPr bwMode="auto">
          <a:xfrm flipH="1" flipV="1">
            <a:off x="4648200" y="3759200"/>
            <a:ext cx="273050" cy="1524000"/>
          </a:xfrm>
          <a:prstGeom prst="line">
            <a:avLst/>
          </a:prstGeom>
          <a:noFill/>
          <a:ln w="38100">
            <a:solidFill>
              <a:srgbClr val="CC9900"/>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ru-RU"/>
          </a:p>
        </p:txBody>
      </p:sp>
      <p:sp>
        <p:nvSpPr>
          <p:cNvPr id="51" name="Номер слайда 1"/>
          <p:cNvSpPr>
            <a:spLocks noGrp="1"/>
          </p:cNvSpPr>
          <p:nvPr>
            <p:ph type="sldNum" sz="quarter" idx="12"/>
          </p:nvPr>
        </p:nvSpPr>
        <p:spPr>
          <a:xfrm>
            <a:off x="8543278" y="6356350"/>
            <a:ext cx="561975" cy="365125"/>
          </a:xfrm>
        </p:spPr>
        <p:txBody>
          <a:bodyPr/>
          <a:lstStyle/>
          <a:p>
            <a:fld id="{F83C6ADB-1347-46A4-ADF9-A9D7AF62F105}" type="slidenum">
              <a:rPr lang="ru-RU" smtClean="0"/>
              <a:t>6</a:t>
            </a:fld>
            <a:endParaRPr lang="ru-RU"/>
          </a:p>
        </p:txBody>
      </p:sp>
      <p:sp>
        <p:nvSpPr>
          <p:cNvPr id="52" name="Заголовок 1">
            <a:extLst>
              <a:ext uri="{FF2B5EF4-FFF2-40B4-BE49-F238E27FC236}">
                <a16:creationId xmlns:a16="http://schemas.microsoft.com/office/drawing/2014/main" id="{075FA13A-7118-E44D-B3EB-1E7B8A5DAAFD}"/>
              </a:ext>
            </a:extLst>
          </p:cNvPr>
          <p:cNvSpPr txBox="1">
            <a:spLocks/>
          </p:cNvSpPr>
          <p:nvPr/>
        </p:nvSpPr>
        <p:spPr>
          <a:xfrm>
            <a:off x="127525" y="0"/>
            <a:ext cx="8752949"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400" dirty="0" err="1"/>
              <a:t>LHCb</a:t>
            </a:r>
            <a:r>
              <a:rPr lang="en-US" sz="2400" dirty="0"/>
              <a:t> detector vs central detectors (ATLAS, CMS)</a:t>
            </a:r>
            <a:endParaRPr lang="ru-RU" sz="2400" dirty="0"/>
          </a:p>
        </p:txBody>
      </p:sp>
    </p:spTree>
    <p:extLst>
      <p:ext uri="{BB962C8B-B14F-4D97-AF65-F5344CB8AC3E}">
        <p14:creationId xmlns:p14="http://schemas.microsoft.com/office/powerpoint/2010/main" val="225872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80" y="1228449"/>
            <a:ext cx="4734720" cy="320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920" y="525656"/>
            <a:ext cx="3136320" cy="211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920" y="2636918"/>
            <a:ext cx="3140640" cy="21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 y="4797145"/>
            <a:ext cx="3036960" cy="204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7920" y="4797145"/>
            <a:ext cx="3024000" cy="204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1920" y="4751060"/>
            <a:ext cx="3130560" cy="210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Rectangle 10"/>
          <p:cNvSpPr>
            <a:spLocks noChangeArrowheads="1"/>
          </p:cNvSpPr>
          <p:nvPr/>
        </p:nvSpPr>
        <p:spPr bwMode="auto">
          <a:xfrm>
            <a:off x="1258561" y="1091635"/>
            <a:ext cx="199924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eaLnBrk="1" hangingPunct="1"/>
            <a:r>
              <a:rPr lang="fr-FR" altLang="fr-FR" sz="1600">
                <a:latin typeface="Century Gothic" pitchFamily="34" charset="0"/>
                <a:cs typeface="Arial" pitchFamily="34" charset="0"/>
              </a:rPr>
              <a:t>JHEP 10 (2012) 037</a:t>
            </a:r>
          </a:p>
        </p:txBody>
      </p:sp>
      <p:pic>
        <p:nvPicPr>
          <p:cNvPr id="410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8000" y="653829"/>
            <a:ext cx="938880" cy="28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6800" y="2752130"/>
            <a:ext cx="937440" cy="30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7041" y="4902275"/>
            <a:ext cx="1206720" cy="30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4000" y="4922437"/>
            <a:ext cx="1140480" cy="2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0" name="Rectangle 1"/>
          <p:cNvSpPr>
            <a:spLocks noChangeArrowheads="1"/>
          </p:cNvSpPr>
          <p:nvPr/>
        </p:nvSpPr>
        <p:spPr bwMode="auto">
          <a:xfrm>
            <a:off x="7740001" y="4890754"/>
            <a:ext cx="1153440" cy="138686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0" tIns="45715" rIns="91430" bIns="45715"/>
          <a:lstStyle/>
          <a:p>
            <a:pPr algn="r" eaLnBrk="1" hangingPunct="1"/>
            <a:endParaRPr lang="fr-FR" altLang="fr-FR">
              <a:latin typeface="Century Gothic" pitchFamily="34" charset="0"/>
              <a:cs typeface="Arial" pitchFamily="34" charset="0"/>
            </a:endParaRPr>
          </a:p>
        </p:txBody>
      </p:sp>
      <p:pic>
        <p:nvPicPr>
          <p:cNvPr id="4111"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6001" y="4884993"/>
            <a:ext cx="1044000" cy="24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èche droite 1"/>
          <p:cNvSpPr/>
          <p:nvPr/>
        </p:nvSpPr>
        <p:spPr bwMode="auto">
          <a:xfrm>
            <a:off x="4962241" y="1268774"/>
            <a:ext cx="977760" cy="483891"/>
          </a:xfrm>
          <a:prstGeom prst="rightArrow">
            <a:avLst/>
          </a:prstGeom>
          <a:solidFill>
            <a:schemeClr val="accent1">
              <a:lumMod val="90000"/>
            </a:schemeClr>
          </a:solidFill>
          <a:ln w="9525" cap="flat" cmpd="sng" algn="ctr">
            <a:solidFill>
              <a:schemeClr val="accent2"/>
            </a:solidFill>
            <a:prstDash val="solid"/>
            <a:round/>
            <a:headEnd type="none" w="med" len="med"/>
            <a:tailEnd type="none" w="med" len="med"/>
          </a:ln>
          <a:effectLst/>
        </p:spPr>
        <p:txBody>
          <a:bodyPr lIns="91430" tIns="45715" rIns="91430" bIns="45715"/>
          <a:lstStyle/>
          <a:p>
            <a:pPr algn="r">
              <a:defRPr/>
            </a:pPr>
            <a:endParaRPr lang="fr-FR">
              <a:latin typeface="Century Gothic" pitchFamily="34" charset="0"/>
              <a:cs typeface="Arial" charset="0"/>
            </a:endParaRPr>
          </a:p>
        </p:txBody>
      </p:sp>
      <p:sp>
        <p:nvSpPr>
          <p:cNvPr id="18" name="Flèche droite 17"/>
          <p:cNvSpPr/>
          <p:nvPr/>
        </p:nvSpPr>
        <p:spPr bwMode="auto">
          <a:xfrm>
            <a:off x="4962241" y="3140971"/>
            <a:ext cx="977760" cy="485330"/>
          </a:xfrm>
          <a:prstGeom prst="rightArrow">
            <a:avLst/>
          </a:prstGeom>
          <a:solidFill>
            <a:schemeClr val="accent1">
              <a:lumMod val="90000"/>
            </a:schemeClr>
          </a:solidFill>
          <a:ln w="9525" cap="flat" cmpd="sng" algn="ctr">
            <a:solidFill>
              <a:schemeClr val="accent2"/>
            </a:solidFill>
            <a:prstDash val="solid"/>
            <a:round/>
            <a:headEnd type="none" w="med" len="med"/>
            <a:tailEnd type="none" w="med" len="med"/>
          </a:ln>
          <a:effectLst/>
        </p:spPr>
        <p:txBody>
          <a:bodyPr lIns="91430" tIns="45715" rIns="91430" bIns="45715"/>
          <a:lstStyle/>
          <a:p>
            <a:pPr algn="r">
              <a:defRPr/>
            </a:pPr>
            <a:endParaRPr lang="fr-FR">
              <a:latin typeface="Century Gothic" pitchFamily="34" charset="0"/>
              <a:cs typeface="Arial" charset="0"/>
            </a:endParaRPr>
          </a:p>
        </p:txBody>
      </p:sp>
      <p:sp>
        <p:nvSpPr>
          <p:cNvPr id="19" name="Flèche droite 18"/>
          <p:cNvSpPr/>
          <p:nvPr/>
        </p:nvSpPr>
        <p:spPr bwMode="auto">
          <a:xfrm rot="2496073">
            <a:off x="5068801" y="3976259"/>
            <a:ext cx="977760" cy="485330"/>
          </a:xfrm>
          <a:prstGeom prst="rightArrow">
            <a:avLst/>
          </a:prstGeom>
          <a:solidFill>
            <a:schemeClr val="accent1">
              <a:lumMod val="90000"/>
            </a:schemeClr>
          </a:solidFill>
          <a:ln w="9525" cap="flat" cmpd="sng" algn="ctr">
            <a:solidFill>
              <a:schemeClr val="accent2"/>
            </a:solidFill>
            <a:prstDash val="solid"/>
            <a:round/>
            <a:headEnd type="none" w="med" len="med"/>
            <a:tailEnd type="none" w="med" len="med"/>
          </a:ln>
          <a:effectLst/>
        </p:spPr>
        <p:txBody>
          <a:bodyPr lIns="91430" tIns="45715" rIns="91430" bIns="45715"/>
          <a:lstStyle/>
          <a:p>
            <a:pPr algn="r">
              <a:defRPr/>
            </a:pPr>
            <a:endParaRPr lang="fr-FR">
              <a:latin typeface="Century Gothic" pitchFamily="34" charset="0"/>
              <a:cs typeface="Arial" charset="0"/>
            </a:endParaRPr>
          </a:p>
        </p:txBody>
      </p:sp>
      <p:sp>
        <p:nvSpPr>
          <p:cNvPr id="20" name="Flèche droite 19"/>
          <p:cNvSpPr/>
          <p:nvPr/>
        </p:nvSpPr>
        <p:spPr bwMode="auto">
          <a:xfrm rot="5400000">
            <a:off x="3604269" y="4137581"/>
            <a:ext cx="977863" cy="485280"/>
          </a:xfrm>
          <a:prstGeom prst="rightArrow">
            <a:avLst/>
          </a:prstGeom>
          <a:solidFill>
            <a:schemeClr val="accent1">
              <a:lumMod val="90000"/>
            </a:schemeClr>
          </a:solidFill>
          <a:ln w="9525" cap="flat" cmpd="sng" algn="ctr">
            <a:solidFill>
              <a:schemeClr val="accent2"/>
            </a:solidFill>
            <a:prstDash val="solid"/>
            <a:round/>
            <a:headEnd type="none" w="med" len="med"/>
            <a:tailEnd type="none" w="med" len="med"/>
          </a:ln>
          <a:effectLst/>
        </p:spPr>
        <p:txBody>
          <a:bodyPr lIns="91430" tIns="45715" rIns="91430" bIns="45715"/>
          <a:lstStyle/>
          <a:p>
            <a:pPr algn="r">
              <a:defRPr/>
            </a:pPr>
            <a:endParaRPr lang="fr-FR">
              <a:latin typeface="Century Gothic" pitchFamily="34" charset="0"/>
              <a:cs typeface="Arial" charset="0"/>
            </a:endParaRPr>
          </a:p>
        </p:txBody>
      </p:sp>
      <p:sp>
        <p:nvSpPr>
          <p:cNvPr id="21" name="Flèche droite 20"/>
          <p:cNvSpPr/>
          <p:nvPr/>
        </p:nvSpPr>
        <p:spPr bwMode="auto">
          <a:xfrm rot="5400000">
            <a:off x="1084989" y="4138301"/>
            <a:ext cx="977863" cy="483840"/>
          </a:xfrm>
          <a:prstGeom prst="rightArrow">
            <a:avLst/>
          </a:prstGeom>
          <a:solidFill>
            <a:schemeClr val="accent1">
              <a:lumMod val="90000"/>
            </a:schemeClr>
          </a:solidFill>
          <a:ln w="9525" cap="flat" cmpd="sng" algn="ctr">
            <a:solidFill>
              <a:schemeClr val="accent2"/>
            </a:solidFill>
            <a:prstDash val="solid"/>
            <a:round/>
            <a:headEnd type="none" w="med" len="med"/>
            <a:tailEnd type="none" w="med" len="med"/>
          </a:ln>
          <a:effectLst/>
        </p:spPr>
        <p:txBody>
          <a:bodyPr lIns="91430" tIns="45715" rIns="91430" bIns="45715"/>
          <a:lstStyle/>
          <a:p>
            <a:pPr algn="r">
              <a:defRPr/>
            </a:pPr>
            <a:endParaRPr lang="fr-FR">
              <a:latin typeface="Century Gothic" pitchFamily="34" charset="0"/>
              <a:cs typeface="Arial" charset="0"/>
            </a:endParaRPr>
          </a:p>
        </p:txBody>
      </p:sp>
      <p:sp>
        <p:nvSpPr>
          <p:cNvPr id="4117" name="Rectangle 3"/>
          <p:cNvSpPr>
            <a:spLocks noChangeArrowheads="1"/>
          </p:cNvSpPr>
          <p:nvPr/>
        </p:nvSpPr>
        <p:spPr bwMode="auto">
          <a:xfrm>
            <a:off x="2880" y="554459"/>
            <a:ext cx="6441328" cy="35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p>
            <a:pPr marL="285750" indent="-285750">
              <a:buSzPct val="150000"/>
              <a:buFont typeface="Arial" pitchFamily="34" charset="0"/>
              <a:buChar char="•"/>
            </a:pPr>
            <a:r>
              <a:rPr lang="en-US" altLang="fr-FR" sz="1700" dirty="0">
                <a:latin typeface="Century Gothic" pitchFamily="34" charset="0"/>
                <a:cs typeface="Arial" pitchFamily="34" charset="0"/>
              </a:rPr>
              <a:t>RICH performance: two-body b-hadron decays</a:t>
            </a:r>
          </a:p>
        </p:txBody>
      </p:sp>
      <p:sp>
        <p:nvSpPr>
          <p:cNvPr id="4118" name="Rectangle 23"/>
          <p:cNvSpPr>
            <a:spLocks noChangeArrowheads="1"/>
          </p:cNvSpPr>
          <p:nvPr/>
        </p:nvSpPr>
        <p:spPr bwMode="auto">
          <a:xfrm>
            <a:off x="3564001" y="1074353"/>
            <a:ext cx="1729440" cy="34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r" eaLnBrk="1" hangingPunct="1"/>
            <a:r>
              <a:rPr lang="fr-FR" altLang="fr-FR" sz="1600">
                <a:latin typeface="Century Gothic" pitchFamily="34" charset="0"/>
                <a:cs typeface="Arial" pitchFamily="34" charset="0"/>
              </a:rPr>
              <a:t>ʃLdt ~ 0.37 fb</a:t>
            </a:r>
            <a:r>
              <a:rPr lang="fr-FR" altLang="fr-FR" sz="1600" baseline="30000">
                <a:latin typeface="Century Gothic" pitchFamily="34" charset="0"/>
                <a:cs typeface="Arial" pitchFamily="34" charset="0"/>
              </a:rPr>
              <a:t>-1</a:t>
            </a:r>
          </a:p>
        </p:txBody>
      </p:sp>
      <p:sp>
        <p:nvSpPr>
          <p:cNvPr id="23" name="Заголовок 1">
            <a:extLst>
              <a:ext uri="{FF2B5EF4-FFF2-40B4-BE49-F238E27FC236}">
                <a16:creationId xmlns:a16="http://schemas.microsoft.com/office/drawing/2014/main" id="{AA636B49-0B42-5F49-A193-28BE61AC8898}"/>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400" dirty="0"/>
              <a:t>Charged hadron identification with RICH at </a:t>
            </a:r>
            <a:r>
              <a:rPr lang="en-US" sz="2400" dirty="0" err="1"/>
              <a:t>LHCb</a:t>
            </a:r>
            <a:endParaRPr lang="ru-RU" sz="2400" dirty="0"/>
          </a:p>
        </p:txBody>
      </p:sp>
    </p:spTree>
    <p:extLst>
      <p:ext uri="{BB962C8B-B14F-4D97-AF65-F5344CB8AC3E}">
        <p14:creationId xmlns:p14="http://schemas.microsoft.com/office/powerpoint/2010/main" val="135386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765" y="2783664"/>
            <a:ext cx="3801035" cy="2711666"/>
          </a:xfrm>
        </p:spPr>
      </p:pic>
      <p:sp>
        <p:nvSpPr>
          <p:cNvPr id="5" name="Slide Number Placeholder 4"/>
          <p:cNvSpPr>
            <a:spLocks noGrp="1"/>
          </p:cNvSpPr>
          <p:nvPr>
            <p:ph type="sldNum" sz="quarter" idx="12"/>
          </p:nvPr>
        </p:nvSpPr>
        <p:spPr>
          <a:xfrm>
            <a:off x="8863011" y="6538912"/>
            <a:ext cx="561975" cy="365125"/>
          </a:xfrm>
        </p:spPr>
        <p:txBody>
          <a:bodyPr/>
          <a:lstStyle/>
          <a:p>
            <a:fld id="{F83C6ADB-1347-46A4-ADF9-A9D7AF62F105}" type="slidenum">
              <a:rPr lang="ru-RU" smtClean="0"/>
              <a:t>8</a:t>
            </a:fld>
            <a:endParaRPr lang="ru-RU" dirty="0"/>
          </a:p>
        </p:txBody>
      </p:sp>
      <p:sp>
        <p:nvSpPr>
          <p:cNvPr id="7" name="Объект 2"/>
          <p:cNvSpPr txBox="1">
            <a:spLocks/>
          </p:cNvSpPr>
          <p:nvPr/>
        </p:nvSpPr>
        <p:spPr>
          <a:xfrm>
            <a:off x="-76200" y="5407458"/>
            <a:ext cx="4864383" cy="183154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800" dirty="0">
                <a:solidFill>
                  <a:schemeClr val="tx1"/>
                </a:solidFill>
                <a:latin typeface="+mn-lt"/>
              </a:rPr>
              <a:t>Measurements of </a:t>
            </a:r>
            <a:r>
              <a:rPr lang="en-US" sz="1800" dirty="0" err="1">
                <a:solidFill>
                  <a:schemeClr val="tx1"/>
                </a:solidFill>
                <a:latin typeface="+mn-lt"/>
              </a:rPr>
              <a:t>Tevatron</a:t>
            </a:r>
            <a:r>
              <a:rPr lang="en-US" sz="1800" dirty="0">
                <a:solidFill>
                  <a:schemeClr val="tx1"/>
                </a:solidFill>
                <a:latin typeface="+mn-lt"/>
              </a:rPr>
              <a:t> and LHC (CDF, CMS, ATLAS, </a:t>
            </a:r>
            <a:r>
              <a:rPr lang="en-US" sz="1800" dirty="0" err="1">
                <a:solidFill>
                  <a:schemeClr val="tx1"/>
                </a:solidFill>
                <a:latin typeface="+mn-lt"/>
              </a:rPr>
              <a:t>LHCb</a:t>
            </a:r>
            <a:r>
              <a:rPr lang="en-US" sz="1800" dirty="0">
                <a:solidFill>
                  <a:schemeClr val="tx1"/>
                </a:solidFill>
                <a:latin typeface="+mn-lt"/>
              </a:rPr>
              <a:t>) experiments  are in agreement </a:t>
            </a:r>
          </a:p>
          <a:p>
            <a:r>
              <a:rPr lang="en-US" sz="1800" dirty="0">
                <a:solidFill>
                  <a:schemeClr val="tx1"/>
                </a:solidFill>
                <a:latin typeface="+mn-lt"/>
              </a:rPr>
              <a:t>Could not be described by CS NLO and NNLO -&gt; motivation to investigate CO</a:t>
            </a:r>
          </a:p>
          <a:p>
            <a:r>
              <a:rPr lang="en-US" sz="1800" b="1" dirty="0">
                <a:solidFill>
                  <a:schemeClr val="tx1"/>
                </a:solidFill>
                <a:latin typeface="+mn-lt"/>
              </a:rPr>
              <a:t>Described by NRQCD NLO, dominated by CO contributions</a:t>
            </a:r>
            <a:br>
              <a:rPr lang="en-US" sz="2000" b="1" dirty="0">
                <a:solidFill>
                  <a:schemeClr val="tx1"/>
                </a:solidFill>
                <a:latin typeface="+mn-lt"/>
              </a:rPr>
            </a:br>
            <a:endParaRPr lang="en-US" sz="2000" b="1" dirty="0">
              <a:solidFill>
                <a:schemeClr val="tx1"/>
              </a:solidFill>
              <a:latin typeface="+mn-lt"/>
            </a:endParaRPr>
          </a:p>
          <a:p>
            <a:endParaRPr lang="ru-RU" b="1" dirty="0">
              <a:solidFill>
                <a:schemeClr val="tx1"/>
              </a:solidFill>
              <a:latin typeface="+mn-lt"/>
            </a:endParaRPr>
          </a:p>
        </p:txBody>
      </p:sp>
      <p:sp>
        <p:nvSpPr>
          <p:cNvPr id="3" name="Rectangle 2"/>
          <p:cNvSpPr/>
          <p:nvPr/>
        </p:nvSpPr>
        <p:spPr>
          <a:xfrm>
            <a:off x="990600" y="4112058"/>
            <a:ext cx="966931" cy="369332"/>
          </a:xfrm>
          <a:prstGeom prst="rect">
            <a:avLst/>
          </a:prstGeom>
        </p:spPr>
        <p:txBody>
          <a:bodyPr wrap="none">
            <a:spAutoFit/>
          </a:bodyPr>
          <a:lstStyle/>
          <a:p>
            <a:r>
              <a:rPr lang="en-US" b="1" dirty="0">
                <a:solidFill>
                  <a:srgbClr val="FF0000"/>
                </a:solidFill>
              </a:rPr>
              <a:t>prompt</a:t>
            </a:r>
            <a:endParaRPr lang="en-US" dirty="0">
              <a:solidFill>
                <a:srgbClr val="FF0000"/>
              </a:solidFill>
            </a:endParaRPr>
          </a:p>
        </p:txBody>
      </p:sp>
      <p:sp>
        <p:nvSpPr>
          <p:cNvPr id="13" name="TextBox 12"/>
          <p:cNvSpPr txBox="1"/>
          <p:nvPr/>
        </p:nvSpPr>
        <p:spPr>
          <a:xfrm>
            <a:off x="5342524" y="5562600"/>
            <a:ext cx="3471802" cy="1077218"/>
          </a:xfrm>
          <a:prstGeom prst="rect">
            <a:avLst/>
          </a:prstGeom>
          <a:noFill/>
        </p:spPr>
        <p:txBody>
          <a:bodyPr wrap="square" rtlCol="0">
            <a:spAutoFit/>
          </a:bodyPr>
          <a:lstStyle/>
          <a:p>
            <a:r>
              <a:rPr lang="en-US" sz="1600" b="1" dirty="0"/>
              <a:t>Ratio of 13 </a:t>
            </a:r>
            <a:r>
              <a:rPr lang="en-US" sz="1600" b="1" dirty="0" err="1"/>
              <a:t>TeV</a:t>
            </a:r>
            <a:r>
              <a:rPr lang="en-US" sz="1600" b="1" dirty="0"/>
              <a:t>/ 8 </a:t>
            </a:r>
            <a:r>
              <a:rPr lang="en-US" sz="1600" b="1" dirty="0" err="1"/>
              <a:t>TeV</a:t>
            </a:r>
            <a:r>
              <a:rPr lang="en-US" sz="1600" b="1" dirty="0"/>
              <a:t> production:</a:t>
            </a:r>
          </a:p>
          <a:p>
            <a:pPr marL="285750" indent="-285750">
              <a:buFontTx/>
              <a:buChar char="-"/>
            </a:pPr>
            <a:r>
              <a:rPr lang="en-US" sz="1600" b="1" dirty="0"/>
              <a:t>Many systematic uncertainties    cancelled </a:t>
            </a:r>
          </a:p>
          <a:p>
            <a:pPr marL="285750" indent="-285750">
              <a:buFontTx/>
              <a:buChar char="-"/>
            </a:pPr>
            <a:r>
              <a:rPr lang="en-US" sz="1600" b="1" dirty="0" err="1"/>
              <a:t>Ultimane</a:t>
            </a:r>
            <a:r>
              <a:rPr lang="en-US" sz="1600" b="1" dirty="0"/>
              <a:t> theory precision</a:t>
            </a:r>
          </a:p>
        </p:txBody>
      </p:sp>
      <p:sp>
        <p:nvSpPr>
          <p:cNvPr id="17" name="Rectangle 16"/>
          <p:cNvSpPr/>
          <p:nvPr/>
        </p:nvSpPr>
        <p:spPr>
          <a:xfrm>
            <a:off x="990600" y="5175881"/>
            <a:ext cx="1981200" cy="307777"/>
          </a:xfrm>
          <a:prstGeom prst="rect">
            <a:avLst/>
          </a:prstGeom>
        </p:spPr>
        <p:txBody>
          <a:bodyPr wrap="square">
            <a:spAutoFit/>
          </a:bodyPr>
          <a:lstStyle/>
          <a:p>
            <a:r>
              <a:rPr lang="is-IS" sz="1200" b="1" dirty="0">
                <a:solidFill>
                  <a:srgbClr val="0000FF"/>
                </a:solidFill>
              </a:rPr>
              <a:t>JHEP 1306 (2013) 064</a:t>
            </a:r>
            <a:r>
              <a:rPr lang="is-IS" sz="1400" dirty="0"/>
              <a:t> </a:t>
            </a:r>
            <a:endParaRPr lang="pt-BR" sz="1400" dirty="0">
              <a:solidFill>
                <a:srgbClr val="0070C0"/>
              </a:solidFill>
            </a:endParaRPr>
          </a:p>
        </p:txBody>
      </p:sp>
      <p:sp>
        <p:nvSpPr>
          <p:cNvPr id="6" name="Rectangle 5"/>
          <p:cNvSpPr/>
          <p:nvPr/>
        </p:nvSpPr>
        <p:spPr>
          <a:xfrm>
            <a:off x="1561525" y="4536814"/>
            <a:ext cx="2324675" cy="600164"/>
          </a:xfrm>
          <a:prstGeom prst="rect">
            <a:avLst/>
          </a:prstGeom>
        </p:spPr>
        <p:txBody>
          <a:bodyPr wrap="none">
            <a:spAutoFit/>
          </a:bodyPr>
          <a:lstStyle/>
          <a:p>
            <a:r>
              <a:rPr lang="is-IS" sz="1100" b="1" dirty="0">
                <a:solidFill>
                  <a:srgbClr val="0000FF"/>
                </a:solidFill>
              </a:rPr>
              <a:t>Phys. Rev. Lett. 106 (2011) 022003 </a:t>
            </a:r>
          </a:p>
          <a:p>
            <a:r>
              <a:rPr lang="is-IS" sz="1100" b="1" dirty="0">
                <a:solidFill>
                  <a:srgbClr val="0000FF"/>
                </a:solidFill>
              </a:rPr>
              <a:t>Phys. Rev. Lett. 98 (2007) 252002 </a:t>
            </a:r>
          </a:p>
          <a:p>
            <a:r>
              <a:rPr lang="is-IS" sz="1100" b="1" dirty="0">
                <a:solidFill>
                  <a:srgbClr val="0000FF"/>
                </a:solidFill>
              </a:rPr>
              <a:t>Phys. Rev. Lett. 100 (2008) 232001 </a:t>
            </a:r>
          </a:p>
        </p:txBody>
      </p:sp>
      <p:sp>
        <p:nvSpPr>
          <p:cNvPr id="21" name="Заголовок 1">
            <a:extLst>
              <a:ext uri="{FF2B5EF4-FFF2-40B4-BE49-F238E27FC236}">
                <a16:creationId xmlns:a16="http://schemas.microsoft.com/office/drawing/2014/main" id="{9C406232-2EE2-994F-A192-64BECBF8021A}"/>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200" dirty="0">
                <a:latin typeface="Palatino Linotype" panose="02040502050505030304" pitchFamily="18" charset="0"/>
              </a:rPr>
              <a:t>J/</a:t>
            </a:r>
            <a:r>
              <a:rPr lang="en-US" sz="2200" dirty="0" err="1">
                <a:latin typeface="Palatino Linotype" panose="02040502050505030304" pitchFamily="18" charset="0"/>
              </a:rPr>
              <a:t>ψ</a:t>
            </a:r>
            <a:r>
              <a:rPr lang="en-US" sz="2200" dirty="0">
                <a:latin typeface="Palatino Linotype" panose="02040502050505030304" pitchFamily="18" charset="0"/>
              </a:rPr>
              <a:t> hadroproduction at </a:t>
            </a:r>
            <a:r>
              <a:rPr lang="en-US" sz="2200" dirty="0" err="1">
                <a:latin typeface="Palatino Linotype" panose="02040502050505030304" pitchFamily="18" charset="0"/>
              </a:rPr>
              <a:t>LHCb</a:t>
            </a:r>
            <a:r>
              <a:rPr lang="en-US" sz="2200" dirty="0">
                <a:latin typeface="Palatino Linotype" panose="02040502050505030304" pitchFamily="18" charset="0"/>
              </a:rPr>
              <a:t> using J/</a:t>
            </a:r>
            <a:r>
              <a:rPr lang="en-US" sz="2200" dirty="0" err="1">
                <a:latin typeface="Palatino Linotype" panose="02040502050505030304" pitchFamily="18" charset="0"/>
              </a:rPr>
              <a:t>ψ</a:t>
            </a:r>
            <a:r>
              <a:rPr lang="en-US" sz="2200" dirty="0">
                <a:latin typeface="Palatino Linotype" panose="02040502050505030304" pitchFamily="18" charset="0"/>
              </a:rPr>
              <a:t> </a:t>
            </a:r>
            <a:r>
              <a:rPr lang="en-US" sz="2200" dirty="0">
                <a:latin typeface="Palatino Linotype" panose="02040502050505030304" pitchFamily="18" charset="0"/>
                <a:sym typeface="Wingdings" pitchFamily="2" charset="2"/>
              </a:rPr>
              <a:t> </a:t>
            </a:r>
            <a:r>
              <a:rPr lang="en-US" sz="2200" dirty="0">
                <a:latin typeface="Palatino Linotype" panose="02040502050505030304" pitchFamily="18" charset="0"/>
              </a:rPr>
              <a:t>𝝁𝝁 </a:t>
            </a:r>
            <a:endParaRPr lang="ru-RU" sz="2200" dirty="0">
              <a:latin typeface="Palatino Linotype" panose="02040502050505030304" pitchFamily="18" charset="0"/>
            </a:endParaRPr>
          </a:p>
        </p:txBody>
      </p:sp>
      <p:pic>
        <p:nvPicPr>
          <p:cNvPr id="15" name="Picture 14">
            <a:extLst>
              <a:ext uri="{FF2B5EF4-FFF2-40B4-BE49-F238E27FC236}">
                <a16:creationId xmlns:a16="http://schemas.microsoft.com/office/drawing/2014/main" id="{B646ED6B-D132-C844-82DD-69ACE056F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895600"/>
            <a:ext cx="3310282" cy="2513112"/>
          </a:xfrm>
          <a:prstGeom prst="rect">
            <a:avLst/>
          </a:prstGeom>
        </p:spPr>
      </p:pic>
      <p:sp>
        <p:nvSpPr>
          <p:cNvPr id="24" name="Rectangle 23">
            <a:extLst>
              <a:ext uri="{FF2B5EF4-FFF2-40B4-BE49-F238E27FC236}">
                <a16:creationId xmlns:a16="http://schemas.microsoft.com/office/drawing/2014/main" id="{BDCEEA69-7DB4-5549-A215-F40BB42A7E36}"/>
              </a:ext>
            </a:extLst>
          </p:cNvPr>
          <p:cNvSpPr/>
          <p:nvPr/>
        </p:nvSpPr>
        <p:spPr>
          <a:xfrm>
            <a:off x="6601482" y="4261328"/>
            <a:ext cx="1688283" cy="369332"/>
          </a:xfrm>
          <a:prstGeom prst="rect">
            <a:avLst/>
          </a:prstGeom>
        </p:spPr>
        <p:txBody>
          <a:bodyPr wrap="none">
            <a:spAutoFit/>
          </a:bodyPr>
          <a:lstStyle/>
          <a:p>
            <a:r>
              <a:rPr lang="is-IS" sz="1200" b="1" dirty="0">
                <a:solidFill>
                  <a:srgbClr val="0000FF"/>
                </a:solidFill>
              </a:rPr>
              <a:t>JHEP 1510 (2015) 172</a:t>
            </a:r>
            <a:r>
              <a:rPr lang="is-IS" dirty="0">
                <a:solidFill>
                  <a:srgbClr val="000000"/>
                </a:solidFill>
                <a:latin typeface="arial" charset="0"/>
              </a:rPr>
              <a:t> </a:t>
            </a:r>
            <a:endParaRPr lang="en-US" dirty="0"/>
          </a:p>
        </p:txBody>
      </p:sp>
      <p:pic>
        <p:nvPicPr>
          <p:cNvPr id="28" name="Picture 27">
            <a:extLst>
              <a:ext uri="{FF2B5EF4-FFF2-40B4-BE49-F238E27FC236}">
                <a16:creationId xmlns:a16="http://schemas.microsoft.com/office/drawing/2014/main" id="{59C71D36-C748-2F47-A6B9-D7D6C9EEB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200"/>
            <a:ext cx="6150691" cy="2042222"/>
          </a:xfrm>
          <a:prstGeom prst="rect">
            <a:avLst/>
          </a:prstGeom>
        </p:spPr>
      </p:pic>
      <p:sp>
        <p:nvSpPr>
          <p:cNvPr id="29" name="TextBox 28">
            <a:extLst>
              <a:ext uri="{FF2B5EF4-FFF2-40B4-BE49-F238E27FC236}">
                <a16:creationId xmlns:a16="http://schemas.microsoft.com/office/drawing/2014/main" id="{4F796858-E3D8-9C4F-9264-97A7FE996159}"/>
              </a:ext>
            </a:extLst>
          </p:cNvPr>
          <p:cNvSpPr txBox="1"/>
          <p:nvPr/>
        </p:nvSpPr>
        <p:spPr>
          <a:xfrm>
            <a:off x="6150691" y="505361"/>
            <a:ext cx="2993309" cy="1323439"/>
          </a:xfrm>
          <a:prstGeom prst="rect">
            <a:avLst/>
          </a:prstGeom>
          <a:noFill/>
        </p:spPr>
        <p:txBody>
          <a:bodyPr wrap="square" rtlCol="0">
            <a:spAutoFit/>
          </a:bodyPr>
          <a:lstStyle/>
          <a:p>
            <a:pPr marL="285750" indent="-285750">
              <a:buFontTx/>
              <a:buChar char="-"/>
            </a:pPr>
            <a:r>
              <a:rPr lang="fr-FR" sz="1600" dirty="0"/>
              <a:t>clean signal </a:t>
            </a:r>
            <a:r>
              <a:rPr lang="fr-FR" sz="1600" dirty="0" err="1"/>
              <a:t>from</a:t>
            </a:r>
            <a:r>
              <a:rPr lang="fr-FR" sz="1600" dirty="0"/>
              <a:t> </a:t>
            </a:r>
            <a:r>
              <a:rPr lang="en-US" sz="1600" b="1" dirty="0">
                <a:latin typeface="Palatino Linotype" panose="02040502050505030304" pitchFamily="18" charset="0"/>
              </a:rPr>
              <a:t>J/</a:t>
            </a:r>
            <a:r>
              <a:rPr lang="en-US" sz="1600" b="1" dirty="0" err="1">
                <a:latin typeface="Palatino Linotype" panose="02040502050505030304" pitchFamily="18" charset="0"/>
              </a:rPr>
              <a:t>ψ</a:t>
            </a:r>
            <a:r>
              <a:rPr lang="en-US" sz="1600" b="1" dirty="0">
                <a:latin typeface="Palatino Linotype" panose="02040502050505030304" pitchFamily="18" charset="0"/>
              </a:rPr>
              <a:t> </a:t>
            </a:r>
            <a:r>
              <a:rPr lang="en-US" sz="1600" b="1" dirty="0">
                <a:latin typeface="Palatino Linotype" panose="02040502050505030304" pitchFamily="18" charset="0"/>
                <a:sym typeface="Wingdings" pitchFamily="2" charset="2"/>
              </a:rPr>
              <a:t> </a:t>
            </a:r>
            <a:r>
              <a:rPr lang="en-US" sz="1600" b="1" dirty="0">
                <a:latin typeface="Palatino Linotype" panose="02040502050505030304" pitchFamily="18" charset="0"/>
              </a:rPr>
              <a:t>𝝁𝝁</a:t>
            </a:r>
            <a:r>
              <a:rPr lang="fr-FR" sz="1600" b="1" dirty="0"/>
              <a:t> </a:t>
            </a:r>
          </a:p>
          <a:p>
            <a:pPr marL="285750" indent="-285750">
              <a:buFontTx/>
              <a:buChar char="-"/>
            </a:pPr>
            <a:r>
              <a:rPr lang="fr-FR" sz="1600" dirty="0" err="1"/>
              <a:t>separate</a:t>
            </a:r>
            <a:r>
              <a:rPr lang="fr-FR" sz="1600" dirty="0"/>
              <a:t> prompt production and production b-</a:t>
            </a:r>
            <a:r>
              <a:rPr lang="fr-FR" sz="1600" dirty="0" err="1"/>
              <a:t>decays</a:t>
            </a:r>
            <a:r>
              <a:rPr lang="fr-FR" sz="1600" dirty="0"/>
              <a:t> by </a:t>
            </a:r>
            <a:r>
              <a:rPr lang="fr-FR" sz="1600" dirty="0" err="1"/>
              <a:t>fitting</a:t>
            </a:r>
            <a:r>
              <a:rPr lang="fr-FR" sz="1600" dirty="0"/>
              <a:t> pseudo-</a:t>
            </a:r>
            <a:r>
              <a:rPr lang="fr-FR" sz="1600" dirty="0" err="1"/>
              <a:t>proper</a:t>
            </a:r>
            <a:r>
              <a:rPr lang="fr-FR" sz="1600" dirty="0"/>
              <a:t> </a:t>
            </a:r>
            <a:r>
              <a:rPr lang="fr-FR" sz="1600" dirty="0" err="1"/>
              <a:t>lifetime</a:t>
            </a:r>
            <a:endParaRPr lang="fr-FR" sz="1600" dirty="0"/>
          </a:p>
        </p:txBody>
      </p:sp>
    </p:spTree>
    <p:extLst>
      <p:ext uri="{BB962C8B-B14F-4D97-AF65-F5344CB8AC3E}">
        <p14:creationId xmlns:p14="http://schemas.microsoft.com/office/powerpoint/2010/main" val="103553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Andrii Usachov</a:t>
            </a:r>
            <a:endParaRPr lang="ru-RU"/>
          </a:p>
        </p:txBody>
      </p:sp>
      <p:sp>
        <p:nvSpPr>
          <p:cNvPr id="5" name="Slide Number Placeholder 4"/>
          <p:cNvSpPr>
            <a:spLocks noGrp="1"/>
          </p:cNvSpPr>
          <p:nvPr>
            <p:ph type="sldNum" sz="quarter" idx="12"/>
          </p:nvPr>
        </p:nvSpPr>
        <p:spPr/>
        <p:txBody>
          <a:bodyPr/>
          <a:lstStyle/>
          <a:p>
            <a:fld id="{F83C6ADB-1347-46A4-ADF9-A9D7AF62F105}" type="slidenum">
              <a:rPr lang="ru-RU" smtClean="0"/>
              <a:t>9</a:t>
            </a:fld>
            <a:endParaRPr lang="ru-RU"/>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122" y="838200"/>
            <a:ext cx="4888878" cy="309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9" name="Объект 2"/>
              <p:cNvSpPr txBox="1">
                <a:spLocks/>
              </p:cNvSpPr>
              <p:nvPr/>
            </p:nvSpPr>
            <p:spPr>
              <a:xfrm>
                <a:off x="152400" y="4454246"/>
                <a:ext cx="8001000" cy="21751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14:m>
                  <m:oMath xmlns:m="http://schemas.openxmlformats.org/officeDocument/2006/math">
                    <m:r>
                      <a:rPr lang="en-US" sz="2000" b="1" i="1" smtClean="0">
                        <a:solidFill>
                          <a:schemeClr val="tx1"/>
                        </a:solidFill>
                        <a:latin typeface="Cambria Math"/>
                      </a:rPr>
                      <m:t>𝑱</m:t>
                    </m:r>
                    <m:r>
                      <a:rPr lang="en-US" sz="2000" b="1" i="1" smtClean="0">
                        <a:solidFill>
                          <a:schemeClr val="tx1"/>
                        </a:solidFill>
                        <a:latin typeface="Cambria Math"/>
                      </a:rPr>
                      <m:t>/</m:t>
                    </m:r>
                    <m:r>
                      <a:rPr lang="en-US" sz="2000" b="1" i="1">
                        <a:solidFill>
                          <a:schemeClr val="tx1"/>
                        </a:solidFill>
                        <a:latin typeface="Cambria Math"/>
                        <a:ea typeface="Cambria Math"/>
                      </a:rPr>
                      <m:t>𝝍</m:t>
                    </m:r>
                    <m:r>
                      <a:rPr lang="en-US" sz="2000" b="1" i="1">
                        <a:solidFill>
                          <a:schemeClr val="tx1"/>
                        </a:solidFill>
                        <a:latin typeface="Cambria Math"/>
                        <a:ea typeface="Cambria Math"/>
                      </a:rPr>
                      <m:t> </m:t>
                    </m:r>
                  </m:oMath>
                </a14:m>
                <a:r>
                  <a:rPr lang="en-US" sz="2000" b="1" dirty="0">
                    <a:solidFill>
                      <a:schemeClr val="tx1"/>
                    </a:solidFill>
                    <a:latin typeface="+mn-lt"/>
                  </a:rPr>
                  <a:t>polarization:</a:t>
                </a:r>
              </a:p>
              <a:p>
                <a:r>
                  <a:rPr lang="en-US" sz="1800" dirty="0">
                    <a:solidFill>
                      <a:schemeClr val="tx1"/>
                    </a:solidFill>
                    <a:latin typeface="+mn-lt"/>
                  </a:rPr>
                  <a:t>Measurements of </a:t>
                </a:r>
                <a:r>
                  <a:rPr lang="en-US" sz="1800" dirty="0" err="1">
                    <a:solidFill>
                      <a:schemeClr val="tx1"/>
                    </a:solidFill>
                    <a:latin typeface="+mn-lt"/>
                  </a:rPr>
                  <a:t>Tevatron</a:t>
                </a:r>
                <a:r>
                  <a:rPr lang="en-US" sz="1800" dirty="0">
                    <a:solidFill>
                      <a:schemeClr val="tx1"/>
                    </a:solidFill>
                    <a:latin typeface="+mn-lt"/>
                  </a:rPr>
                  <a:t> and LHC experiment  are in agreement CO predicts strong polarization</a:t>
                </a:r>
              </a:p>
              <a:p>
                <a:r>
                  <a:rPr lang="en-US" sz="1800" b="1" dirty="0">
                    <a:solidFill>
                      <a:schemeClr val="tx1"/>
                    </a:solidFill>
                    <a:latin typeface="+mn-lt"/>
                  </a:rPr>
                  <a:t>Large CS contribution is needed </a:t>
                </a:r>
                <a:r>
                  <a:rPr lang="en-US" sz="1800" b="1" dirty="0">
                    <a:solidFill>
                      <a:schemeClr val="tx1"/>
                    </a:solidFill>
                    <a:latin typeface="+mn-lt"/>
                    <a:sym typeface="Wingdings" pitchFamily="2" charset="2"/>
                  </a:rPr>
                  <a:t> can be explained by feed-down contribution?</a:t>
                </a:r>
                <a:endParaRPr lang="en-US" sz="1800" b="1" dirty="0">
                  <a:solidFill>
                    <a:schemeClr val="tx1"/>
                  </a:solidFill>
                  <a:latin typeface="+mn-lt"/>
                </a:endParaRPr>
              </a:p>
              <a:p>
                <a:endParaRPr lang="ru-RU" b="1" dirty="0">
                  <a:solidFill>
                    <a:schemeClr val="tx1"/>
                  </a:solidFill>
                  <a:latin typeface="+mn-lt"/>
                </a:endParaRPr>
              </a:p>
            </p:txBody>
          </p:sp>
        </mc:Choice>
        <mc:Fallback>
          <p:sp>
            <p:nvSpPr>
              <p:cNvPr id="9" name="Объект 2"/>
              <p:cNvSpPr txBox="1">
                <a:spLocks noRot="1" noChangeAspect="1" noMove="1" noResize="1" noEditPoints="1" noAdjustHandles="1" noChangeArrowheads="1" noChangeShapeType="1" noTextEdit="1"/>
              </p:cNvSpPr>
              <p:nvPr/>
            </p:nvSpPr>
            <p:spPr>
              <a:xfrm>
                <a:off x="152400" y="4454246"/>
                <a:ext cx="8001000" cy="2175154"/>
              </a:xfrm>
              <a:prstGeom prst="rect">
                <a:avLst/>
              </a:prstGeom>
              <a:blipFill>
                <a:blip r:embed="rId3"/>
                <a:stretch>
                  <a:fillRect l="-476" t="-11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781800" y="3806312"/>
                <a:ext cx="2353914"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bg-BG" i="1" smtClean="0">
                              <a:latin typeface="Cambria Math" panose="02040503050406030204" pitchFamily="18" charset="0"/>
                            </a:rPr>
                          </m:ctrlPr>
                        </m:fPr>
                        <m:num>
                          <m:r>
                            <a:rPr lang="en-US" b="0" i="1" smtClean="0">
                              <a:latin typeface="Cambria Math" charset="0"/>
                            </a:rPr>
                            <m:t>𝑑𝑁</m:t>
                          </m:r>
                        </m:num>
                        <m:den>
                          <m:r>
                            <a:rPr lang="en-US" b="0" i="1" smtClean="0">
                              <a:latin typeface="Cambria Math" charset="0"/>
                            </a:rPr>
                            <m:t>𝑑𝐶𝑜𝑠</m:t>
                          </m:r>
                          <m:r>
                            <a:rPr lang="en-US" b="0" i="1" smtClean="0">
                              <a:latin typeface="Cambria Math" charset="0"/>
                              <a:ea typeface="Cambria Math" charset="0"/>
                              <a:cs typeface="Cambria Math" charset="0"/>
                            </a:rPr>
                            <m:t>𝜃</m:t>
                          </m:r>
                        </m:den>
                      </m:f>
                      <m:r>
                        <a:rPr lang="en-US" b="0" i="1" smtClean="0">
                          <a:latin typeface="Cambria Math" charset="0"/>
                        </a:rPr>
                        <m:t>~1+</m:t>
                      </m:r>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𝜆</m:t>
                          </m:r>
                        </m:e>
                        <m:sub>
                          <m:r>
                            <a:rPr lang="en-US" b="0" i="1" smtClean="0">
                              <a:latin typeface="Cambria Math" charset="0"/>
                              <a:ea typeface="Cambria Math" charset="0"/>
                              <a:cs typeface="Cambria Math" charset="0"/>
                            </a:rPr>
                            <m:t>𝜃</m:t>
                          </m:r>
                        </m:sub>
                      </m:sSub>
                      <m:sSup>
                        <m:sSupPr>
                          <m:ctrlPr>
                            <a:rPr lang="en-US" b="0" i="1" smtClean="0">
                              <a:latin typeface="Cambria Math" panose="02040503050406030204" pitchFamily="18" charset="0"/>
                            </a:rPr>
                          </m:ctrlPr>
                        </m:sSupPr>
                        <m:e>
                          <m:r>
                            <a:rPr lang="en-US" i="1">
                              <a:latin typeface="Cambria Math" charset="0"/>
                            </a:rPr>
                            <m:t>𝐶𝑜𝑠</m:t>
                          </m:r>
                        </m:e>
                        <m:sup>
                          <m:r>
                            <a:rPr lang="en-US" b="0" i="1" smtClean="0">
                              <a:latin typeface="Cambria Math" charset="0"/>
                            </a:rPr>
                            <m:t>2</m:t>
                          </m:r>
                        </m:sup>
                      </m:sSup>
                      <m:r>
                        <a:rPr lang="en-US" b="0" i="1" smtClean="0">
                          <a:latin typeface="Cambria Math" charset="0"/>
                          <a:ea typeface="Cambria Math" charset="0"/>
                          <a:cs typeface="Cambria Math" charset="0"/>
                        </a:rPr>
                        <m:t>𝜃</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781800" y="3806312"/>
                <a:ext cx="2353914" cy="618374"/>
              </a:xfrm>
              <a:prstGeom prst="rect">
                <a:avLst/>
              </a:prstGeom>
              <a:blipFill rotWithShape="0">
                <a:blip r:embed="rId10"/>
                <a:stretch>
                  <a:fillRect/>
                </a:stretch>
              </a:blipFill>
            </p:spPr>
            <p:txBody>
              <a:bodyPr/>
              <a:lstStyle/>
              <a:p>
                <a:r>
                  <a:rPr lang="en-US">
                    <a:noFill/>
                  </a:rPr>
                  <a:t> </a:t>
                </a:r>
              </a:p>
            </p:txBody>
          </p:sp>
        </mc:Fallback>
      </mc:AlternateContent>
      <p:pic>
        <p:nvPicPr>
          <p:cNvPr id="13" name="Content Placeholder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59713"/>
            <a:ext cx="4343400" cy="3455786"/>
          </a:xfrm>
          <a:prstGeom prst="rect">
            <a:avLst/>
          </a:prstGeom>
        </p:spPr>
      </p:pic>
      <p:sp>
        <p:nvSpPr>
          <p:cNvPr id="12" name="Rectangle 11"/>
          <p:cNvSpPr/>
          <p:nvPr/>
        </p:nvSpPr>
        <p:spPr>
          <a:xfrm>
            <a:off x="1840831" y="778042"/>
            <a:ext cx="2743200" cy="1015663"/>
          </a:xfrm>
          <a:prstGeom prst="rect">
            <a:avLst/>
          </a:prstGeom>
        </p:spPr>
        <p:txBody>
          <a:bodyPr wrap="square">
            <a:spAutoFit/>
          </a:bodyPr>
          <a:lstStyle/>
          <a:p>
            <a:r>
              <a:rPr lang="is-IS" sz="1200" b="1" dirty="0">
                <a:solidFill>
                  <a:srgbClr val="0000FF"/>
                </a:solidFill>
              </a:rPr>
              <a:t>Phys. Rev. Lett. 108 (2012) 151802</a:t>
            </a:r>
          </a:p>
          <a:p>
            <a:r>
              <a:rPr lang="is-IS" sz="1200" b="1" dirty="0">
                <a:solidFill>
                  <a:srgbClr val="0000FF"/>
                </a:solidFill>
              </a:rPr>
              <a:t>Phys. Lett. B727 (2013) 381</a:t>
            </a:r>
          </a:p>
          <a:p>
            <a:r>
              <a:rPr lang="is-IS" sz="1200" b="1" dirty="0">
                <a:solidFill>
                  <a:srgbClr val="0000FF"/>
                </a:solidFill>
              </a:rPr>
              <a:t>Phys. Rev. Lett. 110 (2013) 081802</a:t>
            </a:r>
          </a:p>
          <a:p>
            <a:r>
              <a:rPr lang="is-IS" sz="1200" b="1" dirty="0">
                <a:solidFill>
                  <a:srgbClr val="0000FF"/>
                </a:solidFill>
              </a:rPr>
              <a:t>Eur. Phys. J. C73 (2013) 2631</a:t>
            </a:r>
          </a:p>
          <a:p>
            <a:r>
              <a:rPr lang="is-IS" sz="1200" b="1" dirty="0">
                <a:solidFill>
                  <a:srgbClr val="0000FF"/>
                </a:solidFill>
              </a:rPr>
              <a:t>Phys. Rev. Lett. 108 (2012) 082001</a:t>
            </a:r>
            <a:endParaRPr lang="en-US" sz="1200" b="1" dirty="0">
              <a:solidFill>
                <a:srgbClr val="0000FF"/>
              </a:solidFill>
            </a:endParaRPr>
          </a:p>
        </p:txBody>
      </p:sp>
      <p:sp>
        <p:nvSpPr>
          <p:cNvPr id="6" name="TextBox 5"/>
          <p:cNvSpPr txBox="1"/>
          <p:nvPr/>
        </p:nvSpPr>
        <p:spPr>
          <a:xfrm>
            <a:off x="655154" y="3071725"/>
            <a:ext cx="1837362" cy="307777"/>
          </a:xfrm>
          <a:prstGeom prst="rect">
            <a:avLst/>
          </a:prstGeom>
          <a:noFill/>
        </p:spPr>
        <p:txBody>
          <a:bodyPr wrap="none" rtlCol="0">
            <a:spAutoFit/>
          </a:bodyPr>
          <a:lstStyle/>
          <a:p>
            <a:r>
              <a:rPr lang="en-US" sz="1400" b="1" dirty="0">
                <a:solidFill>
                  <a:srgbClr val="002060"/>
                </a:solidFill>
              </a:rPr>
              <a:t>CMS, ALICE, </a:t>
            </a:r>
            <a:r>
              <a:rPr lang="en-US" sz="1400" b="1" dirty="0" err="1">
                <a:solidFill>
                  <a:srgbClr val="002060"/>
                </a:solidFill>
              </a:rPr>
              <a:t>LHCb</a:t>
            </a:r>
            <a:endParaRPr lang="en-US" sz="1400" b="1" dirty="0">
              <a:solidFill>
                <a:srgbClr val="002060"/>
              </a:solidFill>
            </a:endParaRPr>
          </a:p>
        </p:txBody>
      </p:sp>
      <p:sp>
        <p:nvSpPr>
          <p:cNvPr id="10" name="Rectangle 9"/>
          <p:cNvSpPr/>
          <p:nvPr/>
        </p:nvSpPr>
        <p:spPr>
          <a:xfrm>
            <a:off x="6553200" y="344269"/>
            <a:ext cx="2481000" cy="646331"/>
          </a:xfrm>
          <a:prstGeom prst="rect">
            <a:avLst/>
          </a:prstGeom>
        </p:spPr>
        <p:txBody>
          <a:bodyPr wrap="none">
            <a:spAutoFit/>
          </a:bodyPr>
          <a:lstStyle/>
          <a:p>
            <a:r>
              <a:rPr lang="is-IS" sz="1200" b="1" dirty="0">
                <a:solidFill>
                  <a:srgbClr val="0000FF"/>
                </a:solidFill>
              </a:rPr>
              <a:t>Phys. Rev. Lett. 108 (2012) 172002 </a:t>
            </a:r>
          </a:p>
          <a:p>
            <a:r>
              <a:rPr lang="is-IS" sz="1200" b="1" dirty="0">
                <a:solidFill>
                  <a:srgbClr val="0000FF"/>
                </a:solidFill>
              </a:rPr>
              <a:t>Phys. Rev. Lett. 110 (2013) 042002 </a:t>
            </a:r>
          </a:p>
          <a:p>
            <a:r>
              <a:rPr lang="is-IS" sz="1200" b="1" dirty="0">
                <a:solidFill>
                  <a:srgbClr val="0000FF"/>
                </a:solidFill>
              </a:rPr>
              <a:t>Phys. Rev. Lett. 108 (2012) 242004 </a:t>
            </a:r>
          </a:p>
        </p:txBody>
      </p:sp>
      <p:sp>
        <p:nvSpPr>
          <p:cNvPr id="14" name="Rectangle 13"/>
          <p:cNvSpPr/>
          <p:nvPr/>
        </p:nvSpPr>
        <p:spPr>
          <a:xfrm>
            <a:off x="4842904" y="3608537"/>
            <a:ext cx="2526204" cy="276999"/>
          </a:xfrm>
          <a:prstGeom prst="rect">
            <a:avLst/>
          </a:prstGeom>
        </p:spPr>
        <p:txBody>
          <a:bodyPr wrap="none">
            <a:spAutoFit/>
          </a:bodyPr>
          <a:lstStyle/>
          <a:p>
            <a:r>
              <a:rPr lang="is-IS" sz="1200" b="1" dirty="0">
                <a:solidFill>
                  <a:srgbClr val="0000FF"/>
                </a:solidFill>
              </a:rPr>
              <a:t>Eur.Phys.J. C73 (2013) no.11, 2631 </a:t>
            </a:r>
            <a:endParaRPr lang="en-US" sz="1200" b="1" dirty="0">
              <a:solidFill>
                <a:srgbClr val="0000FF"/>
              </a:solidFill>
            </a:endParaRPr>
          </a:p>
        </p:txBody>
      </p:sp>
      <p:sp>
        <p:nvSpPr>
          <p:cNvPr id="15" name="Заголовок 1">
            <a:extLst>
              <a:ext uri="{FF2B5EF4-FFF2-40B4-BE49-F238E27FC236}">
                <a16:creationId xmlns:a16="http://schemas.microsoft.com/office/drawing/2014/main" id="{B70C0103-8961-AE4A-9CB9-D78EB2B9F942}"/>
              </a:ext>
            </a:extLst>
          </p:cNvPr>
          <p:cNvSpPr txBox="1">
            <a:spLocks/>
          </p:cNvSpPr>
          <p:nvPr/>
        </p:nvSpPr>
        <p:spPr>
          <a:xfrm>
            <a:off x="127526" y="0"/>
            <a:ext cx="8686800" cy="5334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200" dirty="0">
                <a:latin typeface="Palatino Linotype" panose="02040502050505030304" pitchFamily="18" charset="0"/>
              </a:rPr>
              <a:t>J/</a:t>
            </a:r>
            <a:r>
              <a:rPr lang="en-US" sz="2200" dirty="0" err="1">
                <a:latin typeface="Palatino Linotype" panose="02040502050505030304" pitchFamily="18" charset="0"/>
              </a:rPr>
              <a:t>ψ</a:t>
            </a:r>
            <a:r>
              <a:rPr lang="en-US" sz="2200" dirty="0">
                <a:latin typeface="Palatino Linotype" panose="02040502050505030304" pitchFamily="18" charset="0"/>
              </a:rPr>
              <a:t> polarization using J/</a:t>
            </a:r>
            <a:r>
              <a:rPr lang="en-US" sz="2200" dirty="0" err="1">
                <a:latin typeface="Palatino Linotype" panose="02040502050505030304" pitchFamily="18" charset="0"/>
              </a:rPr>
              <a:t>ψ</a:t>
            </a:r>
            <a:r>
              <a:rPr lang="en-US" sz="2200" dirty="0">
                <a:latin typeface="Palatino Linotype" panose="02040502050505030304" pitchFamily="18" charset="0"/>
              </a:rPr>
              <a:t> </a:t>
            </a:r>
            <a:r>
              <a:rPr lang="en-US" sz="2200" dirty="0">
                <a:latin typeface="Palatino Linotype" panose="02040502050505030304" pitchFamily="18" charset="0"/>
                <a:sym typeface="Wingdings" pitchFamily="2" charset="2"/>
              </a:rPr>
              <a:t> </a:t>
            </a:r>
            <a:r>
              <a:rPr lang="en-US" sz="2200" dirty="0">
                <a:latin typeface="Palatino Linotype" panose="02040502050505030304" pitchFamily="18" charset="0"/>
              </a:rPr>
              <a:t>𝝁𝝁 </a:t>
            </a:r>
            <a:endParaRPr lang="ru-RU" sz="2200" dirty="0">
              <a:latin typeface="Palatino Linotype" panose="02040502050505030304" pitchFamily="18" charset="0"/>
            </a:endParaRPr>
          </a:p>
        </p:txBody>
      </p:sp>
    </p:spTree>
    <p:extLst>
      <p:ext uri="{BB962C8B-B14F-4D97-AF65-F5344CB8AC3E}">
        <p14:creationId xmlns:p14="http://schemas.microsoft.com/office/powerpoint/2010/main" val="1663511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36782</TotalTime>
  <Words>2668</Words>
  <Application>Microsoft Macintosh PowerPoint</Application>
  <PresentationFormat>On-screen Show (4:3)</PresentationFormat>
  <Paragraphs>501</Paragraphs>
  <Slides>30</Slides>
  <Notes>19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SimSun</vt:lpstr>
      <vt:lpstr>SimSun</vt:lpstr>
      <vt:lpstr>Arial</vt:lpstr>
      <vt:lpstr>Arial</vt:lpstr>
      <vt:lpstr>Calibri</vt:lpstr>
      <vt:lpstr>Cambria Math</vt:lpstr>
      <vt:lpstr>Century Gothic</vt:lpstr>
      <vt:lpstr>Comic Sans MS</vt:lpstr>
      <vt:lpstr>Courier New</vt:lpstr>
      <vt:lpstr>Palatino</vt:lpstr>
      <vt:lpstr>Palatino Linotype</vt:lpstr>
      <vt:lpstr>Roboto</vt:lpstr>
      <vt:lpstr>Symbol</vt:lpstr>
      <vt:lpstr>Times New Roman</vt:lpstr>
      <vt:lpstr>Wingdings</vt:lpstr>
      <vt:lpstr>Исполнительная</vt:lpstr>
      <vt:lpstr>Quarkonium production (at LHC)</vt:lpstr>
      <vt:lpstr>PowerPoint Presentation</vt:lpstr>
      <vt:lpstr>PowerPoint Presentation</vt:lpstr>
      <vt:lpstr>Charmonium production processes</vt:lpstr>
      <vt:lpstr>Charmonia family</vt:lpstr>
      <vt:lpstr>PowerPoint Presentation</vt:lpstr>
      <vt:lpstr>PowerPoint Presentation</vt:lpstr>
      <vt:lpstr>PowerPoint Presentation</vt:lpstr>
      <vt:lpstr>PowerPoint Presentation</vt:lpstr>
      <vt:lpstr>χ_c1,2 prompt production using χ_c1,2→J/ψ 𝛾</vt:lpstr>
      <vt:lpstr>Accessing χ_c1,2 using  χ_c1,2→J/ψ𝝁𝝁 at LHCb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Status of charmonia production measurements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Ring Finding in the RICH detector of the CBM experiment</dc:title>
  <dc:creator>Andrey</dc:creator>
  <cp:lastModifiedBy>Microsoft Office User</cp:lastModifiedBy>
  <cp:revision>1555</cp:revision>
  <cp:lastPrinted>2018-09-28T11:14:11Z</cp:lastPrinted>
  <dcterms:created xsi:type="dcterms:W3CDTF">2012-09-23T08:53:32Z</dcterms:created>
  <dcterms:modified xsi:type="dcterms:W3CDTF">2018-09-28T11:47:36Z</dcterms:modified>
</cp:coreProperties>
</file>