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>
      <a:defRPr lang="fr-FR"/>
    </a:defPPr>
    <a:lvl1pPr marL="0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7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6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4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2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2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>
    <p:extLst/>
  </p:cmAuthor>
  <p:cmAuthor id="2" name="Utilisateur de Microsoft Office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4ED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7"/>
    <p:restoredTop sz="92866"/>
  </p:normalViewPr>
  <p:slideViewPr>
    <p:cSldViewPr snapToGrid="0" snapToObjects="1">
      <p:cViewPr varScale="1">
        <p:scale>
          <a:sx n="153" d="100"/>
          <a:sy n="153" d="100"/>
        </p:scale>
        <p:origin x="192" y="44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6376-E71A-4942-A452-29D43CC7888A}" type="datetimeFigureOut">
              <a:rPr lang="en-US" smtClean="0"/>
              <a:t>9/27/18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31A72-CDD1-0E4F-B5BD-66FA3A5AD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62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42454-72C6-C049-83CE-EB6862BB40BD}" type="datetimeFigureOut">
              <a:rPr lang="fr-FR" smtClean="0"/>
              <a:t>27/09/2018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72188-33C4-4346-813F-CCE8AB8D18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4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7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6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4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2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2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72188-33C4-4346-813F-CCE8AB8D18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365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6858000" cy="1790700"/>
          </a:xfrm>
        </p:spPr>
        <p:txBody>
          <a:bodyPr anchor="ctr" anchorCtr="1"/>
          <a:lstStyle>
            <a:lvl1pPr algn="ct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593108"/>
            <a:ext cx="6858000" cy="322326"/>
          </a:xfrm>
        </p:spPr>
        <p:txBody>
          <a:bodyPr>
            <a:normAutofit/>
          </a:bodyPr>
          <a:lstStyle>
            <a:lvl1pPr marL="0" indent="0" algn="r">
              <a:buNone/>
              <a:defRPr sz="1200" b="0" i="1" baseline="0">
                <a:solidFill>
                  <a:schemeClr val="bg2">
                    <a:lumMod val="50000"/>
                  </a:schemeClr>
                </a:solidFill>
                <a:latin typeface="Aganè Light" charset="0"/>
                <a:ea typeface="Aganè Light" charset="0"/>
                <a:cs typeface="Aganè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smtClean="0"/>
              <a:t>Patrick </a:t>
            </a:r>
            <a:r>
              <a:rPr lang="fr-FR" dirty="0" err="1" smtClean="0"/>
              <a:t>Robbe</a:t>
            </a:r>
            <a:r>
              <a:rPr lang="fr-FR" dirty="0" smtClean="0"/>
              <a:t>, LAL Orsay, for the </a:t>
            </a:r>
            <a:r>
              <a:rPr lang="fr-FR" dirty="0" err="1" smtClean="0"/>
              <a:t>LHCb</a:t>
            </a:r>
            <a:r>
              <a:rPr lang="fr-FR" dirty="0" smtClean="0"/>
              <a:t> collaboration, </a:t>
            </a:r>
            <a:endParaRPr lang="en-US" dirty="0"/>
          </a:p>
        </p:txBody>
      </p:sp>
      <p:pic>
        <p:nvPicPr>
          <p:cNvPr id="7" name="Picture 4" descr="ogo l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4529242"/>
            <a:ext cx="964407" cy="4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7504"/>
            <a:ext cx="702110" cy="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16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022" y="273844"/>
            <a:ext cx="1809641" cy="435887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886" y="273844"/>
            <a:ext cx="6426925" cy="435887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9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73844"/>
            <a:ext cx="8339328" cy="9240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2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82304"/>
            <a:ext cx="6858000" cy="2139553"/>
          </a:xfrm>
        </p:spPr>
        <p:txBody>
          <a:bodyPr anchor="ctr" anchorCtr="1"/>
          <a:lstStyle>
            <a:lvl1pPr algn="ctr">
              <a:defRPr sz="36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4626022"/>
            <a:ext cx="7886700" cy="256495"/>
          </a:xfrm>
        </p:spPr>
        <p:txBody>
          <a:bodyPr>
            <a:norm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tint val="75000"/>
                  </a:schemeClr>
                </a:solidFill>
                <a:latin typeface="Aganè Light" charset="0"/>
                <a:ea typeface="Aganè Light" charset="0"/>
                <a:cs typeface="Aganè Light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Patrick </a:t>
            </a:r>
            <a:r>
              <a:rPr lang="fr-FR" dirty="0" err="1" smtClean="0"/>
              <a:t>Robbe</a:t>
            </a:r>
            <a:r>
              <a:rPr lang="fr-FR" dirty="0" smtClean="0"/>
              <a:t>, LAL Orsay, for the </a:t>
            </a:r>
            <a:r>
              <a:rPr lang="fr-FR" dirty="0" err="1" smtClean="0"/>
              <a:t>LHCb</a:t>
            </a:r>
            <a:r>
              <a:rPr lang="fr-FR" dirty="0" smtClean="0"/>
              <a:t> Collaboration, 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37504"/>
            <a:ext cx="702110" cy="468372"/>
          </a:xfrm>
          <a:prstGeom prst="rect">
            <a:avLst/>
          </a:prstGeom>
        </p:spPr>
      </p:pic>
      <p:pic>
        <p:nvPicPr>
          <p:cNvPr id="8" name="Picture 4" descr="ogo l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" y="4529242"/>
            <a:ext cx="964407" cy="4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73844"/>
            <a:ext cx="8339328" cy="9240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336" y="1297577"/>
            <a:ext cx="4112514" cy="333514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7577"/>
            <a:ext cx="4112514" cy="333514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273844"/>
            <a:ext cx="8349778" cy="99417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886" y="1260872"/>
            <a:ext cx="4106296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886" y="1878806"/>
            <a:ext cx="4106296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4112514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4112514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8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8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42900"/>
            <a:ext cx="3187133" cy="10243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434" y="342900"/>
            <a:ext cx="5049229" cy="42900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886" y="1489166"/>
            <a:ext cx="3187133" cy="314379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177" y="342900"/>
            <a:ext cx="3195842" cy="108530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75017" y="342901"/>
            <a:ext cx="5066647" cy="430747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3177" y="1543050"/>
            <a:ext cx="3195842" cy="31073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336" y="273844"/>
            <a:ext cx="8339328" cy="92402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rgbClr val="C4E4ED"/>
              </a:gs>
              <a:gs pos="100000">
                <a:schemeClr val="bg1"/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298448"/>
            <a:ext cx="8339328" cy="3334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264" y="473392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ileron" charset="0"/>
                <a:ea typeface="Aileron" charset="0"/>
                <a:cs typeface="Aileron" charset="0"/>
              </a:defRPr>
            </a:lvl1pPr>
          </a:lstStyle>
          <a:p>
            <a:fld id="{76C469FD-F6FD-0649-A221-1E17ECBCC29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7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ileron SemiBold" charset="0"/>
          <a:ea typeface="Aileron SemiBold" charset="0"/>
          <a:cs typeface="Aileron SemiBold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Heavy Ion Physics with </a:t>
            </a:r>
            <a:r>
              <a:rPr lang="en-US" dirty="0" err="1" smtClean="0"/>
              <a:t>LHCb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4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275122"/>
            <a:ext cx="8339328" cy="1732648"/>
          </a:xfrm>
        </p:spPr>
        <p:txBody>
          <a:bodyPr/>
          <a:lstStyle/>
          <a:p>
            <a:r>
              <a:rPr lang="en-US" dirty="0" smtClean="0"/>
              <a:t>Loose electron ID with ECAL</a:t>
            </a:r>
          </a:p>
          <a:p>
            <a:r>
              <a:rPr lang="en-US" dirty="0" smtClean="0"/>
              <a:t>Background is charge-symmetric and determined from e</a:t>
            </a:r>
            <a:r>
              <a:rPr lang="en-US" baseline="30000" dirty="0" smtClean="0"/>
              <a:t>+</a:t>
            </a:r>
            <a:endParaRPr lang="en-US" dirty="0" smtClean="0"/>
          </a:p>
          <a:p>
            <a:r>
              <a:rPr lang="en-US" dirty="0" smtClean="0"/>
              <a:t>BDT selection </a:t>
            </a:r>
          </a:p>
          <a:p>
            <a:r>
              <a:rPr lang="en-US" dirty="0" smtClean="0"/>
              <a:t>5% relative uncertainty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02336" y="273844"/>
            <a:ext cx="8339328" cy="924020"/>
          </a:xfrm>
        </p:spPr>
        <p:txBody>
          <a:bodyPr/>
          <a:lstStyle/>
          <a:p>
            <a:r>
              <a:rPr lang="en-US" dirty="0"/>
              <a:t>Prompt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production: luminosity</a:t>
            </a:r>
            <a:endParaRPr lang="en-US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971893" y="571262"/>
            <a:ext cx="2248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58" y="1197864"/>
            <a:ext cx="2871987" cy="2077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39205" y="115898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[arXiv:1808.06127</a:t>
            </a:r>
            <a:r>
              <a:rPr lang="en-US" sz="1400" dirty="0">
                <a:solidFill>
                  <a:srgbClr val="0070C0"/>
                </a:solidFill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98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32" y="1098111"/>
            <a:ext cx="6749935" cy="19221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</a:t>
            </a:r>
            <a:r>
              <a:rPr lang="en-US" i="1" dirty="0"/>
              <a:t>p</a:t>
            </a:r>
            <a:r>
              <a:rPr lang="en-US" dirty="0"/>
              <a:t> production: </a:t>
            </a:r>
            <a:r>
              <a:rPr lang="en-US" dirty="0" smtClean="0"/>
              <a:t>PID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2992580"/>
            <a:ext cx="8339328" cy="20151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PID with 2 RICH detectors: distinguish negative tracks K</a:t>
            </a:r>
            <a:r>
              <a:rPr lang="en-US" baseline="30000" dirty="0" smtClean="0"/>
              <a:t>-</a:t>
            </a:r>
            <a:r>
              <a:rPr lang="en-US" dirty="0" smtClean="0"/>
              <a:t>,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 p</a:t>
            </a:r>
            <a:r>
              <a:rPr lang="en-US" baseline="30000" dirty="0" smtClean="0"/>
              <a:t>-</a:t>
            </a:r>
            <a:r>
              <a:rPr lang="en-US" dirty="0" smtClean="0"/>
              <a:t> and p</a:t>
            </a:r>
          </a:p>
          <a:p>
            <a:r>
              <a:rPr lang="en-US" dirty="0" smtClean="0"/>
              <a:t>3 set of templates: </a:t>
            </a:r>
          </a:p>
          <a:p>
            <a:pPr lvl="1"/>
            <a:r>
              <a:rPr lang="en-US" dirty="0" err="1" smtClean="0"/>
              <a:t>pHe</a:t>
            </a:r>
            <a:r>
              <a:rPr lang="en-US" dirty="0" smtClean="0"/>
              <a:t> simulation; </a:t>
            </a:r>
          </a:p>
          <a:p>
            <a:pPr lvl="1"/>
            <a:r>
              <a:rPr lang="en-US" dirty="0" smtClean="0"/>
              <a:t>K</a:t>
            </a:r>
            <a:r>
              <a:rPr lang="en-US" baseline="-25000" dirty="0" smtClean="0"/>
              <a:t>s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dirty="0" smtClean="0"/>
              <a:t> and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dirty="0" smtClean="0"/>
              <a:t> decays from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and </a:t>
            </a:r>
            <a:r>
              <a:rPr lang="en-US" i="1" dirty="0" smtClean="0"/>
              <a:t>pp</a:t>
            </a:r>
            <a:r>
              <a:rPr lang="en-US" dirty="0" smtClean="0"/>
              <a:t> data </a:t>
            </a:r>
          </a:p>
          <a:p>
            <a:pPr lvl="1"/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decays from </a:t>
            </a:r>
            <a:r>
              <a:rPr lang="en-US" i="1" dirty="0" smtClean="0"/>
              <a:t>pp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2 methods: </a:t>
            </a:r>
          </a:p>
          <a:p>
            <a:pPr lvl="1"/>
            <a:r>
              <a:rPr lang="en-US" dirty="0" smtClean="0"/>
              <a:t>2-D likelihoods</a:t>
            </a:r>
          </a:p>
          <a:p>
            <a:pPr lvl="1"/>
            <a:r>
              <a:rPr lang="en-US" dirty="0" smtClean="0"/>
              <a:t>Cut and count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11</a:t>
            </a:fld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971893" y="571262"/>
            <a:ext cx="2248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7718617" y="3093472"/>
            <a:ext cx="132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439205" y="115898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[arXiv:1808.06127</a:t>
            </a:r>
            <a:r>
              <a:rPr lang="en-US" sz="1400" dirty="0">
                <a:solidFill>
                  <a:srgbClr val="0070C0"/>
                </a:solidFill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12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</a:t>
            </a:r>
            <a:r>
              <a:rPr lang="en-US" i="1" dirty="0"/>
              <a:t>p</a:t>
            </a:r>
            <a:r>
              <a:rPr lang="en-US" dirty="0"/>
              <a:t> production: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345" y="1298448"/>
            <a:ext cx="5250319" cy="3334275"/>
          </a:xfrm>
        </p:spPr>
        <p:txBody>
          <a:bodyPr/>
          <a:lstStyle/>
          <a:p>
            <a:r>
              <a:rPr lang="en-US" dirty="0" smtClean="0"/>
              <a:t>Uncertainties smaller than differences between models</a:t>
            </a:r>
          </a:p>
          <a:p>
            <a:r>
              <a:rPr lang="en-US" dirty="0" smtClean="0"/>
              <a:t>EPOS-LHC underestimates cross-sections</a:t>
            </a:r>
          </a:p>
          <a:p>
            <a:r>
              <a:rPr lang="en-US" dirty="0" smtClean="0"/>
              <a:t>Unique and precise: important contribution to reduce uncertainties for searches of dark matter</a:t>
            </a:r>
          </a:p>
          <a:p>
            <a:r>
              <a:rPr lang="en-US" dirty="0" smtClean="0"/>
              <a:t>Natural extensions of measurement:</a:t>
            </a:r>
          </a:p>
          <a:p>
            <a:pPr lvl="1"/>
            <a:r>
              <a:rPr lang="en-US" dirty="0" smtClean="0"/>
              <a:t>Include hyperon decays</a:t>
            </a:r>
          </a:p>
          <a:p>
            <a:pPr lvl="1"/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dirty="0" smtClean="0"/>
              <a:t>, K and p spectra</a:t>
            </a:r>
          </a:p>
          <a:p>
            <a:pPr lvl="1"/>
            <a:r>
              <a:rPr lang="en-US" dirty="0" smtClean="0"/>
              <a:t>Data at 87 GeV is available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12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971893" y="571262"/>
            <a:ext cx="2248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1252781"/>
            <a:ext cx="2903207" cy="36180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39205" y="115898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[arXiv:1808.06127</a:t>
            </a:r>
            <a:r>
              <a:rPr lang="en-US" sz="1400" dirty="0">
                <a:solidFill>
                  <a:srgbClr val="0070C0"/>
                </a:solidFill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42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 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and </a:t>
            </a:r>
            <a:r>
              <a:rPr lang="en-US" i="1" dirty="0" err="1" smtClean="0"/>
              <a:t>p</a:t>
            </a:r>
            <a:r>
              <a:rPr lang="en-US" dirty="0" err="1" smtClean="0"/>
              <a:t>Ar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416158"/>
            <a:ext cx="8339328" cy="15916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Nuclear modification of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(PDF)</a:t>
            </a:r>
          </a:p>
          <a:p>
            <a:r>
              <a:rPr lang="en-US" dirty="0" smtClean="0"/>
              <a:t>Intrinsic charm</a:t>
            </a:r>
          </a:p>
          <a:p>
            <a:r>
              <a:rPr lang="en-US" dirty="0" smtClean="0"/>
              <a:t>Reference for future </a:t>
            </a:r>
            <a:r>
              <a:rPr lang="en-US" dirty="0" err="1" smtClean="0"/>
              <a:t>PbNe</a:t>
            </a:r>
            <a:r>
              <a:rPr lang="en-US" dirty="0" smtClean="0"/>
              <a:t> data to study Quark-Gluon Plasma: </a:t>
            </a:r>
            <a:r>
              <a:rPr lang="en-US" dirty="0" err="1" smtClean="0"/>
              <a:t>quakonium</a:t>
            </a:r>
            <a:r>
              <a:rPr lang="en-US" dirty="0" smtClean="0"/>
              <a:t> suppression and open charm at an energy between SPS and top RHIC energy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753" y="1197864"/>
            <a:ext cx="4779818" cy="22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production in </a:t>
            </a:r>
            <a:r>
              <a:rPr lang="en-US" i="1" dirty="0" err="1"/>
              <a:t>p</a:t>
            </a:r>
            <a:r>
              <a:rPr lang="en-US" dirty="0" err="1"/>
              <a:t>He</a:t>
            </a:r>
            <a:r>
              <a:rPr lang="en-US" dirty="0"/>
              <a:t> and </a:t>
            </a:r>
            <a:r>
              <a:rPr lang="en-US" i="1" dirty="0" err="1" smtClean="0"/>
              <a:t>p</a:t>
            </a:r>
            <a:r>
              <a:rPr lang="en-US" dirty="0" err="1" smtClean="0"/>
              <a:t>Ar</a:t>
            </a:r>
            <a:r>
              <a:rPr lang="en-US" dirty="0" smtClean="0"/>
              <a:t>: datasets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2768138"/>
            <a:ext cx="8339328" cy="175651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Between: </a:t>
            </a:r>
          </a:p>
          <a:p>
            <a:pPr lvl="1"/>
            <a:r>
              <a:rPr lang="en-US" dirty="0" err="1" smtClean="0"/>
              <a:t>Tevatron</a:t>
            </a:r>
            <a:r>
              <a:rPr lang="en-US" dirty="0" smtClean="0"/>
              <a:t>/Hera fixed-target up to 42 GeV</a:t>
            </a:r>
          </a:p>
          <a:p>
            <a:pPr lvl="1"/>
            <a:r>
              <a:rPr lang="en-US" dirty="0" smtClean="0"/>
              <a:t>RHIC at 200 GeV </a:t>
            </a:r>
          </a:p>
          <a:p>
            <a:r>
              <a:rPr lang="en-US" dirty="0" smtClean="0"/>
              <a:t>Luminosity for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at 87 GeV obtained as for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at 110 GeV </a:t>
            </a:r>
            <a:r>
              <a:rPr lang="en-US" sz="1400" dirty="0" smtClean="0"/>
              <a:t>(see previous slides)</a:t>
            </a:r>
          </a:p>
          <a:p>
            <a:r>
              <a:rPr lang="en-US" dirty="0" smtClean="0"/>
              <a:t>Indirect luminosity not available for </a:t>
            </a:r>
            <a:r>
              <a:rPr lang="en-US" i="1" dirty="0" err="1" smtClean="0"/>
              <a:t>p</a:t>
            </a:r>
            <a:r>
              <a:rPr lang="en-US" dirty="0" err="1" smtClean="0"/>
              <a:t>Ar</a:t>
            </a:r>
            <a:r>
              <a:rPr lang="en-US" dirty="0" smtClean="0"/>
              <a:t> sample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75" y="1197864"/>
            <a:ext cx="6179358" cy="17058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31" y="4448354"/>
            <a:ext cx="5364711" cy="695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[LHCb-PAPER-2018-022]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93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 </a:t>
            </a:r>
            <a:r>
              <a:rPr lang="en-US" dirty="0" smtClean="0"/>
              <a:t>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Ar</a:t>
            </a:r>
            <a:r>
              <a:rPr lang="en-US" dirty="0" smtClean="0"/>
              <a:t> collisions at 110 GeV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030896"/>
            <a:ext cx="8339328" cy="17030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Backward hemisphere in center-of-mass probing </a:t>
            </a:r>
            <a:r>
              <a:rPr lang="en-US" dirty="0" err="1" smtClean="0"/>
              <a:t>Bjorken</a:t>
            </a:r>
            <a:r>
              <a:rPr lang="en-US" dirty="0" smtClean="0"/>
              <a:t>-x: 0.02 </a:t>
            </a:r>
            <a:r>
              <a:rPr lang="mr-IN" dirty="0" smtClean="0"/>
              <a:t>–</a:t>
            </a:r>
            <a:r>
              <a:rPr lang="en-US" dirty="0" smtClean="0"/>
              <a:t> 0.16</a:t>
            </a:r>
          </a:p>
          <a:p>
            <a:r>
              <a:rPr lang="en-US" dirty="0" smtClean="0"/>
              <a:t>Shape in agreement for rapidity with phenomenological </a:t>
            </a:r>
            <a:r>
              <a:rPr lang="en-US" dirty="0" err="1" smtClean="0"/>
              <a:t>parametrisation</a:t>
            </a:r>
            <a:r>
              <a:rPr lang="en-US" dirty="0" smtClean="0"/>
              <a:t> 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[JHEP 1303 (2013) 122]</a:t>
            </a:r>
            <a:endParaRPr lang="is-IS" sz="3600" dirty="0">
              <a:solidFill>
                <a:srgbClr val="0070C0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  <a:p>
            <a:r>
              <a:rPr lang="en-US" dirty="0" smtClean="0"/>
              <a:t>HELAC-Onia (yellow)</a:t>
            </a:r>
            <a:r>
              <a:rPr lang="en-US" sz="1200" dirty="0" smtClean="0"/>
              <a:t> 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[EPJC 77 (2017) 1]</a:t>
            </a:r>
            <a:r>
              <a:rPr lang="en-US" dirty="0" smtClean="0"/>
              <a:t> tuned for collider data is fine for rapidity but shows deviations for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7" y="1163800"/>
            <a:ext cx="5320145" cy="1867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[LHCb-PAPER-2018-022]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82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/>
              <a:t>production in </a:t>
            </a:r>
            <a:r>
              <a:rPr lang="en-US" i="1" dirty="0" err="1"/>
              <a:t>p</a:t>
            </a:r>
            <a:r>
              <a:rPr lang="en-US" dirty="0" err="1"/>
              <a:t>Ar</a:t>
            </a:r>
            <a:r>
              <a:rPr lang="en-US" dirty="0"/>
              <a:t> collisions at 110 GeV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039375"/>
            <a:ext cx="8339328" cy="1593348"/>
          </a:xfrm>
        </p:spPr>
        <p:txBody>
          <a:bodyPr/>
          <a:lstStyle/>
          <a:p>
            <a:r>
              <a:rPr lang="en-US" dirty="0" smtClean="0"/>
              <a:t>Probing </a:t>
            </a:r>
            <a:r>
              <a:rPr lang="en-US" dirty="0" err="1" smtClean="0"/>
              <a:t>Bjorken</a:t>
            </a:r>
            <a:r>
              <a:rPr lang="en-US" dirty="0" smtClean="0"/>
              <a:t>-x: 0.02 </a:t>
            </a:r>
            <a:r>
              <a:rPr lang="mr-IN" dirty="0" smtClean="0"/>
              <a:t>–</a:t>
            </a:r>
            <a:r>
              <a:rPr lang="en-US" dirty="0" smtClean="0"/>
              <a:t> 0.16</a:t>
            </a:r>
          </a:p>
          <a:p>
            <a:r>
              <a:rPr lang="en-US" dirty="0"/>
              <a:t>HELAC-Onia (yellow)</a:t>
            </a:r>
            <a:r>
              <a:rPr lang="en-US" sz="1200" dirty="0"/>
              <a:t>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[EPJC 77 (2017) 1]</a:t>
            </a:r>
            <a:r>
              <a:rPr lang="en-US" dirty="0"/>
              <a:t> tuned for collider data is </a:t>
            </a:r>
            <a:r>
              <a:rPr lang="en-US" dirty="0" smtClean="0"/>
              <a:t>in good agreement for </a:t>
            </a:r>
            <a:r>
              <a:rPr lang="en-US" dirty="0"/>
              <a:t>rapidity but shows deviations for </a:t>
            </a:r>
            <a:r>
              <a:rPr lang="en-US" i="1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[LHCb-PAPER-2018-022]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2" y="1197864"/>
            <a:ext cx="5336771" cy="18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4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y </a:t>
            </a:r>
            <a:r>
              <a:rPr lang="en-US" dirty="0"/>
              <a:t>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</a:t>
            </a:r>
            <a:r>
              <a:rPr lang="en-US" dirty="0"/>
              <a:t>collisions at </a:t>
            </a:r>
            <a:r>
              <a:rPr lang="en-US" dirty="0" smtClean="0"/>
              <a:t>87 </a:t>
            </a:r>
            <a:r>
              <a:rPr lang="en-US" dirty="0"/>
              <a:t>GeV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2979832"/>
            <a:ext cx="8339328" cy="1874801"/>
          </a:xfrm>
        </p:spPr>
        <p:txBody>
          <a:bodyPr/>
          <a:lstStyle/>
          <a:p>
            <a:r>
              <a:rPr lang="en-US" dirty="0" smtClean="0"/>
              <a:t>Probing </a:t>
            </a:r>
            <a:r>
              <a:rPr lang="en-US" dirty="0" err="1" smtClean="0"/>
              <a:t>Bjorken</a:t>
            </a:r>
            <a:r>
              <a:rPr lang="en-US" dirty="0" smtClean="0"/>
              <a:t>—x: 0.03 </a:t>
            </a:r>
            <a:r>
              <a:rPr lang="mr-IN" dirty="0" smtClean="0"/>
              <a:t>–</a:t>
            </a:r>
            <a:r>
              <a:rPr lang="en-US" dirty="0" smtClean="0"/>
              <a:t> 0.37</a:t>
            </a:r>
          </a:p>
          <a:p>
            <a:r>
              <a:rPr lang="en-US" dirty="0" smtClean="0"/>
              <a:t>HELAC-Onia (yellow) </a:t>
            </a:r>
            <a:r>
              <a:rPr lang="is-IS" sz="14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[EPJC 77 (2017) 1]</a:t>
            </a:r>
            <a:r>
              <a:rPr lang="en-US" dirty="0" smtClean="0"/>
              <a:t> reasonable agreement for rapidity, need scaling factor of 1.78 </a:t>
            </a:r>
          </a:p>
          <a:p>
            <a:r>
              <a:rPr lang="en-US" dirty="0" smtClean="0"/>
              <a:t>In agreement for rapidity, tension for </a:t>
            </a:r>
            <a:r>
              <a:rPr lang="en-US" i="1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with </a:t>
            </a:r>
            <a:r>
              <a:rPr lang="en-US" dirty="0" err="1" smtClean="0"/>
              <a:t>phenomenogical</a:t>
            </a:r>
            <a:r>
              <a:rPr lang="en-US" dirty="0" smtClean="0"/>
              <a:t> </a:t>
            </a:r>
            <a:r>
              <a:rPr lang="en-US" dirty="0" err="1" smtClean="0"/>
              <a:t>parametrisation</a:t>
            </a:r>
            <a:r>
              <a:rPr lang="en-US" dirty="0" smtClean="0"/>
              <a:t> 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[JHEP 1303 (2013) 122]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51" y="1197864"/>
            <a:ext cx="5212080" cy="17819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[LHCb-PAPER-2018-022]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2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baseline="30000" dirty="0"/>
              <a:t>0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 </a:t>
            </a:r>
            <a:r>
              <a:rPr lang="en-US" dirty="0"/>
              <a:t>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</a:t>
            </a:r>
            <a:r>
              <a:rPr lang="en-US" dirty="0"/>
              <a:t>collisions at </a:t>
            </a:r>
            <a:r>
              <a:rPr lang="en-US" dirty="0" smtClean="0"/>
              <a:t>87 </a:t>
            </a:r>
            <a:r>
              <a:rPr lang="en-US" dirty="0"/>
              <a:t>GeV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2983653"/>
            <a:ext cx="8339328" cy="1962420"/>
          </a:xfrm>
        </p:spPr>
        <p:txBody>
          <a:bodyPr/>
          <a:lstStyle/>
          <a:p>
            <a:r>
              <a:rPr lang="en-US" dirty="0"/>
              <a:t>Probing </a:t>
            </a:r>
            <a:r>
              <a:rPr lang="en-US" dirty="0" err="1"/>
              <a:t>Bjorken</a:t>
            </a:r>
            <a:r>
              <a:rPr lang="en-US" dirty="0"/>
              <a:t>—x: 0.03 </a:t>
            </a:r>
            <a:r>
              <a:rPr lang="mr-IN" dirty="0"/>
              <a:t>–</a:t>
            </a:r>
            <a:r>
              <a:rPr lang="en-US" dirty="0"/>
              <a:t> 0.37</a:t>
            </a:r>
          </a:p>
          <a:p>
            <a:r>
              <a:rPr lang="en-US" dirty="0"/>
              <a:t>HELAC-Onia (yellow) </a:t>
            </a:r>
            <a:r>
              <a:rPr lang="is-IS" sz="14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[EPJC 77 (2017) 1]</a:t>
            </a:r>
            <a:r>
              <a:rPr lang="en-US" dirty="0"/>
              <a:t> reasonable agreement for rapidity, need scaling factor of </a:t>
            </a:r>
            <a:r>
              <a:rPr lang="en-US" dirty="0" smtClean="0"/>
              <a:t>1.44 </a:t>
            </a:r>
            <a:endParaRPr lang="en-US" dirty="0"/>
          </a:p>
          <a:p>
            <a:r>
              <a:rPr lang="en-US" dirty="0" smtClean="0"/>
              <a:t>No visible contribution of intrinsic charm in rapidity distribution</a:t>
            </a:r>
          </a:p>
          <a:p>
            <a:r>
              <a:rPr lang="en-US" dirty="0" smtClean="0"/>
              <a:t>More detailed measurements possible with large </a:t>
            </a:r>
            <a:r>
              <a:rPr lang="en-US" i="1" dirty="0" err="1" smtClean="0"/>
              <a:t>p</a:t>
            </a:r>
            <a:r>
              <a:rPr lang="en-US" dirty="0" err="1" smtClean="0"/>
              <a:t>Ne</a:t>
            </a:r>
            <a:r>
              <a:rPr lang="en-US" dirty="0" smtClean="0"/>
              <a:t> dataset at 69 GeV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23" y="1197864"/>
            <a:ext cx="5128953" cy="1785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[LHCb-PAPER-2018-022]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6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182401"/>
            <a:ext cx="8339328" cy="924020"/>
          </a:xfrm>
        </p:spPr>
        <p:txBody>
          <a:bodyPr/>
          <a:lstStyle/>
          <a:p>
            <a:r>
              <a:rPr lang="en-US" dirty="0" smtClean="0"/>
              <a:t>Proton-Ion </a:t>
            </a:r>
            <a:r>
              <a:rPr lang="en-US" smtClean="0"/>
              <a:t>collider mode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433156"/>
            <a:ext cx="8339328" cy="15746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HERA equivalent for lepton-nuclei: PDFs largely unconstrained for LHC heavy-ions</a:t>
            </a:r>
          </a:p>
          <a:p>
            <a:r>
              <a:rPr lang="en-US" dirty="0" smtClean="0"/>
              <a:t>Probe for other effects that modifications of PDF: color glass condensate, coherent energy loss,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err="1" smtClean="0"/>
              <a:t>LHCb</a:t>
            </a:r>
            <a:r>
              <a:rPr lang="en-US" dirty="0" smtClean="0"/>
              <a:t> acceptance: low Q</a:t>
            </a:r>
            <a:r>
              <a:rPr lang="en-US" baseline="30000" dirty="0" smtClean="0"/>
              <a:t>2</a:t>
            </a:r>
            <a:r>
              <a:rPr lang="en-US" dirty="0" smtClean="0"/>
              <a:t> and </a:t>
            </a:r>
            <a:r>
              <a:rPr lang="en-US" i="1" dirty="0" smtClean="0"/>
              <a:t>x</a:t>
            </a:r>
            <a:r>
              <a:rPr lang="en-US" dirty="0" smtClean="0"/>
              <a:t> from heavy </a:t>
            </a:r>
            <a:r>
              <a:rPr lang="en-US" dirty="0" err="1" smtClean="0"/>
              <a:t>flavours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07" y="1106421"/>
            <a:ext cx="5411585" cy="20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Detector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6" y="1730015"/>
            <a:ext cx="4157315" cy="2897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50073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[JINST </a:t>
            </a:r>
            <a:r>
              <a:rPr lang="is-IS" sz="1000" b="1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3 (2008) </a:t>
            </a:r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S08005</a:t>
            </a:r>
            <a:r>
              <a:rPr lang="is-IS" sz="1000" b="1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66872" y="1809358"/>
            <a:ext cx="3672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Precise tests of Standard Model with b and c hadron decays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QCD spectroscopy and EW measurements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But can be also used for Heavy-Ion physics: collisions and fixed target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</a:t>
            </a:r>
            <a:r>
              <a:rPr lang="en-US" baseline="30000" dirty="0" smtClean="0"/>
              <a:t>0</a:t>
            </a:r>
            <a:r>
              <a:rPr lang="en-US" dirty="0" smtClean="0"/>
              <a:t> 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Pb</a:t>
            </a:r>
            <a:r>
              <a:rPr lang="en-US" dirty="0" smtClean="0"/>
              <a:t> at 5.02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302" y="1197864"/>
            <a:ext cx="4457700" cy="15557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3" y="1197864"/>
            <a:ext cx="3309158" cy="1228717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02336" y="2693324"/>
            <a:ext cx="8339328" cy="23144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Precision data: strong suppression at forward </a:t>
            </a:r>
            <a:r>
              <a:rPr lang="en-US" dirty="0" err="1" smtClean="0"/>
              <a:t>rapidities</a:t>
            </a:r>
            <a:r>
              <a:rPr lang="en-US" dirty="0" smtClean="0"/>
              <a:t>, compatible with no suppression at backward </a:t>
            </a:r>
            <a:r>
              <a:rPr lang="en-US" dirty="0" err="1" smtClean="0"/>
              <a:t>rapidities</a:t>
            </a:r>
            <a:r>
              <a:rPr lang="en-US" dirty="0" smtClean="0"/>
              <a:t>, increasing towards enhancement</a:t>
            </a:r>
          </a:p>
          <a:p>
            <a:r>
              <a:rPr lang="en-US" dirty="0" smtClean="0"/>
              <a:t>Nuclear PDFs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[EPJC 77 (2017) 1]</a:t>
            </a:r>
            <a:r>
              <a:rPr lang="en-US" sz="1200" dirty="0"/>
              <a:t> </a:t>
            </a:r>
            <a:r>
              <a:rPr lang="en-US" dirty="0" smtClean="0"/>
              <a:t>, color glass condensate 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[PRD 91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(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2015) 114005]</a:t>
            </a:r>
            <a:r>
              <a:rPr lang="en-US" sz="1200" dirty="0" smtClean="0"/>
              <a:t>  </a:t>
            </a:r>
            <a:r>
              <a:rPr lang="en-US" dirty="0" smtClean="0"/>
              <a:t>and energy loss 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[JHEP 1303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(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2013) 122]</a:t>
            </a:r>
            <a:r>
              <a:rPr lang="en-US" dirty="0" smtClean="0"/>
              <a:t>  in agreement with measurements.</a:t>
            </a:r>
          </a:p>
          <a:p>
            <a:r>
              <a:rPr lang="en-US" dirty="0" smtClean="0"/>
              <a:t>Assuming no other effect: constrain </a:t>
            </a:r>
            <a:r>
              <a:rPr lang="en-US" dirty="0" err="1" smtClean="0"/>
              <a:t>nPDF</a:t>
            </a:r>
            <a:r>
              <a:rPr lang="en-US" dirty="0" smtClean="0"/>
              <a:t> at low-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is-IS" sz="12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[PRL 121 (2018) 052004]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523061" y="58400"/>
            <a:ext cx="13548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[JHEP 10 (2017) 090]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39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/>
              <a:t>production in </a:t>
            </a:r>
            <a:r>
              <a:rPr lang="en-US" i="1" dirty="0" err="1"/>
              <a:t>p</a:t>
            </a:r>
            <a:r>
              <a:rPr lang="en-US" dirty="0" err="1"/>
              <a:t>Pb</a:t>
            </a:r>
            <a:r>
              <a:rPr lang="en-US" dirty="0"/>
              <a:t> at 5.02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276189"/>
            <a:ext cx="8339328" cy="1731581"/>
          </a:xfrm>
        </p:spPr>
        <p:txBody>
          <a:bodyPr/>
          <a:lstStyle/>
          <a:p>
            <a:r>
              <a:rPr lang="en-US" dirty="0" smtClean="0"/>
              <a:t>Test of charm fragmentation in nuclear environment, comparing with other collision systems</a:t>
            </a:r>
          </a:p>
          <a:p>
            <a:r>
              <a:rPr lang="en-US" dirty="0" err="1" smtClean="0"/>
              <a:t>Hadronisation</a:t>
            </a:r>
            <a:r>
              <a:rPr lang="en-US" dirty="0" smtClean="0"/>
              <a:t> pattern similar to model tuned on </a:t>
            </a:r>
            <a:r>
              <a:rPr lang="en-US" i="1" dirty="0" smtClean="0"/>
              <a:t>pp </a:t>
            </a:r>
            <a:r>
              <a:rPr lang="is-IS" sz="14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[EPJC 77 (2017) 1]</a:t>
            </a:r>
            <a:r>
              <a:rPr lang="en-US" sz="2400" dirty="0"/>
              <a:t> </a:t>
            </a:r>
            <a:endParaRPr lang="en-US" i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74274"/>
            <a:ext cx="4173347" cy="14271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475" y="1374274"/>
            <a:ext cx="4984208" cy="16681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3061" y="58400"/>
            <a:ext cx="151996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[LHCB-PAPER-2018-021]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51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 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Pb</a:t>
            </a:r>
            <a:r>
              <a:rPr lang="en-US" dirty="0" smtClean="0"/>
              <a:t> at 8.16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356898"/>
            <a:ext cx="8339328" cy="1650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Also high precision data: strong suppression at forward rapidity and low </a:t>
            </a:r>
            <a:r>
              <a:rPr lang="en-US" dirty="0" err="1" smtClean="0"/>
              <a:t>pT</a:t>
            </a:r>
            <a:r>
              <a:rPr lang="en-US" dirty="0" smtClean="0"/>
              <a:t>, 50% </a:t>
            </a:r>
            <a:r>
              <a:rPr lang="en-US" dirty="0" err="1" smtClean="0"/>
              <a:t>inceasing</a:t>
            </a:r>
            <a:r>
              <a:rPr lang="en-US" dirty="0" smtClean="0"/>
              <a:t> to no suppression at higher </a:t>
            </a:r>
            <a:r>
              <a:rPr lang="en-US" dirty="0" err="1" smtClean="0"/>
              <a:t>pT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Nuclear PDFs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[EPJC 77 (2017) 1]</a:t>
            </a:r>
            <a:r>
              <a:rPr lang="en-US" sz="1200" dirty="0"/>
              <a:t> </a:t>
            </a:r>
            <a:r>
              <a:rPr lang="en-US" dirty="0"/>
              <a:t>, color glass condensate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[PRD 91 (2015) 114005]</a:t>
            </a:r>
            <a:r>
              <a:rPr lang="en-US" sz="1200" dirty="0"/>
              <a:t>  </a:t>
            </a:r>
            <a:r>
              <a:rPr lang="en-US" dirty="0"/>
              <a:t>and energy loss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[JHEP 1303 (2013) 122]</a:t>
            </a:r>
            <a:r>
              <a:rPr lang="en-US" dirty="0"/>
              <a:t>  in agreement with measurements</a:t>
            </a:r>
            <a:r>
              <a:rPr lang="en-US" dirty="0" smtClean="0"/>
              <a:t>.</a:t>
            </a:r>
          </a:p>
          <a:p>
            <a:r>
              <a:rPr lang="en-US" dirty="0"/>
              <a:t>Assuming no other effect: constrain </a:t>
            </a:r>
            <a:r>
              <a:rPr lang="en-US" dirty="0" err="1"/>
              <a:t>nPDF</a:t>
            </a:r>
            <a:r>
              <a:rPr lang="en-US" dirty="0"/>
              <a:t> at low-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is-IS" sz="1200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[PRL 121 (2018) 052004]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35" y="1197864"/>
            <a:ext cx="6350924" cy="2159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[PLB 774 (2017) 159]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3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 from </a:t>
            </a:r>
            <a:r>
              <a:rPr lang="en-US" i="1" dirty="0" smtClean="0"/>
              <a:t>b</a:t>
            </a:r>
            <a:r>
              <a:rPr lang="en-US" dirty="0" smtClean="0"/>
              <a:t> production </a:t>
            </a:r>
            <a:r>
              <a:rPr lang="en-US" dirty="0"/>
              <a:t>in </a:t>
            </a:r>
            <a:r>
              <a:rPr lang="en-US" i="1" dirty="0" err="1"/>
              <a:t>p</a:t>
            </a:r>
            <a:r>
              <a:rPr lang="en-US" dirty="0" err="1"/>
              <a:t>Pb</a:t>
            </a:r>
            <a:r>
              <a:rPr lang="en-US" dirty="0"/>
              <a:t> at 8.16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532909"/>
            <a:ext cx="8339328" cy="13882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 of </a:t>
            </a:r>
            <a:r>
              <a:rPr lang="en-US" i="1" dirty="0" smtClean="0"/>
              <a:t>b</a:t>
            </a:r>
            <a:r>
              <a:rPr lang="en-US" dirty="0" smtClean="0"/>
              <a:t> production: suppression at forward </a:t>
            </a:r>
            <a:r>
              <a:rPr lang="en-US" dirty="0" err="1" smtClean="0"/>
              <a:t>rapidities</a:t>
            </a:r>
            <a:endParaRPr lang="en-US" dirty="0" smtClean="0"/>
          </a:p>
          <a:p>
            <a:r>
              <a:rPr lang="en-US" dirty="0" smtClean="0"/>
              <a:t>First precise measurement of </a:t>
            </a:r>
            <a:r>
              <a:rPr lang="en-US" i="1" dirty="0" smtClean="0"/>
              <a:t>b</a:t>
            </a:r>
            <a:r>
              <a:rPr lang="en-US" dirty="0" smtClean="0"/>
              <a:t> production at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/>
              <a:t> </a:t>
            </a:r>
            <a:r>
              <a:rPr lang="en-US" dirty="0" smtClean="0"/>
              <a:t>close to 0</a:t>
            </a:r>
          </a:p>
          <a:p>
            <a:r>
              <a:rPr lang="en-US" dirty="0" smtClean="0"/>
              <a:t>Also used to constrain </a:t>
            </a:r>
            <a:r>
              <a:rPr lang="en-US" dirty="0" err="1" smtClean="0"/>
              <a:t>nPDF</a:t>
            </a:r>
            <a:endParaRPr lang="en-US" dirty="0" smtClean="0"/>
          </a:p>
          <a:p>
            <a:r>
              <a:rPr lang="en-US" dirty="0" smtClean="0"/>
              <a:t>All these measurements are crucial input for understanding of </a:t>
            </a:r>
            <a:r>
              <a:rPr lang="en-US" dirty="0" err="1" smtClean="0"/>
              <a:t>PbPb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23061" y="58400"/>
            <a:ext cx="13019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[PLB 774 (2017) 159]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2" y="1197864"/>
            <a:ext cx="4738255" cy="22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Y(</a:t>
            </a:r>
            <a:r>
              <a:rPr lang="en-US" dirty="0" err="1" smtClean="0"/>
              <a:t>nS</a:t>
            </a:r>
            <a:r>
              <a:rPr lang="en-US" dirty="0" smtClean="0"/>
              <a:t>) in heavy-ions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524596"/>
            <a:ext cx="8339328" cy="1483174"/>
          </a:xfrm>
        </p:spPr>
        <p:txBody>
          <a:bodyPr/>
          <a:lstStyle/>
          <a:p>
            <a:r>
              <a:rPr lang="en-US" dirty="0" smtClean="0"/>
              <a:t>Y(</a:t>
            </a:r>
            <a:r>
              <a:rPr lang="en-US" dirty="0" err="1" smtClean="0"/>
              <a:t>nS</a:t>
            </a:r>
            <a:r>
              <a:rPr lang="en-US" dirty="0" smtClean="0"/>
              <a:t>) probe </a:t>
            </a:r>
            <a:r>
              <a:rPr lang="en-US" dirty="0" err="1" smtClean="0"/>
              <a:t>deconfinement</a:t>
            </a:r>
            <a:r>
              <a:rPr lang="en-US" dirty="0" smtClean="0"/>
              <a:t> in </a:t>
            </a:r>
            <a:r>
              <a:rPr lang="en-US" dirty="0" err="1" smtClean="0"/>
              <a:t>PbPb</a:t>
            </a:r>
            <a:endParaRPr lang="en-US" dirty="0" smtClean="0"/>
          </a:p>
          <a:p>
            <a:r>
              <a:rPr lang="en-US" dirty="0" smtClean="0"/>
              <a:t>Y(</a:t>
            </a:r>
            <a:r>
              <a:rPr lang="en-US" dirty="0" err="1" smtClean="0"/>
              <a:t>nS</a:t>
            </a:r>
            <a:r>
              <a:rPr lang="en-US" dirty="0" smtClean="0"/>
              <a:t>) sequential suppression patterns observed in </a:t>
            </a:r>
            <a:r>
              <a:rPr lang="en-US" dirty="0" err="1" smtClean="0"/>
              <a:t>PbPb</a:t>
            </a:r>
            <a:r>
              <a:rPr lang="en-US" dirty="0" smtClean="0"/>
              <a:t> by CMS and ALICE</a:t>
            </a:r>
          </a:p>
          <a:p>
            <a:r>
              <a:rPr lang="en-US" dirty="0" smtClean="0"/>
              <a:t>New </a:t>
            </a:r>
            <a:r>
              <a:rPr lang="en-US" dirty="0" err="1" smtClean="0"/>
              <a:t>LHCb</a:t>
            </a:r>
            <a:r>
              <a:rPr lang="en-US" dirty="0" smtClean="0"/>
              <a:t> measurement with higher statistics 2016 </a:t>
            </a:r>
            <a:r>
              <a:rPr lang="en-US" i="1" dirty="0" err="1" smtClean="0"/>
              <a:t>p</a:t>
            </a:r>
            <a:r>
              <a:rPr lang="en-US" dirty="0" err="1" smtClean="0"/>
              <a:t>Pb</a:t>
            </a:r>
            <a:r>
              <a:rPr lang="en-US" dirty="0" smtClean="0"/>
              <a:t> data (20x 2013)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541" y="1248524"/>
            <a:ext cx="2140619" cy="21748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[LHCb-PAPER-2018-035]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86" y="1365144"/>
            <a:ext cx="4347556" cy="19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77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Y(</a:t>
            </a:r>
            <a:r>
              <a:rPr lang="en-US" dirty="0" err="1"/>
              <a:t>nS</a:t>
            </a:r>
            <a:r>
              <a:rPr lang="en-US" dirty="0"/>
              <a:t>) </a:t>
            </a:r>
            <a:r>
              <a:rPr lang="en-US" dirty="0" smtClean="0"/>
              <a:t>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Pb</a:t>
            </a:r>
            <a:r>
              <a:rPr lang="en-US" dirty="0" smtClean="0"/>
              <a:t> at 8.16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366654"/>
            <a:ext cx="8339328" cy="1776845"/>
          </a:xfrm>
        </p:spPr>
        <p:txBody>
          <a:bodyPr>
            <a:normAutofit/>
          </a:bodyPr>
          <a:lstStyle/>
          <a:p>
            <a:r>
              <a:rPr lang="en-US" dirty="0" smtClean="0"/>
              <a:t>Y(1S) suppressed in forward region, and no suppression in backward, </a:t>
            </a:r>
            <a:r>
              <a:rPr lang="en-US" dirty="0" err="1" smtClean="0"/>
              <a:t>behaviour</a:t>
            </a:r>
            <a:r>
              <a:rPr lang="en-US" dirty="0" smtClean="0"/>
              <a:t> reproduced by </a:t>
            </a:r>
            <a:r>
              <a:rPr lang="en-US" dirty="0" err="1" smtClean="0"/>
              <a:t>nPDF</a:t>
            </a:r>
            <a:r>
              <a:rPr lang="en-US" dirty="0" smtClean="0"/>
              <a:t> within uncertainties</a:t>
            </a:r>
          </a:p>
          <a:p>
            <a:r>
              <a:rPr lang="en-US" dirty="0" smtClean="0"/>
              <a:t>Y(1S) and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 from </a:t>
            </a:r>
            <a:r>
              <a:rPr lang="en-US" i="1" dirty="0" smtClean="0"/>
              <a:t>b</a:t>
            </a:r>
            <a:r>
              <a:rPr lang="en-US" dirty="0" smtClean="0"/>
              <a:t> have similar </a:t>
            </a:r>
            <a:r>
              <a:rPr lang="en-US" dirty="0" err="1" smtClean="0"/>
              <a:t>behaviours</a:t>
            </a:r>
            <a:r>
              <a:rPr lang="en-US" dirty="0" smtClean="0"/>
              <a:t> in pp and </a:t>
            </a:r>
            <a:r>
              <a:rPr lang="en-US" dirty="0" err="1" smtClean="0"/>
              <a:t>pPb</a:t>
            </a:r>
            <a:r>
              <a:rPr lang="en-US" dirty="0" smtClean="0"/>
              <a:t> : </a:t>
            </a:r>
          </a:p>
          <a:p>
            <a:pPr lvl="1"/>
            <a:r>
              <a:rPr lang="en-US" dirty="0" smtClean="0"/>
              <a:t>Expected if pure </a:t>
            </a:r>
            <a:r>
              <a:rPr lang="en-US" dirty="0" err="1" smtClean="0"/>
              <a:t>nPDF</a:t>
            </a:r>
            <a:r>
              <a:rPr lang="en-US" dirty="0" smtClean="0"/>
              <a:t> effect, or energy loss effect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[LHCb-PAPER-2018-035]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320" y="1197864"/>
            <a:ext cx="4653359" cy="208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18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Y(</a:t>
            </a:r>
            <a:r>
              <a:rPr lang="en-US" dirty="0" err="1" smtClean="0"/>
              <a:t>nS</a:t>
            </a:r>
            <a:r>
              <a:rPr lang="en-US" dirty="0" smtClean="0"/>
              <a:t>) suppression patterns in </a:t>
            </a:r>
            <a:r>
              <a:rPr lang="en-US" i="1" dirty="0" err="1" smtClean="0"/>
              <a:t>p</a:t>
            </a:r>
            <a:r>
              <a:rPr lang="en-US" dirty="0" err="1" smtClean="0"/>
              <a:t>Pb</a:t>
            </a:r>
            <a:r>
              <a:rPr lang="en-US" dirty="0" smtClean="0"/>
              <a:t> at 8.16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150524"/>
            <a:ext cx="8339328" cy="1482199"/>
          </a:xfrm>
        </p:spPr>
        <p:txBody>
          <a:bodyPr/>
          <a:lstStyle/>
          <a:p>
            <a:r>
              <a:rPr lang="en-US" dirty="0" smtClean="0"/>
              <a:t>Additional suppression of excited states observed: significant for Y(3S) in </a:t>
            </a:r>
            <a:r>
              <a:rPr lang="en-US" dirty="0" err="1" smtClean="0"/>
              <a:t>Pb</a:t>
            </a:r>
            <a:r>
              <a:rPr lang="en-US" i="1" dirty="0" err="1" smtClean="0"/>
              <a:t>p</a:t>
            </a:r>
            <a:endParaRPr lang="en-US" i="1" dirty="0" smtClean="0"/>
          </a:p>
          <a:p>
            <a:r>
              <a:rPr lang="en-US" dirty="0" smtClean="0"/>
              <a:t>Comprehensive understanding  easier with upcoming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(2S) production measurements in </a:t>
            </a:r>
            <a:r>
              <a:rPr lang="en-US" i="1" dirty="0" err="1" smtClean="0"/>
              <a:t>p</a:t>
            </a:r>
            <a:r>
              <a:rPr lang="en-US" dirty="0" err="1" smtClean="0"/>
              <a:t>Pb</a:t>
            </a:r>
            <a:r>
              <a:rPr lang="en-US" dirty="0" smtClean="0"/>
              <a:t> at 8.16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486" y="1197864"/>
            <a:ext cx="3127028" cy="14625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5151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[LHCb-PAPER-2018-035]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1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Ultra-peripheral </a:t>
            </a:r>
            <a:r>
              <a:rPr lang="en-US" dirty="0" err="1" smtClean="0"/>
              <a:t>PbPb</a:t>
            </a:r>
            <a:r>
              <a:rPr lang="en-US" dirty="0" smtClean="0"/>
              <a:t> collisions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2702386"/>
            <a:ext cx="8339328" cy="1786487"/>
          </a:xfrm>
        </p:spPr>
        <p:txBody>
          <a:bodyPr/>
          <a:lstStyle/>
          <a:p>
            <a:r>
              <a:rPr lang="en-US" dirty="0" smtClean="0"/>
              <a:t>Exclusive vector meson production via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 smtClean="0"/>
              <a:t>-</a:t>
            </a:r>
            <a:r>
              <a:rPr lang="en-US" dirty="0" err="1" smtClean="0"/>
              <a:t>pomeron</a:t>
            </a:r>
            <a:r>
              <a:rPr lang="en-US" dirty="0"/>
              <a:t> </a:t>
            </a:r>
            <a:r>
              <a:rPr lang="en-US" dirty="0" smtClean="0"/>
              <a:t>scattering</a:t>
            </a:r>
          </a:p>
          <a:p>
            <a:r>
              <a:rPr lang="en-US" dirty="0" smtClean="0"/>
              <a:t>Sensitive to generalized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 for </a:t>
            </a:r>
            <a:r>
              <a:rPr lang="en-US" dirty="0" err="1" smtClean="0"/>
              <a:t>Bjorken</a:t>
            </a:r>
            <a:r>
              <a:rPr lang="en-US" dirty="0" smtClean="0"/>
              <a:t>-x in 10</a:t>
            </a:r>
            <a:r>
              <a:rPr lang="en-US" baseline="30000" dirty="0" smtClean="0"/>
              <a:t>-2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10</a:t>
            </a:r>
            <a:r>
              <a:rPr lang="en-US" baseline="30000" dirty="0" smtClean="0"/>
              <a:t>-5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well suited for exclusive production studies with </a:t>
            </a:r>
            <a:r>
              <a:rPr lang="en-US" dirty="0" err="1" smtClean="0"/>
              <a:t>Pb</a:t>
            </a:r>
            <a:r>
              <a:rPr lang="en-US" dirty="0" smtClean="0"/>
              <a:t>-beams: very forward detector Herschel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32" y="1197864"/>
            <a:ext cx="5960225" cy="15045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42" y="4199932"/>
            <a:ext cx="3006090" cy="8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6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Ultra-peripheral </a:t>
            </a:r>
            <a:r>
              <a:rPr lang="en-US" dirty="0" err="1" smtClean="0"/>
              <a:t>PbPb</a:t>
            </a:r>
            <a:r>
              <a:rPr lang="en-US" dirty="0" smtClean="0"/>
              <a:t> collisions at 5.02 </a:t>
            </a:r>
            <a:r>
              <a:rPr lang="en-US" dirty="0" err="1" smtClean="0"/>
              <a:t>TeV</a:t>
            </a:r>
            <a:r>
              <a:rPr lang="en-US" dirty="0" smtClean="0"/>
              <a:t>: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025832"/>
            <a:ext cx="8339328" cy="1981937"/>
          </a:xfrm>
        </p:spPr>
        <p:txBody>
          <a:bodyPr/>
          <a:lstStyle/>
          <a:p>
            <a:r>
              <a:rPr lang="en-US" dirty="0" smtClean="0"/>
              <a:t>Coherent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 production can be separated from incoherent part</a:t>
            </a:r>
          </a:p>
          <a:p>
            <a:r>
              <a:rPr lang="en-US" dirty="0" smtClean="0"/>
              <a:t>Covered rapidity range and precision of measurement constraining models.</a:t>
            </a:r>
          </a:p>
          <a:p>
            <a:r>
              <a:rPr lang="en-US" dirty="0" smtClean="0"/>
              <a:t>2018 </a:t>
            </a:r>
            <a:r>
              <a:rPr lang="en-US" dirty="0" err="1" smtClean="0"/>
              <a:t>PbPb</a:t>
            </a:r>
            <a:r>
              <a:rPr lang="en-US" dirty="0" smtClean="0"/>
              <a:t> run will increase statistics by at least factor 10: other states will also be accessible (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(2S) for example)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" y="1197863"/>
            <a:ext cx="3106718" cy="15785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015" y="1265816"/>
            <a:ext cx="2593570" cy="1832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3061" y="58400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[LHCb-CONF-2018-003]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00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err="1" smtClean="0"/>
              <a:t>LHCb</a:t>
            </a:r>
            <a:r>
              <a:rPr lang="en-US" dirty="0" smtClean="0"/>
              <a:t> proved to be a versatile detector for heavy-ion physics: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Fixed target </a:t>
            </a:r>
            <a:r>
              <a:rPr lang="en-US" dirty="0" err="1" smtClean="0"/>
              <a:t>pHe</a:t>
            </a:r>
            <a:r>
              <a:rPr lang="en-US" dirty="0" smtClean="0"/>
              <a:t> with measurements related to cosmic ray physics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Fixed target </a:t>
            </a:r>
            <a:r>
              <a:rPr lang="en-US" dirty="0" err="1" smtClean="0"/>
              <a:t>pHe</a:t>
            </a:r>
            <a:r>
              <a:rPr lang="en-US" dirty="0" smtClean="0"/>
              <a:t> and </a:t>
            </a:r>
            <a:r>
              <a:rPr lang="en-US" dirty="0" err="1" smtClean="0"/>
              <a:t>pAr</a:t>
            </a:r>
            <a:r>
              <a:rPr lang="en-US" dirty="0" smtClean="0"/>
              <a:t> for charm production measurements</a:t>
            </a:r>
          </a:p>
          <a:p>
            <a:pPr lvl="1">
              <a:spcAft>
                <a:spcPts val="1800"/>
              </a:spcAft>
            </a:pPr>
            <a:r>
              <a:rPr lang="en-US" dirty="0" err="1" smtClean="0"/>
              <a:t>pPb</a:t>
            </a:r>
            <a:r>
              <a:rPr lang="en-US" dirty="0" smtClean="0"/>
              <a:t> and </a:t>
            </a:r>
            <a:r>
              <a:rPr lang="en-US" dirty="0" err="1" smtClean="0"/>
              <a:t>PbPb</a:t>
            </a:r>
            <a:r>
              <a:rPr lang="en-US" dirty="0" smtClean="0"/>
              <a:t> colliders: charm and beauty production for various states and environments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65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Forward acceptance for heavy-ion collider mode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9586" y="3185410"/>
            <a:ext cx="8112077" cy="1447313"/>
          </a:xfrm>
        </p:spPr>
        <p:txBody>
          <a:bodyPr/>
          <a:lstStyle/>
          <a:p>
            <a:r>
              <a:rPr lang="en-US" dirty="0" smtClean="0"/>
              <a:t>2016: </a:t>
            </a:r>
            <a:r>
              <a:rPr lang="en-US" dirty="0" err="1" smtClean="0"/>
              <a:t>pPb</a:t>
            </a:r>
            <a:r>
              <a:rPr lang="en-US" dirty="0" smtClean="0"/>
              <a:t> at 8.16 </a:t>
            </a:r>
            <a:r>
              <a:rPr lang="en-US" dirty="0" err="1" smtClean="0"/>
              <a:t>TeV</a:t>
            </a:r>
            <a:r>
              <a:rPr lang="en-US" dirty="0" smtClean="0"/>
              <a:t> center-of-mass energy, 34 nb</a:t>
            </a:r>
            <a:r>
              <a:rPr lang="en-US" baseline="30000" dirty="0" smtClean="0"/>
              <a:t>-1</a:t>
            </a:r>
            <a:r>
              <a:rPr lang="en-US" dirty="0" smtClean="0"/>
              <a:t> collected, 0.5x10</a:t>
            </a:r>
            <a:r>
              <a:rPr lang="en-US" baseline="30000" dirty="0" smtClean="0"/>
              <a:t>6</a:t>
            </a:r>
            <a:r>
              <a:rPr lang="en-US" dirty="0" smtClean="0"/>
              <a:t>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 for </a:t>
            </a:r>
            <a:r>
              <a:rPr lang="en-US" dirty="0" err="1" smtClean="0"/>
              <a:t>pPb</a:t>
            </a:r>
            <a:r>
              <a:rPr lang="en-US" dirty="0" smtClean="0"/>
              <a:t> and </a:t>
            </a:r>
            <a:r>
              <a:rPr lang="en-US" dirty="0" err="1" smtClean="0"/>
              <a:t>Pbp</a:t>
            </a:r>
            <a:r>
              <a:rPr lang="en-US" dirty="0" smtClean="0"/>
              <a:t> each</a:t>
            </a:r>
          </a:p>
          <a:p>
            <a:r>
              <a:rPr lang="en-US" dirty="0" smtClean="0"/>
              <a:t>Ion-Ion: 10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for </a:t>
            </a:r>
            <a:r>
              <a:rPr lang="en-US" dirty="0" err="1" smtClean="0"/>
              <a:t>PbPb</a:t>
            </a:r>
            <a:r>
              <a:rPr lang="en-US" dirty="0" smtClean="0"/>
              <a:t> (2015) and 0.4 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  <a:r>
              <a:rPr lang="en-US" dirty="0" smtClean="0"/>
              <a:t> for </a:t>
            </a:r>
            <a:r>
              <a:rPr lang="en-US" dirty="0" err="1" smtClean="0"/>
              <a:t>XeXe</a:t>
            </a:r>
            <a:r>
              <a:rPr lang="en-US" dirty="0" smtClean="0"/>
              <a:t> (2017), more data will be collected next month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7" y="1248465"/>
            <a:ext cx="5094505" cy="188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0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86469"/>
            <a:ext cx="8339328" cy="924020"/>
          </a:xfrm>
        </p:spPr>
        <p:txBody>
          <a:bodyPr/>
          <a:lstStyle/>
          <a:p>
            <a:r>
              <a:rPr lang="en-US" dirty="0" smtClean="0"/>
              <a:t>Fixed target mode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665620"/>
            <a:ext cx="8339328" cy="1342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SMOG: System for measuring overlap with gas</a:t>
            </a:r>
          </a:p>
          <a:p>
            <a:r>
              <a:rPr lang="en-US" dirty="0" smtClean="0"/>
              <a:t>Used as internal gas target in parallel with collider data taking</a:t>
            </a:r>
          </a:p>
          <a:p>
            <a:r>
              <a:rPr lang="en-US" dirty="0" smtClean="0"/>
              <a:t>Cosmic ray and heavy-ion physics with He, Ne and </a:t>
            </a:r>
            <a:r>
              <a:rPr lang="en-US" dirty="0" err="1" smtClean="0"/>
              <a:t>Ar</a:t>
            </a:r>
            <a:r>
              <a:rPr lang="en-US" dirty="0" smtClean="0"/>
              <a:t> targets </a:t>
            </a:r>
          </a:p>
          <a:p>
            <a:r>
              <a:rPr lang="en-US" dirty="0" smtClean="0"/>
              <a:t>Physics case of fixed target at LHC developed in </a:t>
            </a:r>
            <a:r>
              <a:rPr lang="en-US" sz="1400" dirty="0">
                <a:solidFill>
                  <a:srgbClr val="0070C0"/>
                </a:solidFill>
              </a:rPr>
              <a:t>[</a:t>
            </a:r>
            <a:r>
              <a:rPr lang="en-US" sz="1400" dirty="0" err="1">
                <a:solidFill>
                  <a:srgbClr val="0070C0"/>
                </a:solidFill>
              </a:rPr>
              <a:t>S.Brodsky</a:t>
            </a:r>
            <a:r>
              <a:rPr lang="en-US" sz="1400" dirty="0">
                <a:solidFill>
                  <a:srgbClr val="0070C0"/>
                </a:solidFill>
              </a:rPr>
              <a:t>, F. </a:t>
            </a:r>
            <a:r>
              <a:rPr lang="en-US" sz="1400" dirty="0" err="1">
                <a:solidFill>
                  <a:srgbClr val="0070C0"/>
                </a:solidFill>
              </a:rPr>
              <a:t>Fleuret</a:t>
            </a:r>
            <a:r>
              <a:rPr lang="en-US" sz="1400" dirty="0">
                <a:solidFill>
                  <a:srgbClr val="0070C0"/>
                </a:solidFill>
              </a:rPr>
              <a:t>, C. </a:t>
            </a:r>
            <a:r>
              <a:rPr lang="en-US" sz="1400" dirty="0" err="1">
                <a:solidFill>
                  <a:srgbClr val="0070C0"/>
                </a:solidFill>
              </a:rPr>
              <a:t>Hadjidakis</a:t>
            </a:r>
            <a:r>
              <a:rPr lang="en-US" sz="1400" dirty="0">
                <a:solidFill>
                  <a:srgbClr val="0070C0"/>
                </a:solidFill>
              </a:rPr>
              <a:t>, J.P. </a:t>
            </a:r>
            <a:r>
              <a:rPr lang="en-US" sz="1400" dirty="0" err="1">
                <a:solidFill>
                  <a:srgbClr val="0070C0"/>
                </a:solidFill>
              </a:rPr>
              <a:t>Lansberg</a:t>
            </a:r>
            <a:r>
              <a:rPr lang="en-US" sz="1400" dirty="0">
                <a:solidFill>
                  <a:srgbClr val="0070C0"/>
                </a:solidFill>
              </a:rPr>
              <a:t>, Phys. Rep. 522 (2013) 239] </a:t>
            </a:r>
            <a:endParaRPr lang="en-US" sz="1400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042" y="1025479"/>
            <a:ext cx="4178222" cy="26251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23061" y="58400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[JINST 9 </a:t>
            </a:r>
            <a:r>
              <a:rPr lang="is-IS" sz="1000" b="1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(</a:t>
            </a:r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2014) 12]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3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shown in this talk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 production in </a:t>
            </a:r>
            <a:r>
              <a:rPr lang="en-US" dirty="0" err="1" smtClean="0"/>
              <a:t>pHe</a:t>
            </a:r>
            <a:r>
              <a:rPr lang="en-US" dirty="0" smtClean="0"/>
              <a:t> fixed-target collisions: reference for cosmic rays</a:t>
            </a:r>
          </a:p>
          <a:p>
            <a:endParaRPr lang="en-US" dirty="0"/>
          </a:p>
          <a:p>
            <a:r>
              <a:rPr lang="en-US" dirty="0" smtClean="0"/>
              <a:t>Charm production in fixed-target: </a:t>
            </a:r>
            <a:r>
              <a:rPr lang="en-US" dirty="0" err="1" smtClean="0"/>
              <a:t>pHe</a:t>
            </a:r>
            <a:r>
              <a:rPr lang="en-US" dirty="0" smtClean="0"/>
              <a:t> and </a:t>
            </a:r>
            <a:r>
              <a:rPr lang="en-US" dirty="0" err="1" smtClean="0"/>
              <a:t>pAr</a:t>
            </a:r>
            <a:r>
              <a:rPr lang="en-US" dirty="0" smtClean="0"/>
              <a:t>: intermediate and large-x and reference for ion-ion collisions</a:t>
            </a:r>
          </a:p>
          <a:p>
            <a:endParaRPr lang="en-US" dirty="0"/>
          </a:p>
          <a:p>
            <a:r>
              <a:rPr lang="en-US" dirty="0" smtClean="0"/>
              <a:t>Heavy-</a:t>
            </a:r>
            <a:r>
              <a:rPr lang="en-US" dirty="0" err="1" smtClean="0"/>
              <a:t>flavour</a:t>
            </a:r>
            <a:r>
              <a:rPr lang="en-US" dirty="0" smtClean="0"/>
              <a:t> production in </a:t>
            </a:r>
            <a:r>
              <a:rPr lang="en-US" dirty="0" err="1" smtClean="0"/>
              <a:t>pPb</a:t>
            </a:r>
            <a:r>
              <a:rPr lang="en-US" dirty="0" smtClean="0"/>
              <a:t>: low-x, matter effect tests and reference for ion-ion collisions</a:t>
            </a:r>
          </a:p>
          <a:p>
            <a:endParaRPr lang="en-US" dirty="0"/>
          </a:p>
          <a:p>
            <a:r>
              <a:rPr lang="en-US" dirty="0" smtClean="0"/>
              <a:t>Exclusive production of J/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en-US" dirty="0" smtClean="0"/>
              <a:t> in ultra-peripheral </a:t>
            </a:r>
            <a:r>
              <a:rPr lang="en-US" dirty="0" err="1" smtClean="0"/>
              <a:t>PbPb</a:t>
            </a:r>
            <a:r>
              <a:rPr lang="en-US" dirty="0" smtClean="0"/>
              <a:t> collisions: probe low-x and nuclear shadowing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72556" y="1677338"/>
            <a:ext cx="12137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[JINST 9 </a:t>
            </a:r>
            <a:r>
              <a:rPr lang="is-IS" sz="1000" b="1" dirty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(</a:t>
            </a:r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2014) 12]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80051" y="1358408"/>
            <a:ext cx="1294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57566" y="2612365"/>
            <a:ext cx="23679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[LHCb-PAPER-2018-023, in preparation]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7558" y="4506395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[LHCb-CONF-2018-003]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157" y="3571368"/>
            <a:ext cx="4081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b="1" dirty="0" smtClean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s-IS" sz="1000" b="1" baseline="-25000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c</a:t>
            </a:r>
            <a:r>
              <a:rPr lang="is-IS" sz="1000" b="1" dirty="0" smtClean="0">
                <a:solidFill>
                  <a:srgbClr val="0070C0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and Y(nS): [LHCb-PAPER-2018-021, LHCb-PAPER-2018-035]</a:t>
            </a:r>
          </a:p>
          <a:p>
            <a:r>
              <a:rPr lang="is-IS" sz="1000" b="1" dirty="0" smtClean="0">
                <a:solidFill>
                  <a:srgbClr val="0070C0"/>
                </a:solidFill>
                <a:effectLst/>
                <a:latin typeface="Source Sans Pro SemiBold" charset="0"/>
                <a:ea typeface="Source Sans Pro SemiBold" charset="0"/>
                <a:cs typeface="Source Sans Pro SemiBold" charset="0"/>
              </a:rPr>
              <a:t>J/</a:t>
            </a:r>
            <a:r>
              <a:rPr lang="is-IS" sz="1000" b="1" dirty="0" smtClean="0">
                <a:solidFill>
                  <a:srgbClr val="0070C0"/>
                </a:solidFill>
                <a:effectLst/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is-IS" sz="1000" b="1" dirty="0" smtClean="0">
                <a:solidFill>
                  <a:srgbClr val="0070C0"/>
                </a:solidFill>
                <a:effectLst/>
                <a:latin typeface="Source Sans Pro SemiBold" charset="0"/>
                <a:ea typeface="Source Sans Pro SemiBold" charset="0"/>
                <a:cs typeface="Source Sans Pro SemiBold" charset="0"/>
              </a:rPr>
              <a:t> (8.16 TeV) [PLB 774 (2017) 159] and D0 (5 TeV) [JHEP 10 (2017) 090]</a:t>
            </a:r>
            <a:endParaRPr lang="is-IS" sz="2400" b="1" dirty="0">
              <a:solidFill>
                <a:srgbClr val="0070C0"/>
              </a:solidFill>
              <a:effectLst/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6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</a:t>
            </a:r>
            <a:r>
              <a:rPr lang="en-US" dirty="0" smtClean="0"/>
              <a:t> from space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3320322"/>
            <a:ext cx="8339328" cy="168744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Matter: primary cosmic rays from Supernovae remnants and other sources</a:t>
            </a:r>
          </a:p>
          <a:p>
            <a:r>
              <a:rPr lang="en-US" sz="2000" dirty="0" smtClean="0"/>
              <a:t>Possible anti-matter sources in space</a:t>
            </a:r>
          </a:p>
          <a:p>
            <a:r>
              <a:rPr lang="en-US" sz="2000" dirty="0" smtClean="0"/>
              <a:t>Irreducible background: primary cosmic rays interacting with interstellar medium (H and He) produce secondary cosmic rays containing </a:t>
            </a:r>
            <a:r>
              <a:rPr lang="en-US" sz="2000" i="1" dirty="0" smtClean="0"/>
              <a:t>p</a:t>
            </a:r>
          </a:p>
          <a:p>
            <a:r>
              <a:rPr lang="en-US" sz="2000" dirty="0" smtClean="0"/>
              <a:t>Direct detection with Pamela and AMS</a:t>
            </a:r>
          </a:p>
          <a:p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691" y="1197864"/>
            <a:ext cx="2870617" cy="1913745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517161" y="554636"/>
            <a:ext cx="2248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995410" y="4282189"/>
            <a:ext cx="132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37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336" y="115898"/>
            <a:ext cx="8339328" cy="924020"/>
          </a:xfrm>
        </p:spPr>
        <p:txBody>
          <a:bodyPr/>
          <a:lstStyle/>
          <a:p>
            <a:r>
              <a:rPr lang="en-US" dirty="0" smtClean="0"/>
              <a:t>Production cross-section in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2814897"/>
            <a:ext cx="8339328" cy="1801201"/>
          </a:xfrm>
        </p:spPr>
        <p:txBody>
          <a:bodyPr>
            <a:normAutofit/>
          </a:bodyPr>
          <a:lstStyle/>
          <a:p>
            <a:r>
              <a:rPr lang="en-US" dirty="0" smtClean="0"/>
              <a:t>Prediction uncertainties in 10-100 GeV range dominated by cross-section uncertainties</a:t>
            </a:r>
          </a:p>
          <a:p>
            <a:r>
              <a:rPr lang="en-US" i="1" dirty="0"/>
              <a:t>p</a:t>
            </a:r>
            <a:r>
              <a:rPr lang="en-US" dirty="0" smtClean="0"/>
              <a:t> 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never measured directly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in fixed-target mode covers the right kinematic range: </a:t>
            </a:r>
            <a:r>
              <a:rPr lang="en-US" dirty="0" smtClean="0">
                <a:solidFill>
                  <a:srgbClr val="0070C0"/>
                </a:solidFill>
              </a:rPr>
              <a:t>[</a:t>
            </a:r>
            <a:r>
              <a:rPr lang="en-US" sz="1800" dirty="0" smtClean="0">
                <a:solidFill>
                  <a:srgbClr val="0070C0"/>
                </a:solidFill>
              </a:rPr>
              <a:t>LHCb-PAPER-2018-031, arXiv:1808.06127]</a:t>
            </a:r>
            <a:r>
              <a:rPr lang="en-US" dirty="0" smtClean="0"/>
              <a:t> submitted to PRL.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87" y="1014983"/>
            <a:ext cx="4979324" cy="179991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686067" y="3583923"/>
            <a:ext cx="132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39205" y="115898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[arXiv:1808.06127</a:t>
            </a:r>
            <a:r>
              <a:rPr lang="en-US" sz="1400" dirty="0">
                <a:solidFill>
                  <a:srgbClr val="0070C0"/>
                </a:solidFill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105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</a:t>
            </a:r>
            <a:r>
              <a:rPr lang="en-US" i="1" dirty="0" smtClean="0"/>
              <a:t>p</a:t>
            </a:r>
            <a:r>
              <a:rPr lang="en-US" dirty="0" smtClean="0"/>
              <a:t> production in </a:t>
            </a:r>
            <a:r>
              <a:rPr lang="en-US" i="1" dirty="0" err="1" smtClean="0"/>
              <a:t>p</a:t>
            </a:r>
            <a:r>
              <a:rPr lang="en-US" dirty="0" err="1" smtClean="0"/>
              <a:t>He</a:t>
            </a:r>
            <a:r>
              <a:rPr lang="en-US" dirty="0" smtClean="0"/>
              <a:t> at 110 GeV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1379913"/>
            <a:ext cx="4086536" cy="3252810"/>
          </a:xfrm>
        </p:spPr>
        <p:txBody>
          <a:bodyPr>
            <a:normAutofit/>
          </a:bodyPr>
          <a:lstStyle/>
          <a:p>
            <a:r>
              <a:rPr lang="fr-FR" i="1" dirty="0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momentum</a:t>
            </a:r>
            <a:r>
              <a:rPr lang="fr-FR" dirty="0" smtClean="0"/>
              <a:t> : 12-110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i="1" dirty="0" smtClean="0"/>
              <a:t>p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T</a:t>
            </a:r>
            <a:r>
              <a:rPr lang="fr-FR" dirty="0" smtClean="0"/>
              <a:t>: 0.4-4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Prompt: </a:t>
            </a:r>
            <a:r>
              <a:rPr lang="fr-FR" dirty="0" err="1" smtClean="0"/>
              <a:t>excluding</a:t>
            </a:r>
            <a:r>
              <a:rPr lang="fr-FR" dirty="0" smtClean="0"/>
              <a:t> </a:t>
            </a:r>
            <a:r>
              <a:rPr lang="fr-FR" dirty="0" err="1" smtClean="0"/>
              <a:t>hyperon</a:t>
            </a:r>
            <a:r>
              <a:rPr lang="fr-FR" dirty="0" smtClean="0"/>
              <a:t> </a:t>
            </a:r>
            <a:r>
              <a:rPr lang="fr-FR" dirty="0" err="1" smtClean="0"/>
              <a:t>decays</a:t>
            </a:r>
            <a:endParaRPr lang="fr-FR" dirty="0" smtClean="0"/>
          </a:p>
          <a:p>
            <a:r>
              <a:rPr lang="fr-FR" dirty="0" smtClean="0"/>
              <a:t>Trigger: </a:t>
            </a:r>
            <a:r>
              <a:rPr lang="fr-FR" dirty="0" err="1" smtClean="0"/>
              <a:t>activity</a:t>
            </a:r>
            <a:r>
              <a:rPr lang="fr-FR" dirty="0" smtClean="0"/>
              <a:t> in SPD and 1 </a:t>
            </a:r>
            <a:r>
              <a:rPr lang="fr-FR" dirty="0" err="1" smtClean="0"/>
              <a:t>charged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 </a:t>
            </a:r>
          </a:p>
          <a:p>
            <a:r>
              <a:rPr lang="fr-FR" dirty="0" smtClean="0"/>
              <a:t>Collision -700mm &lt; z &lt; 100 mm</a:t>
            </a:r>
          </a:p>
          <a:p>
            <a:r>
              <a:rPr lang="fr-FR" dirty="0" smtClean="0"/>
              <a:t>Simulation </a:t>
            </a:r>
            <a:r>
              <a:rPr lang="fr-FR" dirty="0" err="1" smtClean="0"/>
              <a:t>from</a:t>
            </a:r>
            <a:r>
              <a:rPr lang="fr-FR" dirty="0" smtClean="0"/>
              <a:t> EPOS </a:t>
            </a:r>
            <a:r>
              <a:rPr lang="fr-FR" sz="1600" dirty="0" smtClean="0">
                <a:solidFill>
                  <a:srgbClr val="0070C0"/>
                </a:solidFill>
              </a:rPr>
              <a:t>[PRS 92, 034906 (2015)]</a:t>
            </a:r>
            <a:endParaRPr lang="fr-FR" sz="16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8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971893" y="571262"/>
            <a:ext cx="2248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872" y="1720735"/>
            <a:ext cx="4618749" cy="2486427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677754" y="1854875"/>
            <a:ext cx="132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72213" y="1475257"/>
            <a:ext cx="132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39205" y="115898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[arXiv:1808.06127</a:t>
            </a:r>
            <a:r>
              <a:rPr lang="en-US" sz="1400" dirty="0">
                <a:solidFill>
                  <a:srgbClr val="0070C0"/>
                </a:solidFill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264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smtClean="0"/>
              <a:t>production: luminosity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336" y="1903615"/>
            <a:ext cx="3853780" cy="2729108"/>
          </a:xfrm>
        </p:spPr>
        <p:txBody>
          <a:bodyPr/>
          <a:lstStyle/>
          <a:p>
            <a:r>
              <a:rPr lang="en-US" dirty="0" smtClean="0"/>
              <a:t>Use very precisely known QED process: </a:t>
            </a:r>
            <a:r>
              <a:rPr lang="en-US" i="1" dirty="0" smtClean="0"/>
              <a:t>p</a:t>
            </a:r>
            <a:r>
              <a:rPr lang="en-US" dirty="0" smtClean="0"/>
              <a:t>-</a:t>
            </a:r>
            <a:r>
              <a:rPr lang="en-US" i="1" dirty="0" smtClean="0"/>
              <a:t>e</a:t>
            </a:r>
            <a:r>
              <a:rPr lang="en-US" dirty="0" smtClean="0"/>
              <a:t> scattering</a:t>
            </a:r>
          </a:p>
          <a:p>
            <a:r>
              <a:rPr lang="en-US" dirty="0" smtClean="0"/>
              <a:t>Simulated with ESEPP generator </a:t>
            </a:r>
            <a:r>
              <a:rPr lang="en-US" sz="1800" dirty="0" smtClean="0">
                <a:solidFill>
                  <a:srgbClr val="0070C0"/>
                </a:solidFill>
              </a:rPr>
              <a:t>[J. Phys. G41 (2014) 115001]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9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1971893" y="571262"/>
            <a:ext cx="22485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09" y="1676539"/>
            <a:ext cx="4643278" cy="26128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39205" y="115898"/>
            <a:ext cx="15744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[arXiv:1808.06127</a:t>
            </a:r>
            <a:r>
              <a:rPr lang="en-US" sz="1400" dirty="0">
                <a:solidFill>
                  <a:srgbClr val="0070C0"/>
                </a:solidFill>
              </a:rPr>
              <a:t>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01310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CbConferenceTalks" id="{FDD3D2C1-7DE9-3A46-ACC7-426EA695FDCB}" vid="{1B1E24A0-51D7-0A43-BC89-031A27B789EC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LHCbConferenceTalks</Template>
  <TotalTime>1015</TotalTime>
  <Words>1521</Words>
  <Application>Microsoft Macintosh PowerPoint</Application>
  <PresentationFormat>Présentation à l'écran (16:9)</PresentationFormat>
  <Paragraphs>188</Paragraphs>
  <Slides>29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Aganè Light</vt:lpstr>
      <vt:lpstr>Aileron</vt:lpstr>
      <vt:lpstr>Aileron SemiBold</vt:lpstr>
      <vt:lpstr>Calibri</vt:lpstr>
      <vt:lpstr>Source Sans Pro</vt:lpstr>
      <vt:lpstr>Source Sans Pro SemiBold</vt:lpstr>
      <vt:lpstr>Symbol</vt:lpstr>
      <vt:lpstr>Arial</vt:lpstr>
      <vt:lpstr>Thème Office</vt:lpstr>
      <vt:lpstr>Heavy Ion Physics with LHCb</vt:lpstr>
      <vt:lpstr>LHCb Detector</vt:lpstr>
      <vt:lpstr>Forward acceptance for heavy-ion collider mode</vt:lpstr>
      <vt:lpstr>Fixed target mode</vt:lpstr>
      <vt:lpstr>Results shown in this talk</vt:lpstr>
      <vt:lpstr>p from space</vt:lpstr>
      <vt:lpstr>Production cross-section in pHe</vt:lpstr>
      <vt:lpstr>Prompt p production in pHe at 110 GeV</vt:lpstr>
      <vt:lpstr>Prompt p production: luminosity</vt:lpstr>
      <vt:lpstr>Prompt p production: luminosity</vt:lpstr>
      <vt:lpstr>Prompt p production: PID</vt:lpstr>
      <vt:lpstr>Prompt p production: results</vt:lpstr>
      <vt:lpstr>Charm production in pHe and pAr</vt:lpstr>
      <vt:lpstr>Charm production in pHe and pAr: datasets</vt:lpstr>
      <vt:lpstr>J/y production in pAr collisions at 110 GeV</vt:lpstr>
      <vt:lpstr>D0 production in pAr collisions at 110 GeV</vt:lpstr>
      <vt:lpstr>J/y production in pHe collisions at 87 GeV</vt:lpstr>
      <vt:lpstr>D0 production in pHe collisions at 87 GeV</vt:lpstr>
      <vt:lpstr>Proton-Ion collider mode</vt:lpstr>
      <vt:lpstr>D0 production in pPb at 5.02 TeV</vt:lpstr>
      <vt:lpstr>Lc production in pPb at 5.02 TeV</vt:lpstr>
      <vt:lpstr>Prompt J/y production in pPb at 8.16 TeV</vt:lpstr>
      <vt:lpstr>J/y from b production in pPb at 8.16 TeV</vt:lpstr>
      <vt:lpstr>Y(nS) in heavy-ions</vt:lpstr>
      <vt:lpstr>Y(nS) production in pPb at 8.16 TeV</vt:lpstr>
      <vt:lpstr>Y(nS) suppression patterns in pPb at 8.16 TeV</vt:lpstr>
      <vt:lpstr>Ultra-peripheral PbPb collisions</vt:lpstr>
      <vt:lpstr>Ultra-peripheral PbPb collisions at 5.02 TeV: J/y</vt:lpstr>
      <vt:lpstr>Conclusions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Ion Physics with LHCb</dc:title>
  <dc:creator>Utilisateur de Microsoft Office</dc:creator>
  <cp:lastModifiedBy>Utilisateur de Microsoft Office</cp:lastModifiedBy>
  <cp:revision>56</cp:revision>
  <cp:lastPrinted>2018-05-19T23:31:06Z</cp:lastPrinted>
  <dcterms:created xsi:type="dcterms:W3CDTF">2018-09-27T19:11:23Z</dcterms:created>
  <dcterms:modified xsi:type="dcterms:W3CDTF">2018-09-28T12:06:44Z</dcterms:modified>
</cp:coreProperties>
</file>