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85" r:id="rId2"/>
    <p:sldId id="259" r:id="rId3"/>
    <p:sldId id="258" r:id="rId4"/>
    <p:sldId id="282" r:id="rId5"/>
    <p:sldId id="265" r:id="rId6"/>
    <p:sldId id="268" r:id="rId7"/>
    <p:sldId id="271" r:id="rId8"/>
    <p:sldId id="283" r:id="rId9"/>
    <p:sldId id="280" r:id="rId10"/>
    <p:sldId id="269" r:id="rId11"/>
    <p:sldId id="281" r:id="rId12"/>
    <p:sldId id="260" r:id="rId13"/>
    <p:sldId id="261" r:id="rId14"/>
    <p:sldId id="279" r:id="rId15"/>
    <p:sldId id="284" r:id="rId16"/>
    <p:sldId id="272" r:id="rId17"/>
    <p:sldId id="278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68C2"/>
    <a:srgbClr val="52BAF3"/>
    <a:srgbClr val="ED6C0F"/>
    <a:srgbClr val="ED4033"/>
    <a:srgbClr val="ED5106"/>
    <a:srgbClr val="3CA2A2"/>
    <a:srgbClr val="5222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16"/>
    <p:restoredTop sz="94648"/>
  </p:normalViewPr>
  <p:slideViewPr>
    <p:cSldViewPr snapToGrid="0" snapToObjects="1">
      <p:cViewPr varScale="1">
        <p:scale>
          <a:sx n="88" d="100"/>
          <a:sy n="88" d="100"/>
        </p:scale>
        <p:origin x="23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5" d="100"/>
          <a:sy n="85" d="100"/>
        </p:scale>
        <p:origin x="314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F18DD4-0F7F-5140-A383-868739932F3D}" type="datetimeFigureOut">
              <a:rPr lang="fr-FR" smtClean="0"/>
              <a:t>14/01/2019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5FE47A-7706-AD4A-9A5D-D2568D9C18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79115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7AEBE0-4031-724D-83CE-49E4E6FDC85D}" type="datetimeFigureOut">
              <a:rPr lang="fr-FR" smtClean="0"/>
              <a:t>14/01/2019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3C304E-78C1-AC4B-90CB-C410081E4E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897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3C304E-78C1-AC4B-90CB-C410081E4E98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4227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3C304E-78C1-AC4B-90CB-C410081E4E98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7509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1791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 userDrawn="1"/>
        </p:nvSpPr>
        <p:spPr>
          <a:xfrm>
            <a:off x="0" y="1800719"/>
            <a:ext cx="12192000" cy="291195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840522" y="236846"/>
            <a:ext cx="9144000" cy="125594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5065713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15/01/2019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HCERES evaluation – Laboratory Presentation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BE48F-A7D6-8A4D-99CA-582EB3456AD8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Rectangle 8"/>
          <p:cNvSpPr/>
          <p:nvPr userDrawn="1"/>
        </p:nvSpPr>
        <p:spPr>
          <a:xfrm>
            <a:off x="0" y="4712677"/>
            <a:ext cx="12192000" cy="2145323"/>
          </a:xfrm>
          <a:prstGeom prst="rect">
            <a:avLst/>
          </a:prstGeom>
          <a:solidFill>
            <a:srgbClr val="ED6C0F"/>
          </a:solidFill>
          <a:ln>
            <a:solidFill>
              <a:srgbClr val="ED6C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4596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15/01/2019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HCERES evaluation – Laboratory Presentation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BE48F-A7D6-8A4D-99CA-582EB3456A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2335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15/01/2019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HCERES evaluation – Laboratory Presentation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BE48F-A7D6-8A4D-99CA-582EB3456A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9139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762004"/>
          </a:xfrm>
          <a:prstGeom prst="rect">
            <a:avLst/>
          </a:prstGeom>
          <a:solidFill>
            <a:srgbClr val="ED6C0F"/>
          </a:solidFill>
          <a:ln>
            <a:solidFill>
              <a:srgbClr val="ED6C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94197"/>
            <a:ext cx="10515600" cy="600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0" y="6492873"/>
            <a:ext cx="2743200" cy="365125"/>
          </a:xfrm>
        </p:spPr>
        <p:txBody>
          <a:bodyPr/>
          <a:lstStyle/>
          <a:p>
            <a:r>
              <a:rPr lang="fr-FR" smtClean="0"/>
              <a:t>15/01/2019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/>
          <a:p>
            <a:r>
              <a:rPr lang="fr-FR" smtClean="0"/>
              <a:t>HCERES evaluation – Laboratory Presentation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F41BE48F-A7D6-8A4D-99CA-582EB3456A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340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15/01/2019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HCERES evaluation – Laboratory Presentation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BE48F-A7D6-8A4D-99CA-582EB3456A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7370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15/01/2019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HCERES evaluation – Laboratory Presentation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BE48F-A7D6-8A4D-99CA-582EB3456A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0563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15/01/2019</a:t>
            </a: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HCERES evaluation – Laboratory Presentation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BE48F-A7D6-8A4D-99CA-582EB3456A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3516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15/01/2019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HCERES evaluation – Laboratory Presentation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BE48F-A7D6-8A4D-99CA-582EB3456A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4971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15/01/2019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HCERES evaluation – Laboratory Presentation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BE48F-A7D6-8A4D-99CA-582EB3456A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8592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15/01/2019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HCERES evaluation – Laboratory Presentation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BE48F-A7D6-8A4D-99CA-582EB3456A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255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15/01/2019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HCERES evaluation – Laboratory Presentation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BE48F-A7D6-8A4D-99CA-582EB3456A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461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15/01/2019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HCERES evaluation – Laboratory Presentation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BE48F-A7D6-8A4D-99CA-582EB3456A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4157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emf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gif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989823" y="70336"/>
            <a:ext cx="8063081" cy="1371600"/>
          </a:xfrm>
        </p:spPr>
        <p:txBody>
          <a:bodyPr>
            <a:normAutofit/>
          </a:bodyPr>
          <a:lstStyle/>
          <a:p>
            <a:r>
              <a:rPr lang="fr-FR" sz="4200" b="1" dirty="0" smtClean="0"/>
              <a:t>HCERES </a:t>
            </a:r>
            <a:r>
              <a:rPr lang="fr-FR" sz="4200" b="1" dirty="0" err="1" smtClean="0"/>
              <a:t>evaluation</a:t>
            </a:r>
            <a:r>
              <a:rPr lang="fr-FR" sz="4200" b="1" dirty="0" smtClean="0"/>
              <a:t> of</a:t>
            </a:r>
            <a:br>
              <a:rPr lang="fr-FR" sz="4200" b="1" dirty="0" smtClean="0"/>
            </a:br>
            <a:r>
              <a:rPr lang="fr-FR" sz="4200" b="1" dirty="0" smtClean="0"/>
              <a:t>Laboratoires de la vallée d’     </a:t>
            </a:r>
            <a:r>
              <a:rPr lang="fr-FR" sz="4200" b="1" dirty="0" err="1" smtClean="0"/>
              <a:t>rsay</a:t>
            </a:r>
            <a:endParaRPr lang="fr-FR" sz="4200" b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67" y="291797"/>
            <a:ext cx="1112884" cy="111288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638" y="294513"/>
            <a:ext cx="798388" cy="1110484"/>
          </a:xfrm>
          <a:prstGeom prst="rect">
            <a:avLst/>
          </a:prstGeom>
        </p:spPr>
      </p:pic>
      <p:grpSp>
        <p:nvGrpSpPr>
          <p:cNvPr id="37" name="Grouper 36"/>
          <p:cNvGrpSpPr/>
          <p:nvPr/>
        </p:nvGrpSpPr>
        <p:grpSpPr>
          <a:xfrm>
            <a:off x="9168804" y="800999"/>
            <a:ext cx="534042" cy="540000"/>
            <a:chOff x="8931740" y="800999"/>
            <a:chExt cx="534042" cy="540000"/>
          </a:xfrm>
        </p:grpSpPr>
        <p:sp>
          <p:nvSpPr>
            <p:cNvPr id="11" name="Arc plein 10"/>
            <p:cNvSpPr/>
            <p:nvPr/>
          </p:nvSpPr>
          <p:spPr>
            <a:xfrm>
              <a:off x="8947211" y="823596"/>
              <a:ext cx="486095" cy="517403"/>
            </a:xfrm>
            <a:prstGeom prst="blockArc">
              <a:avLst>
                <a:gd name="adj1" fmla="val 10800000"/>
                <a:gd name="adj2" fmla="val 14936468"/>
                <a:gd name="adj3" fmla="val 20692"/>
              </a:avLst>
            </a:prstGeom>
            <a:solidFill>
              <a:srgbClr val="52BAF3"/>
            </a:solidFill>
            <a:ln>
              <a:solidFill>
                <a:srgbClr val="52BA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7" name="Arc plein 16"/>
            <p:cNvSpPr/>
            <p:nvPr/>
          </p:nvSpPr>
          <p:spPr>
            <a:xfrm rot="12552568">
              <a:off x="8964150" y="817854"/>
              <a:ext cx="486095" cy="517403"/>
            </a:xfrm>
            <a:prstGeom prst="blockArc">
              <a:avLst>
                <a:gd name="adj1" fmla="val 10800000"/>
                <a:gd name="adj2" fmla="val 14936468"/>
                <a:gd name="adj3" fmla="val 20692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8" name="Arc plein 17"/>
            <p:cNvSpPr/>
            <p:nvPr/>
          </p:nvSpPr>
          <p:spPr>
            <a:xfrm rot="17399031">
              <a:off x="8964033" y="829469"/>
              <a:ext cx="486096" cy="517402"/>
            </a:xfrm>
            <a:prstGeom prst="blockArc">
              <a:avLst>
                <a:gd name="adj1" fmla="val 10253167"/>
                <a:gd name="adj2" fmla="val 14936468"/>
                <a:gd name="adj3" fmla="val 20692"/>
              </a:avLst>
            </a:prstGeom>
            <a:solidFill>
              <a:srgbClr val="522276"/>
            </a:solidFill>
            <a:ln>
              <a:solidFill>
                <a:srgbClr val="52227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9" name="Arc plein 18"/>
            <p:cNvSpPr/>
            <p:nvPr/>
          </p:nvSpPr>
          <p:spPr>
            <a:xfrm rot="8496151">
              <a:off x="8958969" y="800999"/>
              <a:ext cx="486095" cy="517403"/>
            </a:xfrm>
            <a:prstGeom prst="blockArc">
              <a:avLst>
                <a:gd name="adj1" fmla="val 10800000"/>
                <a:gd name="adj2" fmla="val 14936468"/>
                <a:gd name="adj3" fmla="val 20692"/>
              </a:avLst>
            </a:prstGeom>
            <a:solidFill>
              <a:srgbClr val="4068C2"/>
            </a:solidFill>
            <a:ln>
              <a:solidFill>
                <a:srgbClr val="4068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0" name="Arc plein 19"/>
            <p:cNvSpPr/>
            <p:nvPr/>
          </p:nvSpPr>
          <p:spPr>
            <a:xfrm rot="4174146">
              <a:off x="8947393" y="810054"/>
              <a:ext cx="486096" cy="517402"/>
            </a:xfrm>
            <a:prstGeom prst="blockArc">
              <a:avLst>
                <a:gd name="adj1" fmla="val 10800000"/>
                <a:gd name="adj2" fmla="val 14936468"/>
                <a:gd name="adj3" fmla="val 20692"/>
              </a:avLst>
            </a:prstGeom>
            <a:solidFill>
              <a:srgbClr val="3CA2A2"/>
            </a:solidFill>
            <a:ln>
              <a:solidFill>
                <a:srgbClr val="3CA2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22" name="Ellipse 21"/>
          <p:cNvSpPr/>
          <p:nvPr/>
        </p:nvSpPr>
        <p:spPr>
          <a:xfrm>
            <a:off x="10960545" y="124689"/>
            <a:ext cx="192365" cy="207818"/>
          </a:xfrm>
          <a:prstGeom prst="ellipse">
            <a:avLst/>
          </a:prstGeom>
          <a:solidFill>
            <a:srgbClr val="52BAF3"/>
          </a:solidFill>
          <a:ln>
            <a:solidFill>
              <a:srgbClr val="52BA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/>
          <p:cNvSpPr/>
          <p:nvPr/>
        </p:nvSpPr>
        <p:spPr>
          <a:xfrm>
            <a:off x="10962000" y="450000"/>
            <a:ext cx="192365" cy="207818"/>
          </a:xfrm>
          <a:prstGeom prst="ellipse">
            <a:avLst/>
          </a:prstGeom>
          <a:solidFill>
            <a:srgbClr val="ED4033"/>
          </a:solidFill>
          <a:ln>
            <a:solidFill>
              <a:srgbClr val="ED51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/>
          <p:cNvSpPr/>
          <p:nvPr/>
        </p:nvSpPr>
        <p:spPr>
          <a:xfrm>
            <a:off x="10962000" y="774000"/>
            <a:ext cx="192365" cy="207818"/>
          </a:xfrm>
          <a:prstGeom prst="ellipse">
            <a:avLst/>
          </a:prstGeom>
          <a:solidFill>
            <a:srgbClr val="522276"/>
          </a:solidFill>
          <a:ln>
            <a:solidFill>
              <a:srgbClr val="5222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/>
          <p:cNvSpPr/>
          <p:nvPr/>
        </p:nvSpPr>
        <p:spPr>
          <a:xfrm>
            <a:off x="10962000" y="1098000"/>
            <a:ext cx="192365" cy="207818"/>
          </a:xfrm>
          <a:prstGeom prst="ellipse">
            <a:avLst/>
          </a:prstGeom>
          <a:solidFill>
            <a:srgbClr val="3CA2A2"/>
          </a:solidFill>
          <a:ln>
            <a:solidFill>
              <a:srgbClr val="3C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/>
          <p:cNvSpPr/>
          <p:nvPr/>
        </p:nvSpPr>
        <p:spPr>
          <a:xfrm>
            <a:off x="10962000" y="1422000"/>
            <a:ext cx="192365" cy="207818"/>
          </a:xfrm>
          <a:prstGeom prst="ellipse">
            <a:avLst/>
          </a:prstGeom>
          <a:solidFill>
            <a:srgbClr val="4068C2"/>
          </a:solidFill>
          <a:ln>
            <a:solidFill>
              <a:srgbClr val="4068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/>
          <p:cNvSpPr txBox="1"/>
          <p:nvPr/>
        </p:nvSpPr>
        <p:spPr>
          <a:xfrm>
            <a:off x="11166760" y="55414"/>
            <a:ext cx="983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CSNSM</a:t>
            </a:r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11180616" y="358201"/>
            <a:ext cx="983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IMNC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11180611" y="732281"/>
            <a:ext cx="983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IPNO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11180607" y="1038478"/>
            <a:ext cx="983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LAL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11194460" y="1370988"/>
            <a:ext cx="983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LPT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230098" y="6314607"/>
            <a:ext cx="2278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</a:rPr>
              <a:t>14-17 </a:t>
            </a:r>
            <a:r>
              <a:rPr lang="fr-FR" sz="2000" dirty="0" err="1" smtClean="0">
                <a:solidFill>
                  <a:schemeClr val="bg1"/>
                </a:solidFill>
              </a:rPr>
              <a:t>january</a:t>
            </a:r>
            <a:r>
              <a:rPr lang="fr-FR" sz="2000" dirty="0" smtClean="0">
                <a:solidFill>
                  <a:schemeClr val="bg1"/>
                </a:solidFill>
              </a:rPr>
              <a:t> 2019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1026" name="Picture 2" descr="ttps://upload.wikimedia.org/wikipedia/fr/thumb/5/52/Logo-P7.svg/120px-Logo-P7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964" y="292442"/>
            <a:ext cx="449770" cy="110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Shape 260"/>
          <p:cNvSpPr/>
          <p:nvPr/>
        </p:nvSpPr>
        <p:spPr>
          <a:xfrm>
            <a:off x="9670370" y="5037339"/>
            <a:ext cx="2383021" cy="1477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lc="http://schemas.openxmlformats.org/drawingml/2006/lockedCanvas" val="1"/>
            </a:ext>
          </a:extLst>
        </p:spPr>
        <p:txBody>
          <a:bodyPr wrap="none" lIns="45718" tIns="45718" rIns="45718" bIns="45718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00000"/>
            </a:pPr>
            <a:r>
              <a:rPr lang="fr-FR" b="1" dirty="0" err="1" smtClean="0">
                <a:solidFill>
                  <a:srgbClr val="7030A0"/>
                </a:solidFill>
              </a:rPr>
              <a:t>Reminder</a:t>
            </a:r>
            <a:r>
              <a:rPr lang="fr-FR" b="1" dirty="0" smtClean="0">
                <a:solidFill>
                  <a:srgbClr val="7030A0"/>
                </a:solidFill>
              </a:rPr>
              <a:t> </a:t>
            </a:r>
            <a:r>
              <a:rPr lang="fr-FR" b="1" dirty="0" err="1" smtClean="0">
                <a:solidFill>
                  <a:srgbClr val="7030A0"/>
                </a:solidFill>
              </a:rPr>
              <a:t>directorship</a:t>
            </a:r>
            <a:r>
              <a:rPr lang="fr-FR" b="1" dirty="0" smtClean="0">
                <a:solidFill>
                  <a:srgbClr val="7030A0"/>
                </a:solidFill>
              </a:rPr>
              <a:t>:</a:t>
            </a:r>
          </a:p>
          <a:p>
            <a:pPr>
              <a:buSzPct val="100000"/>
            </a:pPr>
            <a:endParaRPr b="1" dirty="0">
              <a:solidFill>
                <a:srgbClr val="7030A0"/>
              </a:solidFill>
            </a:endParaRPr>
          </a:p>
          <a:p>
            <a:pPr marL="228600" indent="-228600">
              <a:buSzPct val="100000"/>
              <a:buChar char="•"/>
            </a:pPr>
            <a:r>
              <a:rPr lang="fr-FR" b="1" dirty="0" smtClean="0">
                <a:solidFill>
                  <a:srgbClr val="7030A0"/>
                </a:solidFill>
              </a:rPr>
              <a:t>2015-2016: F. </a:t>
            </a:r>
            <a:r>
              <a:rPr lang="fr-FR" b="1" dirty="0" err="1" smtClean="0">
                <a:solidFill>
                  <a:srgbClr val="7030A0"/>
                </a:solidFill>
              </a:rPr>
              <a:t>Azaiez</a:t>
            </a:r>
            <a:endParaRPr lang="fr-FR" b="1" dirty="0" smtClean="0">
              <a:solidFill>
                <a:srgbClr val="7030A0"/>
              </a:solidFill>
            </a:endParaRPr>
          </a:p>
          <a:p>
            <a:pPr marL="228600" indent="-228600">
              <a:buSzPct val="100000"/>
              <a:buChar char="•"/>
            </a:pPr>
            <a:r>
              <a:rPr lang="fr-FR" b="1" dirty="0" smtClean="0">
                <a:solidFill>
                  <a:srgbClr val="7030A0"/>
                </a:solidFill>
              </a:rPr>
              <a:t>2016: B. </a:t>
            </a:r>
            <a:r>
              <a:rPr lang="fr-FR" b="1" dirty="0" err="1" smtClean="0">
                <a:solidFill>
                  <a:srgbClr val="7030A0"/>
                </a:solidFill>
              </a:rPr>
              <a:t>Espagnon</a:t>
            </a:r>
            <a:endParaRPr lang="fr-FR" b="1" dirty="0" smtClean="0">
              <a:solidFill>
                <a:srgbClr val="7030A0"/>
              </a:solidFill>
            </a:endParaRPr>
          </a:p>
          <a:p>
            <a:pPr marL="228600" indent="-228600">
              <a:buSzPct val="100000"/>
              <a:buChar char="•"/>
            </a:pPr>
            <a:r>
              <a:rPr lang="fr-FR" b="1" dirty="0" smtClean="0">
                <a:solidFill>
                  <a:srgbClr val="7030A0"/>
                </a:solidFill>
              </a:rPr>
              <a:t>2017-2019: M. </a:t>
            </a:r>
            <a:r>
              <a:rPr lang="fr-FR" b="1" dirty="0" err="1" smtClean="0">
                <a:solidFill>
                  <a:srgbClr val="7030A0"/>
                </a:solidFill>
              </a:rPr>
              <a:t>Guidal</a:t>
            </a:r>
            <a:endParaRPr b="1" dirty="0">
              <a:solidFill>
                <a:srgbClr val="7030A0"/>
              </a:solidFill>
            </a:endParaRPr>
          </a:p>
        </p:txBody>
      </p:sp>
      <p:grpSp>
        <p:nvGrpSpPr>
          <p:cNvPr id="16" name="Groupe 15"/>
          <p:cNvGrpSpPr/>
          <p:nvPr/>
        </p:nvGrpSpPr>
        <p:grpSpPr>
          <a:xfrm>
            <a:off x="0" y="1794977"/>
            <a:ext cx="12184302" cy="2928939"/>
            <a:chOff x="0" y="1794977"/>
            <a:chExt cx="12184302" cy="2928939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5"/>
            <a:srcRect t="9361" b="9832"/>
            <a:stretch/>
          </p:blipFill>
          <p:spPr>
            <a:xfrm>
              <a:off x="2662155" y="1794977"/>
              <a:ext cx="6340152" cy="1530196"/>
            </a:xfrm>
            <a:prstGeom prst="rect">
              <a:avLst/>
            </a:prstGeom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55484" y="3297438"/>
              <a:ext cx="3294076" cy="1409544"/>
            </a:xfrm>
            <a:prstGeom prst="rect">
              <a:avLst/>
            </a:prstGeom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 rotWithShape="1">
            <a:blip r:embed="rId7"/>
            <a:srcRect t="31272"/>
            <a:stretch/>
          </p:blipFill>
          <p:spPr>
            <a:xfrm>
              <a:off x="3799356" y="3297438"/>
              <a:ext cx="3049908" cy="1407221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1799695"/>
              <a:ext cx="2662155" cy="2907771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70184" y="1799696"/>
              <a:ext cx="3314118" cy="2924220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665964" y="3285111"/>
              <a:ext cx="1887195" cy="1422355"/>
            </a:xfrm>
            <a:prstGeom prst="rect">
              <a:avLst/>
            </a:prstGeom>
          </p:spPr>
        </p:pic>
      </p:grpSp>
      <p:sp>
        <p:nvSpPr>
          <p:cNvPr id="4" name="ZoneTexte 3"/>
          <p:cNvSpPr txBox="1"/>
          <p:nvPr/>
        </p:nvSpPr>
        <p:spPr>
          <a:xfrm>
            <a:off x="2485064" y="1935814"/>
            <a:ext cx="6694333" cy="43088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5400" dirty="0" smtClean="0">
                <a:solidFill>
                  <a:schemeClr val="bg1"/>
                </a:solidFill>
              </a:rPr>
              <a:t>Institut de </a:t>
            </a:r>
          </a:p>
          <a:p>
            <a:pPr algn="ctr"/>
            <a:r>
              <a:rPr lang="fr-FR" sz="5400" dirty="0" smtClean="0">
                <a:solidFill>
                  <a:schemeClr val="bg1"/>
                </a:solidFill>
              </a:rPr>
              <a:t>Physique Nucléaire </a:t>
            </a:r>
          </a:p>
          <a:p>
            <a:pPr algn="ctr"/>
            <a:r>
              <a:rPr lang="fr-FR" sz="5400" dirty="0" smtClean="0">
                <a:solidFill>
                  <a:schemeClr val="bg1"/>
                </a:solidFill>
              </a:rPr>
              <a:t>d’Orsay</a:t>
            </a:r>
            <a:endParaRPr lang="fr-FR" sz="6600" dirty="0">
              <a:solidFill>
                <a:schemeClr val="bg1"/>
              </a:solidFill>
            </a:endParaRPr>
          </a:p>
          <a:p>
            <a:pPr algn="ctr"/>
            <a:endParaRPr lang="fr-FR" sz="2800" dirty="0"/>
          </a:p>
          <a:p>
            <a:pPr algn="ctr"/>
            <a:r>
              <a:rPr lang="fr-FR" sz="2800" dirty="0" err="1" smtClean="0">
                <a:solidFill>
                  <a:schemeClr val="bg1"/>
                </a:solidFill>
              </a:rPr>
              <a:t>Director</a:t>
            </a:r>
            <a:r>
              <a:rPr lang="fr-FR" sz="2800" dirty="0">
                <a:solidFill>
                  <a:schemeClr val="bg1"/>
                </a:solidFill>
              </a:rPr>
              <a:t>: </a:t>
            </a:r>
            <a:r>
              <a:rPr lang="fr-FR" sz="2800" dirty="0" smtClean="0">
                <a:solidFill>
                  <a:schemeClr val="bg1"/>
                </a:solidFill>
              </a:rPr>
              <a:t>M. </a:t>
            </a:r>
            <a:r>
              <a:rPr lang="fr-FR" sz="2800" dirty="0" err="1" smtClean="0">
                <a:solidFill>
                  <a:schemeClr val="bg1"/>
                </a:solidFill>
              </a:rPr>
              <a:t>Guidal</a:t>
            </a:r>
            <a:endParaRPr lang="fr-FR" sz="2800" dirty="0" smtClean="0">
              <a:solidFill>
                <a:schemeClr val="bg1"/>
              </a:solidFill>
            </a:endParaRPr>
          </a:p>
          <a:p>
            <a:pPr algn="ctr"/>
            <a:r>
              <a:rPr lang="fr-FR" sz="2800" smtClean="0">
                <a:solidFill>
                  <a:schemeClr val="bg1"/>
                </a:solidFill>
              </a:rPr>
              <a:t>UMR8608 </a:t>
            </a:r>
            <a:r>
              <a:rPr lang="fr-FR" sz="2800" dirty="0" err="1" smtClean="0">
                <a:solidFill>
                  <a:schemeClr val="bg1"/>
                </a:solidFill>
              </a:rPr>
              <a:t>with</a:t>
            </a:r>
            <a:r>
              <a:rPr lang="fr-FR" sz="2800" dirty="0" smtClean="0">
                <a:solidFill>
                  <a:schemeClr val="bg1"/>
                </a:solidFill>
              </a:rPr>
              <a:t> « tutelles »</a:t>
            </a:r>
            <a:endParaRPr lang="fr-FR" sz="2800" dirty="0">
              <a:solidFill>
                <a:schemeClr val="bg1"/>
              </a:solidFill>
            </a:endParaRPr>
          </a:p>
          <a:p>
            <a:r>
              <a:rPr lang="fr-FR" sz="2800" dirty="0" smtClean="0">
                <a:solidFill>
                  <a:schemeClr val="bg1"/>
                </a:solidFill>
              </a:rPr>
              <a:t>IN2P3/CNRS and </a:t>
            </a:r>
            <a:r>
              <a:rPr lang="fr-FR" sz="2800" dirty="0" err="1" smtClean="0">
                <a:solidFill>
                  <a:schemeClr val="bg1"/>
                </a:solidFill>
              </a:rPr>
              <a:t>Univ</a:t>
            </a:r>
            <a:r>
              <a:rPr lang="fr-FR" sz="2800" dirty="0" smtClean="0">
                <a:solidFill>
                  <a:schemeClr val="bg1"/>
                </a:solidFill>
              </a:rPr>
              <a:t>. Paris-Sud/Paris-Saclay</a:t>
            </a:r>
            <a:endParaRPr lang="fr-F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54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319553" y="94197"/>
            <a:ext cx="10515600" cy="600075"/>
          </a:xfrm>
        </p:spPr>
        <p:txBody>
          <a:bodyPr>
            <a:normAutofit fontScale="90000"/>
          </a:bodyPr>
          <a:lstStyle/>
          <a:p>
            <a:r>
              <a:rPr lang="fr-FR" dirty="0"/>
              <a:t>Structure : </a:t>
            </a:r>
            <a:r>
              <a:rPr lang="fr-FR" dirty="0" err="1"/>
              <a:t>technical</a:t>
            </a:r>
            <a:r>
              <a:rPr lang="fr-FR" dirty="0"/>
              <a:t> infrastructures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5035793" y="6508669"/>
            <a:ext cx="2743200" cy="365125"/>
          </a:xfrm>
        </p:spPr>
        <p:txBody>
          <a:bodyPr/>
          <a:lstStyle/>
          <a:p>
            <a:r>
              <a:rPr lang="fr-FR" dirty="0" smtClean="0"/>
              <a:t>15/01/2019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7555639" y="6521962"/>
            <a:ext cx="4114800" cy="365125"/>
          </a:xfrm>
        </p:spPr>
        <p:txBody>
          <a:bodyPr/>
          <a:lstStyle/>
          <a:p>
            <a:r>
              <a:rPr lang="fr-FR" dirty="0" smtClean="0"/>
              <a:t>HCERES </a:t>
            </a:r>
            <a:r>
              <a:rPr lang="fr-FR" dirty="0" err="1" smtClean="0"/>
              <a:t>evaluation</a:t>
            </a:r>
            <a:r>
              <a:rPr lang="fr-FR" dirty="0" smtClean="0"/>
              <a:t> – </a:t>
            </a:r>
            <a:r>
              <a:rPr lang="fr-FR" dirty="0" err="1" smtClean="0"/>
              <a:t>Laboratory</a:t>
            </a:r>
            <a:r>
              <a:rPr lang="fr-FR" dirty="0" smtClean="0"/>
              <a:t> </a:t>
            </a:r>
            <a:r>
              <a:rPr lang="fr-FR" dirty="0" err="1" smtClean="0"/>
              <a:t>Presentation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BE48F-A7D6-8A4D-99CA-582EB3456AD8}" type="slidenum">
              <a:rPr lang="fr-FR" smtClean="0"/>
              <a:t>10</a:t>
            </a:fld>
            <a:endParaRPr lang="fr-FR"/>
          </a:p>
        </p:txBody>
      </p:sp>
      <p:pic>
        <p:nvPicPr>
          <p:cNvPr id="9" name="Picture 2" descr="D:\Bruno\Direction_IPNO\Direction_Labo\2016\60_ans\Journee_10_oct\Highlights_IPNO\Photos\andromede-0211_redimensionn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26" y="2286046"/>
            <a:ext cx="3697332" cy="208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039658" y="3653039"/>
            <a:ext cx="53263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>
                <a:latin typeface="Comic Sans MS" panose="030F0702030302020204" pitchFamily="66" charset="0"/>
              </a:rPr>
              <a:t>4 MV Van de </a:t>
            </a:r>
            <a:r>
              <a:rPr lang="fr-FR" dirty="0" smtClean="0">
                <a:latin typeface="Comic Sans MS" panose="030F0702030302020204" pitchFamily="66" charset="0"/>
              </a:rPr>
              <a:t>Graaf, </a:t>
            </a:r>
            <a:r>
              <a:rPr lang="fr-FR" dirty="0" err="1" smtClean="0">
                <a:latin typeface="Comic Sans MS" panose="030F0702030302020204" pitchFamily="66" charset="0"/>
              </a:rPr>
              <a:t>nanoparticles</a:t>
            </a:r>
            <a:r>
              <a:rPr lang="fr-FR" dirty="0" smtClean="0">
                <a:latin typeface="Comic Sans MS" panose="030F0702030302020204" pitchFamily="66" charset="0"/>
              </a:rPr>
              <a:t> and clusters </a:t>
            </a:r>
            <a:endParaRPr lang="fr-FR" dirty="0">
              <a:latin typeface="Comic Sans MS" panose="030F0702030302020204" pitchFamily="66" charset="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505" y="4522598"/>
            <a:ext cx="3993367" cy="2012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\\ipnnesternt1\MPU_NESTER\Dverney\33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067" y="117223"/>
            <a:ext cx="4152583" cy="3005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625387" y="107761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dirty="0" smtClean="0">
                <a:latin typeface="Comic Sans MS" panose="030F0702030302020204" pitchFamily="66" charset="0"/>
              </a:rPr>
              <a:t>15 MV tandem, 50 MeV e</a:t>
            </a:r>
            <a:r>
              <a:rPr lang="fr-FR" baseline="30000" dirty="0" smtClean="0">
                <a:latin typeface="Comic Sans MS" panose="030F0702030302020204" pitchFamily="66" charset="0"/>
              </a:rPr>
              <a:t>-</a:t>
            </a:r>
            <a:r>
              <a:rPr lang="fr-FR" dirty="0" smtClean="0"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latin typeface="Comic Sans MS" panose="030F0702030302020204" pitchFamily="66" charset="0"/>
              </a:rPr>
              <a:t>linac</a:t>
            </a:r>
            <a:r>
              <a:rPr lang="fr-FR" dirty="0" smtClean="0">
                <a:latin typeface="Comic Sans MS" panose="030F0702030302020204" pitchFamily="66" charset="0"/>
              </a:rPr>
              <a:t>, </a:t>
            </a:r>
            <a:r>
              <a:rPr lang="fr-FR" dirty="0" err="1" smtClean="0">
                <a:latin typeface="Comic Sans MS" panose="030F0702030302020204" pitchFamily="66" charset="0"/>
              </a:rPr>
              <a:t>ISOl</a:t>
            </a:r>
            <a:r>
              <a:rPr lang="fr-FR" dirty="0" smtClean="0"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latin typeface="Comic Sans MS" panose="030F0702030302020204" pitchFamily="66" charset="0"/>
              </a:rPr>
              <a:t>facility</a:t>
            </a:r>
            <a:r>
              <a:rPr lang="fr-FR" dirty="0" smtClean="0">
                <a:latin typeface="Comic Sans MS" panose="030F0702030302020204" pitchFamily="66" charset="0"/>
              </a:rPr>
              <a:t> </a:t>
            </a:r>
            <a:r>
              <a:rPr lang="fr-FR" dirty="0" smtClean="0">
                <a:latin typeface="Symbol" panose="05050102010706020507" pitchFamily="18" charset="2"/>
              </a:rPr>
              <a:t>g</a:t>
            </a:r>
            <a:r>
              <a:rPr lang="fr-FR" dirty="0" smtClean="0">
                <a:latin typeface="Comic Sans MS" panose="030F0702030302020204" pitchFamily="66" charset="0"/>
              </a:rPr>
              <a:t>-fission, </a:t>
            </a:r>
            <a:r>
              <a:rPr lang="fr-FR" dirty="0" err="1" smtClean="0">
                <a:latin typeface="Comic Sans MS" panose="030F0702030302020204" pitchFamily="66" charset="0"/>
              </a:rPr>
              <a:t>Ucx</a:t>
            </a:r>
            <a:r>
              <a:rPr lang="fr-FR" dirty="0" smtClean="0"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latin typeface="Comic Sans MS" panose="030F0702030302020204" pitchFamily="66" charset="0"/>
              </a:rPr>
              <a:t>targets</a:t>
            </a:r>
            <a:endParaRPr lang="fr-FR" dirty="0">
              <a:latin typeface="Comic Sans MS" panose="030F0702030302020204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63636" y="583971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dirty="0" smtClean="0">
                <a:latin typeface="Comic Sans MS" panose="030F0702030302020204" pitchFamily="66" charset="0"/>
              </a:rPr>
              <a:t>White room, design, </a:t>
            </a:r>
            <a:r>
              <a:rPr lang="fr-FR" dirty="0" err="1" smtClean="0">
                <a:latin typeface="Comic Sans MS" panose="030F0702030302020204" pitchFamily="66" charset="0"/>
              </a:rPr>
              <a:t>cryomodules</a:t>
            </a:r>
            <a:r>
              <a:rPr lang="fr-FR" dirty="0" smtClean="0">
                <a:latin typeface="Comic Sans MS" panose="030F0702030302020204" pitchFamily="66" charset="0"/>
              </a:rPr>
              <a:t> and </a:t>
            </a:r>
            <a:r>
              <a:rPr lang="fr-FR" dirty="0" err="1" smtClean="0">
                <a:latin typeface="Comic Sans MS" panose="030F0702030302020204" pitchFamily="66" charset="0"/>
              </a:rPr>
              <a:t>cavities</a:t>
            </a:r>
            <a:r>
              <a:rPr lang="fr-FR" dirty="0" smtClean="0">
                <a:latin typeface="Comic Sans MS" panose="030F0702030302020204" pitchFamily="66" charset="0"/>
              </a:rPr>
              <a:t> tests, R&amp;D,…</a:t>
            </a:r>
            <a:endParaRPr lang="fr-FR" dirty="0"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76877" y="5489901"/>
            <a:ext cx="1309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latin typeface="Calibri" pitchFamily="34" charset="0"/>
              </a:rPr>
              <a:t>SUPRATECH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577353" y="755752"/>
            <a:ext cx="668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Calibri" pitchFamily="34" charset="0"/>
              </a:rPr>
              <a:t>ALTO</a:t>
            </a:r>
            <a:endParaRPr lang="fr-FR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819115" y="3277685"/>
            <a:ext cx="37939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Calibri" pitchFamily="34" charset="0"/>
              </a:rPr>
              <a:t>ANDROMEDE </a:t>
            </a:r>
            <a:r>
              <a:rPr lang="fr-FR" b="1" dirty="0" smtClean="0">
                <a:solidFill>
                  <a:srgbClr val="0070C0"/>
                </a:solidFill>
                <a:latin typeface="Calibri" pitchFamily="34" charset="0"/>
              </a:rPr>
              <a:t>(</a:t>
            </a:r>
            <a:r>
              <a:rPr lang="fr-FR" b="1" dirty="0" err="1" smtClean="0">
                <a:solidFill>
                  <a:srgbClr val="0070C0"/>
                </a:solidFill>
                <a:latin typeface="Calibri" pitchFamily="34" charset="0"/>
              </a:rPr>
              <a:t>laureate</a:t>
            </a:r>
            <a:r>
              <a:rPr lang="fr-FR" b="1" dirty="0" smtClean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fr-FR" b="1" dirty="0" err="1" smtClean="0">
                <a:solidFill>
                  <a:srgbClr val="0070C0"/>
                </a:solidFill>
                <a:latin typeface="Calibri" pitchFamily="34" charset="0"/>
              </a:rPr>
              <a:t>Equipex</a:t>
            </a:r>
            <a:r>
              <a:rPr lang="fr-FR" b="1" dirty="0" smtClean="0">
                <a:solidFill>
                  <a:srgbClr val="0070C0"/>
                </a:solidFill>
                <a:latin typeface="Calibri" pitchFamily="34" charset="0"/>
              </a:rPr>
              <a:t> 2010)</a:t>
            </a:r>
            <a:endParaRPr lang="fr-FR" b="1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472198" y="4983744"/>
            <a:ext cx="53263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All </a:t>
            </a:r>
            <a:r>
              <a:rPr lang="fr-FR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three</a:t>
            </a:r>
            <a:r>
              <a:rPr lang="fr-FR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with</a:t>
            </a:r>
            <a:r>
              <a:rPr lang="fr-FR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« IN2P3 </a:t>
            </a:r>
            <a:r>
              <a:rPr lang="fr-FR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platform</a:t>
            </a:r>
            <a:r>
              <a:rPr lang="fr-FR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label »</a:t>
            </a:r>
            <a:endParaRPr lang="fr-FR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140019" y="6439459"/>
            <a:ext cx="53263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+ (</a:t>
            </a:r>
            <a:r>
              <a:rPr lang="fr-FR" dirty="0">
                <a:solidFill>
                  <a:srgbClr val="0070C0"/>
                </a:solidFill>
                <a:latin typeface="Comic Sans MS" panose="030F0702030302020204" pitchFamily="66" charset="0"/>
              </a:rPr>
              <a:t>CH)</a:t>
            </a:r>
            <a:r>
              <a:rPr lang="fr-FR" baseline="-25000" dirty="0">
                <a:solidFill>
                  <a:srgbClr val="0070C0"/>
                </a:solidFill>
                <a:latin typeface="Comic Sans MS" panose="030F0702030302020204" pitchFamily="66" charset="0"/>
              </a:rPr>
              <a:t>2 </a:t>
            </a:r>
            <a:r>
              <a:rPr lang="fr-FR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, PANAMA, </a:t>
            </a:r>
            <a:r>
              <a:rPr lang="fr-FR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dosimetry</a:t>
            </a:r>
            <a:r>
              <a:rPr lang="fr-FR" dirty="0">
                <a:solidFill>
                  <a:srgbClr val="0070C0"/>
                </a:solidFill>
                <a:latin typeface="Comic Sans MS" panose="030F0702030302020204" pitchFamily="66" charset="0"/>
              </a:rPr>
              <a:t>, Virtual Data, …</a:t>
            </a:r>
          </a:p>
        </p:txBody>
      </p:sp>
    </p:spTree>
    <p:extLst>
      <p:ext uri="{BB962C8B-B14F-4D97-AF65-F5344CB8AC3E}">
        <p14:creationId xmlns:p14="http://schemas.microsoft.com/office/powerpoint/2010/main" val="50095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838200" y="94197"/>
            <a:ext cx="10515600" cy="600075"/>
          </a:xfrm>
        </p:spPr>
        <p:txBody>
          <a:bodyPr>
            <a:normAutofit fontScale="90000"/>
          </a:bodyPr>
          <a:lstStyle/>
          <a:p>
            <a:r>
              <a:rPr lang="fr-FR" dirty="0"/>
              <a:t>Structure : </a:t>
            </a:r>
            <a:r>
              <a:rPr lang="fr-FR" dirty="0" err="1" smtClean="0"/>
              <a:t>scientific</a:t>
            </a:r>
            <a:r>
              <a:rPr lang="fr-FR" dirty="0" smtClean="0"/>
              <a:t> </a:t>
            </a:r>
            <a:r>
              <a:rPr lang="fr-FR" dirty="0" err="1" smtClean="0"/>
              <a:t>policy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0" y="6239816"/>
            <a:ext cx="2743200" cy="365125"/>
          </a:xfrm>
        </p:spPr>
        <p:txBody>
          <a:bodyPr/>
          <a:lstStyle/>
          <a:p>
            <a:r>
              <a:rPr lang="fr-FR" dirty="0" smtClean="0"/>
              <a:t>15/01/2019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407321" y="6243989"/>
            <a:ext cx="4114800" cy="365125"/>
          </a:xfrm>
        </p:spPr>
        <p:txBody>
          <a:bodyPr/>
          <a:lstStyle/>
          <a:p>
            <a:r>
              <a:rPr lang="fr-FR" dirty="0" smtClean="0"/>
              <a:t>HCERES </a:t>
            </a:r>
            <a:r>
              <a:rPr lang="fr-FR" dirty="0" err="1" smtClean="0"/>
              <a:t>evaluation</a:t>
            </a:r>
            <a:r>
              <a:rPr lang="fr-FR" dirty="0" smtClean="0"/>
              <a:t> – </a:t>
            </a:r>
            <a:r>
              <a:rPr lang="fr-FR" dirty="0" err="1" smtClean="0"/>
              <a:t>Laboratory</a:t>
            </a:r>
            <a:r>
              <a:rPr lang="fr-FR" dirty="0" smtClean="0"/>
              <a:t> </a:t>
            </a:r>
            <a:r>
              <a:rPr lang="fr-FR" dirty="0" err="1" smtClean="0"/>
              <a:t>Presentation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BE48F-A7D6-8A4D-99CA-582EB3456AD8}" type="slidenum">
              <a:rPr lang="fr-FR" smtClean="0"/>
              <a:t>11</a:t>
            </a:fld>
            <a:endParaRPr lang="fr-FR"/>
          </a:p>
        </p:txBody>
      </p:sp>
      <p:sp>
        <p:nvSpPr>
          <p:cNvPr id="8" name="Espace réservé du numéro de diapositive 4"/>
          <p:cNvSpPr txBox="1">
            <a:spLocks/>
          </p:cNvSpPr>
          <p:nvPr/>
        </p:nvSpPr>
        <p:spPr bwMode="auto">
          <a:xfrm>
            <a:off x="5090815" y="3199942"/>
            <a:ext cx="720725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1pPr>
            <a:lvl2pPr marL="742950" indent="-28575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9pPr>
          </a:lstStyle>
          <a:p>
            <a:fld id="{F34CFCA4-51EF-406C-A5F7-559E07065E2D}" type="slidenum">
              <a:rPr lang="fr-FR" altLang="fr-FR" sz="14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11</a:t>
            </a:fld>
            <a:endParaRPr lang="fr-FR" altLang="fr-FR" sz="1400" smtClea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506550" y="980520"/>
            <a:ext cx="5845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MAIN NEW AXES TO BE DEVELOPPED IN THE COMING YEARS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196738" y="4867325"/>
            <a:ext cx="9162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u="sng" dirty="0" smtClean="0">
                <a:solidFill>
                  <a:srgbClr val="00B050"/>
                </a:solidFill>
              </a:rPr>
              <a:t>New </a:t>
            </a:r>
            <a:r>
              <a:rPr lang="fr-FR" b="1" u="sng" dirty="0" err="1" smtClean="0">
                <a:solidFill>
                  <a:srgbClr val="00B050"/>
                </a:solidFill>
              </a:rPr>
              <a:t>scientific</a:t>
            </a:r>
            <a:r>
              <a:rPr lang="fr-FR" b="1" u="sng" dirty="0" smtClean="0">
                <a:solidFill>
                  <a:srgbClr val="00B050"/>
                </a:solidFill>
              </a:rPr>
              <a:t> axis </a:t>
            </a:r>
            <a:r>
              <a:rPr lang="fr-FR" b="1" u="sng" dirty="0" err="1" smtClean="0">
                <a:solidFill>
                  <a:srgbClr val="00B050"/>
                </a:solidFill>
              </a:rPr>
              <a:t>foreseen</a:t>
            </a:r>
            <a:r>
              <a:rPr lang="fr-FR" b="1" u="sng" dirty="0" smtClean="0">
                <a:solidFill>
                  <a:srgbClr val="00B050"/>
                </a:solidFill>
              </a:rPr>
              <a:t>:</a:t>
            </a:r>
            <a:r>
              <a:rPr lang="fr-FR" dirty="0" smtClean="0"/>
              <a:t>  </a:t>
            </a:r>
            <a:r>
              <a:rPr lang="fr-FR" dirty="0" smtClean="0">
                <a:solidFill>
                  <a:srgbClr val="0070C0"/>
                </a:solidFill>
              </a:rPr>
              <a:t>SPIRAL2, EIC, DAMIC (</a:t>
            </a:r>
            <a:r>
              <a:rPr lang="fr-FR" dirty="0" err="1" smtClean="0">
                <a:solidFill>
                  <a:srgbClr val="0070C0"/>
                </a:solidFill>
              </a:rPr>
              <a:t>Darkside</a:t>
            </a:r>
            <a:r>
              <a:rPr lang="fr-FR" dirty="0" smtClean="0">
                <a:solidFill>
                  <a:srgbClr val="0070C0"/>
                </a:solidFill>
              </a:rPr>
              <a:t>?), DUNE/PIP-II, MYRRHA, </a:t>
            </a:r>
            <a:r>
              <a:rPr lang="fr-FR" dirty="0">
                <a:solidFill>
                  <a:srgbClr val="0070C0"/>
                </a:solidFill>
              </a:rPr>
              <a:t>P</a:t>
            </a:r>
            <a:r>
              <a:rPr lang="fr-FR" dirty="0" smtClean="0">
                <a:solidFill>
                  <a:srgbClr val="0070C0"/>
                </a:solidFill>
              </a:rPr>
              <a:t>ERLE,…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237493" y="1957303"/>
            <a:ext cx="948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ALTO2.0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221476" y="2827246"/>
            <a:ext cx="1448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ANDROMEDE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1388911" y="1933361"/>
            <a:ext cx="5657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Establish</a:t>
            </a:r>
            <a:r>
              <a:rPr lang="fr-FR" dirty="0" smtClean="0"/>
              <a:t> a </a:t>
            </a:r>
            <a:r>
              <a:rPr lang="fr-FR" dirty="0" err="1" smtClean="0"/>
              <a:t>common</a:t>
            </a:r>
            <a:r>
              <a:rPr lang="fr-FR" dirty="0" smtClean="0"/>
              <a:t> </a:t>
            </a:r>
            <a:r>
              <a:rPr lang="fr-FR" dirty="0" err="1" smtClean="0"/>
              <a:t>strategy</a:t>
            </a:r>
            <a:r>
              <a:rPr lang="fr-FR" dirty="0" smtClean="0"/>
              <a:t> (</a:t>
            </a:r>
            <a:r>
              <a:rPr lang="fr-FR" dirty="0" err="1" smtClean="0"/>
              <a:t>physics</a:t>
            </a:r>
            <a:r>
              <a:rPr lang="fr-FR" dirty="0" smtClean="0"/>
              <a:t>, R&amp;D, </a:t>
            </a:r>
            <a:r>
              <a:rPr lang="fr-FR" dirty="0" err="1" smtClean="0"/>
              <a:t>technology</a:t>
            </a:r>
            <a:r>
              <a:rPr lang="fr-FR" dirty="0" smtClean="0"/>
              <a:t>,…) </a:t>
            </a:r>
          </a:p>
          <a:p>
            <a:r>
              <a:rPr lang="fr-FR" dirty="0" err="1" smtClean="0"/>
              <a:t>with</a:t>
            </a:r>
            <a:r>
              <a:rPr lang="fr-FR" dirty="0" smtClean="0"/>
              <a:t> GANIL (S3, DESIR)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1618789" y="2797239"/>
            <a:ext cx="3344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Opening</a:t>
            </a:r>
            <a:r>
              <a:rPr lang="fr-FR" dirty="0" smtClean="0"/>
              <a:t> to </a:t>
            </a:r>
            <a:r>
              <a:rPr lang="fr-FR" dirty="0" err="1" smtClean="0"/>
              <a:t>health</a:t>
            </a:r>
            <a:r>
              <a:rPr lang="fr-FR" dirty="0" smtClean="0"/>
              <a:t>, (exo)</a:t>
            </a:r>
            <a:r>
              <a:rPr lang="fr-FR" dirty="0" err="1" smtClean="0"/>
              <a:t>biology</a:t>
            </a:r>
            <a:r>
              <a:rPr lang="fr-FR" dirty="0" smtClean="0"/>
              <a:t>,…</a:t>
            </a:r>
          </a:p>
        </p:txBody>
      </p:sp>
      <p:sp>
        <p:nvSpPr>
          <p:cNvPr id="41" name="ZoneTexte 40"/>
          <p:cNvSpPr txBox="1"/>
          <p:nvPr/>
        </p:nvSpPr>
        <p:spPr>
          <a:xfrm>
            <a:off x="250104" y="3551904"/>
            <a:ext cx="1286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SUPRATECH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196738" y="5496869"/>
            <a:ext cx="5755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u="sng" dirty="0" smtClean="0">
                <a:solidFill>
                  <a:srgbClr val="00B050"/>
                </a:solidFill>
              </a:rPr>
              <a:t>Restructuration in the Orsay </a:t>
            </a:r>
            <a:r>
              <a:rPr lang="fr-FR" b="1" u="sng" dirty="0" err="1" smtClean="0">
                <a:solidFill>
                  <a:srgbClr val="00B050"/>
                </a:solidFill>
              </a:rPr>
              <a:t>valley</a:t>
            </a:r>
            <a:r>
              <a:rPr lang="fr-FR" b="1" u="sng" dirty="0" smtClean="0">
                <a:solidFill>
                  <a:srgbClr val="00B050"/>
                </a:solidFill>
              </a:rPr>
              <a:t>: </a:t>
            </a:r>
            <a:r>
              <a:rPr lang="fr-FR" dirty="0" smtClean="0">
                <a:solidFill>
                  <a:srgbClr val="0070C0"/>
                </a:solidFill>
              </a:rPr>
              <a:t>« refondation » </a:t>
            </a:r>
            <a:r>
              <a:rPr lang="fr-FR" dirty="0" err="1" smtClean="0">
                <a:solidFill>
                  <a:srgbClr val="0070C0"/>
                </a:solidFill>
              </a:rPr>
              <a:t>project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199639" y="4250439"/>
            <a:ext cx="3820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0070C0"/>
                </a:solidFill>
              </a:rPr>
              <a:t>Development</a:t>
            </a:r>
            <a:r>
              <a:rPr lang="fr-FR" dirty="0" smtClean="0">
                <a:solidFill>
                  <a:srgbClr val="0070C0"/>
                </a:solidFill>
              </a:rPr>
              <a:t> of valorisation in </a:t>
            </a:r>
            <a:r>
              <a:rPr lang="fr-FR" dirty="0" err="1" smtClean="0">
                <a:solidFill>
                  <a:srgbClr val="0070C0"/>
                </a:solidFill>
              </a:rPr>
              <a:t>general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50104" y="1446464"/>
            <a:ext cx="1174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u="sng" dirty="0" err="1" smtClean="0">
                <a:solidFill>
                  <a:srgbClr val="00B050"/>
                </a:solidFill>
              </a:rPr>
              <a:t>Platforms</a:t>
            </a:r>
            <a:r>
              <a:rPr lang="fr-FR" b="1" u="sng" dirty="0" smtClean="0">
                <a:solidFill>
                  <a:srgbClr val="00B050"/>
                </a:solidFill>
              </a:rPr>
              <a:t>:</a:t>
            </a:r>
            <a:endParaRPr lang="fr-FR" b="1" u="sng" dirty="0">
              <a:solidFill>
                <a:srgbClr val="00B05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841571" y="2369928"/>
            <a:ext cx="29788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/>
              <a:t>Opening</a:t>
            </a:r>
            <a:r>
              <a:rPr lang="fr-FR" dirty="0"/>
              <a:t> to </a:t>
            </a:r>
            <a:r>
              <a:rPr lang="fr-FR" dirty="0" err="1"/>
              <a:t>industry</a:t>
            </a:r>
            <a:r>
              <a:rPr lang="fr-FR" dirty="0"/>
              <a:t>, training, </a:t>
            </a:r>
            <a:endParaRPr lang="fr-FR" dirty="0" smtClean="0"/>
          </a:p>
          <a:p>
            <a:r>
              <a:rPr lang="fr-FR" dirty="0" err="1" smtClean="0"/>
              <a:t>define</a:t>
            </a:r>
            <a:r>
              <a:rPr lang="fr-FR" dirty="0" smtClean="0"/>
              <a:t> </a:t>
            </a:r>
            <a:r>
              <a:rPr lang="fr-FR" dirty="0"/>
              <a:t>a </a:t>
            </a:r>
            <a:r>
              <a:rPr lang="fr-FR" dirty="0" err="1"/>
              <a:t>financial</a:t>
            </a:r>
            <a:r>
              <a:rPr lang="fr-FR" dirty="0"/>
              <a:t> model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1639196" y="3523839"/>
            <a:ext cx="3097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European</a:t>
            </a:r>
            <a:r>
              <a:rPr lang="fr-FR" dirty="0" smtClean="0"/>
              <a:t> coordination (AMICI)</a:t>
            </a:r>
          </a:p>
        </p:txBody>
      </p:sp>
      <p:sp>
        <p:nvSpPr>
          <p:cNvPr id="3" name="Accolade fermante 2"/>
          <p:cNvSpPr/>
          <p:nvPr/>
        </p:nvSpPr>
        <p:spPr>
          <a:xfrm>
            <a:off x="6936377" y="1850463"/>
            <a:ext cx="483326" cy="2070773"/>
          </a:xfrm>
          <a:prstGeom prst="rightBrac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175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863" y="1222257"/>
            <a:ext cx="3632216" cy="2620065"/>
          </a:xfrm>
          <a:prstGeom prst="rect">
            <a:avLst/>
          </a:prstGeom>
        </p:spPr>
      </p:pic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dirty="0" err="1" smtClean="0"/>
              <a:t>Highlights</a:t>
            </a:r>
            <a:r>
              <a:rPr lang="fr-FR" dirty="0" smtClean="0"/>
              <a:t> 1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HCERES evaluation – Laboratory Presentation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BE48F-A7D6-8A4D-99CA-582EB3456AD8}" type="slidenum">
              <a:rPr lang="fr-FR" smtClean="0"/>
              <a:t>12</a:t>
            </a:fld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1519816" y="876407"/>
            <a:ext cx="1971530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600" b="1" dirty="0" err="1" smtClean="0"/>
              <a:t>Astroparticles</a:t>
            </a:r>
            <a:endParaRPr lang="fr-FR" sz="1600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294698" y="3957060"/>
            <a:ext cx="4824413" cy="64633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Galactic map of </a:t>
            </a:r>
            <a:r>
              <a:rPr lang="en-US" kern="0" dirty="0">
                <a:solidFill>
                  <a:schemeClr val="tx1"/>
                </a:solidFill>
                <a:latin typeface="Calibri" panose="020F0502020204030204" pitchFamily="34" charset="0"/>
              </a:rPr>
              <a:t>UHECR (&gt; 8 </a:t>
            </a:r>
            <a:r>
              <a:rPr lang="en-US" kern="0" dirty="0" err="1">
                <a:solidFill>
                  <a:schemeClr val="tx1"/>
                </a:solidFill>
                <a:latin typeface="Calibri" panose="020F0502020204030204" pitchFamily="34" charset="0"/>
              </a:rPr>
              <a:t>EeV</a:t>
            </a:r>
            <a:r>
              <a:rPr lang="en-US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) intensity</a:t>
            </a:r>
          </a:p>
          <a:p>
            <a:pPr>
              <a:defRPr/>
            </a:pPr>
            <a:r>
              <a:rPr lang="en-US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First </a:t>
            </a:r>
            <a:r>
              <a:rPr lang="en-US" kern="0" dirty="0">
                <a:solidFill>
                  <a:schemeClr val="tx1"/>
                </a:solidFill>
                <a:latin typeface="Calibri" panose="020F0502020204030204" pitchFamily="34" charset="0"/>
              </a:rPr>
              <a:t>discovery of a large-scale UHECR anisotropy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-299462" y="4762316"/>
            <a:ext cx="5275697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fr-FR" altLang="fr-FR" sz="1600" dirty="0">
                <a:solidFill>
                  <a:srgbClr val="0070C0"/>
                </a:solidFill>
              </a:rPr>
              <a:t>-</a:t>
            </a:r>
            <a:r>
              <a:rPr lang="fr-FR" altLang="fr-FR" sz="1600" dirty="0" smtClean="0">
                <a:solidFill>
                  <a:srgbClr val="0070C0"/>
                </a:solidFill>
              </a:rPr>
              <a:t>TA-Auger </a:t>
            </a:r>
            <a:r>
              <a:rPr lang="fr-FR" altLang="fr-FR" sz="1600" dirty="0" err="1" smtClean="0">
                <a:solidFill>
                  <a:srgbClr val="0070C0"/>
                </a:solidFill>
              </a:rPr>
              <a:t>comparisons</a:t>
            </a:r>
            <a:r>
              <a:rPr lang="fr-FR" altLang="fr-FR" sz="1600" dirty="0" smtClean="0">
                <a:solidFill>
                  <a:srgbClr val="0070C0"/>
                </a:solidFill>
              </a:rPr>
              <a:t>, </a:t>
            </a:r>
          </a:p>
          <a:p>
            <a:pPr lvl="1"/>
            <a:r>
              <a:rPr lang="fr-FR" altLang="fr-FR" sz="1600" dirty="0">
                <a:solidFill>
                  <a:srgbClr val="0070C0"/>
                </a:solidFill>
              </a:rPr>
              <a:t>-</a:t>
            </a:r>
            <a:r>
              <a:rPr lang="fr-FR" altLang="fr-FR" sz="1600" dirty="0" err="1" smtClean="0">
                <a:solidFill>
                  <a:srgbClr val="0070C0"/>
                </a:solidFill>
              </a:rPr>
              <a:t>joining</a:t>
            </a:r>
            <a:r>
              <a:rPr lang="fr-FR" altLang="fr-FR" sz="1600" dirty="0" smtClean="0">
                <a:solidFill>
                  <a:srgbClr val="0070C0"/>
                </a:solidFill>
              </a:rPr>
              <a:t> CTA in 2015</a:t>
            </a:r>
          </a:p>
          <a:p>
            <a:pPr lvl="1"/>
            <a:r>
              <a:rPr lang="fr-FR" altLang="fr-FR" sz="1600" dirty="0">
                <a:solidFill>
                  <a:srgbClr val="0070C0"/>
                </a:solidFill>
              </a:rPr>
              <a:t>-</a:t>
            </a:r>
            <a:r>
              <a:rPr lang="en-US" altLang="fr-FR" sz="1600" dirty="0" smtClean="0">
                <a:solidFill>
                  <a:srgbClr val="0070C0"/>
                </a:solidFill>
              </a:rPr>
              <a:t>responsibility of the </a:t>
            </a:r>
            <a:r>
              <a:rPr lang="en-US" altLang="fr-FR" sz="1600" dirty="0">
                <a:solidFill>
                  <a:srgbClr val="0070C0"/>
                </a:solidFill>
              </a:rPr>
              <a:t>design and production of the single photo-electron calibration system and reflective target of </a:t>
            </a:r>
            <a:r>
              <a:rPr lang="en-US" altLang="fr-FR" sz="1600" dirty="0" err="1" smtClean="0">
                <a:solidFill>
                  <a:srgbClr val="0070C0"/>
                </a:solidFill>
              </a:rPr>
              <a:t>NectarCAM</a:t>
            </a:r>
            <a:endParaRPr lang="en-US" altLang="fr-FR" sz="1600" dirty="0" smtClean="0">
              <a:solidFill>
                <a:srgbClr val="0070C0"/>
              </a:solidFill>
            </a:endParaRPr>
          </a:p>
          <a:p>
            <a:pPr lvl="1"/>
            <a:r>
              <a:rPr lang="en-US" altLang="fr-FR" sz="1600" dirty="0">
                <a:solidFill>
                  <a:srgbClr val="0070C0"/>
                </a:solidFill>
              </a:rPr>
              <a:t>-</a:t>
            </a:r>
            <a:r>
              <a:rPr lang="fr-FR" altLang="fr-FR" sz="1600" dirty="0" smtClean="0">
                <a:solidFill>
                  <a:srgbClr val="0070C0"/>
                </a:solidFill>
              </a:rPr>
              <a:t>contribution to the “</a:t>
            </a:r>
            <a:r>
              <a:rPr lang="fr-FR" altLang="fr-FR" sz="1600" dirty="0" err="1" smtClean="0">
                <a:solidFill>
                  <a:srgbClr val="0070C0"/>
                </a:solidFill>
              </a:rPr>
              <a:t>extragalactic</a:t>
            </a:r>
            <a:r>
              <a:rPr lang="fr-FR" altLang="fr-FR" sz="1600" dirty="0" smtClean="0">
                <a:solidFill>
                  <a:srgbClr val="0070C0"/>
                </a:solidFill>
              </a:rPr>
              <a:t>” </a:t>
            </a:r>
            <a:r>
              <a:rPr lang="fr-FR" altLang="fr-FR" sz="1600" dirty="0" err="1" smtClean="0">
                <a:solidFill>
                  <a:srgbClr val="0070C0"/>
                </a:solidFill>
              </a:rPr>
              <a:t>chapter</a:t>
            </a:r>
            <a:r>
              <a:rPr lang="fr-FR" altLang="fr-FR" sz="1600" dirty="0" smtClean="0">
                <a:solidFill>
                  <a:srgbClr val="0070C0"/>
                </a:solidFill>
              </a:rPr>
              <a:t> of the CTA </a:t>
            </a:r>
            <a:r>
              <a:rPr lang="fr-FR" altLang="fr-FR" sz="1600" dirty="0" err="1" smtClean="0">
                <a:solidFill>
                  <a:srgbClr val="0070C0"/>
                </a:solidFill>
              </a:rPr>
              <a:t>scientific</a:t>
            </a:r>
            <a:r>
              <a:rPr lang="fr-FR" altLang="fr-FR" sz="1600" dirty="0" smtClean="0">
                <a:solidFill>
                  <a:srgbClr val="0070C0"/>
                </a:solidFill>
              </a:rPr>
              <a:t> white </a:t>
            </a:r>
            <a:r>
              <a:rPr lang="fr-FR" altLang="fr-FR" sz="1600" dirty="0" err="1" smtClean="0">
                <a:solidFill>
                  <a:srgbClr val="0070C0"/>
                </a:solidFill>
              </a:rPr>
              <a:t>paper</a:t>
            </a:r>
            <a:endParaRPr lang="fr-FR" altLang="fr-FR" sz="1600" dirty="0">
              <a:solidFill>
                <a:srgbClr val="0070C0"/>
              </a:solidFill>
            </a:endParaRPr>
          </a:p>
          <a:p>
            <a:pPr lvl="1"/>
            <a:r>
              <a:rPr lang="fr-FR" altLang="fr-FR" sz="1600" dirty="0" smtClean="0">
                <a:solidFill>
                  <a:srgbClr val="0070C0"/>
                </a:solidFill>
              </a:rPr>
              <a:t>-…</a:t>
            </a:r>
            <a:endParaRPr lang="fr-FR" altLang="fr-FR" sz="1600" dirty="0">
              <a:solidFill>
                <a:srgbClr val="0070C0"/>
              </a:solidFill>
            </a:endParaRPr>
          </a:p>
          <a:p>
            <a:pPr lvl="1"/>
            <a:endParaRPr lang="fr-FR" altLang="fr-FR" dirty="0" smtClean="0"/>
          </a:p>
        </p:txBody>
      </p:sp>
      <p:sp>
        <p:nvSpPr>
          <p:cNvPr id="17" name="ZoneTexte 16"/>
          <p:cNvSpPr txBox="1"/>
          <p:nvPr/>
        </p:nvSpPr>
        <p:spPr>
          <a:xfrm>
            <a:off x="8448147" y="907836"/>
            <a:ext cx="1755726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 smtClean="0"/>
              <a:t>  Hadronic physics</a:t>
            </a:r>
          </a:p>
        </p:txBody>
      </p:sp>
      <p:sp>
        <p:nvSpPr>
          <p:cNvPr id="2" name="Rectangle 1"/>
          <p:cNvSpPr/>
          <p:nvPr/>
        </p:nvSpPr>
        <p:spPr>
          <a:xfrm>
            <a:off x="6039190" y="4370307"/>
            <a:ext cx="62788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smtClean="0">
                <a:solidFill>
                  <a:srgbClr val="0070C0"/>
                </a:solidFill>
              </a:rPr>
              <a:t>-first </a:t>
            </a:r>
            <a:r>
              <a:rPr lang="fr-FR" sz="1600" dirty="0" err="1" smtClean="0">
                <a:solidFill>
                  <a:srgbClr val="0070C0"/>
                </a:solidFill>
              </a:rPr>
              <a:t>exp</a:t>
            </a:r>
            <a:r>
              <a:rPr lang="fr-FR" sz="1600" dirty="0" smtClean="0">
                <a:solidFill>
                  <a:srgbClr val="0070C0"/>
                </a:solidFill>
              </a:rPr>
              <a:t>. proton </a:t>
            </a:r>
            <a:r>
              <a:rPr lang="fr-FR" sz="1600" dirty="0" err="1" smtClean="0">
                <a:solidFill>
                  <a:srgbClr val="0070C0"/>
                </a:solidFill>
              </a:rPr>
              <a:t>space-momentum</a:t>
            </a:r>
            <a:r>
              <a:rPr lang="fr-FR" sz="1600" dirty="0" smtClean="0">
                <a:solidFill>
                  <a:srgbClr val="0070C0"/>
                </a:solidFill>
              </a:rPr>
              <a:t> </a:t>
            </a:r>
            <a:r>
              <a:rPr lang="fr-FR" sz="1600" dirty="0" err="1" smtClean="0">
                <a:solidFill>
                  <a:srgbClr val="0070C0"/>
                </a:solidFill>
              </a:rPr>
              <a:t>tomography</a:t>
            </a:r>
            <a:r>
              <a:rPr lang="fr-FR" sz="1600" dirty="0" smtClean="0">
                <a:solidFill>
                  <a:srgbClr val="0070C0"/>
                </a:solidFill>
              </a:rPr>
              <a:t> of quarks in the </a:t>
            </a:r>
            <a:r>
              <a:rPr lang="fr-FR" sz="1600" dirty="0" err="1" smtClean="0">
                <a:solidFill>
                  <a:srgbClr val="0070C0"/>
                </a:solidFill>
              </a:rPr>
              <a:t>nucleon</a:t>
            </a:r>
            <a:endParaRPr lang="fr-FR" sz="1600" dirty="0" smtClean="0">
              <a:solidFill>
                <a:srgbClr val="0070C0"/>
              </a:solidFill>
            </a:endParaRPr>
          </a:p>
          <a:p>
            <a:r>
              <a:rPr lang="fr-FR" sz="1600" dirty="0">
                <a:solidFill>
                  <a:srgbClr val="0070C0"/>
                </a:solidFill>
              </a:rPr>
              <a:t>-</a:t>
            </a:r>
            <a:r>
              <a:rPr lang="en-US" sz="1600" dirty="0" smtClean="0">
                <a:solidFill>
                  <a:srgbClr val="0070C0"/>
                </a:solidFill>
              </a:rPr>
              <a:t>first </a:t>
            </a:r>
            <a:r>
              <a:rPr lang="en-US" sz="1600" dirty="0">
                <a:solidFill>
                  <a:srgbClr val="0070C0"/>
                </a:solidFill>
              </a:rPr>
              <a:t>e</a:t>
            </a:r>
            <a:r>
              <a:rPr lang="en-US" sz="1600" dirty="0" smtClean="0">
                <a:solidFill>
                  <a:srgbClr val="0070C0"/>
                </a:solidFill>
              </a:rPr>
              <a:t>xclusive </a:t>
            </a:r>
            <a:r>
              <a:rPr lang="en-US" sz="1600" dirty="0">
                <a:solidFill>
                  <a:srgbClr val="0070C0"/>
                </a:solidFill>
              </a:rPr>
              <a:t>m</a:t>
            </a:r>
            <a:r>
              <a:rPr lang="en-US" sz="1600" dirty="0" smtClean="0">
                <a:solidFill>
                  <a:srgbClr val="0070C0"/>
                </a:solidFill>
              </a:rPr>
              <a:t>easurement </a:t>
            </a:r>
            <a:r>
              <a:rPr lang="en-US" sz="1600" dirty="0">
                <a:solidFill>
                  <a:srgbClr val="0070C0"/>
                </a:solidFill>
              </a:rPr>
              <a:t>of Deeply Virtual Compton Scattering off 4He </a:t>
            </a:r>
            <a:r>
              <a:rPr lang="en-US" sz="1600" dirty="0" smtClean="0">
                <a:solidFill>
                  <a:srgbClr val="0070C0"/>
                </a:solidFill>
              </a:rPr>
              <a:t>(</a:t>
            </a:r>
            <a:r>
              <a:rPr lang="en-US" sz="1600" dirty="0">
                <a:solidFill>
                  <a:srgbClr val="0070C0"/>
                </a:solidFill>
              </a:rPr>
              <a:t>t</a:t>
            </a:r>
            <a:r>
              <a:rPr lang="en-US" sz="1600" dirty="0" smtClean="0">
                <a:solidFill>
                  <a:srgbClr val="0070C0"/>
                </a:solidFill>
              </a:rPr>
              <a:t>omography </a:t>
            </a:r>
            <a:r>
              <a:rPr lang="en-US" sz="1600" dirty="0">
                <a:solidFill>
                  <a:srgbClr val="0070C0"/>
                </a:solidFill>
              </a:rPr>
              <a:t>of </a:t>
            </a:r>
            <a:r>
              <a:rPr lang="en-US" sz="1600" dirty="0" smtClean="0">
                <a:solidFill>
                  <a:srgbClr val="0070C0"/>
                </a:solidFill>
              </a:rPr>
              <a:t>nuclei)</a:t>
            </a:r>
          </a:p>
          <a:p>
            <a:r>
              <a:rPr lang="en-US" sz="1600" dirty="0" smtClean="0">
                <a:solidFill>
                  <a:srgbClr val="0070C0"/>
                </a:solidFill>
              </a:rPr>
              <a:t>-neutron detector installation at </a:t>
            </a:r>
            <a:r>
              <a:rPr lang="en-US" sz="1600" dirty="0" err="1" smtClean="0">
                <a:solidFill>
                  <a:srgbClr val="0070C0"/>
                </a:solidFill>
              </a:rPr>
              <a:t>JLab</a:t>
            </a:r>
            <a:endParaRPr lang="en-US" sz="1600" dirty="0" smtClean="0">
              <a:solidFill>
                <a:srgbClr val="0070C0"/>
              </a:solidFill>
            </a:endParaRPr>
          </a:p>
          <a:p>
            <a:r>
              <a:rPr lang="fr-FR" sz="1600" dirty="0">
                <a:solidFill>
                  <a:srgbClr val="0070C0"/>
                </a:solidFill>
              </a:rPr>
              <a:t>-</a:t>
            </a:r>
            <a:r>
              <a:rPr lang="fr-FR" sz="1600" dirty="0" err="1">
                <a:solidFill>
                  <a:srgbClr val="0070C0"/>
                </a:solidFill>
              </a:rPr>
              <a:t>nucleon</a:t>
            </a:r>
            <a:r>
              <a:rPr lang="fr-FR" sz="1600" dirty="0">
                <a:solidFill>
                  <a:srgbClr val="0070C0"/>
                </a:solidFill>
              </a:rPr>
              <a:t> </a:t>
            </a:r>
            <a:r>
              <a:rPr lang="fr-FR" sz="1600" dirty="0" err="1">
                <a:solidFill>
                  <a:srgbClr val="0070C0"/>
                </a:solidFill>
              </a:rPr>
              <a:t>resonances</a:t>
            </a:r>
            <a:r>
              <a:rPr lang="fr-FR" sz="1600" dirty="0">
                <a:solidFill>
                  <a:srgbClr val="0070C0"/>
                </a:solidFill>
              </a:rPr>
              <a:t> </a:t>
            </a:r>
            <a:r>
              <a:rPr lang="fr-FR" sz="1600" dirty="0" err="1">
                <a:solidFill>
                  <a:srgbClr val="0070C0"/>
                </a:solidFill>
              </a:rPr>
              <a:t>studies</a:t>
            </a:r>
            <a:r>
              <a:rPr lang="fr-FR" sz="1600" dirty="0">
                <a:solidFill>
                  <a:srgbClr val="0070C0"/>
                </a:solidFill>
              </a:rPr>
              <a:t> at </a:t>
            </a:r>
            <a:r>
              <a:rPr lang="fr-FR" sz="1600" dirty="0" smtClean="0">
                <a:solidFill>
                  <a:srgbClr val="0070C0"/>
                </a:solidFill>
              </a:rPr>
              <a:t>HADES/GSI</a:t>
            </a:r>
            <a:endParaRPr lang="fr-FR" sz="1600" dirty="0">
              <a:solidFill>
                <a:srgbClr val="0070C0"/>
              </a:solidFill>
            </a:endParaRPr>
          </a:p>
          <a:p>
            <a:r>
              <a:rPr lang="en-US" sz="1600" dirty="0" smtClean="0">
                <a:solidFill>
                  <a:srgbClr val="0070C0"/>
                </a:solidFill>
              </a:rPr>
              <a:t>-nuclear modification factor </a:t>
            </a:r>
            <a:r>
              <a:rPr lang="fr-FR" sz="1600" dirty="0" smtClean="0">
                <a:solidFill>
                  <a:srgbClr val="0070C0"/>
                </a:solidFill>
              </a:rPr>
              <a:t>J/psi at 2.76 </a:t>
            </a:r>
            <a:r>
              <a:rPr lang="fr-FR" sz="1600" dirty="0" err="1" smtClean="0">
                <a:solidFill>
                  <a:srgbClr val="0070C0"/>
                </a:solidFill>
              </a:rPr>
              <a:t>TeV</a:t>
            </a:r>
            <a:r>
              <a:rPr lang="fr-FR" sz="1600" dirty="0" smtClean="0">
                <a:solidFill>
                  <a:srgbClr val="0070C0"/>
                </a:solidFill>
              </a:rPr>
              <a:t> and 5 </a:t>
            </a:r>
            <a:r>
              <a:rPr lang="fr-FR" sz="1600" dirty="0" err="1" smtClean="0">
                <a:solidFill>
                  <a:srgbClr val="0070C0"/>
                </a:solidFill>
              </a:rPr>
              <a:t>TeV</a:t>
            </a:r>
            <a:r>
              <a:rPr lang="fr-FR" sz="1600" dirty="0" smtClean="0">
                <a:solidFill>
                  <a:srgbClr val="0070C0"/>
                </a:solidFill>
              </a:rPr>
              <a:t> (</a:t>
            </a:r>
            <a:r>
              <a:rPr lang="fr-FR" sz="1600" dirty="0" err="1" smtClean="0">
                <a:solidFill>
                  <a:srgbClr val="0070C0"/>
                </a:solidFill>
              </a:rPr>
              <a:t>also</a:t>
            </a:r>
            <a:r>
              <a:rPr lang="fr-FR" sz="1600" dirty="0" smtClean="0">
                <a:solidFill>
                  <a:srgbClr val="0070C0"/>
                </a:solidFill>
              </a:rPr>
              <a:t> Z</a:t>
            </a:r>
            <a:r>
              <a:rPr lang="fr-FR" sz="1600" baseline="30000" dirty="0" smtClean="0">
                <a:solidFill>
                  <a:srgbClr val="0070C0"/>
                </a:solidFill>
              </a:rPr>
              <a:t>0</a:t>
            </a:r>
            <a:r>
              <a:rPr lang="fr-FR" sz="1600" dirty="0" smtClean="0">
                <a:solidFill>
                  <a:srgbClr val="0070C0"/>
                </a:solidFill>
              </a:rPr>
              <a:t>) </a:t>
            </a:r>
          </a:p>
          <a:p>
            <a:r>
              <a:rPr lang="fr-FR" sz="1600" dirty="0" smtClean="0">
                <a:solidFill>
                  <a:srgbClr val="0070C0"/>
                </a:solidFill>
              </a:rPr>
              <a:t>-first </a:t>
            </a:r>
            <a:r>
              <a:rPr lang="fr-FR" sz="1600" dirty="0" err="1" smtClean="0">
                <a:solidFill>
                  <a:srgbClr val="0070C0"/>
                </a:solidFill>
              </a:rPr>
              <a:t>evidence</a:t>
            </a:r>
            <a:r>
              <a:rPr lang="fr-FR" sz="1600" dirty="0" smtClean="0">
                <a:solidFill>
                  <a:srgbClr val="0070C0"/>
                </a:solidFill>
              </a:rPr>
              <a:t> of the recombinaison </a:t>
            </a:r>
            <a:r>
              <a:rPr lang="fr-FR" sz="1600" dirty="0" err="1" smtClean="0">
                <a:solidFill>
                  <a:srgbClr val="0070C0"/>
                </a:solidFill>
              </a:rPr>
              <a:t>phenomenon</a:t>
            </a:r>
            <a:r>
              <a:rPr lang="fr-FR" sz="1600" dirty="0" smtClean="0">
                <a:solidFill>
                  <a:srgbClr val="0070C0"/>
                </a:solidFill>
              </a:rPr>
              <a:t> of </a:t>
            </a:r>
            <a:r>
              <a:rPr lang="fr-FR" sz="1600" dirty="0" err="1" smtClean="0">
                <a:solidFill>
                  <a:srgbClr val="0070C0"/>
                </a:solidFill>
              </a:rPr>
              <a:t>charmonia</a:t>
            </a:r>
            <a:r>
              <a:rPr lang="fr-FR" sz="1600" dirty="0" smtClean="0">
                <a:solidFill>
                  <a:srgbClr val="0070C0"/>
                </a:solidFill>
              </a:rPr>
              <a:t> at LHC </a:t>
            </a:r>
            <a:r>
              <a:rPr lang="fr-FR" sz="1600" dirty="0" err="1" smtClean="0">
                <a:solidFill>
                  <a:srgbClr val="0070C0"/>
                </a:solidFill>
              </a:rPr>
              <a:t>energies</a:t>
            </a:r>
            <a:endParaRPr lang="fr-FR" sz="1600" dirty="0" smtClean="0">
              <a:solidFill>
                <a:srgbClr val="0070C0"/>
              </a:solidFill>
            </a:endParaRPr>
          </a:p>
          <a:p>
            <a:r>
              <a:rPr lang="fr-FR" sz="1600" dirty="0" smtClean="0">
                <a:solidFill>
                  <a:srgbClr val="0070C0"/>
                </a:solidFill>
              </a:rPr>
              <a:t>-</a:t>
            </a:r>
            <a:r>
              <a:rPr lang="fr-FR" sz="1600" dirty="0" err="1" smtClean="0">
                <a:solidFill>
                  <a:srgbClr val="0070C0"/>
                </a:solidFill>
              </a:rPr>
              <a:t>fixed</a:t>
            </a:r>
            <a:r>
              <a:rPr lang="fr-FR" sz="1600" dirty="0" smtClean="0">
                <a:solidFill>
                  <a:srgbClr val="0070C0"/>
                </a:solidFill>
              </a:rPr>
              <a:t> </a:t>
            </a:r>
            <a:r>
              <a:rPr lang="fr-FR" sz="1600" dirty="0" err="1" smtClean="0">
                <a:solidFill>
                  <a:srgbClr val="0070C0"/>
                </a:solidFill>
              </a:rPr>
              <a:t>target</a:t>
            </a:r>
            <a:r>
              <a:rPr lang="fr-FR" sz="1600" dirty="0" smtClean="0">
                <a:solidFill>
                  <a:srgbClr val="0070C0"/>
                </a:solidFill>
              </a:rPr>
              <a:t> at LHC </a:t>
            </a:r>
            <a:r>
              <a:rPr lang="fr-FR" sz="1600" dirty="0" err="1" smtClean="0">
                <a:solidFill>
                  <a:srgbClr val="0070C0"/>
                </a:solidFill>
              </a:rPr>
              <a:t>studies</a:t>
            </a:r>
            <a:endParaRPr lang="fr-FR" sz="1600" dirty="0" smtClean="0">
              <a:solidFill>
                <a:srgbClr val="0070C0"/>
              </a:solidFill>
            </a:endParaRPr>
          </a:p>
          <a:p>
            <a:r>
              <a:rPr lang="fr-FR" sz="1600" dirty="0" smtClean="0">
                <a:solidFill>
                  <a:srgbClr val="0070C0"/>
                </a:solidFill>
              </a:rPr>
              <a:t>…</a:t>
            </a:r>
            <a:endParaRPr lang="fr-FR" sz="1600" dirty="0">
              <a:solidFill>
                <a:srgbClr val="0070C0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77" b="52231"/>
          <a:stretch/>
        </p:blipFill>
        <p:spPr>
          <a:xfrm>
            <a:off x="439161" y="1366737"/>
            <a:ext cx="5299364" cy="2160000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6213765" y="3723976"/>
            <a:ext cx="5978236" cy="64633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kern="0" dirty="0">
                <a:solidFill>
                  <a:schemeClr val="tx1"/>
                </a:solidFill>
                <a:latin typeface="Calibri" panose="020F0502020204030204" pitchFamily="34" charset="0"/>
              </a:rPr>
              <a:t>J/Ψ are less suppressed at LHC (2.76 and 5.02 </a:t>
            </a:r>
            <a:r>
              <a:rPr lang="en-US" kern="0" dirty="0" err="1">
                <a:solidFill>
                  <a:schemeClr val="tx1"/>
                </a:solidFill>
                <a:latin typeface="Calibri" panose="020F0502020204030204" pitchFamily="34" charset="0"/>
              </a:rPr>
              <a:t>TeV</a:t>
            </a:r>
            <a:r>
              <a:rPr lang="en-US" kern="0" dirty="0">
                <a:solidFill>
                  <a:schemeClr val="tx1"/>
                </a:solidFill>
                <a:latin typeface="Calibri" panose="020F0502020204030204" pitchFamily="34" charset="0"/>
              </a:rPr>
              <a:t>) than at RHIC (0.2 </a:t>
            </a:r>
            <a:r>
              <a:rPr lang="en-US" kern="0" dirty="0" err="1">
                <a:solidFill>
                  <a:schemeClr val="tx1"/>
                </a:solidFill>
                <a:latin typeface="Calibri" panose="020F0502020204030204" pitchFamily="34" charset="0"/>
              </a:rPr>
              <a:t>TeV</a:t>
            </a:r>
            <a:r>
              <a:rPr lang="en-US" kern="0" dirty="0">
                <a:solidFill>
                  <a:schemeClr val="tx1"/>
                </a:solidFill>
                <a:latin typeface="Calibri" panose="020F0502020204030204" pitchFamily="34" charset="0"/>
              </a:rPr>
              <a:t>) in central </a:t>
            </a:r>
            <a:r>
              <a:rPr lang="en-US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events -&gt; J/</a:t>
            </a:r>
            <a:r>
              <a:rPr lang="el-GR" kern="0" dirty="0">
                <a:solidFill>
                  <a:schemeClr val="tx1"/>
                </a:solidFill>
                <a:latin typeface="Calibri" panose="020F0502020204030204" pitchFamily="34" charset="0"/>
              </a:rPr>
              <a:t>Ψ </a:t>
            </a:r>
            <a:r>
              <a:rPr lang="en-US" kern="0" dirty="0">
                <a:solidFill>
                  <a:schemeClr val="tx1"/>
                </a:solidFill>
                <a:latin typeface="Calibri" panose="020F0502020204030204" pitchFamily="34" charset="0"/>
              </a:rPr>
              <a:t>regeneration </a:t>
            </a:r>
          </a:p>
        </p:txBody>
      </p:sp>
    </p:spTree>
    <p:extLst>
      <p:ext uri="{BB962C8B-B14F-4D97-AF65-F5344CB8AC3E}">
        <p14:creationId xmlns:p14="http://schemas.microsoft.com/office/powerpoint/2010/main" val="180392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  <p:bldP spid="17" grpId="0" animBg="1"/>
      <p:bldP spid="2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838200" y="94197"/>
            <a:ext cx="10515600" cy="600075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err="1" smtClean="0"/>
              <a:t>Highlights</a:t>
            </a:r>
            <a:r>
              <a:rPr lang="fr-FR" dirty="0" smtClean="0"/>
              <a:t> </a:t>
            </a:r>
            <a:r>
              <a:rPr lang="fr-FR" dirty="0"/>
              <a:t>2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15/01/2019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HCERES evaluation – Laboratory Presentation</a:t>
            </a:r>
            <a:endParaRPr lang="fr-FR" dirty="0"/>
          </a:p>
        </p:txBody>
      </p:sp>
      <p:sp>
        <p:nvSpPr>
          <p:cNvPr id="19" name="Rectangle 18"/>
          <p:cNvSpPr/>
          <p:nvPr/>
        </p:nvSpPr>
        <p:spPr>
          <a:xfrm>
            <a:off x="6184955" y="1502867"/>
            <a:ext cx="6096000" cy="387798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600" dirty="0" err="1" smtClean="0">
                <a:solidFill>
                  <a:srgbClr val="0070C0"/>
                </a:solidFill>
              </a:rPr>
              <a:t>Also</a:t>
            </a:r>
            <a:r>
              <a:rPr lang="fr-FR" sz="1600" dirty="0" smtClean="0">
                <a:solidFill>
                  <a:srgbClr val="0070C0"/>
                </a:solidFill>
              </a:rPr>
              <a:t>:</a:t>
            </a:r>
          </a:p>
          <a:p>
            <a:r>
              <a:rPr lang="fr-FR" sz="1600" dirty="0">
                <a:solidFill>
                  <a:srgbClr val="0070C0"/>
                </a:solidFill>
              </a:rPr>
              <a:t>-</a:t>
            </a:r>
            <a:r>
              <a:rPr lang="fr-FR" sz="1600" dirty="0" smtClean="0">
                <a:solidFill>
                  <a:srgbClr val="0070C0"/>
                </a:solidFill>
              </a:rPr>
              <a:t>8-months nu-</a:t>
            </a:r>
            <a:r>
              <a:rPr lang="fr-FR" sz="1600" dirty="0" err="1" smtClean="0">
                <a:solidFill>
                  <a:srgbClr val="0070C0"/>
                </a:solidFill>
              </a:rPr>
              <a:t>ball</a:t>
            </a:r>
            <a:r>
              <a:rPr lang="fr-FR" sz="1600" dirty="0" smtClean="0">
                <a:solidFill>
                  <a:srgbClr val="0070C0"/>
                </a:solidFill>
              </a:rPr>
              <a:t> </a:t>
            </a:r>
            <a:r>
              <a:rPr lang="fr-FR" sz="1600" dirty="0" err="1" smtClean="0">
                <a:solidFill>
                  <a:srgbClr val="0070C0"/>
                </a:solidFill>
              </a:rPr>
              <a:t>campaign</a:t>
            </a:r>
            <a:r>
              <a:rPr lang="fr-FR" sz="1600" dirty="0" smtClean="0">
                <a:solidFill>
                  <a:srgbClr val="0070C0"/>
                </a:solidFill>
              </a:rPr>
              <a:t> at ALTO, </a:t>
            </a:r>
          </a:p>
          <a:p>
            <a:r>
              <a:rPr lang="fr-FR" sz="1600" dirty="0" smtClean="0">
                <a:solidFill>
                  <a:srgbClr val="0070C0"/>
                </a:solidFill>
              </a:rPr>
              <a:t>-record </a:t>
            </a:r>
            <a:r>
              <a:rPr lang="fr-FR" sz="1600" dirty="0">
                <a:solidFill>
                  <a:srgbClr val="0070C0"/>
                </a:solidFill>
              </a:rPr>
              <a:t>production of </a:t>
            </a:r>
            <a:r>
              <a:rPr lang="fr-FR" sz="1600" dirty="0" smtClean="0">
                <a:solidFill>
                  <a:srgbClr val="0070C0"/>
                </a:solidFill>
              </a:rPr>
              <a:t>ultra-pure radioactive </a:t>
            </a:r>
            <a:r>
              <a:rPr lang="fr-FR" sz="1600" dirty="0" err="1" smtClean="0">
                <a:solidFill>
                  <a:srgbClr val="0070C0"/>
                </a:solidFill>
              </a:rPr>
              <a:t>beams</a:t>
            </a:r>
            <a:r>
              <a:rPr lang="fr-FR" sz="1600" dirty="0" smtClean="0">
                <a:solidFill>
                  <a:srgbClr val="0070C0"/>
                </a:solidFill>
              </a:rPr>
              <a:t> </a:t>
            </a:r>
            <a:r>
              <a:rPr lang="fr-FR" sz="1600" dirty="0" err="1" smtClean="0">
                <a:solidFill>
                  <a:srgbClr val="0070C0"/>
                </a:solidFill>
              </a:rPr>
              <a:t>with</a:t>
            </a:r>
            <a:r>
              <a:rPr lang="fr-FR" sz="1600" dirty="0" smtClean="0">
                <a:solidFill>
                  <a:srgbClr val="0070C0"/>
                </a:solidFill>
              </a:rPr>
              <a:t> the ALTO laser ion-source,</a:t>
            </a:r>
          </a:p>
          <a:p>
            <a:r>
              <a:rPr lang="en-US" sz="1600" dirty="0" smtClean="0">
                <a:solidFill>
                  <a:srgbClr val="0070C0"/>
                </a:solidFill>
              </a:rPr>
              <a:t>-measurement of sizes </a:t>
            </a:r>
            <a:r>
              <a:rPr lang="en-US" sz="1600" dirty="0">
                <a:solidFill>
                  <a:srgbClr val="0070C0"/>
                </a:solidFill>
              </a:rPr>
              <a:t>and </a:t>
            </a:r>
            <a:r>
              <a:rPr lang="en-US" sz="1600" dirty="0" smtClean="0">
                <a:solidFill>
                  <a:srgbClr val="0070C0"/>
                </a:solidFill>
              </a:rPr>
              <a:t>shapes </a:t>
            </a:r>
            <a:r>
              <a:rPr lang="en-US" sz="1600" dirty="0">
                <a:solidFill>
                  <a:srgbClr val="0070C0"/>
                </a:solidFill>
              </a:rPr>
              <a:t>of Nobelium </a:t>
            </a:r>
            <a:r>
              <a:rPr lang="en-US" sz="1600" dirty="0" smtClean="0">
                <a:solidFill>
                  <a:srgbClr val="0070C0"/>
                </a:solidFill>
              </a:rPr>
              <a:t>isotopes </a:t>
            </a:r>
            <a:r>
              <a:rPr lang="en-US" sz="1600" dirty="0">
                <a:solidFill>
                  <a:srgbClr val="0070C0"/>
                </a:solidFill>
              </a:rPr>
              <a:t>by </a:t>
            </a:r>
            <a:r>
              <a:rPr lang="en-US" sz="1600" dirty="0" smtClean="0">
                <a:solidFill>
                  <a:srgbClr val="0070C0"/>
                </a:solidFill>
              </a:rPr>
              <a:t>laser </a:t>
            </a:r>
            <a:r>
              <a:rPr lang="en-US" sz="1600" dirty="0">
                <a:solidFill>
                  <a:srgbClr val="0070C0"/>
                </a:solidFill>
              </a:rPr>
              <a:t>s</a:t>
            </a:r>
            <a:r>
              <a:rPr lang="en-US" sz="1600" dirty="0" smtClean="0">
                <a:solidFill>
                  <a:srgbClr val="0070C0"/>
                </a:solidFill>
              </a:rPr>
              <a:t>pectroscopy, </a:t>
            </a:r>
          </a:p>
          <a:p>
            <a:r>
              <a:rPr lang="en-US" sz="1600" dirty="0">
                <a:solidFill>
                  <a:srgbClr val="0070C0"/>
                </a:solidFill>
              </a:rPr>
              <a:t>-</a:t>
            </a:r>
            <a:r>
              <a:rPr lang="en-US" sz="1600" dirty="0" smtClean="0">
                <a:solidFill>
                  <a:srgbClr val="0070C0"/>
                </a:solidFill>
              </a:rPr>
              <a:t>fast neutron tomography at ALTO with the LICORNE source</a:t>
            </a:r>
          </a:p>
          <a:p>
            <a:r>
              <a:rPr lang="en-US" sz="1600" dirty="0" smtClean="0">
                <a:solidFill>
                  <a:srgbClr val="0070C0"/>
                </a:solidFill>
              </a:rPr>
              <a:t>-high precision 3-</a:t>
            </a:r>
            <a:r>
              <a:rPr lang="en-US" sz="1600" dirty="0" smtClean="0">
                <a:solidFill>
                  <a:srgbClr val="0070C0"/>
                </a:solidFill>
                <a:latin typeface="Symbol" panose="05050102010706020507" pitchFamily="18" charset="2"/>
              </a:rPr>
              <a:t>a</a:t>
            </a:r>
            <a:r>
              <a:rPr lang="en-US" sz="1600" dirty="0" smtClean="0">
                <a:solidFill>
                  <a:srgbClr val="0070C0"/>
                </a:solidFill>
              </a:rPr>
              <a:t> Hoyle state decay at </a:t>
            </a:r>
            <a:r>
              <a:rPr lang="en-US" sz="1600" dirty="0" err="1" smtClean="0">
                <a:solidFill>
                  <a:srgbClr val="0070C0"/>
                </a:solidFill>
              </a:rPr>
              <a:t>Legnaro</a:t>
            </a:r>
            <a:endParaRPr lang="en-US" sz="1600" dirty="0" smtClean="0">
              <a:solidFill>
                <a:srgbClr val="0070C0"/>
              </a:solidFill>
            </a:endParaRPr>
          </a:p>
          <a:p>
            <a:r>
              <a:rPr lang="en-US" sz="1600" dirty="0" smtClean="0">
                <a:solidFill>
                  <a:srgbClr val="0070C0"/>
                </a:solidFill>
              </a:rPr>
              <a:t>-dynamics of quasi-fission at Canberra</a:t>
            </a:r>
          </a:p>
          <a:p>
            <a:r>
              <a:rPr lang="en-US" sz="1600" dirty="0" smtClean="0">
                <a:solidFill>
                  <a:srgbClr val="0070C0"/>
                </a:solidFill>
              </a:rPr>
              <a:t>-first </a:t>
            </a:r>
            <a:r>
              <a:rPr lang="fr-FR" sz="1600" dirty="0" err="1" smtClean="0">
                <a:solidFill>
                  <a:srgbClr val="0070C0"/>
                </a:solidFill>
              </a:rPr>
              <a:t>spectroscopy</a:t>
            </a:r>
            <a:r>
              <a:rPr lang="fr-FR" sz="1600" dirty="0" smtClean="0">
                <a:solidFill>
                  <a:srgbClr val="0070C0"/>
                </a:solidFill>
              </a:rPr>
              <a:t> of </a:t>
            </a:r>
            <a:r>
              <a:rPr lang="fr-FR" sz="1600" dirty="0">
                <a:solidFill>
                  <a:srgbClr val="0070C0"/>
                </a:solidFill>
              </a:rPr>
              <a:t>79Cu </a:t>
            </a:r>
            <a:r>
              <a:rPr lang="fr-FR" sz="1600" dirty="0" smtClean="0">
                <a:solidFill>
                  <a:srgbClr val="0070C0"/>
                </a:solidFill>
              </a:rPr>
              <a:t>at RIKEN</a:t>
            </a:r>
            <a:endParaRPr lang="en-US" sz="1600" dirty="0" smtClean="0">
              <a:solidFill>
                <a:srgbClr val="0070C0"/>
              </a:solidFill>
            </a:endParaRPr>
          </a:p>
          <a:p>
            <a:r>
              <a:rPr lang="fr-FR" sz="1600" dirty="0" smtClean="0">
                <a:solidFill>
                  <a:srgbClr val="0070C0"/>
                </a:solidFill>
              </a:rPr>
              <a:t>-first </a:t>
            </a:r>
            <a:r>
              <a:rPr lang="fr-FR" sz="1600" dirty="0" err="1" smtClean="0">
                <a:solidFill>
                  <a:srgbClr val="0070C0"/>
                </a:solidFill>
              </a:rPr>
              <a:t>spectroscopy</a:t>
            </a:r>
            <a:r>
              <a:rPr lang="fr-FR" sz="1600" dirty="0" smtClean="0">
                <a:solidFill>
                  <a:srgbClr val="0070C0"/>
                </a:solidFill>
              </a:rPr>
              <a:t> of neutron-</a:t>
            </a:r>
            <a:r>
              <a:rPr lang="fr-FR" sz="1600" dirty="0" err="1" smtClean="0">
                <a:solidFill>
                  <a:srgbClr val="0070C0"/>
                </a:solidFill>
              </a:rPr>
              <a:t>rich</a:t>
            </a:r>
            <a:r>
              <a:rPr lang="fr-FR" sz="1600" dirty="0" smtClean="0">
                <a:solidFill>
                  <a:srgbClr val="0070C0"/>
                </a:solidFill>
              </a:rPr>
              <a:t> 98,100Kr at RIKEN</a:t>
            </a:r>
          </a:p>
          <a:p>
            <a:r>
              <a:rPr lang="fr-FR" sz="1600" dirty="0">
                <a:solidFill>
                  <a:srgbClr val="0070C0"/>
                </a:solidFill>
              </a:rPr>
              <a:t>-</a:t>
            </a:r>
            <a:r>
              <a:rPr lang="fr-FR" sz="1600" dirty="0" err="1">
                <a:solidFill>
                  <a:srgbClr val="0070C0"/>
                </a:solidFill>
              </a:rPr>
              <a:t>Study</a:t>
            </a:r>
            <a:r>
              <a:rPr lang="fr-FR" sz="1600" dirty="0">
                <a:solidFill>
                  <a:srgbClr val="0070C0"/>
                </a:solidFill>
              </a:rPr>
              <a:t> of 60Fe </a:t>
            </a:r>
            <a:r>
              <a:rPr lang="fr-FR" sz="1600" dirty="0" err="1" smtClean="0">
                <a:solidFill>
                  <a:srgbClr val="0070C0"/>
                </a:solidFill>
              </a:rPr>
              <a:t>nucleosynthesis</a:t>
            </a:r>
            <a:r>
              <a:rPr lang="fr-FR" sz="1600" dirty="0" smtClean="0">
                <a:solidFill>
                  <a:srgbClr val="0070C0"/>
                </a:solidFill>
              </a:rPr>
              <a:t>, </a:t>
            </a:r>
            <a:r>
              <a:rPr lang="fr-FR" sz="1600" dirty="0" err="1" smtClean="0">
                <a:solidFill>
                  <a:srgbClr val="0070C0"/>
                </a:solidFill>
              </a:rPr>
              <a:t>nuclear</a:t>
            </a:r>
            <a:r>
              <a:rPr lang="fr-FR" sz="1600" dirty="0" smtClean="0">
                <a:solidFill>
                  <a:srgbClr val="0070C0"/>
                </a:solidFill>
              </a:rPr>
              <a:t> </a:t>
            </a:r>
            <a:r>
              <a:rPr lang="fr-FR" sz="1600" dirty="0" err="1" smtClean="0">
                <a:solidFill>
                  <a:srgbClr val="0070C0"/>
                </a:solidFill>
              </a:rPr>
              <a:t>astrophysics</a:t>
            </a:r>
            <a:endParaRPr lang="fr-FR" sz="1600" dirty="0" smtClean="0">
              <a:solidFill>
                <a:srgbClr val="0070C0"/>
              </a:solidFill>
            </a:endParaRPr>
          </a:p>
          <a:p>
            <a:r>
              <a:rPr lang="fr-FR" sz="1600" dirty="0" smtClean="0">
                <a:solidFill>
                  <a:srgbClr val="0070C0"/>
                </a:solidFill>
              </a:rPr>
              <a:t>-installation and first </a:t>
            </a:r>
            <a:r>
              <a:rPr lang="fr-FR" sz="1600" dirty="0" err="1" smtClean="0">
                <a:solidFill>
                  <a:srgbClr val="0070C0"/>
                </a:solidFill>
              </a:rPr>
              <a:t>experiments</a:t>
            </a:r>
            <a:r>
              <a:rPr lang="fr-FR" sz="1600" dirty="0" smtClean="0">
                <a:solidFill>
                  <a:srgbClr val="0070C0"/>
                </a:solidFill>
              </a:rPr>
              <a:t> </a:t>
            </a:r>
            <a:r>
              <a:rPr lang="fr-FR" sz="1600" dirty="0" err="1" smtClean="0">
                <a:solidFill>
                  <a:srgbClr val="0070C0"/>
                </a:solidFill>
              </a:rPr>
              <a:t>with</a:t>
            </a:r>
            <a:r>
              <a:rPr lang="fr-FR" sz="1600" dirty="0" smtClean="0">
                <a:solidFill>
                  <a:srgbClr val="0070C0"/>
                </a:solidFill>
              </a:rPr>
              <a:t> ANDROMEDE</a:t>
            </a:r>
          </a:p>
          <a:p>
            <a:r>
              <a:rPr lang="fr-FR" sz="1600" dirty="0" smtClean="0">
                <a:solidFill>
                  <a:srgbClr val="0070C0"/>
                </a:solidFill>
              </a:rPr>
              <a:t>-clusters and </a:t>
            </a:r>
            <a:r>
              <a:rPr lang="fr-FR" sz="1600" dirty="0" err="1" smtClean="0">
                <a:solidFill>
                  <a:srgbClr val="0070C0"/>
                </a:solidFill>
              </a:rPr>
              <a:t>molecular</a:t>
            </a:r>
            <a:r>
              <a:rPr lang="fr-FR" sz="1600" dirty="0" smtClean="0">
                <a:solidFill>
                  <a:srgbClr val="0070C0"/>
                </a:solidFill>
              </a:rPr>
              <a:t> </a:t>
            </a:r>
            <a:r>
              <a:rPr lang="fr-FR" sz="1600" dirty="0" err="1" smtClean="0">
                <a:solidFill>
                  <a:srgbClr val="0070C0"/>
                </a:solidFill>
              </a:rPr>
              <a:t>studies</a:t>
            </a:r>
            <a:endParaRPr lang="fr-FR" sz="1600" dirty="0" smtClean="0">
              <a:solidFill>
                <a:srgbClr val="0070C0"/>
              </a:solidFill>
            </a:endParaRPr>
          </a:p>
          <a:p>
            <a:r>
              <a:rPr lang="fr-FR" dirty="0" smtClean="0">
                <a:solidFill>
                  <a:srgbClr val="0070C0"/>
                </a:solidFill>
              </a:rPr>
              <a:t>-…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032590" y="843588"/>
            <a:ext cx="3144556" cy="312609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Shape coexistence around Ni78 at ALTO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59691" y="468322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Helvetica" pitchFamily="34" charset="0"/>
              </a:rPr>
              <a:t>Disappearing of magic numbers in neutron-rich nuclei</a:t>
            </a:r>
            <a:endParaRPr lang="en-US" sz="1400" dirty="0">
              <a:solidFill>
                <a:prstClr val="black"/>
              </a:solidFill>
              <a:latin typeface="Helvetica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5018084"/>
            <a:ext cx="67355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kern="0" dirty="0" err="1">
                <a:solidFill>
                  <a:prstClr val="black"/>
                </a:solidFill>
              </a:rPr>
              <a:t>With</a:t>
            </a:r>
            <a:r>
              <a:rPr lang="fr-FR" kern="0" dirty="0">
                <a:solidFill>
                  <a:prstClr val="black"/>
                </a:solidFill>
              </a:rPr>
              <a:t> a pure 80Ga </a:t>
            </a:r>
            <a:r>
              <a:rPr lang="fr-FR" kern="0" dirty="0" err="1">
                <a:solidFill>
                  <a:prstClr val="black"/>
                </a:solidFill>
              </a:rPr>
              <a:t>produced</a:t>
            </a:r>
            <a:r>
              <a:rPr lang="fr-FR" kern="0" dirty="0">
                <a:solidFill>
                  <a:prstClr val="black"/>
                </a:solidFill>
              </a:rPr>
              <a:t> </a:t>
            </a:r>
            <a:r>
              <a:rPr lang="fr-FR" kern="0" dirty="0" err="1">
                <a:solidFill>
                  <a:prstClr val="black"/>
                </a:solidFill>
              </a:rPr>
              <a:t>with</a:t>
            </a:r>
            <a:r>
              <a:rPr lang="fr-FR" kern="0" dirty="0">
                <a:solidFill>
                  <a:prstClr val="black"/>
                </a:solidFill>
              </a:rPr>
              <a:t> the ISOL technique at </a:t>
            </a:r>
            <a:r>
              <a:rPr lang="fr-FR" kern="0" dirty="0" smtClean="0">
                <a:solidFill>
                  <a:prstClr val="black"/>
                </a:solidFill>
              </a:rPr>
              <a:t>ALTO,</a:t>
            </a:r>
            <a:endParaRPr lang="fr-FR" kern="0" dirty="0">
              <a:solidFill>
                <a:prstClr val="black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kern="0" dirty="0" smtClean="0">
                <a:solidFill>
                  <a:prstClr val="black"/>
                </a:solidFill>
              </a:rPr>
              <a:t>e</a:t>
            </a: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vidence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of a </a:t>
            </a: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monopolar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electric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E0 transition, </a:t>
            </a: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signing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that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the first 80Ge </a:t>
            </a: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excited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state </a:t>
            </a: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is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0+, </a:t>
            </a:r>
            <a:r>
              <a:rPr lang="fr-FR" kern="0" dirty="0" err="1">
                <a:solidFill>
                  <a:prstClr val="black"/>
                </a:solidFill>
              </a:rPr>
              <a:t>i</a:t>
            </a: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nstead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of 2+ </a:t>
            </a: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like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usual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kern="0" dirty="0" smtClean="0">
                <a:solidFill>
                  <a:prstClr val="black"/>
                </a:solidFill>
              </a:rPr>
              <a:t>This 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configuration </a:t>
            </a: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which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is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not « </a:t>
            </a: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natural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 » </a:t>
            </a: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indicates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a </a:t>
            </a: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deformed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state.</a:t>
            </a:r>
          </a:p>
        </p:txBody>
      </p:sp>
      <p:grpSp>
        <p:nvGrpSpPr>
          <p:cNvPr id="15" name="Groupe 14"/>
          <p:cNvGrpSpPr/>
          <p:nvPr/>
        </p:nvGrpSpPr>
        <p:grpSpPr>
          <a:xfrm>
            <a:off x="32443" y="1348088"/>
            <a:ext cx="4961695" cy="3423909"/>
            <a:chOff x="4182305" y="3480528"/>
            <a:chExt cx="4961695" cy="3423909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2305" y="3480528"/>
              <a:ext cx="4961695" cy="3423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Flèche vers le bas 20"/>
            <p:cNvSpPr/>
            <p:nvPr/>
          </p:nvSpPr>
          <p:spPr>
            <a:xfrm>
              <a:off x="7380312" y="5163456"/>
              <a:ext cx="152400" cy="494215"/>
            </a:xfrm>
            <a:prstGeom prst="downArrow">
              <a:avLst/>
            </a:prstGeom>
            <a:solidFill>
              <a:srgbClr val="FF0000">
                <a:alpha val="54118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Flèche vers le bas 21"/>
            <p:cNvSpPr/>
            <p:nvPr/>
          </p:nvSpPr>
          <p:spPr>
            <a:xfrm>
              <a:off x="7661606" y="5158780"/>
              <a:ext cx="145387" cy="453697"/>
            </a:xfrm>
            <a:prstGeom prst="downArrow">
              <a:avLst/>
            </a:prstGeom>
            <a:solidFill>
              <a:srgbClr val="FFC000">
                <a:alpha val="54118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Flèche vers le bas 22"/>
            <p:cNvSpPr/>
            <p:nvPr/>
          </p:nvSpPr>
          <p:spPr>
            <a:xfrm>
              <a:off x="7456512" y="3914418"/>
              <a:ext cx="147159" cy="1105132"/>
            </a:xfrm>
            <a:prstGeom prst="downArrow">
              <a:avLst/>
            </a:prstGeom>
            <a:solidFill>
              <a:srgbClr val="6600FF">
                <a:alpha val="54118"/>
              </a:srgbClr>
            </a:solidFill>
            <a:ln>
              <a:solidFill>
                <a:srgbClr val="66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6233380" y="4745606"/>
              <a:ext cx="14094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7030A0"/>
                  </a:solidFill>
                </a:rPr>
                <a:t>pairing</a:t>
              </a:r>
              <a:endParaRPr lang="en-US" sz="1400" dirty="0">
                <a:solidFill>
                  <a:srgbClr val="7030A0"/>
                </a:solidFill>
              </a:endParaRPr>
            </a:p>
          </p:txBody>
        </p:sp>
        <p:sp>
          <p:nvSpPr>
            <p:cNvPr id="25" name="ZoneTexte 24"/>
            <p:cNvSpPr txBox="1"/>
            <p:nvPr/>
          </p:nvSpPr>
          <p:spPr>
            <a:xfrm rot="1059446">
              <a:off x="6025638" y="5147676"/>
              <a:ext cx="14094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>
                  <a:solidFill>
                    <a:srgbClr val="FF0000"/>
                  </a:solidFill>
                </a:rPr>
                <a:t>monopole</a:t>
              </a:r>
              <a:endParaRPr lang="fr-FR" sz="1400" dirty="0">
                <a:solidFill>
                  <a:srgbClr val="FF0000"/>
                </a:solidFill>
              </a:endParaRPr>
            </a:p>
          </p:txBody>
        </p:sp>
        <p:sp>
          <p:nvSpPr>
            <p:cNvPr id="26" name="ZoneTexte 25"/>
            <p:cNvSpPr txBox="1"/>
            <p:nvPr/>
          </p:nvSpPr>
          <p:spPr>
            <a:xfrm rot="1153287">
              <a:off x="5887497" y="5346067"/>
              <a:ext cx="14094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C000"/>
                  </a:solidFill>
                </a:rPr>
                <a:t>quadrupole</a:t>
              </a:r>
              <a:endParaRPr lang="en-US" sz="1400" dirty="0">
                <a:solidFill>
                  <a:srgbClr val="FFC000"/>
                </a:solidFill>
              </a:endParaRPr>
            </a:p>
          </p:txBody>
        </p:sp>
        <p:sp>
          <p:nvSpPr>
            <p:cNvPr id="27" name="ZoneTexte 26"/>
            <p:cNvSpPr txBox="1"/>
            <p:nvPr/>
          </p:nvSpPr>
          <p:spPr>
            <a:xfrm rot="1789689">
              <a:off x="5959505" y="5994139"/>
              <a:ext cx="14094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008000"/>
                  </a:solidFill>
                </a:rPr>
                <a:t>TOTAL</a:t>
              </a:r>
              <a:endParaRPr lang="en-US" sz="1400" dirty="0">
                <a:solidFill>
                  <a:srgbClr val="008000"/>
                </a:solidFill>
              </a:endParaRPr>
            </a:p>
          </p:txBody>
        </p:sp>
        <p:sp>
          <p:nvSpPr>
            <p:cNvPr id="28" name="Étoile à 5 branches 27"/>
            <p:cNvSpPr/>
            <p:nvPr/>
          </p:nvSpPr>
          <p:spPr>
            <a:xfrm>
              <a:off x="7552915" y="6099042"/>
              <a:ext cx="298320" cy="263659"/>
            </a:xfrm>
            <a:prstGeom prst="star5">
              <a:avLst>
                <a:gd name="adj" fmla="val 26116"/>
                <a:gd name="hf" fmla="val 105146"/>
                <a:gd name="vf" fmla="val 110557"/>
              </a:avLst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6120662" y="3652771"/>
              <a:ext cx="14094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unperturbed</a:t>
              </a:r>
              <a:endParaRPr lang="en-US" sz="1400" dirty="0"/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7029584" y="5870042"/>
              <a:ext cx="14094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FF0000"/>
                  </a:solidFill>
                </a:rPr>
                <a:t>NEW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8001000" y="3652771"/>
              <a:ext cx="817146" cy="1156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2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3603" y="3684393"/>
              <a:ext cx="734543" cy="10928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574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838200" y="94197"/>
            <a:ext cx="10515600" cy="600075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err="1" smtClean="0"/>
              <a:t>Highlights</a:t>
            </a:r>
            <a:r>
              <a:rPr lang="fr-FR" dirty="0" smtClean="0"/>
              <a:t> </a:t>
            </a:r>
            <a:r>
              <a:rPr lang="fr-FR" dirty="0"/>
              <a:t>3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15/01/2019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HCERES evaluation – Laboratory Presentation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BE48F-A7D6-8A4D-99CA-582EB3456AD8}" type="slidenum">
              <a:rPr lang="fr-FR" smtClean="0"/>
              <a:t>14</a:t>
            </a:fld>
            <a:endParaRPr lang="fr-FR"/>
          </a:p>
        </p:txBody>
      </p:sp>
      <p:sp>
        <p:nvSpPr>
          <p:cNvPr id="8" name="Espace réservé de la date 4"/>
          <p:cNvSpPr txBox="1">
            <a:spLocks/>
          </p:cNvSpPr>
          <p:nvPr/>
        </p:nvSpPr>
        <p:spPr>
          <a:xfrm>
            <a:off x="0" y="64928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mtClean="0"/>
              <a:t>15/01/2019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179513" y="1444404"/>
            <a:ext cx="4111932" cy="120032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kern="0" dirty="0" smtClean="0">
                <a:solidFill>
                  <a:schemeClr val="tx1"/>
                </a:solidFill>
              </a:rPr>
              <a:t>Short range interactions in nuclei: a new contribution to neutrino-less beta decay. </a:t>
            </a:r>
          </a:p>
          <a:p>
            <a:pPr>
              <a:defRPr/>
            </a:pPr>
            <a:r>
              <a:rPr lang="en-US" kern="0" dirty="0" smtClean="0">
                <a:solidFill>
                  <a:schemeClr val="tx1"/>
                </a:solidFill>
              </a:rPr>
              <a:t>Under-estimation of a critical effect for the interpretation of experiments ?</a:t>
            </a:r>
            <a:endParaRPr lang="en-US" kern="0" dirty="0">
              <a:solidFill>
                <a:schemeClr val="tx1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904" y="2740984"/>
            <a:ext cx="3600400" cy="202121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345728" y="915637"/>
            <a:ext cx="807663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dirty="0" smtClean="0"/>
              <a:t>Theory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89904" y="4888603"/>
            <a:ext cx="3987242" cy="181588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fr-FR" sz="1600" dirty="0" smtClean="0">
                <a:solidFill>
                  <a:srgbClr val="0070C0"/>
                </a:solidFill>
              </a:rPr>
              <a:t>-</a:t>
            </a:r>
            <a:r>
              <a:rPr lang="fr-FR" sz="1600" dirty="0">
                <a:solidFill>
                  <a:srgbClr val="0070C0"/>
                </a:solidFill>
              </a:rPr>
              <a:t>o</a:t>
            </a:r>
            <a:r>
              <a:rPr lang="fr-FR" sz="1600" dirty="0" smtClean="0">
                <a:solidFill>
                  <a:srgbClr val="0070C0"/>
                </a:solidFill>
              </a:rPr>
              <a:t>bservation of gluon </a:t>
            </a:r>
            <a:r>
              <a:rPr lang="fr-FR" sz="1600" dirty="0" err="1" smtClean="0">
                <a:solidFill>
                  <a:srgbClr val="0070C0"/>
                </a:solidFill>
              </a:rPr>
              <a:t>shadowing</a:t>
            </a:r>
            <a:r>
              <a:rPr lang="fr-FR" sz="1600" dirty="0" smtClean="0">
                <a:solidFill>
                  <a:srgbClr val="0070C0"/>
                </a:solidFill>
              </a:rPr>
              <a:t> in </a:t>
            </a:r>
            <a:r>
              <a:rPr lang="fr-FR" sz="1600" dirty="0" err="1" smtClean="0">
                <a:solidFill>
                  <a:srgbClr val="0070C0"/>
                </a:solidFill>
              </a:rPr>
              <a:t>heavy</a:t>
            </a:r>
            <a:r>
              <a:rPr lang="fr-FR" sz="1600" dirty="0" smtClean="0">
                <a:solidFill>
                  <a:srgbClr val="0070C0"/>
                </a:solidFill>
              </a:rPr>
              <a:t> </a:t>
            </a:r>
            <a:r>
              <a:rPr lang="fr-FR" sz="1600" dirty="0" err="1" smtClean="0">
                <a:solidFill>
                  <a:srgbClr val="0070C0"/>
                </a:solidFill>
              </a:rPr>
              <a:t>nuclei</a:t>
            </a:r>
            <a:r>
              <a:rPr lang="fr-FR" sz="1600" dirty="0" smtClean="0">
                <a:solidFill>
                  <a:srgbClr val="0070C0"/>
                </a:solidFill>
              </a:rPr>
              <a:t> in p-Pb collisions at LHC</a:t>
            </a:r>
          </a:p>
          <a:p>
            <a:r>
              <a:rPr lang="fr-FR" sz="1600" dirty="0" smtClean="0">
                <a:solidFill>
                  <a:srgbClr val="0070C0"/>
                </a:solidFill>
              </a:rPr>
              <a:t>-</a:t>
            </a:r>
            <a:r>
              <a:rPr lang="fr-FR" sz="1600" dirty="0" err="1" smtClean="0">
                <a:solidFill>
                  <a:srgbClr val="0070C0"/>
                </a:solidFill>
              </a:rPr>
              <a:t>microscopic</a:t>
            </a:r>
            <a:r>
              <a:rPr lang="fr-FR" sz="1600" dirty="0" smtClean="0">
                <a:solidFill>
                  <a:srgbClr val="0070C0"/>
                </a:solidFill>
              </a:rPr>
              <a:t> description of the </a:t>
            </a:r>
            <a:r>
              <a:rPr lang="fr-FR" sz="1600" dirty="0" err="1" smtClean="0">
                <a:solidFill>
                  <a:srgbClr val="0070C0"/>
                </a:solidFill>
              </a:rPr>
              <a:t>spontaneous</a:t>
            </a:r>
            <a:r>
              <a:rPr lang="fr-FR" sz="1600" dirty="0" smtClean="0">
                <a:solidFill>
                  <a:srgbClr val="0070C0"/>
                </a:solidFill>
              </a:rPr>
              <a:t> fission of 258Fm</a:t>
            </a:r>
          </a:p>
          <a:p>
            <a:r>
              <a:rPr lang="fr-FR" sz="1600" dirty="0">
                <a:solidFill>
                  <a:srgbClr val="0070C0"/>
                </a:solidFill>
              </a:rPr>
              <a:t>-</a:t>
            </a:r>
            <a:r>
              <a:rPr lang="en-US" sz="1600" dirty="0" smtClean="0">
                <a:solidFill>
                  <a:srgbClr val="0070C0"/>
                </a:solidFill>
              </a:rPr>
              <a:t>bridging density functional theories with </a:t>
            </a:r>
            <a:r>
              <a:rPr lang="en-US" sz="1600" dirty="0">
                <a:solidFill>
                  <a:srgbClr val="0070C0"/>
                </a:solidFill>
              </a:rPr>
              <a:t>EFT/ ab </a:t>
            </a:r>
            <a:r>
              <a:rPr lang="en-US" sz="1600" dirty="0" smtClean="0">
                <a:solidFill>
                  <a:srgbClr val="0070C0"/>
                </a:solidFill>
              </a:rPr>
              <a:t>initio approaches</a:t>
            </a:r>
          </a:p>
          <a:p>
            <a:r>
              <a:rPr lang="en-US" sz="1600" dirty="0">
                <a:solidFill>
                  <a:srgbClr val="0070C0"/>
                </a:solidFill>
              </a:rPr>
              <a:t>-</a:t>
            </a:r>
            <a:r>
              <a:rPr lang="fr-FR" sz="1600" dirty="0" smtClean="0">
                <a:solidFill>
                  <a:srgbClr val="0070C0"/>
                </a:solidFill>
              </a:rPr>
              <a:t>…</a:t>
            </a:r>
            <a:endParaRPr lang="fr-FR" sz="1600" dirty="0">
              <a:solidFill>
                <a:srgbClr val="0070C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418823" y="885277"/>
            <a:ext cx="1124977" cy="33813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600" b="1" dirty="0" err="1" smtClean="0"/>
              <a:t>Energy</a:t>
            </a:r>
            <a:endParaRPr lang="fr-FR" sz="1600" b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6028442" y="3651440"/>
            <a:ext cx="5337463" cy="175432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fr-FR" dirty="0" smtClean="0">
                <a:solidFill>
                  <a:schemeClr val="tx1"/>
                </a:solidFill>
              </a:rPr>
              <a:t>Production of a </a:t>
            </a:r>
            <a:r>
              <a:rPr lang="fr-FR" baseline="30000" dirty="0" smtClean="0">
                <a:solidFill>
                  <a:schemeClr val="tx1"/>
                </a:solidFill>
              </a:rPr>
              <a:t>240</a:t>
            </a:r>
            <a:r>
              <a:rPr lang="fr-FR" dirty="0" smtClean="0">
                <a:solidFill>
                  <a:schemeClr val="tx1"/>
                </a:solidFill>
              </a:rPr>
              <a:t>Pu </a:t>
            </a:r>
            <a:r>
              <a:rPr lang="fr-FR" dirty="0" err="1" smtClean="0">
                <a:solidFill>
                  <a:schemeClr val="tx1"/>
                </a:solidFill>
              </a:rPr>
              <a:t>target</a:t>
            </a:r>
            <a:r>
              <a:rPr lang="fr-FR" dirty="0" smtClean="0">
                <a:solidFill>
                  <a:schemeClr val="tx1"/>
                </a:solidFill>
              </a:rPr>
              <a:t> for an </a:t>
            </a:r>
            <a:r>
              <a:rPr lang="fr-FR" dirty="0" err="1" smtClean="0">
                <a:solidFill>
                  <a:schemeClr val="tx1"/>
                </a:solidFill>
              </a:rPr>
              <a:t>experiment</a:t>
            </a:r>
            <a:r>
              <a:rPr lang="fr-FR" dirty="0" smtClean="0">
                <a:solidFill>
                  <a:schemeClr val="tx1"/>
                </a:solidFill>
              </a:rPr>
              <a:t> at </a:t>
            </a:r>
            <a:r>
              <a:rPr lang="fr-FR" dirty="0">
                <a:solidFill>
                  <a:srgbClr val="00B050"/>
                </a:solidFill>
              </a:rPr>
              <a:t>ALTO</a:t>
            </a:r>
            <a:endParaRPr lang="fr-FR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fr-FR" dirty="0">
                <a:solidFill>
                  <a:schemeClr val="tx2"/>
                </a:solidFill>
              </a:rPr>
              <a:t>(</a:t>
            </a:r>
            <a:r>
              <a:rPr lang="fr-FR" dirty="0" err="1">
                <a:solidFill>
                  <a:schemeClr val="tx2"/>
                </a:solidFill>
              </a:rPr>
              <a:t>Jurado</a:t>
            </a:r>
            <a:r>
              <a:rPr lang="fr-FR" dirty="0">
                <a:solidFill>
                  <a:schemeClr val="tx2"/>
                </a:solidFill>
              </a:rPr>
              <a:t> et al.: Investigation of the </a:t>
            </a:r>
            <a:r>
              <a:rPr lang="fr-FR" dirty="0" err="1">
                <a:solidFill>
                  <a:schemeClr val="tx2"/>
                </a:solidFill>
              </a:rPr>
              <a:t>surrogate-reaction</a:t>
            </a:r>
            <a:r>
              <a:rPr lang="fr-FR" dirty="0">
                <a:solidFill>
                  <a:schemeClr val="tx2"/>
                </a:solidFill>
              </a:rPr>
              <a:t> </a:t>
            </a:r>
            <a:r>
              <a:rPr lang="fr-FR" dirty="0" err="1">
                <a:solidFill>
                  <a:schemeClr val="tx2"/>
                </a:solidFill>
              </a:rPr>
              <a:t>method</a:t>
            </a:r>
            <a:r>
              <a:rPr lang="fr-FR" dirty="0">
                <a:solidFill>
                  <a:schemeClr val="tx2"/>
                </a:solidFill>
              </a:rPr>
              <a:t> via the </a:t>
            </a:r>
            <a:r>
              <a:rPr lang="fr-FR" dirty="0" err="1">
                <a:solidFill>
                  <a:schemeClr val="tx2"/>
                </a:solidFill>
              </a:rPr>
              <a:t>simultaneous</a:t>
            </a:r>
            <a:r>
              <a:rPr lang="fr-FR" dirty="0">
                <a:solidFill>
                  <a:schemeClr val="tx2"/>
                </a:solidFill>
              </a:rPr>
              <a:t> </a:t>
            </a:r>
            <a:r>
              <a:rPr lang="fr-FR" dirty="0" err="1">
                <a:solidFill>
                  <a:schemeClr val="tx2"/>
                </a:solidFill>
              </a:rPr>
              <a:t>measurement</a:t>
            </a:r>
            <a:r>
              <a:rPr lang="fr-FR" dirty="0">
                <a:solidFill>
                  <a:schemeClr val="tx2"/>
                </a:solidFill>
              </a:rPr>
              <a:t> of g-</a:t>
            </a:r>
            <a:r>
              <a:rPr lang="fr-FR" dirty="0" err="1">
                <a:solidFill>
                  <a:schemeClr val="tx2"/>
                </a:solidFill>
              </a:rPr>
              <a:t>emission</a:t>
            </a:r>
            <a:r>
              <a:rPr lang="fr-FR" dirty="0">
                <a:solidFill>
                  <a:schemeClr val="tx2"/>
                </a:solidFill>
              </a:rPr>
              <a:t> and fission </a:t>
            </a:r>
            <a:r>
              <a:rPr lang="fr-FR" dirty="0" err="1">
                <a:solidFill>
                  <a:schemeClr val="tx2"/>
                </a:solidFill>
              </a:rPr>
              <a:t>probabilities</a:t>
            </a:r>
            <a:r>
              <a:rPr lang="fr-FR" dirty="0">
                <a:solidFill>
                  <a:schemeClr val="tx2"/>
                </a:solidFill>
              </a:rPr>
              <a:t> in </a:t>
            </a:r>
            <a:r>
              <a:rPr lang="fr-FR" baseline="30000" dirty="0">
                <a:solidFill>
                  <a:schemeClr val="tx2"/>
                </a:solidFill>
              </a:rPr>
              <a:t>3</a:t>
            </a:r>
            <a:r>
              <a:rPr lang="fr-FR" dirty="0">
                <a:solidFill>
                  <a:schemeClr val="tx2"/>
                </a:solidFill>
              </a:rPr>
              <a:t>He + </a:t>
            </a:r>
            <a:r>
              <a:rPr lang="fr-FR" baseline="30000" dirty="0">
                <a:solidFill>
                  <a:schemeClr val="tx2"/>
                </a:solidFill>
              </a:rPr>
              <a:t>240</a:t>
            </a:r>
            <a:r>
              <a:rPr lang="fr-FR" dirty="0">
                <a:solidFill>
                  <a:schemeClr val="tx2"/>
                </a:solidFill>
              </a:rPr>
              <a:t>Pu </a:t>
            </a:r>
            <a:r>
              <a:rPr lang="fr-FR" dirty="0" err="1">
                <a:solidFill>
                  <a:schemeClr val="tx2"/>
                </a:solidFill>
              </a:rPr>
              <a:t>reactions</a:t>
            </a:r>
            <a:r>
              <a:rPr lang="fr-FR" dirty="0">
                <a:solidFill>
                  <a:schemeClr val="tx2"/>
                </a:solidFill>
              </a:rPr>
              <a:t>).</a:t>
            </a:r>
          </a:p>
          <a:p>
            <a:pPr>
              <a:defRPr/>
            </a:pPr>
            <a:r>
              <a:rPr lang="fr-FR" dirty="0" smtClean="0">
                <a:solidFill>
                  <a:schemeClr val="tx1"/>
                </a:solidFill>
              </a:rPr>
              <a:t>Connection </a:t>
            </a:r>
            <a:r>
              <a:rPr lang="fr-FR" dirty="0" err="1" smtClean="0">
                <a:solidFill>
                  <a:schemeClr val="tx1"/>
                </a:solidFill>
              </a:rPr>
              <a:t>with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nuclear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physics</a:t>
            </a:r>
            <a:r>
              <a:rPr lang="fr-FR" dirty="0" smtClean="0">
                <a:solidFill>
                  <a:schemeClr val="tx1"/>
                </a:solidFill>
              </a:rPr>
              <a:t>, </a:t>
            </a:r>
            <a:r>
              <a:rPr lang="fr-FR" dirty="0" err="1" smtClean="0">
                <a:solidFill>
                  <a:schemeClr val="tx1"/>
                </a:solidFill>
              </a:rPr>
              <a:t>nuclear</a:t>
            </a:r>
            <a:r>
              <a:rPr lang="fr-FR" dirty="0" smtClean="0">
                <a:solidFill>
                  <a:schemeClr val="tx1"/>
                </a:solidFill>
              </a:rPr>
              <a:t> data,… 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6" name="Picture 3" descr="D:\Bruno\Perso\Labo_chimie_chaude\P_20160923_1109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560" y="1398039"/>
            <a:ext cx="3886200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7" descr="cia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310" y="1505436"/>
            <a:ext cx="3314700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" descr="pu240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" t="822" r="10609" b="395"/>
          <a:stretch>
            <a:fillRect/>
          </a:stretch>
        </p:blipFill>
        <p:spPr bwMode="auto">
          <a:xfrm>
            <a:off x="7052341" y="1442412"/>
            <a:ext cx="2484437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6050973" y="5405766"/>
            <a:ext cx="5500255" cy="132343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fr-FR" sz="1600" dirty="0" smtClean="0">
                <a:solidFill>
                  <a:srgbClr val="0070C0"/>
                </a:solidFill>
              </a:rPr>
              <a:t>-f</a:t>
            </a:r>
            <a:r>
              <a:rPr lang="en-US" sz="1600" dirty="0" err="1" smtClean="0">
                <a:solidFill>
                  <a:srgbClr val="0070C0"/>
                </a:solidFill>
              </a:rPr>
              <a:t>ission</a:t>
            </a:r>
            <a:r>
              <a:rPr lang="en-US" sz="1600" dirty="0" smtClean="0">
                <a:solidFill>
                  <a:srgbClr val="0070C0"/>
                </a:solidFill>
              </a:rPr>
              <a:t> cross-section measurements </a:t>
            </a:r>
            <a:r>
              <a:rPr lang="en-US" sz="1600" dirty="0">
                <a:solidFill>
                  <a:srgbClr val="0070C0"/>
                </a:solidFill>
              </a:rPr>
              <a:t>at </a:t>
            </a:r>
            <a:r>
              <a:rPr lang="en-US" sz="1600" dirty="0" smtClean="0">
                <a:solidFill>
                  <a:srgbClr val="0070C0"/>
                </a:solidFill>
              </a:rPr>
              <a:t>n-</a:t>
            </a:r>
            <a:r>
              <a:rPr lang="en-US" sz="1600" dirty="0" err="1" smtClean="0">
                <a:solidFill>
                  <a:srgbClr val="0070C0"/>
                </a:solidFill>
              </a:rPr>
              <a:t>Tof</a:t>
            </a:r>
            <a:r>
              <a:rPr lang="en-US" sz="1600" dirty="0" smtClean="0">
                <a:solidFill>
                  <a:srgbClr val="0070C0"/>
                </a:solidFill>
              </a:rPr>
              <a:t> and fission </a:t>
            </a:r>
            <a:r>
              <a:rPr lang="en-US" sz="1600" dirty="0">
                <a:solidFill>
                  <a:srgbClr val="0070C0"/>
                </a:solidFill>
              </a:rPr>
              <a:t>product yields at </a:t>
            </a:r>
            <a:r>
              <a:rPr lang="en-US" sz="1600" dirty="0" smtClean="0">
                <a:solidFill>
                  <a:srgbClr val="0070C0"/>
                </a:solidFill>
              </a:rPr>
              <a:t>SOFIA</a:t>
            </a:r>
          </a:p>
          <a:p>
            <a:r>
              <a:rPr lang="en-US" sz="1600" dirty="0">
                <a:solidFill>
                  <a:srgbClr val="0070C0"/>
                </a:solidFill>
              </a:rPr>
              <a:t>-</a:t>
            </a:r>
            <a:r>
              <a:rPr lang="en-US" sz="1600" dirty="0" smtClean="0">
                <a:solidFill>
                  <a:srgbClr val="0070C0"/>
                </a:solidFill>
              </a:rPr>
              <a:t>aqueous </a:t>
            </a:r>
            <a:r>
              <a:rPr lang="en-US" sz="1600" dirty="0">
                <a:solidFill>
                  <a:srgbClr val="0070C0"/>
                </a:solidFill>
              </a:rPr>
              <a:t>actinide </a:t>
            </a:r>
            <a:r>
              <a:rPr lang="en-US" sz="1600" dirty="0" smtClean="0">
                <a:solidFill>
                  <a:srgbClr val="0070C0"/>
                </a:solidFill>
              </a:rPr>
              <a:t>chemistry (biology, environment,…)</a:t>
            </a:r>
          </a:p>
          <a:p>
            <a:r>
              <a:rPr lang="en-US" sz="1600" dirty="0">
                <a:solidFill>
                  <a:srgbClr val="0070C0"/>
                </a:solidFill>
              </a:rPr>
              <a:t>-</a:t>
            </a:r>
            <a:r>
              <a:rPr lang="en-US" sz="1600" dirty="0" smtClean="0">
                <a:solidFill>
                  <a:srgbClr val="0070C0"/>
                </a:solidFill>
              </a:rPr>
              <a:t>innovative </a:t>
            </a:r>
            <a:r>
              <a:rPr lang="fr-FR" sz="1600" dirty="0" err="1" smtClean="0">
                <a:solidFill>
                  <a:srgbClr val="0070C0"/>
                </a:solidFill>
              </a:rPr>
              <a:t>nuclear</a:t>
            </a:r>
            <a:r>
              <a:rPr lang="fr-FR" sz="1600" dirty="0" smtClean="0">
                <a:solidFill>
                  <a:srgbClr val="0070C0"/>
                </a:solidFill>
              </a:rPr>
              <a:t> </a:t>
            </a:r>
            <a:r>
              <a:rPr lang="fr-FR" sz="1600" dirty="0" err="1" smtClean="0">
                <a:solidFill>
                  <a:srgbClr val="0070C0"/>
                </a:solidFill>
              </a:rPr>
              <a:t>energy</a:t>
            </a:r>
            <a:r>
              <a:rPr lang="fr-FR" sz="1600" dirty="0" smtClean="0">
                <a:solidFill>
                  <a:srgbClr val="0070C0"/>
                </a:solidFill>
              </a:rPr>
              <a:t> </a:t>
            </a:r>
            <a:r>
              <a:rPr lang="fr-FR" sz="1600" dirty="0" err="1" smtClean="0">
                <a:solidFill>
                  <a:srgbClr val="0070C0"/>
                </a:solidFill>
              </a:rPr>
              <a:t>systems</a:t>
            </a:r>
            <a:r>
              <a:rPr lang="fr-FR" sz="1600" dirty="0" smtClean="0">
                <a:solidFill>
                  <a:srgbClr val="0070C0"/>
                </a:solidFill>
              </a:rPr>
              <a:t> and scenarios</a:t>
            </a:r>
          </a:p>
          <a:p>
            <a:r>
              <a:rPr lang="fr-FR" sz="1600" dirty="0">
                <a:solidFill>
                  <a:srgbClr val="0070C0"/>
                </a:solidFill>
              </a:rPr>
              <a:t>-</a:t>
            </a:r>
            <a:r>
              <a:rPr lang="fr-FR" sz="1600" dirty="0" smtClean="0">
                <a:solidFill>
                  <a:srgbClr val="0070C0"/>
                </a:solidFill>
              </a:rPr>
              <a:t>…</a:t>
            </a:r>
            <a:endParaRPr lang="fr-FR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29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 animBg="1"/>
      <p:bldP spid="15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838200" y="94197"/>
            <a:ext cx="10515600" cy="600075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err="1" smtClean="0"/>
              <a:t>Highlights</a:t>
            </a:r>
            <a:r>
              <a:rPr lang="fr-FR" dirty="0" smtClean="0"/>
              <a:t> 4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15/01/2019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HCERES evaluation – Laboratory Presentation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BE48F-A7D6-8A4D-99CA-582EB3456AD8}" type="slidenum">
              <a:rPr lang="fr-FR" smtClean="0"/>
              <a:t>15</a:t>
            </a:fld>
            <a:endParaRPr lang="fr-FR"/>
          </a:p>
        </p:txBody>
      </p:sp>
      <p:sp>
        <p:nvSpPr>
          <p:cNvPr id="8" name="Espace réservé de la date 4"/>
          <p:cNvSpPr txBox="1">
            <a:spLocks/>
          </p:cNvSpPr>
          <p:nvPr/>
        </p:nvSpPr>
        <p:spPr>
          <a:xfrm>
            <a:off x="0" y="64928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mtClean="0"/>
              <a:t>15/01/2019</a:t>
            </a:r>
            <a:endParaRPr lang="fr-FR" dirty="0"/>
          </a:p>
        </p:txBody>
      </p:sp>
      <p:sp>
        <p:nvSpPr>
          <p:cNvPr id="13" name="Espace réservé du numéro de diapositive 4"/>
          <p:cNvSpPr txBox="1">
            <a:spLocks/>
          </p:cNvSpPr>
          <p:nvPr/>
        </p:nvSpPr>
        <p:spPr bwMode="auto">
          <a:xfrm>
            <a:off x="4945461" y="6316000"/>
            <a:ext cx="720725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fr-FR"/>
            </a:defPPr>
            <a:lvl1pPr marL="0" algn="l" defTabSz="914400" rtl="0" eaLnBrk="0" latinLnBrk="0" hangingPunct="0">
              <a:defRPr sz="2400" kern="1200">
                <a:solidFill>
                  <a:schemeClr val="tx1"/>
                </a:solidFill>
                <a:latin typeface="Times New Roman" charset="0"/>
                <a:ea typeface="MS PGothic" charset="-128"/>
                <a:cs typeface="+mn-cs"/>
              </a:defRPr>
            </a:lvl1pPr>
            <a:lvl2pPr marL="742950" indent="-285750" algn="l" defTabSz="914400" rtl="0" eaLnBrk="0" latinLnBrk="0" hangingPunct="0">
              <a:defRPr sz="2400" kern="1200">
                <a:solidFill>
                  <a:schemeClr val="tx1"/>
                </a:solidFill>
                <a:latin typeface="Times New Roman" charset="0"/>
                <a:ea typeface="MS PGothic" charset="-128"/>
                <a:cs typeface="+mn-cs"/>
              </a:defRPr>
            </a:lvl2pPr>
            <a:lvl3pPr marL="1143000" indent="-228600" algn="l" defTabSz="914400" rtl="0" eaLnBrk="0" latinLnBrk="0" hangingPunct="0">
              <a:defRPr sz="2400" kern="1200">
                <a:solidFill>
                  <a:schemeClr val="tx1"/>
                </a:solidFill>
                <a:latin typeface="Times New Roman" charset="0"/>
                <a:ea typeface="MS PGothic" charset="-128"/>
                <a:cs typeface="+mn-cs"/>
              </a:defRPr>
            </a:lvl3pPr>
            <a:lvl4pPr marL="1600200" indent="-228600" algn="l" defTabSz="914400" rtl="0" eaLnBrk="0" latinLnBrk="0" hangingPunct="0">
              <a:defRPr sz="2400" kern="1200">
                <a:solidFill>
                  <a:schemeClr val="tx1"/>
                </a:solidFill>
                <a:latin typeface="Times New Roman" charset="0"/>
                <a:ea typeface="MS PGothic" charset="-128"/>
                <a:cs typeface="+mn-cs"/>
              </a:defRPr>
            </a:lvl4pPr>
            <a:lvl5pPr marL="2057400" indent="-228600" algn="l" defTabSz="914400" rtl="0" eaLnBrk="0" latinLnBrk="0" hangingPunct="0">
              <a:defRPr sz="2400" kern="1200">
                <a:solidFill>
                  <a:schemeClr val="tx1"/>
                </a:solidFill>
                <a:latin typeface="Times New Roman" charset="0"/>
                <a:ea typeface="MS PGothic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MS PGothic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MS PGothic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MS PGothic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MS PGothic" charset="-128"/>
                <a:cs typeface="+mn-cs"/>
              </a:defRPr>
            </a:lvl9pPr>
          </a:lstStyle>
          <a:p>
            <a:pPr eaLnBrk="1" hangingPunct="1"/>
            <a:fld id="{F52A90D5-0724-844A-B1EE-AE1A7A95EEE3}" type="slidenum">
              <a:rPr lang="fr-FR" altLang="fr-FR" sz="1400" smtClean="0">
                <a:solidFill>
                  <a:srgbClr val="1F497D"/>
                </a:solidFill>
                <a:latin typeface="Arial" charset="0"/>
              </a:rPr>
              <a:pPr eaLnBrk="1" hangingPunct="1"/>
              <a:t>15</a:t>
            </a:fld>
            <a:endParaRPr lang="fr-FR" altLang="fr-FR" sz="1400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52584" y="764704"/>
            <a:ext cx="5929472" cy="1713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buFont typeface="Wingdings" pitchFamily="2" charset="2"/>
              <a:buChar char="§"/>
              <a:tabLst>
                <a:tab pos="5738813" algn="l"/>
              </a:tabLst>
              <a:defRPr/>
            </a:pPr>
            <a:r>
              <a:rPr lang="en-US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Contribution to FAIR on RF sources for the proton </a:t>
            </a:r>
            <a:r>
              <a:rPr lang="en-US" b="1" dirty="0" err="1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linac</a:t>
            </a:r>
            <a:endParaRPr lang="en-US" b="1" dirty="0" smtClean="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marL="265113" algn="just">
              <a:tabLst>
                <a:tab pos="806450" algn="l"/>
              </a:tabLst>
              <a:defRPr/>
            </a:pPr>
            <a:r>
              <a:rPr lang="en-US" sz="1600" b="1" dirty="0" smtClean="0">
                <a:solidFill>
                  <a:srgbClr val="52BAF3"/>
                </a:solidFill>
                <a:latin typeface="Calibri" panose="020F0502020204030204" pitchFamily="34" charset="0"/>
              </a:rPr>
              <a:t>6 klystrons </a:t>
            </a:r>
            <a:r>
              <a:rPr lang="en-US" sz="1600" dirty="0" smtClean="0">
                <a:latin typeface="Calibri" panose="020F0502020204030204" pitchFamily="34" charset="0"/>
              </a:rPr>
              <a:t>(+ 1 pre-series) were delivered to GSI and commissioned ! </a:t>
            </a:r>
            <a:r>
              <a:rPr lang="en-US" sz="1600" i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(3 MW peak, 200 µs pulse length, 4 Hz rep. rate).</a:t>
            </a:r>
            <a:endParaRPr lang="en-US" sz="1600" dirty="0" smtClean="0">
              <a:latin typeface="Calibri" pitchFamily="34" charset="0"/>
            </a:endParaRP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26944" y="2992398"/>
            <a:ext cx="5955111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buFont typeface="Wingdings" pitchFamily="2" charset="2"/>
              <a:buChar char="§"/>
              <a:tabLst>
                <a:tab pos="5738813" algn="l"/>
              </a:tabLst>
              <a:defRPr/>
            </a:pPr>
            <a:r>
              <a:rPr lang="en-US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MYRRHA</a:t>
            </a:r>
            <a:endParaRPr lang="en-US" b="1" dirty="0" smtClean="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marL="265113" algn="just">
              <a:tabLst>
                <a:tab pos="806450" algn="l"/>
              </a:tabLst>
              <a:defRPr/>
            </a:pPr>
            <a:r>
              <a:rPr lang="en-US" sz="1600" b="1" dirty="0" smtClean="0">
                <a:solidFill>
                  <a:srgbClr val="52BAF3"/>
                </a:solidFill>
                <a:latin typeface="Calibri" panose="020F0502020204030204" pitchFamily="34" charset="0"/>
              </a:rPr>
              <a:t>Increase of R&amp;D pace with the contract signed with SCK-CEN.</a:t>
            </a:r>
            <a:r>
              <a:rPr lang="en-US" sz="1600" dirty="0" smtClean="0">
                <a:solidFill>
                  <a:srgbClr val="52BAF3"/>
                </a:solidFill>
                <a:latin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</a:rPr>
              <a:t>Record performance obtained on a Myrrha cavity prototype with a quality factor of </a:t>
            </a:r>
            <a:r>
              <a:rPr lang="en-US" sz="1600" dirty="0" err="1" smtClean="0">
                <a:latin typeface="Calibri" panose="020F0502020204030204" pitchFamily="34" charset="0"/>
              </a:rPr>
              <a:t>Qo</a:t>
            </a:r>
            <a:r>
              <a:rPr lang="en-US" sz="1600" dirty="0" smtClean="0">
                <a:latin typeface="Calibri" panose="020F0502020204030204" pitchFamily="34" charset="0"/>
              </a:rPr>
              <a:t> = 7.10</a:t>
            </a:r>
            <a:r>
              <a:rPr lang="en-US" sz="1600" baseline="30000" dirty="0" smtClean="0">
                <a:latin typeface="Calibri" panose="020F0502020204030204" pitchFamily="34" charset="0"/>
              </a:rPr>
              <a:t>10</a:t>
            </a:r>
            <a:r>
              <a:rPr lang="en-US" sz="1600" dirty="0" smtClean="0">
                <a:latin typeface="Calibri" panose="020F0502020204030204" pitchFamily="34" charset="0"/>
              </a:rPr>
              <a:t> after heat treatment and without any post-treatment.</a:t>
            </a: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auto">
          <a:xfrm>
            <a:off x="36204" y="4384575"/>
            <a:ext cx="5945851" cy="1260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buFont typeface="Wingdings" pitchFamily="2" charset="2"/>
              <a:buChar char="§"/>
              <a:tabLst>
                <a:tab pos="5738813" algn="l"/>
              </a:tabLst>
              <a:defRPr/>
            </a:pPr>
            <a:r>
              <a:rPr lang="en-US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New experimental lines at ALTO (Terra incognita)</a:t>
            </a:r>
            <a:endParaRPr lang="en-US" b="1" dirty="0" smtClean="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marL="265113" algn="just">
              <a:tabLst>
                <a:tab pos="806450" algn="l"/>
              </a:tabLst>
              <a:defRPr/>
            </a:pPr>
            <a:r>
              <a:rPr lang="en-US" sz="1600" b="1" dirty="0" smtClean="0">
                <a:solidFill>
                  <a:srgbClr val="52BAF3"/>
                </a:solidFill>
                <a:latin typeface="Calibri" panose="020F0502020204030204" pitchFamily="34" charset="0"/>
              </a:rPr>
              <a:t>Installation of new beam lines at ALTO for RIB experiments </a:t>
            </a:r>
            <a:r>
              <a:rPr lang="en-US" sz="1600" dirty="0" smtClean="0">
                <a:latin typeface="Calibri" panose="020F0502020204030204" pitchFamily="34" charset="0"/>
              </a:rPr>
              <a:t>has started (</a:t>
            </a:r>
            <a:r>
              <a:rPr lang="en-US" sz="1600" dirty="0" err="1" smtClean="0">
                <a:latin typeface="Calibri" panose="020F0502020204030204" pitchFamily="34" charset="0"/>
              </a:rPr>
              <a:t>MLLTrap</a:t>
            </a:r>
            <a:r>
              <a:rPr lang="en-US" sz="1600" dirty="0" smtClean="0">
                <a:latin typeface="Calibri" panose="020F0502020204030204" pitchFamily="34" charset="0"/>
              </a:rPr>
              <a:t>, LINO, </a:t>
            </a:r>
            <a:r>
              <a:rPr lang="en-US" sz="1600" dirty="0" err="1" smtClean="0">
                <a:latin typeface="Calibri" panose="020F0502020204030204" pitchFamily="34" charset="0"/>
              </a:rPr>
              <a:t>Polarex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22" name="Text Box 18"/>
          <p:cNvSpPr txBox="1">
            <a:spLocks noChangeArrowheads="1"/>
          </p:cNvSpPr>
          <p:nvPr/>
        </p:nvSpPr>
        <p:spPr bwMode="auto">
          <a:xfrm>
            <a:off x="36204" y="5387779"/>
            <a:ext cx="5945851" cy="1260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buFont typeface="Wingdings" pitchFamily="2" charset="2"/>
              <a:buChar char="§"/>
              <a:tabLst>
                <a:tab pos="5738813" algn="l"/>
              </a:tabLst>
              <a:defRPr/>
            </a:pPr>
            <a:r>
              <a:rPr lang="en-US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Contribution to the European Spallation Source (ESS)</a:t>
            </a:r>
            <a:endParaRPr lang="en-US" b="1" dirty="0" smtClean="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marL="265113" algn="just">
              <a:tabLst>
                <a:tab pos="806450" algn="l"/>
              </a:tabLst>
              <a:defRPr/>
            </a:pPr>
            <a:r>
              <a:rPr lang="en-US" sz="1600" b="1" dirty="0" smtClean="0">
                <a:solidFill>
                  <a:srgbClr val="52BAF3"/>
                </a:solidFill>
                <a:latin typeface="Calibri" panose="020F0502020204030204" pitchFamily="34" charset="0"/>
              </a:rPr>
              <a:t>Important milestones achieved: </a:t>
            </a:r>
            <a:r>
              <a:rPr lang="en-US" sz="1600" dirty="0" smtClean="0">
                <a:latin typeface="Calibri" panose="020F0502020204030204" pitchFamily="34" charset="0"/>
              </a:rPr>
              <a:t>Cryogenic test of the prototype spoke cryomodule and valve box; All series production launched and already first experimental results on series spoke cavities with performances far above specifications.</a:t>
            </a:r>
          </a:p>
        </p:txBody>
      </p:sp>
      <p:sp>
        <p:nvSpPr>
          <p:cNvPr id="23" name="Text Box 18"/>
          <p:cNvSpPr txBox="1">
            <a:spLocks noChangeArrowheads="1"/>
          </p:cNvSpPr>
          <p:nvPr/>
        </p:nvSpPr>
        <p:spPr bwMode="auto">
          <a:xfrm>
            <a:off x="26945" y="1641709"/>
            <a:ext cx="5955111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buFont typeface="Wingdings" pitchFamily="2" charset="2"/>
              <a:buChar char="§"/>
              <a:tabLst>
                <a:tab pos="5738813" algn="l"/>
              </a:tabLst>
              <a:defRPr/>
            </a:pPr>
            <a:r>
              <a:rPr lang="en-US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Contribution to SPIRAL-2</a:t>
            </a:r>
            <a:endParaRPr lang="en-US" b="1" dirty="0" smtClean="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marL="268288" indent="-106363" algn="just">
              <a:buFont typeface="Arial" panose="020B0604020202020204" pitchFamily="34" charset="0"/>
              <a:buChar char="•"/>
              <a:tabLst>
                <a:tab pos="806450" algn="l"/>
              </a:tabLst>
              <a:defRPr/>
            </a:pPr>
            <a:r>
              <a:rPr lang="en-US" sz="1600" b="1" dirty="0" smtClean="0">
                <a:solidFill>
                  <a:srgbClr val="52BAF3"/>
                </a:solidFill>
                <a:latin typeface="Calibri" panose="020F0502020204030204" pitchFamily="34" charset="0"/>
              </a:rPr>
              <a:t>Last of the 7 high energy cryomodule delivered to </a:t>
            </a:r>
            <a:r>
              <a:rPr lang="en-US" sz="1600" b="1" dirty="0" err="1" smtClean="0">
                <a:solidFill>
                  <a:srgbClr val="52BAF3"/>
                </a:solidFill>
                <a:latin typeface="Calibri" panose="020F0502020204030204" pitchFamily="34" charset="0"/>
              </a:rPr>
              <a:t>Ganil</a:t>
            </a:r>
            <a:r>
              <a:rPr lang="en-US" sz="1600" b="1" dirty="0" smtClean="0">
                <a:solidFill>
                  <a:srgbClr val="52BAF3"/>
                </a:solidFill>
                <a:latin typeface="Calibri" panose="020F0502020204030204" pitchFamily="34" charset="0"/>
              </a:rPr>
              <a:t> in March 2015, </a:t>
            </a:r>
            <a:r>
              <a:rPr lang="en-US" sz="1600" dirty="0" smtClean="0">
                <a:latin typeface="Calibri" panose="020F0502020204030204" pitchFamily="34" charset="0"/>
              </a:rPr>
              <a:t>after preparation, assembly and test at IPNO. All cryomodules installed and successfully cooled-down at 4K.</a:t>
            </a:r>
          </a:p>
          <a:p>
            <a:pPr marL="268288" indent="-106363" algn="just">
              <a:buFont typeface="Arial" panose="020B0604020202020204" pitchFamily="34" charset="0"/>
              <a:buChar char="•"/>
              <a:tabLst>
                <a:tab pos="806450" algn="l"/>
              </a:tabLst>
              <a:defRPr/>
            </a:pPr>
            <a:r>
              <a:rPr lang="en-US" sz="1600" b="1" dirty="0" smtClean="0">
                <a:solidFill>
                  <a:srgbClr val="52BAF3"/>
                </a:solidFill>
                <a:latin typeface="Calibri" panose="020F0502020204030204" pitchFamily="34" charset="0"/>
              </a:rPr>
              <a:t>All BPMs </a:t>
            </a:r>
            <a:r>
              <a:rPr lang="en-US" sz="1600" dirty="0" smtClean="0">
                <a:latin typeface="Calibri" panose="020F0502020204030204" pitchFamily="34" charset="0"/>
              </a:rPr>
              <a:t>fabricated, characterized and </a:t>
            </a:r>
            <a:r>
              <a:rPr lang="en-US" sz="1600" b="1" dirty="0" smtClean="0">
                <a:solidFill>
                  <a:srgbClr val="52BAF3"/>
                </a:solidFill>
                <a:latin typeface="Calibri" panose="020F0502020204030204" pitchFamily="34" charset="0"/>
              </a:rPr>
              <a:t>delivered to GANIL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1014845" y="189425"/>
            <a:ext cx="2002675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dirty="0" smtClean="0"/>
              <a:t>Accelerator activities</a:t>
            </a:r>
          </a:p>
        </p:txBody>
      </p:sp>
      <p:sp>
        <p:nvSpPr>
          <p:cNvPr id="3" name="Rectangle 2"/>
          <p:cNvSpPr/>
          <p:nvPr/>
        </p:nvSpPr>
        <p:spPr>
          <a:xfrm>
            <a:off x="6096000" y="793827"/>
            <a:ext cx="6096000" cy="59093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b="1" dirty="0">
                <a:solidFill>
                  <a:srgbClr val="7030A0"/>
                </a:solidFill>
              </a:rPr>
              <a:t>ALICE/</a:t>
            </a:r>
            <a:r>
              <a:rPr lang="fr-FR" b="1" dirty="0" err="1">
                <a:solidFill>
                  <a:srgbClr val="7030A0"/>
                </a:solidFill>
              </a:rPr>
              <a:t>Dimuon</a:t>
            </a:r>
            <a:r>
              <a:rPr lang="fr-FR" b="1" dirty="0">
                <a:solidFill>
                  <a:srgbClr val="7030A0"/>
                </a:solidFill>
              </a:rPr>
              <a:t> (CERN)</a:t>
            </a:r>
          </a:p>
          <a:p>
            <a:r>
              <a:rPr lang="fr-FR" dirty="0"/>
              <a:t>Front-end </a:t>
            </a:r>
            <a:r>
              <a:rPr lang="fr-FR" dirty="0" err="1"/>
              <a:t>boards</a:t>
            </a:r>
            <a:r>
              <a:rPr lang="fr-FR" dirty="0"/>
              <a:t> design &amp; production </a:t>
            </a:r>
            <a:r>
              <a:rPr lang="fr-FR" dirty="0" err="1"/>
              <a:t>start</a:t>
            </a:r>
            <a:r>
              <a:rPr lang="fr-FR" dirty="0"/>
              <a:t>:</a:t>
            </a:r>
            <a:br>
              <a:rPr lang="fr-FR" dirty="0"/>
            </a:br>
            <a:r>
              <a:rPr lang="fr-FR" b="1" dirty="0">
                <a:solidFill>
                  <a:srgbClr val="52BAF3"/>
                </a:solidFill>
              </a:rPr>
              <a:t>20,000 </a:t>
            </a:r>
            <a:r>
              <a:rPr lang="fr-FR" b="1" dirty="0" err="1">
                <a:solidFill>
                  <a:srgbClr val="52BAF3"/>
                </a:solidFill>
              </a:rPr>
              <a:t>boards</a:t>
            </a:r>
            <a:r>
              <a:rPr lang="fr-FR" b="1" dirty="0">
                <a:solidFill>
                  <a:srgbClr val="52BAF3"/>
                </a:solidFill>
              </a:rPr>
              <a:t>, 650 k€</a:t>
            </a:r>
          </a:p>
          <a:p>
            <a:r>
              <a:rPr lang="fr-FR" dirty="0"/>
              <a:t>Control scripts: </a:t>
            </a:r>
            <a:r>
              <a:rPr lang="fr-FR" dirty="0" err="1"/>
              <a:t>run</a:t>
            </a:r>
            <a:r>
              <a:rPr lang="fr-FR" dirty="0"/>
              <a:t> </a:t>
            </a:r>
            <a:r>
              <a:rPr lang="fr-FR" dirty="0" err="1"/>
              <a:t>start</a:t>
            </a:r>
            <a:r>
              <a:rPr lang="fr-FR" dirty="0"/>
              <a:t> speed </a:t>
            </a:r>
            <a:r>
              <a:rPr lang="fr-FR" b="1" dirty="0">
                <a:solidFill>
                  <a:srgbClr val="52BAF3"/>
                </a:solidFill>
              </a:rPr>
              <a:t>×9</a:t>
            </a:r>
            <a:r>
              <a:rPr lang="fr-FR" dirty="0"/>
              <a:t>, data </a:t>
            </a:r>
            <a:r>
              <a:rPr lang="fr-FR" dirty="0" err="1"/>
              <a:t>taking</a:t>
            </a:r>
            <a:r>
              <a:rPr lang="fr-FR" dirty="0"/>
              <a:t> </a:t>
            </a:r>
            <a:r>
              <a:rPr lang="fr-FR" dirty="0" err="1"/>
              <a:t>efficiency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72 to 95%</a:t>
            </a:r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b="1" dirty="0">
                <a:solidFill>
                  <a:srgbClr val="7030A0"/>
                </a:solidFill>
              </a:rPr>
              <a:t>CLAS12 (</a:t>
            </a:r>
            <a:r>
              <a:rPr lang="fr-FR" b="1" dirty="0" err="1">
                <a:solidFill>
                  <a:srgbClr val="7030A0"/>
                </a:solidFill>
              </a:rPr>
              <a:t>JLab</a:t>
            </a:r>
            <a:r>
              <a:rPr lang="fr-FR" b="1" dirty="0">
                <a:solidFill>
                  <a:srgbClr val="7030A0"/>
                </a:solidFill>
              </a:rPr>
              <a:t>)</a:t>
            </a:r>
          </a:p>
          <a:p>
            <a:r>
              <a:rPr lang="fr-FR" dirty="0"/>
              <a:t>Design, </a:t>
            </a:r>
            <a:r>
              <a:rPr lang="fr-FR" dirty="0" err="1"/>
              <a:t>assembly</a:t>
            </a:r>
            <a:r>
              <a:rPr lang="fr-FR" dirty="0"/>
              <a:t> of 144 </a:t>
            </a:r>
            <a:r>
              <a:rPr lang="fr-FR" dirty="0" err="1"/>
              <a:t>scintillators</a:t>
            </a:r>
            <a:r>
              <a:rPr lang="fr-FR" dirty="0"/>
              <a:t> + </a:t>
            </a:r>
            <a:r>
              <a:rPr lang="fr-FR" dirty="0" err="1"/>
              <a:t>PMTs</a:t>
            </a: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-&gt; </a:t>
            </a:r>
            <a:r>
              <a:rPr lang="fr-FR" dirty="0"/>
              <a:t>talk IEEE-NSS 2014</a:t>
            </a:r>
          </a:p>
          <a:p>
            <a:r>
              <a:rPr lang="fr-FR" dirty="0" err="1"/>
              <a:t>Successful</a:t>
            </a:r>
            <a:r>
              <a:rPr lang="fr-FR" dirty="0"/>
              <a:t> </a:t>
            </a:r>
            <a:r>
              <a:rPr lang="fr-FR" dirty="0" err="1"/>
              <a:t>assembly</a:t>
            </a:r>
            <a:r>
              <a:rPr lang="fr-FR" dirty="0"/>
              <a:t> at </a:t>
            </a:r>
            <a:r>
              <a:rPr lang="fr-FR" dirty="0" err="1"/>
              <a:t>JLab</a:t>
            </a:r>
            <a:r>
              <a:rPr lang="fr-FR" dirty="0"/>
              <a:t> </a:t>
            </a:r>
            <a:r>
              <a:rPr lang="fr-FR" dirty="0" smtClean="0"/>
              <a:t>-&gt; </a:t>
            </a:r>
            <a:r>
              <a:rPr lang="fr-FR" b="1" dirty="0">
                <a:solidFill>
                  <a:schemeClr val="accent6"/>
                </a:solidFill>
              </a:rPr>
              <a:t>NIMA 2018</a:t>
            </a:r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b="1" dirty="0">
                <a:solidFill>
                  <a:srgbClr val="7030A0"/>
                </a:solidFill>
              </a:rPr>
              <a:t>GASPARD (SPIRAL)</a:t>
            </a:r>
          </a:p>
          <a:p>
            <a:r>
              <a:rPr lang="fr-FR" dirty="0" err="1"/>
              <a:t>Analog</a:t>
            </a:r>
            <a:r>
              <a:rPr lang="fr-FR" dirty="0"/>
              <a:t> </a:t>
            </a:r>
            <a:r>
              <a:rPr lang="fr-FR" dirty="0" err="1"/>
              <a:t>electronics</a:t>
            </a:r>
            <a:r>
              <a:rPr lang="fr-FR" dirty="0"/>
              <a:t> + signal </a:t>
            </a:r>
            <a:r>
              <a:rPr lang="fr-FR" dirty="0" err="1"/>
              <a:t>processing</a:t>
            </a: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-&gt; </a:t>
            </a:r>
            <a:r>
              <a:rPr lang="fr-FR" b="1" dirty="0">
                <a:solidFill>
                  <a:schemeClr val="accent6"/>
                </a:solidFill>
              </a:rPr>
              <a:t>NIMA 2013, EPJA 2015, NIMA 2018</a:t>
            </a:r>
          </a:p>
          <a:p>
            <a:r>
              <a:rPr lang="fr-FR" dirty="0" err="1"/>
              <a:t>Analog</a:t>
            </a:r>
            <a:r>
              <a:rPr lang="fr-FR" dirty="0"/>
              <a:t> ASIC (</a:t>
            </a:r>
            <a:r>
              <a:rPr lang="fr-FR" dirty="0" err="1"/>
              <a:t>iPACI</a:t>
            </a:r>
            <a:r>
              <a:rPr lang="fr-FR" dirty="0"/>
              <a:t> v1) + in-</a:t>
            </a:r>
            <a:r>
              <a:rPr lang="fr-FR" dirty="0" err="1"/>
              <a:t>beam</a:t>
            </a:r>
            <a:r>
              <a:rPr lang="fr-FR" dirty="0"/>
              <a:t> </a:t>
            </a:r>
            <a:r>
              <a:rPr lang="fr-FR" dirty="0" err="1"/>
              <a:t>tests@ALTO</a:t>
            </a:r>
            <a:endParaRPr lang="fr-FR" dirty="0"/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b="1" dirty="0">
                <a:solidFill>
                  <a:srgbClr val="7030A0"/>
                </a:solidFill>
              </a:rPr>
              <a:t>ALTO</a:t>
            </a:r>
          </a:p>
          <a:p>
            <a:r>
              <a:rPr lang="fr-FR" dirty="0"/>
              <a:t>data flux up to 3 Tb/</a:t>
            </a:r>
            <a:r>
              <a:rPr lang="fr-FR" dirty="0" err="1"/>
              <a:t>day</a:t>
            </a:r>
            <a:r>
              <a:rPr lang="fr-FR" dirty="0"/>
              <a:t> (nu-</a:t>
            </a:r>
            <a:r>
              <a:rPr lang="fr-FR" dirty="0" err="1"/>
              <a:t>ball</a:t>
            </a:r>
            <a:r>
              <a:rPr lang="fr-FR" dirty="0"/>
              <a:t>)</a:t>
            </a:r>
          </a:p>
          <a:p>
            <a:r>
              <a:rPr lang="fr-FR" dirty="0"/>
              <a:t>Storage &amp; data </a:t>
            </a:r>
            <a:r>
              <a:rPr lang="fr-FR" dirty="0" err="1"/>
              <a:t>analysis</a:t>
            </a:r>
            <a:r>
              <a:rPr lang="fr-FR" dirty="0"/>
              <a:t> at CC IN2P3 &amp; Virtual Data </a:t>
            </a:r>
            <a:r>
              <a:rPr lang="fr-FR" dirty="0" err="1"/>
              <a:t>platforms</a:t>
            </a:r>
            <a:endParaRPr lang="fr-FR" dirty="0"/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b="1" dirty="0">
                <a:solidFill>
                  <a:srgbClr val="7030A0"/>
                </a:solidFill>
              </a:rPr>
              <a:t>R&amp;D</a:t>
            </a:r>
            <a:r>
              <a:rPr lang="fr-FR" dirty="0"/>
              <a:t>: </a:t>
            </a:r>
            <a:r>
              <a:rPr lang="fr-FR" b="1" dirty="0">
                <a:solidFill>
                  <a:schemeClr val="accent6"/>
                </a:solidFill>
              </a:rPr>
              <a:t>5 </a:t>
            </a:r>
            <a:r>
              <a:rPr lang="fr-FR" b="1" dirty="0" err="1">
                <a:solidFill>
                  <a:schemeClr val="accent6"/>
                </a:solidFill>
              </a:rPr>
              <a:t>papers</a:t>
            </a:r>
            <a:r>
              <a:rPr lang="fr-FR" b="1" dirty="0">
                <a:solidFill>
                  <a:schemeClr val="accent6"/>
                </a:solidFill>
              </a:rPr>
              <a:t> </a:t>
            </a:r>
            <a:r>
              <a:rPr lang="fr-FR" dirty="0"/>
              <a:t>+ </a:t>
            </a:r>
            <a:r>
              <a:rPr lang="fr-FR" b="1" dirty="0">
                <a:solidFill>
                  <a:schemeClr val="accent6"/>
                </a:solidFill>
              </a:rPr>
              <a:t>4 proc. </a:t>
            </a:r>
            <a:r>
              <a:rPr lang="fr-FR" dirty="0"/>
              <a:t>(</a:t>
            </a:r>
            <a:r>
              <a:rPr lang="fr-FR" dirty="0" err="1"/>
              <a:t>instrum</a:t>
            </a:r>
            <a:r>
              <a:rPr lang="fr-FR" dirty="0"/>
              <a:t>. to </a:t>
            </a:r>
            <a:r>
              <a:rPr lang="fr-FR" dirty="0" err="1"/>
              <a:t>computing</a:t>
            </a:r>
            <a:r>
              <a:rPr lang="fr-FR" dirty="0"/>
              <a:t>)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9155" y="189843"/>
            <a:ext cx="2731245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316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3121713" y="6474341"/>
            <a:ext cx="2743200" cy="365125"/>
          </a:xfrm>
        </p:spPr>
        <p:txBody>
          <a:bodyPr/>
          <a:lstStyle/>
          <a:p>
            <a:r>
              <a:rPr lang="fr-FR" smtClean="0"/>
              <a:t>15/01/2019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201127" y="6448610"/>
            <a:ext cx="4114800" cy="365125"/>
          </a:xfrm>
        </p:spPr>
        <p:txBody>
          <a:bodyPr/>
          <a:lstStyle/>
          <a:p>
            <a:r>
              <a:rPr lang="fr-FR" smtClean="0"/>
              <a:t>HCERES evaluation – Laboratory Presentation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9027627" y="6492875"/>
            <a:ext cx="2743200" cy="365125"/>
          </a:xfrm>
        </p:spPr>
        <p:txBody>
          <a:bodyPr/>
          <a:lstStyle/>
          <a:p>
            <a:fld id="{F41BE48F-A7D6-8A4D-99CA-582EB3456AD8}" type="slidenum">
              <a:rPr lang="fr-FR" smtClean="0"/>
              <a:t>16</a:t>
            </a:fld>
            <a:endParaRPr lang="fr-FR"/>
          </a:p>
        </p:txBody>
      </p:sp>
      <p:sp>
        <p:nvSpPr>
          <p:cNvPr id="9" name="Shape 286"/>
          <p:cNvSpPr/>
          <p:nvPr/>
        </p:nvSpPr>
        <p:spPr>
          <a:xfrm>
            <a:off x="-53226" y="666154"/>
            <a:ext cx="11215951" cy="1477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endParaRPr dirty="0"/>
          </a:p>
          <a:p>
            <a:pPr marL="228600" indent="-228600">
              <a:buSzPct val="100000"/>
              <a:buChar char="•"/>
            </a:pPr>
            <a:r>
              <a:rPr lang="fr-FR" dirty="0" smtClean="0"/>
              <a:t>Regular collaborations </a:t>
            </a:r>
            <a:r>
              <a:rPr lang="fr-FR" dirty="0" err="1" smtClean="0"/>
              <a:t>with</a:t>
            </a:r>
            <a:r>
              <a:rPr lang="fr-FR" dirty="0" smtClean="0"/>
              <a:t> CSNSM, LAL, IMNC, LPT, LLR, CEA Saclay</a:t>
            </a:r>
            <a:endParaRPr dirty="0"/>
          </a:p>
          <a:p>
            <a:pPr marL="228600" indent="-228600">
              <a:buSzPct val="100000"/>
              <a:buChar char="•"/>
            </a:pPr>
            <a:r>
              <a:rPr lang="fr-FR" dirty="0" smtClean="0"/>
              <a:t>Part of </a:t>
            </a:r>
            <a:r>
              <a:rPr lang="fr-FR" dirty="0" err="1" smtClean="0"/>
              <a:t>Labex</a:t>
            </a:r>
            <a:r>
              <a:rPr lang="fr-FR" dirty="0" smtClean="0"/>
              <a:t> P2IO, </a:t>
            </a:r>
            <a:r>
              <a:rPr lang="fr-FR" dirty="0" err="1" smtClean="0"/>
              <a:t>Univ</a:t>
            </a:r>
            <a:r>
              <a:rPr lang="fr-FR" dirty="0" smtClean="0"/>
              <a:t>. </a:t>
            </a:r>
            <a:r>
              <a:rPr lang="fr-FR" dirty="0" err="1" smtClean="0"/>
              <a:t>Dpt</a:t>
            </a:r>
            <a:r>
              <a:rPr lang="fr-FR" dirty="0" smtClean="0"/>
              <a:t> P2I (</a:t>
            </a:r>
            <a:r>
              <a:rPr lang="fr-FR" dirty="0" err="1" smtClean="0"/>
              <a:t>head</a:t>
            </a:r>
            <a:r>
              <a:rPr lang="fr-FR" dirty="0" smtClean="0"/>
              <a:t> of </a:t>
            </a:r>
            <a:r>
              <a:rPr lang="fr-FR" dirty="0" err="1" smtClean="0"/>
              <a:t>dpt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IPN), CPER P2IO, Virtual Data, PHENIICS ED (</a:t>
            </a:r>
            <a:r>
              <a:rPr lang="fr-FR" dirty="0" err="1" smtClean="0"/>
              <a:t>head</a:t>
            </a:r>
            <a:r>
              <a:rPr lang="fr-FR" dirty="0" smtClean="0"/>
              <a:t> of ED </a:t>
            </a:r>
            <a:r>
              <a:rPr lang="fr-FR" dirty="0" err="1" smtClean="0"/>
              <a:t>from</a:t>
            </a:r>
            <a:r>
              <a:rPr lang="fr-FR" dirty="0" smtClean="0"/>
              <a:t> IPN)</a:t>
            </a:r>
          </a:p>
          <a:p>
            <a:pPr marL="228600" indent="-228600">
              <a:buSzPct val="100000"/>
              <a:buChar char="•"/>
            </a:pPr>
            <a:r>
              <a:rPr lang="fr-FR" dirty="0" err="1" smtClean="0"/>
              <a:t>Recipients</a:t>
            </a:r>
            <a:r>
              <a:rPr lang="fr-FR" dirty="0" smtClean="0"/>
              <a:t> (in </a:t>
            </a:r>
            <a:r>
              <a:rPr lang="fr-FR" dirty="0" err="1" smtClean="0"/>
              <a:t>partnership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above</a:t>
            </a:r>
            <a:r>
              <a:rPr lang="fr-FR" dirty="0" smtClean="0"/>
              <a:t> </a:t>
            </a:r>
            <a:r>
              <a:rPr lang="fr-FR" dirty="0" err="1" smtClean="0"/>
              <a:t>labs</a:t>
            </a:r>
            <a:r>
              <a:rPr lang="fr-FR" dirty="0" smtClean="0"/>
              <a:t>) of </a:t>
            </a:r>
            <a:r>
              <a:rPr lang="fr-FR" dirty="0" err="1" smtClean="0"/>
              <a:t>several</a:t>
            </a:r>
            <a:r>
              <a:rPr lang="fr-FR" dirty="0" smtClean="0"/>
              <a:t> Ile-de-France SESAME programs (HPS, </a:t>
            </a:r>
            <a:r>
              <a:rPr lang="fr-FR" dirty="0" err="1" smtClean="0"/>
              <a:t>Retien</a:t>
            </a:r>
            <a:r>
              <a:rPr lang="fr-FR" dirty="0" smtClean="0"/>
              <a:t>, AXE-SRF),</a:t>
            </a:r>
          </a:p>
          <a:p>
            <a:pPr>
              <a:buSzPct val="100000"/>
            </a:pPr>
            <a:r>
              <a:rPr lang="fr-FR" dirty="0"/>
              <a:t> </a:t>
            </a:r>
            <a:r>
              <a:rPr lang="fr-FR" dirty="0" smtClean="0"/>
              <a:t>   « </a:t>
            </a:r>
            <a:r>
              <a:rPr lang="fr-FR" dirty="0" err="1" smtClean="0"/>
              <a:t>starting</a:t>
            </a:r>
            <a:r>
              <a:rPr lang="fr-FR" dirty="0" smtClean="0"/>
              <a:t> ERC »</a:t>
            </a:r>
            <a:endParaRPr dirty="0"/>
          </a:p>
        </p:txBody>
      </p:sp>
      <p:sp>
        <p:nvSpPr>
          <p:cNvPr id="11" name="Shape 289"/>
          <p:cNvSpPr/>
          <p:nvPr/>
        </p:nvSpPr>
        <p:spPr>
          <a:xfrm>
            <a:off x="0" y="2381133"/>
            <a:ext cx="10898044" cy="120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Education: IPN staff (</a:t>
            </a:r>
            <a:r>
              <a:rPr lang="fr-FR" dirty="0" err="1" smtClean="0"/>
              <a:t>Univ</a:t>
            </a:r>
            <a:r>
              <a:rPr lang="fr-FR" dirty="0" smtClean="0"/>
              <a:t>.+CNRS, </a:t>
            </a:r>
            <a:r>
              <a:rPr lang="fr-FR" dirty="0" err="1" smtClean="0"/>
              <a:t>researchers</a:t>
            </a:r>
            <a:r>
              <a:rPr lang="fr-FR" dirty="0" smtClean="0"/>
              <a:t> + </a:t>
            </a:r>
            <a:r>
              <a:rPr lang="fr-FR" dirty="0" err="1" smtClean="0"/>
              <a:t>ITs</a:t>
            </a:r>
            <a:r>
              <a:rPr lang="fr-FR" dirty="0" smtClean="0"/>
              <a:t>) </a:t>
            </a:r>
            <a:r>
              <a:rPr lang="fr-FR" dirty="0" err="1" smtClean="0"/>
              <a:t>teaching</a:t>
            </a:r>
            <a:r>
              <a:rPr lang="fr-FR" dirty="0" smtClean="0"/>
              <a:t> at all </a:t>
            </a:r>
            <a:r>
              <a:rPr lang="fr-FR" dirty="0" err="1" smtClean="0"/>
              <a:t>levels</a:t>
            </a:r>
            <a:r>
              <a:rPr lang="fr-FR" dirty="0" smtClean="0"/>
              <a:t> of University (L1 to M2)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University </a:t>
            </a:r>
            <a:r>
              <a:rPr lang="fr-FR" dirty="0" err="1" smtClean="0"/>
              <a:t>managing</a:t>
            </a:r>
            <a:r>
              <a:rPr lang="fr-FR" dirty="0" smtClean="0"/>
              <a:t> </a:t>
            </a:r>
            <a:r>
              <a:rPr lang="fr-FR" dirty="0" err="1" smtClean="0"/>
              <a:t>responsibilities</a:t>
            </a:r>
            <a:r>
              <a:rPr lang="fr-FR" dirty="0" smtClean="0"/>
              <a:t>: </a:t>
            </a:r>
            <a:r>
              <a:rPr lang="fr-FR" dirty="0" err="1" smtClean="0"/>
              <a:t>associate</a:t>
            </a:r>
            <a:r>
              <a:rPr lang="fr-FR" dirty="0" smtClean="0"/>
              <a:t> </a:t>
            </a:r>
            <a:r>
              <a:rPr lang="fr-FR" dirty="0" err="1" smtClean="0"/>
              <a:t>dean</a:t>
            </a:r>
            <a:r>
              <a:rPr lang="fr-FR" dirty="0" smtClean="0"/>
              <a:t> for </a:t>
            </a:r>
            <a:r>
              <a:rPr lang="fr-FR" dirty="0" err="1" smtClean="0"/>
              <a:t>research</a:t>
            </a:r>
            <a:r>
              <a:rPr lang="fr-FR" dirty="0" smtClean="0"/>
              <a:t> in science </a:t>
            </a:r>
            <a:r>
              <a:rPr lang="fr-FR" dirty="0" err="1" smtClean="0"/>
              <a:t>faculty</a:t>
            </a:r>
            <a:r>
              <a:rPr lang="fr-FR" dirty="0" smtClean="0"/>
              <a:t>, chair of </a:t>
            </a:r>
            <a:r>
              <a:rPr lang="fr-FR" dirty="0" err="1" smtClean="0"/>
              <a:t>physics</a:t>
            </a:r>
            <a:r>
              <a:rPr lang="fr-FR" dirty="0" smtClean="0"/>
              <a:t> </a:t>
            </a:r>
            <a:r>
              <a:rPr lang="fr-FR" dirty="0" err="1" smtClean="0"/>
              <a:t>department</a:t>
            </a:r>
            <a:r>
              <a:rPr lang="fr-FR" dirty="0" smtClean="0"/>
              <a:t>, </a:t>
            </a:r>
          </a:p>
          <a:p>
            <a:r>
              <a:rPr lang="fr-FR" dirty="0" smtClean="0"/>
              <a:t>      </a:t>
            </a:r>
            <a:r>
              <a:rPr lang="fr-FR" dirty="0" err="1" smtClean="0"/>
              <a:t>members</a:t>
            </a:r>
            <a:r>
              <a:rPr lang="fr-FR" dirty="0" smtClean="0"/>
              <a:t> </a:t>
            </a:r>
            <a:r>
              <a:rPr lang="fr-FR" dirty="0"/>
              <a:t>of CCSU and CNU, </a:t>
            </a:r>
            <a:r>
              <a:rPr lang="fr-FR" dirty="0" smtClean="0"/>
              <a:t>« chargé </a:t>
            </a:r>
            <a:r>
              <a:rPr lang="fr-FR" dirty="0"/>
              <a:t>de </a:t>
            </a:r>
            <a:r>
              <a:rPr lang="fr-FR" dirty="0" smtClean="0"/>
              <a:t>mission Diffusion </a:t>
            </a:r>
            <a:r>
              <a:rPr lang="fr-FR" dirty="0"/>
              <a:t>des Sciences et Patrimoine </a:t>
            </a:r>
            <a:r>
              <a:rPr lang="fr-FR" dirty="0" smtClean="0"/>
              <a:t>scientifique » </a:t>
            </a:r>
            <a:r>
              <a:rPr lang="fr-FR" dirty="0"/>
              <a:t>for the Dean </a:t>
            </a:r>
            <a:endParaRPr lang="fr-FR" dirty="0" smtClean="0"/>
          </a:p>
          <a:p>
            <a:r>
              <a:rPr lang="fr-FR" dirty="0" smtClean="0"/>
              <a:t>      of </a:t>
            </a:r>
            <a:r>
              <a:rPr lang="fr-FR" dirty="0"/>
              <a:t>the Science </a:t>
            </a:r>
            <a:r>
              <a:rPr lang="fr-FR" dirty="0" err="1" smtClean="0"/>
              <a:t>Faculty</a:t>
            </a:r>
            <a:r>
              <a:rPr lang="fr-FR" dirty="0" smtClean="0"/>
              <a:t>, « chargé de mission enseignement for IN2P3 »,…</a:t>
            </a:r>
            <a:endParaRPr dirty="0"/>
          </a:p>
        </p:txBody>
      </p:sp>
      <p:sp>
        <p:nvSpPr>
          <p:cNvPr id="12" name="Espace réservé du pied de page 4"/>
          <p:cNvSpPr txBox="1">
            <a:spLocks/>
          </p:cNvSpPr>
          <p:nvPr/>
        </p:nvSpPr>
        <p:spPr>
          <a:xfrm>
            <a:off x="5671381" y="63249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mtClean="0"/>
              <a:t>HCERES evaluation – Laboratory Presentation</a:t>
            </a:r>
            <a:endParaRPr lang="fr-FR" dirty="0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103" y="5446417"/>
            <a:ext cx="735538" cy="73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518099" y="6154395"/>
            <a:ext cx="1649088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47500"/>
                  <a:satMod val="137000"/>
                </a:schemeClr>
              </a:gs>
              <a:gs pos="55000">
                <a:schemeClr val="accent1">
                  <a:shade val="69000"/>
                  <a:satMod val="137000"/>
                </a:schemeClr>
              </a:gs>
              <a:gs pos="100000">
                <a:schemeClr val="accent1">
                  <a:shade val="98000"/>
                  <a:satMod val="137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fr-FR" sz="1400" dirty="0" smtClean="0"/>
              <a:t>Joliot-Curie </a:t>
            </a:r>
            <a:r>
              <a:rPr lang="fr-FR" sz="1400" dirty="0" err="1" smtClean="0"/>
              <a:t>prize</a:t>
            </a:r>
            <a:r>
              <a:rPr lang="fr-FR" sz="1400" dirty="0" smtClean="0"/>
              <a:t> SFP 2014</a:t>
            </a:r>
            <a:endParaRPr lang="fr-FR" sz="1400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64" y="5458442"/>
            <a:ext cx="739601" cy="728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7700895" y="6179980"/>
            <a:ext cx="1302330" cy="553998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47500"/>
                  <a:satMod val="137000"/>
                </a:schemeClr>
              </a:gs>
              <a:gs pos="55000">
                <a:schemeClr val="accent1">
                  <a:shade val="69000"/>
                  <a:satMod val="137000"/>
                </a:schemeClr>
              </a:gs>
              <a:gs pos="100000">
                <a:schemeClr val="accent1">
                  <a:shade val="98000"/>
                  <a:satMod val="137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fr-FR" sz="1400" dirty="0" smtClean="0"/>
              <a:t>Bronze </a:t>
            </a:r>
            <a:r>
              <a:rPr lang="fr-FR" sz="1400" dirty="0" err="1" smtClean="0"/>
              <a:t>medal</a:t>
            </a:r>
            <a:endParaRPr lang="fr-FR" sz="1400" dirty="0" smtClean="0"/>
          </a:p>
          <a:p>
            <a:pPr algn="ctr"/>
            <a:r>
              <a:rPr lang="fr-FR" sz="1600" dirty="0" smtClean="0"/>
              <a:t>CNRS </a:t>
            </a:r>
            <a:r>
              <a:rPr lang="fr-FR" sz="1600" dirty="0"/>
              <a:t>2015</a:t>
            </a: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121" y="5398736"/>
            <a:ext cx="764055" cy="76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5998871" y="6181955"/>
            <a:ext cx="1651194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47500"/>
                  <a:satMod val="137000"/>
                </a:schemeClr>
              </a:gs>
              <a:gs pos="55000">
                <a:schemeClr val="accent1">
                  <a:shade val="69000"/>
                  <a:satMod val="137000"/>
                </a:schemeClr>
              </a:gs>
              <a:gs pos="100000">
                <a:schemeClr val="accent1">
                  <a:shade val="98000"/>
                  <a:satMod val="137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fr-FR" sz="1400" dirty="0" smtClean="0"/>
              <a:t>« Grand Prix » SFP Félix Robin 2015 </a:t>
            </a:r>
            <a:endParaRPr lang="fr-FR" sz="1400" dirty="0"/>
          </a:p>
        </p:txBody>
      </p:sp>
      <p:sp>
        <p:nvSpPr>
          <p:cNvPr id="19" name="Rectangle 18"/>
          <p:cNvSpPr/>
          <p:nvPr/>
        </p:nvSpPr>
        <p:spPr>
          <a:xfrm>
            <a:off x="10542734" y="6183660"/>
            <a:ext cx="1486140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47500"/>
                  <a:satMod val="137000"/>
                </a:schemeClr>
              </a:gs>
              <a:gs pos="55000">
                <a:schemeClr val="accent1">
                  <a:shade val="69000"/>
                  <a:satMod val="137000"/>
                </a:schemeClr>
              </a:gs>
              <a:gs pos="100000">
                <a:schemeClr val="accent1">
                  <a:shade val="98000"/>
                  <a:satMod val="137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fr-FR" sz="1400" dirty="0" smtClean="0"/>
              <a:t>EPS Lise-Meitner </a:t>
            </a:r>
            <a:r>
              <a:rPr lang="fr-FR" sz="1400" dirty="0" err="1" smtClean="0"/>
              <a:t>prize</a:t>
            </a:r>
            <a:r>
              <a:rPr lang="fr-FR" sz="1400" dirty="0"/>
              <a:t> </a:t>
            </a:r>
            <a:r>
              <a:rPr lang="fr-FR" sz="1400" dirty="0" smtClean="0"/>
              <a:t>2018</a:t>
            </a:r>
            <a:endParaRPr lang="fr-FR" sz="1400" dirty="0"/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186" y="5387245"/>
            <a:ext cx="794710" cy="79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651" y="5398672"/>
            <a:ext cx="770207" cy="77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9047707" y="6187000"/>
            <a:ext cx="1450174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47500"/>
                  <a:satMod val="137000"/>
                </a:schemeClr>
              </a:gs>
              <a:gs pos="55000">
                <a:schemeClr val="accent1">
                  <a:shade val="69000"/>
                  <a:satMod val="137000"/>
                </a:schemeClr>
              </a:gs>
              <a:gs pos="100000">
                <a:schemeClr val="accent1">
                  <a:shade val="98000"/>
                  <a:satMod val="137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fr-FR" sz="1400" dirty="0" err="1" smtClean="0"/>
              <a:t>Silver</a:t>
            </a:r>
            <a:r>
              <a:rPr lang="fr-FR" sz="1400" dirty="0" smtClean="0"/>
              <a:t> </a:t>
            </a:r>
            <a:r>
              <a:rPr lang="fr-FR" sz="1400" dirty="0" err="1" smtClean="0"/>
              <a:t>medal</a:t>
            </a:r>
            <a:r>
              <a:rPr lang="fr-FR" sz="1400" dirty="0" smtClean="0"/>
              <a:t> CNRS 2016</a:t>
            </a:r>
            <a:endParaRPr lang="fr-FR" sz="1400" dirty="0"/>
          </a:p>
        </p:txBody>
      </p:sp>
      <p:sp>
        <p:nvSpPr>
          <p:cNvPr id="23" name="Rectangle 22"/>
          <p:cNvSpPr/>
          <p:nvPr/>
        </p:nvSpPr>
        <p:spPr>
          <a:xfrm>
            <a:off x="3221808" y="6162791"/>
            <a:ext cx="1366127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47500"/>
                  <a:satMod val="137000"/>
                </a:schemeClr>
              </a:gs>
              <a:gs pos="55000">
                <a:schemeClr val="accent1">
                  <a:shade val="69000"/>
                  <a:satMod val="137000"/>
                </a:schemeClr>
              </a:gs>
              <a:gs pos="100000">
                <a:schemeClr val="accent1">
                  <a:shade val="98000"/>
                  <a:satMod val="137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fr-FR" sz="1400" dirty="0" smtClean="0"/>
              <a:t>Langevin  </a:t>
            </a:r>
            <a:r>
              <a:rPr lang="fr-FR" sz="1400" dirty="0" err="1" smtClean="0"/>
              <a:t>prize</a:t>
            </a:r>
            <a:r>
              <a:rPr lang="fr-FR" sz="1400" dirty="0" smtClean="0"/>
              <a:t> </a:t>
            </a:r>
          </a:p>
          <a:p>
            <a:pPr algn="ctr"/>
            <a:r>
              <a:rPr lang="fr-FR" sz="1400" dirty="0" smtClean="0"/>
              <a:t>SFP </a:t>
            </a:r>
            <a:r>
              <a:rPr lang="fr-FR" sz="1400" dirty="0"/>
              <a:t>2015 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976" y="5416535"/>
            <a:ext cx="763445" cy="763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4630790" y="6169350"/>
            <a:ext cx="1335040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47500"/>
                  <a:satMod val="137000"/>
                </a:schemeClr>
              </a:gs>
              <a:gs pos="55000">
                <a:schemeClr val="accent1">
                  <a:shade val="69000"/>
                  <a:satMod val="137000"/>
                </a:schemeClr>
              </a:gs>
              <a:gs pos="100000">
                <a:schemeClr val="accent1">
                  <a:shade val="98000"/>
                  <a:satMod val="137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fr-FR" sz="1400" dirty="0" smtClean="0"/>
              <a:t>Cristal  du CNRS 2015</a:t>
            </a:r>
            <a:endParaRPr lang="fr-FR" sz="1400" dirty="0"/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261" y="5418206"/>
            <a:ext cx="646247" cy="646893"/>
          </a:xfrm>
          <a:prstGeom prst="rect">
            <a:avLst/>
          </a:prstGeom>
        </p:spPr>
      </p:pic>
      <p:sp>
        <p:nvSpPr>
          <p:cNvPr id="29" name="Shape 289"/>
          <p:cNvSpPr/>
          <p:nvPr/>
        </p:nvSpPr>
        <p:spPr>
          <a:xfrm>
            <a:off x="4716201" y="4548890"/>
            <a:ext cx="980136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rPr lang="fr-FR" dirty="0" smtClean="0">
                <a:solidFill>
                  <a:schemeClr val="accent6"/>
                </a:solidFill>
              </a:rPr>
              <a:t>AWARDS: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30" name="Shape 289"/>
          <p:cNvSpPr/>
          <p:nvPr/>
        </p:nvSpPr>
        <p:spPr>
          <a:xfrm>
            <a:off x="75008" y="3946244"/>
            <a:ext cx="12179549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Outreach: </a:t>
            </a:r>
            <a:r>
              <a:rPr lang="fr-FR" dirty="0" err="1" smtClean="0"/>
              <a:t>yearly</a:t>
            </a:r>
            <a:r>
              <a:rPr lang="fr-FR" dirty="0" smtClean="0"/>
              <a:t> participation to « fête de la science », « fête du patrimoine », master classes, high-</a:t>
            </a:r>
            <a:r>
              <a:rPr lang="fr-FR" dirty="0" err="1" smtClean="0"/>
              <a:t>school</a:t>
            </a:r>
            <a:r>
              <a:rPr lang="fr-FR" dirty="0" smtClean="0"/>
              <a:t> training sessions,… </a:t>
            </a:r>
            <a:endParaRPr dirty="0"/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94" y="5323883"/>
            <a:ext cx="819610" cy="82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257096" y="6171368"/>
            <a:ext cx="1210955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47500"/>
                  <a:satMod val="137000"/>
                </a:schemeClr>
              </a:gs>
              <a:gs pos="55000">
                <a:schemeClr val="accent1">
                  <a:shade val="69000"/>
                  <a:satMod val="137000"/>
                </a:schemeClr>
              </a:gs>
              <a:gs pos="100000">
                <a:schemeClr val="accent1">
                  <a:shade val="98000"/>
                  <a:satMod val="137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fr-FR" sz="1400" dirty="0" smtClean="0"/>
              <a:t>Thibaut </a:t>
            </a:r>
            <a:r>
              <a:rPr lang="fr-FR" sz="1400" dirty="0" err="1" smtClean="0"/>
              <a:t>prize</a:t>
            </a:r>
            <a:r>
              <a:rPr lang="fr-FR" sz="1400" dirty="0" smtClean="0"/>
              <a:t> </a:t>
            </a:r>
          </a:p>
          <a:p>
            <a:pPr algn="ctr"/>
            <a:r>
              <a:rPr lang="fr-FR" sz="1400" dirty="0" smtClean="0"/>
              <a:t>2014</a:t>
            </a:r>
            <a:endParaRPr lang="fr-FR" sz="1400" dirty="0"/>
          </a:p>
        </p:txBody>
      </p:sp>
      <p:sp>
        <p:nvSpPr>
          <p:cNvPr id="33" name="Titre 1"/>
          <p:cNvSpPr>
            <a:spLocks noGrp="1"/>
          </p:cNvSpPr>
          <p:nvPr>
            <p:ph type="title"/>
          </p:nvPr>
        </p:nvSpPr>
        <p:spPr>
          <a:xfrm>
            <a:off x="838200" y="94197"/>
            <a:ext cx="10515600" cy="600075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>Local </a:t>
            </a:r>
            <a:r>
              <a:rPr lang="fr-FR" dirty="0" err="1" smtClean="0"/>
              <a:t>environment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7297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" y="94197"/>
            <a:ext cx="12073466" cy="600075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>Conclusions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15/01/2019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HCERES evaluation – Laboratory Presentation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BE48F-A7D6-8A4D-99CA-582EB3456AD8}" type="slidenum">
              <a:rPr lang="fr-FR" smtClean="0"/>
              <a:t>17</a:t>
            </a:fld>
            <a:endParaRPr lang="fr-FR"/>
          </a:p>
        </p:txBody>
      </p:sp>
      <p:sp>
        <p:nvSpPr>
          <p:cNvPr id="8" name="Shape 286"/>
          <p:cNvSpPr/>
          <p:nvPr/>
        </p:nvSpPr>
        <p:spPr>
          <a:xfrm>
            <a:off x="308519" y="1014197"/>
            <a:ext cx="11817847" cy="6186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endParaRPr dirty="0"/>
          </a:p>
          <a:p>
            <a:pPr marL="228600" indent="-228600">
              <a:buSzPct val="100000"/>
              <a:buChar char="•"/>
            </a:pPr>
            <a:r>
              <a:rPr lang="fr-FR" dirty="0" smtClean="0">
                <a:solidFill>
                  <a:srgbClr val="4068C2"/>
                </a:solidFill>
              </a:rPr>
              <a:t>IPN</a:t>
            </a:r>
            <a:r>
              <a:rPr lang="fr-FR" dirty="0" smtClean="0"/>
              <a:t>: the </a:t>
            </a:r>
            <a:r>
              <a:rPr lang="fr-FR" dirty="0" err="1" smtClean="0"/>
              <a:t>oldest</a:t>
            </a:r>
            <a:r>
              <a:rPr lang="fr-FR" dirty="0" smtClean="0"/>
              <a:t> (</a:t>
            </a:r>
            <a:r>
              <a:rPr lang="fr-FR" dirty="0" err="1" smtClean="0"/>
              <a:t>with</a:t>
            </a:r>
            <a:r>
              <a:rPr lang="fr-FR" dirty="0" smtClean="0"/>
              <a:t> LAL) </a:t>
            </a:r>
            <a:r>
              <a:rPr lang="fr-FR" dirty="0" err="1" smtClean="0"/>
              <a:t>lab</a:t>
            </a:r>
            <a:r>
              <a:rPr lang="fr-FR" dirty="0" smtClean="0"/>
              <a:t> of the Orsay campus and </a:t>
            </a:r>
            <a:r>
              <a:rPr lang="fr-FR" dirty="0" smtClean="0">
                <a:solidFill>
                  <a:srgbClr val="00B050"/>
                </a:solidFill>
              </a:rPr>
              <a:t>one of the </a:t>
            </a:r>
            <a:r>
              <a:rPr lang="fr-FR" dirty="0" err="1" smtClean="0">
                <a:solidFill>
                  <a:srgbClr val="00B050"/>
                </a:solidFill>
              </a:rPr>
              <a:t>three</a:t>
            </a:r>
            <a:r>
              <a:rPr lang="fr-FR" dirty="0" smtClean="0">
                <a:solidFill>
                  <a:srgbClr val="00B050"/>
                </a:solidFill>
              </a:rPr>
              <a:t> </a:t>
            </a:r>
            <a:r>
              <a:rPr lang="fr-FR" dirty="0" err="1" smtClean="0">
                <a:solidFill>
                  <a:srgbClr val="00B050"/>
                </a:solidFill>
              </a:rPr>
              <a:t>biggest</a:t>
            </a:r>
            <a:r>
              <a:rPr lang="fr-FR" dirty="0" smtClean="0">
                <a:solidFill>
                  <a:srgbClr val="00B050"/>
                </a:solidFill>
              </a:rPr>
              <a:t> </a:t>
            </a:r>
            <a:r>
              <a:rPr lang="fr-FR" dirty="0" err="1" smtClean="0">
                <a:solidFill>
                  <a:srgbClr val="00B050"/>
                </a:solidFill>
              </a:rPr>
              <a:t>labs</a:t>
            </a:r>
            <a:r>
              <a:rPr lang="fr-FR" dirty="0" smtClean="0">
                <a:solidFill>
                  <a:srgbClr val="00B050"/>
                </a:solidFill>
              </a:rPr>
              <a:t> of IN2P3</a:t>
            </a:r>
          </a:p>
          <a:p>
            <a:pPr>
              <a:buSzPct val="100000"/>
            </a:pPr>
            <a:r>
              <a:rPr lang="fr-FR" dirty="0" smtClean="0"/>
              <a:t>     </a:t>
            </a:r>
            <a:r>
              <a:rPr lang="fr-FR" dirty="0" smtClean="0">
                <a:solidFill>
                  <a:srgbClr val="00B050"/>
                </a:solidFill>
              </a:rPr>
              <a:t>~300 personnel </a:t>
            </a:r>
            <a:r>
              <a:rPr lang="fr-FR" dirty="0" smtClean="0"/>
              <a:t>and </a:t>
            </a:r>
            <a:r>
              <a:rPr lang="fr-FR" dirty="0" smtClean="0">
                <a:solidFill>
                  <a:srgbClr val="00B050"/>
                </a:solidFill>
              </a:rPr>
              <a:t>~10 </a:t>
            </a:r>
            <a:r>
              <a:rPr lang="fr-FR" dirty="0" err="1" smtClean="0">
                <a:solidFill>
                  <a:srgbClr val="00B050"/>
                </a:solidFill>
              </a:rPr>
              <a:t>MEuros</a:t>
            </a:r>
            <a:r>
              <a:rPr lang="fr-FR" dirty="0" smtClean="0">
                <a:solidFill>
                  <a:srgbClr val="00B050"/>
                </a:solidFill>
              </a:rPr>
              <a:t> budget </a:t>
            </a:r>
            <a:r>
              <a:rPr lang="fr-FR" dirty="0" smtClean="0"/>
              <a:t>(salaries not </a:t>
            </a:r>
            <a:r>
              <a:rPr lang="fr-FR" dirty="0" err="1" smtClean="0"/>
              <a:t>included</a:t>
            </a:r>
            <a:r>
              <a:rPr lang="fr-FR" dirty="0" smtClean="0"/>
              <a:t>) </a:t>
            </a:r>
          </a:p>
          <a:p>
            <a:pPr marL="228600" indent="-228600">
              <a:buSzPct val="100000"/>
              <a:buChar char="•"/>
            </a:pPr>
            <a:endParaRPr lang="fr-FR" dirty="0"/>
          </a:p>
          <a:p>
            <a:pPr marL="228600" indent="-228600">
              <a:buSzPct val="100000"/>
              <a:buChar char="•"/>
            </a:pPr>
            <a:r>
              <a:rPr lang="fr-FR" dirty="0" smtClean="0"/>
              <a:t>International recognition and </a:t>
            </a:r>
            <a:r>
              <a:rPr lang="fr-FR" dirty="0" err="1" smtClean="0"/>
              <a:t>scientific</a:t>
            </a:r>
            <a:r>
              <a:rPr lang="fr-FR" dirty="0" smtClean="0"/>
              <a:t> </a:t>
            </a:r>
            <a:r>
              <a:rPr lang="fr-FR" dirty="0" err="1" smtClean="0"/>
              <a:t>achievements</a:t>
            </a:r>
            <a:r>
              <a:rPr lang="fr-FR" dirty="0" smtClean="0"/>
              <a:t> in the </a:t>
            </a:r>
            <a:r>
              <a:rPr lang="fr-FR" dirty="0" err="1" smtClean="0"/>
              <a:t>fields</a:t>
            </a:r>
            <a:r>
              <a:rPr lang="fr-FR" dirty="0" smtClean="0"/>
              <a:t> of </a:t>
            </a:r>
            <a:r>
              <a:rPr lang="fr-FR" dirty="0" err="1" smtClean="0">
                <a:solidFill>
                  <a:srgbClr val="00B050"/>
                </a:solidFill>
              </a:rPr>
              <a:t>nuclear</a:t>
            </a:r>
            <a:r>
              <a:rPr lang="fr-FR" dirty="0" smtClean="0">
                <a:solidFill>
                  <a:srgbClr val="00B050"/>
                </a:solidFill>
              </a:rPr>
              <a:t> </a:t>
            </a:r>
            <a:r>
              <a:rPr lang="fr-FR" dirty="0" err="1" smtClean="0">
                <a:solidFill>
                  <a:srgbClr val="00B050"/>
                </a:solidFill>
              </a:rPr>
              <a:t>physics</a:t>
            </a:r>
            <a:r>
              <a:rPr lang="fr-FR" dirty="0" smtClean="0"/>
              <a:t>, </a:t>
            </a:r>
            <a:r>
              <a:rPr lang="fr-FR" dirty="0" err="1" smtClean="0">
                <a:solidFill>
                  <a:srgbClr val="00B050"/>
                </a:solidFill>
              </a:rPr>
              <a:t>hadronic</a:t>
            </a:r>
            <a:r>
              <a:rPr lang="fr-FR" dirty="0" smtClean="0">
                <a:solidFill>
                  <a:srgbClr val="00B050"/>
                </a:solidFill>
              </a:rPr>
              <a:t> </a:t>
            </a:r>
            <a:r>
              <a:rPr lang="fr-FR" dirty="0" err="1" smtClean="0">
                <a:solidFill>
                  <a:srgbClr val="00B050"/>
                </a:solidFill>
              </a:rPr>
              <a:t>physics</a:t>
            </a:r>
            <a:r>
              <a:rPr lang="fr-FR" dirty="0" smtClean="0"/>
              <a:t>, </a:t>
            </a:r>
            <a:r>
              <a:rPr lang="fr-FR" dirty="0" err="1" smtClean="0">
                <a:solidFill>
                  <a:srgbClr val="00B050"/>
                </a:solidFill>
              </a:rPr>
              <a:t>astroparticle</a:t>
            </a:r>
            <a:r>
              <a:rPr lang="fr-FR" dirty="0" smtClean="0">
                <a:solidFill>
                  <a:srgbClr val="00B050"/>
                </a:solidFill>
              </a:rPr>
              <a:t> </a:t>
            </a:r>
            <a:r>
              <a:rPr lang="fr-FR" dirty="0" err="1" smtClean="0">
                <a:solidFill>
                  <a:srgbClr val="00B050"/>
                </a:solidFill>
              </a:rPr>
              <a:t>physics</a:t>
            </a:r>
            <a:r>
              <a:rPr lang="fr-FR" dirty="0" smtClean="0"/>
              <a:t>,</a:t>
            </a:r>
          </a:p>
          <a:p>
            <a:pPr>
              <a:buSzPct val="100000"/>
            </a:pPr>
            <a:r>
              <a:rPr lang="fr-FR" dirty="0" smtClean="0"/>
              <a:t>     </a:t>
            </a:r>
            <a:r>
              <a:rPr lang="fr-FR" dirty="0" err="1" smtClean="0">
                <a:solidFill>
                  <a:srgbClr val="00B050"/>
                </a:solidFill>
              </a:rPr>
              <a:t>nuclear</a:t>
            </a:r>
            <a:r>
              <a:rPr lang="fr-FR" dirty="0" smtClean="0">
                <a:solidFill>
                  <a:srgbClr val="00B050"/>
                </a:solidFill>
              </a:rPr>
              <a:t> </a:t>
            </a:r>
            <a:r>
              <a:rPr lang="fr-FR" dirty="0" err="1" smtClean="0">
                <a:solidFill>
                  <a:srgbClr val="00B050"/>
                </a:solidFill>
              </a:rPr>
              <a:t>energy</a:t>
            </a:r>
            <a:r>
              <a:rPr lang="fr-FR" dirty="0" smtClean="0"/>
              <a:t>, </a:t>
            </a:r>
            <a:r>
              <a:rPr lang="fr-FR" dirty="0" err="1" smtClean="0">
                <a:solidFill>
                  <a:srgbClr val="00B050"/>
                </a:solidFill>
              </a:rPr>
              <a:t>radiochemistry</a:t>
            </a:r>
            <a:r>
              <a:rPr lang="fr-FR" dirty="0" smtClean="0"/>
              <a:t>, </a:t>
            </a:r>
            <a:r>
              <a:rPr lang="fr-FR" dirty="0" err="1" smtClean="0">
                <a:solidFill>
                  <a:srgbClr val="00B050"/>
                </a:solidFill>
              </a:rPr>
              <a:t>theory</a:t>
            </a:r>
            <a:r>
              <a:rPr lang="fr-FR" dirty="0" smtClean="0"/>
              <a:t>, </a:t>
            </a:r>
            <a:r>
              <a:rPr lang="fr-FR" dirty="0" smtClean="0">
                <a:solidFill>
                  <a:srgbClr val="4068C2"/>
                </a:solidFill>
              </a:rPr>
              <a:t>detector/instrumentation</a:t>
            </a:r>
            <a:r>
              <a:rPr lang="fr-FR" dirty="0" smtClean="0"/>
              <a:t> and </a:t>
            </a:r>
            <a:r>
              <a:rPr lang="fr-FR" dirty="0" err="1" smtClean="0">
                <a:solidFill>
                  <a:srgbClr val="4068C2"/>
                </a:solidFill>
              </a:rPr>
              <a:t>accelerator</a:t>
            </a:r>
            <a:r>
              <a:rPr lang="fr-FR" dirty="0" smtClean="0">
                <a:solidFill>
                  <a:srgbClr val="4068C2"/>
                </a:solidFill>
              </a:rPr>
              <a:t> </a:t>
            </a:r>
            <a:r>
              <a:rPr lang="fr-FR" dirty="0" err="1" smtClean="0">
                <a:solidFill>
                  <a:srgbClr val="4068C2"/>
                </a:solidFill>
              </a:rPr>
              <a:t>physics</a:t>
            </a:r>
            <a:endParaRPr lang="fr-FR" dirty="0" smtClean="0">
              <a:solidFill>
                <a:srgbClr val="4068C2"/>
              </a:solidFill>
            </a:endParaRPr>
          </a:p>
          <a:p>
            <a:pPr>
              <a:buSzPct val="100000"/>
            </a:pPr>
            <a:endParaRPr lang="fr-FR" dirty="0" smtClean="0"/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fr-FR" dirty="0" smtClean="0"/>
              <a:t>More </a:t>
            </a:r>
            <a:r>
              <a:rPr lang="fr-FR" dirty="0" err="1" smtClean="0"/>
              <a:t>than</a:t>
            </a:r>
            <a:r>
              <a:rPr lang="fr-FR" dirty="0" smtClean="0"/>
              <a:t> </a:t>
            </a:r>
            <a:r>
              <a:rPr lang="fr-FR" dirty="0" smtClean="0">
                <a:solidFill>
                  <a:srgbClr val="00B050"/>
                </a:solidFill>
              </a:rPr>
              <a:t>200 </a:t>
            </a:r>
            <a:r>
              <a:rPr lang="fr-FR" dirty="0" err="1" smtClean="0">
                <a:solidFill>
                  <a:srgbClr val="00B050"/>
                </a:solidFill>
              </a:rPr>
              <a:t>scientific</a:t>
            </a:r>
            <a:r>
              <a:rPr lang="fr-FR" dirty="0" smtClean="0">
                <a:solidFill>
                  <a:srgbClr val="00B050"/>
                </a:solidFill>
              </a:rPr>
              <a:t> publications per </a:t>
            </a:r>
            <a:r>
              <a:rPr lang="fr-FR" dirty="0" err="1" smtClean="0">
                <a:solidFill>
                  <a:srgbClr val="00B050"/>
                </a:solidFill>
              </a:rPr>
              <a:t>year</a:t>
            </a:r>
            <a:r>
              <a:rPr lang="fr-FR" dirty="0" smtClean="0"/>
              <a:t>, about </a:t>
            </a:r>
            <a:r>
              <a:rPr lang="fr-FR" dirty="0" smtClean="0">
                <a:solidFill>
                  <a:srgbClr val="00B050"/>
                </a:solidFill>
              </a:rPr>
              <a:t>200 </a:t>
            </a:r>
            <a:r>
              <a:rPr lang="fr-FR" dirty="0" err="1" smtClean="0">
                <a:solidFill>
                  <a:srgbClr val="00B050"/>
                </a:solidFill>
              </a:rPr>
              <a:t>conference</a:t>
            </a:r>
            <a:r>
              <a:rPr lang="fr-FR" dirty="0" smtClean="0">
                <a:solidFill>
                  <a:srgbClr val="00B050"/>
                </a:solidFill>
              </a:rPr>
              <a:t> </a:t>
            </a:r>
            <a:r>
              <a:rPr lang="fr-FR" dirty="0" err="1" smtClean="0">
                <a:solidFill>
                  <a:srgbClr val="00B050"/>
                </a:solidFill>
              </a:rPr>
              <a:t>talks</a:t>
            </a:r>
            <a:r>
              <a:rPr lang="fr-FR" dirty="0" smtClean="0">
                <a:solidFill>
                  <a:srgbClr val="00B050"/>
                </a:solidFill>
              </a:rPr>
              <a:t> per </a:t>
            </a:r>
            <a:r>
              <a:rPr lang="fr-FR" dirty="0" err="1" smtClean="0">
                <a:solidFill>
                  <a:srgbClr val="00B050"/>
                </a:solidFill>
              </a:rPr>
              <a:t>year</a:t>
            </a:r>
            <a:r>
              <a:rPr lang="fr-FR" dirty="0" smtClean="0"/>
              <a:t>.</a:t>
            </a: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fr-FR" dirty="0" smtClean="0"/>
              <a:t>Collaborations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smtClean="0">
                <a:solidFill>
                  <a:srgbClr val="4068C2"/>
                </a:solidFill>
              </a:rPr>
              <a:t>US</a:t>
            </a:r>
            <a:r>
              <a:rPr lang="fr-FR" dirty="0" smtClean="0"/>
              <a:t>, </a:t>
            </a:r>
            <a:r>
              <a:rPr lang="fr-FR" dirty="0" err="1" smtClean="0">
                <a:solidFill>
                  <a:srgbClr val="4068C2"/>
                </a:solidFill>
              </a:rPr>
              <a:t>Russia</a:t>
            </a:r>
            <a:r>
              <a:rPr lang="fr-FR" dirty="0" smtClean="0"/>
              <a:t>, </a:t>
            </a:r>
            <a:r>
              <a:rPr lang="fr-FR" dirty="0" err="1" smtClean="0">
                <a:solidFill>
                  <a:srgbClr val="4068C2"/>
                </a:solidFill>
              </a:rPr>
              <a:t>Japan</a:t>
            </a:r>
            <a:r>
              <a:rPr lang="fr-FR" dirty="0"/>
              <a:t>, </a:t>
            </a:r>
            <a:r>
              <a:rPr lang="fr-FR" dirty="0" smtClean="0">
                <a:solidFill>
                  <a:srgbClr val="4068C2"/>
                </a:solidFill>
              </a:rPr>
              <a:t>China</a:t>
            </a:r>
            <a:r>
              <a:rPr lang="fr-FR" dirty="0" smtClean="0"/>
              <a:t>, </a:t>
            </a:r>
            <a:r>
              <a:rPr lang="fr-FR" dirty="0" err="1" smtClean="0">
                <a:solidFill>
                  <a:srgbClr val="4068C2"/>
                </a:solidFill>
              </a:rPr>
              <a:t>Australia</a:t>
            </a:r>
            <a:r>
              <a:rPr lang="fr-FR" dirty="0" smtClean="0"/>
              <a:t>, </a:t>
            </a:r>
            <a:r>
              <a:rPr lang="fr-FR" dirty="0" smtClean="0">
                <a:solidFill>
                  <a:srgbClr val="4068C2"/>
                </a:solidFill>
              </a:rPr>
              <a:t>all over Europe</a:t>
            </a:r>
            <a:r>
              <a:rPr lang="fr-FR" dirty="0" smtClean="0"/>
              <a:t>,…</a:t>
            </a:r>
            <a:endParaRPr lang="fr-FR" dirty="0"/>
          </a:p>
          <a:p>
            <a:pPr>
              <a:buSzPct val="100000"/>
            </a:pPr>
            <a:endParaRPr lang="fr-FR" dirty="0"/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fr-FR" dirty="0" smtClean="0"/>
              <a:t>Currently about </a:t>
            </a:r>
            <a:r>
              <a:rPr lang="fr-FR" dirty="0" smtClean="0">
                <a:solidFill>
                  <a:srgbClr val="00B050"/>
                </a:solidFill>
              </a:rPr>
              <a:t>40 PhD </a:t>
            </a:r>
            <a:r>
              <a:rPr lang="fr-FR" dirty="0" err="1" smtClean="0">
                <a:solidFill>
                  <a:srgbClr val="00B050"/>
                </a:solidFill>
              </a:rPr>
              <a:t>students</a:t>
            </a:r>
            <a:r>
              <a:rPr lang="fr-FR" dirty="0" smtClean="0">
                <a:solidFill>
                  <a:srgbClr val="00B050"/>
                </a:solidFill>
              </a:rPr>
              <a:t> </a:t>
            </a:r>
            <a:r>
              <a:rPr lang="fr-FR" dirty="0" smtClean="0"/>
              <a:t>and </a:t>
            </a:r>
            <a:r>
              <a:rPr lang="fr-FR" dirty="0">
                <a:solidFill>
                  <a:srgbClr val="00B050"/>
                </a:solidFill>
              </a:rPr>
              <a:t>20 </a:t>
            </a:r>
            <a:r>
              <a:rPr lang="fr-FR" dirty="0" err="1" smtClean="0">
                <a:solidFill>
                  <a:srgbClr val="00B050"/>
                </a:solidFill>
              </a:rPr>
              <a:t>postdocs</a:t>
            </a:r>
            <a:endParaRPr lang="fr-FR" dirty="0" smtClean="0">
              <a:solidFill>
                <a:srgbClr val="00B050"/>
              </a:solidFill>
            </a:endParaRP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fr-FR" dirty="0" err="1" smtClean="0"/>
              <a:t>Strong</a:t>
            </a:r>
            <a:r>
              <a:rPr lang="fr-FR" dirty="0" smtClean="0"/>
              <a:t> </a:t>
            </a:r>
            <a:r>
              <a:rPr lang="fr-FR" dirty="0"/>
              <a:t>local </a:t>
            </a:r>
            <a:r>
              <a:rPr lang="fr-FR" dirty="0" err="1"/>
              <a:t>presence</a:t>
            </a:r>
            <a:r>
              <a:rPr lang="fr-FR" dirty="0"/>
              <a:t> in the Paris-Sud/Paris-Saclay University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>
                <a:solidFill>
                  <a:srgbClr val="00B050"/>
                </a:solidFill>
              </a:rPr>
              <a:t>important </a:t>
            </a:r>
            <a:r>
              <a:rPr lang="fr-FR" dirty="0" err="1">
                <a:solidFill>
                  <a:srgbClr val="00B050"/>
                </a:solidFill>
              </a:rPr>
              <a:t>teaching</a:t>
            </a:r>
            <a:r>
              <a:rPr lang="fr-FR" dirty="0">
                <a:solidFill>
                  <a:srgbClr val="00B050"/>
                </a:solidFill>
              </a:rPr>
              <a:t> </a:t>
            </a:r>
            <a:r>
              <a:rPr lang="fr-FR" dirty="0" err="1">
                <a:solidFill>
                  <a:srgbClr val="00B050"/>
                </a:solidFill>
              </a:rPr>
              <a:t>duties</a:t>
            </a:r>
            <a:r>
              <a:rPr lang="fr-FR" dirty="0"/>
              <a:t> and </a:t>
            </a:r>
            <a:r>
              <a:rPr lang="fr-FR" dirty="0" err="1">
                <a:solidFill>
                  <a:srgbClr val="00B050"/>
                </a:solidFill>
              </a:rPr>
              <a:t>responsibilities</a:t>
            </a:r>
            <a:endParaRPr lang="fr-FR" dirty="0">
              <a:solidFill>
                <a:srgbClr val="00B050"/>
              </a:solidFill>
            </a:endParaRPr>
          </a:p>
          <a:p>
            <a:pPr>
              <a:buSzPct val="100000"/>
            </a:pPr>
            <a:r>
              <a:rPr lang="fr-FR" dirty="0" err="1">
                <a:solidFill>
                  <a:srgbClr val="4068C2"/>
                </a:solidFill>
              </a:rPr>
              <a:t>three</a:t>
            </a:r>
            <a:r>
              <a:rPr lang="fr-FR" dirty="0">
                <a:solidFill>
                  <a:srgbClr val="4068C2"/>
                </a:solidFill>
              </a:rPr>
              <a:t> </a:t>
            </a:r>
            <a:r>
              <a:rPr lang="fr-FR" dirty="0" err="1">
                <a:solidFill>
                  <a:srgbClr val="4068C2"/>
                </a:solidFill>
              </a:rPr>
              <a:t>accelerators</a:t>
            </a:r>
            <a:r>
              <a:rPr lang="fr-FR" dirty="0">
                <a:solidFill>
                  <a:srgbClr val="4068C2"/>
                </a:solidFill>
              </a:rPr>
              <a:t> </a:t>
            </a:r>
            <a:endParaRPr lang="fr-FR" dirty="0"/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fr-FR" dirty="0" smtClean="0"/>
              <a:t>Operation of </a:t>
            </a:r>
            <a:r>
              <a:rPr lang="fr-FR" dirty="0" err="1" smtClean="0">
                <a:solidFill>
                  <a:srgbClr val="4068C2"/>
                </a:solidFill>
              </a:rPr>
              <a:t>three</a:t>
            </a:r>
            <a:r>
              <a:rPr lang="fr-FR" dirty="0" smtClean="0">
                <a:solidFill>
                  <a:srgbClr val="4068C2"/>
                </a:solidFill>
              </a:rPr>
              <a:t> </a:t>
            </a:r>
            <a:r>
              <a:rPr lang="fr-FR" dirty="0" err="1" smtClean="0">
                <a:solidFill>
                  <a:srgbClr val="4068C2"/>
                </a:solidFill>
              </a:rPr>
              <a:t>platforms</a:t>
            </a:r>
            <a:r>
              <a:rPr lang="fr-FR" dirty="0" smtClean="0">
                <a:solidFill>
                  <a:srgbClr val="4068C2"/>
                </a:solidFill>
              </a:rPr>
              <a:t> </a:t>
            </a:r>
            <a:r>
              <a:rPr lang="fr-FR" dirty="0" err="1" smtClean="0"/>
              <a:t>among</a:t>
            </a:r>
            <a:r>
              <a:rPr lang="fr-FR" dirty="0" smtClean="0"/>
              <a:t> </a:t>
            </a:r>
            <a:r>
              <a:rPr lang="fr-FR" dirty="0" err="1" smtClean="0"/>
              <a:t>which</a:t>
            </a:r>
            <a:r>
              <a:rPr lang="fr-FR" dirty="0" smtClean="0"/>
              <a:t> of international </a:t>
            </a:r>
            <a:r>
              <a:rPr lang="fr-FR" dirty="0" err="1" smtClean="0"/>
              <a:t>level</a:t>
            </a:r>
            <a:endParaRPr lang="fr-FR" dirty="0" smtClean="0"/>
          </a:p>
          <a:p>
            <a:pPr>
              <a:buSzPct val="100000"/>
            </a:pPr>
            <a:endParaRPr lang="fr-FR" dirty="0"/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fr-FR" dirty="0" smtClean="0"/>
              <a:t>In a </a:t>
            </a:r>
            <a:r>
              <a:rPr lang="fr-FR" dirty="0" err="1" smtClean="0"/>
              <a:t>context</a:t>
            </a:r>
            <a:r>
              <a:rPr lang="fr-FR" dirty="0" smtClean="0"/>
              <a:t> of </a:t>
            </a:r>
            <a:r>
              <a:rPr lang="fr-FR" dirty="0" err="1" smtClean="0"/>
              <a:t>decreasing</a:t>
            </a:r>
            <a:r>
              <a:rPr lang="fr-FR" dirty="0" smtClean="0"/>
              <a:t> </a:t>
            </a:r>
            <a:r>
              <a:rPr lang="fr-FR" dirty="0" err="1" smtClean="0"/>
              <a:t>human</a:t>
            </a:r>
            <a:r>
              <a:rPr lang="fr-FR" dirty="0" smtClean="0"/>
              <a:t> </a:t>
            </a:r>
            <a:r>
              <a:rPr lang="fr-FR" dirty="0" err="1" smtClean="0"/>
              <a:t>resources</a:t>
            </a:r>
            <a:r>
              <a:rPr lang="fr-FR" dirty="0" smtClean="0"/>
              <a:t> and of </a:t>
            </a:r>
            <a:r>
              <a:rPr lang="fr-FR" dirty="0" err="1" smtClean="0"/>
              <a:t>increasing</a:t>
            </a:r>
            <a:r>
              <a:rPr lang="fr-FR" dirty="0" smtClean="0"/>
              <a:t> </a:t>
            </a:r>
            <a:r>
              <a:rPr lang="fr-FR" dirty="0" err="1" smtClean="0"/>
              <a:t>overlap</a:t>
            </a:r>
            <a:r>
              <a:rPr lang="fr-FR" dirty="0" smtClean="0"/>
              <a:t> of </a:t>
            </a:r>
            <a:r>
              <a:rPr lang="fr-FR" dirty="0" err="1" smtClean="0"/>
              <a:t>interests</a:t>
            </a:r>
            <a:r>
              <a:rPr lang="fr-FR" dirty="0" smtClean="0"/>
              <a:t> and </a:t>
            </a:r>
            <a:r>
              <a:rPr lang="fr-FR" dirty="0" err="1" smtClean="0"/>
              <a:t>activities</a:t>
            </a:r>
            <a:r>
              <a:rPr lang="fr-FR" dirty="0" smtClean="0"/>
              <a:t> </a:t>
            </a:r>
            <a:r>
              <a:rPr lang="fr-FR" dirty="0" err="1" smtClean="0"/>
              <a:t>between</a:t>
            </a:r>
            <a:r>
              <a:rPr lang="fr-FR" dirty="0" smtClean="0"/>
              <a:t> </a:t>
            </a:r>
            <a:r>
              <a:rPr lang="fr-FR" dirty="0" err="1" smtClean="0"/>
              <a:t>our</a:t>
            </a:r>
            <a:r>
              <a:rPr lang="fr-FR" dirty="0" smtClean="0"/>
              <a:t> </a:t>
            </a:r>
            <a:r>
              <a:rPr lang="fr-FR" dirty="0" err="1" smtClean="0"/>
              <a:t>laboratories</a:t>
            </a:r>
            <a:r>
              <a:rPr lang="fr-FR" dirty="0" smtClean="0"/>
              <a:t>, </a:t>
            </a:r>
          </a:p>
          <a:p>
            <a:pPr>
              <a:buSzPct val="100000"/>
            </a:pPr>
            <a:r>
              <a:rPr lang="fr-FR" dirty="0" smtClean="0"/>
              <a:t>      the « refondation » </a:t>
            </a:r>
            <a:r>
              <a:rPr lang="fr-FR" dirty="0" err="1" smtClean="0"/>
              <a:t>may</a:t>
            </a:r>
            <a:r>
              <a:rPr lang="fr-FR" dirty="0" smtClean="0"/>
              <a:t> 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seen</a:t>
            </a:r>
            <a:r>
              <a:rPr lang="fr-FR" dirty="0" smtClean="0"/>
              <a:t> as an </a:t>
            </a:r>
            <a:r>
              <a:rPr lang="fr-FR" dirty="0" err="1" smtClean="0">
                <a:solidFill>
                  <a:srgbClr val="4068C2"/>
                </a:solidFill>
              </a:rPr>
              <a:t>opportunity</a:t>
            </a:r>
            <a:r>
              <a:rPr lang="fr-FR" dirty="0" smtClean="0"/>
              <a:t> (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its</a:t>
            </a:r>
            <a:r>
              <a:rPr lang="fr-FR" dirty="0" smtClean="0"/>
              <a:t> </a:t>
            </a:r>
            <a:r>
              <a:rPr lang="fr-FR" dirty="0" err="1" smtClean="0">
                <a:solidFill>
                  <a:srgbClr val="00B050"/>
                </a:solidFill>
              </a:rPr>
              <a:t>risks</a:t>
            </a:r>
            <a:r>
              <a:rPr lang="fr-FR" dirty="0" smtClean="0"/>
              <a:t>)</a:t>
            </a:r>
          </a:p>
          <a:p>
            <a:pPr>
              <a:buSzPct val="100000"/>
            </a:pPr>
            <a:endParaRPr lang="fr-FR" dirty="0"/>
          </a:p>
          <a:p>
            <a:pPr>
              <a:buSzPct val="100000"/>
            </a:pPr>
            <a:endParaRPr lang="fr-FR" dirty="0" smtClean="0"/>
          </a:p>
          <a:p>
            <a:pPr>
              <a:buSzPct val="1000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9492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dirty="0" smtClean="0"/>
              <a:t>PLAN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15/01/2019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HCERES evaluation – Laboratory Presentation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BE48F-A7D6-8A4D-99CA-582EB3456AD8}" type="slidenum">
              <a:rPr lang="fr-FR" smtClean="0"/>
              <a:t>2</a:t>
            </a:fld>
            <a:endParaRPr lang="fr-FR"/>
          </a:p>
        </p:txBody>
      </p:sp>
      <p:sp>
        <p:nvSpPr>
          <p:cNvPr id="11" name="Shape 247"/>
          <p:cNvSpPr/>
          <p:nvPr/>
        </p:nvSpPr>
        <p:spPr>
          <a:xfrm>
            <a:off x="3690938" y="1497012"/>
            <a:ext cx="4660900" cy="688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4000"/>
            </a:lvl1pPr>
          </a:lstStyle>
          <a:p>
            <a:pPr hangingPunct="0"/>
            <a:r>
              <a:rPr kern="0">
                <a:solidFill>
                  <a:srgbClr val="000000"/>
                </a:solidFill>
                <a:cs typeface="Calibri"/>
                <a:sym typeface="Calibri"/>
              </a:rPr>
              <a:t>Plan</a:t>
            </a:r>
          </a:p>
        </p:txBody>
      </p:sp>
      <p:sp>
        <p:nvSpPr>
          <p:cNvPr id="12" name="Shape 248"/>
          <p:cNvSpPr/>
          <p:nvPr/>
        </p:nvSpPr>
        <p:spPr>
          <a:xfrm>
            <a:off x="2222500" y="2191964"/>
            <a:ext cx="7651751" cy="2786815"/>
          </a:xfrm>
          <a:prstGeom prst="roundRect">
            <a:avLst>
              <a:gd name="adj" fmla="val 15183"/>
            </a:avLst>
          </a:pr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kern="0">
              <a:solidFill>
                <a:srgbClr val="FFFFFF"/>
              </a:solidFill>
              <a:cs typeface="Calibri"/>
              <a:sym typeface="Calibri"/>
            </a:endParaRPr>
          </a:p>
        </p:txBody>
      </p:sp>
      <p:sp>
        <p:nvSpPr>
          <p:cNvPr id="13" name="Shape 249"/>
          <p:cNvSpPr/>
          <p:nvPr/>
        </p:nvSpPr>
        <p:spPr>
          <a:xfrm>
            <a:off x="2367757" y="2472852"/>
            <a:ext cx="7361237" cy="2225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514350" indent="-514350" hangingPunct="0">
              <a:buClr>
                <a:srgbClr val="CA0009"/>
              </a:buClr>
              <a:buSzPct val="100000"/>
              <a:buFontTx/>
              <a:buAutoNum type="romanUcPeriod"/>
              <a:defRPr sz="2400"/>
            </a:pPr>
            <a:r>
              <a:rPr sz="2400" kern="0">
                <a:solidFill>
                  <a:srgbClr val="000000"/>
                </a:solidFill>
                <a:cs typeface="Calibri"/>
                <a:sym typeface="Calibri"/>
              </a:rPr>
              <a:t>Global view of the laboratory and main data</a:t>
            </a:r>
          </a:p>
          <a:p>
            <a:pPr marL="514350" indent="-514350" hangingPunct="0">
              <a:buClr>
                <a:srgbClr val="CA0009"/>
              </a:buClr>
              <a:buSzPct val="100000"/>
              <a:buFontTx/>
              <a:buAutoNum type="romanUcPeriod"/>
              <a:defRPr sz="2400"/>
            </a:pPr>
            <a:r>
              <a:rPr sz="2400" kern="0">
                <a:solidFill>
                  <a:srgbClr val="000000"/>
                </a:solidFill>
                <a:cs typeface="Calibri"/>
                <a:sym typeface="Calibri"/>
              </a:rPr>
              <a:t>Structure and scientific policy</a:t>
            </a:r>
          </a:p>
          <a:p>
            <a:pPr marL="514350" indent="-514350" hangingPunct="0">
              <a:buClr>
                <a:srgbClr val="CA0009"/>
              </a:buClr>
              <a:buSzPct val="100000"/>
              <a:buFontTx/>
              <a:buAutoNum type="romanUcPeriod"/>
              <a:defRPr sz="2400"/>
            </a:pPr>
            <a:r>
              <a:rPr sz="2400" kern="0">
                <a:solidFill>
                  <a:srgbClr val="000000"/>
                </a:solidFill>
                <a:cs typeface="Calibri"/>
                <a:sym typeface="Calibri"/>
              </a:rPr>
              <a:t>Technical infrastructures</a:t>
            </a:r>
          </a:p>
          <a:p>
            <a:pPr marL="514350" indent="-514350" hangingPunct="0">
              <a:buClr>
                <a:srgbClr val="CA0009"/>
              </a:buClr>
              <a:buSzPct val="100000"/>
              <a:buFontTx/>
              <a:buAutoNum type="romanUcPeriod"/>
              <a:defRPr sz="2400"/>
            </a:pPr>
            <a:r>
              <a:rPr sz="2400" kern="0">
                <a:solidFill>
                  <a:srgbClr val="000000"/>
                </a:solidFill>
                <a:cs typeface="Calibri"/>
                <a:sym typeface="Calibri"/>
              </a:rPr>
              <a:t>Highlights of the last contract (2015-2019)</a:t>
            </a:r>
          </a:p>
          <a:p>
            <a:pPr marL="514350" indent="-514350" hangingPunct="0">
              <a:buClr>
                <a:srgbClr val="CA0009"/>
              </a:buClr>
              <a:buSzPct val="100000"/>
              <a:buFontTx/>
              <a:buAutoNum type="romanUcPeriod"/>
              <a:defRPr sz="2400"/>
            </a:pPr>
            <a:r>
              <a:rPr sz="2400" kern="0">
                <a:solidFill>
                  <a:srgbClr val="000000"/>
                </a:solidFill>
                <a:cs typeface="Calibri"/>
                <a:sym typeface="Calibri"/>
              </a:rPr>
              <a:t>International, national and local environment</a:t>
            </a:r>
          </a:p>
          <a:p>
            <a:pPr marL="514350" indent="-514350" hangingPunct="0">
              <a:buClr>
                <a:srgbClr val="CA0009"/>
              </a:buClr>
              <a:buSzPct val="100000"/>
              <a:buFontTx/>
              <a:buAutoNum type="romanUcPeriod"/>
              <a:defRPr sz="2400"/>
            </a:pPr>
            <a:r>
              <a:rPr sz="2400" kern="0">
                <a:solidFill>
                  <a:srgbClr val="000000"/>
                </a:solidFill>
                <a:cs typeface="Calibri"/>
                <a:sym typeface="Calibri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79178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15/01/2019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HCERES evaluation – Laboratory Presentation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BE48F-A7D6-8A4D-99CA-582EB3456AD8}" type="slidenum">
              <a:rPr lang="fr-FR" smtClean="0"/>
              <a:t>3</a:t>
            </a:fld>
            <a:endParaRPr lang="fr-FR"/>
          </a:p>
        </p:txBody>
      </p:sp>
      <p:pic>
        <p:nvPicPr>
          <p:cNvPr id="7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809" y="0"/>
            <a:ext cx="1095375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224" y="0"/>
            <a:ext cx="11572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894" y="1673570"/>
            <a:ext cx="730982" cy="730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92" y="1255156"/>
            <a:ext cx="4640317" cy="3712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851" y="2469218"/>
            <a:ext cx="3017397" cy="4120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7713464" y="1721878"/>
            <a:ext cx="2123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Nobel </a:t>
            </a:r>
            <a:r>
              <a:rPr lang="fr-FR" sz="2000" dirty="0" err="1" smtClean="0"/>
              <a:t>prize</a:t>
            </a:r>
            <a:r>
              <a:rPr lang="fr-FR" sz="2000" dirty="0" smtClean="0"/>
              <a:t> in </a:t>
            </a:r>
            <a:r>
              <a:rPr lang="fr-FR" sz="2000" dirty="0" err="1" smtClean="0"/>
              <a:t>chemistry</a:t>
            </a:r>
            <a:r>
              <a:rPr lang="fr-FR" sz="2000" dirty="0" smtClean="0"/>
              <a:t> 1935 </a:t>
            </a:r>
            <a:endParaRPr lang="fr-FR" sz="2000" dirty="0"/>
          </a:p>
        </p:txBody>
      </p:sp>
      <p:sp>
        <p:nvSpPr>
          <p:cNvPr id="15" name="ZoneTexte 14"/>
          <p:cNvSpPr txBox="1"/>
          <p:nvPr/>
        </p:nvSpPr>
        <p:spPr>
          <a:xfrm>
            <a:off x="107503" y="4999572"/>
            <a:ext cx="65284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Creation</a:t>
            </a:r>
            <a:r>
              <a:rPr lang="fr-FR" dirty="0" smtClean="0"/>
              <a:t> of IPN on the initiative of Irène Joliot-Curie to </a:t>
            </a:r>
            <a:r>
              <a:rPr lang="fr-FR" dirty="0" err="1" smtClean="0"/>
              <a:t>install</a:t>
            </a:r>
            <a:r>
              <a:rPr lang="fr-FR" dirty="0" smtClean="0"/>
              <a:t> a synchrocyclotron. </a:t>
            </a:r>
            <a:r>
              <a:rPr lang="fr-FR" dirty="0" err="1"/>
              <a:t>Willingness</a:t>
            </a:r>
            <a:r>
              <a:rPr lang="fr-FR" dirty="0"/>
              <a:t> to </a:t>
            </a:r>
            <a:r>
              <a:rPr lang="fr-FR" dirty="0" err="1"/>
              <a:t>develop</a:t>
            </a:r>
            <a:r>
              <a:rPr lang="fr-FR" dirty="0"/>
              <a:t> </a:t>
            </a:r>
            <a:r>
              <a:rPr lang="fr-FR" dirty="0" err="1"/>
              <a:t>nuclear</a:t>
            </a:r>
            <a:r>
              <a:rPr lang="fr-FR" dirty="0"/>
              <a:t> </a:t>
            </a:r>
            <a:r>
              <a:rPr lang="fr-FR" dirty="0" err="1"/>
              <a:t>physics</a:t>
            </a:r>
            <a:r>
              <a:rPr lang="fr-FR" dirty="0"/>
              <a:t> in </a:t>
            </a:r>
            <a:r>
              <a:rPr lang="fr-FR" dirty="0" smtClean="0"/>
              <a:t>France.</a:t>
            </a:r>
          </a:p>
          <a:p>
            <a:r>
              <a:rPr lang="fr-FR" dirty="0" smtClean="0"/>
              <a:t>First </a:t>
            </a:r>
            <a:r>
              <a:rPr lang="fr-FR" dirty="0" err="1" smtClean="0"/>
              <a:t>lab</a:t>
            </a:r>
            <a:r>
              <a:rPr lang="fr-FR" dirty="0" smtClean="0"/>
              <a:t> (</a:t>
            </a:r>
            <a:r>
              <a:rPr lang="fr-FR" dirty="0" err="1" smtClean="0"/>
              <a:t>with</a:t>
            </a:r>
            <a:r>
              <a:rPr lang="fr-FR" dirty="0" smtClean="0"/>
              <a:t> LAL) on the Orsay campus.</a:t>
            </a:r>
            <a:endParaRPr lang="fr-FR" dirty="0"/>
          </a:p>
          <a:p>
            <a:endParaRPr lang="fr-FR" dirty="0"/>
          </a:p>
          <a:p>
            <a:r>
              <a:rPr lang="fr-FR" dirty="0" smtClean="0"/>
              <a:t>Frédéric Joliot-Curie first </a:t>
            </a:r>
            <a:r>
              <a:rPr lang="fr-FR" dirty="0" err="1" smtClean="0"/>
              <a:t>director</a:t>
            </a:r>
            <a:r>
              <a:rPr lang="fr-FR" dirty="0" smtClean="0"/>
              <a:t>.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5800665" y="1193162"/>
            <a:ext cx="5696650" cy="33855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600" dirty="0" smtClean="0">
                <a:latin typeface="Comic Sans MS" panose="030F0702030302020204" pitchFamily="66" charset="0"/>
              </a:rPr>
              <a:t>1956 the first buildings on the future Orsay campus</a:t>
            </a:r>
            <a:endParaRPr lang="fr-FR" sz="1600" dirty="0">
              <a:latin typeface="Comic Sans MS" panose="030F0702030302020204" pitchFamily="66" charset="0"/>
            </a:endParaRPr>
          </a:p>
        </p:txBody>
      </p:sp>
      <p:pic>
        <p:nvPicPr>
          <p:cNvPr id="17" name="Imag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553" y="14351"/>
            <a:ext cx="15700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926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15/01/2019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HCERES evaluation – Laboratory Presentation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BE48F-A7D6-8A4D-99CA-582EB3456AD8}" type="slidenum">
              <a:rPr lang="fr-FR" smtClean="0"/>
              <a:t>4</a:t>
            </a:fld>
            <a:endParaRPr lang="fr-FR"/>
          </a:p>
        </p:txBody>
      </p:sp>
      <p:pic>
        <p:nvPicPr>
          <p:cNvPr id="7" name="Picture 2" descr="C:\Users\dodeman.IPN\AppData\Local\Microsoft\Windows\Temporary Internet Files\Content.Outlook\GN5A2RVQ\IPNvueduciel20118_zoom_L16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29383"/>
            <a:ext cx="6596062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126" y="3266285"/>
            <a:ext cx="4937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9" name="ZoneTexte 6"/>
          <p:cNvSpPr txBox="1">
            <a:spLocks noChangeArrowheads="1"/>
          </p:cNvSpPr>
          <p:nvPr/>
        </p:nvSpPr>
        <p:spPr bwMode="auto">
          <a:xfrm>
            <a:off x="328741" y="2497478"/>
            <a:ext cx="210025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Helvetica" panose="020B0604020202020204" pitchFamily="34" charset="0"/>
                <a:cs typeface="ヒラギノ角ゴ ProN W3" charset="0"/>
                <a:sym typeface="Helvetica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Helvetica" panose="020B0604020202020204" pitchFamily="34" charset="0"/>
                <a:cs typeface="ヒラギノ角ゴ ProN W3" charset="0"/>
                <a:sym typeface="Helvetica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Helvetica" panose="020B0604020202020204" pitchFamily="34" charset="0"/>
                <a:cs typeface="ヒラギノ角ゴ ProN W3" charset="0"/>
                <a:sym typeface="Helvetica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Helvetica" panose="020B0604020202020204" pitchFamily="34" charset="0"/>
                <a:cs typeface="ヒラギノ角ゴ ProN W3" charset="0"/>
                <a:sym typeface="Helvetica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Helvetica" panose="020B0604020202020204" pitchFamily="34" charset="0"/>
                <a:cs typeface="ヒラギノ角ゴ ProN W3" charset="0"/>
                <a:sym typeface="Helvetica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" panose="020B0604020202020204" pitchFamily="34" charset="0"/>
                <a:cs typeface="ヒラギノ角ゴ ProN W3" charset="0"/>
                <a:sym typeface="Helvetica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" panose="020B0604020202020204" pitchFamily="34" charset="0"/>
                <a:cs typeface="ヒラギノ角ゴ ProN W3" charset="0"/>
                <a:sym typeface="Helvetica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" panose="020B0604020202020204" pitchFamily="34" charset="0"/>
                <a:cs typeface="ヒラギノ角ゴ ProN W3" charset="0"/>
                <a:sym typeface="Helvetica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" panose="020B0604020202020204" pitchFamily="34" charset="0"/>
                <a:cs typeface="ヒラギノ角ゴ ProN W3" charset="0"/>
                <a:sym typeface="Helvetica" panose="020B0604020202020204" pitchFamily="34" charset="0"/>
              </a:defRPr>
            </a:lvl9pPr>
          </a:lstStyle>
          <a:p>
            <a:pPr eaLnBrk="1" hangingPunct="1"/>
            <a:endParaRPr lang="fr-FR" altLang="fr-FR" sz="2000" i="1" dirty="0"/>
          </a:p>
          <a:p>
            <a:pPr eaLnBrk="1" hangingPunct="1"/>
            <a:r>
              <a:rPr lang="en-US" altLang="fr-FR" sz="2000" dirty="0"/>
              <a:t> ~ </a:t>
            </a:r>
            <a:r>
              <a:rPr lang="en-US" altLang="fr-FR" sz="2000" dirty="0" smtClean="0"/>
              <a:t>300 personnel</a:t>
            </a:r>
            <a:endParaRPr lang="en-US" altLang="fr-FR" sz="2000" dirty="0"/>
          </a:p>
          <a:p>
            <a:pPr eaLnBrk="1" hangingPunct="1"/>
            <a:r>
              <a:rPr lang="en-US" altLang="fr-FR" sz="2000" dirty="0" smtClean="0"/>
              <a:t> ~ 22000 m2</a:t>
            </a:r>
            <a:endParaRPr lang="en-US" altLang="fr-FR" sz="2000" dirty="0"/>
          </a:p>
        </p:txBody>
      </p:sp>
    </p:spTree>
    <p:extLst>
      <p:ext uri="{BB962C8B-B14F-4D97-AF65-F5344CB8AC3E}">
        <p14:creationId xmlns:p14="http://schemas.microsoft.com/office/powerpoint/2010/main" val="12385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838200" y="94197"/>
            <a:ext cx="10515600" cy="600075"/>
          </a:xfrm>
        </p:spPr>
        <p:txBody>
          <a:bodyPr>
            <a:normAutofit fontScale="90000"/>
          </a:bodyPr>
          <a:lstStyle/>
          <a:p>
            <a:r>
              <a:rPr lang="fr-FR" dirty="0"/>
              <a:t>Main data : </a:t>
            </a:r>
            <a:r>
              <a:rPr lang="fr-FR" dirty="0" err="1"/>
              <a:t>Human</a:t>
            </a:r>
            <a:r>
              <a:rPr lang="fr-FR" dirty="0"/>
              <a:t> </a:t>
            </a:r>
            <a:r>
              <a:rPr lang="fr-FR" dirty="0" err="1"/>
              <a:t>resources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15/01/2019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HCERES evaluation – Laboratory Presentation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BE48F-A7D6-8A4D-99CA-582EB3456AD8}" type="slidenum">
              <a:rPr lang="fr-FR" smtClean="0"/>
              <a:t>5</a:t>
            </a:fld>
            <a:endParaRPr lang="fr-FR"/>
          </a:p>
        </p:txBody>
      </p:sp>
      <p:graphicFrame>
        <p:nvGraphicFramePr>
          <p:cNvPr id="10" name="Table 257"/>
          <p:cNvGraphicFramePr/>
          <p:nvPr>
            <p:extLst>
              <p:ext uri="{D42A27DB-BD31-4B8C-83A1-F6EECF244321}">
                <p14:modId xmlns:p14="http://schemas.microsoft.com/office/powerpoint/2010/main" val="3543465589"/>
              </p:ext>
            </p:extLst>
          </p:nvPr>
        </p:nvGraphicFramePr>
        <p:xfrm>
          <a:off x="418522" y="1225102"/>
          <a:ext cx="3831626" cy="5135880"/>
        </p:xfrm>
        <a:graphic>
          <a:graphicData uri="http://schemas.openxmlformats.org/drawingml/2006/table">
            <a:tbl>
              <a:tblPr/>
              <a:tblGrid>
                <a:gridCol w="23791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08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08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07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defTabSz="457200">
                        <a:defRPr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defRPr>
                      </a:pPr>
                      <a:r>
                        <a:t>Active staff</a:t>
                      </a:r>
                    </a:p>
                    <a:p>
                      <a:pPr defTabSz="457200">
                        <a:defRPr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defRPr>
                      </a:pPr>
                      <a:r>
                        <a:t>30/06/18</a:t>
                      </a:r>
                    </a:p>
                  </a:txBody>
                  <a:tcPr marL="0" marR="0" marT="0" marB="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CNRS</a:t>
                      </a:r>
                    </a:p>
                  </a:txBody>
                  <a:tcPr marL="0" marR="0" marT="0" marB="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Univ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9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Total</a:t>
                      </a:r>
                    </a:p>
                  </a:txBody>
                  <a:tcPr marL="0" marR="0" marT="0" marB="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865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Full professors</a:t>
                      </a:r>
                    </a:p>
                  </a:txBody>
                  <a:tcPr marL="0" marR="0" marT="0" marB="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4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defRPr>
                      </a:pPr>
                      <a:r>
                        <a:rPr lang="fr-FR" dirty="0" smtClean="0"/>
                        <a:t>4</a:t>
                      </a:r>
                      <a:endParaRPr dirty="0"/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1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6865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Assistant professors</a:t>
                      </a:r>
                    </a:p>
                  </a:txBody>
                  <a:tcPr marL="0" marR="0" marT="0" marB="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100">
                          <a:latin typeface="Century Gothic"/>
                          <a:ea typeface="Century Gothic"/>
                          <a:cs typeface="Century Gothic"/>
                          <a:sym typeface="Century Gothic"/>
                        </a:defRPr>
                      </a:pPr>
                      <a:r>
                        <a:rPr lang="fr-FR" dirty="0" smtClean="0"/>
                        <a:t>11</a:t>
                      </a:r>
                      <a:endParaRPr dirty="0"/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1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865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Full time research directors</a:t>
                      </a:r>
                    </a:p>
                  </a:txBody>
                  <a:tcPr marL="0" marR="0" marT="0" marB="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100">
                          <a:latin typeface="Century Gothic"/>
                          <a:ea typeface="Century Gothic"/>
                          <a:cs typeface="Century Gothic"/>
                          <a:sym typeface="Century Gothic"/>
                        </a:defRPr>
                      </a:pPr>
                      <a:r>
                        <a:rPr lang="fr-FR" dirty="0" smtClean="0"/>
                        <a:t>20</a:t>
                      </a:r>
                      <a:endParaRPr dirty="0"/>
                    </a:p>
                  </a:txBody>
                  <a:tcPr marL="0" marR="0" marT="0" marB="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100">
                          <a:latin typeface="Century Gothic"/>
                          <a:ea typeface="Century Gothic"/>
                          <a:cs typeface="Century Gothic"/>
                          <a:sym typeface="Century Gothic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1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6865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Full time research associate</a:t>
                      </a:r>
                    </a:p>
                  </a:txBody>
                  <a:tcPr marL="0" marR="0" marT="0" marB="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100">
                          <a:latin typeface="Century Gothic"/>
                          <a:ea typeface="Century Gothic"/>
                          <a:cs typeface="Century Gothic"/>
                          <a:sym typeface="Century Gothic"/>
                        </a:defRPr>
                      </a:pPr>
                      <a:r>
                        <a:rPr lang="fr-FR" dirty="0" smtClean="0"/>
                        <a:t>34</a:t>
                      </a:r>
                      <a:endParaRPr dirty="0"/>
                    </a:p>
                  </a:txBody>
                  <a:tcPr marL="0" marR="0" marT="0" marB="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100">
                          <a:latin typeface="Century Gothic"/>
                          <a:ea typeface="Century Gothic"/>
                          <a:cs typeface="Century Gothic"/>
                          <a:sym typeface="Century Gothic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1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6865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Other scientists</a:t>
                      </a:r>
                    </a:p>
                  </a:txBody>
                  <a:tcPr marL="0" marR="0" marT="0" marB="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100">
                          <a:latin typeface="Century Gothic"/>
                          <a:ea typeface="Century Gothic"/>
                          <a:cs typeface="Century Gothic"/>
                          <a:sym typeface="Century Gothic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100">
                          <a:latin typeface="Century Gothic"/>
                          <a:ea typeface="Century Gothic"/>
                          <a:cs typeface="Century Gothic"/>
                          <a:sym typeface="Century Gothic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1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6865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High school teachers</a:t>
                      </a:r>
                    </a:p>
                  </a:txBody>
                  <a:tcPr marL="0" marR="0" marT="0" marB="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100">
                          <a:latin typeface="Century Gothic"/>
                          <a:ea typeface="Century Gothic"/>
                          <a:cs typeface="Century Gothic"/>
                          <a:sym typeface="Century Gothic"/>
                        </a:defRPr>
                      </a:pPr>
                      <a:r>
                        <a:rPr lang="fr-FR" dirty="0" smtClean="0"/>
                        <a:t>0</a:t>
                      </a:r>
                      <a:endParaRPr dirty="0"/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1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6865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Supporting personnel (ITAs, BIATSS…)</a:t>
                      </a:r>
                    </a:p>
                  </a:txBody>
                  <a:tcPr marL="0" marR="0" marT="0" marB="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defRPr>
                      </a:pPr>
                      <a:r>
                        <a:rPr lang="fr-FR" dirty="0" smtClean="0"/>
                        <a:t>143</a:t>
                      </a:r>
                      <a:endParaRPr dirty="0"/>
                    </a:p>
                  </a:txBody>
                  <a:tcPr marL="0" marR="0" marT="0" marB="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100">
                          <a:latin typeface="Century Gothic"/>
                          <a:ea typeface="Century Gothic"/>
                          <a:cs typeface="Century Gothic"/>
                          <a:sym typeface="Century Gothic"/>
                        </a:defRPr>
                      </a:pPr>
                      <a:r>
                        <a:rPr lang="fr-FR" dirty="0" smtClean="0"/>
                        <a:t>10</a:t>
                      </a:r>
                      <a:endParaRPr dirty="0"/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1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0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Permanent staff</a:t>
                      </a:r>
                    </a:p>
                  </a:txBody>
                  <a:tcPr marL="0" marR="0" marT="0" marB="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1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1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1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defRPr>
                      </a:pPr>
                      <a:r>
                        <a:rPr lang="fr-FR" dirty="0" smtClean="0"/>
                        <a:t>222</a:t>
                      </a:r>
                      <a:endParaRPr dirty="0"/>
                    </a:p>
                  </a:txBody>
                  <a:tcPr marL="0" marR="0" marT="0" marB="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6865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000" dirty="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Non-permanent professors</a:t>
                      </a:r>
                    </a:p>
                  </a:txBody>
                  <a:tcPr marL="0" marR="0" marT="0" marB="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defRPr>
                      </a:pPr>
                      <a:endParaRPr dirty="0"/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1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defRPr>
                      </a:pPr>
                      <a:r>
                        <a:rPr lang="fr-FR" dirty="0" smtClean="0"/>
                        <a:t>1</a:t>
                      </a:r>
                      <a:endParaRPr dirty="0"/>
                    </a:p>
                  </a:txBody>
                  <a:tcPr marL="0" marR="0" marT="0" marB="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6865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Non-permanent full time scientists</a:t>
                      </a:r>
                    </a:p>
                  </a:txBody>
                  <a:tcPr marL="0" marR="0" marT="0" marB="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1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defRPr>
                      </a:pPr>
                      <a:r>
                        <a:rPr lang="fr-FR" dirty="0" smtClean="0"/>
                        <a:t>25</a:t>
                      </a:r>
                      <a:endParaRPr dirty="0"/>
                    </a:p>
                  </a:txBody>
                  <a:tcPr marL="0" marR="0" marT="0" marB="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6865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000" i="1" smtClean="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PhD </a:t>
                      </a:r>
                      <a:r>
                        <a:rPr sz="1000" i="1" dirty="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Students</a:t>
                      </a:r>
                    </a:p>
                  </a:txBody>
                  <a:tcPr marL="0" marR="0" marT="0" marB="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1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defRPr>
                      </a:pPr>
                      <a:r>
                        <a:rPr lang="fr-FR" dirty="0" smtClean="0"/>
                        <a:t>42</a:t>
                      </a:r>
                      <a:endParaRPr dirty="0"/>
                    </a:p>
                  </a:txBody>
                  <a:tcPr marL="0" marR="0" marT="0" marB="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6865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000" dirty="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non-permanent supporting </a:t>
                      </a:r>
                      <a:r>
                        <a:rPr sz="1000" dirty="0" smtClean="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personnel</a:t>
                      </a:r>
                      <a:endParaRPr sz="1000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0" marR="0" marT="0" marB="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1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defRPr>
                      </a:pPr>
                      <a:r>
                        <a:rPr lang="fr-FR" dirty="0" smtClean="0"/>
                        <a:t>23</a:t>
                      </a:r>
                      <a:endParaRPr dirty="0"/>
                    </a:p>
                  </a:txBody>
                  <a:tcPr marL="0" marR="0" marT="0" marB="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6865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0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Non permanent staff</a:t>
                      </a:r>
                    </a:p>
                  </a:txBody>
                  <a:tcPr marL="0" marR="0" marT="0" marB="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1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defRPr>
                      </a:pPr>
                      <a:r>
                        <a:rPr lang="fr-FR" dirty="0" smtClean="0"/>
                        <a:t>91</a:t>
                      </a:r>
                      <a:endParaRPr dirty="0"/>
                    </a:p>
                  </a:txBody>
                  <a:tcPr marL="0" marR="0" marT="0" marB="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2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Total</a:t>
                      </a:r>
                    </a:p>
                  </a:txBody>
                  <a:tcPr marL="0" marR="0" marT="0" marB="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1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defRPr>
                      </a:pPr>
                      <a:r>
                        <a:rPr lang="fr-FR" dirty="0" smtClean="0"/>
                        <a:t>313</a:t>
                      </a:r>
                      <a:endParaRPr dirty="0"/>
                    </a:p>
                  </a:txBody>
                  <a:tcPr marL="0" marR="0" marT="0" marB="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4628" y="1407719"/>
            <a:ext cx="7437544" cy="437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60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838200" y="94197"/>
            <a:ext cx="10515600" cy="600075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>Main data : Budget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15/01/2019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HCERES evaluation – Laboratory Presentation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BE48F-A7D6-8A4D-99CA-582EB3456AD8}" type="slidenum">
              <a:rPr lang="fr-FR" smtClean="0"/>
              <a:t>6</a:t>
            </a:fld>
            <a:endParaRPr lang="fr-FR"/>
          </a:p>
        </p:txBody>
      </p:sp>
      <p:graphicFrame>
        <p:nvGraphicFramePr>
          <p:cNvPr id="9" name="Table 261"/>
          <p:cNvGraphicFramePr/>
          <p:nvPr>
            <p:extLst>
              <p:ext uri="{D42A27DB-BD31-4B8C-83A1-F6EECF244321}">
                <p14:modId xmlns:p14="http://schemas.microsoft.com/office/powerpoint/2010/main" val="1056362181"/>
              </p:ext>
            </p:extLst>
          </p:nvPr>
        </p:nvGraphicFramePr>
        <p:xfrm>
          <a:off x="6147378" y="1270073"/>
          <a:ext cx="4274704" cy="4712703"/>
        </p:xfrm>
        <a:graphic>
          <a:graphicData uri="http://schemas.openxmlformats.org/drawingml/2006/table">
            <a:tbl>
              <a:tblPr/>
              <a:tblGrid>
                <a:gridCol w="33215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31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4050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100" dirty="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Contracts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1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2017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509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International funds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0509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European programs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0" i="0" u="none" strike="noStrike" dirty="0">
                          <a:effectLst/>
                          <a:latin typeface="Century Gothic" panose="020B0502020202020204" pitchFamily="34" charset="0"/>
                        </a:rPr>
                        <a:t>208 052</a:t>
                      </a:r>
                    </a:p>
                  </a:txBody>
                  <a:tcPr marL="7620" marR="7620" marT="7620" marB="0" anchor="ctr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509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ERC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0509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European structural funds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0509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ANR (not PIA)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0" i="0" u="none" strike="noStrike" dirty="0">
                          <a:effectLst/>
                          <a:latin typeface="Century Gothic" panose="020B0502020202020204" pitchFamily="34" charset="0"/>
                        </a:rPr>
                        <a:t>95 967</a:t>
                      </a:r>
                    </a:p>
                  </a:txBody>
                  <a:tcPr marL="7620" marR="7620" marT="7620" marB="0" anchor="ctr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0509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PIA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0" i="0" u="none" strike="noStrike" dirty="0">
                          <a:effectLst/>
                          <a:latin typeface="Century Gothic" panose="020B0502020202020204" pitchFamily="34" charset="0"/>
                        </a:rPr>
                        <a:t>427 236</a:t>
                      </a:r>
                    </a:p>
                  </a:txBody>
                  <a:tcPr marL="7620" marR="7620" marT="7620" marB="0" anchor="ctr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0509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Other public funds on calls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0509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Local governing bodies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100">
                          <a:latin typeface="Century Gothic"/>
                          <a:ea typeface="Century Gothic"/>
                          <a:cs typeface="Century Gothic"/>
                          <a:sym typeface="Century Gothic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0509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CPER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100">
                          <a:latin typeface="Century Gothic"/>
                          <a:ea typeface="Century Gothic"/>
                          <a:cs typeface="Century Gothic"/>
                          <a:sym typeface="Century Gothic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0509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Foundations, charities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100">
                          <a:latin typeface="Century Gothic"/>
                          <a:ea typeface="Century Gothic"/>
                          <a:cs typeface="Century Gothic"/>
                          <a:sym typeface="Century Gothic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0509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Industrial contracts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0" i="0" u="none" strike="noStrike" dirty="0">
                          <a:effectLst/>
                          <a:latin typeface="Century Gothic" panose="020B0502020202020204" pitchFamily="34" charset="0"/>
                        </a:rPr>
                        <a:t>29 834</a:t>
                      </a:r>
                    </a:p>
                  </a:txBody>
                  <a:tcPr marL="7620" marR="7620" marT="7620" marB="0" anchor="ctr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0509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Consulting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0" i="0" u="none" strike="noStrike" dirty="0">
                          <a:effectLst/>
                          <a:latin typeface="Century Gothic" panose="020B0502020202020204" pitchFamily="34" charset="0"/>
                        </a:rPr>
                        <a:t>416 678</a:t>
                      </a:r>
                    </a:p>
                  </a:txBody>
                  <a:tcPr marL="7620" marR="7620" marT="7620" marB="0" anchor="ctr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0509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Institut Carnot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100">
                          <a:latin typeface="Century Gothic"/>
                          <a:ea typeface="Century Gothic"/>
                          <a:cs typeface="Century Gothic"/>
                          <a:sym typeface="Century Gothic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0509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Innovation (SATT, BPI, …)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100">
                          <a:latin typeface="Century Gothic"/>
                          <a:ea typeface="Century Gothic"/>
                          <a:cs typeface="Century Gothic"/>
                          <a:sym typeface="Century Gothic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50509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Patents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100">
                          <a:latin typeface="Century Gothic"/>
                          <a:ea typeface="Century Gothic"/>
                          <a:cs typeface="Century Gothic"/>
                          <a:sym typeface="Century Gothic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50509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Other funds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0" i="0" u="none" strike="noStrike" dirty="0">
                          <a:effectLst/>
                          <a:latin typeface="Century Gothic" panose="020B0502020202020204" pitchFamily="34" charset="0"/>
                        </a:rPr>
                        <a:t>9 925 444</a:t>
                      </a:r>
                    </a:p>
                  </a:txBody>
                  <a:tcPr marL="7620" marR="7620" marT="7620" marB="0" anchor="ctr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50509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Total contracts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1" i="0" u="none" strike="noStrike" dirty="0">
                          <a:effectLst/>
                          <a:latin typeface="Century Gothic" panose="020B0502020202020204" pitchFamily="34" charset="0"/>
                        </a:rPr>
                        <a:t>11 103 211</a:t>
                      </a:r>
                    </a:p>
                  </a:txBody>
                  <a:tcPr marL="7620" marR="7620" marT="7620" marB="0" anchor="ctr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graphicFrame>
        <p:nvGraphicFramePr>
          <p:cNvPr id="10" name="Table 262"/>
          <p:cNvGraphicFramePr/>
          <p:nvPr>
            <p:extLst>
              <p:ext uri="{D42A27DB-BD31-4B8C-83A1-F6EECF244321}">
                <p14:modId xmlns:p14="http://schemas.microsoft.com/office/powerpoint/2010/main" val="1266993371"/>
              </p:ext>
            </p:extLst>
          </p:nvPr>
        </p:nvGraphicFramePr>
        <p:xfrm>
          <a:off x="687532" y="1324831"/>
          <a:ext cx="3697432" cy="2264160"/>
        </p:xfrm>
        <a:graphic>
          <a:graphicData uri="http://schemas.openxmlformats.org/drawingml/2006/table">
            <a:tbl>
              <a:tblPr/>
              <a:tblGrid>
                <a:gridCol w="29078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95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4361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100" dirty="0" err="1" smtClean="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Tutelles</a:t>
                      </a:r>
                      <a:r>
                        <a:rPr lang="fr-FR" sz="1100" dirty="0" smtClean="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: CNRS</a:t>
                      </a:r>
                      <a:endParaRPr sz="1100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1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2017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336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Basic funds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i="0" u="none" strike="noStrike" dirty="0" smtClean="0">
                          <a:effectLst/>
                          <a:latin typeface="Century Gothic" panose="020B0502020202020204" pitchFamily="34" charset="0"/>
                        </a:rPr>
                        <a:t>400 000</a:t>
                      </a:r>
                    </a:p>
                    <a:p>
                      <a:pPr algn="r" fontAlgn="ctr"/>
                      <a:endParaRPr lang="fr-FR" sz="1100" b="1" i="0" u="none" strike="noStrike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336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Specific funds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i="0" u="none" strike="noStrike" dirty="0" smtClean="0">
                          <a:effectLst/>
                          <a:latin typeface="Century Gothic" panose="020B0502020202020204" pitchFamily="34" charset="0"/>
                        </a:rPr>
                        <a:t>1 263 620</a:t>
                      </a:r>
                    </a:p>
                    <a:p>
                      <a:pPr algn="r" fontAlgn="ctr"/>
                      <a:endParaRPr lang="fr-FR" sz="1100" b="0" i="0" u="none" strike="noStrike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6199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Calls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1100" b="0" i="0" u="none" strike="noStrike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6199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Infrastructure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defRPr>
                      </a:pPr>
                      <a:r>
                        <a:rPr lang="fr-FR" dirty="0" smtClean="0"/>
                        <a:t>1160000</a:t>
                      </a:r>
                      <a:endParaRPr dirty="0"/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2729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Total tutelles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1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defRPr>
                      </a:pPr>
                      <a:r>
                        <a:rPr lang="fr-FR" sz="1100" b="1" i="0" u="none" strike="noStrike" dirty="0" smtClean="0">
                          <a:effectLst/>
                          <a:latin typeface="Century Gothic" panose="020B0502020202020204" pitchFamily="34" charset="0"/>
                        </a:rPr>
                        <a:t>2 823 620</a:t>
                      </a:r>
                    </a:p>
                    <a:p>
                      <a:pPr algn="l" defTabSz="457200">
                        <a:defRPr sz="11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defRPr>
                      </a:pPr>
                      <a:endParaRPr dirty="0"/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1" name="Table 262"/>
          <p:cNvGraphicFramePr/>
          <p:nvPr>
            <p:extLst>
              <p:ext uri="{D42A27DB-BD31-4B8C-83A1-F6EECF244321}">
                <p14:modId xmlns:p14="http://schemas.microsoft.com/office/powerpoint/2010/main" val="3540901176"/>
              </p:ext>
            </p:extLst>
          </p:nvPr>
        </p:nvGraphicFramePr>
        <p:xfrm>
          <a:off x="614795" y="4170883"/>
          <a:ext cx="3770170" cy="1755889"/>
        </p:xfrm>
        <a:graphic>
          <a:graphicData uri="http://schemas.openxmlformats.org/drawingml/2006/table">
            <a:tbl>
              <a:tblPr/>
              <a:tblGrid>
                <a:gridCol w="2965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7164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100" dirty="0" err="1" smtClean="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Tutelles</a:t>
                      </a:r>
                      <a:r>
                        <a:rPr lang="fr-FR" sz="1100" dirty="0" smtClean="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: </a:t>
                      </a:r>
                      <a:r>
                        <a:rPr lang="fr-FR" sz="1100" dirty="0" err="1" smtClean="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Univ</a:t>
                      </a:r>
                      <a:endParaRPr sz="1100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1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2017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745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Basic funds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1" i="0" u="none" strike="noStrike" dirty="0">
                          <a:effectLst/>
                          <a:latin typeface="Century Gothic" panose="020B0502020202020204" pitchFamily="34" charset="0"/>
                        </a:rPr>
                        <a:t>92 100</a:t>
                      </a:r>
                    </a:p>
                  </a:txBody>
                  <a:tcPr marL="7620" marR="7620" marT="7620" marB="0" anchor="ctr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7745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Specific funds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1100" b="0" i="0" u="none" strike="noStrike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7745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Calls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1100" b="0" i="0" u="none" strike="noStrike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7745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Infrastructure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7745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Total tutelles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1" i="0" u="none" strike="noStrike" dirty="0">
                          <a:effectLst/>
                          <a:latin typeface="Century Gothic" panose="020B0502020202020204" pitchFamily="34" charset="0"/>
                        </a:rPr>
                        <a:t>92 100</a:t>
                      </a:r>
                    </a:p>
                  </a:txBody>
                  <a:tcPr marL="7620" marR="7620" marT="7620" marB="0" anchor="ctr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548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pied de page 5"/>
          <p:cNvSpPr>
            <a:spLocks noGrp="1"/>
          </p:cNvSpPr>
          <p:nvPr>
            <p:ph type="ftr" sz="quarter" idx="4294967295"/>
          </p:nvPr>
        </p:nvSpPr>
        <p:spPr>
          <a:xfrm>
            <a:off x="2109912" y="5255325"/>
            <a:ext cx="1714500" cy="1357312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Unité mixte de recherche </a:t>
            </a:r>
            <a:br>
              <a:rPr lang="fr-FR" dirty="0" smtClean="0"/>
            </a:br>
            <a:r>
              <a:rPr lang="fr-FR" dirty="0" smtClean="0"/>
              <a:t>CNRS-IN2P3</a:t>
            </a:r>
          </a:p>
          <a:p>
            <a:pPr>
              <a:defRPr/>
            </a:pPr>
            <a:r>
              <a:rPr lang="fr-FR" dirty="0" smtClean="0"/>
              <a:t>Université Paris-Sud 11</a:t>
            </a:r>
            <a:r>
              <a:rPr lang="fr-FR" b="0" dirty="0" smtClean="0">
                <a:solidFill>
                  <a:srgbClr val="AB757F"/>
                </a:solidFill>
              </a:rPr>
              <a:t/>
            </a:r>
            <a:br>
              <a:rPr lang="fr-FR" b="0" dirty="0" smtClean="0">
                <a:solidFill>
                  <a:srgbClr val="AB757F"/>
                </a:solidFill>
              </a:rPr>
            </a:br>
            <a:r>
              <a:rPr lang="fr-FR" b="0" dirty="0" smtClean="0">
                <a:solidFill>
                  <a:srgbClr val="FF0000"/>
                </a:solidFill>
              </a:rPr>
              <a:t/>
            </a:r>
            <a:br>
              <a:rPr lang="fr-FR" b="0" dirty="0" smtClean="0">
                <a:solidFill>
                  <a:srgbClr val="FF0000"/>
                </a:solidFill>
              </a:rPr>
            </a:br>
            <a:endParaRPr lang="fr-FR" b="0" dirty="0">
              <a:solidFill>
                <a:srgbClr val="FF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32984" y="2343393"/>
            <a:ext cx="3512633" cy="2987316"/>
          </a:xfrm>
          <a:prstGeom prst="rect">
            <a:avLst/>
          </a:prstGeom>
          <a:solidFill>
            <a:srgbClr val="46AE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defRPr/>
            </a:pPr>
            <a:r>
              <a:rPr lang="fr-FR" sz="900" b="1" dirty="0" smtClean="0">
                <a:solidFill>
                  <a:srgbClr val="FFFFFF"/>
                </a:solidFill>
                <a:latin typeface="Trebuchet MS" pitchFamily="34" charset="0"/>
              </a:rPr>
              <a:t>ACCELERATOR DIVISION</a:t>
            </a:r>
            <a:endParaRPr lang="fr-FR" sz="900" b="1" dirty="0">
              <a:solidFill>
                <a:srgbClr val="FFFFFF"/>
              </a:solidFill>
              <a:latin typeface="Trebuchet MS" pitchFamily="34" charset="0"/>
            </a:endParaRPr>
          </a:p>
          <a:p>
            <a:pPr algn="ctr">
              <a:defRPr/>
            </a:pPr>
            <a:r>
              <a:rPr lang="fr-FR" sz="800" b="1" dirty="0" err="1" smtClean="0">
                <a:solidFill>
                  <a:schemeClr val="tx1"/>
                </a:solidFill>
                <a:latin typeface="Trebuchet MS" pitchFamily="34" charset="0"/>
              </a:rPr>
              <a:t>Director</a:t>
            </a:r>
            <a:r>
              <a:rPr lang="fr-FR" sz="900" b="1" dirty="0" smtClean="0">
                <a:solidFill>
                  <a:schemeClr val="tx1"/>
                </a:solidFill>
                <a:latin typeface="Trebuchet MS" pitchFamily="34" charset="0"/>
              </a:rPr>
              <a:t> </a:t>
            </a:r>
            <a:r>
              <a:rPr lang="fr-FR" sz="900" b="1" dirty="0">
                <a:solidFill>
                  <a:schemeClr val="tx1"/>
                </a:solidFill>
                <a:latin typeface="Trebuchet MS" pitchFamily="34" charset="0"/>
              </a:rPr>
              <a:t>: </a:t>
            </a:r>
            <a:r>
              <a:rPr lang="fr-FR" sz="800" b="1" dirty="0" smtClean="0">
                <a:solidFill>
                  <a:schemeClr val="tx1"/>
                </a:solidFill>
                <a:latin typeface="Trebuchet MS" pitchFamily="34" charset="0"/>
              </a:rPr>
              <a:t>Sébastien </a:t>
            </a:r>
            <a:r>
              <a:rPr lang="fr-FR" sz="800" b="1" dirty="0">
                <a:solidFill>
                  <a:schemeClr val="tx1"/>
                </a:solidFill>
                <a:latin typeface="Trebuchet MS" pitchFamily="34" charset="0"/>
              </a:rPr>
              <a:t>BOUSSON</a:t>
            </a:r>
          </a:p>
          <a:p>
            <a:pPr algn="ctr">
              <a:defRPr/>
            </a:pPr>
            <a:r>
              <a:rPr lang="en-US" sz="800" b="1" i="1" dirty="0">
                <a:solidFill>
                  <a:schemeClr val="tx1"/>
                </a:solidFill>
                <a:latin typeface="Trebuchet MS" pitchFamily="34" charset="0"/>
              </a:rPr>
              <a:t>Administrative and financial management officer </a:t>
            </a:r>
            <a:r>
              <a:rPr lang="fr-FR" sz="900" i="1" dirty="0" smtClean="0">
                <a:solidFill>
                  <a:schemeClr val="tx1"/>
                </a:solidFill>
                <a:latin typeface="Trebuchet MS" pitchFamily="34" charset="0"/>
              </a:rPr>
              <a:t>: </a:t>
            </a:r>
            <a:r>
              <a:rPr lang="fr-FR" sz="800" i="1" dirty="0" smtClean="0">
                <a:solidFill>
                  <a:schemeClr val="tx1"/>
                </a:solidFill>
                <a:latin typeface="Trebuchet MS" pitchFamily="34" charset="0"/>
              </a:rPr>
              <a:t>Virginie QUIPOURT</a:t>
            </a:r>
            <a:endParaRPr lang="fr-FR" sz="800" i="1" dirty="0">
              <a:solidFill>
                <a:schemeClr val="tx1"/>
              </a:solidFill>
              <a:latin typeface="Trebuchet MS" pitchFamily="34" charset="0"/>
            </a:endParaRPr>
          </a:p>
        </p:txBody>
      </p:sp>
      <p:cxnSp>
        <p:nvCxnSpPr>
          <p:cNvPr id="12" name="Connecteur en angle 11"/>
          <p:cNvCxnSpPr/>
          <p:nvPr/>
        </p:nvCxnSpPr>
        <p:spPr>
          <a:xfrm flipV="1">
            <a:off x="5301520" y="840052"/>
            <a:ext cx="179509" cy="278884"/>
          </a:xfrm>
          <a:prstGeom prst="bentConnector2">
            <a:avLst/>
          </a:prstGeom>
          <a:ln w="158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 flipV="1">
            <a:off x="8046221" y="2279411"/>
            <a:ext cx="0" cy="360120"/>
          </a:xfrm>
          <a:prstGeom prst="line">
            <a:avLst/>
          </a:prstGeom>
          <a:ln w="158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524153" y="5396776"/>
            <a:ext cx="1846071" cy="12577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200" b="1" dirty="0">
              <a:solidFill>
                <a:srgbClr val="FFFFFF"/>
              </a:solidFill>
              <a:latin typeface="Trebuchet MS" pitchFamily="34" charset="0"/>
            </a:endParaRPr>
          </a:p>
          <a:p>
            <a:pPr algn="ctr">
              <a:defRPr/>
            </a:pPr>
            <a:endParaRPr lang="fr-FR" sz="1200" b="1" dirty="0">
              <a:solidFill>
                <a:srgbClr val="FFFFFF"/>
              </a:solidFill>
              <a:latin typeface="Trebuchet MS" pitchFamily="34" charset="0"/>
            </a:endParaRPr>
          </a:p>
          <a:p>
            <a:pPr algn="ctr">
              <a:defRPr/>
            </a:pPr>
            <a:r>
              <a:rPr lang="fr-FR" sz="800" b="1" dirty="0">
                <a:solidFill>
                  <a:srgbClr val="FFFFFF"/>
                </a:solidFill>
                <a:latin typeface="Trebuchet MS" pitchFamily="34" charset="0"/>
              </a:rPr>
              <a:t>    </a:t>
            </a:r>
            <a:endParaRPr lang="fr-FR" sz="800" b="1" dirty="0" smtClean="0">
              <a:solidFill>
                <a:srgbClr val="FFFFFF"/>
              </a:solidFill>
              <a:latin typeface="Trebuchet MS" pitchFamily="34" charset="0"/>
            </a:endParaRPr>
          </a:p>
          <a:p>
            <a:pPr algn="ctr">
              <a:defRPr/>
            </a:pPr>
            <a:endParaRPr lang="fr-FR" sz="800" b="1" dirty="0">
              <a:solidFill>
                <a:srgbClr val="FFFFFF"/>
              </a:solidFill>
              <a:latin typeface="Trebuchet MS" pitchFamily="34" charset="0"/>
            </a:endParaRPr>
          </a:p>
          <a:p>
            <a:pPr algn="ctr">
              <a:defRPr/>
            </a:pPr>
            <a:endParaRPr lang="fr-FR" sz="1400" b="1" dirty="0">
              <a:solidFill>
                <a:srgbClr val="FFFFFF"/>
              </a:solidFill>
              <a:latin typeface="Trebuchet MS" pitchFamily="34" charset="0"/>
            </a:endParaRPr>
          </a:p>
          <a:p>
            <a:pPr algn="ctr">
              <a:defRPr/>
            </a:pPr>
            <a:endParaRPr lang="fr-FR" sz="1400" b="1" dirty="0">
              <a:solidFill>
                <a:srgbClr val="FFFFFF"/>
              </a:solidFill>
              <a:latin typeface="Trebuchet MS" pitchFamily="34" charset="0"/>
            </a:endParaRPr>
          </a:p>
          <a:p>
            <a:pPr algn="ctr">
              <a:defRPr/>
            </a:pPr>
            <a:endParaRPr lang="fr-FR" sz="1400" b="1" dirty="0">
              <a:solidFill>
                <a:srgbClr val="FFFFFF"/>
              </a:solidFill>
              <a:latin typeface="Trebuchet MS" pitchFamily="34" charset="0"/>
            </a:endParaRPr>
          </a:p>
          <a:p>
            <a:pPr algn="ctr">
              <a:defRPr/>
            </a:pPr>
            <a:endParaRPr lang="fr-FR" sz="1400" b="1" dirty="0">
              <a:solidFill>
                <a:srgbClr val="FFFFFF"/>
              </a:solidFill>
              <a:latin typeface="Trebuchet MS" pitchFamily="34" charset="0"/>
            </a:endParaRPr>
          </a:p>
          <a:p>
            <a:pPr algn="ctr">
              <a:defRPr/>
            </a:pPr>
            <a:endParaRPr lang="fr-FR" sz="1400" b="1" dirty="0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13959" y="2340312"/>
            <a:ext cx="1722163" cy="431392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449323" y="4948522"/>
            <a:ext cx="1696293" cy="1698548"/>
          </a:xfrm>
          <a:prstGeom prst="rect">
            <a:avLst/>
          </a:prstGeom>
          <a:solidFill>
            <a:schemeClr val="accent5"/>
          </a:solidFill>
          <a:ln w="22225"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fr-FR" sz="700" i="1" dirty="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17" name="Organigramme : Processus 16"/>
          <p:cNvSpPr/>
          <p:nvPr/>
        </p:nvSpPr>
        <p:spPr>
          <a:xfrm>
            <a:off x="1813960" y="958470"/>
            <a:ext cx="3479834" cy="411154"/>
          </a:xfrm>
          <a:prstGeom prst="flowChartProcess">
            <a:avLst/>
          </a:prstGeom>
          <a:solidFill>
            <a:srgbClr val="4B2572"/>
          </a:solidFill>
          <a:ln>
            <a:solidFill>
              <a:srgbClr val="4B257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b="1" cap="all" dirty="0" smtClean="0">
                <a:solidFill>
                  <a:schemeClr val="bg1"/>
                </a:solidFill>
                <a:latin typeface="Trebuchet MS" pitchFamily="34" charset="0"/>
              </a:rPr>
              <a:t>Communication – </a:t>
            </a:r>
            <a:r>
              <a:rPr lang="fr-FR" sz="900" b="1" cap="all" dirty="0" err="1" smtClean="0">
                <a:solidFill>
                  <a:schemeClr val="bg1"/>
                </a:solidFill>
                <a:latin typeface="Trebuchet MS" pitchFamily="34" charset="0"/>
              </a:rPr>
              <a:t>scientific</a:t>
            </a:r>
            <a:r>
              <a:rPr lang="fr-FR" sz="900" b="1" cap="all" dirty="0" smtClean="0">
                <a:solidFill>
                  <a:schemeClr val="bg1"/>
                </a:solidFill>
                <a:latin typeface="Trebuchet MS" pitchFamily="34" charset="0"/>
              </a:rPr>
              <a:t> and </a:t>
            </a:r>
            <a:r>
              <a:rPr lang="fr-FR" sz="900" b="1" cap="all" dirty="0" err="1" smtClean="0">
                <a:solidFill>
                  <a:schemeClr val="bg1"/>
                </a:solidFill>
                <a:latin typeface="Trebuchet MS" pitchFamily="34" charset="0"/>
              </a:rPr>
              <a:t>technical</a:t>
            </a:r>
            <a:r>
              <a:rPr lang="fr-FR" sz="900" b="1" cap="all" dirty="0" smtClean="0">
                <a:solidFill>
                  <a:schemeClr val="bg1"/>
                </a:solidFill>
                <a:latin typeface="Trebuchet MS" pitchFamily="34" charset="0"/>
              </a:rPr>
              <a:t> information</a:t>
            </a:r>
          </a:p>
          <a:p>
            <a:pPr algn="ctr">
              <a:defRPr/>
            </a:pPr>
            <a:r>
              <a:rPr lang="fr-FR" sz="800" b="1" dirty="0">
                <a:solidFill>
                  <a:srgbClr val="FFFF00"/>
                </a:solidFill>
                <a:latin typeface="Trebuchet MS" pitchFamily="34" charset="0"/>
              </a:rPr>
              <a:t>Valérie FROIS</a:t>
            </a:r>
          </a:p>
        </p:txBody>
      </p:sp>
      <p:sp>
        <p:nvSpPr>
          <p:cNvPr id="18" name="Organigramme : Processus 17"/>
          <p:cNvSpPr/>
          <p:nvPr/>
        </p:nvSpPr>
        <p:spPr>
          <a:xfrm>
            <a:off x="7196822" y="2340312"/>
            <a:ext cx="1687513" cy="4306758"/>
          </a:xfrm>
          <a:prstGeom prst="flowChartProcess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fr-FR" sz="900" b="1" dirty="0" smtClean="0">
                <a:solidFill>
                  <a:srgbClr val="FFFFFF"/>
                </a:solidFill>
                <a:latin typeface="Trebuchet MS" pitchFamily="34" charset="0"/>
              </a:rPr>
              <a:t>INSTRUMENTATION </a:t>
            </a:r>
          </a:p>
          <a:p>
            <a:pPr algn="ctr">
              <a:defRPr/>
            </a:pPr>
            <a:r>
              <a:rPr lang="fr-FR" sz="900" b="1" dirty="0" smtClean="0">
                <a:solidFill>
                  <a:srgbClr val="FFFFFF"/>
                </a:solidFill>
                <a:latin typeface="Trebuchet MS" pitchFamily="34" charset="0"/>
              </a:rPr>
              <a:t>&amp; COMPUTING </a:t>
            </a:r>
          </a:p>
          <a:p>
            <a:pPr algn="ctr">
              <a:defRPr/>
            </a:pPr>
            <a:r>
              <a:rPr lang="fr-FR" sz="900" b="1" dirty="0" smtClean="0">
                <a:solidFill>
                  <a:srgbClr val="FFFFFF"/>
                </a:solidFill>
                <a:latin typeface="Trebuchet MS" pitchFamily="34" charset="0"/>
              </a:rPr>
              <a:t>DIVISION</a:t>
            </a:r>
          </a:p>
          <a:p>
            <a:pPr algn="ctr">
              <a:defRPr/>
            </a:pPr>
            <a:r>
              <a:rPr lang="fr-FR" sz="800" b="1" dirty="0" err="1" smtClean="0">
                <a:solidFill>
                  <a:schemeClr val="tx1"/>
                </a:solidFill>
                <a:latin typeface="Trebuchet MS" pitchFamily="34" charset="0"/>
              </a:rPr>
              <a:t>Director</a:t>
            </a:r>
            <a:r>
              <a:rPr lang="fr-FR" sz="900" b="1" dirty="0" smtClean="0">
                <a:solidFill>
                  <a:schemeClr val="tx1"/>
                </a:solidFill>
                <a:latin typeface="Trebuchet MS" pitchFamily="34" charset="0"/>
              </a:rPr>
              <a:t> : </a:t>
            </a:r>
            <a:r>
              <a:rPr lang="fr-FR" sz="800" b="1" dirty="0">
                <a:solidFill>
                  <a:schemeClr val="tx1"/>
                </a:solidFill>
                <a:latin typeface="Trebuchet MS" pitchFamily="34" charset="0"/>
              </a:rPr>
              <a:t>Bernard GENOLINI</a:t>
            </a:r>
          </a:p>
          <a:p>
            <a:pPr algn="ctr">
              <a:defRPr/>
            </a:pPr>
            <a:r>
              <a:rPr lang="fr-FR" sz="800" i="1" dirty="0" smtClean="0">
                <a:solidFill>
                  <a:schemeClr val="tx1"/>
                </a:solidFill>
                <a:latin typeface="Trebuchet MS" pitchFamily="34" charset="0"/>
              </a:rPr>
              <a:t>Assistante</a:t>
            </a:r>
            <a:r>
              <a:rPr lang="fr-FR" sz="900" i="1" dirty="0" smtClean="0">
                <a:solidFill>
                  <a:schemeClr val="tx1"/>
                </a:solidFill>
                <a:latin typeface="Trebuchet MS" pitchFamily="34" charset="0"/>
              </a:rPr>
              <a:t> </a:t>
            </a:r>
            <a:r>
              <a:rPr lang="fr-FR" sz="800" i="1" dirty="0" smtClean="0">
                <a:solidFill>
                  <a:schemeClr val="tx1"/>
                </a:solidFill>
                <a:latin typeface="Trebuchet MS" pitchFamily="34" charset="0"/>
              </a:rPr>
              <a:t>: Laurence BERTHIER</a:t>
            </a:r>
          </a:p>
          <a:p>
            <a:pPr algn="ctr">
              <a:defRPr/>
            </a:pPr>
            <a:endParaRPr lang="fr-FR" sz="800" b="1" dirty="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19" name="Organigramme : Processus 18"/>
          <p:cNvSpPr>
            <a:spLocks noChangeArrowheads="1"/>
          </p:cNvSpPr>
          <p:nvPr/>
        </p:nvSpPr>
        <p:spPr bwMode="auto">
          <a:xfrm>
            <a:off x="7427009" y="4411851"/>
            <a:ext cx="1225550" cy="855662"/>
          </a:xfrm>
          <a:prstGeom prst="flowChartProcess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fr-FR" sz="800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Physical Electronics Service</a:t>
            </a:r>
            <a:endParaRPr lang="fr-FR" sz="800" b="1" dirty="0">
              <a:solidFill>
                <a:schemeClr val="accent3">
                  <a:lumMod val="50000"/>
                </a:schemeClr>
              </a:solidFill>
              <a:latin typeface="Trebuchet MS" pitchFamily="34" charset="0"/>
            </a:endParaRPr>
          </a:p>
          <a:p>
            <a:pPr algn="ctr"/>
            <a:r>
              <a:rPr lang="fr-FR" sz="800" b="1" dirty="0">
                <a:solidFill>
                  <a:schemeClr val="tx1"/>
                </a:solidFill>
                <a:latin typeface="Trebuchet MS" pitchFamily="34" charset="0"/>
              </a:rPr>
              <a:t>Eric WANLIN</a:t>
            </a:r>
          </a:p>
          <a:p>
            <a:pPr algn="ctr"/>
            <a:endParaRPr lang="fr-FR" sz="800" b="1" dirty="0">
              <a:solidFill>
                <a:schemeClr val="accent3">
                  <a:lumMod val="5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20" name="Organigramme : Processus 19"/>
          <p:cNvSpPr>
            <a:spLocks noChangeArrowheads="1"/>
          </p:cNvSpPr>
          <p:nvPr/>
        </p:nvSpPr>
        <p:spPr bwMode="auto">
          <a:xfrm>
            <a:off x="7452569" y="3318636"/>
            <a:ext cx="1225550" cy="804863"/>
          </a:xfrm>
          <a:prstGeom prst="flowChartProcess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sz="800" b="1" dirty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Service </a:t>
            </a:r>
          </a:p>
          <a:p>
            <a:pPr algn="ctr">
              <a:defRPr/>
            </a:pPr>
            <a:r>
              <a:rPr lang="fr-FR" sz="800" b="1" dirty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R&amp;D </a:t>
            </a:r>
            <a:r>
              <a:rPr lang="fr-FR" sz="800" b="1" dirty="0" err="1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Détectors</a:t>
            </a:r>
            <a:endParaRPr lang="fr-FR" sz="800" b="1" dirty="0" smtClean="0">
              <a:solidFill>
                <a:schemeClr val="accent3">
                  <a:lumMod val="50000"/>
                </a:schemeClr>
              </a:solidFill>
              <a:latin typeface="Trebuchet MS" pitchFamily="34" charset="0"/>
            </a:endParaRPr>
          </a:p>
          <a:p>
            <a:pPr algn="ctr">
              <a:defRPr/>
            </a:pPr>
            <a:r>
              <a:rPr lang="fr-FR" sz="800" b="1" dirty="0" err="1" smtClean="0">
                <a:solidFill>
                  <a:schemeClr val="tx1"/>
                </a:solidFill>
                <a:latin typeface="Trebuchet MS" pitchFamily="34" charset="0"/>
              </a:rPr>
              <a:t>Giulia</a:t>
            </a:r>
            <a:r>
              <a:rPr lang="fr-FR" sz="800" b="1" dirty="0" smtClean="0">
                <a:solidFill>
                  <a:schemeClr val="tx1"/>
                </a:solidFill>
                <a:latin typeface="Trebuchet MS" pitchFamily="34" charset="0"/>
              </a:rPr>
              <a:t> HULL</a:t>
            </a:r>
            <a:endParaRPr lang="fr-FR" sz="800" b="1" dirty="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21" name="Organigramme : Processus 20"/>
          <p:cNvSpPr>
            <a:spLocks noChangeArrowheads="1"/>
          </p:cNvSpPr>
          <p:nvPr/>
        </p:nvSpPr>
        <p:spPr bwMode="auto">
          <a:xfrm>
            <a:off x="7427009" y="5505065"/>
            <a:ext cx="1217613" cy="847725"/>
          </a:xfrm>
          <a:prstGeom prst="flowChartProcess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fr-FR" sz="800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IT </a:t>
            </a:r>
            <a:r>
              <a:rPr lang="fr-FR" sz="800" b="1" dirty="0" err="1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Department</a:t>
            </a:r>
            <a:r>
              <a:rPr lang="fr-FR" sz="800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 of the Institute</a:t>
            </a:r>
            <a:endParaRPr lang="fr-FR" sz="800" b="1" dirty="0">
              <a:solidFill>
                <a:schemeClr val="accent3">
                  <a:lumMod val="50000"/>
                </a:schemeClr>
              </a:solidFill>
              <a:latin typeface="Trebuchet MS" pitchFamily="34" charset="0"/>
            </a:endParaRPr>
          </a:p>
          <a:p>
            <a:pPr algn="ctr"/>
            <a:r>
              <a:rPr lang="fr-FR" sz="800" b="1" dirty="0" smtClean="0">
                <a:solidFill>
                  <a:schemeClr val="tx1"/>
                </a:solidFill>
                <a:latin typeface="Trebuchet MS" pitchFamily="34" charset="0"/>
              </a:rPr>
              <a:t>Vincent LAFAGE</a:t>
            </a:r>
            <a:endParaRPr lang="fr-FR" sz="800" b="1" dirty="0">
              <a:solidFill>
                <a:schemeClr val="accent3">
                  <a:lumMod val="5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22" name="Organigramme : Processus 21"/>
          <p:cNvSpPr/>
          <p:nvPr/>
        </p:nvSpPr>
        <p:spPr>
          <a:xfrm>
            <a:off x="1943574" y="3082873"/>
            <a:ext cx="1449387" cy="929916"/>
          </a:xfrm>
          <a:prstGeom prst="flowChartProcess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t" anchorCtr="1"/>
          <a:lstStyle/>
          <a:p>
            <a:pPr algn="ctr">
              <a:spcBef>
                <a:spcPts val="1200"/>
              </a:spcBef>
              <a:defRPr/>
            </a:pPr>
            <a:r>
              <a:rPr lang="fr-FR" sz="800" b="1" dirty="0" err="1" smtClean="0">
                <a:solidFill>
                  <a:srgbClr val="7030A0"/>
                </a:solidFill>
                <a:latin typeface="Trebuchet MS" pitchFamily="34" charset="0"/>
              </a:rPr>
              <a:t>Nuclear</a:t>
            </a:r>
            <a:r>
              <a:rPr lang="fr-FR" sz="800" b="1" dirty="0" smtClean="0">
                <a:solidFill>
                  <a:srgbClr val="7030A0"/>
                </a:solidFill>
                <a:latin typeface="Trebuchet MS" pitchFamily="34" charset="0"/>
              </a:rPr>
              <a:t> Structure &amp; Dynamics</a:t>
            </a:r>
          </a:p>
          <a:p>
            <a:pPr algn="ctr">
              <a:defRPr/>
            </a:pPr>
            <a:r>
              <a:rPr lang="fr-FR" sz="800" b="1" dirty="0" err="1">
                <a:solidFill>
                  <a:schemeClr val="tx1"/>
                </a:solidFill>
                <a:latin typeface="Trebuchet MS" pitchFamily="34" charset="0"/>
              </a:rPr>
              <a:t>Iulian</a:t>
            </a:r>
            <a:r>
              <a:rPr lang="fr-FR" sz="800" b="1" dirty="0">
                <a:solidFill>
                  <a:schemeClr val="tx1"/>
                </a:solidFill>
                <a:latin typeface="Trebuchet MS" pitchFamily="34" charset="0"/>
              </a:rPr>
              <a:t> STEFAN</a:t>
            </a:r>
          </a:p>
          <a:p>
            <a:pPr algn="ctr">
              <a:defRPr/>
            </a:pPr>
            <a:endParaRPr lang="fr-FR" sz="700" b="1" dirty="0">
              <a:solidFill>
                <a:schemeClr val="tx1"/>
              </a:solidFill>
              <a:latin typeface="Trebuchet MS" pitchFamily="34" charset="0"/>
            </a:endParaRPr>
          </a:p>
          <a:p>
            <a:pPr algn="ctr"/>
            <a:r>
              <a:rPr lang="fr-FR" sz="800" b="1" dirty="0" err="1">
                <a:solidFill>
                  <a:srgbClr val="7030A0"/>
                </a:solidFill>
                <a:latin typeface="Trebuchet MS" pitchFamily="34" charset="0"/>
              </a:rPr>
              <a:t>N</a:t>
            </a:r>
            <a:r>
              <a:rPr lang="fr-FR" sz="800" b="1" dirty="0" err="1" smtClean="0">
                <a:solidFill>
                  <a:srgbClr val="7030A0"/>
                </a:solidFill>
                <a:latin typeface="Trebuchet MS" pitchFamily="34" charset="0"/>
              </a:rPr>
              <a:t>uclei</a:t>
            </a:r>
            <a:r>
              <a:rPr lang="fr-FR" sz="800" b="1" dirty="0" smtClean="0">
                <a:solidFill>
                  <a:srgbClr val="7030A0"/>
                </a:solidFill>
                <a:latin typeface="Trebuchet MS" pitchFamily="34" charset="0"/>
              </a:rPr>
              <a:t> </a:t>
            </a:r>
            <a:r>
              <a:rPr lang="fr-FR" sz="800" b="1" dirty="0" err="1">
                <a:solidFill>
                  <a:srgbClr val="7030A0"/>
                </a:solidFill>
                <a:latin typeface="Trebuchet MS" pitchFamily="34" charset="0"/>
              </a:rPr>
              <a:t>M</a:t>
            </a:r>
            <a:r>
              <a:rPr lang="fr-FR" sz="800" b="1" dirty="0" err="1" smtClean="0">
                <a:solidFill>
                  <a:srgbClr val="7030A0"/>
                </a:solidFill>
                <a:latin typeface="Trebuchet MS" pitchFamily="34" charset="0"/>
              </a:rPr>
              <a:t>aterial</a:t>
            </a:r>
            <a:r>
              <a:rPr lang="fr-FR" sz="800" b="1" dirty="0" smtClean="0">
                <a:solidFill>
                  <a:srgbClr val="7030A0"/>
                </a:solidFill>
                <a:latin typeface="Trebuchet MS" pitchFamily="34" charset="0"/>
              </a:rPr>
              <a:t> Ions</a:t>
            </a:r>
            <a:endParaRPr lang="fr-FR" sz="800" b="1" dirty="0">
              <a:solidFill>
                <a:srgbClr val="7030A0"/>
              </a:solidFill>
              <a:latin typeface="Trebuchet MS" pitchFamily="34" charset="0"/>
            </a:endParaRPr>
          </a:p>
          <a:p>
            <a:pPr algn="ctr">
              <a:defRPr/>
            </a:pPr>
            <a:r>
              <a:rPr lang="fr-FR" sz="800" b="1" dirty="0" smtClean="0">
                <a:solidFill>
                  <a:schemeClr val="tx1"/>
                </a:solidFill>
                <a:latin typeface="Trebuchet MS" pitchFamily="34" charset="0"/>
              </a:rPr>
              <a:t>Marin CHABOT</a:t>
            </a:r>
            <a:endParaRPr lang="fr-FR" sz="800" b="1" dirty="0">
              <a:solidFill>
                <a:schemeClr val="tx1"/>
              </a:solidFill>
              <a:latin typeface="Trebuchet MS" pitchFamily="34" charset="0"/>
            </a:endParaRPr>
          </a:p>
          <a:p>
            <a:pPr algn="ctr">
              <a:defRPr/>
            </a:pPr>
            <a:endParaRPr lang="fr-FR" sz="700" b="1" dirty="0" smtClean="0">
              <a:solidFill>
                <a:schemeClr val="tx1"/>
              </a:solidFill>
              <a:latin typeface="Trebuchet MS" pitchFamily="34" charset="0"/>
            </a:endParaRPr>
          </a:p>
          <a:p>
            <a:pPr algn="ctr">
              <a:defRPr/>
            </a:pPr>
            <a:endParaRPr lang="fr-FR" sz="800" b="1" dirty="0" smtClean="0">
              <a:solidFill>
                <a:schemeClr val="tx1"/>
              </a:solidFill>
              <a:latin typeface="Trebuchet MS" pitchFamily="34" charset="0"/>
            </a:endParaRPr>
          </a:p>
          <a:p>
            <a:pPr algn="ctr">
              <a:defRPr/>
            </a:pPr>
            <a:endParaRPr lang="fr-FR" sz="800" b="1" dirty="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23" name="Organigramme : Processus 22"/>
          <p:cNvSpPr/>
          <p:nvPr/>
        </p:nvSpPr>
        <p:spPr>
          <a:xfrm>
            <a:off x="1959972" y="4125036"/>
            <a:ext cx="1425904" cy="523875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fr-FR" sz="800" b="1" dirty="0" smtClean="0">
              <a:solidFill>
                <a:srgbClr val="403152"/>
              </a:solidFill>
              <a:latin typeface="Trebuchet MS" pitchFamily="34" charset="0"/>
            </a:endParaRPr>
          </a:p>
          <a:p>
            <a:pPr algn="ctr">
              <a:defRPr/>
            </a:pPr>
            <a:endParaRPr lang="fr-FR" sz="800" b="1" dirty="0" smtClean="0">
              <a:solidFill>
                <a:srgbClr val="403152"/>
              </a:solidFill>
              <a:latin typeface="Trebuchet MS" pitchFamily="34" charset="0"/>
            </a:endParaRPr>
          </a:p>
          <a:p>
            <a:pPr algn="ctr">
              <a:defRPr/>
            </a:pPr>
            <a:r>
              <a:rPr lang="fr-FR" sz="800" b="1" dirty="0">
                <a:solidFill>
                  <a:srgbClr val="7030A0"/>
                </a:solidFill>
                <a:latin typeface="Trebuchet MS" pitchFamily="34" charset="0"/>
              </a:rPr>
              <a:t>High </a:t>
            </a:r>
            <a:r>
              <a:rPr lang="fr-FR" sz="800" b="1" dirty="0" err="1">
                <a:solidFill>
                  <a:srgbClr val="7030A0"/>
                </a:solidFill>
                <a:latin typeface="Trebuchet MS" pitchFamily="34" charset="0"/>
              </a:rPr>
              <a:t>Energy</a:t>
            </a:r>
            <a:r>
              <a:rPr lang="fr-FR" sz="800" b="1" dirty="0">
                <a:solidFill>
                  <a:srgbClr val="7030A0"/>
                </a:solidFill>
                <a:latin typeface="Trebuchet MS" pitchFamily="34" charset="0"/>
              </a:rPr>
              <a:t> </a:t>
            </a:r>
            <a:r>
              <a:rPr lang="fr-FR" sz="800" b="1" dirty="0" err="1" smtClean="0">
                <a:solidFill>
                  <a:srgbClr val="7030A0"/>
                </a:solidFill>
                <a:latin typeface="Trebuchet MS" pitchFamily="34" charset="0"/>
              </a:rPr>
              <a:t>Physics</a:t>
            </a:r>
            <a:endParaRPr lang="fr-FR" sz="800" b="1" dirty="0" smtClean="0">
              <a:solidFill>
                <a:srgbClr val="7030A0"/>
              </a:solidFill>
              <a:latin typeface="Trebuchet MS" pitchFamily="34" charset="0"/>
            </a:endParaRPr>
          </a:p>
          <a:p>
            <a:pPr algn="ctr">
              <a:defRPr/>
            </a:pPr>
            <a:r>
              <a:rPr lang="fr-FR" sz="800" b="1" dirty="0" smtClean="0">
                <a:solidFill>
                  <a:schemeClr val="tx1"/>
                </a:solidFill>
                <a:latin typeface="Trebuchet MS" pitchFamily="34" charset="0"/>
              </a:rPr>
              <a:t>Silvia NICCOLAI</a:t>
            </a:r>
          </a:p>
          <a:p>
            <a:pPr algn="ctr">
              <a:defRPr/>
            </a:pPr>
            <a:endParaRPr lang="fr-FR" sz="800" b="1" dirty="0" smtClean="0">
              <a:solidFill>
                <a:schemeClr val="tx1"/>
              </a:solidFill>
              <a:latin typeface="Trebuchet MS" pitchFamily="34" charset="0"/>
            </a:endParaRPr>
          </a:p>
          <a:p>
            <a:pPr algn="ctr">
              <a:defRPr/>
            </a:pPr>
            <a:endParaRPr lang="fr-FR" sz="800" b="1" dirty="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24" name="Organigramme : Processus 23"/>
          <p:cNvSpPr/>
          <p:nvPr/>
        </p:nvSpPr>
        <p:spPr>
          <a:xfrm>
            <a:off x="1953175" y="4761158"/>
            <a:ext cx="1430186" cy="51593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sz="800" b="1" dirty="0" err="1">
                <a:solidFill>
                  <a:srgbClr val="7030A0"/>
                </a:solidFill>
                <a:latin typeface="Trebuchet MS" pitchFamily="34" charset="0"/>
              </a:rPr>
              <a:t>Theoretical</a:t>
            </a:r>
            <a:r>
              <a:rPr lang="fr-FR" sz="800" b="1" dirty="0">
                <a:solidFill>
                  <a:srgbClr val="7030A0"/>
                </a:solidFill>
                <a:latin typeface="Trebuchet MS" pitchFamily="34" charset="0"/>
              </a:rPr>
              <a:t> </a:t>
            </a:r>
            <a:r>
              <a:rPr lang="fr-FR" sz="800" b="1" dirty="0" err="1">
                <a:solidFill>
                  <a:srgbClr val="7030A0"/>
                </a:solidFill>
                <a:latin typeface="Trebuchet MS" pitchFamily="34" charset="0"/>
              </a:rPr>
              <a:t>Physics</a:t>
            </a:r>
            <a:endParaRPr lang="fr-FR" sz="800" b="1" dirty="0">
              <a:solidFill>
                <a:srgbClr val="7030A0"/>
              </a:solidFill>
              <a:latin typeface="Trebuchet MS" pitchFamily="34" charset="0"/>
            </a:endParaRPr>
          </a:p>
          <a:p>
            <a:pPr algn="ctr">
              <a:defRPr/>
            </a:pPr>
            <a:r>
              <a:rPr lang="fr-FR" sz="800" b="1" dirty="0" smtClean="0">
                <a:solidFill>
                  <a:schemeClr val="tx1"/>
                </a:solidFill>
                <a:latin typeface="Trebuchet MS" pitchFamily="34" charset="0"/>
              </a:rPr>
              <a:t>Michaël URBAN</a:t>
            </a:r>
          </a:p>
          <a:p>
            <a:pPr algn="ctr">
              <a:defRPr/>
            </a:pPr>
            <a:endParaRPr lang="fr-FR" sz="800" b="1" dirty="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25" name="Organigramme : Processus 24"/>
          <p:cNvSpPr/>
          <p:nvPr/>
        </p:nvSpPr>
        <p:spPr>
          <a:xfrm>
            <a:off x="8944659" y="2328787"/>
            <a:ext cx="1735137" cy="4319312"/>
          </a:xfrm>
          <a:prstGeom prst="flowChartProcess">
            <a:avLst/>
          </a:prstGeom>
          <a:solidFill>
            <a:srgbClr val="DA989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fr-FR" sz="900" b="1" dirty="0" smtClean="0">
                <a:solidFill>
                  <a:srgbClr val="FFFFFF"/>
                </a:solidFill>
                <a:latin typeface="Trebuchet MS" pitchFamily="34" charset="0"/>
              </a:rPr>
              <a:t>ADMINISTRATION</a:t>
            </a:r>
          </a:p>
          <a:p>
            <a:pPr algn="ctr">
              <a:defRPr/>
            </a:pPr>
            <a:r>
              <a:rPr lang="fr-FR" sz="900" b="1" dirty="0">
                <a:solidFill>
                  <a:srgbClr val="FFFFFF"/>
                </a:solidFill>
                <a:latin typeface="Trebuchet MS" pitchFamily="34" charset="0"/>
              </a:rPr>
              <a:t>&amp;</a:t>
            </a:r>
            <a:endParaRPr lang="fr-FR" sz="900" b="1" dirty="0" smtClean="0">
              <a:solidFill>
                <a:srgbClr val="FFFFFF"/>
              </a:solidFill>
              <a:latin typeface="Trebuchet MS" pitchFamily="34" charset="0"/>
            </a:endParaRPr>
          </a:p>
          <a:p>
            <a:pPr algn="ctr">
              <a:defRPr/>
            </a:pPr>
            <a:r>
              <a:rPr lang="fr-FR" sz="900" b="1" dirty="0" smtClean="0">
                <a:solidFill>
                  <a:srgbClr val="FFFFFF"/>
                </a:solidFill>
                <a:latin typeface="Trebuchet MS" pitchFamily="34" charset="0"/>
              </a:rPr>
              <a:t>INFRASTRUCTURE</a:t>
            </a:r>
          </a:p>
          <a:p>
            <a:pPr algn="ctr">
              <a:defRPr/>
            </a:pPr>
            <a:r>
              <a:rPr lang="fr-FR" sz="900" b="1" dirty="0" smtClean="0">
                <a:solidFill>
                  <a:srgbClr val="FFFFFF"/>
                </a:solidFill>
                <a:latin typeface="Trebuchet MS" pitchFamily="34" charset="0"/>
              </a:rPr>
              <a:t>DIVISION</a:t>
            </a:r>
          </a:p>
          <a:p>
            <a:pPr algn="ctr">
              <a:defRPr/>
            </a:pPr>
            <a:r>
              <a:rPr lang="fr-FR" sz="800" b="1" dirty="0" err="1" smtClean="0">
                <a:solidFill>
                  <a:schemeClr val="tx1"/>
                </a:solidFill>
                <a:latin typeface="Trebuchet MS" pitchFamily="34" charset="0"/>
              </a:rPr>
              <a:t>Director</a:t>
            </a:r>
            <a:r>
              <a:rPr lang="fr-FR" sz="800" b="1" dirty="0" smtClean="0">
                <a:solidFill>
                  <a:schemeClr val="tx1"/>
                </a:solidFill>
                <a:latin typeface="Trebuchet MS" pitchFamily="34" charset="0"/>
              </a:rPr>
              <a:t> : </a:t>
            </a:r>
            <a:r>
              <a:rPr lang="fr-FR" sz="800" b="1" dirty="0">
                <a:solidFill>
                  <a:schemeClr val="tx1"/>
                </a:solidFill>
                <a:latin typeface="Trebuchet MS" pitchFamily="34" charset="0"/>
              </a:rPr>
              <a:t>Catherine SALOU</a:t>
            </a:r>
          </a:p>
          <a:p>
            <a:pPr algn="ctr">
              <a:defRPr/>
            </a:pPr>
            <a:endParaRPr lang="fr-FR" sz="800" b="1" dirty="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26" name="Organigramme : Processus 25"/>
          <p:cNvSpPr/>
          <p:nvPr/>
        </p:nvSpPr>
        <p:spPr bwMode="auto">
          <a:xfrm>
            <a:off x="3750091" y="3173054"/>
            <a:ext cx="1529834" cy="764739"/>
          </a:xfrm>
          <a:prstGeom prst="flowChartProcess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fr-FR" sz="800" b="1" dirty="0" smtClean="0">
              <a:solidFill>
                <a:srgbClr val="215968"/>
              </a:solidFill>
              <a:latin typeface="Trebuchet MS" pitchFamily="34" charset="0"/>
            </a:endParaRPr>
          </a:p>
          <a:p>
            <a:pPr algn="ctr">
              <a:defRPr/>
            </a:pPr>
            <a:r>
              <a:rPr lang="fr-FR" sz="800" b="1" dirty="0" err="1" smtClean="0">
                <a:solidFill>
                  <a:srgbClr val="215968"/>
                </a:solidFill>
                <a:latin typeface="Trebuchet MS" pitchFamily="34" charset="0"/>
              </a:rPr>
              <a:t>Facilitie</a:t>
            </a:r>
            <a:r>
              <a:rPr lang="fr-FR" sz="800" b="1" dirty="0" smtClean="0">
                <a:solidFill>
                  <a:srgbClr val="215968"/>
                </a:solidFill>
                <a:latin typeface="Trebuchet MS" pitchFamily="34" charset="0"/>
              </a:rPr>
              <a:t> </a:t>
            </a:r>
            <a:r>
              <a:rPr lang="fr-FR" sz="800" b="1" dirty="0">
                <a:solidFill>
                  <a:srgbClr val="215968"/>
                </a:solidFill>
                <a:latin typeface="Trebuchet MS" pitchFamily="34" charset="0"/>
              </a:rPr>
              <a:t>ALTO</a:t>
            </a:r>
          </a:p>
          <a:p>
            <a:pPr algn="ctr">
              <a:defRPr/>
            </a:pPr>
            <a:r>
              <a:rPr lang="fr-FR" sz="600" b="1" dirty="0">
                <a:solidFill>
                  <a:schemeClr val="tx1"/>
                </a:solidFill>
                <a:latin typeface="Trebuchet MS" pitchFamily="34" charset="0"/>
              </a:rPr>
              <a:t>Facility manager</a:t>
            </a:r>
          </a:p>
          <a:p>
            <a:pPr algn="ctr">
              <a:defRPr/>
            </a:pPr>
            <a:r>
              <a:rPr lang="fr-FR" sz="700" b="1" dirty="0" smtClean="0">
                <a:solidFill>
                  <a:schemeClr val="tx1"/>
                </a:solidFill>
                <a:latin typeface="Trebuchet MS" pitchFamily="34" charset="0"/>
              </a:rPr>
              <a:t> </a:t>
            </a:r>
            <a:r>
              <a:rPr lang="fr-FR" sz="800" b="1" dirty="0" smtClean="0">
                <a:solidFill>
                  <a:schemeClr val="tx1"/>
                </a:solidFill>
                <a:latin typeface="Trebuchet MS" pitchFamily="34" charset="0"/>
              </a:rPr>
              <a:t>Abdelhakim SAÏD</a:t>
            </a:r>
          </a:p>
          <a:p>
            <a:pPr algn="ctr">
              <a:defRPr/>
            </a:pPr>
            <a:r>
              <a:rPr lang="fr-FR" sz="600" b="1" dirty="0">
                <a:solidFill>
                  <a:schemeClr val="tx1"/>
                </a:solidFill>
                <a:latin typeface="Trebuchet MS" pitchFamily="34" charset="0"/>
              </a:rPr>
              <a:t>Scientific </a:t>
            </a:r>
            <a:r>
              <a:rPr lang="fr-FR" sz="600" b="1" dirty="0" err="1">
                <a:solidFill>
                  <a:schemeClr val="tx1"/>
                </a:solidFill>
                <a:latin typeface="Trebuchet MS" pitchFamily="34" charset="0"/>
              </a:rPr>
              <a:t>Coordinator</a:t>
            </a:r>
            <a:endParaRPr lang="fr-FR" sz="600" b="1" dirty="0">
              <a:solidFill>
                <a:schemeClr val="tx1"/>
              </a:solidFill>
              <a:latin typeface="Trebuchet MS" pitchFamily="34" charset="0"/>
            </a:endParaRPr>
          </a:p>
          <a:p>
            <a:pPr algn="ctr">
              <a:defRPr/>
            </a:pPr>
            <a:r>
              <a:rPr lang="fr-FR" sz="800" b="1" dirty="0" smtClean="0">
                <a:solidFill>
                  <a:schemeClr val="tx1"/>
                </a:solidFill>
                <a:latin typeface="Trebuchet MS" pitchFamily="34" charset="0"/>
              </a:rPr>
              <a:t>Matthieu LEBOIS</a:t>
            </a:r>
          </a:p>
          <a:p>
            <a:pPr algn="ctr">
              <a:defRPr/>
            </a:pPr>
            <a:endParaRPr lang="fr-FR" sz="800" b="1" dirty="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27" name="Organigramme : Processus 26"/>
          <p:cNvSpPr/>
          <p:nvPr/>
        </p:nvSpPr>
        <p:spPr bwMode="auto">
          <a:xfrm>
            <a:off x="3750092" y="4055857"/>
            <a:ext cx="1529833" cy="468534"/>
          </a:xfrm>
          <a:prstGeom prst="flowChartProcess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fr-FR" sz="800" b="1" dirty="0" smtClean="0">
              <a:solidFill>
                <a:srgbClr val="215968"/>
              </a:solidFill>
              <a:latin typeface="Trebuchet MS" pitchFamily="34" charset="0"/>
            </a:endParaRPr>
          </a:p>
          <a:p>
            <a:pPr algn="ctr">
              <a:defRPr/>
            </a:pPr>
            <a:endParaRPr lang="fr-FR" sz="800" b="1" dirty="0" smtClean="0">
              <a:solidFill>
                <a:srgbClr val="215968"/>
              </a:solidFill>
              <a:latin typeface="Trebuchet MS" pitchFamily="34" charset="0"/>
            </a:endParaRPr>
          </a:p>
          <a:p>
            <a:pPr algn="ctr">
              <a:defRPr/>
            </a:pPr>
            <a:r>
              <a:rPr lang="fr-FR" sz="800" b="1" dirty="0" smtClean="0">
                <a:solidFill>
                  <a:srgbClr val="215968"/>
                </a:solidFill>
                <a:latin typeface="Trebuchet MS" pitchFamily="34" charset="0"/>
              </a:rPr>
              <a:t>Platform </a:t>
            </a:r>
            <a:r>
              <a:rPr lang="fr-FR" sz="800" b="1" dirty="0">
                <a:solidFill>
                  <a:srgbClr val="215968"/>
                </a:solidFill>
                <a:latin typeface="Trebuchet MS" pitchFamily="34" charset="0"/>
              </a:rPr>
              <a:t>SUPRATECH</a:t>
            </a:r>
          </a:p>
          <a:p>
            <a:pPr algn="ctr">
              <a:defRPr/>
            </a:pPr>
            <a:r>
              <a:rPr lang="fr-FR" sz="800" b="1" dirty="0">
                <a:solidFill>
                  <a:schemeClr val="tx1"/>
                </a:solidFill>
                <a:latin typeface="Trebuchet MS" pitchFamily="34" charset="0"/>
              </a:rPr>
              <a:t>Richard </a:t>
            </a:r>
            <a:r>
              <a:rPr lang="fr-FR" sz="800" b="1" dirty="0" smtClean="0">
                <a:solidFill>
                  <a:schemeClr val="tx1"/>
                </a:solidFill>
                <a:latin typeface="Trebuchet MS" pitchFamily="34" charset="0"/>
              </a:rPr>
              <a:t>MARTRET </a:t>
            </a:r>
          </a:p>
          <a:p>
            <a:pPr algn="ctr">
              <a:defRPr/>
            </a:pPr>
            <a:endParaRPr lang="fr-FR" sz="800" b="1" dirty="0" smtClean="0">
              <a:solidFill>
                <a:schemeClr val="tx1"/>
              </a:solidFill>
              <a:latin typeface="Trebuchet MS" pitchFamily="34" charset="0"/>
            </a:endParaRPr>
          </a:p>
          <a:p>
            <a:pPr algn="ctr">
              <a:defRPr/>
            </a:pPr>
            <a:endParaRPr lang="fr-FR" sz="800" b="1" dirty="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28" name="Organigramme : Processus 27"/>
          <p:cNvSpPr/>
          <p:nvPr/>
        </p:nvSpPr>
        <p:spPr bwMode="auto">
          <a:xfrm>
            <a:off x="5629322" y="3173054"/>
            <a:ext cx="1330326" cy="446235"/>
          </a:xfrm>
          <a:prstGeom prst="flowChart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sz="800" b="1" dirty="0" err="1">
                <a:solidFill>
                  <a:srgbClr val="215968"/>
                </a:solidFill>
                <a:latin typeface="Trebuchet MS" pitchFamily="34" charset="0"/>
              </a:rPr>
              <a:t>SUPRAtech</a:t>
            </a:r>
            <a:r>
              <a:rPr lang="fr-FR" sz="800" b="1" dirty="0">
                <a:solidFill>
                  <a:srgbClr val="215968"/>
                </a:solidFill>
                <a:latin typeface="Trebuchet MS" pitchFamily="34" charset="0"/>
              </a:rPr>
              <a:t>-R&amp;D </a:t>
            </a:r>
          </a:p>
          <a:p>
            <a:pPr algn="ctr">
              <a:defRPr/>
            </a:pPr>
            <a:r>
              <a:rPr lang="fr-FR" sz="800" b="1" dirty="0" err="1" smtClean="0">
                <a:solidFill>
                  <a:srgbClr val="215968"/>
                </a:solidFill>
                <a:latin typeface="Trebuchet MS" pitchFamily="34" charset="0"/>
              </a:rPr>
              <a:t>Cavities</a:t>
            </a:r>
            <a:r>
              <a:rPr lang="fr-FR" sz="800" b="1" dirty="0" smtClean="0">
                <a:solidFill>
                  <a:srgbClr val="215968"/>
                </a:solidFill>
                <a:latin typeface="Trebuchet MS" pitchFamily="34" charset="0"/>
              </a:rPr>
              <a:t> </a:t>
            </a:r>
            <a:r>
              <a:rPr lang="fr-FR" sz="800" b="1" dirty="0">
                <a:solidFill>
                  <a:srgbClr val="215968"/>
                </a:solidFill>
                <a:latin typeface="Trebuchet MS" pitchFamily="34" charset="0"/>
              </a:rPr>
              <a:t>and </a:t>
            </a:r>
            <a:r>
              <a:rPr lang="fr-FR" sz="800" b="1" dirty="0" err="1" smtClean="0">
                <a:solidFill>
                  <a:srgbClr val="215968"/>
                </a:solidFill>
                <a:latin typeface="Trebuchet MS" pitchFamily="34" charset="0"/>
              </a:rPr>
              <a:t>Cryogenics</a:t>
            </a:r>
            <a:endParaRPr lang="fr-FR" sz="800" b="1" dirty="0" smtClean="0">
              <a:solidFill>
                <a:srgbClr val="215968"/>
              </a:solidFill>
              <a:latin typeface="Trebuchet MS" pitchFamily="34" charset="0"/>
            </a:endParaRPr>
          </a:p>
          <a:p>
            <a:pPr algn="ctr">
              <a:defRPr/>
            </a:pPr>
            <a:r>
              <a:rPr lang="fr-FR" sz="800" b="1" dirty="0" smtClean="0">
                <a:solidFill>
                  <a:schemeClr val="tx1"/>
                </a:solidFill>
                <a:latin typeface="Trebuchet MS" pitchFamily="34" charset="0"/>
              </a:rPr>
              <a:t>Guillaume </a:t>
            </a:r>
            <a:r>
              <a:rPr lang="fr-FR" sz="800" b="1" dirty="0">
                <a:solidFill>
                  <a:schemeClr val="tx1"/>
                </a:solidFill>
                <a:latin typeface="Trebuchet MS" pitchFamily="34" charset="0"/>
              </a:rPr>
              <a:t>OLRY</a:t>
            </a:r>
          </a:p>
        </p:txBody>
      </p:sp>
      <p:sp>
        <p:nvSpPr>
          <p:cNvPr id="29" name="Organigramme : Processus 28"/>
          <p:cNvSpPr/>
          <p:nvPr/>
        </p:nvSpPr>
        <p:spPr bwMode="auto">
          <a:xfrm>
            <a:off x="5629322" y="4048521"/>
            <a:ext cx="1330326" cy="475870"/>
          </a:xfrm>
          <a:prstGeom prst="flowChart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sz="800" b="1" dirty="0" smtClean="0">
                <a:solidFill>
                  <a:srgbClr val="215968"/>
                </a:solidFill>
                <a:latin typeface="Trebuchet MS" pitchFamily="34" charset="0"/>
              </a:rPr>
              <a:t>Design Office</a:t>
            </a:r>
          </a:p>
          <a:p>
            <a:pPr algn="ctr">
              <a:defRPr/>
            </a:pPr>
            <a:r>
              <a:rPr lang="fr-FR" sz="800" b="1" dirty="0" smtClean="0">
                <a:solidFill>
                  <a:schemeClr val="tx1"/>
                </a:solidFill>
                <a:latin typeface="Trebuchet MS" pitchFamily="34" charset="0"/>
              </a:rPr>
              <a:t>Patricia DUCHESNE</a:t>
            </a:r>
            <a:endParaRPr lang="fr-FR" sz="800" b="1" dirty="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30" name="Organigramme : Processus 29"/>
          <p:cNvSpPr/>
          <p:nvPr/>
        </p:nvSpPr>
        <p:spPr bwMode="auto">
          <a:xfrm>
            <a:off x="5629322" y="4953623"/>
            <a:ext cx="1330326" cy="453871"/>
          </a:xfrm>
          <a:prstGeom prst="flowChart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sz="800" b="1" dirty="0" err="1">
                <a:solidFill>
                  <a:srgbClr val="215968"/>
                </a:solidFill>
                <a:latin typeface="Trebuchet MS" pitchFamily="34" charset="0"/>
              </a:rPr>
              <a:t>Modeling</a:t>
            </a:r>
            <a:endParaRPr lang="fr-FR" sz="800" b="1" dirty="0">
              <a:solidFill>
                <a:srgbClr val="215968"/>
              </a:solidFill>
              <a:latin typeface="Trebuchet MS" pitchFamily="34" charset="0"/>
            </a:endParaRPr>
          </a:p>
          <a:p>
            <a:pPr algn="ctr">
              <a:defRPr/>
            </a:pPr>
            <a:r>
              <a:rPr lang="fr-FR" sz="800" b="1" dirty="0" err="1" smtClean="0">
                <a:solidFill>
                  <a:srgbClr val="215968"/>
                </a:solidFill>
                <a:latin typeface="Trebuchet MS" pitchFamily="34" charset="0"/>
              </a:rPr>
              <a:t>Calculations</a:t>
            </a:r>
            <a:endParaRPr lang="fr-FR" sz="800" b="1" dirty="0" smtClean="0">
              <a:solidFill>
                <a:srgbClr val="215968"/>
              </a:solidFill>
              <a:latin typeface="Trebuchet MS" pitchFamily="34" charset="0"/>
            </a:endParaRPr>
          </a:p>
          <a:p>
            <a:pPr algn="ctr">
              <a:defRPr/>
            </a:pPr>
            <a:r>
              <a:rPr lang="fr-FR" sz="800" b="1" dirty="0" smtClean="0">
                <a:solidFill>
                  <a:schemeClr val="tx1"/>
                </a:solidFill>
                <a:latin typeface="Trebuchet MS" pitchFamily="34" charset="0"/>
              </a:rPr>
              <a:t>Luc PERROT</a:t>
            </a:r>
            <a:endParaRPr lang="fr-FR" sz="800" b="1" dirty="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31" name="Organigramme : Processus 30"/>
          <p:cNvSpPr/>
          <p:nvPr/>
        </p:nvSpPr>
        <p:spPr bwMode="auto">
          <a:xfrm>
            <a:off x="5629322" y="5836727"/>
            <a:ext cx="1330326" cy="476939"/>
          </a:xfrm>
          <a:prstGeom prst="flowChart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fr-FR" sz="800" b="1" dirty="0" smtClean="0">
              <a:solidFill>
                <a:srgbClr val="215968"/>
              </a:solidFill>
              <a:latin typeface="Trebuchet MS" pitchFamily="34" charset="0"/>
            </a:endParaRPr>
          </a:p>
          <a:p>
            <a:pPr algn="ctr"/>
            <a:r>
              <a:rPr lang="fr-FR" sz="800" b="1" dirty="0" err="1" smtClean="0">
                <a:solidFill>
                  <a:srgbClr val="215968"/>
                </a:solidFill>
                <a:latin typeface="Trebuchet MS" pitchFamily="34" charset="0"/>
              </a:rPr>
              <a:t>Electronic</a:t>
            </a:r>
            <a:r>
              <a:rPr lang="fr-FR" sz="800" b="1" dirty="0" smtClean="0">
                <a:solidFill>
                  <a:srgbClr val="215968"/>
                </a:solidFill>
                <a:latin typeface="Trebuchet MS" pitchFamily="34" charset="0"/>
              </a:rPr>
              <a:t> </a:t>
            </a:r>
            <a:r>
              <a:rPr lang="fr-FR" sz="800" b="1" dirty="0" err="1" smtClean="0">
                <a:solidFill>
                  <a:srgbClr val="215968"/>
                </a:solidFill>
                <a:latin typeface="Trebuchet MS" pitchFamily="34" charset="0"/>
              </a:rPr>
              <a:t>Accelerators</a:t>
            </a:r>
            <a:endParaRPr lang="fr-FR" sz="800" b="1" dirty="0" smtClean="0">
              <a:solidFill>
                <a:srgbClr val="215968"/>
              </a:solidFill>
              <a:latin typeface="Trebuchet MS" pitchFamily="34" charset="0"/>
            </a:endParaRPr>
          </a:p>
          <a:p>
            <a:pPr algn="ctr"/>
            <a:r>
              <a:rPr lang="fr-FR" sz="800" b="1" dirty="0" smtClean="0">
                <a:solidFill>
                  <a:schemeClr val="tx1"/>
                </a:solidFill>
                <a:latin typeface="Trebuchet MS" pitchFamily="34" charset="0"/>
              </a:rPr>
              <a:t>Christophe</a:t>
            </a:r>
            <a:r>
              <a:rPr lang="fr-FR" sz="800" b="1" dirty="0" smtClean="0">
                <a:solidFill>
                  <a:srgbClr val="215968"/>
                </a:solidFill>
                <a:latin typeface="Trebuchet MS" pitchFamily="34" charset="0"/>
              </a:rPr>
              <a:t> </a:t>
            </a:r>
            <a:r>
              <a:rPr lang="fr-FR" sz="800" b="1" dirty="0">
                <a:solidFill>
                  <a:schemeClr val="tx1"/>
                </a:solidFill>
                <a:latin typeface="Trebuchet MS" pitchFamily="34" charset="0"/>
              </a:rPr>
              <a:t>JOLY</a:t>
            </a:r>
          </a:p>
          <a:p>
            <a:pPr algn="ctr"/>
            <a:endParaRPr lang="fr-FR" sz="800" b="1" dirty="0">
              <a:solidFill>
                <a:srgbClr val="215968"/>
              </a:solidFill>
              <a:latin typeface="Trebuchet MS" pitchFamily="34" charset="0"/>
            </a:endParaRPr>
          </a:p>
        </p:txBody>
      </p:sp>
      <p:sp>
        <p:nvSpPr>
          <p:cNvPr id="32" name="Rectangle 105"/>
          <p:cNvSpPr>
            <a:spLocks noChangeArrowheads="1"/>
          </p:cNvSpPr>
          <p:nvPr/>
        </p:nvSpPr>
        <p:spPr bwMode="auto">
          <a:xfrm>
            <a:off x="1919793" y="2372652"/>
            <a:ext cx="158408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900" b="1" dirty="0" smtClean="0">
                <a:solidFill>
                  <a:srgbClr val="FFFFFF"/>
                </a:solidFill>
                <a:latin typeface="Trebuchet MS" pitchFamily="34" charset="0"/>
              </a:rPr>
              <a:t>RESEARCH DIVISION</a:t>
            </a:r>
          </a:p>
          <a:p>
            <a:pPr algn="ctr"/>
            <a:r>
              <a:rPr lang="fr-FR" sz="800" b="1" dirty="0" err="1" smtClean="0">
                <a:latin typeface="Trebuchet MS" pitchFamily="34" charset="0"/>
              </a:rPr>
              <a:t>Director</a:t>
            </a:r>
            <a:r>
              <a:rPr lang="fr-FR" sz="800" b="1" dirty="0" smtClean="0">
                <a:latin typeface="Trebuchet MS" pitchFamily="34" charset="0"/>
              </a:rPr>
              <a:t> : Marcella GRASSO</a:t>
            </a:r>
          </a:p>
          <a:p>
            <a:pPr algn="ctr"/>
            <a:r>
              <a:rPr lang="fr-FR" sz="800" i="1" dirty="0" smtClean="0">
                <a:latin typeface="Trebuchet MS" pitchFamily="34" charset="0"/>
              </a:rPr>
              <a:t>Assistante</a:t>
            </a:r>
            <a:r>
              <a:rPr lang="fr-FR" sz="700" i="1" dirty="0" smtClean="0">
                <a:latin typeface="Trebuchet MS" pitchFamily="34" charset="0"/>
              </a:rPr>
              <a:t> </a:t>
            </a:r>
            <a:r>
              <a:rPr lang="fr-FR" sz="900" i="1" dirty="0" smtClean="0">
                <a:latin typeface="Trebuchet MS" pitchFamily="34" charset="0"/>
              </a:rPr>
              <a:t>: </a:t>
            </a:r>
            <a:r>
              <a:rPr lang="fr-FR" sz="800" i="1" dirty="0" smtClean="0">
                <a:latin typeface="Trebuchet MS" pitchFamily="34" charset="0"/>
              </a:rPr>
              <a:t>Elisabeth SEIBERT</a:t>
            </a:r>
            <a:endParaRPr lang="fr-FR" sz="800" i="1" dirty="0">
              <a:latin typeface="Trebuchet MS" pitchFamily="34" charset="0"/>
            </a:endParaRPr>
          </a:p>
        </p:txBody>
      </p:sp>
      <p:cxnSp>
        <p:nvCxnSpPr>
          <p:cNvPr id="33" name="Connecteur droit 32"/>
          <p:cNvCxnSpPr/>
          <p:nvPr/>
        </p:nvCxnSpPr>
        <p:spPr>
          <a:xfrm>
            <a:off x="5877610" y="2639531"/>
            <a:ext cx="3006725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157"/>
          <p:cNvSpPr>
            <a:spLocks noChangeArrowheads="1"/>
          </p:cNvSpPr>
          <p:nvPr/>
        </p:nvSpPr>
        <p:spPr bwMode="auto">
          <a:xfrm>
            <a:off x="9167598" y="3129342"/>
            <a:ext cx="1327640" cy="5056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 anchorCtr="0"/>
          <a:lstStyle/>
          <a:p>
            <a:pPr algn="ctr"/>
            <a:r>
              <a:rPr lang="fr-FR" sz="800" b="1" dirty="0" smtClean="0">
                <a:solidFill>
                  <a:srgbClr val="632523"/>
                </a:solidFill>
                <a:latin typeface="Trebuchet MS" pitchFamily="34" charset="0"/>
              </a:rPr>
              <a:t>Financial Service</a:t>
            </a:r>
            <a:endParaRPr lang="fr-FR" sz="800" b="1" dirty="0">
              <a:solidFill>
                <a:srgbClr val="632523"/>
              </a:solidFill>
              <a:latin typeface="Trebuchet MS" pitchFamily="34" charset="0"/>
            </a:endParaRPr>
          </a:p>
          <a:p>
            <a:pPr algn="ctr"/>
            <a:r>
              <a:rPr lang="fr-FR" sz="800" b="1" dirty="0" smtClean="0">
                <a:latin typeface="Trebuchet MS" pitchFamily="34" charset="0"/>
              </a:rPr>
              <a:t>Marie-France</a:t>
            </a:r>
          </a:p>
          <a:p>
            <a:pPr algn="ctr"/>
            <a:r>
              <a:rPr lang="fr-FR" sz="800" b="1" dirty="0" smtClean="0">
                <a:latin typeface="Trebuchet MS" pitchFamily="34" charset="0"/>
              </a:rPr>
              <a:t>GRANDISSON</a:t>
            </a:r>
            <a:endParaRPr lang="fr-FR" sz="800" b="1" dirty="0">
              <a:latin typeface="Trebuchet MS" pitchFamily="34" charset="0"/>
            </a:endParaRPr>
          </a:p>
        </p:txBody>
      </p:sp>
      <p:sp>
        <p:nvSpPr>
          <p:cNvPr id="35" name="Rectangle 159"/>
          <p:cNvSpPr>
            <a:spLocks noChangeArrowheads="1"/>
          </p:cNvSpPr>
          <p:nvPr/>
        </p:nvSpPr>
        <p:spPr bwMode="auto">
          <a:xfrm>
            <a:off x="9167598" y="4340029"/>
            <a:ext cx="1327641" cy="48545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 anchorCtr="0"/>
          <a:lstStyle/>
          <a:p>
            <a:pPr algn="ctr"/>
            <a:r>
              <a:rPr lang="fr-FR" sz="800" b="1" dirty="0" err="1" smtClean="0">
                <a:solidFill>
                  <a:srgbClr val="632523"/>
                </a:solidFill>
                <a:latin typeface="Trebuchet MS" pitchFamily="34" charset="0"/>
              </a:rPr>
              <a:t>Human</a:t>
            </a:r>
            <a:r>
              <a:rPr lang="fr-FR" sz="800" b="1" dirty="0" smtClean="0">
                <a:solidFill>
                  <a:srgbClr val="632523"/>
                </a:solidFill>
                <a:latin typeface="Trebuchet MS" pitchFamily="34" charset="0"/>
              </a:rPr>
              <a:t> </a:t>
            </a:r>
            <a:r>
              <a:rPr lang="fr-FR" sz="800" b="1" dirty="0" err="1" smtClean="0">
                <a:solidFill>
                  <a:srgbClr val="632523"/>
                </a:solidFill>
                <a:latin typeface="Trebuchet MS" pitchFamily="34" charset="0"/>
              </a:rPr>
              <a:t>Resources</a:t>
            </a:r>
            <a:endParaRPr lang="fr-FR" sz="800" b="1" dirty="0" smtClean="0">
              <a:solidFill>
                <a:srgbClr val="632523"/>
              </a:solidFill>
              <a:latin typeface="Trebuchet MS" pitchFamily="34" charset="0"/>
            </a:endParaRPr>
          </a:p>
          <a:p>
            <a:pPr algn="ctr"/>
            <a:r>
              <a:rPr lang="fr-FR" sz="800" b="1" dirty="0" err="1" smtClean="0">
                <a:solidFill>
                  <a:srgbClr val="632523"/>
                </a:solidFill>
                <a:latin typeface="Trebuchet MS" pitchFamily="34" charset="0"/>
              </a:rPr>
              <a:t>Continuing</a:t>
            </a:r>
            <a:r>
              <a:rPr lang="fr-FR" sz="800" b="1" dirty="0" smtClean="0">
                <a:solidFill>
                  <a:srgbClr val="632523"/>
                </a:solidFill>
                <a:latin typeface="Trebuchet MS" pitchFamily="34" charset="0"/>
              </a:rPr>
              <a:t> Education</a:t>
            </a:r>
            <a:endParaRPr lang="fr-FR" sz="800" b="1" dirty="0">
              <a:solidFill>
                <a:srgbClr val="632523"/>
              </a:solidFill>
              <a:latin typeface="Trebuchet MS" pitchFamily="34" charset="0"/>
            </a:endParaRPr>
          </a:p>
          <a:p>
            <a:pPr algn="ctr"/>
            <a:r>
              <a:rPr lang="fr-FR" sz="800" b="1" dirty="0" smtClean="0">
                <a:latin typeface="Trebuchet MS" pitchFamily="34" charset="0"/>
              </a:rPr>
              <a:t>Nathalie CHEREL</a:t>
            </a:r>
            <a:endParaRPr lang="fr-FR" sz="800" b="1" dirty="0">
              <a:latin typeface="Trebuchet MS" pitchFamily="34" charset="0"/>
            </a:endParaRPr>
          </a:p>
        </p:txBody>
      </p:sp>
      <p:sp>
        <p:nvSpPr>
          <p:cNvPr id="36" name="Rectangle 163"/>
          <p:cNvSpPr>
            <a:spLocks noChangeArrowheads="1"/>
          </p:cNvSpPr>
          <p:nvPr/>
        </p:nvSpPr>
        <p:spPr bwMode="auto">
          <a:xfrm>
            <a:off x="9167598" y="4935292"/>
            <a:ext cx="1327640" cy="43537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 anchorCtr="0"/>
          <a:lstStyle/>
          <a:p>
            <a:pPr algn="ctr"/>
            <a:endParaRPr lang="fr-FR" sz="800" b="1" dirty="0">
              <a:solidFill>
                <a:srgbClr val="632523"/>
              </a:solidFill>
              <a:latin typeface="Trebuchet MS" pitchFamily="34" charset="0"/>
            </a:endParaRPr>
          </a:p>
          <a:p>
            <a:pPr algn="ctr"/>
            <a:r>
              <a:rPr lang="fr-FR" sz="800" b="1" dirty="0" err="1">
                <a:solidFill>
                  <a:srgbClr val="632523"/>
                </a:solidFill>
                <a:latin typeface="Trebuchet MS" pitchFamily="34" charset="0"/>
              </a:rPr>
              <a:t>Technical</a:t>
            </a:r>
            <a:r>
              <a:rPr lang="fr-FR" sz="800" b="1" dirty="0">
                <a:solidFill>
                  <a:srgbClr val="632523"/>
                </a:solidFill>
                <a:latin typeface="Trebuchet MS" pitchFamily="34" charset="0"/>
              </a:rPr>
              <a:t> </a:t>
            </a:r>
            <a:r>
              <a:rPr lang="fr-FR" sz="800" b="1" dirty="0" smtClean="0">
                <a:solidFill>
                  <a:srgbClr val="632523"/>
                </a:solidFill>
                <a:latin typeface="Trebuchet MS" pitchFamily="34" charset="0"/>
              </a:rPr>
              <a:t>Group</a:t>
            </a:r>
          </a:p>
          <a:p>
            <a:pPr algn="ctr"/>
            <a:r>
              <a:rPr lang="fr-FR" sz="800" b="1" dirty="0" smtClean="0">
                <a:solidFill>
                  <a:srgbClr val="632523"/>
                </a:solidFill>
                <a:latin typeface="Trebuchet MS" pitchFamily="34" charset="0"/>
              </a:rPr>
              <a:t>Infrastructure</a:t>
            </a:r>
            <a:endParaRPr lang="fr-FR" sz="800" b="1" dirty="0">
              <a:solidFill>
                <a:srgbClr val="632523"/>
              </a:solidFill>
              <a:latin typeface="Trebuchet MS" pitchFamily="34" charset="0"/>
            </a:endParaRPr>
          </a:p>
          <a:p>
            <a:pPr algn="ctr"/>
            <a:r>
              <a:rPr lang="fr-FR" sz="800" b="1" dirty="0" smtClean="0">
                <a:solidFill>
                  <a:schemeClr val="tx1"/>
                </a:solidFill>
                <a:latin typeface="Trebuchet MS" pitchFamily="34" charset="0"/>
              </a:rPr>
              <a:t>Jean-Michel ESTEVE</a:t>
            </a:r>
            <a:endParaRPr lang="fr-FR" sz="800" b="1" dirty="0">
              <a:solidFill>
                <a:schemeClr val="tx1"/>
              </a:solidFill>
              <a:latin typeface="Trebuchet MS" pitchFamily="34" charset="0"/>
            </a:endParaRPr>
          </a:p>
          <a:p>
            <a:pPr algn="ctr"/>
            <a:endParaRPr lang="fr-FR" sz="800" b="1" dirty="0">
              <a:solidFill>
                <a:srgbClr val="632523"/>
              </a:solidFill>
              <a:latin typeface="Trebuchet MS" pitchFamily="34" charset="0"/>
            </a:endParaRPr>
          </a:p>
        </p:txBody>
      </p:sp>
      <p:sp>
        <p:nvSpPr>
          <p:cNvPr id="37" name="Organigramme : Processus 36"/>
          <p:cNvSpPr/>
          <p:nvPr/>
        </p:nvSpPr>
        <p:spPr>
          <a:xfrm>
            <a:off x="3667188" y="5743889"/>
            <a:ext cx="1561963" cy="279400"/>
          </a:xfrm>
          <a:prstGeom prst="flowChartProcess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b="1" dirty="0" smtClean="0">
                <a:solidFill>
                  <a:srgbClr val="403152"/>
                </a:solidFill>
                <a:latin typeface="Trebuchet MS" pitchFamily="34" charset="0"/>
              </a:rPr>
              <a:t>PhD </a:t>
            </a:r>
            <a:r>
              <a:rPr lang="fr-FR" sz="900" b="1" dirty="0" err="1" smtClean="0">
                <a:solidFill>
                  <a:srgbClr val="403152"/>
                </a:solidFill>
                <a:latin typeface="Trebuchet MS" pitchFamily="34" charset="0"/>
              </a:rPr>
              <a:t>school</a:t>
            </a:r>
            <a:endParaRPr lang="fr-FR" sz="900" b="1" dirty="0">
              <a:solidFill>
                <a:srgbClr val="403152"/>
              </a:solidFill>
              <a:latin typeface="Trebuchet MS" pitchFamily="34" charset="0"/>
            </a:endParaRPr>
          </a:p>
        </p:txBody>
      </p:sp>
      <p:sp>
        <p:nvSpPr>
          <p:cNvPr id="38" name="Organigramme : Processus 37"/>
          <p:cNvSpPr/>
          <p:nvPr/>
        </p:nvSpPr>
        <p:spPr>
          <a:xfrm>
            <a:off x="3661948" y="6174732"/>
            <a:ext cx="1572443" cy="276225"/>
          </a:xfrm>
          <a:prstGeom prst="flowChartProcess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b="1" dirty="0" smtClean="0">
                <a:solidFill>
                  <a:srgbClr val="403152"/>
                </a:solidFill>
                <a:latin typeface="Trebuchet MS" pitchFamily="34" charset="0"/>
              </a:rPr>
              <a:t>Masters </a:t>
            </a:r>
            <a:r>
              <a:rPr lang="fr-FR" sz="900" b="1" dirty="0" err="1" smtClean="0">
                <a:solidFill>
                  <a:srgbClr val="403152"/>
                </a:solidFill>
                <a:latin typeface="Trebuchet MS" pitchFamily="34" charset="0"/>
              </a:rPr>
              <a:t>studies</a:t>
            </a:r>
            <a:endParaRPr lang="fr-FR" sz="900" b="1" dirty="0">
              <a:solidFill>
                <a:srgbClr val="403152"/>
              </a:solidFill>
              <a:latin typeface="Trebuchet MS" pitchFamily="34" charset="0"/>
            </a:endParaRPr>
          </a:p>
        </p:txBody>
      </p:sp>
      <p:sp>
        <p:nvSpPr>
          <p:cNvPr id="39" name="Rectangle 86"/>
          <p:cNvSpPr>
            <a:spLocks noChangeArrowheads="1"/>
          </p:cNvSpPr>
          <p:nvPr/>
        </p:nvSpPr>
        <p:spPr bwMode="auto">
          <a:xfrm>
            <a:off x="4132598" y="2969134"/>
            <a:ext cx="752129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900" b="1" dirty="0" smtClean="0">
                <a:solidFill>
                  <a:schemeClr val="bg1"/>
                </a:solidFill>
                <a:latin typeface="Trebuchet MS" pitchFamily="34" charset="0"/>
              </a:rPr>
              <a:t>FACILITIES</a:t>
            </a:r>
            <a:endParaRPr lang="fr-FR" sz="9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40" name="Organigramme : Processus 122"/>
          <p:cNvSpPr/>
          <p:nvPr/>
        </p:nvSpPr>
        <p:spPr>
          <a:xfrm>
            <a:off x="9271786" y="1649449"/>
            <a:ext cx="1323975" cy="263525"/>
          </a:xfrm>
          <a:prstGeom prst="flowChartProcess">
            <a:avLst/>
          </a:prstGeom>
          <a:solidFill>
            <a:srgbClr val="4B2572"/>
          </a:solidFill>
          <a:ln>
            <a:solidFill>
              <a:srgbClr val="4B257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800" b="1" dirty="0" smtClean="0">
                <a:solidFill>
                  <a:schemeClr val="bg1"/>
                </a:solidFill>
                <a:latin typeface="Trebuchet MS" pitchFamily="34" charset="0"/>
              </a:rPr>
              <a:t>General </a:t>
            </a:r>
            <a:r>
              <a:rPr lang="fr-FR" sz="800" b="1" dirty="0" err="1" smtClean="0">
                <a:solidFill>
                  <a:schemeClr val="bg1"/>
                </a:solidFill>
                <a:latin typeface="Trebuchet MS" pitchFamily="34" charset="0"/>
              </a:rPr>
              <a:t>Affairs</a:t>
            </a:r>
            <a:endParaRPr lang="fr-FR" sz="800" b="1" dirty="0" smtClean="0">
              <a:solidFill>
                <a:schemeClr val="bg1"/>
              </a:solidFill>
              <a:latin typeface="Trebuchet MS" pitchFamily="34" charset="0"/>
            </a:endParaRPr>
          </a:p>
          <a:p>
            <a:pPr algn="ctr">
              <a:defRPr/>
            </a:pPr>
            <a:r>
              <a:rPr lang="fr-FR" sz="800" b="1" dirty="0" smtClean="0">
                <a:solidFill>
                  <a:srgbClr val="FFFF00"/>
                </a:solidFill>
                <a:latin typeface="Trebuchet MS" pitchFamily="34" charset="0"/>
              </a:rPr>
              <a:t>Martine </a:t>
            </a:r>
            <a:r>
              <a:rPr lang="fr-FR" sz="800" b="1" dirty="0">
                <a:solidFill>
                  <a:srgbClr val="FFFF00"/>
                </a:solidFill>
                <a:latin typeface="Trebuchet MS" pitchFamily="34" charset="0"/>
              </a:rPr>
              <a:t>ROUX</a:t>
            </a:r>
          </a:p>
        </p:txBody>
      </p:sp>
      <p:sp>
        <p:nvSpPr>
          <p:cNvPr id="41" name="Organigramme : Processus 40"/>
          <p:cNvSpPr/>
          <p:nvPr/>
        </p:nvSpPr>
        <p:spPr bwMode="auto">
          <a:xfrm>
            <a:off x="7922465" y="275867"/>
            <a:ext cx="1477967" cy="324836"/>
          </a:xfrm>
          <a:prstGeom prst="flowChartProcess">
            <a:avLst/>
          </a:prstGeom>
          <a:solidFill>
            <a:srgbClr val="4B2572"/>
          </a:solidFill>
          <a:ln>
            <a:solidFill>
              <a:srgbClr val="4B257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800" b="1" dirty="0" smtClean="0">
              <a:solidFill>
                <a:srgbClr val="FFFFFF"/>
              </a:solidFill>
              <a:latin typeface="Trebuchet MS" pitchFamily="34" charset="0"/>
            </a:endParaRPr>
          </a:p>
          <a:p>
            <a:pPr algn="ctr">
              <a:defRPr/>
            </a:pPr>
            <a:r>
              <a:rPr lang="fr-FR" sz="900" b="1" dirty="0" smtClean="0">
                <a:solidFill>
                  <a:schemeClr val="bg1"/>
                </a:solidFill>
                <a:latin typeface="Trebuchet MS" pitchFamily="34" charset="0"/>
              </a:rPr>
              <a:t>DOSIMETRY ACTIVITY</a:t>
            </a:r>
          </a:p>
          <a:p>
            <a:pPr algn="ctr">
              <a:defRPr/>
            </a:pPr>
            <a:r>
              <a:rPr lang="fr-FR" sz="800" b="1" dirty="0" smtClean="0">
                <a:solidFill>
                  <a:srgbClr val="FFFF00"/>
                </a:solidFill>
                <a:latin typeface="Trebuchet MS" pitchFamily="34" charset="0"/>
              </a:rPr>
              <a:t>Aurore LERMITAGE</a:t>
            </a:r>
          </a:p>
          <a:p>
            <a:pPr algn="ctr">
              <a:defRPr/>
            </a:pPr>
            <a:r>
              <a:rPr lang="fr-FR" sz="800" b="1" dirty="0" smtClean="0">
                <a:solidFill>
                  <a:schemeClr val="tx1"/>
                </a:solidFill>
                <a:latin typeface="Trebuchet MS" pitchFamily="34" charset="0"/>
              </a:rPr>
              <a:t>  </a:t>
            </a:r>
            <a:endParaRPr lang="fr-FR" sz="800" b="1" dirty="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42" name="Organigramme : Processus 41"/>
          <p:cNvSpPr>
            <a:spLocks noChangeArrowheads="1"/>
          </p:cNvSpPr>
          <p:nvPr/>
        </p:nvSpPr>
        <p:spPr bwMode="auto">
          <a:xfrm>
            <a:off x="3750091" y="4645303"/>
            <a:ext cx="1529834" cy="621209"/>
          </a:xfrm>
          <a:prstGeom prst="flowChartProcess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fr-FR" sz="800" b="1" dirty="0" smtClean="0">
              <a:solidFill>
                <a:srgbClr val="215968"/>
              </a:solidFill>
              <a:latin typeface="Trebuchet MS" pitchFamily="34" charset="0"/>
            </a:endParaRPr>
          </a:p>
          <a:p>
            <a:pPr algn="ctr">
              <a:defRPr/>
            </a:pPr>
            <a:r>
              <a:rPr lang="fr-FR" sz="800" b="1" dirty="0" smtClean="0">
                <a:solidFill>
                  <a:srgbClr val="215968"/>
                </a:solidFill>
                <a:latin typeface="Trebuchet MS" pitchFamily="34" charset="0"/>
              </a:rPr>
              <a:t>ANDROMEDE</a:t>
            </a:r>
            <a:endParaRPr lang="fr-FR" sz="800" b="1" dirty="0">
              <a:solidFill>
                <a:srgbClr val="215968"/>
              </a:solidFill>
              <a:latin typeface="Trebuchet MS" pitchFamily="34" charset="0"/>
            </a:endParaRPr>
          </a:p>
          <a:p>
            <a:pPr algn="ctr">
              <a:defRPr/>
            </a:pPr>
            <a:r>
              <a:rPr lang="fr-FR" sz="600" b="1" dirty="0" smtClean="0">
                <a:solidFill>
                  <a:schemeClr val="tx1"/>
                </a:solidFill>
                <a:latin typeface="Trebuchet MS" pitchFamily="34" charset="0"/>
              </a:rPr>
              <a:t>Scientific leader</a:t>
            </a:r>
          </a:p>
          <a:p>
            <a:pPr algn="ctr">
              <a:defRPr/>
            </a:pPr>
            <a:r>
              <a:rPr lang="fr-FR" sz="800" b="1" dirty="0" smtClean="0">
                <a:solidFill>
                  <a:schemeClr val="tx1"/>
                </a:solidFill>
                <a:latin typeface="Trebuchet MS" pitchFamily="34" charset="0"/>
              </a:rPr>
              <a:t>Serge </a:t>
            </a:r>
            <a:r>
              <a:rPr lang="fr-FR" sz="800" b="1" dirty="0">
                <a:solidFill>
                  <a:schemeClr val="tx1"/>
                </a:solidFill>
                <a:latin typeface="Trebuchet MS" pitchFamily="34" charset="0"/>
              </a:rPr>
              <a:t>DELLA NEGRA</a:t>
            </a:r>
          </a:p>
          <a:p>
            <a:pPr algn="ctr">
              <a:defRPr/>
            </a:pPr>
            <a:r>
              <a:rPr lang="fr-FR" sz="600" b="1" dirty="0" err="1" smtClean="0">
                <a:solidFill>
                  <a:schemeClr val="tx1"/>
                </a:solidFill>
                <a:latin typeface="Trebuchet MS" pitchFamily="34" charset="0"/>
              </a:rPr>
              <a:t>T</a:t>
            </a:r>
            <a:r>
              <a:rPr lang="fr-FR" sz="600" b="1" smtClean="0">
                <a:solidFill>
                  <a:schemeClr val="tx1"/>
                </a:solidFill>
                <a:latin typeface="Trebuchet MS" pitchFamily="34" charset="0"/>
              </a:rPr>
              <a:t>echnical</a:t>
            </a:r>
            <a:r>
              <a:rPr lang="fr-FR" sz="600" b="1" dirty="0" smtClean="0">
                <a:solidFill>
                  <a:schemeClr val="tx1"/>
                </a:solidFill>
                <a:latin typeface="Trebuchet MS" pitchFamily="34" charset="0"/>
              </a:rPr>
              <a:t> manager</a:t>
            </a:r>
          </a:p>
          <a:p>
            <a:pPr algn="ctr">
              <a:defRPr/>
            </a:pPr>
            <a:r>
              <a:rPr lang="fr-FR" sz="800" b="1" dirty="0" smtClean="0">
                <a:solidFill>
                  <a:schemeClr val="tx1"/>
                </a:solidFill>
                <a:latin typeface="Trebuchet MS" pitchFamily="34" charset="0"/>
              </a:rPr>
              <a:t>Jean LESREL</a:t>
            </a:r>
            <a:endParaRPr lang="fr-FR" sz="800" b="1" dirty="0">
              <a:solidFill>
                <a:schemeClr val="tx1"/>
              </a:solidFill>
              <a:latin typeface="Trebuchet MS" pitchFamily="34" charset="0"/>
            </a:endParaRPr>
          </a:p>
          <a:p>
            <a:pPr algn="ctr">
              <a:defRPr/>
            </a:pPr>
            <a:endParaRPr lang="fr-FR" sz="800" b="1" dirty="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43" name="Rectangle 86"/>
          <p:cNvSpPr>
            <a:spLocks noChangeArrowheads="1"/>
          </p:cNvSpPr>
          <p:nvPr/>
        </p:nvSpPr>
        <p:spPr bwMode="auto">
          <a:xfrm>
            <a:off x="3422890" y="5448452"/>
            <a:ext cx="205056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900" b="1" dirty="0" smtClean="0">
                <a:solidFill>
                  <a:schemeClr val="bg1"/>
                </a:solidFill>
                <a:latin typeface="Trebuchet MS" pitchFamily="34" charset="0"/>
              </a:rPr>
              <a:t>CONTINUOUS TRAINING ACTIVITIES</a:t>
            </a:r>
            <a:endParaRPr lang="fr-FR" sz="9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44" name="Organigramme : Processus 10"/>
          <p:cNvSpPr/>
          <p:nvPr/>
        </p:nvSpPr>
        <p:spPr>
          <a:xfrm>
            <a:off x="1811835" y="1388844"/>
            <a:ext cx="3489203" cy="780472"/>
          </a:xfrm>
          <a:prstGeom prst="flowChartProcess">
            <a:avLst/>
          </a:prstGeom>
          <a:solidFill>
            <a:srgbClr val="4B2572"/>
          </a:solidFill>
          <a:ln>
            <a:solidFill>
              <a:srgbClr val="4B257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FR" sz="900" b="1" cap="all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45" name="Text Box 79"/>
          <p:cNvSpPr txBox="1">
            <a:spLocks noChangeArrowheads="1"/>
          </p:cNvSpPr>
          <p:nvPr/>
        </p:nvSpPr>
        <p:spPr bwMode="auto">
          <a:xfrm>
            <a:off x="1681287" y="1415669"/>
            <a:ext cx="3619201" cy="84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900" b="1" cap="all" dirty="0" smtClean="0">
                <a:solidFill>
                  <a:schemeClr val="bg1"/>
                </a:solidFill>
                <a:latin typeface="Trebuchet MS" pitchFamily="34" charset="0"/>
              </a:rPr>
              <a:t>PROJECT MANAGERS</a:t>
            </a:r>
          </a:p>
          <a:p>
            <a:pPr algn="ctr">
              <a:defRPr/>
            </a:pPr>
            <a:r>
              <a:rPr lang="fr-FR" sz="800" dirty="0" smtClean="0">
                <a:solidFill>
                  <a:schemeClr val="bg1"/>
                </a:solidFill>
              </a:rPr>
              <a:t>Project </a:t>
            </a:r>
            <a:r>
              <a:rPr lang="fr-FR" sz="800" dirty="0">
                <a:solidFill>
                  <a:schemeClr val="bg1"/>
                </a:solidFill>
              </a:rPr>
              <a:t>ALTO </a:t>
            </a:r>
            <a:r>
              <a:rPr lang="fr-FR" sz="700" dirty="0" smtClean="0">
                <a:solidFill>
                  <a:schemeClr val="bg1"/>
                </a:solidFill>
                <a:latin typeface="Trebuchet MS" pitchFamily="34" charset="0"/>
              </a:rPr>
              <a:t>: </a:t>
            </a:r>
            <a:r>
              <a:rPr lang="fr-FR" sz="800" b="1" dirty="0" smtClean="0">
                <a:solidFill>
                  <a:srgbClr val="FFFF00"/>
                </a:solidFill>
                <a:latin typeface="Trebuchet MS" pitchFamily="34" charset="0"/>
              </a:rPr>
              <a:t>Fadi  IBRAHIM</a:t>
            </a:r>
            <a:endParaRPr lang="fr-FR" sz="800" b="1" dirty="0">
              <a:solidFill>
                <a:srgbClr val="FFFF00"/>
              </a:solidFill>
              <a:latin typeface="Trebuchet MS" pitchFamily="34" charset="0"/>
            </a:endParaRPr>
          </a:p>
          <a:p>
            <a:pPr algn="ctr">
              <a:defRPr/>
            </a:pPr>
            <a:r>
              <a:rPr lang="fr-FR" sz="800" dirty="0" smtClean="0">
                <a:solidFill>
                  <a:schemeClr val="bg1"/>
                </a:solidFill>
              </a:rPr>
              <a:t>Correspondent Valorisation </a:t>
            </a:r>
            <a:r>
              <a:rPr lang="fr-FR" sz="700" dirty="0">
                <a:solidFill>
                  <a:schemeClr val="bg1"/>
                </a:solidFill>
                <a:latin typeface="Trebuchet MS" pitchFamily="34" charset="0"/>
              </a:rPr>
              <a:t>: </a:t>
            </a:r>
            <a:r>
              <a:rPr lang="fr-FR" sz="800" b="1" dirty="0">
                <a:solidFill>
                  <a:srgbClr val="FFFF00"/>
                </a:solidFill>
                <a:latin typeface="Trebuchet MS" pitchFamily="34" charset="0"/>
              </a:rPr>
              <a:t>Véronique POUX</a:t>
            </a:r>
          </a:p>
          <a:p>
            <a:pPr algn="ctr">
              <a:defRPr/>
            </a:pPr>
            <a:r>
              <a:rPr lang="fr-FR" sz="800" dirty="0" smtClean="0">
                <a:solidFill>
                  <a:schemeClr val="bg1"/>
                </a:solidFill>
              </a:rPr>
              <a:t>Cultural </a:t>
            </a:r>
            <a:r>
              <a:rPr lang="fr-FR" sz="800" dirty="0" err="1" smtClean="0">
                <a:solidFill>
                  <a:schemeClr val="bg1"/>
                </a:solidFill>
              </a:rPr>
              <a:t>Heritage</a:t>
            </a:r>
            <a:r>
              <a:rPr lang="fr-FR" sz="800" dirty="0" smtClean="0">
                <a:solidFill>
                  <a:schemeClr val="bg1"/>
                </a:solidFill>
              </a:rPr>
              <a:t> </a:t>
            </a:r>
            <a:r>
              <a:rPr lang="fr-FR" sz="700" dirty="0" smtClean="0">
                <a:solidFill>
                  <a:schemeClr val="bg1"/>
                </a:solidFill>
                <a:latin typeface="Trebuchet MS" pitchFamily="34" charset="0"/>
              </a:rPr>
              <a:t>: </a:t>
            </a:r>
            <a:r>
              <a:rPr lang="fr-FR" sz="800" b="1" dirty="0">
                <a:solidFill>
                  <a:srgbClr val="FFFF00"/>
                </a:solidFill>
                <a:latin typeface="Trebuchet MS" pitchFamily="34" charset="0"/>
              </a:rPr>
              <a:t>Jean-Pierre </a:t>
            </a:r>
            <a:r>
              <a:rPr lang="fr-FR" sz="800" b="1" dirty="0" smtClean="0">
                <a:solidFill>
                  <a:srgbClr val="FFFF00"/>
                </a:solidFill>
                <a:latin typeface="Trebuchet MS" pitchFamily="34" charset="0"/>
              </a:rPr>
              <a:t>DIDELEZ &amp; Denis JOUAN </a:t>
            </a:r>
          </a:p>
          <a:p>
            <a:pPr algn="ctr">
              <a:defRPr/>
            </a:pPr>
            <a:r>
              <a:rPr lang="fr-FR" sz="800" dirty="0" err="1" smtClean="0">
                <a:solidFill>
                  <a:schemeClr val="bg1"/>
                </a:solidFill>
              </a:rPr>
              <a:t>Coordinator</a:t>
            </a:r>
            <a:r>
              <a:rPr lang="fr-FR" sz="800" b="1" dirty="0" smtClean="0">
                <a:solidFill>
                  <a:srgbClr val="FFFF00"/>
                </a:solidFill>
                <a:latin typeface="Trebuchet MS" pitchFamily="34" charset="0"/>
              </a:rPr>
              <a:t> </a:t>
            </a:r>
            <a:r>
              <a:rPr lang="fr-FR" sz="800" dirty="0" smtClean="0">
                <a:solidFill>
                  <a:schemeClr val="bg1"/>
                </a:solidFill>
              </a:rPr>
              <a:t>«CPER» for </a:t>
            </a:r>
            <a:r>
              <a:rPr lang="fr-FR" sz="800" dirty="0" err="1" smtClean="0">
                <a:solidFill>
                  <a:schemeClr val="bg1"/>
                </a:solidFill>
              </a:rPr>
              <a:t>laboratories</a:t>
            </a:r>
            <a:r>
              <a:rPr lang="fr-FR" sz="800" dirty="0" smtClean="0">
                <a:solidFill>
                  <a:schemeClr val="bg1"/>
                </a:solidFill>
              </a:rPr>
              <a:t> of IN2P3 Orsay: </a:t>
            </a:r>
            <a:r>
              <a:rPr lang="fr-FR" sz="800" b="1" dirty="0" smtClean="0">
                <a:solidFill>
                  <a:srgbClr val="FFFF00"/>
                </a:solidFill>
                <a:latin typeface="Trebuchet MS" pitchFamily="34" charset="0"/>
              </a:rPr>
              <a:t>Valérie CHAMBERT</a:t>
            </a:r>
          </a:p>
          <a:p>
            <a:pPr algn="ctr">
              <a:defRPr/>
            </a:pPr>
            <a:endParaRPr lang="fr-FR" sz="800" b="1" dirty="0">
              <a:solidFill>
                <a:srgbClr val="FFFF00"/>
              </a:solidFill>
              <a:latin typeface="Trebuchet MS" pitchFamily="34" charset="0"/>
            </a:endParaRPr>
          </a:p>
        </p:txBody>
      </p:sp>
      <p:sp>
        <p:nvSpPr>
          <p:cNvPr id="46" name="Organigramme : Processus 45"/>
          <p:cNvSpPr/>
          <p:nvPr/>
        </p:nvSpPr>
        <p:spPr bwMode="auto">
          <a:xfrm>
            <a:off x="7363751" y="958470"/>
            <a:ext cx="1600200" cy="424559"/>
          </a:xfrm>
          <a:prstGeom prst="flowChartProcess">
            <a:avLst/>
          </a:prstGeom>
          <a:solidFill>
            <a:srgbClr val="4B2572"/>
          </a:solidFill>
          <a:ln>
            <a:solidFill>
              <a:srgbClr val="4B257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b="1" dirty="0" smtClean="0">
                <a:solidFill>
                  <a:schemeClr val="bg1"/>
                </a:solidFill>
                <a:latin typeface="Trebuchet MS" pitchFamily="34" charset="0"/>
              </a:rPr>
              <a:t>VALORISATION « Vallée »</a:t>
            </a:r>
          </a:p>
          <a:p>
            <a:pPr algn="ctr">
              <a:defRPr/>
            </a:pPr>
            <a:r>
              <a:rPr lang="fr-FR" sz="800" b="1" dirty="0" smtClean="0">
                <a:solidFill>
                  <a:srgbClr val="FFFF00"/>
                </a:solidFill>
                <a:latin typeface="Trebuchet MS" pitchFamily="34" charset="0"/>
              </a:rPr>
              <a:t>Souleymane KAMARA</a:t>
            </a:r>
            <a:endParaRPr lang="fr-FR" sz="800" b="1" dirty="0">
              <a:solidFill>
                <a:srgbClr val="FFFF00"/>
              </a:solidFill>
              <a:latin typeface="Trebuchet MS" pitchFamily="34" charset="0"/>
            </a:endParaRPr>
          </a:p>
        </p:txBody>
      </p:sp>
      <p:sp>
        <p:nvSpPr>
          <p:cNvPr id="47" name="Organigramme : Processus 46"/>
          <p:cNvSpPr/>
          <p:nvPr/>
        </p:nvSpPr>
        <p:spPr bwMode="auto">
          <a:xfrm>
            <a:off x="4890185" y="41675"/>
            <a:ext cx="2727324" cy="732530"/>
          </a:xfrm>
          <a:prstGeom prst="flowChartProcess">
            <a:avLst/>
          </a:prstGeom>
          <a:solidFill>
            <a:srgbClr val="4B2572"/>
          </a:solidFill>
          <a:ln>
            <a:solidFill>
              <a:srgbClr val="4B257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800" b="1" dirty="0" smtClean="0">
              <a:solidFill>
                <a:srgbClr val="FFFFFF"/>
              </a:solidFill>
              <a:latin typeface="Trebuchet MS" pitchFamily="34" charset="0"/>
            </a:endParaRPr>
          </a:p>
          <a:p>
            <a:pPr algn="ctr">
              <a:defRPr/>
            </a:pPr>
            <a:r>
              <a:rPr lang="fr-FR" sz="1200" b="1" dirty="0" smtClean="0">
                <a:solidFill>
                  <a:schemeClr val="bg1"/>
                </a:solidFill>
                <a:latin typeface="Trebuchet MS" pitchFamily="34" charset="0"/>
              </a:rPr>
              <a:t>DIRECTOR</a:t>
            </a:r>
            <a:endParaRPr lang="fr-FR" sz="800" dirty="0">
              <a:solidFill>
                <a:schemeClr val="bg1"/>
              </a:solidFill>
              <a:latin typeface="Trebuchet MS" pitchFamily="34" charset="0"/>
            </a:endParaRPr>
          </a:p>
          <a:p>
            <a:pPr algn="ctr">
              <a:defRPr/>
            </a:pPr>
            <a:r>
              <a:rPr lang="fr-FR" sz="800" b="1" dirty="0" smtClean="0">
                <a:solidFill>
                  <a:srgbClr val="FFFF00"/>
                </a:solidFill>
                <a:latin typeface="Trebuchet MS" pitchFamily="34" charset="0"/>
              </a:rPr>
              <a:t>Michel GUIDAL</a:t>
            </a:r>
          </a:p>
          <a:p>
            <a:pPr algn="ctr">
              <a:defRPr/>
            </a:pPr>
            <a:r>
              <a:rPr lang="fr-FR" sz="900" b="1" dirty="0" smtClean="0">
                <a:solidFill>
                  <a:schemeClr val="bg1"/>
                </a:solidFill>
                <a:latin typeface="Trebuchet MS" pitchFamily="34" charset="0"/>
              </a:rPr>
              <a:t>DEPUTY DIRECTOR</a:t>
            </a:r>
          </a:p>
          <a:p>
            <a:pPr algn="ctr">
              <a:defRPr/>
            </a:pPr>
            <a:r>
              <a:rPr lang="fr-FR" sz="800" b="1" dirty="0" smtClean="0">
                <a:solidFill>
                  <a:srgbClr val="FFFF00"/>
                </a:solidFill>
                <a:latin typeface="Trebuchet MS" pitchFamily="34" charset="0"/>
              </a:rPr>
              <a:t>Bruno ESPAGNON</a:t>
            </a:r>
          </a:p>
          <a:p>
            <a:pPr algn="ctr">
              <a:lnSpc>
                <a:spcPct val="150000"/>
              </a:lnSpc>
              <a:defRPr/>
            </a:pPr>
            <a:r>
              <a:rPr lang="fr-FR" sz="800" i="1" dirty="0" err="1" smtClean="0">
                <a:solidFill>
                  <a:schemeClr val="bg1"/>
                </a:solidFill>
                <a:latin typeface="Trebuchet MS" pitchFamily="34" charset="0"/>
              </a:rPr>
              <a:t>Executive</a:t>
            </a:r>
            <a:r>
              <a:rPr lang="fr-FR" sz="800" i="1" dirty="0" smtClean="0">
                <a:solidFill>
                  <a:schemeClr val="bg1"/>
                </a:solidFill>
                <a:latin typeface="Trebuchet MS" pitchFamily="34" charset="0"/>
              </a:rPr>
              <a:t> Assistante: </a:t>
            </a:r>
            <a:r>
              <a:rPr lang="fr-FR" sz="800" i="1" dirty="0" smtClean="0">
                <a:solidFill>
                  <a:srgbClr val="FFFF00"/>
                </a:solidFill>
                <a:latin typeface="Trebuchet MS" pitchFamily="34" charset="0"/>
              </a:rPr>
              <a:t>Martine ROUX</a:t>
            </a:r>
          </a:p>
          <a:p>
            <a:pPr algn="ctr">
              <a:defRPr/>
            </a:pPr>
            <a:r>
              <a:rPr lang="fr-FR" sz="800" b="1" dirty="0" smtClean="0">
                <a:solidFill>
                  <a:schemeClr val="tx1"/>
                </a:solidFill>
                <a:latin typeface="Trebuchet MS" pitchFamily="34" charset="0"/>
              </a:rPr>
              <a:t>  </a:t>
            </a:r>
            <a:endParaRPr lang="fr-FR" sz="800" b="1" dirty="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48" name="Organigramme : Processus 47"/>
          <p:cNvSpPr/>
          <p:nvPr/>
        </p:nvSpPr>
        <p:spPr bwMode="auto">
          <a:xfrm>
            <a:off x="7333640" y="1552611"/>
            <a:ext cx="1600200" cy="457200"/>
          </a:xfrm>
          <a:prstGeom prst="flowChartProcess">
            <a:avLst/>
          </a:prstGeom>
          <a:solidFill>
            <a:srgbClr val="4B2572"/>
          </a:solidFill>
          <a:ln>
            <a:solidFill>
              <a:srgbClr val="4B257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b="1" dirty="0" smtClean="0">
                <a:solidFill>
                  <a:schemeClr val="bg1"/>
                </a:solidFill>
                <a:latin typeface="Trebuchet MS" pitchFamily="34" charset="0"/>
              </a:rPr>
              <a:t>ADMINISTRATOR</a:t>
            </a:r>
          </a:p>
          <a:p>
            <a:pPr algn="ctr">
              <a:defRPr/>
            </a:pPr>
            <a:r>
              <a:rPr lang="fr-FR" sz="800" b="1" dirty="0">
                <a:solidFill>
                  <a:srgbClr val="FFFF00"/>
                </a:solidFill>
                <a:latin typeface="Trebuchet MS" pitchFamily="34" charset="0"/>
              </a:rPr>
              <a:t>Catherine SALOU</a:t>
            </a:r>
          </a:p>
        </p:txBody>
      </p:sp>
      <p:sp>
        <p:nvSpPr>
          <p:cNvPr id="49" name="Organigramme : Processus 48"/>
          <p:cNvSpPr/>
          <p:nvPr/>
        </p:nvSpPr>
        <p:spPr>
          <a:xfrm>
            <a:off x="1943573" y="5389342"/>
            <a:ext cx="1449387" cy="1102188"/>
          </a:xfrm>
          <a:prstGeom prst="flowChartProcess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t"/>
          <a:lstStyle/>
          <a:p>
            <a:pPr algn="ctr">
              <a:defRPr/>
            </a:pPr>
            <a:r>
              <a:rPr lang="en-US" sz="800" b="1" dirty="0" smtClean="0">
                <a:solidFill>
                  <a:srgbClr val="7030A0"/>
                </a:solidFill>
                <a:latin typeface="Trebuchet MS" pitchFamily="34" charset="0"/>
              </a:rPr>
              <a:t>Downstream of the Cycle and </a:t>
            </a:r>
            <a:r>
              <a:rPr lang="en-US" sz="800" b="1" dirty="0">
                <a:solidFill>
                  <a:srgbClr val="7030A0"/>
                </a:solidFill>
                <a:latin typeface="Trebuchet MS" pitchFamily="34" charset="0"/>
              </a:rPr>
              <a:t>Spallation Physics </a:t>
            </a:r>
            <a:r>
              <a:rPr lang="fr-FR" sz="800" b="1" dirty="0" smtClean="0">
                <a:solidFill>
                  <a:schemeClr val="tx1"/>
                </a:solidFill>
                <a:latin typeface="Trebuchet MS" pitchFamily="34" charset="0"/>
              </a:rPr>
              <a:t>Xavier DOLIGEZ</a:t>
            </a:r>
            <a:endParaRPr lang="fr-FR" sz="800" b="1" dirty="0">
              <a:solidFill>
                <a:schemeClr val="tx1"/>
              </a:solidFill>
              <a:latin typeface="Trebuchet MS" pitchFamily="34" charset="0"/>
            </a:endParaRPr>
          </a:p>
          <a:p>
            <a:pPr algn="ctr">
              <a:defRPr/>
            </a:pPr>
            <a:r>
              <a:rPr lang="fr-FR" sz="800" b="1" dirty="0" err="1" smtClean="0">
                <a:solidFill>
                  <a:srgbClr val="7030A0"/>
                </a:solidFill>
                <a:latin typeface="Trebuchet MS" pitchFamily="34" charset="0"/>
              </a:rPr>
              <a:t>Radiochemistry</a:t>
            </a:r>
            <a:endParaRPr lang="fr-FR" sz="800" b="1" dirty="0">
              <a:solidFill>
                <a:srgbClr val="7030A0"/>
              </a:solidFill>
              <a:latin typeface="Trebuchet MS" pitchFamily="34" charset="0"/>
            </a:endParaRPr>
          </a:p>
          <a:p>
            <a:pPr algn="ctr">
              <a:defRPr/>
            </a:pPr>
            <a:r>
              <a:rPr lang="fr-FR" sz="800" b="1" dirty="0">
                <a:solidFill>
                  <a:schemeClr val="tx1"/>
                </a:solidFill>
                <a:latin typeface="Trebuchet MS" pitchFamily="34" charset="0"/>
              </a:rPr>
              <a:t>Sylvie </a:t>
            </a:r>
            <a:r>
              <a:rPr lang="fr-FR" sz="800" b="1" dirty="0" smtClean="0">
                <a:solidFill>
                  <a:schemeClr val="tx1"/>
                </a:solidFill>
                <a:latin typeface="Trebuchet MS" pitchFamily="34" charset="0"/>
              </a:rPr>
              <a:t>DELPECH</a:t>
            </a:r>
          </a:p>
          <a:p>
            <a:pPr algn="ctr">
              <a:spcBef>
                <a:spcPts val="600"/>
              </a:spcBef>
              <a:defRPr/>
            </a:pPr>
            <a:r>
              <a:rPr lang="fr-FR" sz="800" b="1" dirty="0" smtClean="0">
                <a:solidFill>
                  <a:srgbClr val="7030A0"/>
                </a:solidFill>
                <a:latin typeface="Trebuchet MS" pitchFamily="34" charset="0"/>
              </a:rPr>
              <a:t>FACILITIES</a:t>
            </a:r>
            <a:endParaRPr lang="fr-FR" sz="800" b="1" dirty="0">
              <a:solidFill>
                <a:srgbClr val="7030A0"/>
              </a:solidFill>
              <a:latin typeface="Trebuchet MS" pitchFamily="34" charset="0"/>
            </a:endParaRPr>
          </a:p>
          <a:p>
            <a:pPr algn="ctr">
              <a:defRPr/>
            </a:pPr>
            <a:endParaRPr lang="fr-FR" sz="700" b="1" dirty="0">
              <a:solidFill>
                <a:schemeClr val="tx1"/>
              </a:solidFill>
              <a:latin typeface="Trebuchet MS" pitchFamily="34" charset="0"/>
            </a:endParaRPr>
          </a:p>
          <a:p>
            <a:pPr algn="ctr">
              <a:defRPr/>
            </a:pPr>
            <a:endParaRPr lang="fr-FR" sz="800" b="1" dirty="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2005074" y="6256422"/>
            <a:ext cx="1331755" cy="215444"/>
          </a:xfrm>
          <a:prstGeom prst="rect">
            <a:avLst/>
          </a:prstGeom>
          <a:noFill/>
          <a:ln w="952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800" b="1" dirty="0" smtClean="0">
                <a:solidFill>
                  <a:srgbClr val="7030A0"/>
                </a:solidFill>
                <a:latin typeface="Trebuchet MS" pitchFamily="34" charset="0"/>
              </a:rPr>
              <a:t>(CH)</a:t>
            </a:r>
            <a:r>
              <a:rPr lang="fr-FR" sz="800" b="1" baseline="-25000" dirty="0" smtClean="0">
                <a:solidFill>
                  <a:srgbClr val="7030A0"/>
                </a:solidFill>
                <a:latin typeface="Trebuchet MS" pitchFamily="34" charset="0"/>
              </a:rPr>
              <a:t>2</a:t>
            </a:r>
            <a:endParaRPr lang="fr-FR" sz="800" b="1" baseline="-25000" dirty="0">
              <a:solidFill>
                <a:srgbClr val="7030A0"/>
              </a:solidFill>
              <a:latin typeface="Trebuchet MS" pitchFamily="34" charset="0"/>
            </a:endParaRPr>
          </a:p>
        </p:txBody>
      </p:sp>
      <p:cxnSp>
        <p:nvCxnSpPr>
          <p:cNvPr id="51" name="Connecteur en angle 50"/>
          <p:cNvCxnSpPr/>
          <p:nvPr/>
        </p:nvCxnSpPr>
        <p:spPr>
          <a:xfrm rot="5400000" flipH="1" flipV="1">
            <a:off x="6250489" y="-1228878"/>
            <a:ext cx="11525" cy="7137187"/>
          </a:xfrm>
          <a:prstGeom prst="bentConnector3">
            <a:avLst>
              <a:gd name="adj1" fmla="val 590282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en angle 51"/>
          <p:cNvCxnSpPr>
            <a:stCxn id="47" idx="1"/>
          </p:cNvCxnSpPr>
          <p:nvPr/>
        </p:nvCxnSpPr>
        <p:spPr>
          <a:xfrm rot="10800000" flipV="1">
            <a:off x="4612613" y="407940"/>
            <a:ext cx="277572" cy="30346"/>
          </a:xfrm>
          <a:prstGeom prst="bentConnector3">
            <a:avLst>
              <a:gd name="adj1" fmla="val 50000"/>
            </a:avLst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en angle 52"/>
          <p:cNvCxnSpPr>
            <a:stCxn id="47" idx="3"/>
            <a:endCxn id="41" idx="1"/>
          </p:cNvCxnSpPr>
          <p:nvPr/>
        </p:nvCxnSpPr>
        <p:spPr>
          <a:xfrm>
            <a:off x="7617509" y="407940"/>
            <a:ext cx="304956" cy="30345"/>
          </a:xfrm>
          <a:prstGeom prst="bentConnector3">
            <a:avLst>
              <a:gd name="adj1" fmla="val 50000"/>
            </a:avLst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163"/>
          <p:cNvSpPr>
            <a:spLocks noChangeArrowheads="1"/>
          </p:cNvSpPr>
          <p:nvPr/>
        </p:nvSpPr>
        <p:spPr bwMode="auto">
          <a:xfrm>
            <a:off x="9167598" y="5480466"/>
            <a:ext cx="1327640" cy="43537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 anchorCtr="0"/>
          <a:lstStyle/>
          <a:p>
            <a:pPr algn="ctr"/>
            <a:endParaRPr lang="fr-FR" sz="800" b="1" dirty="0">
              <a:solidFill>
                <a:srgbClr val="632523"/>
              </a:solidFill>
              <a:latin typeface="Trebuchet MS" pitchFamily="34" charset="0"/>
            </a:endParaRPr>
          </a:p>
          <a:p>
            <a:pPr algn="ctr"/>
            <a:r>
              <a:rPr lang="fr-FR" sz="800" b="1" dirty="0" smtClean="0">
                <a:solidFill>
                  <a:srgbClr val="632523"/>
                </a:solidFill>
                <a:latin typeface="Trebuchet MS" pitchFamily="34" charset="0"/>
              </a:rPr>
              <a:t>Building </a:t>
            </a:r>
            <a:r>
              <a:rPr lang="fr-FR" sz="800" b="1" dirty="0" err="1" smtClean="0">
                <a:solidFill>
                  <a:srgbClr val="632523"/>
                </a:solidFill>
                <a:latin typeface="Trebuchet MS" pitchFamily="34" charset="0"/>
              </a:rPr>
              <a:t>studies</a:t>
            </a:r>
            <a:r>
              <a:rPr lang="fr-FR" sz="800" b="1" dirty="0" smtClean="0">
                <a:solidFill>
                  <a:srgbClr val="632523"/>
                </a:solidFill>
                <a:latin typeface="Trebuchet MS" pitchFamily="34" charset="0"/>
              </a:rPr>
              <a:t> &amp; building monitoring</a:t>
            </a:r>
            <a:endParaRPr lang="fr-FR" sz="800" b="1" dirty="0">
              <a:solidFill>
                <a:srgbClr val="632523"/>
              </a:solidFill>
              <a:latin typeface="Trebuchet MS" pitchFamily="34" charset="0"/>
            </a:endParaRPr>
          </a:p>
          <a:p>
            <a:pPr algn="ctr"/>
            <a:r>
              <a:rPr lang="fr-FR" sz="800" b="1" dirty="0" smtClean="0">
                <a:solidFill>
                  <a:schemeClr val="tx1"/>
                </a:solidFill>
                <a:latin typeface="Trebuchet MS" pitchFamily="34" charset="0"/>
              </a:rPr>
              <a:t>Bruno BOUE</a:t>
            </a:r>
            <a:endParaRPr lang="fr-FR" sz="800" b="1" dirty="0">
              <a:solidFill>
                <a:schemeClr val="tx1"/>
              </a:solidFill>
              <a:latin typeface="Trebuchet MS" pitchFamily="34" charset="0"/>
            </a:endParaRPr>
          </a:p>
          <a:p>
            <a:pPr algn="ctr"/>
            <a:endParaRPr lang="fr-FR" sz="800" b="1" dirty="0">
              <a:solidFill>
                <a:srgbClr val="632523"/>
              </a:solidFill>
              <a:latin typeface="Trebuchet MS" pitchFamily="34" charset="0"/>
            </a:endParaRPr>
          </a:p>
        </p:txBody>
      </p:sp>
      <p:sp>
        <p:nvSpPr>
          <p:cNvPr id="55" name="Rectangle 163"/>
          <p:cNvSpPr>
            <a:spLocks noChangeArrowheads="1"/>
          </p:cNvSpPr>
          <p:nvPr/>
        </p:nvSpPr>
        <p:spPr bwMode="auto">
          <a:xfrm>
            <a:off x="9167598" y="6025640"/>
            <a:ext cx="1327640" cy="4456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 anchorCtr="0"/>
          <a:lstStyle/>
          <a:p>
            <a:pPr algn="ctr"/>
            <a:endParaRPr lang="fr-FR" sz="800" b="1" dirty="0" smtClean="0">
              <a:solidFill>
                <a:srgbClr val="632523"/>
              </a:solidFill>
              <a:latin typeface="Trebuchet MS" pitchFamily="34" charset="0"/>
            </a:endParaRPr>
          </a:p>
          <a:p>
            <a:pPr algn="ctr"/>
            <a:r>
              <a:rPr lang="fr-FR" sz="800" b="1" dirty="0" smtClean="0">
                <a:solidFill>
                  <a:srgbClr val="632523"/>
                </a:solidFill>
                <a:latin typeface="Trebuchet MS" pitchFamily="34" charset="0"/>
              </a:rPr>
              <a:t>Store/</a:t>
            </a:r>
            <a:r>
              <a:rPr lang="fr-FR" sz="800" b="1" dirty="0" err="1">
                <a:solidFill>
                  <a:srgbClr val="632523"/>
                </a:solidFill>
                <a:latin typeface="Trebuchet MS" pitchFamily="34" charset="0"/>
              </a:rPr>
              <a:t>Logistics</a:t>
            </a:r>
            <a:endParaRPr lang="fr-FR" sz="800" b="1" dirty="0">
              <a:solidFill>
                <a:srgbClr val="632523"/>
              </a:solidFill>
              <a:latin typeface="Trebuchet MS" pitchFamily="34" charset="0"/>
            </a:endParaRPr>
          </a:p>
          <a:p>
            <a:pPr algn="ctr"/>
            <a:r>
              <a:rPr lang="fr-FR" sz="800" b="1" dirty="0" err="1" smtClean="0">
                <a:solidFill>
                  <a:srgbClr val="632523"/>
                </a:solidFill>
                <a:latin typeface="Trebuchet MS" pitchFamily="34" charset="0"/>
              </a:rPr>
              <a:t>Purchasing</a:t>
            </a:r>
            <a:r>
              <a:rPr lang="fr-FR" sz="800" b="1" dirty="0" smtClean="0">
                <a:solidFill>
                  <a:srgbClr val="632523"/>
                </a:solidFill>
                <a:latin typeface="Trebuchet MS" pitchFamily="34" charset="0"/>
              </a:rPr>
              <a:t> </a:t>
            </a:r>
            <a:r>
              <a:rPr lang="fr-FR" sz="800" b="1" dirty="0" err="1">
                <a:solidFill>
                  <a:srgbClr val="632523"/>
                </a:solidFill>
                <a:latin typeface="Trebuchet MS" pitchFamily="34" charset="0"/>
              </a:rPr>
              <a:t>Department</a:t>
            </a:r>
            <a:endParaRPr lang="fr-FR" sz="800" b="1" dirty="0">
              <a:solidFill>
                <a:srgbClr val="632523"/>
              </a:solidFill>
              <a:latin typeface="Trebuchet MS" pitchFamily="34" charset="0"/>
            </a:endParaRPr>
          </a:p>
          <a:p>
            <a:pPr algn="ctr"/>
            <a:r>
              <a:rPr lang="fr-FR" sz="800" b="1" dirty="0" smtClean="0">
                <a:solidFill>
                  <a:schemeClr val="tx1"/>
                </a:solidFill>
                <a:latin typeface="Trebuchet MS" pitchFamily="34" charset="0"/>
              </a:rPr>
              <a:t>Noëlle BORGET</a:t>
            </a:r>
            <a:endParaRPr lang="fr-FR" sz="800" b="1" dirty="0">
              <a:solidFill>
                <a:schemeClr val="tx1"/>
              </a:solidFill>
              <a:latin typeface="Trebuchet MS" pitchFamily="34" charset="0"/>
            </a:endParaRPr>
          </a:p>
          <a:p>
            <a:pPr algn="ctr"/>
            <a:endParaRPr lang="fr-FR" sz="800" b="1" dirty="0">
              <a:solidFill>
                <a:srgbClr val="632523"/>
              </a:solidFill>
              <a:latin typeface="Trebuchet MS" pitchFamily="34" charset="0"/>
            </a:endParaRPr>
          </a:p>
        </p:txBody>
      </p:sp>
      <p:sp>
        <p:nvSpPr>
          <p:cNvPr id="56" name="Organigramme : Processus 55"/>
          <p:cNvSpPr/>
          <p:nvPr/>
        </p:nvSpPr>
        <p:spPr bwMode="auto">
          <a:xfrm>
            <a:off x="3134646" y="157150"/>
            <a:ext cx="1477967" cy="567781"/>
          </a:xfrm>
          <a:prstGeom prst="flowChartProcess">
            <a:avLst/>
          </a:prstGeom>
          <a:solidFill>
            <a:srgbClr val="4B2572"/>
          </a:solidFill>
          <a:ln>
            <a:solidFill>
              <a:srgbClr val="4B257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b="1" dirty="0" smtClean="0">
                <a:solidFill>
                  <a:schemeClr val="bg1"/>
                </a:solidFill>
                <a:latin typeface="Trebuchet MS" pitchFamily="34" charset="0"/>
              </a:rPr>
              <a:t>PREVENTION &amp; </a:t>
            </a:r>
          </a:p>
          <a:p>
            <a:pPr algn="ctr">
              <a:defRPr/>
            </a:pPr>
            <a:r>
              <a:rPr lang="fr-FR" sz="900" b="1" dirty="0" smtClean="0">
                <a:solidFill>
                  <a:schemeClr val="bg1"/>
                </a:solidFill>
                <a:latin typeface="Trebuchet MS" pitchFamily="34" charset="0"/>
              </a:rPr>
              <a:t>RADIATION PROTECTION</a:t>
            </a:r>
          </a:p>
          <a:p>
            <a:pPr algn="ctr">
              <a:defRPr/>
            </a:pPr>
            <a:r>
              <a:rPr lang="fr-FR" sz="800" b="1" dirty="0">
                <a:solidFill>
                  <a:srgbClr val="FFFF00"/>
                </a:solidFill>
                <a:latin typeface="Trebuchet MS" pitchFamily="34" charset="0"/>
              </a:rPr>
              <a:t>Jean-François LE DU</a:t>
            </a:r>
          </a:p>
        </p:txBody>
      </p:sp>
      <p:cxnSp>
        <p:nvCxnSpPr>
          <p:cNvPr id="57" name="Connecteur en angle 56"/>
          <p:cNvCxnSpPr/>
          <p:nvPr/>
        </p:nvCxnSpPr>
        <p:spPr>
          <a:xfrm rot="10800000">
            <a:off x="6840161" y="805371"/>
            <a:ext cx="523592" cy="317570"/>
          </a:xfrm>
          <a:prstGeom prst="bentConnector3">
            <a:avLst>
              <a:gd name="adj1" fmla="val 50000"/>
            </a:avLst>
          </a:prstGeom>
          <a:ln w="158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en angle 57"/>
          <p:cNvCxnSpPr/>
          <p:nvPr/>
        </p:nvCxnSpPr>
        <p:spPr>
          <a:xfrm rot="5400000" flipH="1" flipV="1">
            <a:off x="5139263" y="965548"/>
            <a:ext cx="935336" cy="578419"/>
          </a:xfrm>
          <a:prstGeom prst="bentConnector3">
            <a:avLst>
              <a:gd name="adj1" fmla="val 155"/>
            </a:avLst>
          </a:prstGeom>
          <a:ln w="158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en angle 58"/>
          <p:cNvCxnSpPr/>
          <p:nvPr/>
        </p:nvCxnSpPr>
        <p:spPr>
          <a:xfrm rot="10800000">
            <a:off x="6634590" y="805451"/>
            <a:ext cx="699051" cy="930907"/>
          </a:xfrm>
          <a:prstGeom prst="bentConnector2">
            <a:avLst/>
          </a:prstGeom>
          <a:ln w="158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/>
          <p:cNvCxnSpPr>
            <a:stCxn id="47" idx="2"/>
          </p:cNvCxnSpPr>
          <p:nvPr/>
        </p:nvCxnSpPr>
        <p:spPr>
          <a:xfrm>
            <a:off x="6253847" y="774205"/>
            <a:ext cx="0" cy="1505206"/>
          </a:xfrm>
          <a:prstGeom prst="line">
            <a:avLst/>
          </a:prstGeom>
          <a:ln w="158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60"/>
          <p:cNvCxnSpPr>
            <a:stCxn id="11" idx="0"/>
          </p:cNvCxnSpPr>
          <p:nvPr/>
        </p:nvCxnSpPr>
        <p:spPr>
          <a:xfrm flipV="1">
            <a:off x="5389301" y="2279411"/>
            <a:ext cx="0" cy="63982"/>
          </a:xfrm>
          <a:prstGeom prst="line">
            <a:avLst/>
          </a:prstGeom>
          <a:ln w="158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159"/>
          <p:cNvSpPr>
            <a:spLocks noChangeArrowheads="1"/>
          </p:cNvSpPr>
          <p:nvPr/>
        </p:nvSpPr>
        <p:spPr bwMode="auto">
          <a:xfrm>
            <a:off x="9167598" y="3744766"/>
            <a:ext cx="1327641" cy="48545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 anchorCtr="0"/>
          <a:lstStyle/>
          <a:p>
            <a:pPr algn="ctr"/>
            <a:r>
              <a:rPr lang="fr-FR" sz="800" b="1" dirty="0" err="1" smtClean="0">
                <a:solidFill>
                  <a:srgbClr val="632523"/>
                </a:solidFill>
                <a:latin typeface="Trebuchet MS" pitchFamily="34" charset="0"/>
              </a:rPr>
              <a:t>Research</a:t>
            </a:r>
            <a:r>
              <a:rPr lang="fr-FR" sz="800" b="1" dirty="0" smtClean="0">
                <a:solidFill>
                  <a:srgbClr val="632523"/>
                </a:solidFill>
                <a:latin typeface="Trebuchet MS" pitchFamily="34" charset="0"/>
              </a:rPr>
              <a:t> </a:t>
            </a:r>
            <a:r>
              <a:rPr lang="fr-FR" sz="800" b="1" dirty="0" err="1" smtClean="0">
                <a:solidFill>
                  <a:srgbClr val="632523"/>
                </a:solidFill>
                <a:latin typeface="Trebuchet MS" pitchFamily="34" charset="0"/>
              </a:rPr>
              <a:t>contracts</a:t>
            </a:r>
            <a:endParaRPr lang="fr-FR" sz="800" b="1" dirty="0">
              <a:solidFill>
                <a:srgbClr val="632523"/>
              </a:solidFill>
              <a:latin typeface="Trebuchet MS" pitchFamily="34" charset="0"/>
            </a:endParaRPr>
          </a:p>
          <a:p>
            <a:pPr algn="ctr"/>
            <a:r>
              <a:rPr lang="fr-FR" sz="800" b="1" dirty="0" smtClean="0">
                <a:latin typeface="Trebuchet MS" pitchFamily="34" charset="0"/>
              </a:rPr>
              <a:t>Valérie SCHEUBLE</a:t>
            </a:r>
            <a:endParaRPr lang="fr-FR" sz="800" b="1" dirty="0">
              <a:latin typeface="Trebuchet MS" pitchFamily="34" charset="0"/>
            </a:endParaRPr>
          </a:p>
        </p:txBody>
      </p:sp>
      <p:cxnSp>
        <p:nvCxnSpPr>
          <p:cNvPr id="63" name="Connecteur en angle 62"/>
          <p:cNvCxnSpPr>
            <a:stCxn id="40" idx="1"/>
            <a:endCxn id="48" idx="3"/>
          </p:cNvCxnSpPr>
          <p:nvPr/>
        </p:nvCxnSpPr>
        <p:spPr>
          <a:xfrm rot="10800000">
            <a:off x="8933840" y="1781212"/>
            <a:ext cx="337946" cy="1"/>
          </a:xfrm>
          <a:prstGeom prst="bentConnector3">
            <a:avLst>
              <a:gd name="adj1" fmla="val 50000"/>
            </a:avLst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ZoneTexte 63"/>
          <p:cNvSpPr txBox="1"/>
          <p:nvPr/>
        </p:nvSpPr>
        <p:spPr>
          <a:xfrm>
            <a:off x="-65208" y="3344656"/>
            <a:ext cx="2175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As of Dec.2018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45496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15/01/2019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HCERES evaluation – Laboratory Presentation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BE48F-A7D6-8A4D-99CA-582EB3456AD8}" type="slidenum">
              <a:rPr lang="fr-FR" smtClean="0"/>
              <a:t>8</a:t>
            </a:fld>
            <a:endParaRPr lang="fr-FR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365" y="4768640"/>
            <a:ext cx="1400816" cy="131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131" y="3442101"/>
            <a:ext cx="2660603" cy="1108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976" y="3145496"/>
            <a:ext cx="1499637" cy="2409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Afficher l'image d'orig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470" y="4181455"/>
            <a:ext cx="1512168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inside_quark_we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53677" y="4732760"/>
            <a:ext cx="1115616" cy="1115616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269" y="969824"/>
            <a:ext cx="1833977" cy="101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1683429" y="6062698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/>
              <a:t>From</a:t>
            </a:r>
            <a:r>
              <a:rPr lang="fr-FR" sz="2400" dirty="0" smtClean="0"/>
              <a:t> </a:t>
            </a:r>
            <a:r>
              <a:rPr lang="fr-FR" sz="2400" dirty="0" err="1" smtClean="0"/>
              <a:t>infinitely</a:t>
            </a:r>
            <a:r>
              <a:rPr lang="fr-FR" sz="2400" dirty="0" smtClean="0"/>
              <a:t> </a:t>
            </a:r>
            <a:r>
              <a:rPr lang="fr-FR" sz="2400" dirty="0" err="1" smtClean="0"/>
              <a:t>small</a:t>
            </a:r>
            <a:r>
              <a:rPr lang="fr-FR" sz="2400" dirty="0" smtClean="0"/>
              <a:t>…</a:t>
            </a:r>
            <a:endParaRPr lang="fr-FR" sz="2400" dirty="0"/>
          </a:p>
        </p:txBody>
      </p:sp>
      <p:sp>
        <p:nvSpPr>
          <p:cNvPr id="15" name="ZoneTexte 14"/>
          <p:cNvSpPr txBox="1"/>
          <p:nvPr/>
        </p:nvSpPr>
        <p:spPr>
          <a:xfrm>
            <a:off x="4190868" y="1279624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To </a:t>
            </a:r>
            <a:r>
              <a:rPr lang="fr-FR" sz="2400" dirty="0" err="1" smtClean="0"/>
              <a:t>infinitely</a:t>
            </a:r>
            <a:r>
              <a:rPr lang="fr-FR" sz="2400" dirty="0" smtClean="0"/>
              <a:t> </a:t>
            </a:r>
            <a:r>
              <a:rPr lang="fr-FR" sz="2400" dirty="0" err="1" smtClean="0"/>
              <a:t>big</a:t>
            </a:r>
            <a:r>
              <a:rPr lang="fr-FR" sz="2400" dirty="0" smtClean="0"/>
              <a:t>…</a:t>
            </a:r>
            <a:endParaRPr lang="fr-FR" sz="2400" dirty="0"/>
          </a:p>
        </p:txBody>
      </p:sp>
      <p:sp>
        <p:nvSpPr>
          <p:cNvPr id="16" name="Flèche droite 3"/>
          <p:cNvSpPr/>
          <p:nvPr/>
        </p:nvSpPr>
        <p:spPr>
          <a:xfrm rot="19977875">
            <a:off x="2481726" y="3087482"/>
            <a:ext cx="6416447" cy="1067103"/>
          </a:xfrm>
          <a:custGeom>
            <a:avLst/>
            <a:gdLst>
              <a:gd name="connsiteX0" fmla="*/ 0 w 6480720"/>
              <a:gd name="connsiteY0" fmla="*/ 378042 h 1512168"/>
              <a:gd name="connsiteX1" fmla="*/ 5724636 w 6480720"/>
              <a:gd name="connsiteY1" fmla="*/ 378042 h 1512168"/>
              <a:gd name="connsiteX2" fmla="*/ 5724636 w 6480720"/>
              <a:gd name="connsiteY2" fmla="*/ 0 h 1512168"/>
              <a:gd name="connsiteX3" fmla="*/ 6480720 w 6480720"/>
              <a:gd name="connsiteY3" fmla="*/ 756084 h 1512168"/>
              <a:gd name="connsiteX4" fmla="*/ 5724636 w 6480720"/>
              <a:gd name="connsiteY4" fmla="*/ 1512168 h 1512168"/>
              <a:gd name="connsiteX5" fmla="*/ 5724636 w 6480720"/>
              <a:gd name="connsiteY5" fmla="*/ 1134126 h 1512168"/>
              <a:gd name="connsiteX6" fmla="*/ 0 w 6480720"/>
              <a:gd name="connsiteY6" fmla="*/ 1134126 h 1512168"/>
              <a:gd name="connsiteX7" fmla="*/ 0 w 6480720"/>
              <a:gd name="connsiteY7" fmla="*/ 378042 h 1512168"/>
              <a:gd name="connsiteX0" fmla="*/ 36576 w 6480720"/>
              <a:gd name="connsiteY0" fmla="*/ 716370 h 1512168"/>
              <a:gd name="connsiteX1" fmla="*/ 5724636 w 6480720"/>
              <a:gd name="connsiteY1" fmla="*/ 378042 h 1512168"/>
              <a:gd name="connsiteX2" fmla="*/ 5724636 w 6480720"/>
              <a:gd name="connsiteY2" fmla="*/ 0 h 1512168"/>
              <a:gd name="connsiteX3" fmla="*/ 6480720 w 6480720"/>
              <a:gd name="connsiteY3" fmla="*/ 756084 h 1512168"/>
              <a:gd name="connsiteX4" fmla="*/ 5724636 w 6480720"/>
              <a:gd name="connsiteY4" fmla="*/ 1512168 h 1512168"/>
              <a:gd name="connsiteX5" fmla="*/ 5724636 w 6480720"/>
              <a:gd name="connsiteY5" fmla="*/ 1134126 h 1512168"/>
              <a:gd name="connsiteX6" fmla="*/ 0 w 6480720"/>
              <a:gd name="connsiteY6" fmla="*/ 1134126 h 1512168"/>
              <a:gd name="connsiteX7" fmla="*/ 36576 w 6480720"/>
              <a:gd name="connsiteY7" fmla="*/ 716370 h 1512168"/>
              <a:gd name="connsiteX0" fmla="*/ 36576 w 6480720"/>
              <a:gd name="connsiteY0" fmla="*/ 716370 h 1512168"/>
              <a:gd name="connsiteX1" fmla="*/ 5724636 w 6480720"/>
              <a:gd name="connsiteY1" fmla="*/ 378042 h 1512168"/>
              <a:gd name="connsiteX2" fmla="*/ 5724636 w 6480720"/>
              <a:gd name="connsiteY2" fmla="*/ 0 h 1512168"/>
              <a:gd name="connsiteX3" fmla="*/ 6480720 w 6480720"/>
              <a:gd name="connsiteY3" fmla="*/ 756084 h 1512168"/>
              <a:gd name="connsiteX4" fmla="*/ 5724636 w 6480720"/>
              <a:gd name="connsiteY4" fmla="*/ 1512168 h 1512168"/>
              <a:gd name="connsiteX5" fmla="*/ 5724636 w 6480720"/>
              <a:gd name="connsiteY5" fmla="*/ 1134126 h 1512168"/>
              <a:gd name="connsiteX6" fmla="*/ 0 w 6480720"/>
              <a:gd name="connsiteY6" fmla="*/ 731790 h 1512168"/>
              <a:gd name="connsiteX7" fmla="*/ 36576 w 6480720"/>
              <a:gd name="connsiteY7" fmla="*/ 716370 h 1512168"/>
              <a:gd name="connsiteX0" fmla="*/ 0 w 6489864"/>
              <a:gd name="connsiteY0" fmla="*/ 716370 h 1512168"/>
              <a:gd name="connsiteX1" fmla="*/ 5733780 w 6489864"/>
              <a:gd name="connsiteY1" fmla="*/ 378042 h 1512168"/>
              <a:gd name="connsiteX2" fmla="*/ 5733780 w 6489864"/>
              <a:gd name="connsiteY2" fmla="*/ 0 h 1512168"/>
              <a:gd name="connsiteX3" fmla="*/ 6489864 w 6489864"/>
              <a:gd name="connsiteY3" fmla="*/ 756084 h 1512168"/>
              <a:gd name="connsiteX4" fmla="*/ 5733780 w 6489864"/>
              <a:gd name="connsiteY4" fmla="*/ 1512168 h 1512168"/>
              <a:gd name="connsiteX5" fmla="*/ 5733780 w 6489864"/>
              <a:gd name="connsiteY5" fmla="*/ 1134126 h 1512168"/>
              <a:gd name="connsiteX6" fmla="*/ 9144 w 6489864"/>
              <a:gd name="connsiteY6" fmla="*/ 731790 h 1512168"/>
              <a:gd name="connsiteX7" fmla="*/ 0 w 6489864"/>
              <a:gd name="connsiteY7" fmla="*/ 716370 h 151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89864" h="1512168">
                <a:moveTo>
                  <a:pt x="0" y="716370"/>
                </a:moveTo>
                <a:lnTo>
                  <a:pt x="5733780" y="378042"/>
                </a:lnTo>
                <a:lnTo>
                  <a:pt x="5733780" y="0"/>
                </a:lnTo>
                <a:lnTo>
                  <a:pt x="6489864" y="756084"/>
                </a:lnTo>
                <a:lnTo>
                  <a:pt x="5733780" y="1512168"/>
                </a:lnTo>
                <a:lnTo>
                  <a:pt x="5733780" y="1134126"/>
                </a:lnTo>
                <a:lnTo>
                  <a:pt x="9144" y="731790"/>
                </a:lnTo>
                <a:lnTo>
                  <a:pt x="0" y="716370"/>
                </a:lnTo>
                <a:close/>
              </a:path>
            </a:pathLst>
          </a:custGeom>
          <a:gradFill flip="none" rotWithShape="1">
            <a:gsLst>
              <a:gs pos="0">
                <a:srgbClr val="7030A0"/>
              </a:gs>
              <a:gs pos="50000">
                <a:srgbClr val="FF0000"/>
              </a:gs>
              <a:gs pos="100000">
                <a:srgbClr val="0070C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219" y="1696306"/>
            <a:ext cx="1604655" cy="160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292" y="2013429"/>
            <a:ext cx="1161779" cy="1169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itre 1"/>
          <p:cNvSpPr txBox="1">
            <a:spLocks/>
          </p:cNvSpPr>
          <p:nvPr/>
        </p:nvSpPr>
        <p:spPr>
          <a:xfrm>
            <a:off x="1724469" y="83973"/>
            <a:ext cx="10515600" cy="600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Structure : Main themes and groups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50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0" y="6335421"/>
            <a:ext cx="2743200" cy="365125"/>
          </a:xfrm>
        </p:spPr>
        <p:txBody>
          <a:bodyPr/>
          <a:lstStyle/>
          <a:p>
            <a:r>
              <a:rPr lang="fr-FR" dirty="0" smtClean="0"/>
              <a:t>15/01/2019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HCERES evaluation – Laboratory Presentation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428409" y="6205492"/>
            <a:ext cx="2743200" cy="365125"/>
          </a:xfrm>
        </p:spPr>
        <p:txBody>
          <a:bodyPr/>
          <a:lstStyle/>
          <a:p>
            <a:fld id="{F41BE48F-A7D6-8A4D-99CA-582EB3456AD8}" type="slidenum">
              <a:rPr lang="fr-FR" smtClean="0"/>
              <a:t>9</a:t>
            </a:fld>
            <a:endParaRPr lang="fr-FR" dirty="0"/>
          </a:p>
        </p:txBody>
      </p:sp>
      <p:sp>
        <p:nvSpPr>
          <p:cNvPr id="8" name="Espace réservé de la date 5"/>
          <p:cNvSpPr txBox="1">
            <a:spLocks/>
          </p:cNvSpPr>
          <p:nvPr/>
        </p:nvSpPr>
        <p:spPr>
          <a:xfrm>
            <a:off x="0" y="633542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mtClean="0"/>
              <a:t>15/01/2019</a:t>
            </a:r>
            <a:endParaRPr lang="fr-FR" dirty="0"/>
          </a:p>
        </p:txBody>
      </p:sp>
      <p:sp>
        <p:nvSpPr>
          <p:cNvPr id="10" name="Espace réservé du numéro de diapositive 7"/>
          <p:cNvSpPr txBox="1">
            <a:spLocks/>
          </p:cNvSpPr>
          <p:nvPr/>
        </p:nvSpPr>
        <p:spPr>
          <a:xfrm>
            <a:off x="9428409" y="620549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41BE48F-A7D6-8A4D-99CA-582EB3456AD8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11" name="Shape 265"/>
          <p:cNvSpPr/>
          <p:nvPr/>
        </p:nvSpPr>
        <p:spPr>
          <a:xfrm>
            <a:off x="363840" y="839801"/>
            <a:ext cx="3054358" cy="6186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228600" indent="-228600">
              <a:buSzPct val="100000"/>
              <a:buChar char="•"/>
            </a:pPr>
            <a:r>
              <a:rPr lang="fr-FR" b="1" dirty="0" err="1" smtClean="0">
                <a:solidFill>
                  <a:srgbClr val="FF0000"/>
                </a:solidFill>
              </a:rPr>
              <a:t>Nuclear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Physics</a:t>
            </a:r>
            <a:r>
              <a:rPr lang="fr-FR" b="1" dirty="0" smtClean="0">
                <a:solidFill>
                  <a:srgbClr val="FF0000"/>
                </a:solidFill>
              </a:rPr>
              <a:t>:</a:t>
            </a:r>
          </a:p>
          <a:p>
            <a:pPr lvl="1">
              <a:buSzPct val="100000"/>
            </a:pPr>
            <a:r>
              <a:rPr lang="fr-FR" dirty="0" smtClean="0"/>
              <a:t>-</a:t>
            </a:r>
            <a:r>
              <a:rPr lang="fr-FR" dirty="0" err="1" smtClean="0"/>
              <a:t>nuclei</a:t>
            </a:r>
            <a:r>
              <a:rPr lang="fr-FR" dirty="0" smtClean="0"/>
              <a:t> far </a:t>
            </a: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err="1" smtClean="0"/>
              <a:t>stability</a:t>
            </a:r>
            <a:endParaRPr lang="fr-FR" dirty="0" smtClean="0"/>
          </a:p>
          <a:p>
            <a:pPr lvl="1">
              <a:buSzPct val="100000"/>
            </a:pPr>
            <a:r>
              <a:rPr lang="fr-FR" dirty="0" smtClean="0"/>
              <a:t>-</a:t>
            </a:r>
            <a:r>
              <a:rPr lang="fr-FR" dirty="0" err="1" smtClean="0"/>
              <a:t>nuclear</a:t>
            </a:r>
            <a:r>
              <a:rPr lang="fr-FR" dirty="0" smtClean="0"/>
              <a:t> </a:t>
            </a:r>
            <a:r>
              <a:rPr lang="fr-FR" dirty="0" err="1" smtClean="0"/>
              <a:t>resonances</a:t>
            </a:r>
            <a:endParaRPr lang="fr-FR" dirty="0" smtClean="0"/>
          </a:p>
          <a:p>
            <a:pPr lvl="1">
              <a:buSzPct val="100000"/>
            </a:pPr>
            <a:r>
              <a:rPr lang="fr-FR" dirty="0" smtClean="0"/>
              <a:t>-</a:t>
            </a:r>
            <a:r>
              <a:rPr lang="fr-FR" dirty="0" err="1" smtClean="0"/>
              <a:t>nuclear</a:t>
            </a:r>
            <a:r>
              <a:rPr lang="fr-FR" dirty="0" smtClean="0"/>
              <a:t> </a:t>
            </a:r>
            <a:r>
              <a:rPr lang="fr-FR" dirty="0" err="1" smtClean="0"/>
              <a:t>astrophysics</a:t>
            </a:r>
            <a:endParaRPr lang="fr-FR" dirty="0" smtClean="0"/>
          </a:p>
          <a:p>
            <a:pPr lvl="1">
              <a:buSzPct val="100000"/>
            </a:pPr>
            <a:r>
              <a:rPr lang="fr-FR" dirty="0" smtClean="0"/>
              <a:t>-EOS and phase transitions</a:t>
            </a:r>
          </a:p>
          <a:p>
            <a:pPr lvl="1">
              <a:buSzPct val="100000"/>
            </a:pPr>
            <a:r>
              <a:rPr lang="fr-FR" dirty="0" smtClean="0"/>
              <a:t>-cluster interactions</a:t>
            </a:r>
          </a:p>
          <a:p>
            <a:pPr lvl="1">
              <a:buSzPct val="100000"/>
            </a:pPr>
            <a:r>
              <a:rPr lang="fr-FR" dirty="0" smtClean="0"/>
              <a:t>-</a:t>
            </a:r>
            <a:r>
              <a:rPr lang="fr-FR" dirty="0" err="1" smtClean="0"/>
              <a:t>molecular</a:t>
            </a:r>
            <a:r>
              <a:rPr lang="fr-FR" dirty="0" smtClean="0"/>
              <a:t> </a:t>
            </a:r>
            <a:r>
              <a:rPr lang="fr-FR" dirty="0" err="1" smtClean="0"/>
              <a:t>studies</a:t>
            </a:r>
            <a:endParaRPr lang="fr-FR" dirty="0"/>
          </a:p>
          <a:p>
            <a:pPr>
              <a:buSzPct val="100000"/>
            </a:pPr>
            <a:endParaRPr lang="fr-FR" dirty="0" smtClean="0"/>
          </a:p>
          <a:p>
            <a:pPr lvl="1">
              <a:buSzPct val="100000"/>
            </a:pPr>
            <a:r>
              <a:rPr lang="fr-FR" dirty="0" smtClean="0">
                <a:solidFill>
                  <a:srgbClr val="00B050"/>
                </a:solidFill>
              </a:rPr>
              <a:t>-AGAT</a:t>
            </a:r>
          </a:p>
          <a:p>
            <a:pPr lvl="1">
              <a:buSzPct val="100000"/>
            </a:pPr>
            <a:r>
              <a:rPr lang="fr-FR" dirty="0" smtClean="0">
                <a:solidFill>
                  <a:srgbClr val="00B050"/>
                </a:solidFill>
              </a:rPr>
              <a:t>-FAZIA</a:t>
            </a:r>
          </a:p>
          <a:p>
            <a:pPr lvl="1">
              <a:buSzPct val="100000"/>
            </a:pPr>
            <a:r>
              <a:rPr lang="fr-FR" dirty="0" smtClean="0">
                <a:solidFill>
                  <a:srgbClr val="00B050"/>
                </a:solidFill>
              </a:rPr>
              <a:t>-MUST2/MUGAST/GRID</a:t>
            </a:r>
          </a:p>
          <a:p>
            <a:pPr lvl="1">
              <a:buSzPct val="100000"/>
            </a:pPr>
            <a:r>
              <a:rPr lang="fr-FR" dirty="0" smtClean="0">
                <a:solidFill>
                  <a:srgbClr val="00B050"/>
                </a:solidFill>
              </a:rPr>
              <a:t>-PARIS</a:t>
            </a:r>
          </a:p>
          <a:p>
            <a:pPr lvl="1">
              <a:buSzPct val="100000"/>
            </a:pPr>
            <a:r>
              <a:rPr lang="fr-FR" dirty="0" smtClean="0">
                <a:solidFill>
                  <a:srgbClr val="00B050"/>
                </a:solidFill>
              </a:rPr>
              <a:t>-SIRIUS</a:t>
            </a:r>
          </a:p>
          <a:p>
            <a:pPr lvl="1">
              <a:buSzPct val="100000"/>
            </a:pPr>
            <a:r>
              <a:rPr lang="fr-FR" dirty="0" smtClean="0">
                <a:solidFill>
                  <a:srgbClr val="00B050"/>
                </a:solidFill>
              </a:rPr>
              <a:t>-REGLIS</a:t>
            </a:r>
          </a:p>
          <a:p>
            <a:pPr lvl="1">
              <a:buSzPct val="100000"/>
            </a:pPr>
            <a:r>
              <a:rPr lang="fr-FR" dirty="0" smtClean="0">
                <a:solidFill>
                  <a:srgbClr val="00B050"/>
                </a:solidFill>
              </a:rPr>
              <a:t>-MLLTRAP,…</a:t>
            </a:r>
          </a:p>
          <a:p>
            <a:pPr lvl="1">
              <a:buSzPct val="100000"/>
            </a:pPr>
            <a:endParaRPr lang="fr-FR" dirty="0"/>
          </a:p>
          <a:p>
            <a:pPr lvl="1">
              <a:buSzPct val="100000"/>
            </a:pPr>
            <a:r>
              <a:rPr lang="fr-FR" dirty="0" smtClean="0">
                <a:solidFill>
                  <a:srgbClr val="0070C0"/>
                </a:solidFill>
              </a:rPr>
              <a:t>-GANIL</a:t>
            </a:r>
          </a:p>
          <a:p>
            <a:pPr lvl="1">
              <a:buSzPct val="100000"/>
            </a:pPr>
            <a:r>
              <a:rPr lang="fr-FR" dirty="0" smtClean="0">
                <a:solidFill>
                  <a:srgbClr val="0070C0"/>
                </a:solidFill>
              </a:rPr>
              <a:t>-ISOLDE</a:t>
            </a:r>
          </a:p>
          <a:p>
            <a:pPr lvl="1">
              <a:buSzPct val="100000"/>
            </a:pPr>
            <a:r>
              <a:rPr lang="fr-FR" dirty="0" smtClean="0">
                <a:solidFill>
                  <a:srgbClr val="0070C0"/>
                </a:solidFill>
              </a:rPr>
              <a:t>-RIKEN</a:t>
            </a:r>
          </a:p>
          <a:p>
            <a:pPr lvl="1">
              <a:buSzPct val="100000"/>
            </a:pPr>
            <a:r>
              <a:rPr lang="fr-FR" dirty="0" smtClean="0">
                <a:solidFill>
                  <a:srgbClr val="0070C0"/>
                </a:solidFill>
              </a:rPr>
              <a:t>-ALTO</a:t>
            </a:r>
          </a:p>
          <a:p>
            <a:pPr lvl="1">
              <a:buSzPct val="100000"/>
            </a:pPr>
            <a:r>
              <a:rPr lang="fr-FR" dirty="0" smtClean="0">
                <a:solidFill>
                  <a:srgbClr val="0070C0"/>
                </a:solidFill>
              </a:rPr>
              <a:t>-ANDROMEDE</a:t>
            </a:r>
          </a:p>
          <a:p>
            <a:pPr lvl="1">
              <a:buSzPct val="100000"/>
            </a:pPr>
            <a:r>
              <a:rPr lang="fr-FR" dirty="0">
                <a:solidFill>
                  <a:srgbClr val="0070C0"/>
                </a:solidFill>
              </a:rPr>
              <a:t>-</a:t>
            </a:r>
            <a:r>
              <a:rPr lang="fr-FR" dirty="0" smtClean="0">
                <a:solidFill>
                  <a:srgbClr val="0070C0"/>
                </a:solidFill>
              </a:rPr>
              <a:t>…</a:t>
            </a: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838200" y="94197"/>
            <a:ext cx="10515600" cy="600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Structure : Main themes and groups</a:t>
            </a:r>
            <a:endParaRPr lang="en-US" dirty="0"/>
          </a:p>
        </p:txBody>
      </p:sp>
      <p:sp>
        <p:nvSpPr>
          <p:cNvPr id="13" name="Shape 265"/>
          <p:cNvSpPr/>
          <p:nvPr/>
        </p:nvSpPr>
        <p:spPr>
          <a:xfrm>
            <a:off x="4139718" y="843493"/>
            <a:ext cx="2492217" cy="2862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228600" indent="-228600">
              <a:buSzPct val="100000"/>
              <a:buChar char="•"/>
            </a:pPr>
            <a:r>
              <a:rPr lang="fr-FR" b="1" dirty="0" err="1" smtClean="0">
                <a:solidFill>
                  <a:srgbClr val="FF0000"/>
                </a:solidFill>
              </a:rPr>
              <a:t>Hadronic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Physics</a:t>
            </a:r>
            <a:r>
              <a:rPr lang="fr-FR" b="1" dirty="0" smtClean="0">
                <a:solidFill>
                  <a:srgbClr val="FF0000"/>
                </a:solidFill>
              </a:rPr>
              <a:t>:</a:t>
            </a:r>
          </a:p>
          <a:p>
            <a:pPr lvl="1">
              <a:buSzPct val="100000"/>
            </a:pPr>
            <a:r>
              <a:rPr lang="fr-FR" dirty="0" smtClean="0"/>
              <a:t>-QGP</a:t>
            </a:r>
          </a:p>
          <a:p>
            <a:pPr lvl="1">
              <a:buSzPct val="100000"/>
            </a:pPr>
            <a:r>
              <a:rPr lang="fr-FR" dirty="0" smtClean="0"/>
              <a:t>-</a:t>
            </a:r>
            <a:r>
              <a:rPr lang="fr-FR" dirty="0" err="1" smtClean="0"/>
              <a:t>nucleon</a:t>
            </a:r>
            <a:r>
              <a:rPr lang="fr-FR" dirty="0" smtClean="0"/>
              <a:t> structure</a:t>
            </a:r>
          </a:p>
          <a:p>
            <a:pPr lvl="1">
              <a:buSzPct val="100000"/>
            </a:pPr>
            <a:r>
              <a:rPr lang="fr-FR" dirty="0" smtClean="0"/>
              <a:t>-</a:t>
            </a:r>
            <a:r>
              <a:rPr lang="fr-FR" dirty="0" err="1" smtClean="0"/>
              <a:t>nucleon</a:t>
            </a:r>
            <a:r>
              <a:rPr lang="fr-FR" dirty="0" smtClean="0"/>
              <a:t> </a:t>
            </a:r>
            <a:r>
              <a:rPr lang="fr-FR" dirty="0" err="1" smtClean="0"/>
              <a:t>resonances</a:t>
            </a:r>
            <a:endParaRPr lang="fr-FR" dirty="0" smtClean="0"/>
          </a:p>
          <a:p>
            <a:pPr lvl="1">
              <a:buSzPct val="100000"/>
            </a:pPr>
            <a:endParaRPr lang="fr-FR" dirty="0" smtClean="0"/>
          </a:p>
          <a:p>
            <a:pPr lvl="1">
              <a:buSzPct val="100000"/>
            </a:pPr>
            <a:r>
              <a:rPr lang="fr-FR" dirty="0" smtClean="0">
                <a:solidFill>
                  <a:srgbClr val="4068C2"/>
                </a:solidFill>
              </a:rPr>
              <a:t>-</a:t>
            </a:r>
            <a:r>
              <a:rPr lang="fr-FR" dirty="0" smtClean="0">
                <a:solidFill>
                  <a:srgbClr val="00B050"/>
                </a:solidFill>
              </a:rPr>
              <a:t>ALICE</a:t>
            </a:r>
            <a:r>
              <a:rPr lang="fr-FR" dirty="0" smtClean="0">
                <a:solidFill>
                  <a:srgbClr val="4068C2"/>
                </a:solidFill>
              </a:rPr>
              <a:t>@CERN</a:t>
            </a:r>
          </a:p>
          <a:p>
            <a:pPr lvl="1">
              <a:buSzPct val="100000"/>
            </a:pPr>
            <a:r>
              <a:rPr lang="fr-FR" dirty="0" smtClean="0">
                <a:solidFill>
                  <a:srgbClr val="4068C2"/>
                </a:solidFill>
              </a:rPr>
              <a:t>-</a:t>
            </a:r>
            <a:r>
              <a:rPr lang="fr-FR" dirty="0" smtClean="0">
                <a:solidFill>
                  <a:srgbClr val="00B050"/>
                </a:solidFill>
              </a:rPr>
              <a:t>PHENIX</a:t>
            </a:r>
            <a:r>
              <a:rPr lang="fr-FR" dirty="0" smtClean="0">
                <a:solidFill>
                  <a:srgbClr val="4068C2"/>
                </a:solidFill>
              </a:rPr>
              <a:t>@BNL</a:t>
            </a:r>
          </a:p>
          <a:p>
            <a:pPr lvl="1">
              <a:buSzPct val="100000"/>
            </a:pPr>
            <a:r>
              <a:rPr lang="fr-FR" dirty="0" smtClean="0">
                <a:solidFill>
                  <a:srgbClr val="4068C2"/>
                </a:solidFill>
              </a:rPr>
              <a:t>-Jefferson </a:t>
            </a:r>
            <a:r>
              <a:rPr lang="fr-FR" dirty="0" err="1" smtClean="0">
                <a:solidFill>
                  <a:srgbClr val="4068C2"/>
                </a:solidFill>
              </a:rPr>
              <a:t>Lab</a:t>
            </a:r>
            <a:endParaRPr lang="fr-FR" dirty="0" smtClean="0">
              <a:solidFill>
                <a:srgbClr val="4068C2"/>
              </a:solidFill>
            </a:endParaRPr>
          </a:p>
          <a:p>
            <a:pPr lvl="1">
              <a:buSzPct val="100000"/>
            </a:pPr>
            <a:r>
              <a:rPr lang="fr-FR" dirty="0" smtClean="0">
                <a:solidFill>
                  <a:srgbClr val="4068C2"/>
                </a:solidFill>
              </a:rPr>
              <a:t>-</a:t>
            </a:r>
            <a:r>
              <a:rPr lang="fr-FR" dirty="0" err="1" smtClean="0">
                <a:solidFill>
                  <a:srgbClr val="00B050"/>
                </a:solidFill>
              </a:rPr>
              <a:t>Prorad</a:t>
            </a:r>
            <a:r>
              <a:rPr lang="fr-FR" dirty="0" err="1" smtClean="0">
                <a:solidFill>
                  <a:srgbClr val="4068C2"/>
                </a:solidFill>
              </a:rPr>
              <a:t>@PRAE</a:t>
            </a:r>
            <a:endParaRPr lang="fr-FR" dirty="0" smtClean="0">
              <a:solidFill>
                <a:srgbClr val="4068C2"/>
              </a:solidFill>
            </a:endParaRPr>
          </a:p>
          <a:p>
            <a:pPr lvl="1">
              <a:buSzPct val="100000"/>
            </a:pPr>
            <a:r>
              <a:rPr lang="fr-FR" dirty="0" smtClean="0">
                <a:solidFill>
                  <a:srgbClr val="4068C2"/>
                </a:solidFill>
              </a:rPr>
              <a:t>-</a:t>
            </a:r>
            <a:r>
              <a:rPr lang="fr-FR" dirty="0" smtClean="0">
                <a:solidFill>
                  <a:srgbClr val="00B050"/>
                </a:solidFill>
              </a:rPr>
              <a:t>HADES</a:t>
            </a:r>
            <a:r>
              <a:rPr lang="fr-FR" dirty="0" smtClean="0">
                <a:solidFill>
                  <a:srgbClr val="4068C2"/>
                </a:solidFill>
              </a:rPr>
              <a:t>@GSI</a:t>
            </a:r>
          </a:p>
        </p:txBody>
      </p:sp>
      <p:sp>
        <p:nvSpPr>
          <p:cNvPr id="14" name="Shape 265"/>
          <p:cNvSpPr/>
          <p:nvPr/>
        </p:nvSpPr>
        <p:spPr>
          <a:xfrm>
            <a:off x="4233380" y="3931571"/>
            <a:ext cx="2143788" cy="2031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228600" indent="-228600">
              <a:buSzPct val="100000"/>
              <a:buChar char="•"/>
            </a:pPr>
            <a:r>
              <a:rPr lang="fr-FR" b="1" dirty="0" err="1" smtClean="0">
                <a:solidFill>
                  <a:srgbClr val="FF0000"/>
                </a:solidFill>
              </a:rPr>
              <a:t>Astroparticles</a:t>
            </a:r>
            <a:r>
              <a:rPr lang="fr-FR" b="1" dirty="0">
                <a:solidFill>
                  <a:srgbClr val="FF0000"/>
                </a:solidFill>
              </a:rPr>
              <a:t>:</a:t>
            </a:r>
            <a:endParaRPr lang="fr-FR" b="1" dirty="0" smtClean="0">
              <a:solidFill>
                <a:srgbClr val="FF0000"/>
              </a:solidFill>
            </a:endParaRPr>
          </a:p>
          <a:p>
            <a:pPr lvl="1">
              <a:buSzPct val="100000"/>
            </a:pPr>
            <a:r>
              <a:rPr lang="fr-FR" dirty="0" smtClean="0"/>
              <a:t>-UHECR</a:t>
            </a:r>
          </a:p>
          <a:p>
            <a:pPr lvl="1">
              <a:buSzPct val="100000"/>
            </a:pPr>
            <a:r>
              <a:rPr lang="fr-FR" dirty="0" smtClean="0"/>
              <a:t>-</a:t>
            </a:r>
            <a:r>
              <a:rPr lang="fr-FR" dirty="0" smtClean="0">
                <a:latin typeface="Symbol" panose="05050102010706020507" pitchFamily="18" charset="2"/>
              </a:rPr>
              <a:t>g</a:t>
            </a:r>
            <a:r>
              <a:rPr lang="fr-FR" dirty="0" smtClean="0"/>
              <a:t>-ray </a:t>
            </a:r>
            <a:r>
              <a:rPr lang="fr-FR" dirty="0" err="1" smtClean="0"/>
              <a:t>astronomy</a:t>
            </a:r>
            <a:endParaRPr lang="fr-FR" dirty="0" smtClean="0"/>
          </a:p>
          <a:p>
            <a:pPr marL="228600" indent="-228600">
              <a:buSzPct val="100000"/>
              <a:buChar char="•"/>
            </a:pPr>
            <a:endParaRPr lang="fr-FR" dirty="0" smtClean="0"/>
          </a:p>
          <a:p>
            <a:pPr lvl="1">
              <a:buSzPct val="100000"/>
            </a:pPr>
            <a:r>
              <a:rPr lang="fr-FR" dirty="0" smtClean="0">
                <a:solidFill>
                  <a:srgbClr val="4068C2"/>
                </a:solidFill>
              </a:rPr>
              <a:t>-Auger</a:t>
            </a:r>
          </a:p>
          <a:p>
            <a:pPr lvl="1">
              <a:buSzPct val="100000"/>
            </a:pPr>
            <a:r>
              <a:rPr lang="fr-FR" dirty="0" smtClean="0">
                <a:solidFill>
                  <a:srgbClr val="4068C2"/>
                </a:solidFill>
              </a:rPr>
              <a:t>-CTA</a:t>
            </a:r>
          </a:p>
          <a:p>
            <a:pPr lvl="1">
              <a:buSzPct val="100000"/>
            </a:pPr>
            <a:r>
              <a:rPr lang="fr-FR" dirty="0" smtClean="0">
                <a:solidFill>
                  <a:srgbClr val="4068C2"/>
                </a:solidFill>
              </a:rPr>
              <a:t>-LHAASO</a:t>
            </a:r>
          </a:p>
        </p:txBody>
      </p:sp>
      <p:sp>
        <p:nvSpPr>
          <p:cNvPr id="15" name="Shape 265"/>
          <p:cNvSpPr/>
          <p:nvPr/>
        </p:nvSpPr>
        <p:spPr>
          <a:xfrm>
            <a:off x="7514506" y="816732"/>
            <a:ext cx="3557445" cy="2031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228600" indent="-228600">
              <a:buSzPct val="100000"/>
              <a:buChar char="•"/>
            </a:pPr>
            <a:r>
              <a:rPr lang="fr-FR" b="1" dirty="0" smtClean="0">
                <a:solidFill>
                  <a:srgbClr val="FF0000"/>
                </a:solidFill>
              </a:rPr>
              <a:t>Theory:</a:t>
            </a:r>
          </a:p>
          <a:p>
            <a:pPr lvl="1">
              <a:buSzPct val="100000"/>
            </a:pPr>
            <a:r>
              <a:rPr lang="fr-FR" dirty="0" smtClean="0"/>
              <a:t>-QCD and </a:t>
            </a:r>
            <a:r>
              <a:rPr lang="fr-FR" dirty="0" err="1" smtClean="0"/>
              <a:t>hadronic</a:t>
            </a:r>
            <a:r>
              <a:rPr lang="fr-FR" dirty="0" smtClean="0"/>
              <a:t> </a:t>
            </a:r>
            <a:r>
              <a:rPr lang="fr-FR" dirty="0" err="1" smtClean="0"/>
              <a:t>physics</a:t>
            </a:r>
            <a:endParaRPr lang="fr-FR" dirty="0" smtClean="0"/>
          </a:p>
          <a:p>
            <a:pPr lvl="1">
              <a:buSzPct val="100000"/>
            </a:pPr>
            <a:r>
              <a:rPr lang="fr-FR" dirty="0" smtClean="0"/>
              <a:t>-few-body </a:t>
            </a:r>
            <a:r>
              <a:rPr lang="fr-FR" dirty="0" err="1" smtClean="0"/>
              <a:t>physics</a:t>
            </a:r>
            <a:endParaRPr lang="fr-FR" dirty="0" smtClean="0"/>
          </a:p>
          <a:p>
            <a:pPr lvl="1">
              <a:buSzPct val="100000"/>
            </a:pPr>
            <a:r>
              <a:rPr lang="fr-FR" dirty="0" smtClean="0"/>
              <a:t>-</a:t>
            </a:r>
            <a:r>
              <a:rPr lang="fr-FR" dirty="0" err="1" smtClean="0"/>
              <a:t>nuclear</a:t>
            </a:r>
            <a:r>
              <a:rPr lang="fr-FR" dirty="0" smtClean="0"/>
              <a:t> structure and </a:t>
            </a:r>
            <a:r>
              <a:rPr lang="fr-FR" dirty="0" err="1" smtClean="0"/>
              <a:t>reactions</a:t>
            </a:r>
            <a:endParaRPr lang="fr-FR" dirty="0" smtClean="0"/>
          </a:p>
          <a:p>
            <a:pPr lvl="1">
              <a:buSzPct val="100000"/>
            </a:pPr>
            <a:r>
              <a:rPr lang="fr-FR" dirty="0" smtClean="0"/>
              <a:t>-</a:t>
            </a:r>
            <a:r>
              <a:rPr lang="fr-FR" dirty="0" err="1" smtClean="0"/>
              <a:t>nuclear</a:t>
            </a:r>
            <a:r>
              <a:rPr lang="fr-FR" dirty="0" smtClean="0"/>
              <a:t> </a:t>
            </a:r>
            <a:r>
              <a:rPr lang="fr-FR" dirty="0" err="1" smtClean="0"/>
              <a:t>astrophysics</a:t>
            </a:r>
            <a:endParaRPr lang="fr-FR" dirty="0" smtClean="0"/>
          </a:p>
          <a:p>
            <a:pPr lvl="1">
              <a:buSzPct val="100000"/>
            </a:pPr>
            <a:r>
              <a:rPr lang="fr-FR" dirty="0" smtClean="0"/>
              <a:t>-</a:t>
            </a:r>
            <a:r>
              <a:rPr lang="fr-FR" dirty="0" err="1" smtClean="0"/>
              <a:t>ultracold</a:t>
            </a:r>
            <a:r>
              <a:rPr lang="fr-FR" dirty="0" smtClean="0"/>
              <a:t> </a:t>
            </a:r>
            <a:r>
              <a:rPr lang="fr-FR" dirty="0" err="1" smtClean="0"/>
              <a:t>atoms</a:t>
            </a:r>
            <a:endParaRPr lang="fr-FR" dirty="0" smtClean="0"/>
          </a:p>
          <a:p>
            <a:pPr lvl="1">
              <a:buSzPct val="100000"/>
            </a:pPr>
            <a:r>
              <a:rPr lang="fr-FR" dirty="0" smtClean="0"/>
              <a:t>-</a:t>
            </a:r>
            <a:r>
              <a:rPr lang="fr-FR" dirty="0" err="1" smtClean="0"/>
              <a:t>fundamental</a:t>
            </a:r>
            <a:r>
              <a:rPr lang="fr-FR" dirty="0" smtClean="0"/>
              <a:t> </a:t>
            </a:r>
            <a:r>
              <a:rPr lang="fr-FR" dirty="0" err="1" smtClean="0"/>
              <a:t>symmetries</a:t>
            </a:r>
            <a:endParaRPr lang="fr-FR" dirty="0" smtClean="0"/>
          </a:p>
        </p:txBody>
      </p:sp>
      <p:sp>
        <p:nvSpPr>
          <p:cNvPr id="16" name="Shape 265"/>
          <p:cNvSpPr/>
          <p:nvPr/>
        </p:nvSpPr>
        <p:spPr>
          <a:xfrm>
            <a:off x="7550476" y="2918742"/>
            <a:ext cx="4621133" cy="2308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228600" indent="-228600">
              <a:buSzPct val="100000"/>
              <a:buChar char="•"/>
            </a:pPr>
            <a:r>
              <a:rPr lang="fr-FR" b="1" dirty="0" err="1" smtClean="0">
                <a:solidFill>
                  <a:srgbClr val="FF0000"/>
                </a:solidFill>
              </a:rPr>
              <a:t>Nuclear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e</a:t>
            </a:r>
            <a:r>
              <a:rPr lang="fr-FR" b="1" dirty="0" err="1" smtClean="0">
                <a:solidFill>
                  <a:srgbClr val="FF0000"/>
                </a:solidFill>
              </a:rPr>
              <a:t>nergy</a:t>
            </a:r>
            <a:r>
              <a:rPr lang="fr-FR" b="1" dirty="0" smtClean="0">
                <a:solidFill>
                  <a:srgbClr val="FF0000"/>
                </a:solidFill>
              </a:rPr>
              <a:t>:</a:t>
            </a:r>
          </a:p>
          <a:p>
            <a:pPr lvl="1">
              <a:buSzPct val="100000"/>
            </a:pPr>
            <a:r>
              <a:rPr lang="fr-FR" dirty="0" smtClean="0"/>
              <a:t>-</a:t>
            </a:r>
            <a:r>
              <a:rPr lang="fr-FR" dirty="0" err="1" smtClean="0"/>
              <a:t>nuclear</a:t>
            </a:r>
            <a:r>
              <a:rPr lang="fr-FR" dirty="0" smtClean="0"/>
              <a:t> data (</a:t>
            </a:r>
            <a:r>
              <a:rPr lang="fr-FR" dirty="0" err="1" smtClean="0">
                <a:solidFill>
                  <a:srgbClr val="00B050"/>
                </a:solidFill>
              </a:rPr>
              <a:t>ntof</a:t>
            </a:r>
            <a:r>
              <a:rPr lang="fr-FR" dirty="0" err="1" smtClean="0">
                <a:solidFill>
                  <a:srgbClr val="0070C0"/>
                </a:solidFill>
              </a:rPr>
              <a:t>@CERN</a:t>
            </a:r>
            <a:r>
              <a:rPr lang="fr-FR" dirty="0" smtClean="0"/>
              <a:t> and </a:t>
            </a:r>
            <a:r>
              <a:rPr lang="fr-FR" dirty="0" smtClean="0">
                <a:solidFill>
                  <a:srgbClr val="00B050"/>
                </a:solidFill>
              </a:rPr>
              <a:t>SOFIA</a:t>
            </a:r>
            <a:r>
              <a:rPr lang="fr-FR" dirty="0" smtClean="0">
                <a:solidFill>
                  <a:srgbClr val="0070C0"/>
                </a:solidFill>
              </a:rPr>
              <a:t>@GSI</a:t>
            </a:r>
            <a:r>
              <a:rPr lang="fr-FR" dirty="0" smtClean="0"/>
              <a:t>)</a:t>
            </a:r>
          </a:p>
          <a:p>
            <a:pPr lvl="1">
              <a:buSzPct val="100000"/>
            </a:pPr>
            <a:r>
              <a:rPr lang="fr-FR" dirty="0" smtClean="0"/>
              <a:t>-</a:t>
            </a:r>
            <a:r>
              <a:rPr lang="fr-FR" dirty="0" err="1" smtClean="0"/>
              <a:t>nuclear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r>
              <a:rPr lang="fr-FR" dirty="0" smtClean="0"/>
              <a:t> scenarios</a:t>
            </a:r>
          </a:p>
          <a:p>
            <a:pPr lvl="1">
              <a:buSzPct val="100000"/>
            </a:pPr>
            <a:r>
              <a:rPr lang="fr-FR" dirty="0"/>
              <a:t>-</a:t>
            </a:r>
            <a:r>
              <a:rPr lang="fr-FR" dirty="0" err="1" smtClean="0"/>
              <a:t>radiochemistry</a:t>
            </a:r>
            <a:r>
              <a:rPr lang="fr-FR" dirty="0" smtClean="0"/>
              <a:t> (</a:t>
            </a:r>
            <a:r>
              <a:rPr lang="fr-FR" dirty="0" err="1" smtClean="0"/>
              <a:t>aqueous</a:t>
            </a:r>
            <a:r>
              <a:rPr lang="fr-FR" dirty="0" smtClean="0"/>
              <a:t> actinides</a:t>
            </a:r>
          </a:p>
          <a:p>
            <a:pPr lvl="1">
              <a:buSzPct val="100000"/>
            </a:pPr>
            <a:r>
              <a:rPr lang="fr-FR" dirty="0" err="1"/>
              <a:t>c</a:t>
            </a:r>
            <a:r>
              <a:rPr lang="fr-FR" dirty="0" err="1" smtClean="0"/>
              <a:t>hemistry</a:t>
            </a:r>
            <a:r>
              <a:rPr lang="fr-FR" dirty="0" smtClean="0"/>
              <a:t>, </a:t>
            </a:r>
            <a:r>
              <a:rPr lang="en-US" dirty="0" smtClean="0"/>
              <a:t>actinide </a:t>
            </a:r>
            <a:r>
              <a:rPr lang="en-US" dirty="0"/>
              <a:t>chemistry in </a:t>
            </a:r>
            <a:endParaRPr lang="en-US" dirty="0" smtClean="0"/>
          </a:p>
          <a:p>
            <a:pPr lvl="1">
              <a:buSzPct val="100000"/>
            </a:pPr>
            <a:r>
              <a:rPr lang="en-US" dirty="0" smtClean="0"/>
              <a:t>non-aqueous solvents, </a:t>
            </a:r>
            <a:r>
              <a:rPr lang="fr-FR" dirty="0" err="1" smtClean="0"/>
              <a:t>nuclear</a:t>
            </a:r>
            <a:r>
              <a:rPr lang="fr-FR" dirty="0" smtClean="0"/>
              <a:t> </a:t>
            </a:r>
          </a:p>
          <a:p>
            <a:pPr lvl="1">
              <a:buSzPct val="100000"/>
            </a:pPr>
            <a:r>
              <a:rPr lang="fr-FR" dirty="0" err="1" smtClean="0"/>
              <a:t>wastes</a:t>
            </a:r>
            <a:r>
              <a:rPr lang="fr-FR" dirty="0" smtClean="0"/>
              <a:t> </a:t>
            </a:r>
            <a:r>
              <a:rPr lang="fr-FR" dirty="0" err="1" smtClean="0"/>
              <a:t>storage</a:t>
            </a:r>
            <a:r>
              <a:rPr lang="fr-FR" dirty="0" smtClean="0"/>
              <a:t>)</a:t>
            </a:r>
            <a:endParaRPr lang="fr-FR" dirty="0"/>
          </a:p>
          <a:p>
            <a:pPr lvl="1">
              <a:buSzPct val="100000"/>
            </a:pPr>
            <a:endParaRPr lang="fr-FR" dirty="0" smtClean="0"/>
          </a:p>
        </p:txBody>
      </p:sp>
      <p:sp>
        <p:nvSpPr>
          <p:cNvPr id="18" name="Shape 265"/>
          <p:cNvSpPr/>
          <p:nvPr/>
        </p:nvSpPr>
        <p:spPr>
          <a:xfrm>
            <a:off x="7727163" y="4968587"/>
            <a:ext cx="1566066" cy="1754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228600" indent="-228600">
              <a:buSzPct val="100000"/>
              <a:buChar char="•"/>
            </a:pPr>
            <a:r>
              <a:rPr lang="fr-FR" b="1" dirty="0" err="1" smtClean="0">
                <a:solidFill>
                  <a:srgbClr val="FF0000"/>
                </a:solidFill>
              </a:rPr>
              <a:t>Accelerators</a:t>
            </a:r>
            <a:r>
              <a:rPr lang="fr-FR" b="1" dirty="0" smtClean="0">
                <a:solidFill>
                  <a:srgbClr val="FF0000"/>
                </a:solidFill>
              </a:rPr>
              <a:t>:</a:t>
            </a:r>
          </a:p>
          <a:p>
            <a:pPr lvl="1">
              <a:buSzPct val="100000"/>
            </a:pPr>
            <a:r>
              <a:rPr lang="fr-FR" dirty="0" smtClean="0">
                <a:solidFill>
                  <a:srgbClr val="4068C2"/>
                </a:solidFill>
              </a:rPr>
              <a:t>-ESS</a:t>
            </a:r>
          </a:p>
          <a:p>
            <a:pPr lvl="1">
              <a:buSzPct val="100000"/>
            </a:pPr>
            <a:r>
              <a:rPr lang="fr-FR" dirty="0" smtClean="0">
                <a:solidFill>
                  <a:srgbClr val="4068C2"/>
                </a:solidFill>
              </a:rPr>
              <a:t>-SPIRAL2</a:t>
            </a:r>
          </a:p>
          <a:p>
            <a:pPr lvl="1">
              <a:buSzPct val="100000"/>
            </a:pPr>
            <a:r>
              <a:rPr lang="fr-FR" dirty="0" smtClean="0">
                <a:solidFill>
                  <a:srgbClr val="4068C2"/>
                </a:solidFill>
              </a:rPr>
              <a:t>-MYRRHA</a:t>
            </a:r>
          </a:p>
          <a:p>
            <a:pPr lvl="1">
              <a:buSzPct val="100000"/>
            </a:pPr>
            <a:r>
              <a:rPr lang="fr-FR" dirty="0" smtClean="0">
                <a:solidFill>
                  <a:srgbClr val="4068C2"/>
                </a:solidFill>
              </a:rPr>
              <a:t>-…</a:t>
            </a:r>
            <a:endParaRPr lang="fr-FR" dirty="0">
              <a:solidFill>
                <a:srgbClr val="4068C2"/>
              </a:solidFill>
            </a:endParaRPr>
          </a:p>
          <a:p>
            <a:pPr lvl="1">
              <a:buSzPct val="100000"/>
            </a:pPr>
            <a:endParaRPr lang="fr-FR" dirty="0" smtClean="0"/>
          </a:p>
        </p:txBody>
      </p:sp>
      <p:sp>
        <p:nvSpPr>
          <p:cNvPr id="19" name="Shape 265"/>
          <p:cNvSpPr/>
          <p:nvPr/>
        </p:nvSpPr>
        <p:spPr>
          <a:xfrm>
            <a:off x="7710075" y="6425760"/>
            <a:ext cx="3408045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228600" indent="-228600">
              <a:buSzPct val="100000"/>
              <a:buChar char="•"/>
            </a:pPr>
            <a:r>
              <a:rPr lang="fr-FR" b="1" dirty="0" smtClean="0">
                <a:solidFill>
                  <a:srgbClr val="FF0000"/>
                </a:solidFill>
              </a:rPr>
              <a:t>Instrumentation/Detectors:  </a:t>
            </a:r>
            <a:r>
              <a:rPr lang="fr-FR" dirty="0" smtClean="0">
                <a:solidFill>
                  <a:schemeClr val="accent5">
                    <a:lumMod val="75000"/>
                  </a:schemeClr>
                </a:solidFill>
              </a:rPr>
              <a:t>-all</a:t>
            </a:r>
          </a:p>
          <a:p>
            <a:pPr marL="228600" indent="-228600">
              <a:buSzPct val="100000"/>
              <a:buChar char="•"/>
            </a:pPr>
            <a:endParaRPr lang="fr-FR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5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4372</TotalTime>
  <Words>1984</Words>
  <Application>Microsoft Office PowerPoint</Application>
  <PresentationFormat>Grand écran</PresentationFormat>
  <Paragraphs>518</Paragraphs>
  <Slides>17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30" baseType="lpstr">
      <vt:lpstr>MS PGothic</vt:lpstr>
      <vt:lpstr>Arial</vt:lpstr>
      <vt:lpstr>Calibri</vt:lpstr>
      <vt:lpstr>Calibri Light</vt:lpstr>
      <vt:lpstr>Century Gothic</vt:lpstr>
      <vt:lpstr>Comic Sans MS</vt:lpstr>
      <vt:lpstr>Helvetica</vt:lpstr>
      <vt:lpstr>Symbol</vt:lpstr>
      <vt:lpstr>Times New Roman</vt:lpstr>
      <vt:lpstr>Trebuchet MS</vt:lpstr>
      <vt:lpstr>Wingdings</vt:lpstr>
      <vt:lpstr>ヒラギノ角ゴ ProN W3</vt:lpstr>
      <vt:lpstr>Thème Office</vt:lpstr>
      <vt:lpstr>HCERES evaluation of Laboratoires de la vallée d’     rsay</vt:lpstr>
      <vt:lpstr>PLAN</vt:lpstr>
      <vt:lpstr>Présentation PowerPoint</vt:lpstr>
      <vt:lpstr>Présentation PowerPoint</vt:lpstr>
      <vt:lpstr>Main data : Human resources</vt:lpstr>
      <vt:lpstr>Main data : Budget</vt:lpstr>
      <vt:lpstr>Présentation PowerPoint</vt:lpstr>
      <vt:lpstr>Présentation PowerPoint</vt:lpstr>
      <vt:lpstr>Présentation PowerPoint</vt:lpstr>
      <vt:lpstr>Structure : technical infrastructures</vt:lpstr>
      <vt:lpstr>Structure : scientific policy</vt:lpstr>
      <vt:lpstr>Highlights 1</vt:lpstr>
      <vt:lpstr>Highlights 2</vt:lpstr>
      <vt:lpstr>Highlights 3</vt:lpstr>
      <vt:lpstr>Highlights 4</vt:lpstr>
      <vt:lpstr>Local environment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laure massacrier</dc:creator>
  <cp:lastModifiedBy>Michel Jouvin</cp:lastModifiedBy>
  <cp:revision>85</cp:revision>
  <cp:lastPrinted>2018-12-09T21:36:32Z</cp:lastPrinted>
  <dcterms:created xsi:type="dcterms:W3CDTF">2018-12-09T14:10:51Z</dcterms:created>
  <dcterms:modified xsi:type="dcterms:W3CDTF">2019-01-14T13:42:27Z</dcterms:modified>
</cp:coreProperties>
</file>