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7" r:id="rId2"/>
    <p:sldId id="282" r:id="rId3"/>
    <p:sldId id="259" r:id="rId4"/>
    <p:sldId id="286" r:id="rId5"/>
    <p:sldId id="260" r:id="rId6"/>
    <p:sldId id="266" r:id="rId7"/>
    <p:sldId id="278" r:id="rId8"/>
    <p:sldId id="261" r:id="rId9"/>
    <p:sldId id="279" r:id="rId10"/>
    <p:sldId id="267" r:id="rId11"/>
    <p:sldId id="280" r:id="rId12"/>
    <p:sldId id="262" r:id="rId13"/>
    <p:sldId id="265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3B3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200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Permanent Researchers</c:v>
                </c:pt>
              </c:strCache>
            </c:strRef>
          </c:tx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4.0</c:v>
                </c:pt>
                <c:pt idx="1">
                  <c:v>4.0</c:v>
                </c:pt>
                <c:pt idx="2">
                  <c:v>5.0</c:v>
                </c:pt>
                <c:pt idx="3">
                  <c:v>6.0</c:v>
                </c:pt>
                <c:pt idx="4">
                  <c:v>6.0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Permanent IR/IT</c:v>
                </c:pt>
              </c:strCache>
            </c:strRef>
          </c:tx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4.0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Emeritus</c:v>
                </c:pt>
              </c:strCache>
            </c:strRef>
          </c:tx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PhDs</c:v>
                </c:pt>
              </c:strCache>
            </c:strRef>
          </c:tx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3.0</c:v>
                </c:pt>
                <c:pt idx="1">
                  <c:v>2.0</c:v>
                </c:pt>
                <c:pt idx="2">
                  <c:v>3.0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PostDocs</c:v>
                </c:pt>
              </c:strCache>
            </c:strRef>
          </c:tx>
          <c:invertIfNegative val="0"/>
          <c:cat>
            <c:numRef>
              <c:f>Feuil1!$A$2:$A$6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Feuil1!$F$2:$F$6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2415800"/>
        <c:axId val="1591555816"/>
        <c:axId val="0"/>
      </c:bar3DChart>
      <c:catAx>
        <c:axId val="192241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1555816"/>
        <c:crosses val="autoZero"/>
        <c:auto val="1"/>
        <c:lblAlgn val="ctr"/>
        <c:lblOffset val="100"/>
        <c:noMultiLvlLbl val="0"/>
      </c:catAx>
      <c:valAx>
        <c:axId val="1591555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2415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1"/>
            <c:bubble3D val="0"/>
            <c:explosion val="7"/>
          </c:dPt>
          <c:cat>
            <c:strRef>
              <c:f>Feuil1!$A$2:$A$3</c:f>
              <c:strCache>
                <c:ptCount val="2"/>
                <c:pt idx="0">
                  <c:v>External Contracts</c:v>
                </c:pt>
                <c:pt idx="1">
                  <c:v>Soutien de Base (CSNSM)</c:v>
                </c:pt>
              </c:strCache>
            </c:strRef>
          </c:cat>
          <c:val>
            <c:numRef>
              <c:f>Feuil1!$B$2:$B$3</c:f>
              <c:numCache>
                <c:formatCode>#\ ##0.00\ "€"</c:formatCode>
                <c:ptCount val="2"/>
                <c:pt idx="0">
                  <c:v>1.0E6</c:v>
                </c:pt>
                <c:pt idx="1">
                  <c:v>200000.0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92EFC-B78A-7740-BB12-D25523E47B60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F76A1-D382-534A-9010-2F16B1CFD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8C4E-703D-D94B-A5DC-E85E7ED503EA}" type="datetimeFigureOut">
              <a:rPr lang="fr-FR" smtClean="0"/>
              <a:t>07/01/19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98983-2618-3347-967E-ADC9C838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8"/>
          <p:cNvGrpSpPr>
            <a:grpSpLocks/>
          </p:cNvGrpSpPr>
          <p:nvPr/>
        </p:nvGrpSpPr>
        <p:grpSpPr bwMode="auto">
          <a:xfrm>
            <a:off x="232044" y="1684284"/>
            <a:ext cx="6337300" cy="4862513"/>
            <a:chOff x="204" y="1172"/>
            <a:chExt cx="3992" cy="3063"/>
          </a:xfrm>
        </p:grpSpPr>
        <p:sp>
          <p:nvSpPr>
            <p:cNvPr id="330773" name="Oval 21"/>
            <p:cNvSpPr>
              <a:spLocks noChangeArrowheads="1"/>
            </p:cNvSpPr>
            <p:nvPr/>
          </p:nvSpPr>
          <p:spPr bwMode="auto">
            <a:xfrm>
              <a:off x="1864" y="1979"/>
              <a:ext cx="1102" cy="771"/>
            </a:xfrm>
            <a:prstGeom prst="ellipse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67" name="Text Box 15"/>
            <p:cNvSpPr txBox="1">
              <a:spLocks noChangeArrowheads="1"/>
            </p:cNvSpPr>
            <p:nvPr/>
          </p:nvSpPr>
          <p:spPr bwMode="auto">
            <a:xfrm>
              <a:off x="1938" y="2039"/>
              <a:ext cx="9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Times New Roman" charset="0"/>
                  <a:cs typeface="Arial" charset="0"/>
                </a:rPr>
                <a:t>Collective excitations</a:t>
              </a:r>
              <a:endParaRPr lang="en-US" sz="2400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54" name="Oval 2"/>
            <p:cNvSpPr>
              <a:spLocks noChangeArrowheads="1"/>
            </p:cNvSpPr>
            <p:nvPr/>
          </p:nvSpPr>
          <p:spPr bwMode="auto">
            <a:xfrm>
              <a:off x="675" y="3135"/>
              <a:ext cx="2525" cy="1100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55" name="Text Box 3"/>
            <p:cNvSpPr txBox="1">
              <a:spLocks noChangeArrowheads="1"/>
            </p:cNvSpPr>
            <p:nvPr/>
          </p:nvSpPr>
          <p:spPr bwMode="auto">
            <a:xfrm>
              <a:off x="438" y="1291"/>
              <a:ext cx="11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Times New Roman" charset="0"/>
                  <a:cs typeface="Arial" charset="0"/>
                </a:rPr>
                <a:t>Many fermions</a:t>
              </a:r>
              <a:endParaRPr lang="en-US" sz="2000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56" name="Text Box 4"/>
            <p:cNvSpPr txBox="1">
              <a:spLocks noChangeArrowheads="1"/>
            </p:cNvSpPr>
            <p:nvPr/>
          </p:nvSpPr>
          <p:spPr bwMode="auto">
            <a:xfrm>
              <a:off x="2258" y="1231"/>
              <a:ext cx="1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Times New Roman" charset="0"/>
                  <a:cs typeface="Arial" charset="0"/>
                </a:rPr>
                <a:t>Strong interactions</a:t>
              </a:r>
              <a:endParaRPr lang="en-US" sz="2400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59" name="Text Box 7"/>
            <p:cNvSpPr txBox="1">
              <a:spLocks noChangeArrowheads="1"/>
            </p:cNvSpPr>
            <p:nvPr/>
          </p:nvSpPr>
          <p:spPr bwMode="auto">
            <a:xfrm>
              <a:off x="515" y="3250"/>
              <a:ext cx="281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Wingdings" charset="0"/>
                <a:buChar char="à"/>
                <a:defRPr/>
              </a:pPr>
              <a:r>
                <a:rPr lang="en-US" sz="2200" b="1" dirty="0" smtClean="0">
                  <a:latin typeface="Times New Roman" charset="0"/>
                  <a:cs typeface="Arial" charset="0"/>
                </a:rPr>
                <a:t> Phase transitions</a:t>
              </a:r>
            </a:p>
            <a:p>
              <a:pPr algn="ctr">
                <a:buFont typeface="Wingdings" charset="0"/>
                <a:buChar char="à"/>
                <a:defRPr/>
              </a:pPr>
              <a:r>
                <a:rPr lang="en-US" sz="2200" b="1" dirty="0" smtClean="0">
                  <a:latin typeface="Times New Roman" charset="0"/>
                  <a:cs typeface="Arial" charset="0"/>
                </a:rPr>
                <a:t> New states of matter</a:t>
              </a:r>
            </a:p>
            <a:p>
              <a:pPr algn="ctr">
                <a:buFont typeface="Wingdings" charset="0"/>
                <a:buChar char="à"/>
                <a:defRPr/>
              </a:pPr>
              <a:r>
                <a:rPr lang="en-US" sz="2200" b="1" dirty="0" smtClean="0">
                  <a:latin typeface="Times New Roman" charset="0"/>
                  <a:cs typeface="Arial" charset="0"/>
                </a:rPr>
                <a:t> Exotic order parameters</a:t>
              </a:r>
              <a:r>
                <a:rPr lang="en-US" sz="2400" b="1" dirty="0" smtClean="0">
                  <a:latin typeface="Times New Roman" charset="0"/>
                  <a:cs typeface="Arial" charset="0"/>
                </a:rPr>
                <a:t> </a:t>
              </a:r>
              <a:endParaRPr lang="en-US" sz="2400" b="1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60" name="Oval 8"/>
            <p:cNvSpPr>
              <a:spLocks noChangeArrowheads="1"/>
            </p:cNvSpPr>
            <p:nvPr/>
          </p:nvSpPr>
          <p:spPr bwMode="auto">
            <a:xfrm>
              <a:off x="204" y="1172"/>
              <a:ext cx="1542" cy="4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61" name="Oval 9"/>
            <p:cNvSpPr>
              <a:spLocks noChangeArrowheads="1"/>
            </p:cNvSpPr>
            <p:nvPr/>
          </p:nvSpPr>
          <p:spPr bwMode="auto">
            <a:xfrm>
              <a:off x="2088" y="1185"/>
              <a:ext cx="1881" cy="45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62" name="Text Box 10"/>
            <p:cNvSpPr txBox="1">
              <a:spLocks noChangeArrowheads="1"/>
            </p:cNvSpPr>
            <p:nvPr/>
          </p:nvSpPr>
          <p:spPr bwMode="auto">
            <a:xfrm>
              <a:off x="1829" y="127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charset="0"/>
                  <a:cs typeface="Arial" charset="0"/>
                </a:rPr>
                <a:t>+</a:t>
              </a:r>
            </a:p>
          </p:txBody>
        </p:sp>
        <p:sp>
          <p:nvSpPr>
            <p:cNvPr id="330766" name="Oval 14"/>
            <p:cNvSpPr>
              <a:spLocks noChangeArrowheads="1"/>
            </p:cNvSpPr>
            <p:nvPr/>
          </p:nvSpPr>
          <p:spPr bwMode="auto">
            <a:xfrm>
              <a:off x="2427" y="1525"/>
              <a:ext cx="1769" cy="4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65" name="Text Box 13"/>
            <p:cNvSpPr txBox="1">
              <a:spLocks noChangeArrowheads="1"/>
            </p:cNvSpPr>
            <p:nvPr/>
          </p:nvSpPr>
          <p:spPr bwMode="auto">
            <a:xfrm>
              <a:off x="2597" y="1590"/>
              <a:ext cx="14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latin typeface="Times New Roman" charset="0"/>
                  <a:cs typeface="Arial" charset="0"/>
                </a:rPr>
                <a:t>Low dimensionality</a:t>
              </a:r>
              <a:endParaRPr lang="en-US" sz="2000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74" name="Oval 22"/>
            <p:cNvSpPr>
              <a:spLocks noChangeArrowheads="1"/>
            </p:cNvSpPr>
            <p:nvPr/>
          </p:nvSpPr>
          <p:spPr bwMode="auto">
            <a:xfrm>
              <a:off x="753" y="1979"/>
              <a:ext cx="1254" cy="771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58" name="Text Box 6"/>
            <p:cNvSpPr txBox="1">
              <a:spLocks noChangeArrowheads="1"/>
            </p:cNvSpPr>
            <p:nvPr/>
          </p:nvSpPr>
          <p:spPr bwMode="auto">
            <a:xfrm>
              <a:off x="746" y="2054"/>
              <a:ext cx="12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Times New Roman" charset="0"/>
                  <a:cs typeface="Arial" charset="0"/>
                </a:rPr>
                <a:t>Competing ground states</a:t>
              </a:r>
              <a:endParaRPr lang="en-US" sz="2400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0782" name="AutoShape 30"/>
            <p:cNvSpPr>
              <a:spLocks noChangeArrowheads="1"/>
            </p:cNvSpPr>
            <p:nvPr/>
          </p:nvSpPr>
          <p:spPr bwMode="auto">
            <a:xfrm>
              <a:off x="1680" y="2831"/>
              <a:ext cx="499" cy="256"/>
            </a:xfrm>
            <a:prstGeom prst="downArrow">
              <a:avLst>
                <a:gd name="adj1" fmla="val 49898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30784" name="AutoShape 32"/>
            <p:cNvSpPr>
              <a:spLocks noChangeArrowheads="1"/>
            </p:cNvSpPr>
            <p:nvPr/>
          </p:nvSpPr>
          <p:spPr bwMode="auto">
            <a:xfrm>
              <a:off x="1685" y="1677"/>
              <a:ext cx="499" cy="256"/>
            </a:xfrm>
            <a:prstGeom prst="downArrow">
              <a:avLst>
                <a:gd name="adj1" fmla="val 49898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5259531" y="3699580"/>
            <a:ext cx="3562351" cy="2990850"/>
            <a:chOff x="3342" y="2370"/>
            <a:chExt cx="2244" cy="1884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3590" y="2546"/>
              <a:ext cx="1996" cy="1452"/>
              <a:chOff x="3152" y="799"/>
              <a:chExt cx="1996" cy="1452"/>
            </a:xfrm>
          </p:grpSpPr>
          <p:sp>
            <p:nvSpPr>
              <p:cNvPr id="29" name="AutoShape 5"/>
              <p:cNvSpPr>
                <a:spLocks noChangeArrowheads="1"/>
              </p:cNvSpPr>
              <p:nvPr/>
            </p:nvSpPr>
            <p:spPr bwMode="auto">
              <a:xfrm flipH="1">
                <a:off x="4163" y="1207"/>
                <a:ext cx="862" cy="1044"/>
              </a:xfrm>
              <a:prstGeom prst="rtTriangle">
                <a:avLst/>
              </a:prstGeom>
              <a:gradFill rotWithShape="1">
                <a:gsLst>
                  <a:gs pos="0">
                    <a:schemeClr val="accent1">
                      <a:gamma/>
                      <a:tint val="40000"/>
                      <a:invGamma/>
                      <a:alpha val="0"/>
                    </a:schemeClr>
                  </a:gs>
                  <a:gs pos="100000">
                    <a:schemeClr val="accent1">
                      <a:alpha val="60001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3152" y="799"/>
                <a:ext cx="1996" cy="1452"/>
                <a:chOff x="521" y="799"/>
                <a:chExt cx="1996" cy="1452"/>
              </a:xfrm>
            </p:grpSpPr>
            <p:sp>
              <p:nvSpPr>
                <p:cNvPr id="3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21" y="799"/>
                  <a:ext cx="0" cy="14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4" name="Line 8"/>
                <p:cNvSpPr>
                  <a:spLocks noChangeShapeType="1"/>
                </p:cNvSpPr>
                <p:nvPr/>
              </p:nvSpPr>
              <p:spPr bwMode="auto">
                <a:xfrm>
                  <a:off x="521" y="2251"/>
                  <a:ext cx="1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  <p:sp>
            <p:nvSpPr>
              <p:cNvPr id="31" name="Arc 9"/>
              <p:cNvSpPr>
                <a:spLocks/>
              </p:cNvSpPr>
              <p:nvPr/>
            </p:nvSpPr>
            <p:spPr bwMode="auto">
              <a:xfrm>
                <a:off x="3160" y="1109"/>
                <a:ext cx="1047" cy="1134"/>
              </a:xfrm>
              <a:custGeom>
                <a:avLst/>
                <a:gdLst>
                  <a:gd name="G0" fmla="+- 87 0 0"/>
                  <a:gd name="G1" fmla="+- 21600 0 0"/>
                  <a:gd name="G2" fmla="+- 21600 0 0"/>
                  <a:gd name="T0" fmla="*/ 0 w 21687"/>
                  <a:gd name="T1" fmla="*/ 0 h 21600"/>
                  <a:gd name="T2" fmla="*/ 21687 w 21687"/>
                  <a:gd name="T3" fmla="*/ 21540 h 21600"/>
                  <a:gd name="T4" fmla="*/ 87 w 21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7" h="21600" fill="none" extrusionOk="0">
                    <a:moveTo>
                      <a:pt x="0" y="0"/>
                    </a:moveTo>
                    <a:cubicBezTo>
                      <a:pt x="29" y="0"/>
                      <a:pt x="58" y="-1"/>
                      <a:pt x="87" y="-1"/>
                    </a:cubicBezTo>
                    <a:cubicBezTo>
                      <a:pt x="11992" y="-1"/>
                      <a:pt x="21653" y="9634"/>
                      <a:pt x="21686" y="21540"/>
                    </a:cubicBezTo>
                  </a:path>
                  <a:path w="21687" h="21600" stroke="0" extrusionOk="0">
                    <a:moveTo>
                      <a:pt x="0" y="0"/>
                    </a:moveTo>
                    <a:cubicBezTo>
                      <a:pt x="29" y="0"/>
                      <a:pt x="58" y="-1"/>
                      <a:pt x="87" y="-1"/>
                    </a:cubicBezTo>
                    <a:cubicBezTo>
                      <a:pt x="11992" y="-1"/>
                      <a:pt x="21653" y="9634"/>
                      <a:pt x="21686" y="21540"/>
                    </a:cubicBezTo>
                    <a:lnTo>
                      <a:pt x="87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2" name="Arc 10"/>
              <p:cNvSpPr>
                <a:spLocks/>
              </p:cNvSpPr>
              <p:nvPr/>
            </p:nvSpPr>
            <p:spPr bwMode="auto">
              <a:xfrm rot="10782284" flipV="1">
                <a:off x="3921" y="1979"/>
                <a:ext cx="499" cy="271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43196"/>
                  <a:gd name="T1" fmla="*/ 21166 h 21600"/>
                  <a:gd name="T2" fmla="*/ 43196 w 43196"/>
                  <a:gd name="T3" fmla="*/ 21600 h 21600"/>
                  <a:gd name="T4" fmla="*/ 21596 w 431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6" h="21600" fill="none" extrusionOk="0">
                    <a:moveTo>
                      <a:pt x="0" y="21166"/>
                    </a:moveTo>
                    <a:cubicBezTo>
                      <a:pt x="236" y="9408"/>
                      <a:pt x="9835" y="-1"/>
                      <a:pt x="21596" y="-1"/>
                    </a:cubicBezTo>
                    <a:cubicBezTo>
                      <a:pt x="33525" y="-1"/>
                      <a:pt x="43196" y="9670"/>
                      <a:pt x="43196" y="21600"/>
                    </a:cubicBezTo>
                  </a:path>
                  <a:path w="43196" h="21600" stroke="0" extrusionOk="0">
                    <a:moveTo>
                      <a:pt x="0" y="21166"/>
                    </a:moveTo>
                    <a:cubicBezTo>
                      <a:pt x="236" y="9408"/>
                      <a:pt x="9835" y="-1"/>
                      <a:pt x="21596" y="-1"/>
                    </a:cubicBezTo>
                    <a:cubicBezTo>
                      <a:pt x="33525" y="-1"/>
                      <a:pt x="43196" y="9670"/>
                      <a:pt x="43196" y="2160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452" y="3761"/>
              <a:ext cx="2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  <a:latin typeface="Calibri" charset="0"/>
                  <a:cs typeface="Arial" charset="0"/>
                </a:rPr>
                <a:t>SC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3696" y="3159"/>
              <a:ext cx="73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AFM</a:t>
              </a:r>
            </a:p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HO</a:t>
              </a:r>
            </a:p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Other…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4498" y="3097"/>
              <a:ext cx="3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33CC33"/>
                  </a:solidFill>
                  <a:latin typeface="Calibri" charset="0"/>
                  <a:cs typeface="Arial" charset="0"/>
                </a:rPr>
                <a:t>NFL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908" y="3511"/>
              <a:ext cx="52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Calibri" charset="0"/>
                  <a:cs typeface="Arial" charset="0"/>
                </a:rPr>
                <a:t>Heavy</a:t>
              </a:r>
            </a:p>
            <a:p>
              <a:pPr algn="ctr">
                <a:defRPr/>
              </a:pPr>
              <a:r>
                <a:rPr lang="en-US" sz="2000" b="1" dirty="0">
                  <a:latin typeface="Calibri" charset="0"/>
                  <a:cs typeface="Arial" charset="0"/>
                </a:rPr>
                <a:t>FL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3796" y="2370"/>
              <a:ext cx="1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 err="1" smtClean="0">
                  <a:latin typeface="Times New Roman"/>
                  <a:cs typeface="Times New Roman"/>
                </a:rPr>
                <a:t>Strongly</a:t>
              </a:r>
              <a:r>
                <a:rPr lang="fr-FR" b="1" dirty="0" smtClean="0">
                  <a:latin typeface="Times New Roman"/>
                  <a:cs typeface="Times New Roman"/>
                </a:rPr>
                <a:t> </a:t>
              </a:r>
              <a:r>
                <a:rPr lang="fr-FR" b="1" dirty="0" err="1" smtClean="0">
                  <a:latin typeface="Times New Roman"/>
                  <a:cs typeface="Times New Roman"/>
                </a:rPr>
                <a:t>Correlated</a:t>
              </a:r>
              <a:endParaRPr lang="fr-FR" b="1" dirty="0" smtClean="0">
                <a:latin typeface="Times New Roman"/>
                <a:cs typeface="Times New Roman"/>
              </a:endParaRPr>
            </a:p>
            <a:p>
              <a:pPr algn="ctr">
                <a:defRPr/>
              </a:pPr>
              <a:r>
                <a:rPr lang="fr-FR" b="1" dirty="0" smtClean="0">
                  <a:latin typeface="Times New Roman"/>
                  <a:cs typeface="Times New Roman"/>
                </a:rPr>
                <a:t>Electron </a:t>
              </a:r>
              <a:r>
                <a:rPr lang="fr-FR" b="1" dirty="0" err="1" smtClean="0">
                  <a:latin typeface="Times New Roman"/>
                  <a:cs typeface="Times New Roman"/>
                </a:rPr>
                <a:t>Systems</a:t>
              </a:r>
              <a:r>
                <a:rPr lang="fr-FR" b="1" dirty="0" smtClean="0">
                  <a:latin typeface="Times New Roman"/>
                  <a:cs typeface="Times New Roman"/>
                </a:rPr>
                <a:t> (SCES)</a:t>
              </a:r>
              <a:endParaRPr lang="fr-FR" b="1" i="1" dirty="0">
                <a:latin typeface="Times New Roman"/>
                <a:cs typeface="Times New Roman"/>
              </a:endParaRP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342" y="2432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Calibri" charset="0"/>
                  <a:cs typeface="Arial" charset="0"/>
                </a:rPr>
                <a:t>T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4736" y="3966"/>
              <a:ext cx="6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Symbol" charset="0"/>
                  <a:cs typeface="Arial" charset="0"/>
                </a:rPr>
                <a:t>d</a:t>
              </a:r>
              <a:r>
                <a:rPr lang="en-US" sz="2400" b="1">
                  <a:latin typeface="Calibri" charset="0"/>
                  <a:cs typeface="Arial" charset="0"/>
                </a:rPr>
                <a:t>, P, H</a:t>
              </a: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04832" y="81538"/>
            <a:ext cx="8739458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Fundamental Solid-State Physics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E46C0A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Context and aims of our research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809933" y="1597990"/>
            <a:ext cx="2210862" cy="132343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Nuclear physics</a:t>
            </a: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Particle physics</a:t>
            </a: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Cosmology </a:t>
            </a: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old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atomic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gases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160756" y="3110449"/>
            <a:ext cx="753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43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832" y="81538"/>
            <a:ext cx="8739458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Fundamental Solid-State Physics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E46C0A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Context and aims of our research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4831" y="1774765"/>
            <a:ext cx="5044501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TOPICS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Correlated-electron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systems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ow-dimensional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materials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etectors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for astrophysics and HEP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4832" y="4998842"/>
            <a:ext cx="6105657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GOALS: Study and Understand</a:t>
            </a:r>
            <a:r>
              <a:rPr lang="is-I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…</a:t>
            </a:r>
            <a:endParaRPr lang="en-US" sz="2400" b="1" dirty="0" smtClean="0">
              <a:solidFill>
                <a:srgbClr val="E46C0A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>
                <a:latin typeface="+mj-lt"/>
                <a:cs typeface="Arial" charset="0"/>
              </a:rPr>
              <a:t>N</a:t>
            </a:r>
            <a:r>
              <a:rPr lang="en-US" sz="2400" b="1" dirty="0" smtClean="0">
                <a:latin typeface="+mj-lt"/>
                <a:cs typeface="Arial" charset="0"/>
              </a:rPr>
              <a:t>ovel electronic states of matter</a:t>
            </a:r>
            <a:endParaRPr lang="en-US" sz="2400" dirty="0" smtClean="0"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 smtClean="0">
                <a:latin typeface="+mj-lt"/>
                <a:cs typeface="Arial" charset="0"/>
              </a:rPr>
              <a:t>Interplay disorder – 2D superconductivity</a:t>
            </a:r>
            <a:endParaRPr lang="en-US" sz="2400" dirty="0" smtClean="0"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400" b="1" dirty="0" smtClean="0">
                <a:latin typeface="+mj-lt"/>
                <a:cs typeface="Arial" charset="0"/>
              </a:rPr>
              <a:t>Radiation-matter interaction </a:t>
            </a:r>
            <a:r>
              <a:rPr lang="en-US" sz="2400" b="1" dirty="0" smtClean="0">
                <a:latin typeface="+mj-lt"/>
                <a:cs typeface="Arial" charset="0"/>
                <a:sym typeface="Wingdings"/>
              </a:rPr>
              <a:t> Detectors</a:t>
            </a:r>
            <a:endParaRPr lang="en-US" sz="2400" dirty="0" smtClean="0">
              <a:latin typeface="+mj-lt"/>
              <a:cs typeface="Arial" charset="0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373357" y="2171060"/>
            <a:ext cx="3562351" cy="2892425"/>
            <a:chOff x="3342" y="2432"/>
            <a:chExt cx="2244" cy="182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590" y="2546"/>
              <a:ext cx="1996" cy="1452"/>
              <a:chOff x="3152" y="799"/>
              <a:chExt cx="1996" cy="1452"/>
            </a:xfrm>
          </p:grpSpPr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 flipH="1">
                <a:off x="4163" y="1207"/>
                <a:ext cx="862" cy="1044"/>
              </a:xfrm>
              <a:prstGeom prst="rtTriangle">
                <a:avLst/>
              </a:prstGeom>
              <a:gradFill rotWithShape="1">
                <a:gsLst>
                  <a:gs pos="0">
                    <a:schemeClr val="accent1">
                      <a:gamma/>
                      <a:tint val="40000"/>
                      <a:invGamma/>
                      <a:alpha val="0"/>
                    </a:schemeClr>
                  </a:gs>
                  <a:gs pos="100000">
                    <a:schemeClr val="accent1">
                      <a:alpha val="60001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17" name="Group 6"/>
              <p:cNvGrpSpPr>
                <a:grpSpLocks/>
              </p:cNvGrpSpPr>
              <p:nvPr/>
            </p:nvGrpSpPr>
            <p:grpSpPr bwMode="auto">
              <a:xfrm>
                <a:off x="3152" y="799"/>
                <a:ext cx="1996" cy="1452"/>
                <a:chOff x="521" y="799"/>
                <a:chExt cx="1996" cy="1452"/>
              </a:xfrm>
            </p:grpSpPr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21" y="799"/>
                  <a:ext cx="0" cy="14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auto">
                <a:xfrm>
                  <a:off x="521" y="2251"/>
                  <a:ext cx="19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  <p:sp>
            <p:nvSpPr>
              <p:cNvPr id="18" name="Arc 9"/>
              <p:cNvSpPr>
                <a:spLocks/>
              </p:cNvSpPr>
              <p:nvPr/>
            </p:nvSpPr>
            <p:spPr bwMode="auto">
              <a:xfrm>
                <a:off x="3160" y="1109"/>
                <a:ext cx="1047" cy="1134"/>
              </a:xfrm>
              <a:custGeom>
                <a:avLst/>
                <a:gdLst>
                  <a:gd name="G0" fmla="+- 87 0 0"/>
                  <a:gd name="G1" fmla="+- 21600 0 0"/>
                  <a:gd name="G2" fmla="+- 21600 0 0"/>
                  <a:gd name="T0" fmla="*/ 0 w 21687"/>
                  <a:gd name="T1" fmla="*/ 0 h 21600"/>
                  <a:gd name="T2" fmla="*/ 21687 w 21687"/>
                  <a:gd name="T3" fmla="*/ 21540 h 21600"/>
                  <a:gd name="T4" fmla="*/ 87 w 2168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7" h="21600" fill="none" extrusionOk="0">
                    <a:moveTo>
                      <a:pt x="0" y="0"/>
                    </a:moveTo>
                    <a:cubicBezTo>
                      <a:pt x="29" y="0"/>
                      <a:pt x="58" y="-1"/>
                      <a:pt x="87" y="-1"/>
                    </a:cubicBezTo>
                    <a:cubicBezTo>
                      <a:pt x="11992" y="-1"/>
                      <a:pt x="21653" y="9634"/>
                      <a:pt x="21686" y="21540"/>
                    </a:cubicBezTo>
                  </a:path>
                  <a:path w="21687" h="21600" stroke="0" extrusionOk="0">
                    <a:moveTo>
                      <a:pt x="0" y="0"/>
                    </a:moveTo>
                    <a:cubicBezTo>
                      <a:pt x="29" y="0"/>
                      <a:pt x="58" y="-1"/>
                      <a:pt x="87" y="-1"/>
                    </a:cubicBezTo>
                    <a:cubicBezTo>
                      <a:pt x="11992" y="-1"/>
                      <a:pt x="21653" y="9634"/>
                      <a:pt x="21686" y="21540"/>
                    </a:cubicBezTo>
                    <a:lnTo>
                      <a:pt x="87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9" name="Arc 10"/>
              <p:cNvSpPr>
                <a:spLocks/>
              </p:cNvSpPr>
              <p:nvPr/>
            </p:nvSpPr>
            <p:spPr bwMode="auto">
              <a:xfrm rot="10782284" flipV="1">
                <a:off x="3921" y="1979"/>
                <a:ext cx="499" cy="271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43196"/>
                  <a:gd name="T1" fmla="*/ 21166 h 21600"/>
                  <a:gd name="T2" fmla="*/ 43196 w 43196"/>
                  <a:gd name="T3" fmla="*/ 21600 h 21600"/>
                  <a:gd name="T4" fmla="*/ 21596 w 431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6" h="21600" fill="none" extrusionOk="0">
                    <a:moveTo>
                      <a:pt x="0" y="21166"/>
                    </a:moveTo>
                    <a:cubicBezTo>
                      <a:pt x="236" y="9408"/>
                      <a:pt x="9835" y="-1"/>
                      <a:pt x="21596" y="-1"/>
                    </a:cubicBezTo>
                    <a:cubicBezTo>
                      <a:pt x="33525" y="-1"/>
                      <a:pt x="43196" y="9670"/>
                      <a:pt x="43196" y="21600"/>
                    </a:cubicBezTo>
                  </a:path>
                  <a:path w="43196" h="21600" stroke="0" extrusionOk="0">
                    <a:moveTo>
                      <a:pt x="0" y="21166"/>
                    </a:moveTo>
                    <a:cubicBezTo>
                      <a:pt x="236" y="9408"/>
                      <a:pt x="9835" y="-1"/>
                      <a:pt x="21596" y="-1"/>
                    </a:cubicBezTo>
                    <a:cubicBezTo>
                      <a:pt x="33525" y="-1"/>
                      <a:pt x="43196" y="9670"/>
                      <a:pt x="43196" y="2160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452" y="3761"/>
              <a:ext cx="2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0000"/>
                  </a:solidFill>
                  <a:latin typeface="Calibri" charset="0"/>
                  <a:cs typeface="Arial" charset="0"/>
                </a:rPr>
                <a:t>SC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696" y="3159"/>
              <a:ext cx="73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AFM</a:t>
              </a:r>
            </a:p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HO</a:t>
              </a:r>
            </a:p>
            <a:p>
              <a:pPr>
                <a:buFontTx/>
                <a:buChar char="•"/>
                <a:defRPr/>
              </a:pPr>
              <a:r>
                <a:rPr lang="en-US" sz="2000" b="1" dirty="0">
                  <a:solidFill>
                    <a:schemeClr val="hlink"/>
                  </a:solidFill>
                  <a:latin typeface="Calibri" charset="0"/>
                  <a:cs typeface="Arial" charset="0"/>
                </a:rPr>
                <a:t> Other…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98" y="3097"/>
              <a:ext cx="3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33CC33"/>
                  </a:solidFill>
                  <a:latin typeface="Calibri" charset="0"/>
                  <a:cs typeface="Arial" charset="0"/>
                </a:rPr>
                <a:t>NFL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908" y="3511"/>
              <a:ext cx="52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Calibri" charset="0"/>
                  <a:cs typeface="Arial" charset="0"/>
                </a:rPr>
                <a:t>Heavy</a:t>
              </a:r>
            </a:p>
            <a:p>
              <a:pPr algn="ctr">
                <a:defRPr/>
              </a:pPr>
              <a:r>
                <a:rPr lang="en-US" sz="2000" b="1" dirty="0">
                  <a:latin typeface="Calibri" charset="0"/>
                  <a:cs typeface="Arial" charset="0"/>
                </a:rPr>
                <a:t>FL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865" y="2470"/>
              <a:ext cx="15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 err="1" smtClean="0">
                  <a:latin typeface="Calibri" charset="0"/>
                  <a:cs typeface="Arial" charset="0"/>
                </a:rPr>
                <a:t>Strongly</a:t>
              </a:r>
              <a:r>
                <a:rPr lang="fr-FR" b="1" dirty="0" smtClean="0">
                  <a:latin typeface="Calibri" charset="0"/>
                  <a:cs typeface="Arial" charset="0"/>
                </a:rPr>
                <a:t> </a:t>
              </a:r>
              <a:r>
                <a:rPr lang="fr-FR" b="1" dirty="0" err="1" smtClean="0">
                  <a:latin typeface="Calibri" charset="0"/>
                  <a:cs typeface="Arial" charset="0"/>
                </a:rPr>
                <a:t>Correlated</a:t>
              </a:r>
              <a:endParaRPr lang="fr-FR" b="1" dirty="0" smtClean="0">
                <a:latin typeface="Calibri" charset="0"/>
                <a:cs typeface="Arial" charset="0"/>
              </a:endParaRPr>
            </a:p>
            <a:p>
              <a:pPr algn="ctr">
                <a:defRPr/>
              </a:pPr>
              <a:r>
                <a:rPr lang="fr-FR" b="1" dirty="0" smtClean="0">
                  <a:latin typeface="Calibri" charset="0"/>
                  <a:cs typeface="Arial" charset="0"/>
                </a:rPr>
                <a:t>Electron </a:t>
              </a:r>
              <a:r>
                <a:rPr lang="fr-FR" b="1" dirty="0" err="1" smtClean="0">
                  <a:latin typeface="Calibri" charset="0"/>
                  <a:cs typeface="Arial" charset="0"/>
                </a:rPr>
                <a:t>Systems</a:t>
              </a:r>
              <a:r>
                <a:rPr lang="fr-FR" b="1" dirty="0" smtClean="0">
                  <a:latin typeface="Calibri" charset="0"/>
                  <a:cs typeface="Arial" charset="0"/>
                </a:rPr>
                <a:t> (SCES)</a:t>
              </a:r>
              <a:endParaRPr lang="fr-FR" b="1" i="1" dirty="0">
                <a:latin typeface="Calibri" charset="0"/>
                <a:cs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342" y="2432"/>
              <a:ext cx="2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Calibri" charset="0"/>
                  <a:cs typeface="Arial" charset="0"/>
                </a:rPr>
                <a:t>T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736" y="3966"/>
              <a:ext cx="6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latin typeface="Symbol" charset="0"/>
                  <a:cs typeface="Arial" charset="0"/>
                </a:rPr>
                <a:t>d</a:t>
              </a:r>
              <a:r>
                <a:rPr lang="en-US" sz="2400" b="1">
                  <a:latin typeface="Calibri" charset="0"/>
                  <a:cs typeface="Arial" charset="0"/>
                </a:rPr>
                <a:t>, P,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52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832" y="81538"/>
            <a:ext cx="8739458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Fundamental Solid-State Physics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E46C0A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Techniques and collaboration networks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4832" y="4249341"/>
            <a:ext cx="8739457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COLLABORATIONS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Arial" charset="0"/>
              </a:rPr>
              <a:t>France: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LPS, ICMMO, Thales, C2N, SOLEIL, X, SPEC (CEA), NEEL, CRISMAT, LOMA</a:t>
            </a:r>
          </a:p>
          <a:p>
            <a:pPr algn="just"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  <a:cs typeface="Arial" charset="0"/>
              </a:rPr>
              <a:t>International: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UCSD (San Diego),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MagLab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(Tallahassee), LANL (Los Alamos),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-Campinas (BR), CNEA (AR), DIPC (San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Sebastián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, ES),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Uni-Würzburg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(DE),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-Frankfurt (DE),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Uni-Twente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(NL), ISSP (JP),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HiSOR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(JP),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-Kyoto (JP), Bar-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Ilan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University (IL), Weizmann Institute (IL)</a:t>
            </a:r>
            <a:r>
              <a:rPr lang="is-I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…</a:t>
            </a:r>
            <a:endParaRPr lang="en-US" sz="2000" dirty="0" smtClean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4833" y="1664187"/>
            <a:ext cx="3356291" cy="23698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TECHNIQUES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Low-T (&lt;1K) transport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High-frequency (GHz)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-fabrication (clean room)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ARPES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charset="0"/>
              </a:rPr>
              <a:t>&amp;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XPS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Focused Ion Beam &amp; TEM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Numerical simulations</a:t>
            </a:r>
            <a:endParaRPr lang="en-US" sz="20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9" descr="C:\Users\marrache\Documents\Projets\Projet Cryostat Free\Photos dilution\_AN_7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83" y="1643292"/>
            <a:ext cx="15938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r 60"/>
          <p:cNvGrpSpPr>
            <a:grpSpLocks/>
          </p:cNvGrpSpPr>
          <p:nvPr/>
        </p:nvGrpSpPr>
        <p:grpSpPr bwMode="auto">
          <a:xfrm>
            <a:off x="5728102" y="1224746"/>
            <a:ext cx="3227387" cy="2822575"/>
            <a:chOff x="611560" y="2564904"/>
            <a:chExt cx="3226182" cy="2822387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329716" y="4055295"/>
              <a:ext cx="1445578" cy="1331996"/>
            </a:xfrm>
            <a:prstGeom prst="rect">
              <a:avLst/>
            </a:prstGeom>
            <a:solidFill>
              <a:schemeClr val="tx1"/>
            </a:solidFill>
            <a:ln w="0" cap="sq">
              <a:solidFill>
                <a:schemeClr val="tx1"/>
              </a:solidFill>
              <a:bevel/>
            </a:ln>
            <a:effectLst>
              <a:glow rad="508000">
                <a:srgbClr val="830FB0">
                  <a:alpha val="30000"/>
                </a:srgbClr>
              </a:glow>
              <a:softEdge rad="1270000"/>
            </a:effectLst>
            <a:scene3d>
              <a:camera prst="perspectiveFront" fov="7200000">
                <a:rot lat="19200000" lon="3900000" rev="17340000"/>
              </a:camera>
              <a:lightRig rig="harsh" dir="t">
                <a:rot lat="0" lon="0" rev="16200000"/>
              </a:lightRig>
            </a:scene3d>
            <a:sp3d z="127000" extrusionH="152400" contourW="3810" prstMaterial="translucentPowder"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reeform 21"/>
            <p:cNvSpPr>
              <a:spLocks noChangeAspect="1"/>
            </p:cNvSpPr>
            <p:nvPr/>
          </p:nvSpPr>
          <p:spPr bwMode="auto">
            <a:xfrm>
              <a:off x="611560" y="2630194"/>
              <a:ext cx="1660975" cy="2266290"/>
            </a:xfrm>
            <a:custGeom>
              <a:avLst/>
              <a:gdLst>
                <a:gd name="T0" fmla="*/ 0 w 1374"/>
                <a:gd name="T1" fmla="*/ 5163 h 1433"/>
                <a:gd name="T2" fmla="*/ 48 w 1374"/>
                <a:gd name="T3" fmla="*/ 6240 h 1433"/>
                <a:gd name="T4" fmla="*/ 40 w 1374"/>
                <a:gd name="T5" fmla="*/ 3750 h 1433"/>
                <a:gd name="T6" fmla="*/ 109 w 1374"/>
                <a:gd name="T7" fmla="*/ 5070 h 1433"/>
                <a:gd name="T8" fmla="*/ 99 w 1374"/>
                <a:gd name="T9" fmla="*/ 2574 h 1433"/>
                <a:gd name="T10" fmla="*/ 168 w 1374"/>
                <a:gd name="T11" fmla="*/ 3896 h 1433"/>
                <a:gd name="T12" fmla="*/ 160 w 1374"/>
                <a:gd name="T13" fmla="*/ 1412 h 1433"/>
                <a:gd name="T14" fmla="*/ 228 w 1374"/>
                <a:gd name="T15" fmla="*/ 2737 h 1433"/>
                <a:gd name="T16" fmla="*/ 221 w 1374"/>
                <a:gd name="T17" fmla="*/ 255 h 1433"/>
                <a:gd name="T18" fmla="*/ 272 w 1374"/>
                <a:gd name="T19" fmla="*/ 1196 h 1433"/>
                <a:gd name="T20" fmla="*/ 307 w 1374"/>
                <a:gd name="T21" fmla="*/ 598 h 1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4"/>
                <a:gd name="T34" fmla="*/ 0 h 1433"/>
                <a:gd name="T35" fmla="*/ 1374 w 1374"/>
                <a:gd name="T36" fmla="*/ 1433 h 1433"/>
                <a:gd name="connsiteX0" fmla="*/ 0 w 10094"/>
                <a:gd name="connsiteY0" fmla="*/ 7656 h 9363"/>
                <a:gd name="connsiteX1" fmla="*/ 1550 w 10094"/>
                <a:gd name="connsiteY1" fmla="*/ 9317 h 9363"/>
                <a:gd name="connsiteX2" fmla="*/ 1288 w 10094"/>
                <a:gd name="connsiteY2" fmla="*/ 5465 h 9363"/>
                <a:gd name="connsiteX3" fmla="*/ 3530 w 10094"/>
                <a:gd name="connsiteY3" fmla="*/ 7510 h 9363"/>
                <a:gd name="connsiteX4" fmla="*/ 3261 w 10094"/>
                <a:gd name="connsiteY4" fmla="*/ 3651 h 9363"/>
                <a:gd name="connsiteX5" fmla="*/ 5495 w 10094"/>
                <a:gd name="connsiteY5" fmla="*/ 5688 h 9363"/>
                <a:gd name="connsiteX6" fmla="*/ 5226 w 10094"/>
                <a:gd name="connsiteY6" fmla="*/ 1850 h 9363"/>
                <a:gd name="connsiteX7" fmla="*/ 7460 w 10094"/>
                <a:gd name="connsiteY7" fmla="*/ 3902 h 9363"/>
                <a:gd name="connsiteX8" fmla="*/ 7191 w 10094"/>
                <a:gd name="connsiteY8" fmla="*/ 57 h 9363"/>
                <a:gd name="connsiteX9" fmla="*/ 8894 w 10094"/>
                <a:gd name="connsiteY9" fmla="*/ 1515 h 9363"/>
                <a:gd name="connsiteX10" fmla="*/ 10094 w 10094"/>
                <a:gd name="connsiteY10" fmla="*/ 1211 h 9363"/>
                <a:gd name="connsiteX0" fmla="*/ 0 w 10000"/>
                <a:gd name="connsiteY0" fmla="*/ 8177 h 10000"/>
                <a:gd name="connsiteX1" fmla="*/ 1536 w 10000"/>
                <a:gd name="connsiteY1" fmla="*/ 9951 h 10000"/>
                <a:gd name="connsiteX2" fmla="*/ 1276 w 10000"/>
                <a:gd name="connsiteY2" fmla="*/ 5837 h 10000"/>
                <a:gd name="connsiteX3" fmla="*/ 3497 w 10000"/>
                <a:gd name="connsiteY3" fmla="*/ 8021 h 10000"/>
                <a:gd name="connsiteX4" fmla="*/ 3231 w 10000"/>
                <a:gd name="connsiteY4" fmla="*/ 3899 h 10000"/>
                <a:gd name="connsiteX5" fmla="*/ 5444 w 10000"/>
                <a:gd name="connsiteY5" fmla="*/ 6075 h 10000"/>
                <a:gd name="connsiteX6" fmla="*/ 5177 w 10000"/>
                <a:gd name="connsiteY6" fmla="*/ 1976 h 10000"/>
                <a:gd name="connsiteX7" fmla="*/ 7391 w 10000"/>
                <a:gd name="connsiteY7" fmla="*/ 4167 h 10000"/>
                <a:gd name="connsiteX8" fmla="*/ 7124 w 10000"/>
                <a:gd name="connsiteY8" fmla="*/ 61 h 10000"/>
                <a:gd name="connsiteX9" fmla="*/ 8811 w 10000"/>
                <a:gd name="connsiteY9" fmla="*/ 1618 h 10000"/>
                <a:gd name="connsiteX10" fmla="*/ 10000 w 10000"/>
                <a:gd name="connsiteY10" fmla="*/ 1458 h 10000"/>
                <a:gd name="connsiteX0" fmla="*/ 0 w 10000"/>
                <a:gd name="connsiteY0" fmla="*/ 8177 h 10000"/>
                <a:gd name="connsiteX1" fmla="*/ 1536 w 10000"/>
                <a:gd name="connsiteY1" fmla="*/ 9951 h 10000"/>
                <a:gd name="connsiteX2" fmla="*/ 1276 w 10000"/>
                <a:gd name="connsiteY2" fmla="*/ 5837 h 10000"/>
                <a:gd name="connsiteX3" fmla="*/ 3497 w 10000"/>
                <a:gd name="connsiteY3" fmla="*/ 8021 h 10000"/>
                <a:gd name="connsiteX4" fmla="*/ 3231 w 10000"/>
                <a:gd name="connsiteY4" fmla="*/ 3899 h 10000"/>
                <a:gd name="connsiteX5" fmla="*/ 5444 w 10000"/>
                <a:gd name="connsiteY5" fmla="*/ 6075 h 10000"/>
                <a:gd name="connsiteX6" fmla="*/ 5177 w 10000"/>
                <a:gd name="connsiteY6" fmla="*/ 1976 h 10000"/>
                <a:gd name="connsiteX7" fmla="*/ 7391 w 10000"/>
                <a:gd name="connsiteY7" fmla="*/ 4167 h 10000"/>
                <a:gd name="connsiteX8" fmla="*/ 7124 w 10000"/>
                <a:gd name="connsiteY8" fmla="*/ 61 h 10000"/>
                <a:gd name="connsiteX9" fmla="*/ 8811 w 10000"/>
                <a:gd name="connsiteY9" fmla="*/ 1618 h 10000"/>
                <a:gd name="connsiteX10" fmla="*/ 10000 w 10000"/>
                <a:gd name="connsiteY10" fmla="*/ 1293 h 10000"/>
                <a:gd name="connsiteX0" fmla="*/ 0 w 9954"/>
                <a:gd name="connsiteY0" fmla="*/ 8177 h 10000"/>
                <a:gd name="connsiteX1" fmla="*/ 1536 w 9954"/>
                <a:gd name="connsiteY1" fmla="*/ 9951 h 10000"/>
                <a:gd name="connsiteX2" fmla="*/ 1276 w 9954"/>
                <a:gd name="connsiteY2" fmla="*/ 5837 h 10000"/>
                <a:gd name="connsiteX3" fmla="*/ 3497 w 9954"/>
                <a:gd name="connsiteY3" fmla="*/ 8021 h 10000"/>
                <a:gd name="connsiteX4" fmla="*/ 3231 w 9954"/>
                <a:gd name="connsiteY4" fmla="*/ 3899 h 10000"/>
                <a:gd name="connsiteX5" fmla="*/ 5444 w 9954"/>
                <a:gd name="connsiteY5" fmla="*/ 6075 h 10000"/>
                <a:gd name="connsiteX6" fmla="*/ 5177 w 9954"/>
                <a:gd name="connsiteY6" fmla="*/ 1976 h 10000"/>
                <a:gd name="connsiteX7" fmla="*/ 7391 w 9954"/>
                <a:gd name="connsiteY7" fmla="*/ 4167 h 10000"/>
                <a:gd name="connsiteX8" fmla="*/ 7124 w 9954"/>
                <a:gd name="connsiteY8" fmla="*/ 61 h 10000"/>
                <a:gd name="connsiteX9" fmla="*/ 8811 w 9954"/>
                <a:gd name="connsiteY9" fmla="*/ 1618 h 10000"/>
                <a:gd name="connsiteX10" fmla="*/ 9954 w 9954"/>
                <a:gd name="connsiteY10" fmla="*/ 1161 h 10000"/>
                <a:gd name="connsiteX0" fmla="*/ 0 w 9907"/>
                <a:gd name="connsiteY0" fmla="*/ 8177 h 10000"/>
                <a:gd name="connsiteX1" fmla="*/ 1543 w 9907"/>
                <a:gd name="connsiteY1" fmla="*/ 9951 h 10000"/>
                <a:gd name="connsiteX2" fmla="*/ 1282 w 9907"/>
                <a:gd name="connsiteY2" fmla="*/ 5837 h 10000"/>
                <a:gd name="connsiteX3" fmla="*/ 3513 w 9907"/>
                <a:gd name="connsiteY3" fmla="*/ 8021 h 10000"/>
                <a:gd name="connsiteX4" fmla="*/ 3246 w 9907"/>
                <a:gd name="connsiteY4" fmla="*/ 3899 h 10000"/>
                <a:gd name="connsiteX5" fmla="*/ 5469 w 9907"/>
                <a:gd name="connsiteY5" fmla="*/ 6075 h 10000"/>
                <a:gd name="connsiteX6" fmla="*/ 5201 w 9907"/>
                <a:gd name="connsiteY6" fmla="*/ 1976 h 10000"/>
                <a:gd name="connsiteX7" fmla="*/ 7425 w 9907"/>
                <a:gd name="connsiteY7" fmla="*/ 4167 h 10000"/>
                <a:gd name="connsiteX8" fmla="*/ 7157 w 9907"/>
                <a:gd name="connsiteY8" fmla="*/ 61 h 10000"/>
                <a:gd name="connsiteX9" fmla="*/ 8852 w 9907"/>
                <a:gd name="connsiteY9" fmla="*/ 1618 h 10000"/>
                <a:gd name="connsiteX10" fmla="*/ 9907 w 9907"/>
                <a:gd name="connsiteY10" fmla="*/ 1029 h 10000"/>
                <a:gd name="connsiteX0" fmla="*/ 0 w 10141"/>
                <a:gd name="connsiteY0" fmla="*/ 8177 h 10000"/>
                <a:gd name="connsiteX1" fmla="*/ 1557 w 10141"/>
                <a:gd name="connsiteY1" fmla="*/ 9951 h 10000"/>
                <a:gd name="connsiteX2" fmla="*/ 1294 w 10141"/>
                <a:gd name="connsiteY2" fmla="*/ 5837 h 10000"/>
                <a:gd name="connsiteX3" fmla="*/ 3546 w 10141"/>
                <a:gd name="connsiteY3" fmla="*/ 8021 h 10000"/>
                <a:gd name="connsiteX4" fmla="*/ 3276 w 10141"/>
                <a:gd name="connsiteY4" fmla="*/ 3899 h 10000"/>
                <a:gd name="connsiteX5" fmla="*/ 5520 w 10141"/>
                <a:gd name="connsiteY5" fmla="*/ 6075 h 10000"/>
                <a:gd name="connsiteX6" fmla="*/ 5250 w 10141"/>
                <a:gd name="connsiteY6" fmla="*/ 1976 h 10000"/>
                <a:gd name="connsiteX7" fmla="*/ 7495 w 10141"/>
                <a:gd name="connsiteY7" fmla="*/ 4167 h 10000"/>
                <a:gd name="connsiteX8" fmla="*/ 7224 w 10141"/>
                <a:gd name="connsiteY8" fmla="*/ 61 h 10000"/>
                <a:gd name="connsiteX9" fmla="*/ 8935 w 10141"/>
                <a:gd name="connsiteY9" fmla="*/ 1618 h 10000"/>
                <a:gd name="connsiteX10" fmla="*/ 10141 w 10141"/>
                <a:gd name="connsiteY10" fmla="*/ 1227 h 10000"/>
                <a:gd name="connsiteX0" fmla="*/ 0 w 10141"/>
                <a:gd name="connsiteY0" fmla="*/ 8177 h 10000"/>
                <a:gd name="connsiteX1" fmla="*/ 1557 w 10141"/>
                <a:gd name="connsiteY1" fmla="*/ 9951 h 10000"/>
                <a:gd name="connsiteX2" fmla="*/ 1294 w 10141"/>
                <a:gd name="connsiteY2" fmla="*/ 5837 h 10000"/>
                <a:gd name="connsiteX3" fmla="*/ 3546 w 10141"/>
                <a:gd name="connsiteY3" fmla="*/ 8021 h 10000"/>
                <a:gd name="connsiteX4" fmla="*/ 3276 w 10141"/>
                <a:gd name="connsiteY4" fmla="*/ 3899 h 10000"/>
                <a:gd name="connsiteX5" fmla="*/ 5520 w 10141"/>
                <a:gd name="connsiteY5" fmla="*/ 6075 h 10000"/>
                <a:gd name="connsiteX6" fmla="*/ 5250 w 10141"/>
                <a:gd name="connsiteY6" fmla="*/ 1976 h 10000"/>
                <a:gd name="connsiteX7" fmla="*/ 7495 w 10141"/>
                <a:gd name="connsiteY7" fmla="*/ 4167 h 10000"/>
                <a:gd name="connsiteX8" fmla="*/ 7224 w 10141"/>
                <a:gd name="connsiteY8" fmla="*/ 61 h 10000"/>
                <a:gd name="connsiteX9" fmla="*/ 8935 w 10141"/>
                <a:gd name="connsiteY9" fmla="*/ 1618 h 10000"/>
                <a:gd name="connsiteX10" fmla="*/ 10141 w 10141"/>
                <a:gd name="connsiteY10" fmla="*/ 1227 h 10000"/>
                <a:gd name="connsiteX0" fmla="*/ 0 w 10141"/>
                <a:gd name="connsiteY0" fmla="*/ 8177 h 10000"/>
                <a:gd name="connsiteX1" fmla="*/ 1557 w 10141"/>
                <a:gd name="connsiteY1" fmla="*/ 9951 h 10000"/>
                <a:gd name="connsiteX2" fmla="*/ 1294 w 10141"/>
                <a:gd name="connsiteY2" fmla="*/ 5837 h 10000"/>
                <a:gd name="connsiteX3" fmla="*/ 3546 w 10141"/>
                <a:gd name="connsiteY3" fmla="*/ 8021 h 10000"/>
                <a:gd name="connsiteX4" fmla="*/ 3276 w 10141"/>
                <a:gd name="connsiteY4" fmla="*/ 3899 h 10000"/>
                <a:gd name="connsiteX5" fmla="*/ 5520 w 10141"/>
                <a:gd name="connsiteY5" fmla="*/ 6075 h 10000"/>
                <a:gd name="connsiteX6" fmla="*/ 5250 w 10141"/>
                <a:gd name="connsiteY6" fmla="*/ 1976 h 10000"/>
                <a:gd name="connsiteX7" fmla="*/ 7495 w 10141"/>
                <a:gd name="connsiteY7" fmla="*/ 4167 h 10000"/>
                <a:gd name="connsiteX8" fmla="*/ 7224 w 10141"/>
                <a:gd name="connsiteY8" fmla="*/ 61 h 10000"/>
                <a:gd name="connsiteX9" fmla="*/ 8935 w 10141"/>
                <a:gd name="connsiteY9" fmla="*/ 1618 h 10000"/>
                <a:gd name="connsiteX10" fmla="*/ 10141 w 10141"/>
                <a:gd name="connsiteY10" fmla="*/ 1227 h 10000"/>
                <a:gd name="connsiteX0" fmla="*/ 0 w 10141"/>
                <a:gd name="connsiteY0" fmla="*/ 7862 h 9685"/>
                <a:gd name="connsiteX1" fmla="*/ 1557 w 10141"/>
                <a:gd name="connsiteY1" fmla="*/ 9636 h 9685"/>
                <a:gd name="connsiteX2" fmla="*/ 1294 w 10141"/>
                <a:gd name="connsiteY2" fmla="*/ 5522 h 9685"/>
                <a:gd name="connsiteX3" fmla="*/ 3546 w 10141"/>
                <a:gd name="connsiteY3" fmla="*/ 7706 h 9685"/>
                <a:gd name="connsiteX4" fmla="*/ 3276 w 10141"/>
                <a:gd name="connsiteY4" fmla="*/ 3584 h 9685"/>
                <a:gd name="connsiteX5" fmla="*/ 5520 w 10141"/>
                <a:gd name="connsiteY5" fmla="*/ 5760 h 9685"/>
                <a:gd name="connsiteX6" fmla="*/ 5250 w 10141"/>
                <a:gd name="connsiteY6" fmla="*/ 1661 h 9685"/>
                <a:gd name="connsiteX7" fmla="*/ 7495 w 10141"/>
                <a:gd name="connsiteY7" fmla="*/ 3852 h 9685"/>
                <a:gd name="connsiteX8" fmla="*/ 6914 w 10141"/>
                <a:gd name="connsiteY8" fmla="*/ 72 h 9685"/>
                <a:gd name="connsiteX9" fmla="*/ 8935 w 10141"/>
                <a:gd name="connsiteY9" fmla="*/ 1303 h 9685"/>
                <a:gd name="connsiteX10" fmla="*/ 10141 w 10141"/>
                <a:gd name="connsiteY10" fmla="*/ 912 h 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41" h="9685">
                  <a:moveTo>
                    <a:pt x="0" y="7862"/>
                  </a:moveTo>
                  <a:cubicBezTo>
                    <a:pt x="248" y="8160"/>
                    <a:pt x="1346" y="10009"/>
                    <a:pt x="1557" y="9636"/>
                  </a:cubicBezTo>
                  <a:cubicBezTo>
                    <a:pt x="1784" y="9218"/>
                    <a:pt x="965" y="5835"/>
                    <a:pt x="1294" y="5522"/>
                  </a:cubicBezTo>
                  <a:cubicBezTo>
                    <a:pt x="1615" y="5186"/>
                    <a:pt x="3203" y="8026"/>
                    <a:pt x="3546" y="7706"/>
                  </a:cubicBezTo>
                  <a:cubicBezTo>
                    <a:pt x="3875" y="7378"/>
                    <a:pt x="2953" y="3905"/>
                    <a:pt x="3276" y="3584"/>
                  </a:cubicBezTo>
                  <a:cubicBezTo>
                    <a:pt x="3597" y="3257"/>
                    <a:pt x="5177" y="6095"/>
                    <a:pt x="5520" y="5760"/>
                  </a:cubicBezTo>
                  <a:cubicBezTo>
                    <a:pt x="5842" y="5440"/>
                    <a:pt x="4920" y="1981"/>
                    <a:pt x="5250" y="1661"/>
                  </a:cubicBezTo>
                  <a:cubicBezTo>
                    <a:pt x="5578" y="1340"/>
                    <a:pt x="7166" y="4165"/>
                    <a:pt x="7495" y="3852"/>
                  </a:cubicBezTo>
                  <a:cubicBezTo>
                    <a:pt x="7823" y="3525"/>
                    <a:pt x="6673" y="489"/>
                    <a:pt x="6914" y="72"/>
                  </a:cubicBezTo>
                  <a:cubicBezTo>
                    <a:pt x="7155" y="-346"/>
                    <a:pt x="8468" y="1207"/>
                    <a:pt x="8935" y="1303"/>
                  </a:cubicBezTo>
                  <a:cubicBezTo>
                    <a:pt x="9403" y="1400"/>
                    <a:pt x="9390" y="1213"/>
                    <a:pt x="10141" y="912"/>
                  </a:cubicBezTo>
                </a:path>
              </a:pathLst>
            </a:custGeom>
            <a:noFill/>
            <a:ln w="38100">
              <a:solidFill>
                <a:srgbClr val="830FB0"/>
              </a:solidFill>
              <a:round/>
              <a:headEnd/>
              <a:tailEnd type="stealth" w="lg" len="lg"/>
            </a:ln>
            <a:effectLst/>
            <a:scene3d>
              <a:camera prst="perspectiveFront" fov="7200000">
                <a:rot lat="3780000" lon="780000" rev="18000000"/>
              </a:camera>
              <a:lightRig rig="threePt" dir="b">
                <a:rot lat="0" lon="0" rev="13500000"/>
              </a:lightRig>
            </a:scene3d>
            <a:sp3d z="412750" extrusionH="88900" prstMaterial="metal">
              <a:extrusionClr>
                <a:srgbClr val="830FB0"/>
              </a:extrusionClr>
              <a:contourClr>
                <a:srgbClr val="830FB0"/>
              </a:contour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2255758" y="4025919"/>
              <a:ext cx="381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mbria" charset="0"/>
                  <a:cs typeface="Cambria" charset="0"/>
                </a:rPr>
                <a:t>e</a:t>
              </a:r>
              <a:r>
                <a:rPr lang="en-US" sz="1800" i="1" baseline="30000">
                  <a:latin typeface="Cambria" charset="0"/>
                  <a:cs typeface="Cambria" charset="0"/>
                </a:rPr>
                <a:t>-</a:t>
              </a:r>
              <a:endParaRPr lang="en-US" sz="1800" i="1">
                <a:latin typeface="Cambria" charset="0"/>
                <a:cs typeface="Cambria" charset="0"/>
              </a:endParaRP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1259388" y="2996952"/>
              <a:ext cx="432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830FB0"/>
                  </a:solidFill>
                  <a:latin typeface="Cambria" charset="0"/>
                  <a:cs typeface="Cambria" charset="0"/>
                </a:rPr>
                <a:t>h</a:t>
              </a:r>
              <a:r>
                <a:rPr lang="en-US" sz="1800">
                  <a:solidFill>
                    <a:srgbClr val="830FB0"/>
                  </a:solidFill>
                  <a:latin typeface="Symbol" charset="0"/>
                  <a:cs typeface="Symbol" charset="0"/>
                </a:rPr>
                <a:t>n</a:t>
              </a:r>
            </a:p>
          </p:txBody>
        </p:sp>
        <p:grpSp>
          <p:nvGrpSpPr>
            <p:cNvPr id="11" name="Grouper 49"/>
            <p:cNvGrpSpPr>
              <a:grpSpLocks noChangeAspect="1"/>
            </p:cNvGrpSpPr>
            <p:nvPr/>
          </p:nvGrpSpPr>
          <p:grpSpPr bwMode="auto">
            <a:xfrm rot="-407758">
              <a:off x="2517328" y="2564904"/>
              <a:ext cx="1320414" cy="1080000"/>
              <a:chOff x="1190998" y="3343134"/>
              <a:chExt cx="1320414" cy="1080000"/>
            </a:xfrm>
          </p:grpSpPr>
          <p:sp>
            <p:nvSpPr>
              <p:cNvPr id="16" name="Ellipse 15"/>
              <p:cNvSpPr>
                <a:spLocks noChangeAspect="1"/>
              </p:cNvSpPr>
              <p:nvPr/>
            </p:nvSpPr>
            <p:spPr>
              <a:xfrm>
                <a:off x="1431412" y="3343134"/>
                <a:ext cx="1080000" cy="108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perspectiveFront" fov="7200000">
                  <a:rot lat="21300000" lon="15059538" rev="3367296"/>
                </a:camera>
                <a:lightRig rig="balanced" dir="t">
                  <a:rot lat="0" lon="0" rev="18900000"/>
                </a:lightRig>
              </a:scene3d>
              <a:sp3d prstMaterial="metal">
                <a:bevelT w="571500" h="571500"/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  <p:sp>
            <p:nvSpPr>
              <p:cNvPr id="17" name="Ellipse 16"/>
              <p:cNvSpPr>
                <a:spLocks noChangeAspect="1"/>
              </p:cNvSpPr>
              <p:nvPr/>
            </p:nvSpPr>
            <p:spPr>
              <a:xfrm>
                <a:off x="1190998" y="3994996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perspectiveFront" fov="7200000">
                  <a:rot lat="21300000" lon="15059538" rev="3367296"/>
                </a:camera>
                <a:lightRig rig="balanced" dir="t">
                  <a:rot lat="0" lon="0" rev="18900000"/>
                </a:lightRig>
              </a:scene3d>
              <a:sp3d prstMaterial="metal">
                <a:bevelT w="0" h="444500"/>
                <a:bevelB w="63500" h="127000" prst="angle"/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grpSp>
          <p:nvGrpSpPr>
            <p:cNvPr id="12" name="Grouper 56"/>
            <p:cNvGrpSpPr>
              <a:grpSpLocks/>
            </p:cNvGrpSpPr>
            <p:nvPr/>
          </p:nvGrpSpPr>
          <p:grpSpPr bwMode="auto">
            <a:xfrm>
              <a:off x="2051656" y="3949715"/>
              <a:ext cx="338668" cy="656601"/>
              <a:chOff x="2121662" y="2157413"/>
              <a:chExt cx="386047" cy="918734"/>
            </a:xfrm>
          </p:grpSpPr>
          <p:sp>
            <p:nvSpPr>
              <p:cNvPr id="14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121662" y="2513013"/>
                <a:ext cx="235234" cy="56313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V="1">
                <a:off x="2366421" y="2157413"/>
                <a:ext cx="141288" cy="3381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2712373" y="3851756"/>
              <a:ext cx="851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Cambria" charset="0"/>
                  <a:cs typeface="Cambria" charset="0"/>
                </a:rPr>
                <a:t>ARPES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2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3" descr="KeyImage_STO_111_FS3D_400x400_Cop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" y="1996966"/>
            <a:ext cx="2771262" cy="27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832" y="30566"/>
            <a:ext cx="8739458" cy="1231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t" anchorCtr="0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Research Highlights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2784" y="1236664"/>
            <a:ext cx="2636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ovel 2DEGs in transparent oxides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pic>
        <p:nvPicPr>
          <p:cNvPr id="10" name="Image 9" descr="Al-C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2292" r="2969" b="18469"/>
          <a:stretch/>
        </p:blipFill>
        <p:spPr>
          <a:xfrm>
            <a:off x="204831" y="4396772"/>
            <a:ext cx="5204505" cy="2406114"/>
          </a:xfrm>
          <a:prstGeom prst="rect">
            <a:avLst/>
          </a:prstGeom>
        </p:spPr>
      </p:pic>
      <p:grpSp>
        <p:nvGrpSpPr>
          <p:cNvPr id="24" name="Grouper 23"/>
          <p:cNvGrpSpPr/>
          <p:nvPr/>
        </p:nvGrpSpPr>
        <p:grpSpPr>
          <a:xfrm>
            <a:off x="3087550" y="2024585"/>
            <a:ext cx="2743060" cy="2717461"/>
            <a:chOff x="2841760" y="2024585"/>
            <a:chExt cx="2743060" cy="27174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6" t="45098"/>
            <a:stretch/>
          </p:blipFill>
          <p:spPr bwMode="auto">
            <a:xfrm>
              <a:off x="2841760" y="2024585"/>
              <a:ext cx="2743060" cy="2717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er 19"/>
            <p:cNvGrpSpPr/>
            <p:nvPr/>
          </p:nvGrpSpPr>
          <p:grpSpPr>
            <a:xfrm>
              <a:off x="4732719" y="4102866"/>
              <a:ext cx="671240" cy="369332"/>
              <a:chOff x="7720806" y="4793636"/>
              <a:chExt cx="671240" cy="369332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7734648" y="4848629"/>
                <a:ext cx="643556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7720806" y="4793636"/>
                <a:ext cx="671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 </a:t>
                </a:r>
                <a:r>
                  <a:rPr lang="en-US" b="1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n-US" b="1" dirty="0" smtClean="0"/>
                  <a:t>m</a:t>
                </a:r>
                <a:endParaRPr lang="en-US" b="1" dirty="0"/>
              </a:p>
            </p:txBody>
          </p:sp>
        </p:grp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69740" y="1421330"/>
            <a:ext cx="257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Nano-magnetism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818363" y="4897402"/>
            <a:ext cx="3113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Universal fabrication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6117618" y="1985372"/>
            <a:ext cx="2676460" cy="3301753"/>
            <a:chOff x="6117618" y="1985372"/>
            <a:chExt cx="2676460" cy="3301753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/>
            <a:srcRect r="19133"/>
            <a:stretch/>
          </p:blipFill>
          <p:spPr>
            <a:xfrm>
              <a:off x="6117618" y="2024585"/>
              <a:ext cx="2676460" cy="3135182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l="81169" t="24066" b="30789"/>
            <a:stretch/>
          </p:blipFill>
          <p:spPr>
            <a:xfrm>
              <a:off x="6755036" y="2149302"/>
              <a:ext cx="446812" cy="10146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17618" y="1985372"/>
              <a:ext cx="232145" cy="3768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23969" y="5013359"/>
              <a:ext cx="232144" cy="2737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365610" y="1236664"/>
            <a:ext cx="2578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Tunable Superconductivity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403054" y="5206856"/>
            <a:ext cx="35958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Nature Mater.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13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, 1085 (2014)</a:t>
            </a: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Nature </a:t>
            </a:r>
            <a:r>
              <a:rPr lang="en-US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C</a:t>
            </a: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ommun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.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7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, 11781 (2016)</a:t>
            </a:r>
            <a:endParaRPr lang="en-US" sz="18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Adv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. Mater. 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28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, 1976 (2016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)</a:t>
            </a: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Phys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. Rev. App. 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1</a:t>
            </a:r>
            <a:r>
              <a:rPr lang="en-US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, 51002 (2014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)</a:t>
            </a:r>
            <a:endParaRPr lang="en-US" sz="18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J. App. Phys. 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124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, 213902 (2018)</a:t>
            </a:r>
          </a:p>
        </p:txBody>
      </p:sp>
    </p:spTree>
    <p:extLst>
      <p:ext uri="{BB962C8B-B14F-4D97-AF65-F5344CB8AC3E}">
        <p14:creationId xmlns:p14="http://schemas.microsoft.com/office/powerpoint/2010/main" val="115400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541" r="4882" b="8928"/>
          <a:stretch/>
        </p:blipFill>
        <p:spPr bwMode="auto">
          <a:xfrm>
            <a:off x="5399860" y="2080140"/>
            <a:ext cx="3326785" cy="264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832" y="30566"/>
            <a:ext cx="8739458" cy="1231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t" anchorCtr="0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Research Highlights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2477" y="1287995"/>
            <a:ext cx="8304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Exotic classical and quantum phase transitions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105556" y="1953141"/>
            <a:ext cx="5160243" cy="3419989"/>
            <a:chOff x="2398844" y="3158801"/>
            <a:chExt cx="4411552" cy="2923786"/>
          </a:xfrm>
        </p:grpSpPr>
        <p:pic>
          <p:nvPicPr>
            <p:cNvPr id="32" name="Image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7" t="4903" r="12199"/>
            <a:stretch/>
          </p:blipFill>
          <p:spPr bwMode="auto">
            <a:xfrm>
              <a:off x="4811940" y="3201957"/>
              <a:ext cx="1998456" cy="288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5668316" y="3781202"/>
              <a:ext cx="240608" cy="120305"/>
            </a:xfrm>
            <a:custGeom>
              <a:avLst/>
              <a:gdLst>
                <a:gd name="T0" fmla="*/ 0 w 108"/>
                <a:gd name="T1" fmla="*/ 0 h 54"/>
                <a:gd name="T2" fmla="*/ 2147483647 w 108"/>
                <a:gd name="T3" fmla="*/ 2147483647 h 54"/>
                <a:gd name="T4" fmla="*/ 2147483647 w 108"/>
                <a:gd name="T5" fmla="*/ 0 h 54"/>
                <a:gd name="T6" fmla="*/ 0 60000 65536"/>
                <a:gd name="T7" fmla="*/ 0 60000 65536"/>
                <a:gd name="T8" fmla="*/ 0 60000 65536"/>
                <a:gd name="T9" fmla="*/ 0 w 108"/>
                <a:gd name="T10" fmla="*/ 0 h 54"/>
                <a:gd name="T11" fmla="*/ 108 w 10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54">
                  <a:moveTo>
                    <a:pt x="0" y="0"/>
                  </a:moveTo>
                  <a:cubicBezTo>
                    <a:pt x="9" y="9"/>
                    <a:pt x="34" y="54"/>
                    <a:pt x="52" y="54"/>
                  </a:cubicBezTo>
                  <a:cubicBezTo>
                    <a:pt x="70" y="54"/>
                    <a:pt x="96" y="11"/>
                    <a:pt x="1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5062337" y="3781202"/>
              <a:ext cx="525773" cy="325269"/>
            </a:xfrm>
            <a:custGeom>
              <a:avLst/>
              <a:gdLst>
                <a:gd name="T0" fmla="*/ 2147483647 w 236"/>
                <a:gd name="T1" fmla="*/ 0 h 146"/>
                <a:gd name="T2" fmla="*/ 2147483647 w 236"/>
                <a:gd name="T3" fmla="*/ 2147483647 h 146"/>
                <a:gd name="T4" fmla="*/ 0 w 236"/>
                <a:gd name="T5" fmla="*/ 2147483647 h 146"/>
                <a:gd name="T6" fmla="*/ 0 60000 65536"/>
                <a:gd name="T7" fmla="*/ 0 60000 65536"/>
                <a:gd name="T8" fmla="*/ 0 60000 65536"/>
                <a:gd name="T9" fmla="*/ 0 w 236"/>
                <a:gd name="T10" fmla="*/ 0 h 146"/>
                <a:gd name="T11" fmla="*/ 236 w 236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" h="146">
                  <a:moveTo>
                    <a:pt x="236" y="0"/>
                  </a:moveTo>
                  <a:cubicBezTo>
                    <a:pt x="222" y="15"/>
                    <a:pt x="187" y="70"/>
                    <a:pt x="148" y="94"/>
                  </a:cubicBezTo>
                  <a:cubicBezTo>
                    <a:pt x="109" y="118"/>
                    <a:pt x="31" y="135"/>
                    <a:pt x="0" y="14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5971303" y="3781202"/>
              <a:ext cx="507951" cy="298534"/>
            </a:xfrm>
            <a:custGeom>
              <a:avLst/>
              <a:gdLst>
                <a:gd name="T0" fmla="*/ 0 w 228"/>
                <a:gd name="T1" fmla="*/ 0 h 134"/>
                <a:gd name="T2" fmla="*/ 2147483647 w 228"/>
                <a:gd name="T3" fmla="*/ 2147483647 h 134"/>
                <a:gd name="T4" fmla="*/ 2147483647 w 228"/>
                <a:gd name="T5" fmla="*/ 2147483647 h 134"/>
                <a:gd name="T6" fmla="*/ 0 60000 65536"/>
                <a:gd name="T7" fmla="*/ 0 60000 65536"/>
                <a:gd name="T8" fmla="*/ 0 60000 65536"/>
                <a:gd name="T9" fmla="*/ 0 w 228"/>
                <a:gd name="T10" fmla="*/ 0 h 134"/>
                <a:gd name="T11" fmla="*/ 228 w 228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34">
                  <a:moveTo>
                    <a:pt x="0" y="0"/>
                  </a:moveTo>
                  <a:cubicBezTo>
                    <a:pt x="14" y="17"/>
                    <a:pt x="46" y="84"/>
                    <a:pt x="84" y="106"/>
                  </a:cubicBezTo>
                  <a:cubicBezTo>
                    <a:pt x="122" y="128"/>
                    <a:pt x="198" y="128"/>
                    <a:pt x="228" y="13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4895487" y="3355955"/>
              <a:ext cx="406271" cy="31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FF"/>
                  </a:solidFill>
                </a:rPr>
                <a:t>1K</a:t>
              </a:r>
            </a:p>
          </p:txBody>
        </p:sp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1" r="6610"/>
            <a:stretch>
              <a:fillRect/>
            </a:stretch>
          </p:blipFill>
          <p:spPr bwMode="auto">
            <a:xfrm>
              <a:off x="2398844" y="3158801"/>
              <a:ext cx="2429562" cy="288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2958657" y="3331661"/>
              <a:ext cx="519340" cy="31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20K</a:t>
              </a:r>
            </a:p>
          </p:txBody>
        </p:sp>
      </p:grpSp>
      <p:pic>
        <p:nvPicPr>
          <p:cNvPr id="30" name="Image 5" descr="Featured_Image_Sugestion_FS_Petals_Symm3D_H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4033" r="6953" b="3230"/>
          <a:stretch>
            <a:fillRect/>
          </a:stretch>
        </p:blipFill>
        <p:spPr bwMode="auto">
          <a:xfrm>
            <a:off x="3364750" y="3307594"/>
            <a:ext cx="137116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43725" y="5521022"/>
            <a:ext cx="35317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Nature </a:t>
            </a:r>
            <a:r>
              <a:rPr lang="en-US" sz="18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Commun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.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5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, 4326  (2014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)</a:t>
            </a: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Sci. Reps.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6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, 35834 (2016)</a:t>
            </a:r>
          </a:p>
          <a:p>
            <a:pPr marL="285750" indent="-285750" eaLnBrk="1" hangingPunct="1"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PRB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97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3000"/>
                    </a:schemeClr>
                  </a:outerShdw>
                </a:effectLst>
                <a:latin typeface="Calibri"/>
                <a:cs typeface="Calibri"/>
              </a:rPr>
              <a:t>, 014521 (2018)</a:t>
            </a:r>
            <a:endParaRPr lang="en-US" sz="18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3000"/>
                  </a:scheme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84785" y="3715273"/>
            <a:ext cx="21797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URu</a:t>
            </a:r>
            <a:r>
              <a:rPr lang="en-US" sz="2000" b="1" baseline="-25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2</a:t>
            </a: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Si</a:t>
            </a:r>
            <a:r>
              <a:rPr lang="en-US" sz="2000" b="1" baseline="-25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2</a:t>
            </a: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“Hidden-order” transition</a:t>
            </a:r>
            <a:endParaRPr lang="en-US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073756" y="1720233"/>
            <a:ext cx="26528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a-</a:t>
            </a:r>
            <a:r>
              <a:rPr lang="en-US" sz="2000" b="1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NbSi</a:t>
            </a:r>
            <a:r>
              <a: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: SC-Insulator transition</a:t>
            </a:r>
            <a:endParaRPr lang="en-US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4938696" y="4773269"/>
            <a:ext cx="4231370" cy="2105944"/>
            <a:chOff x="4938696" y="4773269"/>
            <a:chExt cx="4231370" cy="2105944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9" r="24092"/>
            <a:stretch/>
          </p:blipFill>
          <p:spPr>
            <a:xfrm>
              <a:off x="7435167" y="4773269"/>
              <a:ext cx="1734899" cy="1872771"/>
            </a:xfrm>
            <a:prstGeom prst="rect">
              <a:avLst/>
            </a:prstGeom>
          </p:spPr>
        </p:pic>
        <p:sp>
          <p:nvSpPr>
            <p:cNvPr id="59" name="ZoneTexte 58"/>
            <p:cNvSpPr txBox="1"/>
            <p:nvPr/>
          </p:nvSpPr>
          <p:spPr>
            <a:xfrm rot="16200000">
              <a:off x="7160091" y="5474442"/>
              <a:ext cx="5501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 (</a:t>
              </a:r>
              <a:r>
                <a:rPr lang="el-GR" sz="1400" dirty="0" smtClean="0"/>
                <a:t>Ω</a:t>
              </a:r>
              <a:r>
                <a:rPr lang="fr-FR" sz="1400" dirty="0" smtClean="0"/>
                <a:t>)</a:t>
              </a:r>
              <a:endParaRPr lang="fr-FR" sz="1400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8111244" y="6571436"/>
              <a:ext cx="6414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 (K)</a:t>
              </a:r>
              <a:endParaRPr lang="fr-FR" sz="1400" dirty="0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938696" y="4774867"/>
              <a:ext cx="258961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Electronic granularity in organic superconductors</a:t>
              </a:r>
              <a:endParaRPr lang="en-US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endParaRPr>
            </a:p>
          </p:txBody>
        </p:sp>
        <p:pic>
          <p:nvPicPr>
            <p:cNvPr id="62" name="図 21">
              <a:extLst>
                <a:ext uri="{FF2B5EF4-FFF2-40B4-BE49-F238E27FC236}">
                  <a16:creationId xmlns:a16="http://schemas.microsoft.com/office/drawing/2014/main" xmlns="" id="{24BA9BF3-ED1D-4531-96D7-7FD7A4CD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3156" y="5881242"/>
              <a:ext cx="2248444" cy="840929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740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832" y="30566"/>
            <a:ext cx="8739458" cy="1231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t" anchorCtr="0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Research Highlights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4832" y="1287995"/>
            <a:ext cx="8739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Application of Condensed-Matter Physics to DETECTORS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077678" y="2083261"/>
            <a:ext cx="5880723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Clr>
                <a:srgbClr val="FF9933"/>
              </a:buClr>
              <a:buSzPct val="75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Development of high- and low- impedance </a:t>
            </a:r>
            <a:r>
              <a:rPr lang="en-US" sz="2000" b="1" dirty="0" smtClean="0">
                <a:solidFill>
                  <a:srgbClr val="3366FF"/>
                </a:solidFill>
                <a:latin typeface="Calibri"/>
                <a:cs typeface="Calibri"/>
              </a:rPr>
              <a:t>Transition Edge Sensors (TES)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ryogenic sub-Kelvin detectors 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Edelweiss, QUBIC and LUMINEU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FF9933"/>
              </a:buClr>
              <a:buSzPct val="75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Understand the electrodynamics of disordered superconductors and proximity effect multilayers: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 </a:t>
            </a:r>
            <a:r>
              <a:rPr lang="en-US" sz="2000" b="1" dirty="0" smtClean="0">
                <a:solidFill>
                  <a:srgbClr val="3366FF"/>
                </a:solidFill>
                <a:latin typeface="Calibri"/>
                <a:cs typeface="Calibri"/>
              </a:rPr>
              <a:t>Kinetic </a:t>
            </a:r>
            <a:r>
              <a:rPr lang="en-US" sz="2000" b="1" dirty="0">
                <a:solidFill>
                  <a:srgbClr val="3366FF"/>
                </a:solidFill>
                <a:latin typeface="Calibri"/>
                <a:cs typeface="Calibri"/>
              </a:rPr>
              <a:t>Inductance </a:t>
            </a:r>
            <a:r>
              <a:rPr lang="en-US" sz="2000" b="1" dirty="0" smtClean="0">
                <a:solidFill>
                  <a:srgbClr val="3366FF"/>
                </a:solidFill>
                <a:latin typeface="Calibri"/>
                <a:cs typeface="Calibri"/>
              </a:rPr>
              <a:t>Detectors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 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igh efficiency photon detectors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9933"/>
              </a:buClr>
              <a:buSzPct val="75000"/>
              <a:buFontTx/>
              <a:buChar char="•"/>
            </a:pPr>
            <a:r>
              <a:rPr lang="en-US" sz="2000" b="1" dirty="0" smtClean="0">
                <a:solidFill>
                  <a:srgbClr val="3366FF"/>
                </a:solidFill>
                <a:latin typeface="Calibri"/>
                <a:cs typeface="Calibri"/>
              </a:rPr>
              <a:t>Modeling of radiation-matter interaction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ery low T bolometers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For Edelweiss experiment</a:t>
            </a:r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610" y="4106337"/>
            <a:ext cx="2858735" cy="26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r 4"/>
          <p:cNvGrpSpPr/>
          <p:nvPr/>
        </p:nvGrpSpPr>
        <p:grpSpPr>
          <a:xfrm>
            <a:off x="289500" y="1872901"/>
            <a:ext cx="2591996" cy="2219325"/>
            <a:chOff x="204834" y="2380897"/>
            <a:chExt cx="2591996" cy="2219325"/>
          </a:xfrm>
        </p:grpSpPr>
        <p:pic>
          <p:nvPicPr>
            <p:cNvPr id="20" name="Picture 11" descr="IMG_1725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9" t="40723" r="38828" b="38277"/>
            <a:stretch>
              <a:fillRect/>
            </a:stretch>
          </p:blipFill>
          <p:spPr bwMode="auto">
            <a:xfrm>
              <a:off x="204834" y="2380897"/>
              <a:ext cx="2591996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13"/>
            <p:cNvCxnSpPr>
              <a:cxnSpLocks noChangeShapeType="1"/>
            </p:cNvCxnSpPr>
            <p:nvPr/>
          </p:nvCxnSpPr>
          <p:spPr bwMode="auto">
            <a:xfrm>
              <a:off x="272035" y="2439635"/>
              <a:ext cx="2483997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1896110" y="2424536"/>
              <a:ext cx="8259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1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fr-FR" sz="1800" dirty="0"/>
                <a:t>20mm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6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Project 2019-2023</a:t>
            </a:r>
            <a:endParaRPr lang="en-US" sz="20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1901649"/>
            <a:ext cx="8739458" cy="43072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2D electron systems in correlated and functional oxides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Calibri"/>
              </a:rPr>
              <a:t>Aim 1: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Realization of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novel types of 2D electron systems in correlated oxides 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Calibri"/>
              </a:rPr>
              <a:t>Aim 2: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Exploration and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tailoring of their electronic structure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Calibri"/>
              </a:rPr>
              <a:t>Aim 3: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Study the interplay between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2D quantum confinement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spin-orbit interaction, correlations, and collective phenomena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(e.g. superconductivity) in the properties of 2D electron systems in functional oxides.</a:t>
            </a:r>
          </a:p>
          <a:p>
            <a:pPr lvl="1">
              <a:spcBef>
                <a:spcPct val="20000"/>
              </a:spcBef>
              <a:buSzPct val="75000"/>
            </a:pPr>
            <a:endParaRPr lang="en-US" sz="8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Towards Applications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Realization of (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nano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-)devices using 2DEGs in functional oxides.</a:t>
            </a:r>
          </a:p>
          <a:p>
            <a:pPr lvl="1">
              <a:spcBef>
                <a:spcPct val="20000"/>
              </a:spcBef>
              <a:buSzPct val="75000"/>
            </a:pP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Low-temperature (1K) &amp; high-resolution (1meV) ARPES setup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Setup and characterization of a laboratory ARPES machine (2D electron detection)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He-free sample cooling down to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1K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In-situ fabrication of samples (MBE)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74877" y="1256960"/>
            <a:ext cx="8304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orrelated electron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systems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&amp; ARPES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9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Project 2019-2023</a:t>
            </a:r>
            <a:endParaRPr lang="en-US" sz="20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1901648"/>
            <a:ext cx="8739458" cy="48293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Quantum critical transitions in heavy-fermion materials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Calibri"/>
              </a:rPr>
              <a:t>Aim 1 :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understand the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relation between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changes in electronic structure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and </a:t>
            </a:r>
            <a:r>
              <a:rPr lang="en-US" b="1" dirty="0" smtClean="0">
                <a:solidFill>
                  <a:srgbClr val="0000FF"/>
                </a:solidFill>
                <a:cs typeface="Calibri"/>
              </a:rPr>
              <a:t>symmetry </a:t>
            </a:r>
            <a:r>
              <a:rPr lang="en-US" b="1" dirty="0">
                <a:solidFill>
                  <a:srgbClr val="0000FF"/>
                </a:solidFill>
                <a:cs typeface="Calibri"/>
              </a:rPr>
              <a:t>breakings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across a Quantum Phase Transition (QPT)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Calibri"/>
              </a:rPr>
              <a:t>Aim 2: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explore experimentally the analogies between QPTs and problems in Cosmology (e.g., black holes)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endParaRPr lang="en-US" sz="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Superconductor-to-Insulator transition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Aim 1: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settle long-standing controversy on the existence of 2D metallic states by specific heat measurements, tunneling measurements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Aim 2: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model systems for high energy physics problems. Universal behavior close to critical points in correlated systems 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a-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NbSi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YSi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NbN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AlO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/SrTiO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endParaRPr lang="en-US" sz="8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Exotic superconductivity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Visual proof of granular superconductivity in clean crystalline samples</a:t>
            </a:r>
          </a:p>
          <a:p>
            <a:pPr marL="742950" lvl="1" indent="-285750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Organic Superconductors (coll. LPS, Kyoto Univ., INSP)</a:t>
            </a:r>
          </a:p>
          <a:p>
            <a:pPr marL="184150" indent="-184150" algn="just" eaLnBrk="1" hangingPunct="1">
              <a:spcBef>
                <a:spcPct val="20000"/>
              </a:spcBef>
              <a:buSzPct val="75000"/>
            </a:pPr>
            <a:endParaRPr lang="en-US" b="1" i="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2477" y="1245662"/>
            <a:ext cx="8304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Exotic classical and quantum phase transitions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Project 2019-2023</a:t>
            </a:r>
            <a:endParaRPr lang="en-US" sz="20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4832" y="1259773"/>
            <a:ext cx="8739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  <a:cs typeface="Calibri" charset="0"/>
              </a:rPr>
              <a:t>Application of Condensed-Matter Physics to DETECTORS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1915759"/>
            <a:ext cx="8739458" cy="48293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Development of very low energy threshold sensors:</a:t>
            </a: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b="1" dirty="0" smtClean="0">
                <a:cs typeface="Calibri"/>
              </a:rPr>
              <a:t>Essential for EDELWEISS and RICOCHET</a:t>
            </a:r>
            <a:endParaRPr lang="en-US" b="1" i="0" dirty="0" smtClean="0">
              <a:latin typeface="Calibri"/>
              <a:cs typeface="Calibri"/>
            </a:endParaRP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Single charge detection in massive </a:t>
            </a:r>
            <a:r>
              <a:rPr lang="en-US" i="0" dirty="0" err="1" smtClean="0">
                <a:solidFill>
                  <a:srgbClr val="000000"/>
                </a:solidFill>
                <a:latin typeface="Calibri"/>
                <a:cs typeface="Calibri"/>
              </a:rPr>
              <a:t>Ge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crystals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Thermodynamic temperature fluctuations limited macro-bolometers</a:t>
            </a:r>
          </a:p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R&amp;D on superconducting sensors for temperature and charge read-out :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Out of equilibrium </a:t>
            </a:r>
            <a:r>
              <a:rPr lang="en-US" i="0" dirty="0" err="1" smtClean="0">
                <a:solidFill>
                  <a:srgbClr val="000000"/>
                </a:solidFill>
                <a:latin typeface="Calibri"/>
                <a:cs typeface="Calibri"/>
              </a:rPr>
              <a:t>athermal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phonon sensors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Superconducting Single Photon Detectors technology for charge read-out</a:t>
            </a:r>
          </a:p>
          <a:p>
            <a:pPr algn="just" eaLnBrk="1" hangingPunct="1">
              <a:spcBef>
                <a:spcPct val="20000"/>
              </a:spcBef>
              <a:buClr>
                <a:srgbClr val="FF9933"/>
              </a:buClr>
              <a:buSzPct val="75000"/>
              <a:buFont typeface="Wingdings" charset="0"/>
              <a:buNone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Modeling of radiation-matter interaction in cryogenic detectors for EDELWEISS:</a:t>
            </a:r>
          </a:p>
          <a:p>
            <a:pPr marL="184150" lvl="1" indent="-184150" algn="just" eaLnBrk="1" hangingPunct="1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latin typeface="Calibri"/>
                <a:cs typeface="Calibri"/>
              </a:rPr>
              <a:t>Aim: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model charge collection with special reference to near-surface interactions, taking into account the phonon-wind-driven expansion of the electron-hole cloud generated by particle interaction (</a:t>
            </a:r>
            <a:r>
              <a:rPr lang="en-US" i="0" dirty="0" err="1" smtClean="0">
                <a:solidFill>
                  <a:srgbClr val="000000"/>
                </a:solidFill>
                <a:latin typeface="Calibri"/>
                <a:cs typeface="Calibri"/>
              </a:rPr>
              <a:t>Steranka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et al, PRL 53 2181 (1984)). </a:t>
            </a:r>
          </a:p>
          <a:p>
            <a:pPr marL="184150" lvl="1" indent="-184150" algn="just" eaLnBrk="1" hangingPunct="1">
              <a:spcBef>
                <a:spcPct val="200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Development of a dedicated code &amp; comparison with experimental data</a:t>
            </a:r>
          </a:p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R&amp;D on superconducting sensors for event discrimination (for CROSS) :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latin typeface="Calibri"/>
                <a:cs typeface="Calibri"/>
              </a:rPr>
              <a:t>Aim: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surface event tagging thanks to superconducting thin films</a:t>
            </a:r>
          </a:p>
        </p:txBody>
      </p:sp>
    </p:spTree>
    <p:extLst>
      <p:ext uri="{BB962C8B-B14F-4D97-AF65-F5344CB8AC3E}">
        <p14:creationId xmlns:p14="http://schemas.microsoft.com/office/powerpoint/2010/main" val="200234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2000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Perspectives:</a:t>
            </a:r>
            <a:endParaRPr lang="en-US" sz="44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Teaching – Outreach – Valorization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2353204"/>
            <a:ext cx="8739458" cy="40109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Teaching :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Continue our strong implication in the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teaching and administrative activities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of the Physics Department,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from L1 to M2 and Doctoral Studies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Setup of a </a:t>
            </a:r>
            <a:r>
              <a:rPr lang="en-US" b="1" i="0" dirty="0" smtClean="0">
                <a:solidFill>
                  <a:srgbClr val="0000FF"/>
                </a:solidFill>
                <a:latin typeface="Calibri"/>
                <a:cs typeface="Calibri"/>
              </a:rPr>
              <a:t>platform for lab-practices in photoemission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endParaRPr lang="en-US" sz="800" i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 algn="just">
              <a:spcBef>
                <a:spcPts val="5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Outreach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:</a:t>
            </a: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Realization of </a:t>
            </a:r>
            <a:r>
              <a:rPr lang="en-US" b="1" dirty="0">
                <a:solidFill>
                  <a:srgbClr val="0000FF"/>
                </a:solidFill>
                <a:cs typeface="Calibri"/>
              </a:rPr>
              <a:t>MOOCs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on Condensed-Matter Physics and Correlated Electron Systems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endParaRPr lang="en-US" sz="800" i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 algn="just">
              <a:spcBef>
                <a:spcPts val="500"/>
              </a:spcBef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Valorization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:</a:t>
            </a: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Patents for devices using functional oxides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Calibri"/>
            </a:endParaRP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endParaRPr lang="en-US" i="0" dirty="0" smtClean="0">
              <a:solidFill>
                <a:srgbClr val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8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2000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Perspectives:</a:t>
            </a:r>
            <a:endParaRPr lang="en-US" sz="44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Human resources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2353204"/>
            <a:ext cx="8739458" cy="29384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Researchers &amp; Engineers: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CNRS/Faculty: Compensate for the departure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in 2019 of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 CNRS researcher at the interface between condensed-matter research and applications to detectors.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 Research Engineer: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Evolution </a:t>
            </a: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of complex state-of-the-art equipment in ARPES and ultra-low temperature measurements.</a:t>
            </a:r>
          </a:p>
          <a:p>
            <a:pPr marL="0" lvl="1" algn="just" eaLnBrk="1" hangingPunct="1">
              <a:spcBef>
                <a:spcPts val="500"/>
              </a:spcBef>
              <a:buSzPct val="75000"/>
            </a:pPr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84150" indent="-184150" algn="just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Technical staff:</a:t>
            </a: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1 Assistant Engineer/Technician: Maintenance of photoemission, transport and </a:t>
            </a:r>
            <a:r>
              <a:rPr lang="en-US" dirty="0" err="1" smtClean="0">
                <a:solidFill>
                  <a:srgbClr val="000000"/>
                </a:solidFill>
                <a:cs typeface="Calibri"/>
              </a:rPr>
              <a:t>nano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-fabrication instruments.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58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" y="1740320"/>
            <a:ext cx="9144000" cy="31006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840940"/>
            <a:ext cx="9144000" cy="20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82202" y="124756"/>
            <a:ext cx="4242102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HCERES evaluation of</a:t>
            </a:r>
            <a:br>
              <a:rPr lang="en-US" sz="3200" dirty="0" smtClean="0"/>
            </a:br>
            <a:r>
              <a:rPr lang="en-US" sz="3200" dirty="0" err="1" smtClean="0"/>
              <a:t>Laboratoires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vallée</a:t>
            </a:r>
            <a:r>
              <a:rPr lang="en-US" sz="3200" dirty="0" smtClean="0"/>
              <a:t> d’     </a:t>
            </a:r>
            <a:r>
              <a:rPr lang="en-US" sz="3200" dirty="0" err="1" smtClean="0"/>
              <a:t>rsay</a:t>
            </a: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4888524"/>
            <a:ext cx="9143999" cy="87923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Solid-State</a:t>
            </a:r>
            <a:r>
              <a:rPr lang="en-US" sz="4000" dirty="0" smtClean="0">
                <a:solidFill>
                  <a:schemeClr val="bg1"/>
                </a:solidFill>
              </a:rPr>
              <a:t> Physics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189" y="5691259"/>
            <a:ext cx="91308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Speaker : </a:t>
            </a:r>
            <a:r>
              <a:rPr lang="en-US" sz="2800" dirty="0" smtClean="0">
                <a:solidFill>
                  <a:schemeClr val="bg1"/>
                </a:solidFill>
              </a:rPr>
              <a:t>A. F. Santander-</a:t>
            </a:r>
            <a:r>
              <a:rPr lang="en-US" sz="2800" dirty="0" err="1" smtClean="0">
                <a:solidFill>
                  <a:schemeClr val="bg1"/>
                </a:solidFill>
              </a:rPr>
              <a:t>Syro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behalf of the Solid State Physics group @ CSNSM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753737" y="6421700"/>
            <a:ext cx="233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14-17 </a:t>
            </a:r>
            <a:r>
              <a:rPr lang="en-US" sz="2000" dirty="0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anuary 2019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107232"/>
            <a:ext cx="1406648" cy="140664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64" y="108748"/>
            <a:ext cx="1009135" cy="1403616"/>
          </a:xfrm>
          <a:prstGeom prst="rect">
            <a:avLst/>
          </a:prstGeom>
        </p:spPr>
      </p:pic>
      <p:pic>
        <p:nvPicPr>
          <p:cNvPr id="43" name="Picture 2" descr="ttps://upload.wikimedia.org/wikipedia/fr/thumb/5/52/Logo-P7.svg/120px-Logo-P7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02" y="109415"/>
            <a:ext cx="568493" cy="14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r 43"/>
          <p:cNvGrpSpPr>
            <a:grpSpLocks noChangeAspect="1"/>
          </p:cNvGrpSpPr>
          <p:nvPr/>
        </p:nvGrpSpPr>
        <p:grpSpPr>
          <a:xfrm>
            <a:off x="5023293" y="1111763"/>
            <a:ext cx="427233" cy="431998"/>
            <a:chOff x="8931740" y="800999"/>
            <a:chExt cx="534044" cy="540000"/>
          </a:xfrm>
        </p:grpSpPr>
        <p:sp>
          <p:nvSpPr>
            <p:cNvPr id="45" name="Arc plein 44"/>
            <p:cNvSpPr/>
            <p:nvPr/>
          </p:nvSpPr>
          <p:spPr>
            <a:xfrm>
              <a:off x="8947203" y="823597"/>
              <a:ext cx="486095" cy="517402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52BAF3"/>
            </a:solidFill>
            <a:ln>
              <a:solidFill>
                <a:srgbClr val="52BA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Arc plein 45"/>
            <p:cNvSpPr/>
            <p:nvPr/>
          </p:nvSpPr>
          <p:spPr>
            <a:xfrm rot="12552568">
              <a:off x="8964141" y="817854"/>
              <a:ext cx="486095" cy="517402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Arc plein 46"/>
            <p:cNvSpPr/>
            <p:nvPr/>
          </p:nvSpPr>
          <p:spPr>
            <a:xfrm rot="17399031">
              <a:off x="8964035" y="829468"/>
              <a:ext cx="486096" cy="517402"/>
            </a:xfrm>
            <a:prstGeom prst="blockArc">
              <a:avLst>
                <a:gd name="adj1" fmla="val 10253167"/>
                <a:gd name="adj2" fmla="val 14936468"/>
                <a:gd name="adj3" fmla="val 20692"/>
              </a:avLst>
            </a:prstGeom>
            <a:solidFill>
              <a:srgbClr val="522276"/>
            </a:solidFill>
            <a:ln>
              <a:solidFill>
                <a:srgbClr val="522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Arc plein 47"/>
            <p:cNvSpPr/>
            <p:nvPr/>
          </p:nvSpPr>
          <p:spPr>
            <a:xfrm rot="8496151">
              <a:off x="8958970" y="800999"/>
              <a:ext cx="486096" cy="517402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4068C2"/>
            </a:solidFill>
            <a:ln>
              <a:solidFill>
                <a:srgbClr val="4068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9" name="Arc plein 48"/>
            <p:cNvSpPr/>
            <p:nvPr/>
          </p:nvSpPr>
          <p:spPr>
            <a:xfrm rot="4174146">
              <a:off x="8947393" y="810054"/>
              <a:ext cx="486096" cy="517402"/>
            </a:xfrm>
            <a:prstGeom prst="blockArc">
              <a:avLst>
                <a:gd name="adj1" fmla="val 10800000"/>
                <a:gd name="adj2" fmla="val 14936468"/>
                <a:gd name="adj3" fmla="val 20692"/>
              </a:avLst>
            </a:prstGeom>
            <a:solidFill>
              <a:srgbClr val="3CA2A2"/>
            </a:solidFill>
            <a:ln>
              <a:solidFill>
                <a:srgbClr val="3CA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0" name="Ellipse 49"/>
          <p:cNvSpPr/>
          <p:nvPr/>
        </p:nvSpPr>
        <p:spPr>
          <a:xfrm>
            <a:off x="7839235" y="103607"/>
            <a:ext cx="192365" cy="207818"/>
          </a:xfrm>
          <a:prstGeom prst="ellipse">
            <a:avLst/>
          </a:prstGeom>
          <a:solidFill>
            <a:srgbClr val="52BAF3"/>
          </a:solidFill>
          <a:ln>
            <a:solidFill>
              <a:srgbClr val="52B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840690" y="428918"/>
            <a:ext cx="192365" cy="207818"/>
          </a:xfrm>
          <a:prstGeom prst="ellipse">
            <a:avLst/>
          </a:prstGeom>
          <a:solidFill>
            <a:srgbClr val="ED4033"/>
          </a:solidFill>
          <a:ln>
            <a:solidFill>
              <a:srgbClr val="ED5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840690" y="752918"/>
            <a:ext cx="192365" cy="207818"/>
          </a:xfrm>
          <a:prstGeom prst="ellipse">
            <a:avLst/>
          </a:prstGeom>
          <a:solidFill>
            <a:srgbClr val="522276"/>
          </a:solidFill>
          <a:ln>
            <a:solidFill>
              <a:srgbClr val="52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840690" y="1076918"/>
            <a:ext cx="192365" cy="207818"/>
          </a:xfrm>
          <a:prstGeom prst="ellipse">
            <a:avLst/>
          </a:prstGeom>
          <a:solidFill>
            <a:srgbClr val="3CA2A2"/>
          </a:solidFill>
          <a:ln>
            <a:solidFill>
              <a:srgbClr val="3CA2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840690" y="1400918"/>
            <a:ext cx="192365" cy="207818"/>
          </a:xfrm>
          <a:prstGeom prst="ellipse">
            <a:avLst/>
          </a:prstGeom>
          <a:solidFill>
            <a:srgbClr val="4068C2"/>
          </a:solidFill>
          <a:ln>
            <a:solidFill>
              <a:srgbClr val="406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8045450" y="34332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CSNSM</a:t>
            </a:r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8059306" y="337119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IMNC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059301" y="711199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IPNO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059297" y="1017396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LAL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073150" y="1349906"/>
            <a:ext cx="9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LPT</a:t>
            </a:r>
          </a:p>
        </p:txBody>
      </p:sp>
      <p:pic>
        <p:nvPicPr>
          <p:cNvPr id="60" name="Image 3" descr="KeyImage_STO_111_FS3D_400x400_Copp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8" y="1876231"/>
            <a:ext cx="2879205" cy="28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8"/>
          <p:cNvGrpSpPr>
            <a:grpSpLocks noChangeAspect="1"/>
          </p:cNvGrpSpPr>
          <p:nvPr/>
        </p:nvGrpSpPr>
        <p:grpSpPr>
          <a:xfrm>
            <a:off x="3124223" y="1877230"/>
            <a:ext cx="2457508" cy="2878700"/>
            <a:chOff x="6709564" y="1908488"/>
            <a:chExt cx="2334576" cy="2734700"/>
          </a:xfrm>
        </p:grpSpPr>
        <p:pic>
          <p:nvPicPr>
            <p:cNvPr id="62" name="Image 61"/>
            <p:cNvPicPr>
              <a:picLocks noChangeAspect="1"/>
            </p:cNvPicPr>
            <p:nvPr/>
          </p:nvPicPr>
          <p:blipFill rotWithShape="1">
            <a:blip r:embed="rId6"/>
            <a:srcRect r="19133"/>
            <a:stretch/>
          </p:blipFill>
          <p:spPr>
            <a:xfrm>
              <a:off x="6709564" y="1908488"/>
              <a:ext cx="2334576" cy="2734700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 rotWithShape="1">
            <a:blip r:embed="rId6"/>
            <a:srcRect l="81169" t="24066" b="30789"/>
            <a:stretch/>
          </p:blipFill>
          <p:spPr>
            <a:xfrm>
              <a:off x="7265560" y="2017274"/>
              <a:ext cx="389737" cy="88505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6725439" y="1921909"/>
              <a:ext cx="202491" cy="3287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37919" y="4524950"/>
              <a:ext cx="202491" cy="934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0528" y="1692993"/>
            <a:ext cx="3335339" cy="30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8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5774" y="-8144"/>
            <a:ext cx="8383905" cy="2000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Expectations:</a:t>
            </a:r>
            <a:endParaRPr lang="en-US" sz="44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Funding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4832" y="2353204"/>
            <a:ext cx="8739458" cy="26421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184150" indent="-184150" algn="just" eaLnBrk="1" hangingPunct="1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Local &amp; National Funding</a:t>
            </a:r>
            <a:r>
              <a:rPr lang="en-US" b="1" i="0" dirty="0" smtClean="0">
                <a:solidFill>
                  <a:srgbClr val="FF0000"/>
                </a:solidFill>
                <a:latin typeface="Calibri"/>
                <a:cs typeface="Calibri"/>
              </a:rPr>
              <a:t> :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LabEx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: 3-4 projects for PhDs, post-docs, and equipment (100-200 k€)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i="0" dirty="0" smtClean="0">
                <a:solidFill>
                  <a:srgbClr val="000000"/>
                </a:solidFill>
                <a:latin typeface="Calibri"/>
                <a:cs typeface="Calibri"/>
              </a:rPr>
              <a:t>ANR: 2-3 projects as Principal Investigators, 2-3 projects as partners</a:t>
            </a:r>
          </a:p>
          <a:p>
            <a:pPr marL="184150" lvl="1" indent="-184150" algn="just" eaLnBrk="1" hangingPunct="1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PICS: 2-3 projects to continue our successful collaborations (Japan, Argentina) establish new ones (Brazil, Netherlands, Israel,</a:t>
            </a:r>
            <a:r>
              <a:rPr lang="is-IS" dirty="0" smtClean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i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1" algn="just" eaLnBrk="1" hangingPunct="1">
              <a:spcBef>
                <a:spcPts val="500"/>
              </a:spcBef>
              <a:buSzPct val="75000"/>
            </a:pP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84150" indent="-184150" algn="just">
              <a:spcBef>
                <a:spcPct val="20000"/>
              </a:spcBef>
              <a:buClr>
                <a:srgbClr val="FF9933"/>
              </a:buClr>
              <a:buSzPct val="75000"/>
            </a:pPr>
            <a:r>
              <a:rPr lang="en-US" b="1" dirty="0" smtClean="0">
                <a:solidFill>
                  <a:srgbClr val="FF0000"/>
                </a:solidFill>
                <a:cs typeface="Calibri"/>
              </a:rPr>
              <a:t>European &amp; International Funding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:</a:t>
            </a:r>
          </a:p>
          <a:p>
            <a:pPr marL="184150" lvl="1" indent="-184150" algn="just">
              <a:spcBef>
                <a:spcPts val="500"/>
              </a:spcBef>
              <a:buSzPct val="75000"/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Calibri"/>
              </a:rPr>
              <a:t>ERC: Postulate to 1 Advanced and 1-2 Consolidator grants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0" lvl="1" algn="just" eaLnBrk="1" hangingPunct="1">
              <a:spcBef>
                <a:spcPts val="500"/>
              </a:spcBef>
              <a:buSzPct val="75000"/>
            </a:pPr>
            <a:endParaRPr lang="en-US" i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19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>
            <a:spLocks noChangeAspect="1"/>
          </p:cNvSpPr>
          <p:nvPr/>
        </p:nvSpPr>
        <p:spPr>
          <a:xfrm>
            <a:off x="1594898" y="492965"/>
            <a:ext cx="5939999" cy="5939999"/>
          </a:xfrm>
          <a:prstGeom prst="ellipse">
            <a:avLst/>
          </a:prstGeom>
          <a:solidFill>
            <a:srgbClr val="B3B3B3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à coins arrondis 1"/>
          <p:cNvSpPr/>
          <p:nvPr/>
        </p:nvSpPr>
        <p:spPr>
          <a:xfrm>
            <a:off x="174631" y="254003"/>
            <a:ext cx="4328835" cy="31384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STRENGTHS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High quality </a:t>
            </a:r>
            <a:r>
              <a:rPr lang="en-US" sz="1600" dirty="0">
                <a:solidFill>
                  <a:srgbClr val="000000"/>
                </a:solidFill>
              </a:rPr>
              <a:t>research (</a:t>
            </a:r>
            <a:r>
              <a:rPr lang="en-US" sz="1600" dirty="0" smtClean="0">
                <a:solidFill>
                  <a:srgbClr val="000000"/>
                </a:solidFill>
              </a:rPr>
              <a:t>papers</a:t>
            </a:r>
            <a:r>
              <a:rPr lang="en-US" sz="1600" dirty="0">
                <a:solidFill>
                  <a:srgbClr val="000000"/>
                </a:solidFill>
              </a:rPr>
              <a:t>, invitations</a:t>
            </a:r>
            <a:r>
              <a:rPr lang="en-US" sz="1600" dirty="0" smtClean="0">
                <a:solidFill>
                  <a:srgbClr val="000000"/>
                </a:solidFill>
              </a:rPr>
              <a:t>).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Successful in a large field of frontier subjects &amp; techniques.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Worldwide recognition in our field.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Strong </a:t>
            </a:r>
            <a:r>
              <a:rPr lang="en-US" sz="1600" dirty="0">
                <a:solidFill>
                  <a:srgbClr val="000000"/>
                </a:solidFill>
              </a:rPr>
              <a:t>international </a:t>
            </a:r>
            <a:r>
              <a:rPr lang="en-US" sz="1600" dirty="0" smtClean="0">
                <a:solidFill>
                  <a:srgbClr val="000000"/>
                </a:solidFill>
              </a:rPr>
              <a:t>collaborations.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Remarkable </a:t>
            </a:r>
            <a:r>
              <a:rPr lang="en-US" sz="1600" dirty="0">
                <a:solidFill>
                  <a:srgbClr val="000000"/>
                </a:solidFill>
              </a:rPr>
              <a:t>capability to attract funds at all </a:t>
            </a:r>
            <a:r>
              <a:rPr lang="en-US" sz="1600" dirty="0" smtClean="0">
                <a:solidFill>
                  <a:srgbClr val="000000"/>
                </a:solidFill>
              </a:rPr>
              <a:t>levels </a:t>
            </a:r>
            <a:r>
              <a:rPr lang="en-US" sz="1600" dirty="0">
                <a:solidFill>
                  <a:srgbClr val="000000"/>
                </a:solidFill>
              </a:rPr>
              <a:t>(regional, national, European</a:t>
            </a:r>
            <a:r>
              <a:rPr lang="en-US" sz="1600" dirty="0" smtClean="0">
                <a:solidFill>
                  <a:srgbClr val="000000"/>
                </a:solidFill>
              </a:rPr>
              <a:t>).</a:t>
            </a:r>
          </a:p>
          <a:p>
            <a:pPr marL="285750" lvl="0" indent="-285750"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umerous PhDs and undergrad trainees.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49564" y="254003"/>
            <a:ext cx="4328835" cy="313840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WEAKNESSES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Dilute manpower </a:t>
            </a:r>
            <a:r>
              <a:rPr lang="en-US" sz="1600" dirty="0">
                <a:solidFill>
                  <a:srgbClr val="000000"/>
                </a:solidFill>
              </a:rPr>
              <a:t>in the different </a:t>
            </a:r>
            <a:r>
              <a:rPr lang="en-US" sz="1600" dirty="0" smtClean="0">
                <a:solidFill>
                  <a:srgbClr val="000000"/>
                </a:solidFill>
              </a:rPr>
              <a:t>projects.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Lack </a:t>
            </a:r>
            <a:r>
              <a:rPr lang="en-US" sz="1600" dirty="0">
                <a:solidFill>
                  <a:srgbClr val="000000"/>
                </a:solidFill>
              </a:rPr>
              <a:t>of a permanent young researcher expert in low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detector technology and related </a:t>
            </a:r>
            <a:r>
              <a:rPr lang="en-US" sz="1600" dirty="0" err="1">
                <a:solidFill>
                  <a:srgbClr val="000000"/>
                </a:solidFill>
              </a:rPr>
              <a:t>astroparticle</a:t>
            </a:r>
            <a:r>
              <a:rPr lang="en-US" sz="1600" dirty="0">
                <a:solidFill>
                  <a:srgbClr val="000000"/>
                </a:solidFill>
              </a:rPr>
              <a:t> physics </a:t>
            </a:r>
            <a:r>
              <a:rPr lang="en-US" sz="1600" dirty="0" smtClean="0">
                <a:solidFill>
                  <a:srgbClr val="000000"/>
                </a:solidFill>
              </a:rPr>
              <a:t>applications.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Only </a:t>
            </a:r>
            <a:r>
              <a:rPr lang="en-US" sz="1600" dirty="0">
                <a:solidFill>
                  <a:srgbClr val="000000"/>
                </a:solidFill>
              </a:rPr>
              <a:t>partial exploitation of the possible links among the particle-detector and the fundamental-solid-state-physics components of the group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b="1" dirty="0">
              <a:solidFill>
                <a:srgbClr val="000000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Scarce funding from IN2P3 for our basic-research activities (essentially SB only).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74631" y="3497927"/>
            <a:ext cx="4328835" cy="313840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OPPORTUNITIES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Prospects </a:t>
            </a:r>
            <a:r>
              <a:rPr lang="en-US" sz="1600" dirty="0">
                <a:solidFill>
                  <a:srgbClr val="000000"/>
                </a:solidFill>
              </a:rPr>
              <a:t>to play a crucial role in major </a:t>
            </a:r>
            <a:r>
              <a:rPr lang="en-US" sz="1600" dirty="0" err="1">
                <a:solidFill>
                  <a:srgbClr val="000000"/>
                </a:solidFill>
              </a:rPr>
              <a:t>astroparticle</a:t>
            </a:r>
            <a:r>
              <a:rPr lang="en-US" sz="1600" dirty="0">
                <a:solidFill>
                  <a:srgbClr val="000000"/>
                </a:solidFill>
              </a:rPr>
              <a:t> and astrophysics </a:t>
            </a:r>
            <a:r>
              <a:rPr lang="en-US" sz="1600" dirty="0" smtClean="0">
                <a:solidFill>
                  <a:srgbClr val="000000"/>
                </a:solidFill>
              </a:rPr>
              <a:t>projects.</a:t>
            </a:r>
          </a:p>
          <a:p>
            <a:pPr marL="285750" lvl="0" indent="-285750"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xploitation </a:t>
            </a:r>
            <a:r>
              <a:rPr lang="en-US" sz="1600" dirty="0">
                <a:solidFill>
                  <a:srgbClr val="000000"/>
                </a:solidFill>
              </a:rPr>
              <a:t>of basic </a:t>
            </a:r>
            <a:r>
              <a:rPr lang="en-US" sz="1600" dirty="0" smtClean="0">
                <a:solidFill>
                  <a:srgbClr val="000000"/>
                </a:solidFill>
              </a:rPr>
              <a:t>research.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Strong </a:t>
            </a:r>
            <a:r>
              <a:rPr lang="en-US" sz="1600" dirty="0">
                <a:solidFill>
                  <a:srgbClr val="000000"/>
                </a:solidFill>
              </a:rPr>
              <a:t>potential </a:t>
            </a:r>
            <a:r>
              <a:rPr lang="en-US" sz="1600" dirty="0" smtClean="0">
                <a:solidFill>
                  <a:srgbClr val="000000"/>
                </a:solidFill>
              </a:rPr>
              <a:t>for applications. 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Frequent </a:t>
            </a:r>
            <a:r>
              <a:rPr lang="en-US" sz="1600" dirty="0">
                <a:solidFill>
                  <a:srgbClr val="000000"/>
                </a:solidFill>
              </a:rPr>
              <a:t>use of international large scale facilities leads to fruitful transversal </a:t>
            </a:r>
            <a:r>
              <a:rPr lang="en-US" sz="1600" dirty="0" smtClean="0">
                <a:solidFill>
                  <a:srgbClr val="000000"/>
                </a:solidFill>
              </a:rPr>
              <a:t>collaborations.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Active </a:t>
            </a:r>
            <a:r>
              <a:rPr lang="en-US" sz="1600" dirty="0">
                <a:solidFill>
                  <a:srgbClr val="000000"/>
                </a:solidFill>
              </a:rPr>
              <a:t>participation </a:t>
            </a:r>
            <a:r>
              <a:rPr lang="en-US" sz="1600" dirty="0" smtClean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international </a:t>
            </a:r>
            <a:r>
              <a:rPr lang="en-US" sz="1600" dirty="0" smtClean="0">
                <a:solidFill>
                  <a:srgbClr val="000000"/>
                </a:solidFill>
              </a:rPr>
              <a:t>review committees provides </a:t>
            </a:r>
            <a:r>
              <a:rPr lang="en-US" sz="1600" dirty="0">
                <a:solidFill>
                  <a:srgbClr val="000000"/>
                </a:solidFill>
              </a:rPr>
              <a:t>a deep view of the state-of-the-art research </a:t>
            </a:r>
            <a:r>
              <a:rPr lang="en-US" sz="1600" dirty="0" smtClean="0">
                <a:solidFill>
                  <a:srgbClr val="000000"/>
                </a:solidFill>
              </a:rPr>
              <a:t>worldwide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649564" y="3497927"/>
            <a:ext cx="4328835" cy="313840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THREATS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fusion </a:t>
            </a:r>
            <a:r>
              <a:rPr lang="en-US" sz="1600" dirty="0">
                <a:solidFill>
                  <a:srgbClr val="000000"/>
                </a:solidFill>
              </a:rPr>
              <a:t>of the laboratories will </a:t>
            </a:r>
            <a:r>
              <a:rPr lang="en-US" sz="1600" dirty="0" smtClean="0">
                <a:solidFill>
                  <a:srgbClr val="000000"/>
                </a:solidFill>
              </a:rPr>
              <a:t>dilute the </a:t>
            </a:r>
            <a:r>
              <a:rPr lang="en-US" sz="1600" dirty="0">
                <a:solidFill>
                  <a:srgbClr val="000000"/>
                </a:solidFill>
              </a:rPr>
              <a:t>representative power of </a:t>
            </a:r>
            <a:r>
              <a:rPr lang="en-US" sz="1600" dirty="0" smtClean="0">
                <a:solidFill>
                  <a:srgbClr val="000000"/>
                </a:solidFill>
              </a:rPr>
              <a:t>the Solid-State Physics team.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Importance of keeping a research in fundamental Solid-State Physics, not subject to development of detectors.</a:t>
            </a:r>
          </a:p>
          <a:p>
            <a:pPr marL="285750" lvl="0" indent="-285750"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Some </a:t>
            </a:r>
            <a:r>
              <a:rPr lang="en-US" sz="1600" dirty="0">
                <a:solidFill>
                  <a:srgbClr val="000000"/>
                </a:solidFill>
              </a:rPr>
              <a:t>of the fabrication techniques uniquely developed by </a:t>
            </a:r>
            <a:r>
              <a:rPr lang="en-US" sz="1600" dirty="0" smtClean="0">
                <a:solidFill>
                  <a:srgbClr val="000000"/>
                </a:solidFill>
              </a:rPr>
              <a:t>us </a:t>
            </a:r>
            <a:r>
              <a:rPr lang="en-US" sz="1600" dirty="0">
                <a:solidFill>
                  <a:srgbClr val="000000"/>
                </a:solidFill>
              </a:rPr>
              <a:t>strongly rely on the know-how of </a:t>
            </a:r>
            <a:r>
              <a:rPr lang="en-US" sz="1600" dirty="0" smtClean="0">
                <a:solidFill>
                  <a:srgbClr val="000000"/>
                </a:solidFill>
              </a:rPr>
              <a:t>just one </a:t>
            </a:r>
            <a:r>
              <a:rPr lang="en-US" sz="1600" dirty="0">
                <a:solidFill>
                  <a:srgbClr val="000000"/>
                </a:solidFill>
              </a:rPr>
              <a:t>researcher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4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8974" y="1430861"/>
            <a:ext cx="8731856" cy="25237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numCol="2" spcCol="360000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E46C0A"/>
                </a:solidFill>
                <a:latin typeface="+mj-lt"/>
                <a:cs typeface="Arial" charset="0"/>
              </a:rPr>
              <a:t>Permanent members @ 12/2018:	</a:t>
            </a:r>
            <a:endParaRPr lang="en-US" sz="2000" b="1" dirty="0" smtClean="0">
              <a:solidFill>
                <a:srgbClr val="E46C0A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3 Maîtres de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Conférences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UPSud</a:t>
            </a:r>
            <a:endParaRPr lang="en-US" sz="20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CNRS (CR)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2 Research Engineers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1 Emeritus CNRS (DR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)	</a:t>
            </a:r>
          </a:p>
          <a:p>
            <a:pPr marL="342900" indent="-342900" algn="just">
              <a:buFontTx/>
              <a:buChar char="•"/>
              <a:defRPr/>
            </a:pPr>
            <a:endParaRPr lang="en-US" sz="8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just">
              <a:tabLst>
                <a:tab pos="274638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+	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3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Engineers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(Instrumentation Group) 	involved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in our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projects</a:t>
            </a:r>
          </a:p>
          <a:p>
            <a:pPr algn="just">
              <a:tabLst>
                <a:tab pos="274638" algn="l"/>
              </a:tabLst>
              <a:defRPr/>
            </a:pPr>
            <a:endParaRPr lang="en-US" sz="10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E46C0A"/>
                </a:solidFill>
                <a:cs typeface="Arial" charset="0"/>
              </a:rPr>
              <a:t>Non</a:t>
            </a:r>
            <a:r>
              <a:rPr lang="en-US" sz="2000" b="1" dirty="0">
                <a:solidFill>
                  <a:srgbClr val="E46C0A"/>
                </a:solidFill>
                <a:cs typeface="Arial" charset="0"/>
              </a:rPr>
              <a:t>-</a:t>
            </a:r>
            <a:r>
              <a:rPr lang="en-US" sz="2000" b="1" dirty="0" smtClean="0">
                <a:solidFill>
                  <a:srgbClr val="E46C0A"/>
                </a:solidFill>
                <a:cs typeface="Arial" charset="0"/>
              </a:rPr>
              <a:t>permanent @ 12/2018:</a:t>
            </a:r>
            <a:endParaRPr lang="en-US" sz="20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PhD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students</a:t>
            </a:r>
          </a:p>
          <a:p>
            <a:pPr marL="342900" indent="-342900">
              <a:buFontTx/>
              <a:buChar char="•"/>
              <a:defRPr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E46C0A"/>
                </a:solidFill>
                <a:cs typeface="Arial" charset="0"/>
              </a:rPr>
              <a:t>Other members 2014-2018:</a:t>
            </a:r>
          </a:p>
          <a:p>
            <a:pPr marL="342900" indent="-342900">
              <a:buFontTx/>
              <a:buChar char="•"/>
              <a:defRPr/>
            </a:pPr>
            <a:r>
              <a:rPr lang="en-US" sz="2000" dirty="0" smtClean="0">
                <a:cs typeface="Arial" charset="0"/>
              </a:rPr>
              <a:t>1 </a:t>
            </a:r>
            <a:r>
              <a:rPr lang="en-US" sz="2000" dirty="0" err="1" smtClean="0">
                <a:cs typeface="Arial" charset="0"/>
              </a:rPr>
              <a:t>PostDoc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342900" indent="-342900">
              <a:buFontTx/>
              <a:buChar char="•"/>
              <a:defRPr/>
            </a:pPr>
            <a:r>
              <a:rPr lang="en-US" sz="2000" dirty="0" smtClean="0">
                <a:cs typeface="Arial" charset="0"/>
              </a:rPr>
              <a:t>3 PhD students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5 Internships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3 Senior researcher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visitors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8974" y="237538"/>
            <a:ext cx="8731856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numCol="1" spcCol="0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Human resources</a:t>
            </a:r>
          </a:p>
          <a:p>
            <a:pPr algn="ctr">
              <a:defRPr/>
            </a:pPr>
            <a:endParaRPr lang="en-US" sz="10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236700910"/>
              </p:ext>
            </p:extLst>
          </p:nvPr>
        </p:nvGraphicFramePr>
        <p:xfrm>
          <a:off x="0" y="3954628"/>
          <a:ext cx="9144000" cy="290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18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4782" y="673951"/>
            <a:ext cx="3944297" cy="547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Finances </a:t>
            </a:r>
          </a:p>
          <a:p>
            <a:pPr algn="ctr">
              <a:defRPr/>
            </a:pPr>
            <a:endParaRPr lang="en-US" sz="800" b="1" dirty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+mj-lt"/>
                <a:cs typeface="Arial" charset="0"/>
              </a:rPr>
              <a:t>(</a:t>
            </a:r>
            <a:r>
              <a:rPr lang="en-US" sz="2400" b="1" dirty="0" smtClean="0">
                <a:latin typeface="+mj-lt"/>
                <a:cs typeface="Arial" charset="0"/>
              </a:rPr>
              <a:t>PI = Principal Investigator)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ANR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 ANR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Blancs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2 as PI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 ANR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Jeunes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1 as PI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)</a:t>
            </a:r>
          </a:p>
          <a:p>
            <a:pPr algn="just">
              <a:defRPr/>
            </a:pPr>
            <a:endParaRPr lang="en-US" sz="8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E46C0A"/>
                </a:solidFill>
                <a:latin typeface="+mj-lt"/>
                <a:cs typeface="Arial" charset="0"/>
              </a:rPr>
              <a:t>LabEx</a:t>
            </a:r>
            <a:endParaRPr lang="en-US" sz="2400" b="1" dirty="0" smtClean="0">
              <a:solidFill>
                <a:srgbClr val="E46C0A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4 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LabEx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PALM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3 as PI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LabEx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Nano-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Saclay</a:t>
            </a: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defRPr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Other: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2 RTRA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1 as PI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1 DIM 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OxyMORE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PI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2 PICS-CNRS (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2 as PI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4012943381"/>
              </p:ext>
            </p:extLst>
          </p:nvPr>
        </p:nvGraphicFramePr>
        <p:xfrm>
          <a:off x="3672136" y="2095981"/>
          <a:ext cx="6288531" cy="486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406481" y="4951922"/>
            <a:ext cx="2304000" cy="523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577701"/>
              </a:avLst>
            </a:prstTxWarp>
            <a:spAutoFit/>
            <a:scene3d>
              <a:camera prst="perspectiveBelow" fov="2700000">
                <a:rot lat="1200000" lon="0" rev="600000"/>
              </a:camera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8900000" algn="tl" rotWithShape="0">
                    <a:schemeClr val="tx1">
                      <a:alpha val="90000"/>
                    </a:scheme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8900000" algn="tl" rotWithShape="0">
                    <a:schemeClr val="tx1">
                      <a:alpha val="90000"/>
                    </a:schemeClr>
                  </a:outerShdw>
                </a:effectLst>
              </a:rPr>
              <a:t>Soutien de Base</a:t>
            </a:r>
            <a:endParaRPr lang="fr-FR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8900000" algn="tl" rotWithShape="0">
                  <a:schemeClr val="tx1">
                    <a:alpha val="90000"/>
                  </a:scheme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03227" y="2943907"/>
            <a:ext cx="121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 M€</a:t>
            </a:r>
          </a:p>
          <a:p>
            <a:pPr algn="ctr"/>
            <a:r>
              <a:rPr lang="en-US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84%</a:t>
            </a:r>
            <a:endParaRPr lang="en-US" sz="2800" b="1" dirty="0">
              <a:solidFill>
                <a:srgbClr val="1F497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28056" y="4259226"/>
            <a:ext cx="1025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325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200 k€</a:t>
            </a:r>
            <a:endParaRPr lang="en-US" sz="2400" b="1" dirty="0" smtClean="0">
              <a:solidFill>
                <a:srgbClr val="6325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6325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16%</a:t>
            </a:r>
            <a:endParaRPr lang="en-US" sz="2400" b="1" dirty="0">
              <a:solidFill>
                <a:srgbClr val="6325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90169" y="3283270"/>
            <a:ext cx="1810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External Contracts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36783" y="1048390"/>
            <a:ext cx="4359237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Origin of resources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2014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-2018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67317" y="115862"/>
            <a:ext cx="7231238" cy="66171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alibri"/>
                <a:cs typeface="Calibri"/>
              </a:rPr>
              <a:t>Teaching</a:t>
            </a:r>
          </a:p>
          <a:p>
            <a:pPr algn="ctr">
              <a:defRPr/>
            </a:pPr>
            <a:endParaRPr lang="en-US" sz="10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M2 Fundamental Concepts in Physics (M2-iCFP)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M2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Grands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Instruments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M2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Outils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ystèmes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l’Astronomie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et de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l’Espace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(M2-OSAE)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M2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Chimie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M1 &amp;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Magistère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de Physique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Fondamentale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d’Orsay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M1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Matériaux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Paris-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Saclay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M1 Advanced Materials Engineering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M1 SERP+ Chemistry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L3 Physique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L1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Maths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-Physique-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Informatique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(MPI)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PolyTech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– Paris-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Sud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Préparation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aux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cursus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scientifiques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d’Orsay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Formation Permanente  Paris-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Sud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Institut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Villebon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Georges </a:t>
            </a:r>
            <a:r>
              <a:rPr lang="en-US" sz="1600" i="1" dirty="0" err="1" smtClean="0">
                <a:solidFill>
                  <a:srgbClr val="000000"/>
                </a:solidFill>
                <a:latin typeface="Calibri"/>
                <a:cs typeface="Calibri"/>
              </a:rPr>
              <a:t>Charpak</a:t>
            </a:r>
          </a:p>
          <a:p>
            <a:pPr algn="just">
              <a:defRPr/>
            </a:pP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rgbClr val="E46C0A"/>
                </a:solidFill>
                <a:latin typeface="Calibri"/>
                <a:cs typeface="Calibri"/>
              </a:rPr>
              <a:t>Teaching Responsibilities: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Vice-President CSU-28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Université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Paris-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Sud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Head of Studies – L3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Magistère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de Physique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Fondamentale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Alumni Relations Officer –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Magistère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de Physique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Fondamentale</a:t>
            </a: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fr-FR" sz="1600" dirty="0" err="1" smtClean="0">
                <a:latin typeface="Calibri"/>
                <a:cs typeface="Calibri"/>
              </a:rPr>
              <a:t>Member</a:t>
            </a:r>
            <a:r>
              <a:rPr lang="fr-FR" sz="1600" dirty="0" smtClean="0">
                <a:latin typeface="Calibri"/>
                <a:cs typeface="Calibri"/>
              </a:rPr>
              <a:t> of the Commission Innovation Pédagogique Paris-Sud</a:t>
            </a:r>
          </a:p>
          <a:p>
            <a:pPr marL="342900" indent="-342900" algn="just">
              <a:buFontTx/>
              <a:buChar char="•"/>
              <a:defRPr/>
            </a:pPr>
            <a:r>
              <a:rPr lang="fr-FR" sz="1600" dirty="0" smtClean="0">
                <a:latin typeface="Calibri"/>
                <a:cs typeface="Calibri"/>
              </a:rPr>
              <a:t>Web management – Magistère de Physique Fondamentale d’Orsay</a:t>
            </a:r>
          </a:p>
          <a:p>
            <a:pPr marL="342900" indent="-342900" algn="just">
              <a:buFontTx/>
              <a:buChar char="•"/>
              <a:defRPr/>
            </a:pPr>
            <a:endParaRPr lang="fr-FR" sz="1000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E46C0A"/>
                </a:solidFill>
                <a:latin typeface="Calibri"/>
                <a:cs typeface="Calibri"/>
              </a:rPr>
              <a:t>Teaching Publications: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1 Am. J.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Phys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; 1 Papers in Physics</a:t>
            </a:r>
          </a:p>
          <a:p>
            <a:pPr marL="342900" indent="-342900" algn="just">
              <a:buFontTx/>
              <a:buChar char="•"/>
              <a:defRPr/>
            </a:pPr>
            <a:endParaRPr lang="en-US" sz="10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Teaching Prizes: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Passion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Enseignement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et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Pédagogie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le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Supérieur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870063"/>
            <a:ext cx="8593667" cy="50475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alibri"/>
                <a:cs typeface="Calibri"/>
              </a:rPr>
              <a:t>Outreach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Calibri"/>
              <a:cs typeface="Calibri"/>
            </a:endParaRPr>
          </a:p>
          <a:p>
            <a:pPr marL="342900" indent="-342900"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Science Fair CSNSM</a:t>
            </a:r>
          </a:p>
          <a:p>
            <a:pPr marL="342900" indent="-342900"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Jury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– French Physicists Tournament</a:t>
            </a:r>
          </a:p>
          <a:p>
            <a:pPr marL="342900" indent="-342900">
              <a:buFontTx/>
              <a:buChar char="•"/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Calibri"/>
                <a:cs typeface="Calibri"/>
              </a:rPr>
              <a:t>Presentations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– French Physical Society</a:t>
            </a:r>
          </a:p>
          <a:p>
            <a:pPr marL="342900" indent="-342900">
              <a:buFontTx/>
              <a:buChar char="•"/>
              <a:defRPr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Calibri"/>
                <a:cs typeface="Calibri"/>
              </a:rPr>
              <a:t>Scientific Boards:</a:t>
            </a:r>
            <a:r>
              <a:rPr lang="en-US" sz="2400" dirty="0" smtClean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CSU-28 (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UPSud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), Conference on Low Temperature Detectors,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LabEx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PALM.</a:t>
            </a:r>
          </a:p>
          <a:p>
            <a:pPr marL="342900" indent="-342900">
              <a:buFontTx/>
              <a:buChar char="•"/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Calibri"/>
                <a:cs typeface="Calibri"/>
              </a:rPr>
              <a:t>Referee work:</a:t>
            </a:r>
            <a:r>
              <a:rPr lang="en-US" sz="2400" dirty="0" smtClean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fr-FR" sz="2400" dirty="0">
                <a:latin typeface="Calibri"/>
                <a:cs typeface="Calibri"/>
              </a:rPr>
              <a:t>Science, Nature, </a:t>
            </a:r>
            <a:r>
              <a:rPr lang="fr-FR" sz="2400" dirty="0" smtClean="0">
                <a:latin typeface="Calibri"/>
                <a:cs typeface="Calibri"/>
              </a:rPr>
              <a:t>Nat. Commun., Nat. </a:t>
            </a:r>
            <a:r>
              <a:rPr lang="fr-FR" sz="2400" dirty="0">
                <a:latin typeface="Calibri"/>
                <a:cs typeface="Calibri"/>
              </a:rPr>
              <a:t>Mater., </a:t>
            </a:r>
            <a:r>
              <a:rPr lang="fr-FR" sz="2400" dirty="0" smtClean="0">
                <a:latin typeface="Calibri"/>
                <a:cs typeface="Calibri"/>
              </a:rPr>
              <a:t>Nat. </a:t>
            </a:r>
            <a:r>
              <a:rPr lang="fr-FR" sz="2400" dirty="0">
                <a:latin typeface="Calibri"/>
                <a:cs typeface="Calibri"/>
              </a:rPr>
              <a:t>Phys., </a:t>
            </a:r>
            <a:r>
              <a:rPr lang="fr-FR" sz="2400" dirty="0" smtClean="0">
                <a:latin typeface="Calibri"/>
                <a:cs typeface="Calibri"/>
              </a:rPr>
              <a:t>Nat. Quantum Mater., Adv. Mater.,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PRL, PRB, </a:t>
            </a:r>
            <a:r>
              <a:rPr lang="is-IS" sz="2400" dirty="0" smtClean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</a:p>
          <a:p>
            <a:pPr marL="342900" indent="-342900">
              <a:buFontTx/>
              <a:buChar char="•"/>
              <a:defRPr/>
            </a:pPr>
            <a:r>
              <a:rPr lang="is-IS" sz="2400" b="1" dirty="0" smtClean="0">
                <a:solidFill>
                  <a:srgbClr val="E46C0A"/>
                </a:solidFill>
                <a:latin typeface="Calibri"/>
                <a:cs typeface="Calibri"/>
              </a:rPr>
              <a:t>Reviews:</a:t>
            </a:r>
            <a:r>
              <a:rPr lang="is-IS" sz="2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latin typeface="Calibri"/>
                <a:cs typeface="Calibri"/>
              </a:rPr>
              <a:t>ANR (FR), </a:t>
            </a:r>
            <a:r>
              <a:rPr lang="fr-FR" sz="2400" dirty="0">
                <a:latin typeface="Calibri"/>
                <a:cs typeface="Calibri"/>
              </a:rPr>
              <a:t>NSERC </a:t>
            </a:r>
            <a:r>
              <a:rPr lang="fr-FR" sz="2400" dirty="0" smtClean="0">
                <a:latin typeface="Calibri"/>
                <a:cs typeface="Calibri"/>
              </a:rPr>
              <a:t>(CA)</a:t>
            </a:r>
            <a:r>
              <a:rPr lang="fr-FR" sz="2400" dirty="0">
                <a:latin typeface="Calibri"/>
                <a:cs typeface="Calibri"/>
              </a:rPr>
              <a:t>, FOM </a:t>
            </a:r>
            <a:r>
              <a:rPr lang="fr-FR" sz="2400" dirty="0" smtClean="0">
                <a:latin typeface="Calibri"/>
                <a:cs typeface="Calibri"/>
              </a:rPr>
              <a:t>(NL)</a:t>
            </a:r>
            <a:r>
              <a:rPr lang="fr-FR" sz="2400" dirty="0">
                <a:latin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cs typeface="Calibri"/>
              </a:rPr>
              <a:t>Swiss</a:t>
            </a:r>
            <a:r>
              <a:rPr lang="fr-FR" sz="2400" dirty="0">
                <a:latin typeface="Calibri"/>
                <a:cs typeface="Calibri"/>
              </a:rPr>
              <a:t>-</a:t>
            </a:r>
            <a:r>
              <a:rPr lang="fr-FR" sz="2400" dirty="0" smtClean="0">
                <a:latin typeface="Calibri"/>
                <a:cs typeface="Calibri"/>
              </a:rPr>
              <a:t>NSF (CH), </a:t>
            </a:r>
            <a:r>
              <a:rPr lang="fr-FR" sz="2400" dirty="0">
                <a:latin typeface="Calibri"/>
                <a:cs typeface="Calibri"/>
              </a:rPr>
              <a:t>IBS (South </a:t>
            </a:r>
            <a:r>
              <a:rPr lang="fr-FR" sz="2400" dirty="0" err="1">
                <a:latin typeface="Calibri"/>
                <a:cs typeface="Calibri"/>
              </a:rPr>
              <a:t>Korea</a:t>
            </a:r>
            <a:r>
              <a:rPr lang="fr-FR" sz="2400" dirty="0">
                <a:latin typeface="Calibri"/>
                <a:cs typeface="Calibri"/>
              </a:rPr>
              <a:t>), NCN (</a:t>
            </a:r>
            <a:r>
              <a:rPr lang="fr-FR" sz="2400" dirty="0" err="1">
                <a:latin typeface="Calibri"/>
                <a:cs typeface="Calibri"/>
              </a:rPr>
              <a:t>Poland</a:t>
            </a:r>
            <a:r>
              <a:rPr lang="fr-FR" sz="2400" dirty="0">
                <a:latin typeface="Calibri"/>
                <a:cs typeface="Calibri"/>
              </a:rPr>
              <a:t>), MSTS (</a:t>
            </a:r>
            <a:r>
              <a:rPr lang="fr-FR" sz="2400" dirty="0" err="1">
                <a:latin typeface="Calibri"/>
                <a:cs typeface="Calibri"/>
              </a:rPr>
              <a:t>Israel</a:t>
            </a:r>
            <a:r>
              <a:rPr lang="fr-FR" sz="2400" dirty="0">
                <a:latin typeface="Calibri"/>
                <a:cs typeface="Calibri"/>
              </a:rPr>
              <a:t>) </a:t>
            </a: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10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261748"/>
            <a:ext cx="8593667" cy="4339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alibri"/>
                <a:cs typeface="Calibri"/>
              </a:rPr>
              <a:t>Organization of Schools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Calibri"/>
                <a:cs typeface="Calibri"/>
              </a:rPr>
              <a:t>Les </a:t>
            </a:r>
            <a:r>
              <a:rPr lang="en-US" sz="2400" b="1" dirty="0" err="1" smtClean="0">
                <a:solidFill>
                  <a:srgbClr val="E46C0A"/>
                </a:solidFill>
                <a:latin typeface="Calibri"/>
                <a:cs typeface="Calibri"/>
              </a:rPr>
              <a:t>Houches</a:t>
            </a:r>
            <a:endParaRPr lang="en-US" sz="2400" b="1" dirty="0" smtClean="0">
              <a:solidFill>
                <a:srgbClr val="E46C0A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School on UV and X-Ray Spectroscopies of Correlated-Electron Systems</a:t>
            </a:r>
          </a:p>
          <a:p>
            <a:pPr algn="ctr">
              <a:defRPr/>
            </a:pPr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SUCCESS-2014</a:t>
            </a:r>
          </a:p>
          <a:p>
            <a:pPr marL="285750" indent="-285750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SUCCESS-2017</a:t>
            </a:r>
          </a:p>
          <a:p>
            <a:pPr>
              <a:defRPr/>
            </a:pP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E46C0A"/>
                </a:solidFill>
                <a:cs typeface="Calibri"/>
              </a:rPr>
              <a:t>Aussois</a:t>
            </a:r>
            <a:endParaRPr lang="en-US" sz="2400" b="1" dirty="0" smtClean="0">
              <a:solidFill>
                <a:srgbClr val="E46C0A"/>
              </a:solidFill>
              <a:cs typeface="Calibri"/>
            </a:endParaRPr>
          </a:p>
          <a:p>
            <a:pPr algn="ctr">
              <a:defRPr/>
            </a:pP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Ecole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2018: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Détection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Rayonnements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à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Tres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Basse</a:t>
            </a:r>
            <a:r>
              <a:rPr lang="en-US" sz="2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cs typeface="Calibri"/>
              </a:rPr>
              <a:t>Température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Calibri"/>
                <a:cs typeface="Calibri"/>
              </a:rPr>
              <a:t>Other</a:t>
            </a:r>
          </a:p>
          <a:p>
            <a:pPr algn="ctr">
              <a:defRPr/>
            </a:pPr>
            <a:r>
              <a:rPr lang="en-US" sz="2200" dirty="0" smtClean="0">
                <a:latin typeface="Calibri"/>
                <a:cs typeface="Calibri"/>
              </a:rPr>
              <a:t>GDR 2016: Quantum </a:t>
            </a:r>
            <a:r>
              <a:rPr lang="en-US" sz="2200" dirty="0" err="1" smtClean="0">
                <a:latin typeface="Calibri"/>
                <a:cs typeface="Calibri"/>
              </a:rPr>
              <a:t>Mesoscopic</a:t>
            </a:r>
            <a:r>
              <a:rPr lang="en-US" sz="2200" dirty="0" smtClean="0">
                <a:latin typeface="Calibri"/>
                <a:cs typeface="Calibri"/>
              </a:rPr>
              <a:t> Physics</a:t>
            </a: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3" name="Image 2" descr="New-logo-SUCCES-2017-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" y="4877446"/>
            <a:ext cx="4319997" cy="1747513"/>
          </a:xfrm>
          <a:prstGeom prst="rect">
            <a:avLst/>
          </a:prstGeom>
        </p:spPr>
      </p:pic>
      <p:pic>
        <p:nvPicPr>
          <p:cNvPr id="4" name="Image 3" descr="Capture d’écran 2019-01-04 à 21.40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2" y="5189380"/>
            <a:ext cx="4319997" cy="11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558" y="235391"/>
            <a:ext cx="4593618" cy="486286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Publications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Peer-reviewed journals:</a:t>
            </a:r>
            <a:r>
              <a:rPr lang="en-US" sz="2400" b="1" dirty="0">
                <a:solidFill>
                  <a:srgbClr val="E46C0A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smtClean="0">
                <a:latin typeface="+mj-lt"/>
                <a:cs typeface="Arial" charset="0"/>
              </a:rPr>
              <a:t>46 papers</a:t>
            </a:r>
          </a:p>
          <a:p>
            <a:pPr algn="ctr">
              <a:defRPr/>
            </a:pPr>
            <a:endParaRPr lang="en-US" sz="800" b="1" dirty="0" smtClean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200" dirty="0" smtClean="0">
                <a:latin typeface="+mj-lt"/>
                <a:cs typeface="Arial" charset="0"/>
              </a:rPr>
              <a:t>Including, as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  <a:cs typeface="Arial" charset="0"/>
              </a:rPr>
              <a:t>corresponding authors:</a:t>
            </a:r>
          </a:p>
          <a:p>
            <a:pPr algn="just">
              <a:defRPr/>
            </a:pPr>
            <a:endParaRPr lang="en-US" sz="8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Nature Materials (1)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Nature Communications (2)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Advanced Materials (1)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Phys. Rev. Materials (2)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Phys. Rev. B – Rapids (5)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Phys. Rev. B (2)</a:t>
            </a:r>
          </a:p>
          <a:p>
            <a:pPr marL="800100" lvl="1" indent="-342900" algn="just">
              <a:buFontTx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" charset="0"/>
              </a:rPr>
              <a:t>Scientific Reports (2)</a:t>
            </a:r>
          </a:p>
          <a:p>
            <a:pPr marL="800100" lvl="1" indent="-342900" algn="just">
              <a:buFontTx/>
              <a:buChar char="-"/>
              <a:defRPr/>
            </a:pPr>
            <a:endParaRPr lang="en-US" sz="8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E46C0A"/>
                </a:solidFill>
                <a:latin typeface="+mj-lt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E46C0A"/>
                </a:solidFill>
                <a:latin typeface="+mj-lt"/>
                <a:cs typeface="Arial" charset="0"/>
              </a:rPr>
              <a:t>roceedings: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Arial" charset="0"/>
              </a:rPr>
              <a:t>39 papers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78781" y="235391"/>
            <a:ext cx="3967663" cy="26468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Talks</a:t>
            </a:r>
          </a:p>
          <a:p>
            <a:pPr algn="ctr">
              <a:defRPr/>
            </a:pPr>
            <a:endParaRPr lang="en-US" sz="800" b="1" dirty="0" smtClean="0">
              <a:solidFill>
                <a:srgbClr val="E46C0A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cs typeface="Arial" charset="0"/>
              </a:rPr>
              <a:t>INVITED – Conferences: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cs typeface="Arial" charset="0"/>
              </a:rPr>
              <a:t>21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cs typeface="Arial" charset="0"/>
              </a:rPr>
              <a:t>INVITED – Schools: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5</a:t>
            </a:r>
          </a:p>
          <a:p>
            <a:pPr algn="ctr">
              <a:defRPr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cs typeface="Arial" charset="0"/>
              </a:rPr>
              <a:t>Contributed: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4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E46C0A"/>
                </a:solidFill>
                <a:cs typeface="Arial" charset="0"/>
              </a:rPr>
              <a:t>Seminars: 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37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343"/>
          <a:stretch/>
        </p:blipFill>
        <p:spPr>
          <a:xfrm>
            <a:off x="197558" y="5202759"/>
            <a:ext cx="4593618" cy="1565662"/>
          </a:xfrm>
          <a:prstGeom prst="rect">
            <a:avLst/>
          </a:prstGeom>
        </p:spPr>
      </p:pic>
      <p:grpSp>
        <p:nvGrpSpPr>
          <p:cNvPr id="8" name="Grouper 7"/>
          <p:cNvGrpSpPr>
            <a:grpSpLocks noChangeAspect="1"/>
          </p:cNvGrpSpPr>
          <p:nvPr/>
        </p:nvGrpSpPr>
        <p:grpSpPr>
          <a:xfrm>
            <a:off x="4978781" y="3015931"/>
            <a:ext cx="4014564" cy="1733328"/>
            <a:chOff x="0" y="2359721"/>
            <a:chExt cx="9144000" cy="394801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b="75383"/>
            <a:stretch/>
          </p:blipFill>
          <p:spPr>
            <a:xfrm>
              <a:off x="0" y="2359721"/>
              <a:ext cx="9144000" cy="1190106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t="42657"/>
            <a:stretch/>
          </p:blipFill>
          <p:spPr>
            <a:xfrm>
              <a:off x="0" y="3535423"/>
              <a:ext cx="9144000" cy="2772311"/>
            </a:xfrm>
            <a:prstGeom prst="rect">
              <a:avLst/>
            </a:prstGeom>
          </p:spPr>
        </p:pic>
      </p:grpSp>
      <p:grpSp>
        <p:nvGrpSpPr>
          <p:cNvPr id="11" name="Grouper 10"/>
          <p:cNvGrpSpPr/>
          <p:nvPr/>
        </p:nvGrpSpPr>
        <p:grpSpPr>
          <a:xfrm>
            <a:off x="5066910" y="5010077"/>
            <a:ext cx="3560081" cy="1690333"/>
            <a:chOff x="1019818" y="4998899"/>
            <a:chExt cx="3560081" cy="169033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b="64139"/>
            <a:stretch/>
          </p:blipFill>
          <p:spPr>
            <a:xfrm>
              <a:off x="1027818" y="4998899"/>
              <a:ext cx="3544081" cy="52796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l="21865" t="39719" r="7336" b="4044"/>
            <a:stretch/>
          </p:blipFill>
          <p:spPr>
            <a:xfrm>
              <a:off x="1019818" y="5514482"/>
              <a:ext cx="3560081" cy="1174750"/>
            </a:xfrm>
            <a:prstGeom prst="rect">
              <a:avLst/>
            </a:prstGeom>
          </p:spPr>
        </p:pic>
      </p:grpSp>
      <p:cxnSp>
        <p:nvCxnSpPr>
          <p:cNvPr id="13" name="Connecteur droit 12"/>
          <p:cNvCxnSpPr/>
          <p:nvPr/>
        </p:nvCxnSpPr>
        <p:spPr>
          <a:xfrm>
            <a:off x="4978781" y="4877441"/>
            <a:ext cx="40145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5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07584" y="760488"/>
            <a:ext cx="7881355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+mj-lt"/>
                <a:cs typeface="Arial" charset="0"/>
              </a:rPr>
              <a:t>Prizes/Honors</a:t>
            </a:r>
          </a:p>
          <a:p>
            <a:pPr algn="ctr">
              <a:defRPr/>
            </a:pPr>
            <a:endParaRPr lang="en-US" sz="1000" b="1" dirty="0" smtClean="0">
              <a:solidFill>
                <a:srgbClr val="E46C0A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Junior Chair –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Institut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Universitaire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de France (2011 – 2016) </a:t>
            </a:r>
            <a:endParaRPr lang="en-US" sz="20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BQR “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Emploi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” –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Université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Paris-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Sud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charset="0"/>
              </a:rPr>
              <a:t> (2016)</a:t>
            </a:r>
            <a:endParaRPr lang="en-US" sz="20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cs typeface="Arial" charset="0"/>
              </a:rPr>
              <a:t>Invited </a:t>
            </a:r>
            <a:r>
              <a:rPr lang="en-US" sz="5400" b="1" dirty="0" smtClean="0">
                <a:solidFill>
                  <a:srgbClr val="0099FF"/>
                </a:solidFill>
                <a:effectLst>
                  <a:outerShdw blurRad="38100" dist="38100" dir="2700000" algn="tl" rotWithShape="0">
                    <a:schemeClr val="tx1">
                      <a:alpha val="60000"/>
                    </a:schemeClr>
                  </a:outerShdw>
                </a:effectLst>
                <a:cs typeface="Arial" charset="0"/>
              </a:rPr>
              <a:t>Professorships</a:t>
            </a:r>
          </a:p>
          <a:p>
            <a:pPr algn="ctr">
              <a:defRPr/>
            </a:pPr>
            <a:endParaRPr lang="en-US" sz="800" b="1" dirty="0" smtClean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Institute of Solid-State Physics – University of Tokyo (2014, 6 months)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cs typeface="Arial" charset="0"/>
              </a:rPr>
              <a:t>HiSOR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Synchrotron – Hiroshima University (2017, 6 months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99FF"/>
              </a:solidFill>
              <a:effectLst>
                <a:outerShdw blurRad="38100" dist="38100" dir="2700000" algn="tl" rotWithShape="0">
                  <a:schemeClr val="tx1">
                    <a:alpha val="60000"/>
                  </a:schemeClr>
                </a:outerShdw>
              </a:effectLst>
              <a:cs typeface="Arial" charset="0"/>
            </a:endParaRPr>
          </a:p>
          <a:p>
            <a:pPr marL="342900" indent="-342900" algn="just">
              <a:buFontTx/>
              <a:buChar char="•"/>
              <a:defRPr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731634" y="4883070"/>
            <a:ext cx="7839115" cy="1659594"/>
            <a:chOff x="808139" y="5041800"/>
            <a:chExt cx="7839115" cy="1659594"/>
          </a:xfrm>
        </p:grpSpPr>
        <p:pic>
          <p:nvPicPr>
            <p:cNvPr id="4" name="Image 3" descr="Logo-IUF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39" y="5041800"/>
              <a:ext cx="1659594" cy="1659594"/>
            </a:xfrm>
            <a:prstGeom prst="rect">
              <a:avLst/>
            </a:prstGeom>
          </p:spPr>
        </p:pic>
        <p:pic>
          <p:nvPicPr>
            <p:cNvPr id="8" name="Picture 21" descr="ISSP H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584" y="5344850"/>
              <a:ext cx="3757787" cy="105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r="82349"/>
            <a:stretch>
              <a:fillRect/>
            </a:stretch>
          </p:blipFill>
          <p:spPr bwMode="auto">
            <a:xfrm>
              <a:off x="6953222" y="5043597"/>
              <a:ext cx="1694032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654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30081</TotalTime>
  <Words>1892</Words>
  <Application>Microsoft Macintosh PowerPoint</Application>
  <PresentationFormat>Présentation à l'écran (4:3)</PresentationFormat>
  <Paragraphs>333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HCERES evaluation of Laboratoires de la vallée d’     rsay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Paris-Sud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Condensed-Matter Physics Group</dc:title>
  <dc:creator>Andres Santander Syro</dc:creator>
  <cp:lastModifiedBy>Andres Santander Syro</cp:lastModifiedBy>
  <cp:revision>224</cp:revision>
  <cp:lastPrinted>2019-01-14T14:58:26Z</cp:lastPrinted>
  <dcterms:created xsi:type="dcterms:W3CDTF">2018-12-01T16:44:45Z</dcterms:created>
  <dcterms:modified xsi:type="dcterms:W3CDTF">2019-01-14T15:00:05Z</dcterms:modified>
</cp:coreProperties>
</file>