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6"/>
    <p:restoredTop sz="94673"/>
  </p:normalViewPr>
  <p:slideViewPr>
    <p:cSldViewPr snapToGrid="0" snapToObjects="1">
      <p:cViewPr>
        <p:scale>
          <a:sx n="73" d="100"/>
          <a:sy n="73" d="100"/>
        </p:scale>
        <p:origin x="-101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2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31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99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7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81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13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6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1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7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2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8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A6C2-C3F3-0E46-96E2-42BB6233D360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5EC48-1746-C741-96E7-E647E9596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jpeg"/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3.jpeg"/><Relationship Id="rId5" Type="http://schemas.openxmlformats.org/officeDocument/2006/relationships/image" Target="../media/image18.jpeg"/><Relationship Id="rId10" Type="http://schemas.openxmlformats.org/officeDocument/2006/relationships/image" Target="../media/image22.jpeg"/><Relationship Id="rId4" Type="http://schemas.openxmlformats.org/officeDocument/2006/relationships/image" Target="../media/image17.jpeg"/><Relationship Id="rId9" Type="http://schemas.openxmlformats.org/officeDocument/2006/relationships/image" Target="../media/image21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Autofit/>
          </a:bodyPr>
          <a:lstStyle/>
          <a:p>
            <a:r>
              <a:rPr lang="fr-FR" dirty="0"/>
              <a:t>Groupement de Recherche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fr-FR" sz="4800" dirty="0"/>
              <a:t>Accélérateurs </a:t>
            </a:r>
            <a:r>
              <a:rPr lang="fr-FR" sz="4800" dirty="0" smtClean="0"/>
              <a:t>Plasma</a:t>
            </a:r>
            <a:br>
              <a:rPr lang="fr-FR" sz="4800" dirty="0" smtClean="0"/>
            </a:br>
            <a:r>
              <a:rPr lang="fr-FR" sz="4800" dirty="0" smtClean="0"/>
              <a:t> </a:t>
            </a:r>
            <a:r>
              <a:rPr lang="fr-FR" sz="4800" dirty="0" err="1" smtClean="0"/>
              <a:t>PompEs</a:t>
            </a:r>
            <a:r>
              <a:rPr lang="fr-FR" sz="4800" dirty="0" smtClean="0"/>
              <a:t> par Laser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fr-FR" sz="4800" b="1" dirty="0" err="1"/>
              <a:t>GdR</a:t>
            </a:r>
            <a:r>
              <a:rPr lang="fr-FR" sz="4800" b="1" dirty="0"/>
              <a:t> </a:t>
            </a:r>
            <a:r>
              <a:rPr lang="fr-FR" sz="4800" b="1" dirty="0" smtClean="0"/>
              <a:t>APPEL</a:t>
            </a:r>
            <a:br>
              <a:rPr lang="fr-FR" sz="4800" b="1" dirty="0" smtClean="0"/>
            </a:br>
            <a:endParaRPr lang="en-US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568952" cy="331236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Porteurs: Brigitte CROS, Nicolas Delerue</a:t>
            </a:r>
          </a:p>
          <a:p>
            <a:r>
              <a:rPr lang="fr-FR" sz="1800" b="1" dirty="0" smtClean="0">
                <a:solidFill>
                  <a:srgbClr val="002060"/>
                </a:solidFill>
              </a:rPr>
              <a:t>Sections </a:t>
            </a:r>
            <a:r>
              <a:rPr lang="fr-FR" sz="1800" b="1" dirty="0">
                <a:solidFill>
                  <a:srgbClr val="002060"/>
                </a:solidFill>
              </a:rPr>
              <a:t>CNRS concernées : 01, 04</a:t>
            </a:r>
            <a:endParaRPr lang="en-US" sz="1800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Instituts du CNRS concernés : IN2P3, INP </a:t>
            </a:r>
            <a:endParaRPr lang="en-US" sz="1800" b="1" dirty="0">
              <a:solidFill>
                <a:srgbClr val="002060"/>
              </a:solidFill>
            </a:endParaRPr>
          </a:p>
          <a:p>
            <a:endParaRPr lang="fr-FR" sz="2200" b="1" dirty="0" smtClean="0">
              <a:solidFill>
                <a:srgbClr val="002060"/>
              </a:solidFill>
            </a:endParaRPr>
          </a:p>
          <a:p>
            <a:endParaRPr lang="fr-FR" sz="2200" b="1" dirty="0" smtClean="0">
              <a:solidFill>
                <a:srgbClr val="002060"/>
              </a:solidFill>
            </a:endParaRPr>
          </a:p>
          <a:p>
            <a:endParaRPr lang="fr-FR" sz="2200" b="1" dirty="0" smtClean="0">
              <a:solidFill>
                <a:srgbClr val="002060"/>
              </a:solidFill>
            </a:endParaRPr>
          </a:p>
          <a:p>
            <a:endParaRPr lang="fr-FR" sz="2200" b="1" dirty="0" smtClean="0">
              <a:solidFill>
                <a:srgbClr val="002060"/>
              </a:solidFill>
            </a:endParaRPr>
          </a:p>
          <a:p>
            <a:endParaRPr lang="fr-FR" sz="2200" b="1" dirty="0" smtClean="0">
              <a:solidFill>
                <a:srgbClr val="002060"/>
              </a:solidFill>
            </a:endParaRPr>
          </a:p>
          <a:p>
            <a:r>
              <a:rPr lang="fr-FR" sz="1800" b="1" dirty="0" smtClean="0">
                <a:solidFill>
                  <a:srgbClr val="002060"/>
                </a:solidFill>
              </a:rPr>
              <a:t>Comité </a:t>
            </a:r>
            <a:r>
              <a:rPr lang="fr-FR" sz="1800" b="1" dirty="0">
                <a:solidFill>
                  <a:srgbClr val="002060"/>
                </a:solidFill>
              </a:rPr>
              <a:t>de rédaction :  Brigitte Cros (LPGP), Nicolas Delerue (LAL), Alessandro </a:t>
            </a:r>
            <a:r>
              <a:rPr lang="fr-FR" sz="1800" b="1" dirty="0" err="1">
                <a:solidFill>
                  <a:srgbClr val="002060"/>
                </a:solidFill>
              </a:rPr>
              <a:t>Flacco</a:t>
            </a:r>
            <a:r>
              <a:rPr lang="fr-FR" sz="1800" b="1" dirty="0">
                <a:solidFill>
                  <a:srgbClr val="002060"/>
                </a:solidFill>
              </a:rPr>
              <a:t> (LOA), </a:t>
            </a:r>
            <a:r>
              <a:rPr lang="fr-FR" sz="1800" b="1" dirty="0" err="1">
                <a:solidFill>
                  <a:srgbClr val="002060"/>
                </a:solidFill>
              </a:rPr>
              <a:t>Fazia</a:t>
            </a:r>
            <a:r>
              <a:rPr lang="fr-FR" sz="1800" b="1" dirty="0">
                <a:solidFill>
                  <a:srgbClr val="002060"/>
                </a:solidFill>
              </a:rPr>
              <a:t> Hannachi (CENBG) et </a:t>
            </a:r>
            <a:r>
              <a:rPr lang="fr-FR" sz="1800" b="1" dirty="0" err="1">
                <a:solidFill>
                  <a:srgbClr val="002060"/>
                </a:solidFill>
              </a:rPr>
              <a:t>Arnd</a:t>
            </a:r>
            <a:r>
              <a:rPr lang="fr-FR" sz="1800" b="1" dirty="0">
                <a:solidFill>
                  <a:srgbClr val="002060"/>
                </a:solidFill>
              </a:rPr>
              <a:t> </a:t>
            </a:r>
            <a:r>
              <a:rPr lang="fr-FR" sz="1800" b="1" dirty="0" err="1">
                <a:solidFill>
                  <a:srgbClr val="002060"/>
                </a:solidFill>
              </a:rPr>
              <a:t>Specka</a:t>
            </a:r>
            <a:r>
              <a:rPr lang="fr-FR" sz="1800" b="1" dirty="0">
                <a:solidFill>
                  <a:srgbClr val="002060"/>
                </a:solidFill>
              </a:rPr>
              <a:t> (LLR)</a:t>
            </a:r>
            <a:endParaRPr lang="en-US" sz="1800" b="1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953256" y="-317883"/>
            <a:ext cx="3384551" cy="14700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400" smtClean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6" name="Picture 8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3958589"/>
            <a:ext cx="1270000" cy="7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ésultat de recherche d'images pour &quot;celia bordeaux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61" y="4800147"/>
            <a:ext cx="130463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ésultat de recherche d'images pour &quot;cenbg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21" y="4800147"/>
            <a:ext cx="148465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79" y="4800147"/>
            <a:ext cx="952688" cy="432000"/>
          </a:xfrm>
          <a:prstGeom prst="rect">
            <a:avLst/>
          </a:prstGeom>
        </p:spPr>
      </p:pic>
      <p:pic>
        <p:nvPicPr>
          <p:cNvPr id="10" name="Picture 9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00147"/>
            <a:ext cx="1040612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ésultat de recherche d'images pour &quot;DAM cea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02" y="5382472"/>
            <a:ext cx="1036819" cy="42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Résultat de recherche d'images pour &quot;LCP orsay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0" y="4800147"/>
            <a:ext cx="617464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Résultat de recherche d'images pour &quot;IRAMIS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16" y="4800147"/>
            <a:ext cx="9791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Résultat de recherche d'images pour &quot;LOA cnr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480" y="4800147"/>
            <a:ext cx="5184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Résultat de recherche d'images pour &quot;LPGP orsay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25" y="3844614"/>
            <a:ext cx="1298575" cy="9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Résultat de recherche d'images pour &quot;LULI palaiseau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" y="4800147"/>
            <a:ext cx="102531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4" descr="Résultat de recherche d'images pour &quot;LUMAT&quot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593" y="5454480"/>
            <a:ext cx="98691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Accuei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800147"/>
            <a:ext cx="96875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4864"/>
            <a:ext cx="1525588" cy="15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8705D-EFB7-DE4E-A0B1-F9E0EF18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Définition d’un </a:t>
            </a:r>
            <a:r>
              <a:rPr lang="fr-FR" b="1" dirty="0" smtClean="0"/>
              <a:t>accélérateur</a:t>
            </a:r>
            <a:br>
              <a:rPr lang="fr-FR" b="1" dirty="0" smtClean="0"/>
            </a:br>
            <a:r>
              <a:rPr lang="fr-FR" b="1" dirty="0" smtClean="0"/>
              <a:t>dans le cadre du </a:t>
            </a:r>
            <a:r>
              <a:rPr lang="fr-FR" b="1" dirty="0" err="1" smtClean="0"/>
              <a:t>GdR</a:t>
            </a:r>
            <a:r>
              <a:rPr lang="fr-FR" b="1" dirty="0" smtClean="0"/>
              <a:t> APPEL</a:t>
            </a:r>
            <a:endParaRPr lang="fr-F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705E5D-2858-A64C-AF7A-F9BD553E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Equipement produisant un faisceau de particules </a:t>
            </a:r>
            <a:r>
              <a:rPr lang="fr-FR" dirty="0" smtClean="0"/>
              <a:t>accélérées (ions </a:t>
            </a:r>
            <a:r>
              <a:rPr lang="fr-FR" dirty="0"/>
              <a:t>ou électrons):</a:t>
            </a:r>
          </a:p>
          <a:p>
            <a:pPr lvl="1"/>
            <a:r>
              <a:rPr lang="fr-FR" dirty="0" smtClean="0"/>
              <a:t>avec un ensemble de </a:t>
            </a:r>
            <a:r>
              <a:rPr lang="fr-FR" dirty="0"/>
              <a:t>paramètres </a:t>
            </a:r>
            <a:r>
              <a:rPr lang="fr-FR" dirty="0" smtClean="0"/>
              <a:t>prédéfinis </a:t>
            </a:r>
            <a:r>
              <a:rPr lang="fr-FR" dirty="0" smtClean="0">
                <a:solidFill>
                  <a:srgbClr val="7030A0"/>
                </a:solidFill>
              </a:rPr>
              <a:t>(</a:t>
            </a:r>
            <a:r>
              <a:rPr lang="fr-FR" dirty="0">
                <a:solidFill>
                  <a:srgbClr val="7030A0"/>
                </a:solidFill>
              </a:rPr>
              <a:t>é</a:t>
            </a:r>
            <a:r>
              <a:rPr lang="fr-FR" dirty="0" smtClean="0">
                <a:solidFill>
                  <a:srgbClr val="7030A0"/>
                </a:solidFill>
              </a:rPr>
              <a:t>nergie, charge, durée des paquets, </a:t>
            </a:r>
            <a:r>
              <a:rPr lang="fr-FR" dirty="0" err="1" smtClean="0">
                <a:solidFill>
                  <a:srgbClr val="7030A0"/>
                </a:solidFill>
              </a:rPr>
              <a:t>émittance</a:t>
            </a:r>
            <a:r>
              <a:rPr lang="fr-FR" dirty="0" smtClean="0">
                <a:solidFill>
                  <a:srgbClr val="7030A0"/>
                </a:solidFill>
              </a:rPr>
              <a:t>...)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de manière récurrente </a:t>
            </a:r>
            <a:r>
              <a:rPr lang="fr-FR" dirty="0" smtClean="0">
                <a:solidFill>
                  <a:srgbClr val="7030A0"/>
                </a:solidFill>
              </a:rPr>
              <a:t>(fréquence de répétition min de l’ordre du Hz, durée de fonctionnement min  de quelques heures/jour) </a:t>
            </a:r>
            <a:r>
              <a:rPr lang="fr-FR" dirty="0" smtClean="0"/>
              <a:t>et reproductible</a:t>
            </a:r>
            <a:r>
              <a:rPr lang="fr-FR" dirty="0"/>
              <a:t>,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Utilisable (transport, focalisation,...) </a:t>
            </a:r>
            <a:r>
              <a:rPr lang="fr-FR" dirty="0"/>
              <a:t>pour une application scientifique ou </a:t>
            </a:r>
            <a:r>
              <a:rPr lang="fr-FR"/>
              <a:t>industrielle </a:t>
            </a:r>
            <a:r>
              <a:rPr lang="fr-FR" smtClean="0"/>
              <a:t>définie</a:t>
            </a:r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55750" y="6313810"/>
            <a:ext cx="8576107" cy="478784"/>
            <a:chOff x="280301" y="4771895"/>
            <a:chExt cx="8576107" cy="478784"/>
          </a:xfrm>
        </p:grpSpPr>
        <p:pic>
          <p:nvPicPr>
            <p:cNvPr id="5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Image 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0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60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98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Groupement de Recherche Accélérateurs Plasma  PompEs par Laser GdR APPEL </vt:lpstr>
      <vt:lpstr>Définition d’un accélérateur dans le cadre du GdR APPEL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 d’un accélérateur laser-plasma</dc:title>
  <dc:creator>Nicolas Delerue</dc:creator>
  <cp:lastModifiedBy>Brigitte</cp:lastModifiedBy>
  <cp:revision>6</cp:revision>
  <dcterms:created xsi:type="dcterms:W3CDTF">2018-11-23T21:41:21Z</dcterms:created>
  <dcterms:modified xsi:type="dcterms:W3CDTF">2018-11-24T16:24:55Z</dcterms:modified>
</cp:coreProperties>
</file>