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0" r:id="rId3"/>
    <p:sldId id="272" r:id="rId4"/>
    <p:sldId id="271" r:id="rId5"/>
    <p:sldId id="273" r:id="rId6"/>
    <p:sldId id="274" r:id="rId7"/>
    <p:sldId id="279" r:id="rId8"/>
    <p:sldId id="277" r:id="rId9"/>
    <p:sldId id="276" r:id="rId10"/>
    <p:sldId id="278" r:id="rId11"/>
    <p:sldId id="265" r:id="rId12"/>
    <p:sldId id="262" r:id="rId13"/>
    <p:sldId id="264" r:id="rId14"/>
    <p:sldId id="257" r:id="rId15"/>
    <p:sldId id="258" r:id="rId16"/>
    <p:sldId id="260" r:id="rId17"/>
    <p:sldId id="259" r:id="rId18"/>
    <p:sldId id="261" r:id="rId19"/>
    <p:sldId id="263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C14-A2A7-4FCB-AF63-12AFA202004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2E76-27D8-4B4A-8EA1-9FB392DB75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2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4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532397" y="6334592"/>
            <a:ext cx="8576107" cy="478784"/>
            <a:chOff x="280301" y="4771895"/>
            <a:chExt cx="8576107" cy="478784"/>
          </a:xfrm>
        </p:grpSpPr>
        <p:pic>
          <p:nvPicPr>
            <p:cNvPr id="8" name="Picture 8" descr="Afficher l'image d'origin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4835031"/>
              <a:ext cx="612000" cy="3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Résultat de recherche d'images pour &quot;LPGP orsay&quot;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53" y="4771895"/>
              <a:ext cx="648000" cy="478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ésultat de recherche d'images pour &quot;celia bordeaux&quot;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197" y="4839931"/>
              <a:ext cx="828000" cy="34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ésultat de recherche d'images pour &quot;cenbg&quot;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99" y="4876856"/>
              <a:ext cx="792000" cy="26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398" y="4897016"/>
              <a:ext cx="504000" cy="228543"/>
            </a:xfrm>
            <a:prstGeom prst="rect">
              <a:avLst/>
            </a:prstGeom>
          </p:spPr>
        </p:pic>
        <p:pic>
          <p:nvPicPr>
            <p:cNvPr id="13" name="Picture 9" descr="Afficher l'image d'origine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800" y="4881763"/>
              <a:ext cx="576000" cy="25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ésultat de recherche d'images pour &quot;DAM cea&quot;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01" y="4857147"/>
              <a:ext cx="756000" cy="30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Résultat de recherche d'images pour &quot;LCP orsay&quot;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354" y="4853870"/>
              <a:ext cx="360000" cy="314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Résultat de recherche d'images pour &quot;IRAMIS&quot;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756" y="4792587"/>
              <a:ext cx="793135" cy="43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Résultat de recherche d'images pour &quot;LOA cnrs&quot;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092" y="4792587"/>
              <a:ext cx="419904" cy="43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 descr="Résultat de recherche d'images pour &quot;LULI palaiseau&quot;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555" y="4831168"/>
              <a:ext cx="684000" cy="36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4" descr="Résultat de recherche d'images pour &quot;LUMAT&quot;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1" y="4921884"/>
              <a:ext cx="544651" cy="17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Accueil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02" y="4854765"/>
              <a:ext cx="648000" cy="31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" y="6322554"/>
            <a:ext cx="418814" cy="4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1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BC3E-C051-40B7-945E-ECE0BAB5050B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65B9-601A-4107-9DE3-74FF3D1DED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5.png"/><Relationship Id="rId15" Type="http://schemas.openxmlformats.org/officeDocument/2006/relationships/image" Target="../media/image26.pn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dr-alp.f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622153"/>
          </a:xfrm>
        </p:spPr>
        <p:txBody>
          <a:bodyPr>
            <a:noAutofit/>
          </a:bodyPr>
          <a:lstStyle/>
          <a:p>
            <a:r>
              <a:rPr lang="fr-FR" sz="3600" dirty="0"/>
              <a:t>Groupement de Recherche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fr-FR" sz="4800" dirty="0"/>
              <a:t>Accélérateurs </a:t>
            </a:r>
            <a:r>
              <a:rPr lang="fr-FR" sz="4800" dirty="0" smtClean="0"/>
              <a:t>Plasma</a:t>
            </a:r>
            <a:br>
              <a:rPr lang="fr-FR" sz="4800" dirty="0" smtClean="0"/>
            </a:br>
            <a:r>
              <a:rPr lang="fr-FR" sz="4800" dirty="0" smtClean="0"/>
              <a:t> </a:t>
            </a:r>
            <a:r>
              <a:rPr lang="fr-FR" sz="4800" dirty="0" err="1" smtClean="0"/>
              <a:t>PompEs</a:t>
            </a:r>
            <a:r>
              <a:rPr lang="fr-FR" sz="4800" dirty="0" smtClean="0"/>
              <a:t> par Laser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fr-FR" sz="4800" b="1" dirty="0" err="1"/>
              <a:t>GdR</a:t>
            </a:r>
            <a:r>
              <a:rPr lang="fr-FR" sz="4800" b="1" dirty="0"/>
              <a:t> </a:t>
            </a:r>
            <a:r>
              <a:rPr lang="fr-FR" sz="4800" b="1" dirty="0" smtClean="0"/>
              <a:t>APPEL</a:t>
            </a:r>
            <a:endParaRPr lang="en-US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7524" y="4149080"/>
            <a:ext cx="8568952" cy="237626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Porteurs: Brigitte CROS, Nicolas Delerue</a:t>
            </a:r>
          </a:p>
          <a:p>
            <a:r>
              <a:rPr lang="fr-FR" sz="1800" b="1" dirty="0" smtClean="0">
                <a:solidFill>
                  <a:srgbClr val="002060"/>
                </a:solidFill>
              </a:rPr>
              <a:t>Sections </a:t>
            </a:r>
            <a:r>
              <a:rPr lang="fr-FR" sz="1800" b="1" dirty="0">
                <a:solidFill>
                  <a:srgbClr val="002060"/>
                </a:solidFill>
              </a:rPr>
              <a:t>CNRS concernées : 01, 04</a:t>
            </a:r>
            <a:endParaRPr lang="en-US" sz="1800" b="1" dirty="0">
              <a:solidFill>
                <a:srgbClr val="002060"/>
              </a:solidFill>
            </a:endParaRPr>
          </a:p>
          <a:p>
            <a:r>
              <a:rPr lang="fr-FR" sz="1800" b="1" dirty="0">
                <a:solidFill>
                  <a:srgbClr val="002060"/>
                </a:solidFill>
              </a:rPr>
              <a:t>Instituts du CNRS concernés : IN2P3, </a:t>
            </a:r>
            <a:r>
              <a:rPr lang="fr-FR" sz="1800" b="1" dirty="0" smtClean="0">
                <a:solidFill>
                  <a:srgbClr val="002060"/>
                </a:solidFill>
              </a:rPr>
              <a:t>INP </a:t>
            </a:r>
          </a:p>
          <a:p>
            <a:endParaRPr lang="fr-FR" sz="2200" b="1" dirty="0" smtClean="0">
              <a:solidFill>
                <a:srgbClr val="002060"/>
              </a:solidFill>
            </a:endParaRPr>
          </a:p>
          <a:p>
            <a:endParaRPr lang="fr-FR" sz="2200" b="1" dirty="0" smtClean="0">
              <a:solidFill>
                <a:srgbClr val="002060"/>
              </a:solidFill>
            </a:endParaRPr>
          </a:p>
          <a:p>
            <a:endParaRPr lang="fr-FR" sz="2200" b="1" dirty="0" smtClean="0">
              <a:solidFill>
                <a:srgbClr val="002060"/>
              </a:solidFill>
            </a:endParaRPr>
          </a:p>
          <a:p>
            <a:endParaRPr lang="fr-FR" sz="2200" b="1" dirty="0" smtClean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953256" y="-317883"/>
            <a:ext cx="3384551" cy="14700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400" smtClean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6" name="Picture 8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966701"/>
            <a:ext cx="127000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ésultat de recherche d'images pour &quot;celia bordeaux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61" y="5808259"/>
            <a:ext cx="13046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cenb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21" y="5808259"/>
            <a:ext cx="148465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79" y="5808259"/>
            <a:ext cx="952688" cy="432000"/>
          </a:xfrm>
          <a:prstGeom prst="rect">
            <a:avLst/>
          </a:prstGeom>
        </p:spPr>
      </p:pic>
      <p:pic>
        <p:nvPicPr>
          <p:cNvPr id="10" name="Picture 9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08259"/>
            <a:ext cx="104061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ésultat de recherche d'images pour &quot;DAM cea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02" y="6390584"/>
            <a:ext cx="1036819" cy="4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ésultat de recherche d'images pour &quot;LCP orsay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0" y="5808259"/>
            <a:ext cx="61746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Résultat de recherche d'images pour &quot;IRAMIS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6" y="5808259"/>
            <a:ext cx="97917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Résultat de recherche d'images pour &quot;LOA cnrs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80" y="5808259"/>
            <a:ext cx="5184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Résultat de recherche d'images pour &quot;LPGP orsay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25" y="4852726"/>
            <a:ext cx="1298575" cy="9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Résultat de recherche d'images pour &quot;LULI palaiseau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" y="5808259"/>
            <a:ext cx="1025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Résultat de recherche d'images pour &quot;LUMAT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93" y="6462592"/>
            <a:ext cx="98691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Accuei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08259"/>
            <a:ext cx="96875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9" y="2924944"/>
            <a:ext cx="1237556" cy="12375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72394" y="3429000"/>
            <a:ext cx="342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11 Janvier 2018, Réunion COPIL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 Divers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0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Compléments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290266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 smtClean="0"/>
              <a:t>L’ALP fournit de très forts gradients accélérateurs,</a:t>
            </a:r>
            <a:br>
              <a:rPr lang="fr-FR" sz="3200" dirty="0" smtClean="0"/>
            </a:br>
            <a:r>
              <a:rPr lang="fr-FR" sz="3200" dirty="0" smtClean="0"/>
              <a:t>1-100 GV/m: Comment exploiter ce potentiel pour construire des accélérateurs compacts? </a:t>
            </a:r>
            <a:br>
              <a:rPr lang="fr-FR" sz="3200" dirty="0" smtClean="0"/>
            </a:br>
            <a:r>
              <a:rPr lang="fr-FR" sz="3200" dirty="0" smtClean="0"/>
              <a:t>Pour quelles applications?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" y="2860132"/>
            <a:ext cx="4608512" cy="27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81793"/>
            <a:ext cx="4176464" cy="28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109" y="2512461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Principe de l’accélération d’ions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077712" y="2543536"/>
            <a:ext cx="361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Principe de l’accélération d’électrons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5548590"/>
            <a:ext cx="394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A. Macchi et al, Rev Mod Phys </a:t>
            </a:r>
            <a:r>
              <a:rPr lang="da-DK" b="1" dirty="0"/>
              <a:t>85 </a:t>
            </a:r>
            <a:r>
              <a:rPr lang="da-DK" dirty="0"/>
              <a:t>(2013)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882834" y="5589240"/>
            <a:ext cx="304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Lee, Thèse Paris-Saclay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1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Thématique ALP en pointe, fortement soutenue au niveau international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Les équipes françaises ont été pionnières dans la démonstration de nombreux concepts d’ALP</a:t>
            </a:r>
          </a:p>
          <a:p>
            <a:r>
              <a:rPr lang="fr-FR" sz="2800" dirty="0" smtClean="0"/>
              <a:t>Cet effort s’est appuyé sur le dynamisme du développement laser en France</a:t>
            </a:r>
          </a:p>
          <a:p>
            <a:r>
              <a:rPr lang="fr-FR" sz="2800" dirty="0" smtClean="0"/>
              <a:t>Le passage concepts-machine est fortement soutenu par certains pays (ex USA, Allemagne)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Comment la communauté française va-t-elle participer à ces efforts?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9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</a:t>
            </a:r>
            <a:r>
              <a:rPr lang="fr-FR" dirty="0" err="1" smtClean="0"/>
              <a:t>GdR</a:t>
            </a:r>
            <a:r>
              <a:rPr lang="fr-FR" smtClean="0"/>
              <a:t> APPEL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b="1" dirty="0">
                <a:solidFill>
                  <a:srgbClr val="002060"/>
                </a:solidFill>
              </a:rPr>
              <a:t>Regrouper</a:t>
            </a:r>
            <a:r>
              <a:rPr lang="fr-FR" dirty="0"/>
              <a:t> la communauté française en capacité de contribuer aux </a:t>
            </a:r>
            <a:r>
              <a:rPr lang="fr-FR" dirty="0" smtClean="0"/>
              <a:t>R&amp;D ayant </a:t>
            </a:r>
            <a:r>
              <a:rPr lang="fr-FR" dirty="0"/>
              <a:t>pour finalité la mise au point de futurs accélérateurs utilisant l’accélération laser plasma ;</a:t>
            </a:r>
            <a:endParaRPr lang="en-US" dirty="0"/>
          </a:p>
          <a:p>
            <a:pPr lvl="0"/>
            <a:r>
              <a:rPr lang="fr-FR" b="1" dirty="0">
                <a:solidFill>
                  <a:srgbClr val="002060"/>
                </a:solidFill>
              </a:rPr>
              <a:t>Rendre plus visible</a:t>
            </a:r>
            <a:r>
              <a:rPr lang="fr-FR" dirty="0"/>
              <a:t> la communauté française autour de cette thématique ;</a:t>
            </a:r>
            <a:endParaRPr lang="en-US" dirty="0"/>
          </a:p>
          <a:p>
            <a:pPr lvl="0"/>
            <a:r>
              <a:rPr lang="fr-FR" b="1" dirty="0">
                <a:solidFill>
                  <a:srgbClr val="002060"/>
                </a:solidFill>
              </a:rPr>
              <a:t>Contribuer aux réflexions stratégiques </a:t>
            </a:r>
            <a:r>
              <a:rPr lang="fr-FR" dirty="0"/>
              <a:t>pour la définition d’une feuille de route nationale sur cette  thématique ;</a:t>
            </a:r>
            <a:endParaRPr lang="en-US" dirty="0"/>
          </a:p>
          <a:p>
            <a:pPr lvl="0"/>
            <a:r>
              <a:rPr lang="fr-FR" b="1" dirty="0">
                <a:solidFill>
                  <a:srgbClr val="002060"/>
                </a:solidFill>
              </a:rPr>
              <a:t>Mettre en place une structure de coordination </a:t>
            </a:r>
            <a:r>
              <a:rPr lang="fr-FR" dirty="0"/>
              <a:t>des efforts expérimentaux nationaux et de la participation aux projets internationaux.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6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Organisation du </a:t>
            </a:r>
            <a:r>
              <a:rPr lang="fr-FR" dirty="0" err="1" smtClean="0"/>
              <a:t>GdR</a:t>
            </a:r>
            <a:r>
              <a:rPr lang="fr-FR" dirty="0" smtClean="0"/>
              <a:t> APPEL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2237" y="1600200"/>
            <a:ext cx="3186267" cy="4525963"/>
          </a:xfrm>
        </p:spPr>
        <p:txBody>
          <a:bodyPr>
            <a:normAutofit/>
          </a:bodyPr>
          <a:lstStyle/>
          <a:p>
            <a:r>
              <a:rPr lang="fr-FR" sz="2000" dirty="0"/>
              <a:t>Axe1 : Concepts d’accélération (ACA)</a:t>
            </a:r>
            <a:endParaRPr lang="en-US" sz="2000" dirty="0"/>
          </a:p>
          <a:p>
            <a:r>
              <a:rPr lang="fr-FR" sz="2000" dirty="0"/>
              <a:t>Axe2 : Conception de futures machines (ACM)</a:t>
            </a:r>
            <a:endParaRPr lang="en-US" sz="2000" dirty="0"/>
          </a:p>
          <a:p>
            <a:r>
              <a:rPr lang="fr-FR" sz="2000" dirty="0"/>
              <a:t>Axe3 : Modélisation et simulation (AMS)</a:t>
            </a:r>
            <a:endParaRPr lang="en-US" sz="2000" dirty="0"/>
          </a:p>
          <a:p>
            <a:r>
              <a:rPr lang="fr-FR" sz="2000" dirty="0"/>
              <a:t>Axe4 : Activité expérimentale (AAE)</a:t>
            </a:r>
            <a:endParaRPr lang="en-US" sz="2000" dirty="0"/>
          </a:p>
          <a:p>
            <a:r>
              <a:rPr lang="fr-FR" sz="2000" dirty="0"/>
              <a:t>Axe5 : </a:t>
            </a:r>
            <a:r>
              <a:rPr lang="fr-FR" sz="2000" dirty="0" smtClean="0"/>
              <a:t>Identification d’applications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46" y="1453318"/>
            <a:ext cx="6177614" cy="479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00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Principales actions envisagées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b="1" dirty="0" smtClean="0">
                <a:solidFill>
                  <a:srgbClr val="002060"/>
                </a:solidFill>
              </a:rPr>
              <a:t>Réunir les axes de travail</a:t>
            </a:r>
            <a:r>
              <a:rPr lang="fr-FR" dirty="0" smtClean="0"/>
              <a:t>, présenter </a:t>
            </a:r>
            <a:r>
              <a:rPr lang="fr-FR" dirty="0"/>
              <a:t>l’activité collaborative autour des installations existantes (plateformes expérimentales et centres de calculs), </a:t>
            </a:r>
            <a:r>
              <a:rPr lang="fr-FR" dirty="0" smtClean="0"/>
              <a:t>échanger </a:t>
            </a:r>
            <a:r>
              <a:rPr lang="fr-FR" dirty="0"/>
              <a:t>autour des modalités d’accès, ou de la préparation d’expériences.</a:t>
            </a:r>
            <a:endParaRPr lang="en-US" dirty="0"/>
          </a:p>
          <a:p>
            <a:pPr lvl="0"/>
            <a:r>
              <a:rPr lang="fr-FR" b="1" dirty="0" smtClean="0">
                <a:solidFill>
                  <a:srgbClr val="002060"/>
                </a:solidFill>
              </a:rPr>
              <a:t>Diffuser l’information </a:t>
            </a:r>
            <a:r>
              <a:rPr lang="fr-FR" dirty="0" smtClean="0"/>
              <a:t>site web, lettre d’information,</a:t>
            </a:r>
          </a:p>
          <a:p>
            <a:pPr lvl="0"/>
            <a:r>
              <a:rPr lang="en-US" dirty="0">
                <a:hlinkClick r:id="rId2"/>
              </a:rPr>
              <a:t>http://gdr-alp.fr/</a:t>
            </a:r>
            <a:endParaRPr lang="en-US" dirty="0"/>
          </a:p>
          <a:p>
            <a:pPr lvl="0"/>
            <a:r>
              <a:rPr lang="fr-FR" b="1" dirty="0" smtClean="0">
                <a:solidFill>
                  <a:srgbClr val="002060"/>
                </a:solidFill>
              </a:rPr>
              <a:t>Préparer des documents </a:t>
            </a:r>
            <a:r>
              <a:rPr lang="fr-FR" dirty="0" smtClean="0"/>
              <a:t>feuille </a:t>
            </a:r>
            <a:r>
              <a:rPr lang="fr-FR" dirty="0"/>
              <a:t>de route nationale sur cette  </a:t>
            </a:r>
            <a:r>
              <a:rPr lang="fr-FR" dirty="0" smtClean="0"/>
              <a:t>thématique, </a:t>
            </a:r>
            <a:r>
              <a:rPr lang="fr-FR" dirty="0"/>
              <a:t>proposition de projets accélérateurs à moyen et long </a:t>
            </a:r>
            <a:r>
              <a:rPr lang="fr-FR" dirty="0" smtClean="0"/>
              <a:t>terme</a:t>
            </a:r>
            <a:endParaRPr lang="en-US" dirty="0"/>
          </a:p>
          <a:p>
            <a:pPr lvl="0"/>
            <a:r>
              <a:rPr lang="fr-FR" b="1" dirty="0">
                <a:solidFill>
                  <a:srgbClr val="002060"/>
                </a:solidFill>
              </a:rPr>
              <a:t>Mettre en place une structure de coordination </a:t>
            </a:r>
            <a:r>
              <a:rPr lang="fr-FR" dirty="0"/>
              <a:t>des efforts expérimentaux nationaux et de la participation aux projets internationaux.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2432" y="260648"/>
            <a:ext cx="781804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Gouvernance collégiale IN2P3/INP 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444208" y="1412776"/>
            <a:ext cx="2706761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Ouvert aux équipes de recherche françaises </a:t>
            </a:r>
          </a:p>
          <a:p>
            <a:endParaRPr lang="fr-FR" sz="2400" dirty="0" smtClean="0"/>
          </a:p>
          <a:p>
            <a:r>
              <a:rPr lang="fr-FR" sz="2400" dirty="0"/>
              <a:t>60 </a:t>
            </a:r>
            <a:r>
              <a:rPr lang="fr-FR" sz="2400" dirty="0" smtClean="0"/>
              <a:t>permanents,  </a:t>
            </a:r>
            <a:r>
              <a:rPr lang="fr-FR" sz="2400" dirty="0"/>
              <a:t>15 entités CNRS ou CEA</a:t>
            </a:r>
          </a:p>
          <a:p>
            <a:endParaRPr lang="fr-FR" sz="2400" dirty="0"/>
          </a:p>
          <a:p>
            <a:r>
              <a:rPr lang="fr-FR" sz="2400" dirty="0"/>
              <a:t>Budget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25 </a:t>
            </a:r>
            <a:r>
              <a:rPr lang="fr-FR" sz="2400" dirty="0" err="1" smtClean="0"/>
              <a:t>keuros</a:t>
            </a:r>
            <a:r>
              <a:rPr lang="fr-FR" sz="2400" dirty="0" smtClean="0"/>
              <a:t>/an</a:t>
            </a:r>
            <a:endParaRPr lang="en-US" sz="2400" dirty="0"/>
          </a:p>
          <a:p>
            <a:endParaRPr lang="fr-FR" sz="2400" dirty="0" smtClean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</a:t>
            </a:r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6588224" cy="48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Calendrier du </a:t>
            </a:r>
            <a:r>
              <a:rPr lang="fr-FR" sz="3600" dirty="0" err="1" smtClean="0"/>
              <a:t>GdR</a:t>
            </a:r>
            <a:r>
              <a:rPr lang="fr-FR" sz="3600" dirty="0" smtClean="0"/>
              <a:t> APPEL 2019-2023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661248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Année</a:t>
            </a:r>
            <a:r>
              <a:rPr lang="en-US" sz="2000" b="1" dirty="0">
                <a:solidFill>
                  <a:srgbClr val="002060"/>
                </a:solidFill>
              </a:rPr>
              <a:t> 1 (</a:t>
            </a:r>
            <a:r>
              <a:rPr lang="en-US" sz="2000" b="1" dirty="0" smtClean="0">
                <a:solidFill>
                  <a:srgbClr val="002060"/>
                </a:solidFill>
              </a:rPr>
              <a:t>2019) : </a:t>
            </a:r>
            <a:r>
              <a:rPr lang="en-US" sz="2000" b="1" dirty="0" err="1" smtClean="0">
                <a:solidFill>
                  <a:srgbClr val="002060"/>
                </a:solidFill>
              </a:rPr>
              <a:t>mieux</a:t>
            </a:r>
            <a:r>
              <a:rPr lang="en-US" sz="2000" b="1" dirty="0" smtClean="0">
                <a:solidFill>
                  <a:srgbClr val="002060"/>
                </a:solidFill>
              </a:rPr>
              <a:t> se </a:t>
            </a:r>
            <a:r>
              <a:rPr lang="en-US" sz="2000" b="1" dirty="0" err="1" smtClean="0">
                <a:solidFill>
                  <a:srgbClr val="002060"/>
                </a:solidFill>
              </a:rPr>
              <a:t>connaître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dirty="0"/>
              <a:t>- </a:t>
            </a:r>
            <a:r>
              <a:rPr lang="fr-FR" sz="2000" dirty="0" smtClean="0"/>
              <a:t>Identification </a:t>
            </a:r>
            <a:r>
              <a:rPr lang="fr-FR" sz="2000" dirty="0"/>
              <a:t>des contributions des équipes partenaires </a:t>
            </a:r>
          </a:p>
          <a:p>
            <a:pPr marL="0" indent="0">
              <a:buNone/>
            </a:pPr>
            <a:r>
              <a:rPr lang="fr-FR" sz="2000" dirty="0" smtClean="0"/>
              <a:t>- Création </a:t>
            </a:r>
            <a:r>
              <a:rPr lang="fr-FR" sz="2000" dirty="0"/>
              <a:t>d’un site </a:t>
            </a:r>
            <a:r>
              <a:rPr lang="fr-FR" sz="2000" dirty="0" smtClean="0"/>
              <a:t>web et mise en place des moyens de communication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- </a:t>
            </a:r>
            <a:r>
              <a:rPr lang="fr-FR" sz="2000" dirty="0" smtClean="0"/>
              <a:t>Discussion </a:t>
            </a:r>
            <a:r>
              <a:rPr lang="fr-FR" sz="2000" dirty="0"/>
              <a:t>de propositions d’expériences en coordination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Année</a:t>
            </a:r>
            <a:r>
              <a:rPr lang="en-US" sz="2000" b="1" dirty="0">
                <a:solidFill>
                  <a:srgbClr val="002060"/>
                </a:solidFill>
              </a:rPr>
              <a:t> 2 (</a:t>
            </a:r>
            <a:r>
              <a:rPr lang="en-US" sz="2000" b="1" dirty="0" smtClean="0">
                <a:solidFill>
                  <a:srgbClr val="002060"/>
                </a:solidFill>
              </a:rPr>
              <a:t>2020) : </a:t>
            </a:r>
            <a:r>
              <a:rPr lang="en-US" sz="2000" b="1" dirty="0" err="1" smtClean="0">
                <a:solidFill>
                  <a:srgbClr val="002060"/>
                </a:solidFill>
              </a:rPr>
              <a:t>préparation</a:t>
            </a:r>
            <a:r>
              <a:rPr lang="en-US" sz="2000" b="1" dirty="0" smtClean="0">
                <a:solidFill>
                  <a:srgbClr val="002060"/>
                </a:solidFill>
              </a:rPr>
              <a:t> du travail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- Discussions pour préparer  </a:t>
            </a:r>
            <a:r>
              <a:rPr lang="fr-FR" sz="2000" dirty="0"/>
              <a:t>une feuille de route nationale APPEL</a:t>
            </a:r>
          </a:p>
          <a:p>
            <a:pPr marL="0" indent="0">
              <a:buNone/>
            </a:pPr>
            <a:r>
              <a:rPr lang="fr-FR" sz="2000" dirty="0" smtClean="0"/>
              <a:t>- Préparation </a:t>
            </a:r>
            <a:r>
              <a:rPr lang="fr-FR" sz="2000" dirty="0"/>
              <a:t>et suivi d’expériences en coordination </a:t>
            </a:r>
            <a:endParaRPr lang="fr-FR" sz="2000" dirty="0" smtClean="0"/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Année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3 (</a:t>
            </a:r>
            <a:r>
              <a:rPr lang="en-US" sz="2000" b="1" dirty="0" smtClean="0">
                <a:solidFill>
                  <a:srgbClr val="002060"/>
                </a:solidFill>
              </a:rPr>
              <a:t>2021) :  discussion de </a:t>
            </a:r>
            <a:r>
              <a:rPr lang="en-US" sz="2000" b="1" dirty="0" err="1" smtClean="0">
                <a:solidFill>
                  <a:srgbClr val="002060"/>
                </a:solidFill>
              </a:rPr>
              <a:t>l’avancement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- Revue </a:t>
            </a:r>
            <a:r>
              <a:rPr lang="fr-FR" sz="2000" dirty="0"/>
              <a:t>des </a:t>
            </a:r>
            <a:r>
              <a:rPr lang="fr-FR" sz="2000" dirty="0" smtClean="0"/>
              <a:t>actions du </a:t>
            </a:r>
            <a:r>
              <a:rPr lang="fr-FR" sz="2000" dirty="0" err="1" smtClean="0"/>
              <a:t>GdR</a:t>
            </a:r>
            <a:r>
              <a:rPr lang="fr-FR" sz="2000" dirty="0" smtClean="0"/>
              <a:t>,  </a:t>
            </a:r>
            <a:r>
              <a:rPr lang="fr-FR" sz="2000" dirty="0"/>
              <a:t>discussion des futures orientations</a:t>
            </a:r>
          </a:p>
          <a:p>
            <a:pPr marL="0" indent="0">
              <a:buNone/>
            </a:pPr>
            <a:r>
              <a:rPr lang="fr-FR" sz="2000" dirty="0"/>
              <a:t>- </a:t>
            </a:r>
            <a:r>
              <a:rPr lang="fr-FR" sz="2000" dirty="0" smtClean="0"/>
              <a:t>Discussion des premières propositions: </a:t>
            </a:r>
            <a:r>
              <a:rPr lang="fr-FR" sz="2000" dirty="0"/>
              <a:t>feuille de route </a:t>
            </a:r>
            <a:r>
              <a:rPr lang="fr-FR" sz="2000" dirty="0" smtClean="0"/>
              <a:t>, projets </a:t>
            </a:r>
            <a:endParaRPr lang="fr-FR" sz="2000" dirty="0"/>
          </a:p>
          <a:p>
            <a:r>
              <a:rPr lang="en-US" sz="2000" b="1" dirty="0" err="1">
                <a:solidFill>
                  <a:srgbClr val="002060"/>
                </a:solidFill>
              </a:rPr>
              <a:t>Année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4 (2022</a:t>
            </a:r>
            <a:r>
              <a:rPr lang="en-US" sz="2000" b="1" dirty="0">
                <a:solidFill>
                  <a:srgbClr val="002060"/>
                </a:solidFill>
              </a:rPr>
              <a:t>) </a:t>
            </a:r>
            <a:r>
              <a:rPr lang="en-US" sz="2000" b="1" dirty="0" smtClean="0">
                <a:solidFill>
                  <a:srgbClr val="002060"/>
                </a:solidFill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</a:rPr>
              <a:t>finalisation</a:t>
            </a:r>
            <a:r>
              <a:rPr lang="en-US" sz="2000" b="1" dirty="0" smtClean="0">
                <a:solidFill>
                  <a:srgbClr val="002060"/>
                </a:solidFill>
              </a:rPr>
              <a:t> des </a:t>
            </a:r>
            <a:r>
              <a:rPr lang="en-US" sz="2000" b="1" dirty="0" err="1" smtClean="0">
                <a:solidFill>
                  <a:srgbClr val="002060"/>
                </a:solidFill>
              </a:rPr>
              <a:t>résultats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- Proposition </a:t>
            </a:r>
            <a:r>
              <a:rPr lang="fr-FR" sz="2000" dirty="0"/>
              <a:t>de projet accélérateur et feuille de route détaillée</a:t>
            </a:r>
          </a:p>
          <a:p>
            <a:pPr marL="0" indent="0">
              <a:buNone/>
            </a:pPr>
            <a:r>
              <a:rPr lang="fr-FR" sz="2000" dirty="0"/>
              <a:t>- </a:t>
            </a:r>
            <a:r>
              <a:rPr lang="fr-FR" sz="2000" dirty="0" smtClean="0"/>
              <a:t>Proposition </a:t>
            </a:r>
            <a:r>
              <a:rPr lang="fr-FR" sz="2000" dirty="0"/>
              <a:t>de structure de coordination au-delà de la durée du </a:t>
            </a:r>
            <a:r>
              <a:rPr lang="fr-FR" sz="2000" dirty="0" err="1" smtClean="0"/>
              <a:t>GdR</a:t>
            </a:r>
            <a:endParaRPr lang="fr-FR" sz="2000" dirty="0" smtClean="0"/>
          </a:p>
          <a:p>
            <a:r>
              <a:rPr lang="en-US" sz="2000" b="1" dirty="0" err="1">
                <a:solidFill>
                  <a:srgbClr val="002060"/>
                </a:solidFill>
              </a:rPr>
              <a:t>Année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5 </a:t>
            </a:r>
            <a:r>
              <a:rPr lang="en-US" sz="2000" b="1" dirty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2023): </a:t>
            </a:r>
            <a:r>
              <a:rPr lang="en-US" sz="2000" b="1" dirty="0" err="1" smtClean="0">
                <a:solidFill>
                  <a:srgbClr val="002060"/>
                </a:solidFill>
              </a:rPr>
              <a:t>préparation</a:t>
            </a:r>
            <a:r>
              <a:rPr lang="en-US" sz="2000" b="1" dirty="0" smtClean="0">
                <a:solidFill>
                  <a:srgbClr val="002060"/>
                </a:solidFill>
              </a:rPr>
              <a:t> de la </a:t>
            </a:r>
            <a:r>
              <a:rPr lang="en-US" sz="2000" b="1" dirty="0" err="1" smtClean="0">
                <a:solidFill>
                  <a:srgbClr val="002060"/>
                </a:solidFill>
              </a:rPr>
              <a:t>mise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en</a:t>
            </a:r>
            <a:r>
              <a:rPr lang="en-US" sz="2000" b="1" dirty="0" smtClean="0">
                <a:solidFill>
                  <a:srgbClr val="002060"/>
                </a:solidFill>
              </a:rPr>
              <a:t> place des structures </a:t>
            </a:r>
            <a:r>
              <a:rPr lang="en-US" sz="2000" b="1" dirty="0" err="1" smtClean="0">
                <a:solidFill>
                  <a:srgbClr val="002060"/>
                </a:solidFill>
              </a:rPr>
              <a:t>proposées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96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 err="1" smtClean="0"/>
              <a:t>GdR</a:t>
            </a:r>
            <a:r>
              <a:rPr lang="fr-FR" dirty="0" smtClean="0"/>
              <a:t> APPEL devrait permettre de </a:t>
            </a:r>
          </a:p>
          <a:p>
            <a:r>
              <a:rPr lang="fr-FR" dirty="0" smtClean="0"/>
              <a:t>Faire émerger l’ALP dans le domaine accélérateur en proposant </a:t>
            </a:r>
            <a:r>
              <a:rPr lang="fr-FR" dirty="0"/>
              <a:t>des outils de rupture technologique pour les </a:t>
            </a:r>
            <a:r>
              <a:rPr lang="fr-FR" dirty="0" smtClean="0"/>
              <a:t>accélérateurs</a:t>
            </a:r>
          </a:p>
          <a:p>
            <a:r>
              <a:rPr lang="fr-FR" dirty="0" smtClean="0"/>
              <a:t>Constituer une communauté visible </a:t>
            </a:r>
            <a:r>
              <a:rPr lang="fr-FR" smtClean="0"/>
              <a:t>et l’étendre-- </a:t>
            </a:r>
            <a:r>
              <a:rPr lang="fr-FR" dirty="0" smtClean="0"/>
              <a:t>pour conserver une place au meilleur niveau international </a:t>
            </a:r>
          </a:p>
          <a:p>
            <a:pPr lvl="1"/>
            <a:r>
              <a:rPr lang="fr-FR" dirty="0" smtClean="0"/>
              <a:t>Ouverture à d’autres équipes, aux industriels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Approbation du CR de la réunion du </a:t>
            </a:r>
            <a:r>
              <a:rPr lang="fr-FR" sz="2400" dirty="0" smtClean="0"/>
              <a:t>26/11/2018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Mise en route du </a:t>
            </a:r>
            <a:r>
              <a:rPr lang="fr-FR" sz="2400" dirty="0" err="1" smtClean="0"/>
              <a:t>GdR</a:t>
            </a:r>
            <a:r>
              <a:rPr lang="fr-FR" sz="2400" dirty="0" smtClean="0"/>
              <a:t> (info admin)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Supports de Com:  choix logo, lettre d’info APPEL, sites WEB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Réunion de Lancement: date, programme, organisation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Fonctionnement 2019: préparation budget, définir les besoins par axes et pour l’ensemble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Organisation  du travail: Proposition de sujets de discussion transverses aux axes du </a:t>
            </a:r>
            <a:r>
              <a:rPr lang="fr-FR" sz="2400" dirty="0" err="1" smtClean="0"/>
              <a:t>GdR</a:t>
            </a:r>
            <a:r>
              <a:rPr lang="fr-FR" sz="2400" dirty="0" smtClean="0"/>
              <a:t>  (par exemple positionnement des équipes </a:t>
            </a:r>
            <a:r>
              <a:rPr lang="fr-FR" sz="2400" dirty="0" err="1" smtClean="0"/>
              <a:t>fr</a:t>
            </a:r>
            <a:r>
              <a:rPr lang="fr-FR" sz="2400" dirty="0" smtClean="0"/>
              <a:t> par rapport à </a:t>
            </a:r>
            <a:r>
              <a:rPr lang="fr-FR" sz="2400" dirty="0" err="1" smtClean="0"/>
              <a:t>Eupraxia</a:t>
            </a:r>
            <a:r>
              <a:rPr lang="fr-FR" sz="2400" dirty="0" smtClean="0"/>
              <a:t>, identification des priorités pour les accélérateurs d’ions)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Divers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86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Infos administratives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Signature prévue avant fin janvier</a:t>
            </a:r>
          </a:p>
          <a:p>
            <a:r>
              <a:rPr lang="fr-FR" dirty="0" smtClean="0"/>
              <a:t>12 </a:t>
            </a:r>
            <a:r>
              <a:rPr lang="fr-FR" dirty="0" err="1" smtClean="0"/>
              <a:t>keuros</a:t>
            </a:r>
            <a:r>
              <a:rPr lang="fr-FR" dirty="0" smtClean="0"/>
              <a:t> pour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3.1 - Proposition de logo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Logo conçu par </a:t>
            </a:r>
            <a:r>
              <a:rPr lang="fr-FR" dirty="0" smtClean="0"/>
              <a:t>le LAL</a:t>
            </a:r>
            <a:endParaRPr lang="fr-FR" dirty="0" smtClean="0"/>
          </a:p>
          <a:p>
            <a:r>
              <a:rPr lang="fr-FR" dirty="0" smtClean="0"/>
              <a:t>Vote Bleu/rouge</a:t>
            </a:r>
            <a:r>
              <a:rPr lang="fr-FR" dirty="0" smtClean="0"/>
              <a:t>: 2</a:t>
            </a:r>
            <a:endParaRPr lang="fr-FR" dirty="0" smtClean="0"/>
          </a:p>
          <a:p>
            <a:r>
              <a:rPr lang="fr-FR" dirty="0" smtClean="0"/>
              <a:t>Vote gris/violet</a:t>
            </a:r>
            <a:r>
              <a:rPr lang="fr-FR" dirty="0" smtClean="0"/>
              <a:t>: 4</a:t>
            </a:r>
            <a:endParaRPr lang="fr-FR" dirty="0" smtClean="0"/>
          </a:p>
          <a:p>
            <a:r>
              <a:rPr lang="fr-FR" dirty="0" smtClean="0"/>
              <a:t>Abstention</a:t>
            </a:r>
            <a:r>
              <a:rPr lang="fr-FR" dirty="0" smtClean="0"/>
              <a:t>: 1</a:t>
            </a:r>
            <a:endParaRPr lang="fr-FR" dirty="0" smtClean="0"/>
          </a:p>
          <a:p>
            <a:r>
              <a:rPr lang="fr-FR" dirty="0" smtClean="0">
                <a:solidFill>
                  <a:srgbClr val="7030A0"/>
                </a:solidFill>
              </a:rPr>
              <a:t>Décision</a:t>
            </a:r>
            <a:r>
              <a:rPr lang="fr-FR" dirty="0" smtClean="0">
                <a:solidFill>
                  <a:srgbClr val="7030A0"/>
                </a:solidFill>
              </a:rPr>
              <a:t>: gris/violet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97" y="1844824"/>
            <a:ext cx="2377175" cy="14783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98" y="3323128"/>
            <a:ext cx="2277588" cy="14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3.2 Lettre d’info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Fréquence</a:t>
            </a:r>
          </a:p>
          <a:p>
            <a:r>
              <a:rPr lang="fr-FR" dirty="0" smtClean="0"/>
              <a:t>Jour de parution </a:t>
            </a:r>
          </a:p>
          <a:p>
            <a:r>
              <a:rPr lang="fr-FR" dirty="0" smtClean="0"/>
              <a:t>Rubriques </a:t>
            </a:r>
          </a:p>
          <a:p>
            <a:r>
              <a:rPr lang="fr-FR" dirty="0" smtClean="0"/>
              <a:t>Date de démarrage</a:t>
            </a:r>
          </a:p>
          <a:p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2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4.1 Réunion de lancement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Dates possible (</a:t>
            </a:r>
            <a:r>
              <a:rPr lang="fr-FR" sz="2400" dirty="0" err="1" smtClean="0"/>
              <a:t>doodle</a:t>
            </a:r>
            <a:r>
              <a:rPr lang="fr-FR" sz="2400" dirty="0" smtClean="0"/>
              <a:t>)</a:t>
            </a:r>
            <a:endParaRPr lang="fr-FR" sz="2400" dirty="0" smtClean="0"/>
          </a:p>
          <a:p>
            <a:r>
              <a:rPr lang="fr-FR" sz="2400" dirty="0" smtClean="0"/>
              <a:t>Le 6 réunion IPAC2020 et </a:t>
            </a:r>
            <a:r>
              <a:rPr lang="fr-FR" sz="2400" dirty="0" err="1" smtClean="0"/>
              <a:t>labex</a:t>
            </a:r>
            <a:r>
              <a:rPr lang="fr-FR" sz="2400" dirty="0" smtClean="0"/>
              <a:t> palm</a:t>
            </a:r>
          </a:p>
          <a:p>
            <a:r>
              <a:rPr lang="fr-FR" sz="2400" dirty="0" smtClean="0"/>
              <a:t>Choix</a:t>
            </a:r>
            <a:r>
              <a:rPr lang="fr-FR" sz="2400" dirty="0" smtClean="0"/>
              <a:t>: 8 février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Site réunion</a:t>
            </a:r>
          </a:p>
          <a:p>
            <a:r>
              <a:rPr lang="fr-FR" sz="2400" dirty="0" smtClean="0"/>
              <a:t>Mail d’info aux équipes</a:t>
            </a:r>
            <a:endParaRPr lang="en-US" sz="2400" dirty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20851" t="18526" r="24574" b="13580"/>
          <a:stretch/>
        </p:blipFill>
        <p:spPr bwMode="auto">
          <a:xfrm>
            <a:off x="4634305" y="2427201"/>
            <a:ext cx="4509095" cy="366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17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4.2 Programme Réunion de lancement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Introduction et présentation </a:t>
            </a:r>
            <a:r>
              <a:rPr lang="fr-FR" sz="2400" dirty="0"/>
              <a:t>du </a:t>
            </a:r>
            <a:r>
              <a:rPr lang="fr-FR" sz="2400" dirty="0" err="1" smtClean="0"/>
              <a:t>GdR</a:t>
            </a:r>
            <a:r>
              <a:rPr lang="fr-FR" sz="2400" dirty="0" smtClean="0"/>
              <a:t>— </a:t>
            </a:r>
            <a:r>
              <a:rPr lang="fr-FR" sz="2400" dirty="0" smtClean="0">
                <a:solidFill>
                  <a:srgbClr val="FF0000"/>
                </a:solidFill>
              </a:rPr>
              <a:t>9:30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/>
              <a:t>présentation d’une revue du contexte international 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--- </a:t>
            </a:r>
            <a:r>
              <a:rPr lang="fr-FR" sz="2000" dirty="0" smtClean="0">
                <a:solidFill>
                  <a:srgbClr val="FF0000"/>
                </a:solidFill>
              </a:rPr>
              <a:t>10:00-11:00</a:t>
            </a:r>
            <a:endParaRPr lang="fr-FR" sz="2400" dirty="0" smtClean="0">
              <a:solidFill>
                <a:srgbClr val="FF0000"/>
              </a:solidFill>
            </a:endParaRPr>
          </a:p>
          <a:p>
            <a:pPr lvl="1"/>
            <a:r>
              <a:rPr lang="fr-FR" sz="2000" dirty="0" smtClean="0"/>
              <a:t>(</a:t>
            </a:r>
            <a:r>
              <a:rPr lang="fr-FR" sz="2000" dirty="0"/>
              <a:t>ions et électrons, préférentiellement 2 orateurs du </a:t>
            </a:r>
            <a:r>
              <a:rPr lang="fr-FR" sz="2000" dirty="0" err="1"/>
              <a:t>GdR</a:t>
            </a:r>
            <a:r>
              <a:rPr lang="fr-FR" sz="2000" dirty="0"/>
              <a:t>), </a:t>
            </a:r>
            <a:endParaRPr lang="fr-FR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Café et échanges informels </a:t>
            </a:r>
            <a:r>
              <a:rPr lang="fr-FR" sz="2000" dirty="0" smtClean="0">
                <a:solidFill>
                  <a:srgbClr val="FF0000"/>
                </a:solidFill>
              </a:rPr>
              <a:t>11:00-11:30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sz="2400" dirty="0" smtClean="0"/>
          </a:p>
          <a:p>
            <a:r>
              <a:rPr lang="fr-FR" sz="2400" dirty="0" smtClean="0"/>
              <a:t>Présentations par axes (</a:t>
            </a:r>
            <a:r>
              <a:rPr lang="fr-FR" sz="2400" dirty="0" err="1" smtClean="0"/>
              <a:t>a,b,c</a:t>
            </a:r>
            <a:r>
              <a:rPr lang="fr-FR" sz="2400" dirty="0" smtClean="0"/>
              <a:t>), </a:t>
            </a:r>
            <a:r>
              <a:rPr lang="fr-FR" sz="2400" dirty="0" smtClean="0">
                <a:solidFill>
                  <a:srgbClr val="FF0000"/>
                </a:solidFill>
              </a:rPr>
              <a:t>partie 1 11:30-12:30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Déjeuner 12:30-14:00</a:t>
            </a:r>
          </a:p>
          <a:p>
            <a:r>
              <a:rPr lang="fr-FR" sz="2400" dirty="0"/>
              <a:t>Présentations par axes (</a:t>
            </a:r>
            <a:r>
              <a:rPr lang="fr-FR" sz="2400" dirty="0" err="1"/>
              <a:t>a,b,c</a:t>
            </a:r>
            <a:r>
              <a:rPr lang="fr-FR" sz="2400" dirty="0"/>
              <a:t>), </a:t>
            </a:r>
            <a:r>
              <a:rPr lang="fr-FR" sz="2400" dirty="0">
                <a:solidFill>
                  <a:srgbClr val="FF0000"/>
                </a:solidFill>
              </a:rPr>
              <a:t>partie </a:t>
            </a:r>
            <a:r>
              <a:rPr lang="fr-FR" sz="2400" dirty="0" smtClean="0">
                <a:solidFill>
                  <a:srgbClr val="FF0000"/>
                </a:solidFill>
              </a:rPr>
              <a:t>2 14:00-16:00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/>
              <a:t>présentation </a:t>
            </a:r>
            <a:r>
              <a:rPr lang="fr-FR" sz="2400" dirty="0"/>
              <a:t>des axes de travail par les responsables d’axe (programme de travail, périmètre, méthodologie) </a:t>
            </a:r>
            <a:endParaRPr lang="fr-FR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/>
              <a:t>présentation </a:t>
            </a:r>
            <a:r>
              <a:rPr lang="fr-FR" sz="2400" dirty="0"/>
              <a:t>des équipes membres du </a:t>
            </a:r>
            <a:r>
              <a:rPr lang="fr-FR" sz="2400" dirty="0" err="1"/>
              <a:t>GdR</a:t>
            </a:r>
            <a:r>
              <a:rPr lang="fr-FR" sz="2400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/>
              <a:t>Discussion sur l’organisation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00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Fonctionnement 2019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Fixer dates réunions COPILAPPEL:</a:t>
            </a:r>
          </a:p>
          <a:p>
            <a:r>
              <a:rPr lang="fr-FR" sz="2400" dirty="0" smtClean="0"/>
              <a:t>Organiser réunions d’axes et autres actions en 2019: définir budget nécessaire (proposition des coordinateurs)</a:t>
            </a:r>
          </a:p>
          <a:p>
            <a:r>
              <a:rPr lang="fr-FR" sz="2400" dirty="0" smtClean="0"/>
              <a:t>Occasions de rencontre en 2019: </a:t>
            </a:r>
          </a:p>
          <a:p>
            <a:pPr lvl="1"/>
            <a:r>
              <a:rPr lang="fr-FR" sz="2000" dirty="0" smtClean="0"/>
              <a:t>Congrès SFP2019 à Nantes,  8-12 Juillet</a:t>
            </a:r>
          </a:p>
          <a:p>
            <a:pPr lvl="1"/>
            <a:r>
              <a:rPr lang="fr-FR" sz="2000" dirty="0" smtClean="0"/>
              <a:t>Journées Accélérateur Roscoff, 1-4 Octobre</a:t>
            </a:r>
          </a:p>
          <a:p>
            <a:endParaRPr lang="fr-F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398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</a:t>
            </a:r>
            <a:r>
              <a:rPr lang="fr-FR" dirty="0"/>
              <a:t>Organisation  du travail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 </a:t>
            </a:r>
            <a:r>
              <a:rPr lang="fr-FR" sz="2800" dirty="0"/>
              <a:t>Proposition de sujets de discussion </a:t>
            </a:r>
            <a:r>
              <a:rPr lang="fr-FR" sz="2800" dirty="0" smtClean="0"/>
              <a:t>transverses, à aborder entre autres dans chaque axe </a:t>
            </a:r>
            <a:r>
              <a:rPr lang="fr-FR" sz="2800" dirty="0"/>
              <a:t>du </a:t>
            </a:r>
            <a:r>
              <a:rPr lang="fr-FR" sz="2800" dirty="0" err="1" smtClean="0"/>
              <a:t>GdR</a:t>
            </a:r>
            <a:r>
              <a:rPr lang="fr-FR" sz="2800" dirty="0" smtClean="0"/>
              <a:t>, par exemple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dirty="0"/>
              <a:t>positionnement des équipes </a:t>
            </a:r>
            <a:r>
              <a:rPr lang="fr-FR" sz="2400" dirty="0" err="1"/>
              <a:t>fr</a:t>
            </a:r>
            <a:r>
              <a:rPr lang="fr-FR" sz="2400" dirty="0"/>
              <a:t> par rapport à </a:t>
            </a:r>
            <a:r>
              <a:rPr lang="fr-FR" sz="2400" dirty="0" err="1" smtClean="0"/>
              <a:t>Eupraxia</a:t>
            </a:r>
            <a:r>
              <a:rPr lang="fr-FR" sz="2400" dirty="0" smtClean="0"/>
              <a:t>: proposition d’un prototype 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smtClean="0"/>
              <a:t>identification </a:t>
            </a:r>
            <a:r>
              <a:rPr lang="fr-FR" sz="2400" dirty="0"/>
              <a:t>des priorités pour les accélérateurs </a:t>
            </a:r>
            <a:r>
              <a:rPr lang="fr-FR" sz="2400" dirty="0" smtClean="0"/>
              <a:t>d’ions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744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805</Words>
  <Application>Microsoft Office PowerPoint</Application>
  <PresentationFormat>Affichage à l'écran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Groupement de Recherche Accélérateurs Plasma  PompEs par Laser GdR APPEL</vt:lpstr>
      <vt:lpstr>Ordre du jour</vt:lpstr>
      <vt:lpstr>2. Infos administratives</vt:lpstr>
      <vt:lpstr>3.1 - Proposition de logo</vt:lpstr>
      <vt:lpstr>3.2 Lettre d’info</vt:lpstr>
      <vt:lpstr>4.1 Réunion de lancement</vt:lpstr>
      <vt:lpstr>4.2 Programme Réunion de lancement</vt:lpstr>
      <vt:lpstr>5. Fonctionnement 2019</vt:lpstr>
      <vt:lpstr>6. Organisation  du travail</vt:lpstr>
      <vt:lpstr>7. Divers</vt:lpstr>
      <vt:lpstr>Compléments</vt:lpstr>
      <vt:lpstr>L’ALP fournit de très forts gradients accélérateurs, 1-100 GV/m: Comment exploiter ce potentiel pour construire des accélérateurs compacts?  Pour quelles applications?</vt:lpstr>
      <vt:lpstr>Thématique ALP en pointe, fortement soutenue au niveau international</vt:lpstr>
      <vt:lpstr>Objectifs du GdR APPEL</vt:lpstr>
      <vt:lpstr>Organisation du GdR APPEL</vt:lpstr>
      <vt:lpstr>Principales actions envisagées</vt:lpstr>
      <vt:lpstr>Gouvernance collégiale IN2P3/INP </vt:lpstr>
      <vt:lpstr>Calendrier du GdR APPEL 2019-2023</vt:lpstr>
      <vt:lpstr>Résumé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Groupement de Recherche Accélérateurs Laser Plasma GdR ALP</dc:title>
  <dc:creator>Brigitte</dc:creator>
  <cp:lastModifiedBy>Brigitte</cp:lastModifiedBy>
  <cp:revision>51</cp:revision>
  <cp:lastPrinted>2019-01-10T13:10:34Z</cp:lastPrinted>
  <dcterms:created xsi:type="dcterms:W3CDTF">2018-06-06T12:05:47Z</dcterms:created>
  <dcterms:modified xsi:type="dcterms:W3CDTF">2019-01-10T17:02:05Z</dcterms:modified>
</cp:coreProperties>
</file>