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309" r:id="rId15"/>
    <p:sldId id="310" r:id="rId16"/>
    <p:sldId id="311" r:id="rId17"/>
    <p:sldId id="323" r:id="rId18"/>
    <p:sldId id="324" r:id="rId19"/>
    <p:sldId id="312" r:id="rId20"/>
    <p:sldId id="315" r:id="rId21"/>
    <p:sldId id="317" r:id="rId22"/>
    <p:sldId id="318" r:id="rId23"/>
    <p:sldId id="319" r:id="rId24"/>
    <p:sldId id="320" r:id="rId25"/>
    <p:sldId id="321" r:id="rId26"/>
    <p:sldId id="307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2"/>
    <a:srgbClr val="00294B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5"/>
    <p:restoredTop sz="94703"/>
  </p:normalViewPr>
  <p:slideViewPr>
    <p:cSldViewPr>
      <p:cViewPr>
        <p:scale>
          <a:sx n="80" d="100"/>
          <a:sy n="8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27/03/2019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14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45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25D8-577E-4217-B82C-50633FFF7E8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25D8-577E-4217-B82C-50633FFF7E8C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25D8-577E-4217-B82C-50633FFF7E8C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25D8-577E-4217-B82C-50633FFF7E8C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www.in2p3.fr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7" y="188028"/>
            <a:ext cx="1432255" cy="143225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IN2P3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Date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5805488"/>
            <a:ext cx="73437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i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z="2200" dirty="0"/>
              <a:t>Nom de l’intervenant - fonction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78496"/>
          </a:xfrm>
          <a:prstGeom prst="rect">
            <a:avLst/>
          </a:prstGeom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0" y="681790"/>
            <a:ext cx="9143999" cy="588210"/>
          </a:xfrm>
          <a:custGeom>
            <a:avLst/>
            <a:gdLst>
              <a:gd name="connsiteX0" fmla="*/ 0 w 9143999"/>
              <a:gd name="connsiteY0" fmla="*/ 0 h 2077257"/>
              <a:gd name="connsiteX1" fmla="*/ 9143999 w 9143999"/>
              <a:gd name="connsiteY1" fmla="*/ 0 h 2077257"/>
              <a:gd name="connsiteX2" fmla="*/ 9143999 w 9143999"/>
              <a:gd name="connsiteY2" fmla="*/ 2077257 h 2077257"/>
              <a:gd name="connsiteX3" fmla="*/ 0 w 9143999"/>
              <a:gd name="connsiteY3" fmla="*/ 2077257 h 2077257"/>
              <a:gd name="connsiteX4" fmla="*/ 0 w 9143999"/>
              <a:gd name="connsiteY4" fmla="*/ 0 h 2077257"/>
              <a:gd name="connsiteX0" fmla="*/ 0 w 9143999"/>
              <a:gd name="connsiteY0" fmla="*/ 374316 h 2451573"/>
              <a:gd name="connsiteX1" fmla="*/ 9130631 w 9143999"/>
              <a:gd name="connsiteY1" fmla="*/ 0 h 2451573"/>
              <a:gd name="connsiteX2" fmla="*/ 9143999 w 9143999"/>
              <a:gd name="connsiteY2" fmla="*/ 2451573 h 2451573"/>
              <a:gd name="connsiteX3" fmla="*/ 0 w 9143999"/>
              <a:gd name="connsiteY3" fmla="*/ 2451573 h 2451573"/>
              <a:gd name="connsiteX4" fmla="*/ 0 w 9143999"/>
              <a:gd name="connsiteY4" fmla="*/ 374316 h 2451573"/>
              <a:gd name="connsiteX0" fmla="*/ 0 w 9143999"/>
              <a:gd name="connsiteY0" fmla="*/ 13368 h 2451573"/>
              <a:gd name="connsiteX1" fmla="*/ 9130631 w 9143999"/>
              <a:gd name="connsiteY1" fmla="*/ 0 h 2451573"/>
              <a:gd name="connsiteX2" fmla="*/ 9143999 w 9143999"/>
              <a:gd name="connsiteY2" fmla="*/ 2451573 h 2451573"/>
              <a:gd name="connsiteX3" fmla="*/ 0 w 9143999"/>
              <a:gd name="connsiteY3" fmla="*/ 2451573 h 2451573"/>
              <a:gd name="connsiteX4" fmla="*/ 0 w 9143999"/>
              <a:gd name="connsiteY4" fmla="*/ 13368 h 245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451573">
                <a:moveTo>
                  <a:pt x="0" y="13368"/>
                </a:moveTo>
                <a:lnTo>
                  <a:pt x="9130631" y="0"/>
                </a:lnTo>
                <a:lnTo>
                  <a:pt x="9143999" y="2451573"/>
                </a:lnTo>
                <a:lnTo>
                  <a:pt x="0" y="2451573"/>
                </a:lnTo>
                <a:lnTo>
                  <a:pt x="0" y="1336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endParaRPr lang="en-US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1557420"/>
            <a:ext cx="6941446" cy="463215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526964" y="3273777"/>
            <a:ext cx="672480" cy="2116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793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www.in2p3.fr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7" y="188028"/>
            <a:ext cx="1432255" cy="143225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IN2P3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Date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5805488"/>
            <a:ext cx="73437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i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z="2200" dirty="0"/>
              <a:t>Nom de l’intervenant - fonction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B4793332-E926-7640-9152-48EB3ADE5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3200"/>
            <a:ext cx="9144000" cy="33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7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="" xmlns:a16="http://schemas.microsoft.com/office/drawing/2014/main" id="{0EAFB9D0-342E-0D42-8DB6-E8BD34F3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3467-FDC8-2B4B-A9AA-414CBADA4390}" type="datetime1">
              <a:rPr lang="fr-FR" smtClean="0"/>
              <a:t>27/03/2019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000" y="252000"/>
            <a:ext cx="476287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A1D0-96F7-294A-BDF0-BB132E9CC2D8}" type="datetime1">
              <a:rPr lang="fr-FR" smtClean="0"/>
              <a:t>27/03/2019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000" y="252000"/>
            <a:ext cx="4762872" cy="346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D550-54B1-8A4D-B622-96E6284F2246}" type="datetime1">
              <a:rPr lang="fr-FR" smtClean="0"/>
              <a:t>27/03/2019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F82933-F053-3F45-BE0F-7EDE3DD2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116632"/>
            <a:ext cx="7380312" cy="637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0B9CCFB-726F-6E40-A8CC-D3445B9C7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7C1F132-D535-114A-9B88-538EA4360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88B7F04-8740-8544-9DC2-CA75EEFC5A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D919AD-F361-0444-935F-64BAA89FF726}" type="datetime1">
              <a:rPr lang="fr-FR" smtClean="0"/>
              <a:t>27/03/2019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8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20" y="6453336"/>
            <a:ext cx="347674" cy="347674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-716508" y="6533436"/>
            <a:ext cx="171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E75112"/>
                </a:solidFill>
                <a:latin typeface="Arial Narrow" panose="020B0606020202030204" pitchFamily="34" charset="0"/>
              </a:rPr>
              <a:t>                            IN2P3</a:t>
            </a:r>
          </a:p>
          <a:p>
            <a:pPr algn="r"/>
            <a:r>
              <a:rPr lang="fr-FR" sz="500" b="0" dirty="0">
                <a:solidFill>
                  <a:srgbClr val="E75112"/>
                </a:solidFill>
                <a:latin typeface="Arial Narrow" panose="020B0606020202030204" pitchFamily="34" charset="0"/>
              </a:rPr>
              <a:t>Les</a:t>
            </a:r>
            <a:r>
              <a:rPr lang="fr-FR" sz="500" b="1" baseline="0" dirty="0">
                <a:solidFill>
                  <a:srgbClr val="E75112"/>
                </a:solidFill>
                <a:latin typeface="Arial Narrow" panose="020B0606020202030204" pitchFamily="34" charset="0"/>
              </a:rPr>
              <a:t> deux infinis</a:t>
            </a:r>
            <a:endParaRPr lang="fr-FR" sz="600" b="1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5636-4150-234F-A1ED-76ED7A2DF755}" type="datetime1">
              <a:rPr lang="fr-FR" smtClean="0"/>
              <a:t>27/03/2019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 dirty="0"/>
              <a:t>IN2P3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-2" y="0"/>
            <a:ext cx="9144002" cy="1916832"/>
            <a:chOff x="-2" y="234904"/>
            <a:chExt cx="9144002" cy="1916832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836712"/>
              <a:ext cx="3635897" cy="1315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35896" y="836712"/>
              <a:ext cx="5508104" cy="1315024"/>
            </a:xfrm>
            <a:prstGeom prst="rect">
              <a:avLst/>
            </a:prstGeom>
            <a:solidFill>
              <a:srgbClr val="E75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3635896" y="927600"/>
              <a:ext cx="55081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fr-FR" sz="28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3635894" y="234904"/>
              <a:ext cx="5503331" cy="6018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r-FR" altLang="fr-FR" sz="1700" b="0" dirty="0">
                  <a:solidFill>
                    <a:srgbClr val="E75112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Institut national de physique nucléaire et de physique des particules</a:t>
              </a:r>
              <a:endParaRPr lang="fr-FR" sz="1700" b="0" dirty="0">
                <a:solidFill>
                  <a:srgbClr val="E75112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88" y="116632"/>
            <a:ext cx="432048" cy="432048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635895" y="1052736"/>
            <a:ext cx="5503329" cy="346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3E74307C-4BAD-5C4A-BBA5-DD251413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B8A4-B39F-CD49-8692-933BB3A1E42C}" type="datetime1">
              <a:rPr lang="fr-FR" smtClean="0"/>
              <a:t>27/03/2019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30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581" y="116632"/>
            <a:ext cx="7380312" cy="637888"/>
          </a:xfrm>
        </p:spPr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2771800" y="6516000"/>
            <a:ext cx="5184000" cy="360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1"/>
          </p:nvPr>
        </p:nvSpPr>
        <p:spPr>
          <a:xfrm>
            <a:off x="1475656" y="6516000"/>
            <a:ext cx="1152000" cy="36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2512-6CE3-6548-932C-EB4AA599411C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57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20" y="6453336"/>
            <a:ext cx="347674" cy="347674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716508" y="6533436"/>
            <a:ext cx="171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E75112"/>
                </a:solidFill>
                <a:latin typeface="Arial Narrow" panose="020B0606020202030204" pitchFamily="34" charset="0"/>
              </a:rPr>
              <a:t>                            IN2P3</a:t>
            </a:r>
          </a:p>
          <a:p>
            <a:pPr algn="r"/>
            <a:r>
              <a:rPr lang="fr-FR" sz="500" b="0" dirty="0">
                <a:solidFill>
                  <a:srgbClr val="E75112"/>
                </a:solidFill>
                <a:latin typeface="Arial Narrow" panose="020B0606020202030204" pitchFamily="34" charset="0"/>
              </a:rPr>
              <a:t>Les</a:t>
            </a:r>
            <a:r>
              <a:rPr lang="fr-FR" sz="500" b="1" baseline="0" dirty="0">
                <a:solidFill>
                  <a:srgbClr val="E75112"/>
                </a:solidFill>
                <a:latin typeface="Arial Narrow" panose="020B0606020202030204" pitchFamily="34" charset="0"/>
              </a:rPr>
              <a:t> deux infinis</a:t>
            </a:r>
            <a:endParaRPr lang="fr-FR" sz="600" b="1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19AD-F361-0444-935F-64BAA89FF726}" type="datetime1">
              <a:rPr lang="fr-FR" smtClean="0"/>
              <a:t>27/03/2019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50" r:id="rId4"/>
    <p:sldLayoutId id="2147483652" r:id="rId5"/>
    <p:sldLayoutId id="2147483659" r:id="rId6"/>
    <p:sldLayoutId id="2147483656" r:id="rId7"/>
    <p:sldLayoutId id="2147483654" r:id="rId8"/>
    <p:sldLayoutId id="2147483661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trium.in2p3.fr/nuxeo/nxdoc/default/45ce8709-8009-4294-81b2-183e073113c7/view_documents" TargetMode="External"/><Relationship Id="rId2" Type="http://schemas.openxmlformats.org/officeDocument/2006/relationships/hyperlink" Target="https://atrium.in2p3.fr/nuxeo/nxdoc/default/5c59dbe1-63de-4d66-81d4-e1975ad4e6de/view_document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tiff"/><Relationship Id="rId4" Type="http://schemas.openxmlformats.org/officeDocument/2006/relationships/hyperlink" Target="https://atrium.in2p3.fr/nuxeo/nxdoc/default/649a3226-2f0a-434e-ba3f-f4081b70f985/view_document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tiff"/><Relationship Id="rId3" Type="http://schemas.openxmlformats.org/officeDocument/2006/relationships/image" Target="../media/image23.jpeg"/><Relationship Id="rId21" Type="http://schemas.openxmlformats.org/officeDocument/2006/relationships/image" Target="../media/image41.tif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20" Type="http://schemas.openxmlformats.org/officeDocument/2006/relationships/image" Target="../media/image40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23.jpeg"/><Relationship Id="rId7" Type="http://schemas.openxmlformats.org/officeDocument/2006/relationships/image" Target="../media/image45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42.tiff"/><Relationship Id="rId9" Type="http://schemas.openxmlformats.org/officeDocument/2006/relationships/image" Target="../media/image4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23.jpeg"/><Relationship Id="rId7" Type="http://schemas.openxmlformats.org/officeDocument/2006/relationships/image" Target="../media/image5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58.tiff"/><Relationship Id="rId4" Type="http://schemas.openxmlformats.org/officeDocument/2006/relationships/image" Target="../media/image52.jpeg"/><Relationship Id="rId9" Type="http://schemas.openxmlformats.org/officeDocument/2006/relationships/image" Target="../media/image5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 dirty="0"/>
              <a:t>IN2P3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5196832"/>
            <a:ext cx="8870554" cy="464416"/>
          </a:xfrm>
        </p:spPr>
        <p:txBody>
          <a:bodyPr/>
          <a:lstStyle/>
          <a:p>
            <a:r>
              <a:rPr lang="fr-FR" dirty="0" smtClean="0"/>
              <a:t>L’IN2P3 et les réseaux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Jean-Luc Biarrotte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7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CFB626-03F2-3140-8341-A095ECDD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115200"/>
            <a:ext cx="7956000" cy="637200"/>
          </a:xfrm>
        </p:spPr>
        <p:txBody>
          <a:bodyPr>
            <a:normAutofit/>
          </a:bodyPr>
          <a:lstStyle/>
          <a:p>
            <a:r>
              <a:rPr lang="en-GB" sz="2800" dirty="0"/>
              <a:t>European Research Infrastructures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ABCE55C-56C1-1F41-B0AB-0E7174E6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FC20C80-4A7A-6744-9BCD-2440DE56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9</a:t>
            </a:fld>
            <a:endParaRPr lang="fr-FR"/>
          </a:p>
        </p:txBody>
      </p:sp>
      <p:sp>
        <p:nvSpPr>
          <p:cNvPr id="36" name="Espace réservé de la date 35">
            <a:extLst>
              <a:ext uri="{FF2B5EF4-FFF2-40B4-BE49-F238E27FC236}">
                <a16:creationId xmlns:a16="http://schemas.microsoft.com/office/drawing/2014/main" xmlns="" id="{6FAAEA3B-FC58-4C44-93D0-6749009918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D2DA9D-2948-B747-8ACC-C7F1AB48E6B8}" type="datetime1">
              <a:rPr lang="fr-FR" smtClean="0"/>
              <a:t>27/03/2019</a:t>
            </a:fld>
            <a:endParaRPr lang="en-GB"/>
          </a:p>
        </p:txBody>
      </p:sp>
      <p:pic>
        <p:nvPicPr>
          <p:cNvPr id="6" name="Picture 2" descr="C:\Users\jeremy.lescene@cnrs-dir.fr\Desktop\Sans titre-1.jpg">
            <a:extLst>
              <a:ext uri="{FF2B5EF4-FFF2-40B4-BE49-F238E27FC236}">
                <a16:creationId xmlns:a16="http://schemas.microsoft.com/office/drawing/2014/main" xmlns="" id="{23C00540-4C12-0547-9B35-7A6E624A99B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5200"/>
            <a:ext cx="9142984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6">
            <a:extLst>
              <a:ext uri="{FF2B5EF4-FFF2-40B4-BE49-F238E27FC236}">
                <a16:creationId xmlns:a16="http://schemas.microsoft.com/office/drawing/2014/main" xmlns="" id="{B2DA6132-9598-B940-AB14-6E0BAAAA637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135813" y="4203700"/>
            <a:ext cx="3810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700">
                <a:latin typeface="Arial Narrow" charset="0"/>
                <a:ea typeface="ＭＳ Ｐゴシック" charset="0"/>
                <a:cs typeface="ＭＳ Ｐゴシック" charset="0"/>
              </a:rPr>
              <a:t>© Cern, Nasa, Opera, GSI, JINR Dubna, Profilmedia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A300B7D8-9245-BE4F-B45B-7D07186E07F0}"/>
              </a:ext>
            </a:extLst>
          </p:cNvPr>
          <p:cNvSpPr txBox="1">
            <a:spLocks/>
          </p:cNvSpPr>
          <p:nvPr/>
        </p:nvSpPr>
        <p:spPr bwMode="auto">
          <a:xfrm>
            <a:off x="1547824" y="4047728"/>
            <a:ext cx="144000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 / </a:t>
            </a:r>
          </a:p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LHC, ISOLDE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D7A42019-134E-E248-8A1A-98E8DC4BFCA3}"/>
              </a:ext>
            </a:extLst>
          </p:cNvPr>
          <p:cNvSpPr txBox="1">
            <a:spLocks/>
          </p:cNvSpPr>
          <p:nvPr/>
        </p:nvSpPr>
        <p:spPr bwMode="auto">
          <a:xfrm>
            <a:off x="3384550" y="5229225"/>
            <a:ext cx="1475481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LNGS / </a:t>
            </a:r>
            <a:r>
              <a:rPr lang="fr-FR" sz="1600" dirty="0" err="1">
                <a:solidFill>
                  <a:schemeClr val="bg1"/>
                </a:solidFill>
              </a:rPr>
              <a:t>Xenon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Italy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Image 9" descr="EDW Fisheye.jpg">
            <a:extLst>
              <a:ext uri="{FF2B5EF4-FFF2-40B4-BE49-F238E27FC236}">
                <a16:creationId xmlns:a16="http://schemas.microsoft.com/office/drawing/2014/main" xmlns="" id="{431FCF31-6F20-A343-82A2-D55F204B0E07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454" y="3092010"/>
            <a:ext cx="1440000" cy="1439998"/>
          </a:xfrm>
          <a:prstGeom prst="ellipse">
            <a:avLst/>
          </a:prstGeom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8E8C46B4-2F44-194D-8569-0EBB21C2C680}"/>
              </a:ext>
            </a:extLst>
          </p:cNvPr>
          <p:cNvSpPr txBox="1">
            <a:spLocks/>
          </p:cNvSpPr>
          <p:nvPr/>
        </p:nvSpPr>
        <p:spPr bwMode="auto">
          <a:xfrm>
            <a:off x="3647302" y="3363675"/>
            <a:ext cx="1342213" cy="4010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GSI / FAIR</a:t>
            </a: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 (Germany)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56E0BDD-4943-834E-9702-7234ADDE4B33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921" y="1822508"/>
            <a:ext cx="1439998" cy="1440000"/>
          </a:xfrm>
          <a:prstGeom prst="ellipse">
            <a:avLst/>
          </a:prstGeom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A8FBFCD4-742D-FD45-A7AA-506C1946A6EB}"/>
              </a:ext>
            </a:extLst>
          </p:cNvPr>
          <p:cNvSpPr txBox="1">
            <a:spLocks/>
          </p:cNvSpPr>
          <p:nvPr/>
        </p:nvSpPr>
        <p:spPr bwMode="auto">
          <a:xfrm>
            <a:off x="5736169" y="2412969"/>
            <a:ext cx="1345540" cy="492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JINR /</a:t>
            </a:r>
          </a:p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</a:rPr>
              <a:t>SHE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1A25138F-87A1-BC4D-8C63-7F4940964ED7}"/>
              </a:ext>
            </a:extLst>
          </p:cNvPr>
          <p:cNvSpPr txBox="1">
            <a:spLocks/>
          </p:cNvSpPr>
          <p:nvPr/>
        </p:nvSpPr>
        <p:spPr bwMode="auto">
          <a:xfrm>
            <a:off x="4672013" y="1085850"/>
            <a:ext cx="968212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JYFL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Finland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283D0795-2176-E54E-8B84-12304EA87F27}"/>
              </a:ext>
            </a:extLst>
          </p:cNvPr>
          <p:cNvSpPr txBox="1">
            <a:spLocks/>
          </p:cNvSpPr>
          <p:nvPr/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4889DEF-9CC0-D74C-BBDE-FE4D1CEE1E31}" type="datetime1">
              <a:rPr lang="fr-FR" smtClean="0"/>
              <a:pPr>
                <a:defRPr/>
              </a:pPr>
              <a:t>27/03/2019</a:t>
            </a:fld>
            <a:endParaRPr lang="en-GB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A53EAFB2-DD9C-7949-B41A-C58CA2531D0E}"/>
              </a:ext>
            </a:extLst>
          </p:cNvPr>
          <p:cNvSpPr txBox="1">
            <a:spLocks/>
          </p:cNvSpPr>
          <p:nvPr/>
        </p:nvSpPr>
        <p:spPr bwMode="auto">
          <a:xfrm>
            <a:off x="2339752" y="4617244"/>
            <a:ext cx="1331258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EGO /</a:t>
            </a:r>
          </a:p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Virgo</a:t>
            </a:r>
            <a:r>
              <a:rPr lang="fr-FR" sz="1600" dirty="0">
                <a:solidFill>
                  <a:schemeClr val="bg1"/>
                </a:solidFill>
              </a:rPr>
              <a:t> (</a:t>
            </a:r>
            <a:r>
              <a:rPr lang="fr-FR" sz="1600" dirty="0" err="1">
                <a:solidFill>
                  <a:schemeClr val="bg1"/>
                </a:solidFill>
              </a:rPr>
              <a:t>Italy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xmlns="" id="{1B5D22C5-4FF8-C74E-9342-D854B749D9EF}"/>
              </a:ext>
            </a:extLst>
          </p:cNvPr>
          <p:cNvSpPr txBox="1">
            <a:spLocks/>
          </p:cNvSpPr>
          <p:nvPr/>
        </p:nvSpPr>
        <p:spPr bwMode="auto">
          <a:xfrm>
            <a:off x="3220467" y="3841960"/>
            <a:ext cx="1368152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PSI / </a:t>
            </a:r>
            <a:r>
              <a:rPr lang="fr-FR" sz="1600" dirty="0" err="1">
                <a:solidFill>
                  <a:schemeClr val="bg1"/>
                </a:solidFill>
              </a:rPr>
              <a:t>nEDM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Switzerland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3EC1128-7E80-534E-9019-7657A60EAF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284984"/>
            <a:ext cx="1476000" cy="1476000"/>
          </a:xfrm>
          <a:prstGeom prst="ellipse">
            <a:avLst/>
          </a:prstGeom>
          <a:ln w="317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xmlns="" id="{BD4A0626-2FB5-0840-B4CA-FF191B42F77B}"/>
              </a:ext>
            </a:extLst>
          </p:cNvPr>
          <p:cNvSpPr txBox="1">
            <a:spLocks/>
          </p:cNvSpPr>
          <p:nvPr/>
        </p:nvSpPr>
        <p:spPr bwMode="auto">
          <a:xfrm>
            <a:off x="4355976" y="4653136"/>
            <a:ext cx="1224136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ELI-NP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Roumania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CAE1BE4-E5A7-FE46-921F-FA7656597B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618" y="4304692"/>
            <a:ext cx="1440000" cy="1443067"/>
          </a:xfrm>
          <a:prstGeom prst="ellipse">
            <a:avLst/>
          </a:prstGeom>
          <a:ln w="3175" cap="rnd" cmpd="sng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B8C06854-5888-1F42-80A5-618287E80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770" y="3435560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78A5724A-59E5-B947-9C55-F6ED73522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672" y="3352933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52EB9CA-405A-A048-80DC-3A2A251D8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672" y="4004951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06D9D5C3-86BA-8F42-BF56-B0745915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395" y="4087689"/>
            <a:ext cx="216024" cy="216023"/>
          </a:xfrm>
          <a:prstGeom prst="ellipse">
            <a:avLst/>
          </a:prstGeom>
          <a:solidFill>
            <a:srgbClr val="FFE047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E471"/>
              </a:solidFill>
              <a:latin typeface="Calibri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3271A4D7-3D83-064D-BC49-BF786437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12" y="4677192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06895F1D-52D7-6340-8A91-43A39D94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085183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7CF8B3A-FAC1-EF49-A26A-B831034BF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4941168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B58F069A-74FB-4843-91BE-6ECB832AE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615678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DF848D2B-E89D-3447-BF1D-42585E8C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1700808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xmlns="" id="{5F452F96-5A56-CB4A-A989-A2BDCE56A3A2}"/>
              </a:ext>
            </a:extLst>
          </p:cNvPr>
          <p:cNvSpPr txBox="1">
            <a:spLocks/>
          </p:cNvSpPr>
          <p:nvPr/>
        </p:nvSpPr>
        <p:spPr bwMode="auto">
          <a:xfrm>
            <a:off x="1926151" y="3042890"/>
            <a:ext cx="2304256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SCK-CEN/ </a:t>
            </a:r>
            <a:r>
              <a:rPr lang="fr-FR" sz="1600" dirty="0" err="1">
                <a:solidFill>
                  <a:schemeClr val="bg1"/>
                </a:solidFill>
              </a:rPr>
              <a:t>SoLid</a:t>
            </a:r>
            <a:r>
              <a:rPr lang="fr-FR" sz="1600" dirty="0">
                <a:solidFill>
                  <a:schemeClr val="bg1"/>
                </a:solidFill>
              </a:rPr>
              <a:t>, </a:t>
            </a:r>
            <a:r>
              <a:rPr lang="fr-FR" sz="1600" dirty="0" err="1">
                <a:solidFill>
                  <a:schemeClr val="bg1"/>
                </a:solidFill>
              </a:rPr>
              <a:t>Myrrha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Belgium</a:t>
            </a:r>
            <a:r>
              <a:rPr lang="fr-FR" sz="1600" dirty="0">
                <a:solidFill>
                  <a:schemeClr val="bg1"/>
                </a:solidFill>
              </a:rPr>
              <a:t> 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AA181852-0FE3-5549-96F2-5BDA0865CA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64" y="4759907"/>
            <a:ext cx="1457380" cy="1455638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54EBC272-D9C6-1C43-B987-C12CF06E5F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4992" y="5153850"/>
            <a:ext cx="1499529" cy="1476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1DF66F73-864D-8D4F-B327-740D4D1674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6"/>
          <a:stretch/>
        </p:blipFill>
        <p:spPr>
          <a:xfrm>
            <a:off x="2034268" y="1608110"/>
            <a:ext cx="1476000" cy="1476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C72FBFB5-ECEA-554E-B57B-97C27AD6B0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225" y="871241"/>
            <a:ext cx="1473776" cy="1476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8E398E60-92A6-954D-8F51-43304FBCF4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596" y="2469918"/>
            <a:ext cx="1476175" cy="1476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57B8599-F0FB-A249-A2F2-852E5CA52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877272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xmlns="" id="{F3CE36D7-A64C-4B41-8F80-077AF63E2961}"/>
              </a:ext>
            </a:extLst>
          </p:cNvPr>
          <p:cNvSpPr txBox="1">
            <a:spLocks/>
          </p:cNvSpPr>
          <p:nvPr/>
        </p:nvSpPr>
        <p:spPr bwMode="auto">
          <a:xfrm>
            <a:off x="2921534" y="5797503"/>
            <a:ext cx="730027" cy="4781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LNS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Italy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xmlns="" id="{89AFEB8C-BC95-5B45-A263-B72EAEFC801D}"/>
              </a:ext>
            </a:extLst>
          </p:cNvPr>
          <p:cNvSpPr txBox="1">
            <a:spLocks/>
          </p:cNvSpPr>
          <p:nvPr/>
        </p:nvSpPr>
        <p:spPr bwMode="auto">
          <a:xfrm>
            <a:off x="3427997" y="4458202"/>
            <a:ext cx="1691504" cy="4781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LNL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Italy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07F4E8B8-EE5E-DC4B-AC13-0538818C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303" y="4473214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3C1A5D-1DBC-1D4C-9200-BF14904F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115200"/>
            <a:ext cx="7956000" cy="637200"/>
          </a:xfrm>
        </p:spPr>
        <p:txBody>
          <a:bodyPr>
            <a:normAutofit/>
          </a:bodyPr>
          <a:lstStyle/>
          <a:p>
            <a:r>
              <a:rPr lang="en-GB" sz="2800" dirty="0"/>
              <a:t>International Research Infrastructures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590477D-A357-CB45-B62F-F8656903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CB91CF0-B286-DB47-99C0-08F73D7B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54385EB-B031-5142-80BD-D6B9B0D709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AF7835-8518-A346-A59B-F3F4F3CB59E7}" type="datetime1">
              <a:rPr lang="fr-FR" smtClean="0"/>
              <a:t>27/03/2019</a:t>
            </a:fld>
            <a:endParaRPr lang="en-GB"/>
          </a:p>
        </p:txBody>
      </p:sp>
      <p:pic>
        <p:nvPicPr>
          <p:cNvPr id="79" name="Picture 2" descr="C:\Users\jeremy.lescene@cnrs-dir.fr\Desktop\Sans titre-2.jpg">
            <a:extLst>
              <a:ext uri="{FF2B5EF4-FFF2-40B4-BE49-F238E27FC236}">
                <a16:creationId xmlns:a16="http://schemas.microsoft.com/office/drawing/2014/main" xmlns="" id="{7CD41DF3-AE1B-374D-AF75-74CEBF52EA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35200"/>
            <a:ext cx="9144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 79" descr="euclid.jpg">
            <a:extLst>
              <a:ext uri="{FF2B5EF4-FFF2-40B4-BE49-F238E27FC236}">
                <a16:creationId xmlns:a16="http://schemas.microsoft.com/office/drawing/2014/main" xmlns="" id="{94A3493C-1947-9B48-A76D-B40F53E69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52" y="4392592"/>
            <a:ext cx="2871808" cy="2871808"/>
          </a:xfrm>
          <a:prstGeom prst="ellipse">
            <a:avLst/>
          </a:prstGeom>
        </p:spPr>
      </p:pic>
      <p:sp>
        <p:nvSpPr>
          <p:cNvPr id="81" name="Titre 1">
            <a:extLst>
              <a:ext uri="{FF2B5EF4-FFF2-40B4-BE49-F238E27FC236}">
                <a16:creationId xmlns:a16="http://schemas.microsoft.com/office/drawing/2014/main" xmlns="" id="{427935C1-A8B4-C34C-834C-789A49383356}"/>
              </a:ext>
            </a:extLst>
          </p:cNvPr>
          <p:cNvSpPr txBox="1">
            <a:spLocks/>
          </p:cNvSpPr>
          <p:nvPr/>
        </p:nvSpPr>
        <p:spPr bwMode="auto">
          <a:xfrm>
            <a:off x="4512887" y="2780928"/>
            <a:ext cx="4784257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KEK : Belle II;  J-PARC, </a:t>
            </a:r>
            <a:r>
              <a:rPr lang="fr-FR" sz="2000" b="1" dirty="0" err="1">
                <a:solidFill>
                  <a:schemeClr val="bg1"/>
                </a:solidFill>
              </a:rPr>
              <a:t>Kamioka</a:t>
            </a:r>
            <a:r>
              <a:rPr lang="fr-FR" sz="2000" b="1" dirty="0">
                <a:solidFill>
                  <a:schemeClr val="bg1"/>
                </a:solidFill>
              </a:rPr>
              <a:t>: T2K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 ICRR, </a:t>
            </a:r>
            <a:r>
              <a:rPr lang="fr-FR" sz="2000" b="1" dirty="0" err="1">
                <a:solidFill>
                  <a:schemeClr val="bg1"/>
                </a:solidFill>
              </a:rPr>
              <a:t>Riken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Nishina</a:t>
            </a:r>
            <a:r>
              <a:rPr lang="fr-FR" sz="2000" b="1" dirty="0">
                <a:solidFill>
                  <a:schemeClr val="bg1"/>
                </a:solidFill>
              </a:rPr>
              <a:t> (</a:t>
            </a:r>
            <a:r>
              <a:rPr lang="fr-FR" sz="2000" dirty="0">
                <a:solidFill>
                  <a:schemeClr val="bg1"/>
                </a:solidFill>
              </a:rPr>
              <a:t>Japon</a:t>
            </a:r>
            <a:r>
              <a:rPr lang="fr-FR" sz="2000" b="1" dirty="0">
                <a:solidFill>
                  <a:schemeClr val="bg1"/>
                </a:solidFill>
              </a:rPr>
              <a:t>)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2" name="Image 81" descr="T2K.jpg">
            <a:extLst>
              <a:ext uri="{FF2B5EF4-FFF2-40B4-BE49-F238E27FC236}">
                <a16:creationId xmlns:a16="http://schemas.microsoft.com/office/drawing/2014/main" xmlns="" id="{1164EF54-1B0B-EB46-AEFA-F14F0B666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3970" y="1674886"/>
            <a:ext cx="1080000" cy="1022465"/>
          </a:xfrm>
          <a:prstGeom prst="ellips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83" name="Titre 1">
            <a:extLst>
              <a:ext uri="{FF2B5EF4-FFF2-40B4-BE49-F238E27FC236}">
                <a16:creationId xmlns:a16="http://schemas.microsoft.com/office/drawing/2014/main" xmlns="" id="{BDBD9FD6-EE70-A649-8689-814256BC0712}"/>
              </a:ext>
            </a:extLst>
          </p:cNvPr>
          <p:cNvSpPr txBox="1">
            <a:spLocks/>
          </p:cNvSpPr>
          <p:nvPr/>
        </p:nvSpPr>
        <p:spPr bwMode="auto">
          <a:xfrm>
            <a:off x="3654425" y="4408488"/>
            <a:ext cx="190500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HESS </a:t>
            </a:r>
            <a:r>
              <a:rPr lang="fr-FR" sz="2000" dirty="0">
                <a:solidFill>
                  <a:schemeClr val="bg1"/>
                </a:solidFill>
              </a:rPr>
              <a:t>(Namibie)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xmlns="" id="{4A86722E-6B2D-A94D-A4ED-5885FD0FD9A5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5091429"/>
            <a:ext cx="1116000" cy="1080120"/>
          </a:xfrm>
          <a:prstGeom prst="ellips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85" name="Titre 1">
            <a:extLst>
              <a:ext uri="{FF2B5EF4-FFF2-40B4-BE49-F238E27FC236}">
                <a16:creationId xmlns:a16="http://schemas.microsoft.com/office/drawing/2014/main" xmlns="" id="{1262B1ED-531B-674B-870D-C3AD705FDD4E}"/>
              </a:ext>
            </a:extLst>
          </p:cNvPr>
          <p:cNvSpPr txBox="1">
            <a:spLocks/>
          </p:cNvSpPr>
          <p:nvPr/>
        </p:nvSpPr>
        <p:spPr bwMode="auto">
          <a:xfrm>
            <a:off x="530225" y="5530850"/>
            <a:ext cx="2098675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Auger </a:t>
            </a:r>
            <a:r>
              <a:rPr lang="fr-FR" sz="2000" dirty="0">
                <a:solidFill>
                  <a:schemeClr val="bg1"/>
                </a:solidFill>
              </a:rPr>
              <a:t>(Argentine)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xmlns="" id="{5FBFA652-3655-B445-BA30-9955B67690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64" y="5169681"/>
            <a:ext cx="1080000" cy="1080000"/>
          </a:xfrm>
          <a:prstGeom prst="ellips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87" name="Titre 1">
            <a:extLst>
              <a:ext uri="{FF2B5EF4-FFF2-40B4-BE49-F238E27FC236}">
                <a16:creationId xmlns:a16="http://schemas.microsoft.com/office/drawing/2014/main" xmlns="" id="{CAEE0A6B-BAF2-914C-A712-55B74408D615}"/>
              </a:ext>
            </a:extLst>
          </p:cNvPr>
          <p:cNvSpPr txBox="1">
            <a:spLocks/>
          </p:cNvSpPr>
          <p:nvPr/>
        </p:nvSpPr>
        <p:spPr bwMode="auto">
          <a:xfrm>
            <a:off x="2451881" y="3157133"/>
            <a:ext cx="651594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 err="1">
                <a:solidFill>
                  <a:schemeClr val="bg1"/>
                </a:solidFill>
              </a:rPr>
              <a:t>JLab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8" name="Titre 1">
            <a:extLst>
              <a:ext uri="{FF2B5EF4-FFF2-40B4-BE49-F238E27FC236}">
                <a16:creationId xmlns:a16="http://schemas.microsoft.com/office/drawing/2014/main" xmlns="" id="{C8692F61-F713-7245-88E5-13AD20C08412}"/>
              </a:ext>
            </a:extLst>
          </p:cNvPr>
          <p:cNvSpPr txBox="1">
            <a:spLocks/>
          </p:cNvSpPr>
          <p:nvPr/>
        </p:nvSpPr>
        <p:spPr bwMode="auto">
          <a:xfrm>
            <a:off x="7161825" y="4988687"/>
            <a:ext cx="2148249" cy="11846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rgbClr val="FFFFFF"/>
                </a:solidFill>
              </a:rPr>
              <a:t>AMS, FERMI, SVOM, </a:t>
            </a:r>
            <a:r>
              <a:rPr lang="fr-FR" sz="2000" b="1" dirty="0" err="1">
                <a:solidFill>
                  <a:srgbClr val="FFFFFF"/>
                </a:solidFill>
              </a:rPr>
              <a:t>Taramis</a:t>
            </a:r>
            <a:r>
              <a:rPr lang="fr-FR" sz="2000" b="1" dirty="0">
                <a:solidFill>
                  <a:srgbClr val="FFFFFF"/>
                </a:solidFill>
              </a:rPr>
              <a:t>, Euclid</a:t>
            </a:r>
            <a:r>
              <a:rPr lang="fr-FR" sz="2000" b="1" i="1" dirty="0">
                <a:solidFill>
                  <a:srgbClr val="FFFFFF"/>
                </a:solidFill>
              </a:rPr>
              <a:t>, </a:t>
            </a:r>
            <a:r>
              <a:rPr lang="fr-FR" sz="2000" b="1" dirty="0">
                <a:solidFill>
                  <a:srgbClr val="FFFFFF"/>
                </a:solidFill>
              </a:rPr>
              <a:t>LISA </a:t>
            </a:r>
            <a:r>
              <a:rPr lang="fr-FR" sz="2000" dirty="0">
                <a:solidFill>
                  <a:srgbClr val="FFFFFF"/>
                </a:solidFill>
              </a:rPr>
              <a:t>(</a:t>
            </a:r>
            <a:r>
              <a:rPr lang="fr-FR" sz="2000" dirty="0" err="1">
                <a:solidFill>
                  <a:srgbClr val="FFFFFF"/>
                </a:solidFill>
              </a:rPr>
              <a:t>Space</a:t>
            </a:r>
            <a:r>
              <a:rPr lang="fr-FR" sz="2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9" name="Titre 1">
            <a:extLst>
              <a:ext uri="{FF2B5EF4-FFF2-40B4-BE49-F238E27FC236}">
                <a16:creationId xmlns:a16="http://schemas.microsoft.com/office/drawing/2014/main" xmlns="" id="{2BC4EF66-1E26-F745-BF7F-1B4D9B4F23BF}"/>
              </a:ext>
            </a:extLst>
          </p:cNvPr>
          <p:cNvSpPr txBox="1">
            <a:spLocks/>
          </p:cNvSpPr>
          <p:nvPr/>
        </p:nvSpPr>
        <p:spPr bwMode="auto">
          <a:xfrm>
            <a:off x="671538" y="5085184"/>
            <a:ext cx="2388294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LSST, CTA </a:t>
            </a:r>
            <a:r>
              <a:rPr lang="fr-FR" sz="2000" dirty="0">
                <a:solidFill>
                  <a:schemeClr val="bg1"/>
                </a:solidFill>
              </a:rPr>
              <a:t>(Chili</a:t>
            </a:r>
            <a:r>
              <a:rPr lang="fr-FR" sz="20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0" name="Titre 1">
            <a:extLst>
              <a:ext uri="{FF2B5EF4-FFF2-40B4-BE49-F238E27FC236}">
                <a16:creationId xmlns:a16="http://schemas.microsoft.com/office/drawing/2014/main" xmlns="" id="{949A2DCC-C622-3D4E-9A87-A4DCAF77B942}"/>
              </a:ext>
            </a:extLst>
          </p:cNvPr>
          <p:cNvSpPr txBox="1">
            <a:spLocks/>
          </p:cNvSpPr>
          <p:nvPr/>
        </p:nvSpPr>
        <p:spPr bwMode="auto">
          <a:xfrm>
            <a:off x="5675313" y="3340100"/>
            <a:ext cx="2560637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r>
              <a:rPr lang="fr-FR" sz="2000" b="1" dirty="0">
                <a:solidFill>
                  <a:srgbClr val="FFFFFF"/>
                </a:solidFill>
              </a:rPr>
              <a:t>IHEP, JUNO (</a:t>
            </a:r>
            <a:r>
              <a:rPr lang="fr-FR" sz="2000" dirty="0">
                <a:solidFill>
                  <a:srgbClr val="FFFFFF"/>
                </a:solidFill>
              </a:rPr>
              <a:t>Chine</a:t>
            </a:r>
            <a:r>
              <a:rPr lang="fr-FR" sz="2000" b="1" dirty="0">
                <a:solidFill>
                  <a:srgbClr val="FFFFFF"/>
                </a:solidFill>
              </a:rPr>
              <a:t>) 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91" name="Titre 1">
            <a:extLst>
              <a:ext uri="{FF2B5EF4-FFF2-40B4-BE49-F238E27FC236}">
                <a16:creationId xmlns:a16="http://schemas.microsoft.com/office/drawing/2014/main" xmlns="" id="{CBFF956B-94D9-AF43-8929-AC9677F389FE}"/>
              </a:ext>
            </a:extLst>
          </p:cNvPr>
          <p:cNvSpPr txBox="1">
            <a:spLocks/>
          </p:cNvSpPr>
          <p:nvPr/>
        </p:nvSpPr>
        <p:spPr bwMode="auto">
          <a:xfrm>
            <a:off x="1211352" y="2365106"/>
            <a:ext cx="794158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FNAL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2" name="Titre 1">
            <a:extLst>
              <a:ext uri="{FF2B5EF4-FFF2-40B4-BE49-F238E27FC236}">
                <a16:creationId xmlns:a16="http://schemas.microsoft.com/office/drawing/2014/main" xmlns="" id="{E723B951-348B-894A-AF26-642052DDD82B}"/>
              </a:ext>
            </a:extLst>
          </p:cNvPr>
          <p:cNvSpPr txBox="1">
            <a:spLocks/>
          </p:cNvSpPr>
          <p:nvPr/>
        </p:nvSpPr>
        <p:spPr bwMode="auto">
          <a:xfrm>
            <a:off x="-36512" y="2535560"/>
            <a:ext cx="144016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TRIUMF</a:t>
            </a: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xmlns="" id="{6A7F6EEF-AC5B-5E4A-BED2-795CC7BD823B}"/>
              </a:ext>
            </a:extLst>
          </p:cNvPr>
          <p:cNvSpPr txBox="1">
            <a:spLocks/>
          </p:cNvSpPr>
          <p:nvPr/>
        </p:nvSpPr>
        <p:spPr bwMode="auto">
          <a:xfrm>
            <a:off x="2000799" y="2329270"/>
            <a:ext cx="144016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MSU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4" name="Titre 1">
            <a:extLst>
              <a:ext uri="{FF2B5EF4-FFF2-40B4-BE49-F238E27FC236}">
                <a16:creationId xmlns:a16="http://schemas.microsoft.com/office/drawing/2014/main" xmlns="" id="{8CBDB76F-098E-C240-9C2E-AD8039D102B6}"/>
              </a:ext>
            </a:extLst>
          </p:cNvPr>
          <p:cNvSpPr txBox="1">
            <a:spLocks/>
          </p:cNvSpPr>
          <p:nvPr/>
        </p:nvSpPr>
        <p:spPr bwMode="auto">
          <a:xfrm>
            <a:off x="395536" y="3284984"/>
            <a:ext cx="1008113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LBNL   </a:t>
            </a:r>
          </a:p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SLAC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7" name="Titre 1">
            <a:extLst>
              <a:ext uri="{FF2B5EF4-FFF2-40B4-BE49-F238E27FC236}">
                <a16:creationId xmlns:a16="http://schemas.microsoft.com/office/drawing/2014/main" xmlns="" id="{7CFC8B83-F87C-AE4B-8481-846AD3903EB9}"/>
              </a:ext>
            </a:extLst>
          </p:cNvPr>
          <p:cNvSpPr txBox="1">
            <a:spLocks/>
          </p:cNvSpPr>
          <p:nvPr/>
        </p:nvSpPr>
        <p:spPr bwMode="auto">
          <a:xfrm>
            <a:off x="3563888" y="3573016"/>
            <a:ext cx="144016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</a:rPr>
              <a:t>CTA (</a:t>
            </a:r>
            <a:r>
              <a:rPr lang="fr-FR" sz="2000" dirty="0">
                <a:solidFill>
                  <a:schemeClr val="bg1"/>
                </a:solidFill>
              </a:rPr>
              <a:t>Espagne</a:t>
            </a:r>
            <a:r>
              <a:rPr lang="fr-FR" sz="2000" b="1" dirty="0">
                <a:solidFill>
                  <a:schemeClr val="bg1"/>
                </a:solidFill>
              </a:rPr>
              <a:t>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xmlns="" id="{799895A5-7946-A34C-858E-53AE5019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3429000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xmlns="" id="{2AA3E9C2-0B25-434B-9638-03CF4AAC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996952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xmlns="" id="{B7B706A7-6B28-694E-BA9B-E72176FE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501008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xmlns="" id="{867BE799-EE0C-7848-8B68-047308F0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780928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xmlns="" id="{9018CC47-8231-3943-A68D-5ACCA380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280" y="2803180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xmlns="" id="{9CE954DB-5C71-DF44-BAE4-55997CAD5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969" y="3107446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xmlns="" id="{DCF89AAC-4235-5C41-BA03-7FD8CD445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573016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xmlns="" id="{D6B5D0EB-47EA-8B4E-9E94-EF5B30A8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733256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xmlns="" id="{DD0E1565-3198-8047-B271-499D75B8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5517232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xmlns="" id="{3BAB3189-CAB9-BE46-B34D-30B1F1FDF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5157192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xmlns="" id="{666838C6-F578-A042-B90A-97CC086A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3789040"/>
            <a:ext cx="144016" cy="14401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09" name="Espace réservé du numéro de diapositive 2">
            <a:extLst>
              <a:ext uri="{FF2B5EF4-FFF2-40B4-BE49-F238E27FC236}">
                <a16:creationId xmlns:a16="http://schemas.microsoft.com/office/drawing/2014/main" xmlns="" id="{339A7807-79D8-994E-B6E7-7BC17E704162}"/>
              </a:ext>
            </a:extLst>
          </p:cNvPr>
          <p:cNvSpPr txBox="1">
            <a:spLocks/>
          </p:cNvSpPr>
          <p:nvPr/>
        </p:nvSpPr>
        <p:spPr>
          <a:xfrm>
            <a:off x="8316913" y="6459538"/>
            <a:ext cx="7921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20E41A-B92D-B54E-84B6-091C3549598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110" name="Image 109" descr="BELLE-2.png">
            <a:extLst>
              <a:ext uri="{FF2B5EF4-FFF2-40B4-BE49-F238E27FC236}">
                <a16:creationId xmlns:a16="http://schemas.microsoft.com/office/drawing/2014/main" xmlns="" id="{6EF27169-E029-8D49-95A6-EB347AF9F302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242" y="1700930"/>
            <a:ext cx="1080000" cy="1080000"/>
          </a:xfrm>
          <a:prstGeom prst="ellipse">
            <a:avLst/>
          </a:prstGeom>
          <a:ln w="9525" cap="rnd" cmpd="sng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1" name="Image 110" descr="DSC00060.jpg">
            <a:extLst>
              <a:ext uri="{FF2B5EF4-FFF2-40B4-BE49-F238E27FC236}">
                <a16:creationId xmlns:a16="http://schemas.microsoft.com/office/drawing/2014/main" xmlns="" id="{35BA6A2E-0674-A04B-AA6B-42B2A6613B74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545" y="1655189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" name="Image 111" descr="SRC1.jpg">
            <a:extLst>
              <a:ext uri="{FF2B5EF4-FFF2-40B4-BE49-F238E27FC236}">
                <a16:creationId xmlns:a16="http://schemas.microsoft.com/office/drawing/2014/main" xmlns="" id="{F3BCB5C2-2E06-4749-A5A2-EF0047F055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3938" y="1669189"/>
            <a:ext cx="1080000" cy="1071541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3" name="Image 112" descr="RTEmagicC_junogrande_01.jpg.jpg">
            <a:extLst>
              <a:ext uri="{FF2B5EF4-FFF2-40B4-BE49-F238E27FC236}">
                <a16:creationId xmlns:a16="http://schemas.microsoft.com/office/drawing/2014/main" xmlns="" id="{94F85587-74AF-3D4D-9A61-59DBE41AE9AE}"/>
              </a:ext>
            </a:extLst>
          </p:cNvPr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72" y="3799635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4" name="Image 113" descr="cta_lst_vue_artiste_a_ikeshita_icrr_univ_tokyo_500px.jpg">
            <a:extLst>
              <a:ext uri="{FF2B5EF4-FFF2-40B4-BE49-F238E27FC236}">
                <a16:creationId xmlns:a16="http://schemas.microsoft.com/office/drawing/2014/main" xmlns="" id="{B8615F9B-40BC-0044-AADB-4B9845E426A2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2"/>
          <a:stretch/>
        </p:blipFill>
        <p:spPr>
          <a:xfrm>
            <a:off x="2582277" y="3930650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5" name="Image 114" descr="Capture d’écran 2017-12-01 à 18.25.04.png">
            <a:extLst>
              <a:ext uri="{FF2B5EF4-FFF2-40B4-BE49-F238E27FC236}">
                <a16:creationId xmlns:a16="http://schemas.microsoft.com/office/drawing/2014/main" xmlns="" id="{AB3D008D-F706-E743-9C3A-BD01D30ACD4E}"/>
              </a:ext>
            </a:extLst>
          </p:cNvPr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860" y="4069458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6" name="Image 115" descr="20c7cdbfb5129a979ed64d10d675bf716fac01ab.jpg">
            <a:extLst>
              <a:ext uri="{FF2B5EF4-FFF2-40B4-BE49-F238E27FC236}">
                <a16:creationId xmlns:a16="http://schemas.microsoft.com/office/drawing/2014/main" xmlns="" id="{4CF6ACE8-254B-8A48-AAA7-B40C65220281}"/>
              </a:ext>
            </a:extLst>
          </p:cNvPr>
          <p:cNvPicPr>
            <a:picLocks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217" y="2549029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7" name="Image 116" descr="15-0257-20.jpg">
            <a:extLst>
              <a:ext uri="{FF2B5EF4-FFF2-40B4-BE49-F238E27FC236}">
                <a16:creationId xmlns:a16="http://schemas.microsoft.com/office/drawing/2014/main" xmlns="" id="{44748165-22B7-3E4E-B534-355D20B7C898}"/>
              </a:ext>
            </a:extLst>
          </p:cNvPr>
          <p:cNvPicPr>
            <a:picLocks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276" y="2996952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9" name="Image 118" descr="tank5.jpg">
            <a:extLst>
              <a:ext uri="{FF2B5EF4-FFF2-40B4-BE49-F238E27FC236}">
                <a16:creationId xmlns:a16="http://schemas.microsoft.com/office/drawing/2014/main" xmlns="" id="{709354B2-B073-C84C-9315-F19EB7A57B26}"/>
              </a:ext>
            </a:extLst>
          </p:cNvPr>
          <p:cNvPicPr>
            <a:picLocks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0"/>
          <a:stretch/>
        </p:blipFill>
        <p:spPr>
          <a:xfrm>
            <a:off x="145523" y="1610786"/>
            <a:ext cx="1080000" cy="1080000"/>
          </a:xfrm>
          <a:prstGeom prst="ellipse">
            <a:avLst/>
          </a:prstGeom>
          <a:ln w="9525" cap="rnd" cmpd="sng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78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C:\Users\jeremy.lescene@cnrs-dir.fr\Desktop\Sans titre-2.jpg">
            <a:extLst>
              <a:ext uri="{FF2B5EF4-FFF2-40B4-BE49-F238E27FC236}">
                <a16:creationId xmlns:a16="http://schemas.microsoft.com/office/drawing/2014/main" xmlns="" id="{7CD41DF3-AE1B-374D-AF75-74CEBF52EA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901" y="873848"/>
            <a:ext cx="9144000" cy="5544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Espace réservé du numéro de diapositive 2">
            <a:extLst>
              <a:ext uri="{FF2B5EF4-FFF2-40B4-BE49-F238E27FC236}">
                <a16:creationId xmlns:a16="http://schemas.microsoft.com/office/drawing/2014/main" xmlns="" id="{339A7807-79D8-994E-B6E7-7BC17E704162}"/>
              </a:ext>
            </a:extLst>
          </p:cNvPr>
          <p:cNvSpPr txBox="1">
            <a:spLocks/>
          </p:cNvSpPr>
          <p:nvPr/>
        </p:nvSpPr>
        <p:spPr>
          <a:xfrm>
            <a:off x="8316913" y="6459538"/>
            <a:ext cx="792162" cy="3778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20E41A-B92D-B54E-84B6-091C3549598E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11</a:t>
            </a:fld>
            <a:endParaRPr lang="fr-FR">
              <a:solidFill>
                <a:schemeClr val="bg2"/>
              </a:solidFill>
            </a:endParaRPr>
          </a:p>
        </p:txBody>
      </p:sp>
      <p:sp>
        <p:nvSpPr>
          <p:cNvPr id="43" name="ZoneTexte 24">
            <a:extLst>
              <a:ext uri="{FF2B5EF4-FFF2-40B4-BE49-F238E27FC236}">
                <a16:creationId xmlns:a16="http://schemas.microsoft.com/office/drawing/2014/main" xmlns="" id="{CF0763FB-3F76-C841-A979-E9283FDC8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606" y="2190945"/>
            <a:ext cx="1316038" cy="81560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Narrow" pitchFamily="34" charset="0"/>
              </a:rPr>
              <a:t>FCPPL - 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France China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Particle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Physics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Laboratory</a:t>
            </a:r>
            <a:endParaRPr lang="fr-FR" sz="1100" b="1" i="1" dirty="0">
              <a:solidFill>
                <a:schemeClr val="bg2"/>
              </a:solidFill>
              <a:latin typeface="Arial Narrow" pitchFamily="34" charset="0"/>
            </a:endParaRPr>
          </a:p>
          <a:p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Reflexions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UMI</a:t>
            </a:r>
            <a:endParaRPr lang="fr-FR" sz="1400" b="1" i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45" name="ZoneTexte 75">
            <a:extLst>
              <a:ext uri="{FF2B5EF4-FFF2-40B4-BE49-F238E27FC236}">
                <a16:creationId xmlns:a16="http://schemas.microsoft.com/office/drawing/2014/main" xmlns="" id="{6C8F64E9-9C1B-FE4C-8AE2-F9D64808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293" y="2661598"/>
            <a:ext cx="1741487" cy="9842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2"/>
                </a:solidFill>
                <a:latin typeface="Arial Narrow" pitchFamily="34" charset="0"/>
              </a:rPr>
              <a:t>IDEATE - </a:t>
            </a:r>
            <a:r>
              <a:rPr lang="en-US" sz="1100" b="1" i="1">
                <a:solidFill>
                  <a:schemeClr val="bg2"/>
                </a:solidFill>
                <a:latin typeface="Arial Narrow" pitchFamily="34" charset="0"/>
              </a:rPr>
              <a:t>Instrumentation Developments for Experiments at Accelerator facilities and accelerating Techniques</a:t>
            </a:r>
            <a:endParaRPr lang="fr-FR" sz="1100" b="1" i="1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46" name="ZoneTexte 58">
            <a:extLst>
              <a:ext uri="{FF2B5EF4-FFF2-40B4-BE49-F238E27FC236}">
                <a16:creationId xmlns:a16="http://schemas.microsoft.com/office/drawing/2014/main" xmlns="" id="{9C6CF82D-2D6A-1044-B796-D48C5077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41" y="4538502"/>
            <a:ext cx="1384300" cy="6461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Narrow" pitchFamily="34" charset="0"/>
              </a:rPr>
              <a:t>FJNSP - </a:t>
            </a:r>
            <a:r>
              <a:rPr lang="en-US" sz="1100" b="1" i="1" dirty="0">
                <a:solidFill>
                  <a:schemeClr val="bg2"/>
                </a:solidFill>
                <a:latin typeface="Arial Narrow" pitchFamily="34" charset="0"/>
              </a:rPr>
              <a:t>Laboratory for Nuclear Structure Problems</a:t>
            </a:r>
            <a:endParaRPr lang="fr-FR" sz="1100" b="1" i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D2841A70-ECDC-3A4A-A56D-2FB9A0C7D8B0}"/>
              </a:ext>
            </a:extLst>
          </p:cNvPr>
          <p:cNvSpPr txBox="1"/>
          <p:nvPr/>
        </p:nvSpPr>
        <p:spPr>
          <a:xfrm>
            <a:off x="6903245" y="1289360"/>
            <a:ext cx="1150938" cy="8159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LEPLB</a:t>
            </a:r>
            <a:r>
              <a:rPr lang="fr-FR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 - </a:t>
            </a:r>
            <a:r>
              <a:rPr lang="fr-FR" sz="11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Low</a:t>
            </a:r>
            <a:r>
              <a:rPr lang="fr-FR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fr-FR" sz="11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Energy</a:t>
            </a:r>
            <a:r>
              <a:rPr lang="fr-FR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fr-FR" sz="11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Particles</a:t>
            </a:r>
            <a:r>
              <a:rPr lang="fr-FR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fr-FR" sz="11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Low</a:t>
            </a:r>
            <a:r>
              <a:rPr lang="fr-FR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 Background </a:t>
            </a:r>
          </a:p>
          <a:p>
            <a:pPr>
              <a:defRPr/>
            </a:pPr>
            <a:r>
              <a:rPr lang="fr-FR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CAS</a:t>
            </a:r>
          </a:p>
        </p:txBody>
      </p:sp>
      <p:sp>
        <p:nvSpPr>
          <p:cNvPr id="50" name="ZoneTexte 94">
            <a:extLst>
              <a:ext uri="{FF2B5EF4-FFF2-40B4-BE49-F238E27FC236}">
                <a16:creationId xmlns:a16="http://schemas.microsoft.com/office/drawing/2014/main" xmlns="" id="{0C38C70B-8D6B-9844-85B9-01AEB829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704" y="3120251"/>
            <a:ext cx="1319212" cy="6461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Narrow" pitchFamily="34" charset="0"/>
              </a:rPr>
              <a:t>FKPPL - 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France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Korea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Particle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Physics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Laboratory</a:t>
            </a:r>
            <a:endParaRPr lang="fr-FR" sz="1100" b="1" i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0E0EBD1C-BFF7-544F-A7CC-BEDE5481507F}"/>
              </a:ext>
            </a:extLst>
          </p:cNvPr>
          <p:cNvSpPr txBox="1"/>
          <p:nvPr/>
        </p:nvSpPr>
        <p:spPr>
          <a:xfrm>
            <a:off x="5398856" y="1834195"/>
            <a:ext cx="1317625" cy="64611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JOULE - </a:t>
            </a:r>
            <a:r>
              <a:rPr lang="en-US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Joint underground laboratory in Europe</a:t>
            </a:r>
            <a:endParaRPr lang="fr-FR" sz="1400" b="1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44A89799-E506-4B4B-A854-6FD36B289F9C}"/>
              </a:ext>
            </a:extLst>
          </p:cNvPr>
          <p:cNvSpPr txBox="1"/>
          <p:nvPr/>
        </p:nvSpPr>
        <p:spPr>
          <a:xfrm>
            <a:off x="5419685" y="4095780"/>
            <a:ext cx="1514475" cy="8159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FINS - </a:t>
            </a:r>
            <a:r>
              <a:rPr lang="en-US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French-Indian international associated laboratory for nuclear science</a:t>
            </a:r>
            <a:endParaRPr lang="fr-FR" sz="1100" b="1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ZoneTexte 104">
            <a:extLst>
              <a:ext uri="{FF2B5EF4-FFF2-40B4-BE49-F238E27FC236}">
                <a16:creationId xmlns:a16="http://schemas.microsoft.com/office/drawing/2014/main" xmlns="" id="{BEFCB403-6689-2C4F-A6ED-646353C9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3862789"/>
            <a:ext cx="1239838" cy="64633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Narrow" pitchFamily="34" charset="0"/>
              </a:rPr>
              <a:t>FJPPL -TYL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Toshiko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Yuasa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itchFamily="34" charset="0"/>
              </a:rPr>
              <a:t>Laboratory</a:t>
            </a:r>
            <a:endParaRPr lang="fr-FR" sz="1100" b="1" i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1" name="ZoneTexte 94">
            <a:extLst>
              <a:ext uri="{FF2B5EF4-FFF2-40B4-BE49-F238E27FC236}">
                <a16:creationId xmlns:a16="http://schemas.microsoft.com/office/drawing/2014/main" xmlns="" id="{3DFB7883-C583-9942-9997-F5C9AF61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264" y="5304171"/>
            <a:ext cx="1150938" cy="30777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Narrow" pitchFamily="34" charset="0"/>
              </a:rPr>
              <a:t>APC-KIPMU</a:t>
            </a:r>
            <a:endParaRPr lang="fr-FR" sz="1100" b="1" i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C0449567-D970-AE42-8331-C22D823B963B}"/>
              </a:ext>
            </a:extLst>
          </p:cNvPr>
          <p:cNvSpPr txBox="1"/>
          <p:nvPr/>
        </p:nvSpPr>
        <p:spPr>
          <a:xfrm>
            <a:off x="3695654" y="2625865"/>
            <a:ext cx="1276350" cy="646113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NuAG</a:t>
            </a:r>
            <a:r>
              <a:rPr lang="fr-FR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 - </a:t>
            </a:r>
            <a:r>
              <a:rPr lang="fr-FR" sz="11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Nuclear</a:t>
            </a:r>
            <a:r>
              <a:rPr lang="fr-FR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fr-FR" sz="11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Astrophysics</a:t>
            </a:r>
            <a:r>
              <a:rPr lang="fr-FR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and </a:t>
            </a:r>
            <a:r>
              <a:rPr lang="fr-FR" sz="11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Grid</a:t>
            </a:r>
            <a:r>
              <a:rPr lang="fr-FR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xmlns="" id="{A16E2E4D-9C33-2B45-95B4-0326FB97346C}"/>
              </a:ext>
            </a:extLst>
          </p:cNvPr>
          <p:cNvCxnSpPr>
            <a:stCxn id="96" idx="3"/>
          </p:cNvCxnSpPr>
          <p:nvPr/>
        </p:nvCxnSpPr>
        <p:spPr>
          <a:xfrm>
            <a:off x="5398856" y="1577069"/>
            <a:ext cx="736600" cy="20637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xmlns="" id="{821CBC94-E365-3A44-BAFA-8C1749C25987}"/>
              </a:ext>
            </a:extLst>
          </p:cNvPr>
          <p:cNvSpPr txBox="1"/>
          <p:nvPr/>
        </p:nvSpPr>
        <p:spPr>
          <a:xfrm>
            <a:off x="3971693" y="1170669"/>
            <a:ext cx="1427163" cy="81438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COPIGAL - </a:t>
            </a:r>
            <a:r>
              <a:rPr lang="en-US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The Collaboration COPIN-GANIL on physics of exotic nuclei </a:t>
            </a:r>
            <a:endParaRPr lang="fr-FR" sz="1100" b="1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xmlns="" id="{AFE19302-046F-AB48-BBE5-A992A3CC5A3D}"/>
              </a:ext>
            </a:extLst>
          </p:cNvPr>
          <p:cNvSpPr txBox="1"/>
          <p:nvPr/>
        </p:nvSpPr>
        <p:spPr>
          <a:xfrm>
            <a:off x="5419685" y="1073538"/>
            <a:ext cx="1366837" cy="6477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EUREA - </a:t>
            </a:r>
            <a:r>
              <a:rPr lang="fr-FR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Ions lourds aux énergies </a:t>
            </a:r>
            <a:r>
              <a:rPr lang="fr-FR" sz="11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ultrarelativistes</a:t>
            </a:r>
            <a:endParaRPr lang="fr-FR" sz="11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xmlns="" id="{61F8FD4F-DAF0-3442-B27E-BCCC60353870}"/>
              </a:ext>
            </a:extLst>
          </p:cNvPr>
          <p:cNvSpPr txBox="1"/>
          <p:nvPr/>
        </p:nvSpPr>
        <p:spPr>
          <a:xfrm>
            <a:off x="430212" y="3184546"/>
            <a:ext cx="1265238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UMI - </a:t>
            </a:r>
            <a:r>
              <a:rPr lang="en-US" sz="1400" dirty="0">
                <a:solidFill>
                  <a:schemeClr val="bg2"/>
                </a:solidFill>
                <a:latin typeface="Arial Narrow" panose="020B0606020202030204" pitchFamily="34" charset="0"/>
              </a:rPr>
              <a:t>Berkeley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xmlns="" id="{2D1F06EB-3576-364E-882C-DE3317F60A63}"/>
              </a:ext>
            </a:extLst>
          </p:cNvPr>
          <p:cNvSpPr txBox="1"/>
          <p:nvPr/>
        </p:nvSpPr>
        <p:spPr>
          <a:xfrm>
            <a:off x="2222452" y="2660010"/>
            <a:ext cx="1328737" cy="98583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COLL-AGAIN</a:t>
            </a:r>
            <a:r>
              <a:rPr lang="en-GB" sz="11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– Collaboration ALTO – GANIL – INFN on nuclear structure and reactions</a:t>
            </a:r>
            <a:endParaRPr lang="fr-FR" sz="1100" b="1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ZoneTexte 217">
            <a:extLst>
              <a:ext uri="{FF2B5EF4-FFF2-40B4-BE49-F238E27FC236}">
                <a16:creationId xmlns:a16="http://schemas.microsoft.com/office/drawing/2014/main" xmlns="" id="{D9FD3C7F-6D59-2D45-AECE-A85AD211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5" y="3856067"/>
            <a:ext cx="1085850" cy="6477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2"/>
                </a:solidFill>
                <a:latin typeface="Arial Narrow" pitchFamily="34" charset="0"/>
              </a:rPr>
              <a:t>LIA </a:t>
            </a:r>
            <a:r>
              <a:rPr lang="fr-FR" sz="1100" b="1" i="1">
                <a:solidFill>
                  <a:schemeClr val="bg2"/>
                </a:solidFill>
                <a:latin typeface="Arial Narrow" pitchFamily="34" charset="0"/>
              </a:rPr>
              <a:t>France-Roumania on nuclear Physics</a:t>
            </a:r>
            <a:endParaRPr lang="fr-FR" sz="1400" b="1" i="1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41" name="ZoneTexte 217">
            <a:extLst>
              <a:ext uri="{FF2B5EF4-FFF2-40B4-BE49-F238E27FC236}">
                <a16:creationId xmlns:a16="http://schemas.microsoft.com/office/drawing/2014/main" xmlns="" id="{8153E3CD-319C-AE47-A2D7-7FF5EAC7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5534996"/>
            <a:ext cx="1305718" cy="8156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Narrow" pitchFamily="34" charset="0"/>
              </a:rPr>
              <a:t>ALFA-APC </a:t>
            </a:r>
            <a:r>
              <a:rPr lang="fr-FR" sz="1100" b="1" i="1" dirty="0">
                <a:solidFill>
                  <a:schemeClr val="bg2"/>
                </a:solidFill>
                <a:latin typeface="Arial Narrow" pitchFamily="34" charset="0"/>
              </a:rPr>
              <a:t>Associated Lab. France-Argentina on APC</a:t>
            </a:r>
            <a:endParaRPr lang="fr-FR" sz="1400" b="1" i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xmlns="" id="{6BD658B0-FC05-7940-8475-D3421CD6A122}"/>
              </a:ext>
            </a:extLst>
          </p:cNvPr>
          <p:cNvSpPr txBox="1"/>
          <p:nvPr/>
        </p:nvSpPr>
        <p:spPr>
          <a:xfrm>
            <a:off x="3131840" y="4883512"/>
            <a:ext cx="1265238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LIA </a:t>
            </a:r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Brésil</a:t>
            </a:r>
            <a:endParaRPr lang="fr-FR" sz="1400" b="1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xmlns="" id="{7F7E3477-3950-6B46-995D-DFE4B1083574}"/>
              </a:ext>
            </a:extLst>
          </p:cNvPr>
          <p:cNvSpPr txBox="1"/>
          <p:nvPr/>
        </p:nvSpPr>
        <p:spPr>
          <a:xfrm>
            <a:off x="3935742" y="2144004"/>
            <a:ext cx="1276350" cy="30777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Terascale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xmlns="" id="{F6895AA4-B4A9-5B43-BA63-BE6E6747D925}"/>
              </a:ext>
            </a:extLst>
          </p:cNvPr>
          <p:cNvSpPr txBox="1"/>
          <p:nvPr/>
        </p:nvSpPr>
        <p:spPr>
          <a:xfrm>
            <a:off x="251520" y="1073538"/>
            <a:ext cx="1276350" cy="30777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JINR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xmlns="" id="{C0651921-CAFF-4244-90D5-FC8217314640}"/>
              </a:ext>
            </a:extLst>
          </p:cNvPr>
          <p:cNvSpPr txBox="1"/>
          <p:nvPr/>
        </p:nvSpPr>
        <p:spPr>
          <a:xfrm>
            <a:off x="251520" y="1455928"/>
            <a:ext cx="1276350" cy="30777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COPIN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xmlns="" id="{66077BF4-D7A9-AE4D-A711-6B8C2977587A}"/>
              </a:ext>
            </a:extLst>
          </p:cNvPr>
          <p:cNvSpPr txBox="1"/>
          <p:nvPr/>
        </p:nvSpPr>
        <p:spPr>
          <a:xfrm>
            <a:off x="251520" y="1856121"/>
            <a:ext cx="1276350" cy="30777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IFIN-HH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xmlns="" id="{901FBF87-6D3B-484C-9FE5-E0F14844B066}"/>
              </a:ext>
            </a:extLst>
          </p:cNvPr>
          <p:cNvSpPr txBox="1"/>
          <p:nvPr/>
        </p:nvSpPr>
        <p:spPr>
          <a:xfrm>
            <a:off x="251520" y="2259393"/>
            <a:ext cx="1276350" cy="30777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FNAL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xmlns="" id="{99A9CF0B-BD13-9647-995C-926E6DB21C3D}"/>
              </a:ext>
            </a:extLst>
          </p:cNvPr>
          <p:cNvSpPr txBox="1"/>
          <p:nvPr/>
        </p:nvSpPr>
        <p:spPr>
          <a:xfrm>
            <a:off x="251520" y="2661598"/>
            <a:ext cx="127635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LBNL</a:t>
            </a:r>
            <a:endParaRPr lang="fr-FR" sz="14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2DD0BC93-1ADF-304B-96CE-0DA6F2B8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115200"/>
            <a:ext cx="7956000" cy="637200"/>
          </a:xfrm>
        </p:spPr>
        <p:txBody>
          <a:bodyPr>
            <a:noAutofit/>
          </a:bodyPr>
          <a:lstStyle/>
          <a:p>
            <a:r>
              <a:rPr lang="en-GB" sz="2800" dirty="0"/>
              <a:t>Institutional research collaborations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C5DB949-01F1-3E45-9C35-8243CA7A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F7677C-D307-A641-9EED-3E7B6DEC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37E1341-E728-DB49-9D3F-4F252500D8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9DB99D-F905-654E-97EC-78CE82954262}" type="datetime1">
              <a:rPr lang="fr-FR" smtClean="0"/>
              <a:t>27/03/2019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04656" cy="576064"/>
          </a:xfrm>
        </p:spPr>
        <p:txBody>
          <a:bodyPr>
            <a:normAutofit/>
          </a:bodyPr>
          <a:lstStyle/>
          <a:p>
            <a:r>
              <a:rPr lang="fr-FR" sz="2800" dirty="0"/>
              <a:t>Réseaux Experts </a:t>
            </a:r>
            <a:r>
              <a:rPr lang="fr-FR" sz="2800" dirty="0" smtClean="0"/>
              <a:t>IN2P3</a:t>
            </a:r>
            <a:endParaRPr lang="fr-FR" sz="2800" dirty="0"/>
          </a:p>
        </p:txBody>
      </p:sp>
      <p:pic>
        <p:nvPicPr>
          <p:cNvPr id="6" name="Picture 4" descr="carte_lab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2144" y="1700808"/>
            <a:ext cx="3451856" cy="39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1423735"/>
            <a:ext cx="1871579" cy="1958476"/>
          </a:xfrm>
          <a:prstGeom prst="rect">
            <a:avLst/>
          </a:prstGeom>
          <a:solidFill>
            <a:srgbClr val="FFFFFF"/>
          </a:solidFill>
        </p:spPr>
        <p:txBody>
          <a:bodyPr wrap="square" lIns="0">
            <a:noAutofit/>
          </a:bodyPr>
          <a:lstStyle/>
          <a:p>
            <a:pPr lvl="1">
              <a:buClr>
                <a:schemeClr val="bg2">
                  <a:lumMod val="75000"/>
                </a:schemeClr>
              </a:buClr>
            </a:pPr>
            <a:r>
              <a:rPr lang="fr-FR" alt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endParaRPr lang="fr-FR" altLang="fr-FR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 bwMode="auto">
          <a:xfrm>
            <a:off x="0" y="1310598"/>
            <a:ext cx="57245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b="1" dirty="0" err="1">
                <a:solidFill>
                  <a:srgbClr val="262699"/>
                </a:solidFill>
                <a:latin typeface="Verdana" charset="0"/>
              </a:rPr>
              <a:t>Partager</a:t>
            </a:r>
            <a:r>
              <a:rPr lang="en-US" sz="1800" b="1" dirty="0">
                <a:solidFill>
                  <a:srgbClr val="262699"/>
                </a:solidFill>
                <a:latin typeface="Verdana" charset="0"/>
              </a:rPr>
              <a:t> et </a:t>
            </a:r>
            <a:r>
              <a:rPr lang="en-US" sz="1800" b="1" dirty="0" err="1">
                <a:solidFill>
                  <a:srgbClr val="262699"/>
                </a:solidFill>
                <a:latin typeface="Verdana" charset="0"/>
              </a:rPr>
              <a:t>optimiser</a:t>
            </a:r>
            <a:r>
              <a:rPr lang="en-US" sz="1800" b="1" dirty="0">
                <a:solidFill>
                  <a:srgbClr val="262699"/>
                </a:solidFill>
                <a:latin typeface="Verdana" charset="0"/>
              </a:rPr>
              <a:t> les </a:t>
            </a:r>
            <a:r>
              <a:rPr lang="en-US" sz="1800" b="1" dirty="0" err="1">
                <a:solidFill>
                  <a:srgbClr val="262699"/>
                </a:solidFill>
                <a:latin typeface="Verdana" charset="0"/>
              </a:rPr>
              <a:t>ressources</a:t>
            </a:r>
            <a:r>
              <a:rPr lang="en-US" sz="1800" b="1" dirty="0">
                <a:solidFill>
                  <a:srgbClr val="262699"/>
                </a:solidFill>
                <a:latin typeface="Verdana" charset="0"/>
              </a:rPr>
              <a:t> et </a:t>
            </a:r>
            <a:r>
              <a:rPr lang="en-US" sz="1800" b="1" dirty="0" err="1" smtClean="0">
                <a:solidFill>
                  <a:srgbClr val="262699"/>
                </a:solidFill>
                <a:latin typeface="Verdana" charset="0"/>
              </a:rPr>
              <a:t>compétences</a:t>
            </a:r>
            <a:r>
              <a:rPr lang="en-US" sz="1800" b="1" dirty="0" smtClean="0">
                <a:solidFill>
                  <a:srgbClr val="262699"/>
                </a:solidFill>
                <a:latin typeface="Verdana" charset="0"/>
              </a:rPr>
              <a:t> </a:t>
            </a:r>
            <a:r>
              <a:rPr lang="en-US" sz="1800" b="1" dirty="0">
                <a:solidFill>
                  <a:srgbClr val="262699"/>
                </a:solidFill>
                <a:latin typeface="Verdana" charset="0"/>
              </a:rPr>
              <a:t>de l</a:t>
            </a:r>
            <a:r>
              <a:rPr lang="ja-JP" altLang="en-US" sz="1800" b="1" dirty="0">
                <a:solidFill>
                  <a:srgbClr val="262699"/>
                </a:solidFill>
                <a:latin typeface="Verdana" charset="0"/>
              </a:rPr>
              <a:t>’</a:t>
            </a:r>
            <a:r>
              <a:rPr lang="en-US" altLang="ja-JP" sz="1800" b="1" dirty="0" err="1">
                <a:solidFill>
                  <a:srgbClr val="262699"/>
                </a:solidFill>
                <a:latin typeface="Verdana" charset="0"/>
              </a:rPr>
              <a:t>institut</a:t>
            </a:r>
            <a:endParaRPr lang="en-US" altLang="ja-JP" sz="1800" b="1" dirty="0">
              <a:solidFill>
                <a:srgbClr val="262699"/>
              </a:solidFill>
              <a:latin typeface="Verdana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800" b="1" dirty="0">
              <a:solidFill>
                <a:srgbClr val="1E4649"/>
              </a:solidFill>
              <a:latin typeface="Verdana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fr-FR" sz="1400" b="1" i="1" dirty="0">
                <a:solidFill>
                  <a:srgbClr val="C00000"/>
                </a:solidFill>
                <a:latin typeface="Verdana" charset="0"/>
              </a:rPr>
              <a:t>favoriser les échanges entre experts de domaines instrumentaux inter-discipline par type de </a:t>
            </a:r>
            <a:r>
              <a:rPr lang="fr-FR" sz="1400" b="1" i="1" dirty="0" smtClean="0">
                <a:solidFill>
                  <a:srgbClr val="C00000"/>
                </a:solidFill>
                <a:latin typeface="Verdana" charset="0"/>
              </a:rPr>
              <a:t>détecteurs / technologies</a:t>
            </a:r>
            <a:endParaRPr lang="fr-FR" sz="1400" b="1" i="1" dirty="0">
              <a:solidFill>
                <a:srgbClr val="C00000"/>
              </a:solidFill>
              <a:latin typeface="Verdana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fr-FR" sz="1400" b="1" i="1" dirty="0">
                <a:solidFill>
                  <a:srgbClr val="C00000"/>
                </a:solidFill>
                <a:latin typeface="Verdana" charset="0"/>
              </a:rPr>
              <a:t>Mettre en commun les meilleures pratiques, partager les retours d'expérience et mutualiser le matériel le plus couteux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fr-FR" sz="1400" i="1" dirty="0">
              <a:solidFill>
                <a:srgbClr val="FF0000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fr-FR" sz="1400" dirty="0">
              <a:solidFill>
                <a:srgbClr val="FF0000"/>
              </a:solidFill>
              <a:latin typeface="Verdana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1800" b="1" dirty="0">
                <a:solidFill>
                  <a:srgbClr val="262699"/>
                </a:solidFill>
                <a:latin typeface="Verdana" charset="0"/>
              </a:rPr>
              <a:t>Gérer efficacement nos projets et ressources techniques à travers une coordination nationale</a:t>
            </a:r>
            <a:endParaRPr lang="en-GB" sz="1800" b="1" dirty="0">
              <a:solidFill>
                <a:srgbClr val="262699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fr-FR" sz="1400" i="1" dirty="0">
              <a:solidFill>
                <a:srgbClr val="FF0000"/>
              </a:solidFill>
              <a:latin typeface="Verdana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1800" b="1" dirty="0">
              <a:solidFill>
                <a:srgbClr val="00006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941168"/>
            <a:ext cx="2575560" cy="1516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1423735"/>
            <a:ext cx="1871579" cy="1958476"/>
          </a:xfrm>
          <a:prstGeom prst="rect">
            <a:avLst/>
          </a:prstGeom>
          <a:solidFill>
            <a:srgbClr val="FFFFFF"/>
          </a:solidFill>
        </p:spPr>
        <p:txBody>
          <a:bodyPr wrap="square" lIns="0">
            <a:noAutofit/>
          </a:bodyPr>
          <a:lstStyle/>
          <a:p>
            <a:pPr lvl="1">
              <a:buClr>
                <a:schemeClr val="bg2">
                  <a:lumMod val="75000"/>
                </a:schemeClr>
              </a:buClr>
            </a:pPr>
            <a:r>
              <a:rPr lang="fr-FR" alt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endParaRPr lang="fr-FR" altLang="fr-FR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16841"/>
            <a:ext cx="8460432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fr-FR" b="1" dirty="0" smtClean="0">
                <a:solidFill>
                  <a:srgbClr val="000066"/>
                </a:solidFill>
                <a:latin typeface="Verdana" charset="0"/>
              </a:rPr>
              <a:t>13</a:t>
            </a: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 </a:t>
            </a:r>
            <a:r>
              <a:rPr lang="fr-FR" sz="1800" b="1" dirty="0">
                <a:solidFill>
                  <a:srgbClr val="000066"/>
                </a:solidFill>
                <a:latin typeface="Verdana" charset="0"/>
              </a:rPr>
              <a:t>axes instrumentaux ont </a:t>
            </a: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été identifiés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1800" b="1" dirty="0">
              <a:solidFill>
                <a:srgbClr val="000066"/>
              </a:solidFill>
              <a:latin typeface="Verdana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1800" b="1" dirty="0">
                <a:solidFill>
                  <a:srgbClr val="000066"/>
                </a:solidFill>
                <a:latin typeface="Verdana" charset="0"/>
              </a:rPr>
              <a:t> </a:t>
            </a: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6 </a:t>
            </a:r>
            <a:r>
              <a:rPr lang="fr-FR" sz="1800" b="1" dirty="0">
                <a:solidFill>
                  <a:srgbClr val="000066"/>
                </a:solidFill>
                <a:latin typeface="Verdana" charset="0"/>
              </a:rPr>
              <a:t>d’entre eux s’articulant autour des familles de </a:t>
            </a: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détecteur</a:t>
            </a:r>
            <a:endParaRPr lang="fr-FR" sz="1800" b="1" dirty="0">
              <a:solidFill>
                <a:srgbClr val="000066"/>
              </a:solidFill>
              <a:latin typeface="Verdana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Photodetecteurs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(PM,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SiPM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, MCCP,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scint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.…)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Detecteurs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gazeux (RD51,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RPCs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, µ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megas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,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TPCs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…)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Detecteurs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semiconducteurs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(MAPS, Ge, Si, C…)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Cryogéniques (CMB,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dark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matter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…)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Radiodétection (MHz, GHz…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Diagnostics Faisceaux (Accélérateurs,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Instru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..)</a:t>
            </a:r>
          </a:p>
          <a:p>
            <a:pPr lvl="1">
              <a:spcBef>
                <a:spcPct val="20000"/>
              </a:spcBef>
            </a:pPr>
            <a:endParaRPr lang="fr-FR" sz="1800" b="1" dirty="0">
              <a:solidFill>
                <a:srgbClr val="000066"/>
              </a:solidFill>
              <a:latin typeface="Verdana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1800" b="1" dirty="0">
                <a:solidFill>
                  <a:srgbClr val="000066"/>
                </a:solidFill>
                <a:latin typeface="Verdana" charset="0"/>
              </a:rPr>
              <a:t> et </a:t>
            </a:r>
            <a:r>
              <a:rPr lang="fr-FR" b="1" dirty="0" smtClean="0">
                <a:solidFill>
                  <a:srgbClr val="000066"/>
                </a:solidFill>
                <a:latin typeface="Verdana" charset="0"/>
              </a:rPr>
              <a:t>7</a:t>
            </a: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 </a:t>
            </a:r>
            <a:r>
              <a:rPr lang="fr-FR" sz="1800" b="1" dirty="0">
                <a:solidFill>
                  <a:srgbClr val="000066"/>
                </a:solidFill>
                <a:latin typeface="Verdana" charset="0"/>
              </a:rPr>
              <a:t>autres correspondent aux R&amp;D de technologies transversales à ces réseaux </a:t>
            </a: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détecteurs</a:t>
            </a:r>
            <a:endParaRPr lang="fr-FR" sz="1800" b="1" dirty="0">
              <a:solidFill>
                <a:srgbClr val="000066"/>
              </a:solidFill>
              <a:latin typeface="Verdana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Microélectronique (dont 3D)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Acquisition DAQ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(NARVAL, FASTER,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xTCA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, …)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R&amp;D mécanique (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cooling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, composites…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Contrôle Commande (Slow-Control,</a:t>
            </a:r>
            <a:r>
              <a:rPr lang="is-IS" sz="1400" b="1" dirty="0" smtClean="0">
                <a:solidFill>
                  <a:srgbClr val="C00000"/>
                </a:solidFill>
                <a:latin typeface="Verdana" charset="0"/>
              </a:rPr>
              <a:t>…)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is-IS" sz="1400" b="1" dirty="0" smtClean="0">
                <a:solidFill>
                  <a:srgbClr val="C00000"/>
                </a:solidFill>
                <a:latin typeface="Verdana" charset="0"/>
              </a:rPr>
              <a:t>Simulations et calculs (méca, thermique, ..)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is-IS" sz="1400" b="1" dirty="0" smtClean="0">
                <a:solidFill>
                  <a:srgbClr val="C00000"/>
                </a:solidFill>
                <a:latin typeface="Verdana" charset="0"/>
              </a:rPr>
              <a:t>Informatique (Ri3)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is-IS" sz="1400" b="1" dirty="0" smtClean="0">
                <a:solidFill>
                  <a:srgbClr val="C00000"/>
                </a:solidFill>
                <a:latin typeface="Verdana" charset="0"/>
              </a:rPr>
              <a:t>PCB Design (CAO cartes, CEM, ..)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060848"/>
            <a:ext cx="1683511" cy="1669274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025" y="3861048"/>
            <a:ext cx="16573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0617" y="6542187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is-IS" sz="1400" b="1" dirty="0">
                <a:solidFill>
                  <a:srgbClr val="C00000"/>
                </a:solidFill>
                <a:latin typeface="Verdana" charset="0"/>
              </a:rPr>
              <a:t>.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04656" cy="576064"/>
          </a:xfrm>
        </p:spPr>
        <p:txBody>
          <a:bodyPr>
            <a:normAutofit/>
          </a:bodyPr>
          <a:lstStyle/>
          <a:p>
            <a:r>
              <a:rPr lang="fr-FR" sz="2800" dirty="0"/>
              <a:t>Réseaux Experts </a:t>
            </a:r>
            <a:r>
              <a:rPr lang="fr-FR" sz="2800" dirty="0" smtClean="0"/>
              <a:t>IN2P3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965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429" y="936010"/>
            <a:ext cx="7092950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1800" b="1" dirty="0" smtClean="0">
                <a:solidFill>
                  <a:srgbClr val="000066"/>
                </a:solidFill>
                <a:latin typeface="Verdana" charset="0"/>
              </a:rPr>
              <a:t> Détecteurs</a:t>
            </a:r>
            <a:endParaRPr lang="fr-FR" sz="1800" b="1" dirty="0">
              <a:solidFill>
                <a:srgbClr val="000066"/>
              </a:solidFill>
              <a:latin typeface="Verdana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err="1">
                <a:solidFill>
                  <a:srgbClr val="22228B"/>
                </a:solidFill>
                <a:latin typeface="Verdana" charset="0"/>
              </a:rPr>
              <a:t>Photodetecteurs</a:t>
            </a:r>
            <a:r>
              <a:rPr lang="fr-FR" sz="1400" b="1" dirty="0">
                <a:solidFill>
                  <a:srgbClr val="22228B"/>
                </a:solidFill>
                <a:latin typeface="Verdana" charset="0"/>
              </a:rPr>
              <a:t> 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: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            Samuel Salvador (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LPCaen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Détecteurs </a:t>
            </a:r>
            <a:r>
              <a:rPr lang="fr-FR" sz="1400" b="1" dirty="0">
                <a:solidFill>
                  <a:srgbClr val="22228B"/>
                </a:solidFill>
                <a:latin typeface="Verdana" charset="0"/>
              </a:rPr>
              <a:t>gazeux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                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T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.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Zerguerras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(APC)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Détecteurs </a:t>
            </a:r>
            <a:r>
              <a:rPr lang="fr-FR" sz="1400" b="1" dirty="0" err="1" smtClean="0">
                <a:solidFill>
                  <a:srgbClr val="22228B"/>
                </a:solidFill>
                <a:latin typeface="Verdana" charset="0"/>
              </a:rPr>
              <a:t>semiconducteurs</a:t>
            </a: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 Ana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Torento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(IPN Orsay)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Détecteurs Cryogéniques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: 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Michel Piat (APC)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22228B"/>
                </a:solidFill>
                <a:latin typeface="Verdana" charset="0"/>
              </a:rPr>
              <a:t>Radiodétection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: 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               Didier Charrier (SUBATECH)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000090"/>
                </a:solidFill>
                <a:latin typeface="Verdana" charset="0"/>
              </a:rPr>
              <a:t>Diagnostics Faisceaux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             Freddy Poirier (ARRONAX)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1800" b="1" dirty="0">
              <a:solidFill>
                <a:srgbClr val="000066"/>
              </a:solidFill>
              <a:latin typeface="Verdana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1800" b="1" dirty="0">
                <a:solidFill>
                  <a:srgbClr val="000066"/>
                </a:solidFill>
                <a:latin typeface="Verdana" charset="0"/>
              </a:rPr>
              <a:t> Technologiques 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22228B"/>
                </a:solidFill>
                <a:latin typeface="Verdana" charset="0"/>
              </a:rPr>
              <a:t>Microélectronique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: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      Claude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Colledani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(IPHC)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22228B"/>
                </a:solidFill>
                <a:latin typeface="Verdana" charset="0"/>
              </a:rPr>
              <a:t>Acquisition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: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     Jean Pierre 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cachemiche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 (CPPM)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>
                <a:solidFill>
                  <a:srgbClr val="22228B"/>
                </a:solidFill>
                <a:latin typeface="Verdana" charset="0"/>
              </a:rPr>
              <a:t>R&amp;D mécanique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: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           Antoine Cauchois (LLR)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000090"/>
                </a:solidFill>
                <a:latin typeface="Verdana" charset="0"/>
              </a:rPr>
              <a:t>Contrôle Commande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              Eric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Chabanne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(LAPP)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000090"/>
                </a:solidFill>
                <a:latin typeface="Verdana" charset="0"/>
              </a:rPr>
              <a:t>Informatique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	    Frédérique Chollet-Le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flour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(LAPP)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000090"/>
                </a:solidFill>
                <a:latin typeface="Verdana" charset="0"/>
              </a:rPr>
              <a:t>Calculs Mécanique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                    Julien Giraud (LPSC)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000090"/>
                </a:solidFill>
                <a:latin typeface="Verdana" charset="0"/>
              </a:rPr>
              <a:t>PCB Design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                  Frédéric Jouve (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LPClermont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fr-FR" sz="1400" b="1" dirty="0">
              <a:solidFill>
                <a:srgbClr val="C00000"/>
              </a:solidFill>
              <a:latin typeface="Verdana" charset="0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2260" y="908720"/>
            <a:ext cx="249174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16224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662" y="3717032"/>
            <a:ext cx="2530904" cy="198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04656" cy="576064"/>
          </a:xfrm>
        </p:spPr>
        <p:txBody>
          <a:bodyPr>
            <a:normAutofit/>
          </a:bodyPr>
          <a:lstStyle/>
          <a:p>
            <a:r>
              <a:rPr lang="fr-FR" sz="2800" dirty="0"/>
              <a:t>Réseaux Experts </a:t>
            </a:r>
            <a:r>
              <a:rPr lang="fr-FR" sz="2800" dirty="0" smtClean="0"/>
              <a:t>IN2P3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5337907"/>
            <a:ext cx="7726947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b="1" dirty="0" smtClean="0">
                <a:solidFill>
                  <a:srgbClr val="000066"/>
                </a:solidFill>
                <a:latin typeface="Verdana" charset="0"/>
              </a:rPr>
              <a:t>Autre Domaine </a:t>
            </a:r>
            <a:r>
              <a:rPr lang="fr-FR" b="1" dirty="0">
                <a:solidFill>
                  <a:srgbClr val="000066"/>
                </a:solidFill>
                <a:latin typeface="Verdana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Management de Projet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:          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Philippe Laborie    (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LPCaen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Assurance Qualité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:           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Philippe Laborie  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(</a:t>
            </a:r>
            <a:r>
              <a:rPr lang="fr-FR" sz="1400" b="1" dirty="0" err="1">
                <a:solidFill>
                  <a:srgbClr val="C00000"/>
                </a:solidFill>
                <a:latin typeface="Verdana" charset="0"/>
              </a:rPr>
              <a:t>LPCaen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22228B"/>
                </a:solidFill>
                <a:latin typeface="Verdana" charset="0"/>
              </a:rPr>
              <a:t>Biologie Instrumentale </a:t>
            </a:r>
            <a:r>
              <a:rPr lang="fr-FR" sz="1400" b="1" dirty="0">
                <a:solidFill>
                  <a:srgbClr val="C00000"/>
                </a:solidFill>
                <a:latin typeface="Verdana" charset="0"/>
              </a:rPr>
              <a:t>:      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Marjorie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Juchaux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(IMNC)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fr-FR" sz="1400" b="1" dirty="0" smtClean="0">
                <a:solidFill>
                  <a:srgbClr val="000090"/>
                </a:solidFill>
                <a:latin typeface="Verdana" charset="0"/>
              </a:rPr>
              <a:t>TEAMLAB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: 			Christine 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Gasq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       (</a:t>
            </a:r>
            <a:r>
              <a:rPr lang="fr-FR" sz="1400" b="1" dirty="0" err="1" smtClean="0">
                <a:solidFill>
                  <a:srgbClr val="C00000"/>
                </a:solidFill>
                <a:latin typeface="Verdana" charset="0"/>
              </a:rPr>
              <a:t>LPClermont</a:t>
            </a:r>
            <a:r>
              <a:rPr lang="fr-FR" sz="1400" b="1" dirty="0" smtClean="0">
                <a:solidFill>
                  <a:srgbClr val="C00000"/>
                </a:solidFill>
                <a:latin typeface="Verdana" charset="0"/>
              </a:rPr>
              <a:t>)</a:t>
            </a:r>
            <a:endParaRPr lang="fr-FR" sz="1400" b="1" dirty="0">
              <a:solidFill>
                <a:srgbClr val="C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er 3"/>
          <p:cNvGrpSpPr/>
          <p:nvPr/>
        </p:nvGrpSpPr>
        <p:grpSpPr>
          <a:xfrm>
            <a:off x="133442" y="1484784"/>
            <a:ext cx="8877116" cy="4628565"/>
            <a:chOff x="260743" y="1454807"/>
            <a:chExt cx="8877116" cy="4628565"/>
          </a:xfrm>
        </p:grpSpPr>
        <p:pic>
          <p:nvPicPr>
            <p:cNvPr id="2" name="Image 1" descr="JNE_reseaux_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743" y="1501867"/>
              <a:ext cx="4418204" cy="4581505"/>
            </a:xfrm>
            <a:prstGeom prst="rect">
              <a:avLst/>
            </a:prstGeom>
          </p:spPr>
        </p:pic>
        <p:pic>
          <p:nvPicPr>
            <p:cNvPr id="3" name="Image 2" descr="JNE_reseaux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947" y="1454807"/>
              <a:ext cx="4458912" cy="4594305"/>
            </a:xfrm>
            <a:prstGeom prst="rect">
              <a:avLst/>
            </a:prstGeom>
          </p:spPr>
        </p:pic>
      </p:grpSp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04656" cy="576064"/>
          </a:xfrm>
        </p:spPr>
        <p:txBody>
          <a:bodyPr>
            <a:normAutofit/>
          </a:bodyPr>
          <a:lstStyle/>
          <a:p>
            <a:r>
              <a:rPr lang="fr-FR" sz="2800" dirty="0"/>
              <a:t>Réseaux Experts </a:t>
            </a:r>
            <a:r>
              <a:rPr lang="fr-FR" sz="2800" dirty="0" smtClean="0"/>
              <a:t>IN2P3</a:t>
            </a:r>
            <a:endParaRPr lang="fr-FR" sz="2800" dirty="0"/>
          </a:p>
        </p:txBody>
      </p:sp>
      <p:pic>
        <p:nvPicPr>
          <p:cNvPr id="11" name="Image 10" descr="TECH_NEWS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0"/>
            <a:ext cx="7643191" cy="6858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6288" y="2433052"/>
            <a:ext cx="5605652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rgbClr val="FF0000"/>
                </a:solidFill>
              </a:rPr>
              <a:t>http</a:t>
            </a:r>
            <a:r>
              <a:rPr lang="fr-FR" sz="3000" b="1" i="1" dirty="0">
                <a:solidFill>
                  <a:srgbClr val="FF0000"/>
                </a:solidFill>
              </a:rPr>
              <a:t>://cnrs-in2p3-tech-news.in2p3.</a:t>
            </a:r>
            <a:r>
              <a:rPr lang="fr-FR" sz="3000" b="1" i="1" dirty="0" smtClean="0">
                <a:solidFill>
                  <a:srgbClr val="FF0000"/>
                </a:solidFill>
              </a:rPr>
              <a:t>fr</a:t>
            </a:r>
            <a:endParaRPr lang="fr-FR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33852" y="116632"/>
            <a:ext cx="5076296" cy="656720"/>
          </a:xfrm>
        </p:spPr>
        <p:txBody>
          <a:bodyPr>
            <a:noAutofit/>
          </a:bodyPr>
          <a:lstStyle/>
          <a:p>
            <a:r>
              <a:rPr lang="fr-FR" sz="2800" dirty="0"/>
              <a:t>Forge </a:t>
            </a:r>
            <a:r>
              <a:rPr lang="fr-FR" sz="2800" dirty="0" smtClean="0"/>
              <a:t>IN2P3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1423735"/>
            <a:ext cx="1871579" cy="1958476"/>
          </a:xfrm>
          <a:prstGeom prst="rect">
            <a:avLst/>
          </a:prstGeom>
          <a:solidFill>
            <a:srgbClr val="FFFFFF"/>
          </a:solidFill>
        </p:spPr>
        <p:txBody>
          <a:bodyPr wrap="square" lIns="0">
            <a:noAutofit/>
          </a:bodyPr>
          <a:lstStyle/>
          <a:p>
            <a:pPr lvl="1">
              <a:buClr>
                <a:schemeClr val="bg2">
                  <a:lumMod val="75000"/>
                </a:schemeClr>
              </a:buClr>
            </a:pPr>
            <a:r>
              <a:rPr lang="fr-FR" alt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endParaRPr lang="fr-FR" altLang="fr-FR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2" name="Image 1" descr="FORGE_Réseaux_Instrumentation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1668"/>
            <a:ext cx="9144000" cy="47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1423735"/>
            <a:ext cx="1871579" cy="1958476"/>
          </a:xfrm>
          <a:prstGeom prst="rect">
            <a:avLst/>
          </a:prstGeom>
          <a:solidFill>
            <a:srgbClr val="FFFFFF"/>
          </a:solidFill>
        </p:spPr>
        <p:txBody>
          <a:bodyPr wrap="square" lIns="0">
            <a:noAutofit/>
          </a:bodyPr>
          <a:lstStyle/>
          <a:p>
            <a:pPr lvl="1">
              <a:buClr>
                <a:schemeClr val="bg2">
                  <a:lumMod val="75000"/>
                </a:schemeClr>
              </a:buClr>
            </a:pPr>
            <a:r>
              <a:rPr lang="fr-FR" alt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endParaRPr lang="fr-FR" altLang="fr-FR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 bwMode="auto">
          <a:xfrm>
            <a:off x="1" y="2831698"/>
            <a:ext cx="6372199" cy="376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Tutoriaux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vidéos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pour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accompagner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l’utilisation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des pages des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réseaux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instrumentations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ja-JP" sz="1800" b="1" dirty="0">
              <a:solidFill>
                <a:srgbClr val="262699"/>
              </a:solidFill>
              <a:latin typeface="Verdana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  <a:hlinkClick r:id="rId2"/>
              </a:rPr>
              <a:t>ATRIUM-131878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: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Création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compte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FORGE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ja-JP" sz="1800" b="1" dirty="0">
              <a:solidFill>
                <a:srgbClr val="262699"/>
              </a:solidFill>
              <a:latin typeface="Verdana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  <a:hlinkClick r:id="rId3"/>
              </a:rPr>
              <a:t>ATRIUM-131879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: Configuration page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accueil</a:t>
            </a:r>
            <a:endParaRPr lang="en-US" altLang="ja-JP" sz="1800" b="1" dirty="0" smtClean="0">
              <a:solidFill>
                <a:srgbClr val="262699"/>
              </a:solidFill>
              <a:latin typeface="Verdana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ja-JP" sz="1800" b="1" dirty="0">
              <a:solidFill>
                <a:srgbClr val="262699"/>
              </a:solidFill>
              <a:latin typeface="Verdana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  <a:hlinkClick r:id="rId4"/>
              </a:rPr>
              <a:t>ATRIUM-131886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: </a:t>
            </a:r>
            <a:r>
              <a:rPr lang="en-US" altLang="ja-JP" sz="1800" b="1" dirty="0" err="1" smtClean="0">
                <a:solidFill>
                  <a:srgbClr val="262699"/>
                </a:solidFill>
                <a:latin typeface="Verdana" charset="0"/>
              </a:rPr>
              <a:t>Fonctionnalités</a:t>
            </a:r>
            <a:r>
              <a:rPr lang="en-US" altLang="ja-JP" sz="1800" b="1" dirty="0" smtClean="0">
                <a:solidFill>
                  <a:srgbClr val="262699"/>
                </a:solidFill>
                <a:latin typeface="Verdana" charset="0"/>
              </a:rPr>
              <a:t> pages FORGE</a:t>
            </a:r>
            <a:endParaRPr lang="en-US" altLang="ja-JP" sz="1800" b="1" dirty="0">
              <a:solidFill>
                <a:srgbClr val="262699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fr-FR" sz="1400" i="1" dirty="0">
              <a:solidFill>
                <a:srgbClr val="FF0000"/>
              </a:solidFill>
              <a:latin typeface="Verdana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1800" b="1" dirty="0">
              <a:solidFill>
                <a:srgbClr val="000066"/>
              </a:solidFill>
              <a:latin typeface="Verdana" charset="0"/>
            </a:endParaRP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2033852" y="116632"/>
            <a:ext cx="5076296" cy="656720"/>
          </a:xfrm>
        </p:spPr>
        <p:txBody>
          <a:bodyPr>
            <a:noAutofit/>
          </a:bodyPr>
          <a:lstStyle/>
          <a:p>
            <a:r>
              <a:rPr lang="fr-FR" sz="2800" dirty="0" smtClean="0"/>
              <a:t>Atrium  IN2P3</a:t>
            </a:r>
            <a:endParaRPr lang="fr-FR" sz="2800" dirty="0"/>
          </a:p>
        </p:txBody>
      </p:sp>
      <p:grpSp>
        <p:nvGrpSpPr>
          <p:cNvPr id="6" name="Grouper 16"/>
          <p:cNvGrpSpPr/>
          <p:nvPr/>
        </p:nvGrpSpPr>
        <p:grpSpPr>
          <a:xfrm>
            <a:off x="2483768" y="908720"/>
            <a:ext cx="6431188" cy="5333067"/>
            <a:chOff x="-4104456" y="763677"/>
            <a:chExt cx="6431188" cy="5333067"/>
          </a:xfrm>
        </p:grpSpPr>
        <p:sp>
          <p:nvSpPr>
            <p:cNvPr id="7" name="ZoneTexte 6"/>
            <p:cNvSpPr txBox="1"/>
            <p:nvPr/>
          </p:nvSpPr>
          <p:spPr>
            <a:xfrm>
              <a:off x="-4104456" y="763677"/>
              <a:ext cx="3712348" cy="1477328"/>
            </a:xfrm>
            <a:prstGeom prst="rect">
              <a:avLst/>
            </a:prstGeom>
            <a:solidFill>
              <a:srgbClr val="376092"/>
            </a:solidFill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b="1" i="1" dirty="0">
                  <a:solidFill>
                    <a:schemeClr val="bg1"/>
                  </a:solidFill>
                </a:rPr>
                <a:t>L’outil de GED de l’IN2P3 ATRIUM</a:t>
              </a:r>
            </a:p>
            <a:p>
              <a:pPr algn="ctr">
                <a:defRPr/>
              </a:pPr>
              <a:r>
                <a:rPr lang="fr-FR" b="1" i="1" dirty="0">
                  <a:solidFill>
                    <a:schemeClr val="bg1"/>
                  </a:solidFill>
                </a:rPr>
                <a:t>Opérationnel pour laboratoires et</a:t>
              </a:r>
            </a:p>
            <a:p>
              <a:pPr algn="ctr">
                <a:defRPr/>
              </a:pPr>
              <a:r>
                <a:rPr lang="fr-FR" b="1" i="1" dirty="0">
                  <a:solidFill>
                    <a:schemeClr val="bg1"/>
                  </a:solidFill>
                </a:rPr>
                <a:t>Projets IN2P3.</a:t>
              </a:r>
            </a:p>
            <a:p>
              <a:pPr algn="ctr">
                <a:defRPr/>
              </a:pPr>
              <a:r>
                <a:rPr lang="fr-FR" b="1" i="1" dirty="0">
                  <a:solidFill>
                    <a:schemeClr val="bg1"/>
                  </a:solidFill>
                </a:rPr>
                <a:t>Zone Publique pour mise à disposition</a:t>
              </a:r>
            </a:p>
            <a:p>
              <a:pPr algn="ctr">
                <a:defRPr/>
              </a:pPr>
              <a:r>
                <a:rPr lang="fr-FR" b="1" i="1" dirty="0">
                  <a:solidFill>
                    <a:schemeClr val="bg1"/>
                  </a:solidFill>
                </a:rPr>
                <a:t>Des documents et Notes </a:t>
              </a:r>
              <a:r>
                <a:rPr lang="fr-FR" b="1" i="1" dirty="0" smtClean="0">
                  <a:solidFill>
                    <a:schemeClr val="bg1"/>
                  </a:solidFill>
                </a:rPr>
                <a:t>IN2P3</a:t>
              </a:r>
              <a:endParaRPr lang="fr-FR" b="1" i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 7" descr="ATRIUM_V7.tif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07693"/>
              <a:ext cx="2326732" cy="5189051"/>
            </a:xfrm>
            <a:prstGeom prst="rect">
              <a:avLst/>
            </a:prstGeom>
          </p:spPr>
        </p:pic>
        <p:cxnSp>
          <p:nvCxnSpPr>
            <p:cNvPr id="11" name="Connecteur droit avec flèche 10"/>
            <p:cNvCxnSpPr/>
            <p:nvPr/>
          </p:nvCxnSpPr>
          <p:spPr bwMode="auto">
            <a:xfrm>
              <a:off x="-360040" y="2059821"/>
              <a:ext cx="648072" cy="57606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20099" y="1965158"/>
              <a:ext cx="1859004" cy="32886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06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922" y="119675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fr-FR" dirty="0">
                <a:solidFill>
                  <a:srgbClr val="FF6600"/>
                </a:solidFill>
                <a:latin typeface="Verdana" charset="0"/>
              </a:rPr>
              <a:t>R&amp;D </a:t>
            </a:r>
            <a:r>
              <a:rPr lang="fr-FR" dirty="0" smtClean="0">
                <a:solidFill>
                  <a:srgbClr val="FF6600"/>
                </a:solidFill>
                <a:latin typeface="Verdana" charset="0"/>
              </a:rPr>
              <a:t>Instrumentation:</a:t>
            </a:r>
            <a:endParaRPr lang="fr-FR" dirty="0">
              <a:solidFill>
                <a:srgbClr val="FF6600"/>
              </a:solidFill>
              <a:latin typeface="Verdana" charset="0"/>
            </a:endParaRP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Somme engagées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parcellaires</a:t>
            </a: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 smtClean="0">
                <a:latin typeface="Verdana" charset="0"/>
              </a:rPr>
              <a:t>Budget annuel souvent </a:t>
            </a:r>
            <a:r>
              <a:rPr lang="fr-FR" dirty="0" smtClean="0">
                <a:solidFill>
                  <a:srgbClr val="FF6600"/>
                </a:solidFill>
                <a:latin typeface="Verdana" charset="0"/>
              </a:rPr>
              <a:t>aléatoire</a:t>
            </a:r>
            <a:endParaRPr lang="fr-FR" dirty="0">
              <a:solidFill>
                <a:srgbClr val="FF6600"/>
              </a:solidFill>
              <a:latin typeface="Verdana" charset="0"/>
            </a:endParaRP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Implication en ETP parfois « 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officieuses</a:t>
            </a:r>
            <a:r>
              <a:rPr lang="fr-FR" dirty="0">
                <a:latin typeface="Verdana" charset="0"/>
              </a:rPr>
              <a:t> »</a:t>
            </a:r>
          </a:p>
          <a:p>
            <a:pPr lvl="2">
              <a:spcBef>
                <a:spcPts val="600"/>
              </a:spcBef>
              <a:defRPr/>
            </a:pPr>
            <a:endParaRPr lang="fr-FR" dirty="0">
              <a:latin typeface="Verdana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fr-FR" dirty="0" smtClean="0">
                <a:solidFill>
                  <a:srgbClr val="FF6600"/>
                </a:solidFill>
                <a:latin typeface="Verdana" charset="0"/>
              </a:rPr>
              <a:t>Projets R&amp;D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Transverse:</a:t>
            </a: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Soutien financier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plus important</a:t>
            </a:r>
            <a:r>
              <a:rPr lang="fr-FR" dirty="0">
                <a:latin typeface="Verdana" charset="0"/>
              </a:rPr>
              <a:t> sur quelques projets </a:t>
            </a:r>
            <a:r>
              <a:rPr lang="fr-FR" dirty="0" smtClean="0">
                <a:latin typeface="Verdana" charset="0"/>
              </a:rPr>
              <a:t>fédérateurs (</a:t>
            </a:r>
            <a:r>
              <a:rPr lang="fr-FR" dirty="0" smtClean="0">
                <a:solidFill>
                  <a:srgbClr val="E75112"/>
                </a:solidFill>
                <a:latin typeface="Verdana" charset="0"/>
              </a:rPr>
              <a:t>multi-labos</a:t>
            </a:r>
            <a:r>
              <a:rPr lang="fr-FR" dirty="0" smtClean="0">
                <a:latin typeface="Verdana" charset="0"/>
              </a:rPr>
              <a:t>) et visant une avancée majeure (</a:t>
            </a:r>
            <a:r>
              <a:rPr lang="fr-FR" dirty="0" smtClean="0">
                <a:solidFill>
                  <a:srgbClr val="E75112"/>
                </a:solidFill>
                <a:latin typeface="Verdana" charset="0"/>
              </a:rPr>
              <a:t>rupture technologique</a:t>
            </a:r>
            <a:r>
              <a:rPr lang="fr-FR" dirty="0" smtClean="0">
                <a:latin typeface="Verdana" charset="0"/>
              </a:rPr>
              <a:t>)</a:t>
            </a:r>
            <a:endParaRPr lang="fr-FR" dirty="0">
              <a:latin typeface="Verdana" charset="0"/>
            </a:endParaRP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Soutien financier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pluriannuel</a:t>
            </a:r>
            <a:r>
              <a:rPr lang="fr-FR" dirty="0">
                <a:latin typeface="Verdana" charset="0"/>
              </a:rPr>
              <a:t> (2 à 3 ans</a:t>
            </a:r>
            <a:r>
              <a:rPr lang="fr-FR" dirty="0" smtClean="0">
                <a:latin typeface="Verdana" charset="0"/>
              </a:rPr>
              <a:t>)</a:t>
            </a:r>
            <a:endParaRPr lang="fr-FR" dirty="0">
              <a:latin typeface="Verdana" charset="0"/>
            </a:endParaRP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Traité comme tout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projet IN2P3</a:t>
            </a: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Affectation RH dans </a:t>
            </a:r>
            <a:r>
              <a:rPr lang="fr-FR" dirty="0" smtClean="0">
                <a:latin typeface="Verdana" charset="0"/>
              </a:rPr>
              <a:t>NSIP </a:t>
            </a:r>
            <a:r>
              <a:rPr lang="fr-FR" dirty="0">
                <a:latin typeface="Verdana" charset="0"/>
              </a:rPr>
              <a:t>donc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officielle et visible</a:t>
            </a: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Porteur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IT ou PHYS</a:t>
            </a: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>
                <a:latin typeface="Verdana" charset="0"/>
              </a:rPr>
              <a:t>Suivi </a:t>
            </a:r>
            <a:r>
              <a:rPr lang="fr-FR" dirty="0">
                <a:solidFill>
                  <a:srgbClr val="FF6600"/>
                </a:solidFill>
                <a:latin typeface="Verdana" charset="0"/>
              </a:rPr>
              <a:t>livrables et </a:t>
            </a:r>
            <a:r>
              <a:rPr lang="fr-FR" dirty="0" smtClean="0">
                <a:solidFill>
                  <a:srgbClr val="FF6600"/>
                </a:solidFill>
                <a:latin typeface="Verdana" charset="0"/>
              </a:rPr>
              <a:t>résultats</a:t>
            </a:r>
          </a:p>
          <a:p>
            <a:pPr lvl="2">
              <a:spcBef>
                <a:spcPts val="600"/>
              </a:spcBef>
              <a:buFont typeface="Wingdings" charset="2"/>
              <a:buChar char="ü"/>
              <a:defRPr/>
            </a:pPr>
            <a:r>
              <a:rPr lang="fr-FR" dirty="0" smtClean="0">
                <a:solidFill>
                  <a:srgbClr val="FF6600"/>
                </a:solidFill>
                <a:latin typeface="Verdana" charset="0"/>
              </a:rPr>
              <a:t>Publications</a:t>
            </a:r>
            <a:endParaRPr lang="fr-FR" dirty="0">
              <a:solidFill>
                <a:srgbClr val="FF6600"/>
              </a:solidFill>
              <a:latin typeface="Verdana" charset="0"/>
            </a:endParaRPr>
          </a:p>
        </p:txBody>
      </p:sp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46288" y="19231"/>
            <a:ext cx="8542420" cy="78592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alibri"/>
                <a:cs typeface="Calibri"/>
              </a:rPr>
              <a:t>Projets R&amp;D Transverse</a:t>
            </a:r>
            <a:endParaRPr lang="fr-FR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8000"/>
            <a:ext cx="7956550" cy="63341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IN2P3 : a national institute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IN2P3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CB8FD87-1888-0043-8420-A52ED64AF2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DF8C78-3579-9841-91B8-C30620129A0D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653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" y="3130973"/>
            <a:ext cx="7609780" cy="23145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137193"/>
            <a:ext cx="4441448" cy="23024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487CCE91-A2A8-1F4D-8BB5-3BFAE1B69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864" y="1800698"/>
            <a:ext cx="5476817" cy="4599788"/>
          </a:xfrm>
          <a:prstGeom prst="ellipse">
            <a:avLst/>
          </a:prstGeom>
          <a:noFill/>
          <a:ln w="63500" cap="rnd">
            <a:noFill/>
          </a:ln>
          <a:effectLst/>
        </p:spPr>
      </p:pic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5789364" y="764704"/>
            <a:ext cx="3031108" cy="2880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31859C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al</a:t>
            </a: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5940152" y="3121496"/>
            <a:ext cx="3203848" cy="2971800"/>
          </a:xfrm>
          <a:prstGeom prst="ellipse">
            <a:avLst/>
          </a:prstGeom>
          <a:solidFill>
            <a:schemeClr val="bg1"/>
          </a:solidFill>
          <a:ln w="6350">
            <a:solidFill>
              <a:srgbClr val="31859C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6" name="ZoneTexte 16"/>
          <p:cNvSpPr txBox="1">
            <a:spLocks noChangeArrowheads="1"/>
          </p:cNvSpPr>
          <p:nvPr/>
        </p:nvSpPr>
        <p:spPr bwMode="auto">
          <a:xfrm>
            <a:off x="6012160" y="3958605"/>
            <a:ext cx="297217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en-GB" b="0" dirty="0">
                <a:solidFill>
                  <a:srgbClr val="222268"/>
                </a:solidFill>
                <a:latin typeface="Arial Narrow" charset="0"/>
              </a:rPr>
              <a:t>Associated technologies, Applications and Interdisciplinary research</a:t>
            </a:r>
          </a:p>
          <a:p>
            <a:pPr algn="ctr">
              <a:lnSpc>
                <a:spcPct val="50000"/>
              </a:lnSpc>
            </a:pPr>
            <a:endParaRPr lang="en-GB" b="0" dirty="0">
              <a:solidFill>
                <a:srgbClr val="222268"/>
              </a:solidFill>
              <a:latin typeface="Arial Narrow" charset="0"/>
            </a:endParaRPr>
          </a:p>
          <a:p>
            <a:pPr algn="ctr"/>
            <a:r>
              <a:rPr lang="en-GB" b="0" dirty="0">
                <a:solidFill>
                  <a:srgbClr val="222268"/>
                </a:solidFill>
                <a:latin typeface="Arial Narrow" charset="0"/>
              </a:rPr>
              <a:t>                   Expertise</a:t>
            </a:r>
          </a:p>
          <a:p>
            <a:pPr algn="ctr"/>
            <a:r>
              <a:rPr lang="en-GB" b="0" dirty="0">
                <a:solidFill>
                  <a:srgbClr val="222268"/>
                </a:solidFill>
                <a:latin typeface="Arial Narrow" charset="0"/>
              </a:rPr>
              <a:t> Teaching Training</a:t>
            </a:r>
          </a:p>
        </p:txBody>
      </p:sp>
      <p:sp>
        <p:nvSpPr>
          <p:cNvPr id="6161" name="ZoneTexte 16"/>
          <p:cNvSpPr txBox="1">
            <a:spLocks noChangeArrowheads="1"/>
          </p:cNvSpPr>
          <p:nvPr/>
        </p:nvSpPr>
        <p:spPr bwMode="auto">
          <a:xfrm>
            <a:off x="5796136" y="1628800"/>
            <a:ext cx="30718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b="0" dirty="0">
                <a:solidFill>
                  <a:srgbClr val="222268"/>
                </a:solidFill>
              </a:rPr>
              <a:t>The </a:t>
            </a:r>
            <a:r>
              <a:rPr lang="en-GB" b="0" dirty="0">
                <a:solidFill>
                  <a:srgbClr val="222268"/>
                </a:solidFill>
              </a:rPr>
              <a:t>Physics of the </a:t>
            </a:r>
            <a:r>
              <a:rPr lang="en-GB" b="0" i="1" dirty="0">
                <a:solidFill>
                  <a:srgbClr val="222268"/>
                </a:solidFill>
              </a:rPr>
              <a:t>two infinities: </a:t>
            </a:r>
            <a:r>
              <a:rPr lang="en-GB" b="0" dirty="0">
                <a:solidFill>
                  <a:srgbClr val="222268"/>
                </a:solidFill>
              </a:rPr>
              <a:t>from elementary particles to cosmology  </a:t>
            </a:r>
          </a:p>
        </p:txBody>
      </p:sp>
      <p:sp>
        <p:nvSpPr>
          <p:cNvPr id="6162" name="Titre 1"/>
          <p:cNvSpPr txBox="1">
            <a:spLocks/>
          </p:cNvSpPr>
          <p:nvPr/>
        </p:nvSpPr>
        <p:spPr bwMode="auto">
          <a:xfrm>
            <a:off x="6372200" y="1124744"/>
            <a:ext cx="1722438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750B"/>
                </a:solidFill>
                <a:latin typeface="Arial Narrow" charset="0"/>
              </a:rPr>
              <a:t>EXPLORE</a:t>
            </a:r>
          </a:p>
        </p:txBody>
      </p:sp>
      <p:sp>
        <p:nvSpPr>
          <p:cNvPr id="6163" name="Titre 1"/>
          <p:cNvSpPr txBox="1">
            <a:spLocks/>
          </p:cNvSpPr>
          <p:nvPr/>
        </p:nvSpPr>
        <p:spPr bwMode="auto">
          <a:xfrm>
            <a:off x="6372200" y="5013176"/>
            <a:ext cx="1224136" cy="4264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200" dirty="0">
                <a:solidFill>
                  <a:srgbClr val="FF750B"/>
                </a:solidFill>
                <a:latin typeface="Arial Narrow" charset="0"/>
              </a:rPr>
              <a:t>PROVIDE</a:t>
            </a:r>
          </a:p>
        </p:txBody>
      </p:sp>
      <p:sp>
        <p:nvSpPr>
          <p:cNvPr id="24" name="ZoneTexte 23"/>
          <p:cNvSpPr txBox="1"/>
          <p:nvPr/>
        </p:nvSpPr>
        <p:spPr>
          <a:xfrm rot="8705393">
            <a:off x="6849208" y="3374853"/>
            <a:ext cx="2047245" cy="2310742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6382954"/>
              </a:avLst>
            </a:prstTxWarp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840C">
                    <a:alpha val="70000"/>
                  </a:srgb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LINKS WITH SOCIETY</a:t>
            </a:r>
            <a:endParaRPr lang="fr-FR" b="1" dirty="0">
              <a:solidFill>
                <a:srgbClr val="31859C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9512" y="1117193"/>
            <a:ext cx="5832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Helvetica Neue"/>
                <a:ea typeface="ＭＳ Ｐゴシック" charset="0"/>
                <a:cs typeface="Helvetica Neue"/>
              </a:rPr>
              <a:t>MISSION : COORDINATE RESEARCH IN THE FIELDS OF </a:t>
            </a:r>
            <a:r>
              <a:rPr lang="fr-FR" sz="2000" dirty="0">
                <a:solidFill>
                  <a:srgbClr val="FF0000"/>
                </a:solidFill>
                <a:latin typeface="Helvetica Neue"/>
                <a:ea typeface="ＭＳ Ｐゴシック" charset="0"/>
                <a:cs typeface="Helvetica Neue"/>
              </a:rPr>
              <a:t>NUCLEAR, PARTICLE and ASTROPARTICLE PHYSICS</a:t>
            </a:r>
          </a:p>
        </p:txBody>
      </p:sp>
      <p:sp>
        <p:nvSpPr>
          <p:cNvPr id="20" name="Ellipse 19"/>
          <p:cNvSpPr>
            <a:spLocks noChangeArrowheads="1"/>
          </p:cNvSpPr>
          <p:nvPr/>
        </p:nvSpPr>
        <p:spPr bwMode="auto">
          <a:xfrm>
            <a:off x="2843808" y="2996952"/>
            <a:ext cx="3096344" cy="2952328"/>
          </a:xfrm>
          <a:prstGeom prst="ellipse">
            <a:avLst/>
          </a:prstGeom>
          <a:solidFill>
            <a:schemeClr val="bg1"/>
          </a:solidFill>
          <a:ln w="6350">
            <a:solidFill>
              <a:srgbClr val="31859C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9" name="Titre 1"/>
          <p:cNvSpPr txBox="1">
            <a:spLocks/>
          </p:cNvSpPr>
          <p:nvPr/>
        </p:nvSpPr>
        <p:spPr bwMode="auto">
          <a:xfrm>
            <a:off x="3563889" y="3284984"/>
            <a:ext cx="1728191" cy="504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750B"/>
                </a:solidFill>
                <a:latin typeface="Arial Narrow" charset="0"/>
              </a:rPr>
              <a:t>COORDINATE</a:t>
            </a:r>
            <a:r>
              <a:rPr lang="fr-FR" sz="2200" b="0" dirty="0">
                <a:solidFill>
                  <a:srgbClr val="FF750B"/>
                </a:solidFill>
                <a:latin typeface="Calibri" charset="0"/>
              </a:rPr>
              <a:t> </a:t>
            </a:r>
          </a:p>
        </p:txBody>
      </p:sp>
      <p:sp>
        <p:nvSpPr>
          <p:cNvPr id="6157" name="ZoneTexte 15"/>
          <p:cNvSpPr txBox="1">
            <a:spLocks noChangeArrowheads="1"/>
          </p:cNvSpPr>
          <p:nvPr/>
        </p:nvSpPr>
        <p:spPr bwMode="auto">
          <a:xfrm>
            <a:off x="3059832" y="3814008"/>
            <a:ext cx="27365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en-GB" b="0" dirty="0">
                <a:solidFill>
                  <a:srgbClr val="222268"/>
                </a:solidFill>
              </a:rPr>
              <a:t>National Research Programs and French participations in major  Research Infrastructures</a:t>
            </a:r>
          </a:p>
        </p:txBody>
      </p:sp>
      <p:sp>
        <p:nvSpPr>
          <p:cNvPr id="29" name="Ellipse 28"/>
          <p:cNvSpPr>
            <a:spLocks noChangeArrowheads="1"/>
          </p:cNvSpPr>
          <p:nvPr/>
        </p:nvSpPr>
        <p:spPr bwMode="auto">
          <a:xfrm>
            <a:off x="11336" y="2420888"/>
            <a:ext cx="2904480" cy="2880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31859C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470247" y="2780928"/>
            <a:ext cx="1941513" cy="504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750B"/>
                </a:solidFill>
                <a:latin typeface="Arial Narrow" charset="0"/>
              </a:rPr>
              <a:t>OPERATE </a:t>
            </a:r>
            <a:r>
              <a:rPr lang="fr-FR" sz="2200" b="0" dirty="0">
                <a:solidFill>
                  <a:srgbClr val="FF750B"/>
                </a:solidFill>
                <a:latin typeface="Calibri" charset="0"/>
              </a:rPr>
              <a:t> </a:t>
            </a:r>
          </a:p>
        </p:txBody>
      </p:sp>
      <p:sp>
        <p:nvSpPr>
          <p:cNvPr id="28" name="ZoneTexte 15"/>
          <p:cNvSpPr txBox="1">
            <a:spLocks noChangeArrowheads="1"/>
          </p:cNvSpPr>
          <p:nvPr/>
        </p:nvSpPr>
        <p:spPr bwMode="auto">
          <a:xfrm>
            <a:off x="107504" y="3284984"/>
            <a:ext cx="27365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en-GB" b="0" dirty="0">
                <a:solidFill>
                  <a:srgbClr val="222268"/>
                </a:solidFill>
              </a:rPr>
              <a:t>Research Units, </a:t>
            </a:r>
          </a:p>
          <a:p>
            <a:pPr algn="ctr"/>
            <a:r>
              <a:rPr lang="en-GB" b="0" dirty="0">
                <a:solidFill>
                  <a:srgbClr val="222268"/>
                </a:solidFill>
              </a:rPr>
              <a:t>many in partnership with Universities </a:t>
            </a:r>
          </a:p>
          <a:p>
            <a:pPr algn="ctr"/>
            <a:r>
              <a:rPr lang="en-GB" b="0" dirty="0">
                <a:solidFill>
                  <a:srgbClr val="222268"/>
                </a:solidFill>
              </a:rPr>
              <a:t>and/or Research Organisations </a:t>
            </a: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6372200" y="3573016"/>
            <a:ext cx="1296144" cy="4264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750B"/>
                </a:solidFill>
                <a:latin typeface="Arial Narrow" charset="0"/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33890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6288" y="19231"/>
            <a:ext cx="8542420" cy="78592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alibri"/>
                <a:cs typeface="Calibri"/>
              </a:rPr>
              <a:t>Projets R&amp;D Transverse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1423735"/>
            <a:ext cx="1871579" cy="1958476"/>
          </a:xfrm>
          <a:prstGeom prst="rect">
            <a:avLst/>
          </a:prstGeom>
          <a:solidFill>
            <a:srgbClr val="FFFFFF"/>
          </a:solidFill>
        </p:spPr>
        <p:txBody>
          <a:bodyPr wrap="square" lIns="0">
            <a:noAutofit/>
          </a:bodyPr>
          <a:lstStyle/>
          <a:p>
            <a:pPr lvl="1">
              <a:buClr>
                <a:schemeClr val="bg2">
                  <a:lumMod val="75000"/>
                </a:schemeClr>
              </a:buClr>
            </a:pPr>
            <a:r>
              <a:rPr lang="fr-FR" alt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endParaRPr lang="fr-FR" altLang="fr-FR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Image 3" descr="Nouveau_Projet_R&amp;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465540" cy="604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746577" y="3573016"/>
            <a:ext cx="2376488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bg1"/>
                </a:solidFill>
              </a:rPr>
              <a:t>ATRIUM-110659</a:t>
            </a:r>
          </a:p>
        </p:txBody>
      </p:sp>
    </p:spTree>
    <p:extLst>
      <p:ext uri="{BB962C8B-B14F-4D97-AF65-F5344CB8AC3E}">
        <p14:creationId xmlns:p14="http://schemas.microsoft.com/office/powerpoint/2010/main" val="13400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Master-Projets R&amp;D transverse </a:t>
            </a:r>
            <a:endParaRPr lang="fr-FR" sz="28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900" smtClean="0"/>
              <a:t>J-L. Biarrotte - Journées Projets IN2P3 - 20/11/2018</a:t>
            </a:r>
            <a:endParaRPr lang="fr-FR" sz="9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-95250" y="904875"/>
            <a:ext cx="9239250" cy="794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AutoShape 4" descr="https://www.ipnl.in2p3.fr/IMG/jpg/Plateforme_IMIO_400.jpg"/>
          <p:cNvSpPr>
            <a:spLocks noChangeAspect="1" noChangeArrowheads="1"/>
          </p:cNvSpPr>
          <p:nvPr/>
        </p:nvSpPr>
        <p:spPr bwMode="auto">
          <a:xfrm>
            <a:off x="215900" y="15875"/>
            <a:ext cx="28670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www.ipnl.in2p3.fr/IMG/jpg/Plateforme_IMIO_400.jpg"/>
          <p:cNvSpPr>
            <a:spLocks noChangeAspect="1" noChangeArrowheads="1"/>
          </p:cNvSpPr>
          <p:nvPr/>
        </p:nvSpPr>
        <p:spPr bwMode="auto">
          <a:xfrm>
            <a:off x="368300" y="168275"/>
            <a:ext cx="28670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2" descr="Afficher l'image d'origine"/>
          <p:cNvSpPr>
            <a:spLocks noChangeAspect="1" noChangeArrowheads="1"/>
          </p:cNvSpPr>
          <p:nvPr/>
        </p:nvSpPr>
        <p:spPr bwMode="auto">
          <a:xfrm>
            <a:off x="183243" y="0"/>
            <a:ext cx="42481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e recherche d'images pour &quot;gan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2" descr="Résultat de recherche d'images pour &quot;gani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-40686" y="2564157"/>
            <a:ext cx="922537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prstClr val="black"/>
                </a:solidFill>
                <a:cs typeface="Times New Roman" pitchFamily="18" charset="0"/>
              </a:rPr>
              <a:t>Projets R&amp;D mécanique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3D_METAL</a:t>
            </a:r>
            <a:r>
              <a:rPr lang="fr-FR" dirty="0" smtClean="0">
                <a:cs typeface="Times New Roman" pitchFamily="18" charset="0"/>
              </a:rPr>
              <a:t> (S. </a:t>
            </a:r>
            <a:r>
              <a:rPr lang="fr-FR" dirty="0" err="1" smtClean="0">
                <a:cs typeface="Times New Roman" pitchFamily="18" charset="0"/>
              </a:rPr>
              <a:t>Jenzer</a:t>
            </a:r>
            <a:r>
              <a:rPr lang="fr-FR" dirty="0">
                <a:cs typeface="Times New Roman" pitchFamily="18" charset="0"/>
              </a:rPr>
              <a:t>, LAL, CPPM, IPHC, IPN, </a:t>
            </a:r>
            <a:r>
              <a:rPr lang="fr-FR" dirty="0" smtClean="0">
                <a:cs typeface="Times New Roman" pitchFamily="18" charset="0"/>
              </a:rPr>
              <a:t>LAPP</a:t>
            </a:r>
            <a:r>
              <a:rPr lang="fr-FR" dirty="0">
                <a:cs typeface="Times New Roman" pitchFamily="18" charset="0"/>
              </a:rPr>
              <a:t>, LLR, LPCC, LPNHE, LPSC, </a:t>
            </a:r>
            <a:r>
              <a:rPr lang="fr-FR" dirty="0" smtClean="0">
                <a:cs typeface="Times New Roman" pitchFamily="18" charset="0"/>
              </a:rPr>
              <a:t>SUBATECH)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Evaluation de l’impact de la technologie impression métallique 3D sur nos activités IN2P3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Se termine début 2019 -&gt; rapport final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0" y="4215157"/>
            <a:ext cx="922537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prstClr val="black"/>
                </a:solidFill>
                <a:cs typeface="Times New Roman" pitchFamily="18" charset="0"/>
              </a:rPr>
              <a:t>Projets R&amp;D instrumentation/acquisition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cs typeface="Times New Roman" pitchFamily="18" charset="0"/>
              </a:rPr>
              <a:t>DAQGEN </a:t>
            </a:r>
            <a:r>
              <a:rPr lang="fr-FR" dirty="0">
                <a:cs typeface="Times New Roman" pitchFamily="18" charset="0"/>
              </a:rPr>
              <a:t>(J-P. </a:t>
            </a:r>
            <a:r>
              <a:rPr lang="fr-FR" dirty="0" err="1">
                <a:cs typeface="Times New Roman" pitchFamily="18" charset="0"/>
              </a:rPr>
              <a:t>Cachemiche</a:t>
            </a:r>
            <a:r>
              <a:rPr lang="fr-FR" dirty="0">
                <a:cs typeface="Times New Roman" pitchFamily="18" charset="0"/>
              </a:rPr>
              <a:t>, CPPM, CENBG, LAL, LPCC, LPSC)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Développement d’une carte d'acquisition reconfigurable en technologie MTCA4.0 intégrant plusieurs savoir-faire de l'IN2P3 au sein d'un objet unique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err="1" smtClean="0">
                <a:cs typeface="Times New Roman" pitchFamily="18" charset="0"/>
              </a:rPr>
              <a:t>EmitM</a:t>
            </a:r>
            <a:r>
              <a:rPr lang="fr-FR" b="1" dirty="0" smtClean="0">
                <a:cs typeface="Times New Roman" pitchFamily="18" charset="0"/>
              </a:rPr>
              <a:t> </a:t>
            </a:r>
            <a:r>
              <a:rPr lang="fr-FR" dirty="0" smtClean="0">
                <a:cs typeface="Times New Roman" pitchFamily="18" charset="0"/>
              </a:rPr>
              <a:t>(F. </a:t>
            </a:r>
            <a:r>
              <a:rPr lang="fr-FR" dirty="0" err="1" smtClean="0">
                <a:cs typeface="Times New Roman" pitchFamily="18" charset="0"/>
              </a:rPr>
              <a:t>Osswald</a:t>
            </a:r>
            <a:r>
              <a:rPr lang="fr-FR" dirty="0" smtClean="0">
                <a:cs typeface="Times New Roman" pitchFamily="18" charset="0"/>
              </a:rPr>
              <a:t>, IPHC, LPSC, IPNO, CENBG, GANIL, ARRONAX)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Développement d’un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émittancemètre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 de type Allison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mutualisable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 au sein des labos IN2P3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0" y="1090957"/>
            <a:ext cx="904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prstClr val="black"/>
                </a:solidFill>
                <a:cs typeface="Times New Roman" pitchFamily="18" charset="0"/>
              </a:rPr>
              <a:t>Projets R&amp;D Miroirs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CMO </a:t>
            </a:r>
            <a:r>
              <a:rPr lang="fr-FR" dirty="0" smtClean="0">
                <a:cs typeface="Times New Roman" pitchFamily="18" charset="0"/>
              </a:rPr>
              <a:t>(M. </a:t>
            </a:r>
            <a:r>
              <a:rPr lang="fr-FR" dirty="0" err="1" smtClean="0">
                <a:cs typeface="Times New Roman" pitchFamily="18" charset="0"/>
              </a:rPr>
              <a:t>Granata</a:t>
            </a:r>
            <a:r>
              <a:rPr lang="fr-FR" dirty="0" smtClean="0">
                <a:cs typeface="Times New Roman" pitchFamily="18" charset="0"/>
              </a:rPr>
              <a:t>, LMA)</a:t>
            </a:r>
            <a:endParaRPr lang="fr-FR" dirty="0">
              <a:cs typeface="Times New Roman" pitchFamily="18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R&amp;D matériaux pour développer des Couches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M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inces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O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ptiques faibles pertes et la métrologie associée </a:t>
            </a: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900" smtClean="0"/>
              <a:t>J-L. Biarrotte - Journées Projets IN2P3 - 20/11/2018</a:t>
            </a:r>
            <a:endParaRPr lang="fr-FR" sz="9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-95250" y="904875"/>
            <a:ext cx="9239250" cy="794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AutoShape 4" descr="https://www.ipnl.in2p3.fr/IMG/jpg/Plateforme_IMIO_400.jpg"/>
          <p:cNvSpPr>
            <a:spLocks noChangeAspect="1" noChangeArrowheads="1"/>
          </p:cNvSpPr>
          <p:nvPr/>
        </p:nvSpPr>
        <p:spPr bwMode="auto">
          <a:xfrm>
            <a:off x="215900" y="15875"/>
            <a:ext cx="28670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www.ipnl.in2p3.fr/IMG/jpg/Plateforme_IMIO_400.jpg"/>
          <p:cNvSpPr>
            <a:spLocks noChangeAspect="1" noChangeArrowheads="1"/>
          </p:cNvSpPr>
          <p:nvPr/>
        </p:nvSpPr>
        <p:spPr bwMode="auto">
          <a:xfrm>
            <a:off x="368300" y="168275"/>
            <a:ext cx="28670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2" descr="Afficher l'image d'origine"/>
          <p:cNvSpPr>
            <a:spLocks noChangeAspect="1" noChangeArrowheads="1"/>
          </p:cNvSpPr>
          <p:nvPr/>
        </p:nvSpPr>
        <p:spPr bwMode="auto">
          <a:xfrm>
            <a:off x="183243" y="0"/>
            <a:ext cx="42481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e recherche d'images pour &quot;gan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2" descr="Résultat de recherche d'images pour &quot;gani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0" y="1230657"/>
            <a:ext cx="922537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prstClr val="black"/>
                </a:solidFill>
                <a:cs typeface="Times New Roman" pitchFamily="18" charset="0"/>
              </a:rPr>
              <a:t>Projets R&amp;D micro-électronique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BB130</a:t>
            </a:r>
            <a:r>
              <a:rPr lang="fr-FR" dirty="0" smtClean="0">
                <a:cs typeface="Times New Roman" pitchFamily="18" charset="0"/>
              </a:rPr>
              <a:t> (N. Pillet, LPC, IPNL, OMEGA)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Création de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l’environnement nécessaire au partage de briques de base (building blocks) en technologie 130 nm dans la communauté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IN2P3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Se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termine en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2018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OMME</a:t>
            </a:r>
            <a:r>
              <a:rPr lang="fr-FR" dirty="0" smtClean="0">
                <a:cs typeface="Times New Roman" pitchFamily="18" charset="0"/>
              </a:rPr>
              <a:t> </a:t>
            </a:r>
            <a:r>
              <a:rPr lang="fr-FR" dirty="0">
                <a:cs typeface="Times New Roman" pitchFamily="18" charset="0"/>
              </a:rPr>
              <a:t>(N. Pillet, LPC, IPHC, CPPM)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Création au CC-IN2P3 d’un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pool de machines virtuelles sur lesquelles seront installées la suite logiciel Cadence, les kits des technologies disponibles pour l’IN2P3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+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versionning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SoS</a:t>
            </a:r>
            <a:endParaRPr lang="fr-FR" sz="1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Nouveau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en 2019 – suite et fin de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BB130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LoJic130</a:t>
            </a:r>
            <a:r>
              <a:rPr lang="fr-FR" dirty="0" smtClean="0">
                <a:cs typeface="Times New Roman" pitchFamily="18" charset="0"/>
              </a:rPr>
              <a:t> (H. </a:t>
            </a:r>
            <a:r>
              <a:rPr lang="fr-FR" dirty="0" err="1" smtClean="0">
                <a:cs typeface="Times New Roman" pitchFamily="18" charset="0"/>
              </a:rPr>
              <a:t>Mathez</a:t>
            </a:r>
            <a:r>
              <a:rPr lang="fr-FR" dirty="0">
                <a:cs typeface="Times New Roman" pitchFamily="18" charset="0"/>
              </a:rPr>
              <a:t>, IPNL, LAL, </a:t>
            </a:r>
            <a:r>
              <a:rPr lang="fr-FR" dirty="0" smtClean="0">
                <a:cs typeface="Times New Roman" pitchFamily="18" charset="0"/>
              </a:rPr>
              <a:t>LPC)</a:t>
            </a:r>
            <a:endParaRPr lang="fr-FR" dirty="0">
              <a:cs typeface="Times New Roman" pitchFamily="18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Développement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d’un générateur d’horloge synchrone de type PLL notamment adapté aux développements d’</a:t>
            </a:r>
            <a:r>
              <a:rPr lang="fr-FR" sz="1600" dirty="0" err="1">
                <a:solidFill>
                  <a:schemeClr val="tx2"/>
                </a:solidFill>
                <a:cs typeface="Times New Roman" pitchFamily="18" charset="0"/>
              </a:rPr>
              <a:t>Asic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 qui intègrent une mesure de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temps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DIAMASIC</a:t>
            </a:r>
            <a:r>
              <a:rPr lang="fr-FR" dirty="0" smtClean="0">
                <a:cs typeface="Times New Roman" pitchFamily="18" charset="0"/>
              </a:rPr>
              <a:t> (F. </a:t>
            </a:r>
            <a:r>
              <a:rPr lang="fr-FR" dirty="0" err="1" smtClean="0">
                <a:cs typeface="Times New Roman" pitchFamily="18" charset="0"/>
              </a:rPr>
              <a:t>Rarbi</a:t>
            </a:r>
            <a:r>
              <a:rPr lang="fr-FR" dirty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LPSC, LPCC)</a:t>
            </a:r>
            <a:endParaRPr lang="fr-FR" dirty="0">
              <a:cs typeface="Times New Roman" pitchFamily="18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E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tude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et la réalisation d’une électronique intégrée multivoies en technologie TSMC CMOS 130 nm pour la lecture de détecteurs rapides tels que les détecteurs diamants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Master-Projets R&amp;D transverse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884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900" smtClean="0"/>
              <a:t>J-L. Biarrotte - Journées Projets IN2P3 - 20/11/2018</a:t>
            </a:r>
            <a:endParaRPr lang="fr-FR" sz="9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-95250" y="904875"/>
            <a:ext cx="9239250" cy="794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AutoShape 6" descr="https://www.ipnl.in2p3.fr/IMG/jpg/Plateforme_IMIO_400.jpg"/>
          <p:cNvSpPr>
            <a:spLocks noChangeAspect="1" noChangeArrowheads="1"/>
          </p:cNvSpPr>
          <p:nvPr/>
        </p:nvSpPr>
        <p:spPr bwMode="auto">
          <a:xfrm>
            <a:off x="368300" y="168275"/>
            <a:ext cx="28670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2" descr="Afficher l'image d'origine"/>
          <p:cNvSpPr>
            <a:spLocks noChangeAspect="1" noChangeArrowheads="1"/>
          </p:cNvSpPr>
          <p:nvPr/>
        </p:nvSpPr>
        <p:spPr bwMode="auto">
          <a:xfrm>
            <a:off x="183243" y="0"/>
            <a:ext cx="42481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e recherche d'images pour &quot;gan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2" descr="Résultat de recherche d'images pour &quot;gani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0" y="1141757"/>
            <a:ext cx="922537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prstClr val="black"/>
                </a:solidFill>
                <a:cs typeface="Times New Roman" pitchFamily="18" charset="0"/>
              </a:rPr>
              <a:t>Projets R&amp;D détection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GAMINS</a:t>
            </a:r>
            <a:r>
              <a:rPr lang="fr-FR" dirty="0" smtClean="0">
                <a:cs typeface="Times New Roman" pitchFamily="18" charset="0"/>
              </a:rPr>
              <a:t> (J. </a:t>
            </a:r>
            <a:r>
              <a:rPr lang="fr-FR" dirty="0" err="1" smtClean="0">
                <a:cs typeface="Times New Roman" pitchFamily="18" charset="0"/>
              </a:rPr>
              <a:t>Peyre</a:t>
            </a:r>
            <a:r>
              <a:rPr lang="fr-FR" dirty="0" smtClean="0">
                <a:cs typeface="Times New Roman" pitchFamily="18" charset="0"/>
              </a:rPr>
              <a:t>, CSNSM, IMNC, IPN)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Etude comparative de différents systèmes d’imagerie gamma basés sur les dernières générations de photo-détecteur et de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scintillateur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err="1" smtClean="0">
                <a:cs typeface="Times New Roman" pitchFamily="18" charset="0"/>
              </a:rPr>
              <a:t>Cherenkov</a:t>
            </a:r>
            <a:r>
              <a:rPr lang="fr-FR" b="1" dirty="0" smtClean="0">
                <a:cs typeface="Times New Roman" pitchFamily="18" charset="0"/>
              </a:rPr>
              <a:t> </a:t>
            </a:r>
            <a:r>
              <a:rPr lang="fr-FR" b="1" dirty="0" err="1" smtClean="0">
                <a:cs typeface="Times New Roman" pitchFamily="18" charset="0"/>
              </a:rPr>
              <a:t>Lab</a:t>
            </a:r>
            <a:r>
              <a:rPr lang="fr-FR" dirty="0" smtClean="0">
                <a:cs typeface="Times New Roman" pitchFamily="18" charset="0"/>
              </a:rPr>
              <a:t> (V. </a:t>
            </a:r>
            <a:r>
              <a:rPr lang="fr-FR" dirty="0" err="1" smtClean="0">
                <a:cs typeface="Times New Roman" pitchFamily="18" charset="0"/>
              </a:rPr>
              <a:t>Puill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>
                <a:cs typeface="Times New Roman" pitchFamily="18" charset="0"/>
              </a:rPr>
              <a:t>LAL, CSNSM, IPN, </a:t>
            </a:r>
            <a:r>
              <a:rPr lang="fr-FR" dirty="0" smtClean="0">
                <a:cs typeface="Times New Roman" pitchFamily="18" charset="0"/>
              </a:rPr>
              <a:t>LPCC</a:t>
            </a:r>
            <a:r>
              <a:rPr lang="fr-FR" dirty="0">
                <a:cs typeface="Times New Roman" pitchFamily="18" charset="0"/>
              </a:rPr>
              <a:t>, LMA)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Développement d’une chaine de détection multivoies permettant de mesurer un flux absolu de particules avec une précision de 5% et une résolution temporelle de 30ps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PICMIC </a:t>
            </a:r>
            <a:r>
              <a:rPr lang="fr-FR" dirty="0" smtClean="0">
                <a:cs typeface="Times New Roman" pitchFamily="18" charset="0"/>
              </a:rPr>
              <a:t>(I. </a:t>
            </a:r>
            <a:r>
              <a:rPr lang="fr-FR" dirty="0" err="1" smtClean="0">
                <a:cs typeface="Times New Roman" pitchFamily="18" charset="0"/>
              </a:rPr>
              <a:t>Laktineh</a:t>
            </a:r>
            <a:r>
              <a:rPr lang="fr-FR" dirty="0">
                <a:cs typeface="Times New Roman" pitchFamily="18" charset="0"/>
              </a:rPr>
              <a:t>, IPNL, CPPM, IPHC, Omega)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Développement d’une nouvelle génération de détecteurs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de particules de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type  </a:t>
            </a:r>
            <a:r>
              <a:rPr lang="fr-FR" sz="1600" dirty="0" err="1">
                <a:solidFill>
                  <a:schemeClr val="tx2"/>
                </a:solidFill>
                <a:cs typeface="Times New Roman" pitchFamily="18" charset="0"/>
              </a:rPr>
              <a:t>MicroChannel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 Plate (MCP) permettant d’atteindre des résolutions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sub-um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 et de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qqes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ps</a:t>
            </a:r>
            <a:endParaRPr lang="fr-FR" sz="1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Nouveau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en 2019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>
                <a:cs typeface="Times New Roman" pitchFamily="18" charset="0"/>
              </a:rPr>
              <a:t>QUARTET </a:t>
            </a:r>
            <a:r>
              <a:rPr lang="fr-FR" dirty="0" smtClean="0">
                <a:cs typeface="Times New Roman" pitchFamily="18" charset="0"/>
              </a:rPr>
              <a:t>(F. Morel</a:t>
            </a:r>
            <a:r>
              <a:rPr lang="fr-FR" dirty="0">
                <a:cs typeface="Times New Roman" pitchFamily="18" charset="0"/>
              </a:rPr>
              <a:t>, IPHC, CPPM, Omega)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Développement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d’une trajectographie 4D (x, y, z, temps) basé sur des capteurs 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silicium à pixels monolithiques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(MAPS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) avec un temps d’intégration </a:t>
            </a:r>
            <a:r>
              <a:rPr lang="fr-FR" sz="1600" dirty="0" err="1" smtClean="0">
                <a:solidFill>
                  <a:schemeClr val="tx2"/>
                </a:solidFill>
                <a:cs typeface="Times New Roman" pitchFamily="18" charset="0"/>
              </a:rPr>
              <a:t>sub</a:t>
            </a: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-nanoseconde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2"/>
                </a:solidFill>
                <a:cs typeface="Times New Roman" pitchFamily="18" charset="0"/>
              </a:rPr>
              <a:t>Nouveau </a:t>
            </a: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en 2019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Master-Projets R&amp;D transverse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8435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6" t="8076" r="17752" b="8543"/>
          <a:stretch/>
        </p:blipFill>
        <p:spPr bwMode="auto">
          <a:xfrm>
            <a:off x="733425" y="984343"/>
            <a:ext cx="5743575" cy="564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383111" y="5140088"/>
            <a:ext cx="2579914" cy="12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020"/>
              </a:lnSpc>
              <a:spcAft>
                <a:spcPts val="1200"/>
              </a:spcAft>
            </a:pPr>
            <a:r>
              <a:rPr lang="fr-FR" sz="6600" b="1" dirty="0">
                <a:solidFill>
                  <a:prstClr val="black"/>
                </a:solidFill>
                <a:cs typeface="Times New Roman" pitchFamily="18" charset="0"/>
              </a:rPr>
              <a:t>5</a:t>
            </a:r>
            <a:r>
              <a:rPr lang="fr-FR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fr-FR" sz="3200" b="1" dirty="0" smtClean="0">
                <a:solidFill>
                  <a:prstClr val="black"/>
                </a:solidFill>
                <a:cs typeface="Times New Roman" pitchFamily="18" charset="0"/>
              </a:rPr>
              <a:t>rogrammes de Recherche</a:t>
            </a:r>
            <a:endParaRPr lang="fr-FR" sz="3000" i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832648" cy="440696"/>
          </a:xfrm>
        </p:spPr>
        <p:txBody>
          <a:bodyPr>
            <a:noAutofit/>
          </a:bodyPr>
          <a:lstStyle/>
          <a:p>
            <a:r>
              <a:rPr lang="fr-FR" b="1" dirty="0" smtClean="0"/>
              <a:t>Programmes Accélérateurs &amp; Technologies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2400" y="2709181"/>
            <a:ext cx="3276600" cy="646331"/>
          </a:xfrm>
          <a:prstGeom prst="rect">
            <a:avLst/>
          </a:prstGeom>
          <a:solidFill>
            <a:srgbClr val="8558C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IELS</a:t>
            </a:r>
            <a:r>
              <a:rPr lang="fr-FR" dirty="0" smtClean="0">
                <a:solidFill>
                  <a:prstClr val="white"/>
                </a:solidFill>
              </a:rPr>
              <a:t/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err="1" smtClean="0">
                <a:solidFill>
                  <a:prstClr val="white"/>
                </a:solidFill>
              </a:rPr>
              <a:t>Innovative</a:t>
            </a:r>
            <a:r>
              <a:rPr lang="fr-FR" dirty="0" smtClean="0">
                <a:solidFill>
                  <a:prstClr val="white"/>
                </a:solidFill>
              </a:rPr>
              <a:t> Electron Sources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2000" y="985157"/>
            <a:ext cx="3755570" cy="923330"/>
          </a:xfrm>
          <a:prstGeom prst="rect">
            <a:avLst/>
          </a:prstGeom>
          <a:solidFill>
            <a:srgbClr val="4A6BB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LPAC</a:t>
            </a:r>
            <a:r>
              <a:rPr lang="fr-FR" dirty="0" smtClean="0">
                <a:solidFill>
                  <a:prstClr val="white"/>
                </a:solidFill>
              </a:rPr>
              <a:t/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smtClean="0">
                <a:solidFill>
                  <a:prstClr val="white"/>
                </a:solidFill>
              </a:rPr>
              <a:t>Laser Plasma </a:t>
            </a:r>
            <a:r>
              <a:rPr lang="fr-FR" dirty="0" err="1" smtClean="0">
                <a:solidFill>
                  <a:prstClr val="white"/>
                </a:solidFill>
              </a:rPr>
              <a:t>Acceleration</a:t>
            </a:r>
            <a:r>
              <a:rPr lang="fr-FR" dirty="0" smtClean="0">
                <a:solidFill>
                  <a:prstClr val="white"/>
                </a:solidFill>
              </a:rPr>
              <a:t>, </a:t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smtClean="0">
                <a:solidFill>
                  <a:prstClr val="white"/>
                </a:solidFill>
              </a:rPr>
              <a:t>high-</a:t>
            </a:r>
            <a:r>
              <a:rPr lang="fr-FR" dirty="0" err="1" smtClean="0">
                <a:solidFill>
                  <a:prstClr val="white"/>
                </a:solidFill>
              </a:rPr>
              <a:t>energy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Colliders</a:t>
            </a:r>
            <a:r>
              <a:rPr lang="fr-FR" dirty="0" smtClean="0">
                <a:solidFill>
                  <a:prstClr val="white"/>
                </a:solidFill>
              </a:rPr>
              <a:t>, synchrotrons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35696" y="4653136"/>
            <a:ext cx="3320141" cy="923330"/>
          </a:xfrm>
          <a:prstGeom prst="rect">
            <a:avLst/>
          </a:prstGeom>
          <a:solidFill>
            <a:srgbClr val="7FB24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SRHI</a:t>
            </a:r>
            <a:r>
              <a:rPr lang="fr-FR" dirty="0" smtClean="0">
                <a:solidFill>
                  <a:prstClr val="white"/>
                </a:solidFill>
              </a:rPr>
              <a:t/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smtClean="0">
                <a:solidFill>
                  <a:prstClr val="white"/>
                </a:solidFill>
              </a:rPr>
              <a:t>Stable &amp; Radioactive Heavy-Ions production &amp; </a:t>
            </a:r>
            <a:r>
              <a:rPr lang="fr-FR" dirty="0" err="1" smtClean="0">
                <a:solidFill>
                  <a:prstClr val="white"/>
                </a:solidFill>
              </a:rPr>
              <a:t>acceleration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23113" y="2881610"/>
            <a:ext cx="3439887" cy="923330"/>
          </a:xfrm>
          <a:prstGeom prst="rect">
            <a:avLst/>
          </a:prstGeom>
          <a:solidFill>
            <a:srgbClr val="AD310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SCPL</a:t>
            </a:r>
            <a:r>
              <a:rPr lang="fr-FR" dirty="0" smtClean="0">
                <a:solidFill>
                  <a:prstClr val="white"/>
                </a:solidFill>
              </a:rPr>
              <a:t/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err="1" smtClean="0">
                <a:solidFill>
                  <a:prstClr val="white"/>
                </a:solidFill>
              </a:rPr>
              <a:t>Superconducting</a:t>
            </a:r>
            <a:r>
              <a:rPr lang="fr-FR" dirty="0" smtClean="0">
                <a:solidFill>
                  <a:prstClr val="white"/>
                </a:solidFill>
              </a:rPr>
              <a:t> RF </a:t>
            </a:r>
            <a:r>
              <a:rPr lang="fr-FR" dirty="0" err="1">
                <a:solidFill>
                  <a:prstClr val="white"/>
                </a:solidFill>
              </a:rPr>
              <a:t>C</a:t>
            </a:r>
            <a:r>
              <a:rPr lang="fr-FR" dirty="0" err="1" smtClean="0">
                <a:solidFill>
                  <a:prstClr val="white"/>
                </a:solidFill>
              </a:rPr>
              <a:t>avities</a:t>
            </a:r>
            <a:r>
              <a:rPr lang="fr-FR" dirty="0" smtClean="0">
                <a:solidFill>
                  <a:prstClr val="white"/>
                </a:solidFill>
              </a:rPr>
              <a:t>, </a:t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smtClean="0">
                <a:solidFill>
                  <a:prstClr val="white"/>
                </a:solidFill>
              </a:rPr>
              <a:t>high-power Proton </a:t>
            </a:r>
            <a:r>
              <a:rPr lang="fr-FR" dirty="0" err="1" smtClean="0">
                <a:solidFill>
                  <a:prstClr val="white"/>
                </a:solidFill>
              </a:rPr>
              <a:t>Linac</a:t>
            </a:r>
            <a:r>
              <a:rPr lang="fr-FR" dirty="0" smtClean="0">
                <a:solidFill>
                  <a:prstClr val="white"/>
                </a:solidFill>
              </a:rPr>
              <a:t> &amp; ADS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00199" y="6550223"/>
            <a:ext cx="354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prstClr val="black"/>
                </a:solidFill>
              </a:rPr>
              <a:t>ETP 2017 Master-Projets Accélérateurs  IN2P3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23900" y="870856"/>
            <a:ext cx="32766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ITIN</a:t>
            </a:r>
            <a:r>
              <a:rPr lang="fr-FR" dirty="0" smtClean="0">
                <a:solidFill>
                  <a:prstClr val="white"/>
                </a:solidFill>
              </a:rPr>
              <a:t/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err="1" smtClean="0">
                <a:solidFill>
                  <a:prstClr val="white"/>
                </a:solidFill>
              </a:rPr>
              <a:t>Innovative</a:t>
            </a:r>
            <a:r>
              <a:rPr lang="fr-FR" dirty="0" smtClean="0">
                <a:solidFill>
                  <a:prstClr val="white"/>
                </a:solidFill>
              </a:rPr>
              <a:t> Technologies &amp; Instrumentation for NP &amp; PP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DAT: Rodolphe </a:t>
            </a:r>
            <a:r>
              <a:rPr lang="fr-FR" dirty="0" err="1" smtClean="0"/>
              <a:t>Cledassou</a:t>
            </a:r>
            <a:r>
              <a:rPr lang="fr-FR" dirty="0"/>
              <a:t> </a:t>
            </a:r>
            <a:r>
              <a:rPr lang="fr-FR" dirty="0" smtClean="0"/>
              <a:t>(1</a:t>
            </a:r>
            <a:r>
              <a:rPr lang="fr-FR" baseline="30000" dirty="0" smtClean="0"/>
              <a:t>er</a:t>
            </a:r>
            <a:r>
              <a:rPr lang="fr-FR" dirty="0" smtClean="0"/>
              <a:t> avril 2019)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D919AD-F361-0444-935F-64BAA89FF726}" type="datetime1">
              <a:rPr lang="fr-FR" smtClean="0"/>
              <a:t>27/03/2019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20997"/>
            <a:ext cx="8013824" cy="592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1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 attention !</a:t>
            </a:r>
          </a:p>
        </p:txBody>
      </p:sp>
    </p:spTree>
    <p:extLst>
      <p:ext uri="{BB962C8B-B14F-4D97-AF65-F5344CB8AC3E}">
        <p14:creationId xmlns:p14="http://schemas.microsoft.com/office/powerpoint/2010/main" val="31145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08000"/>
            <a:ext cx="7956000" cy="63788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Key Figures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0231222-8011-094D-B92D-FE20F97430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556F9A-DDA0-AA4C-AA2F-2EDB119667B4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FFE0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767" y="771839"/>
            <a:ext cx="6496409" cy="5669749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8" name="Ellipse 7"/>
          <p:cNvSpPr>
            <a:spLocks noChangeAspect="1"/>
          </p:cNvSpPr>
          <p:nvPr/>
        </p:nvSpPr>
        <p:spPr>
          <a:xfrm>
            <a:off x="4978400" y="807239"/>
            <a:ext cx="3962400" cy="3733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47902" y="1900820"/>
            <a:ext cx="3486912" cy="3285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184" name="ZoneTexte 12"/>
          <p:cNvSpPr txBox="1">
            <a:spLocks noChangeArrowheads="1"/>
          </p:cNvSpPr>
          <p:nvPr/>
        </p:nvSpPr>
        <p:spPr bwMode="auto">
          <a:xfrm>
            <a:off x="5448300" y="1484784"/>
            <a:ext cx="33721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r>
              <a:rPr lang="en-GB" sz="2400" b="0" dirty="0">
                <a:solidFill>
                  <a:srgbClr val="FFFFFF"/>
                </a:solidFill>
                <a:latin typeface="Arial Narrow" charset="0"/>
              </a:rPr>
              <a:t>1000 CNRS and University researchers, </a:t>
            </a:r>
          </a:p>
          <a:p>
            <a:r>
              <a:rPr lang="en-GB" sz="2400" b="0" dirty="0">
                <a:solidFill>
                  <a:srgbClr val="FFFFFF"/>
                </a:solidFill>
                <a:latin typeface="Arial Narrow" charset="0"/>
              </a:rPr>
              <a:t>1500 engineers, technicians and administrative staff</a:t>
            </a:r>
          </a:p>
          <a:p>
            <a:r>
              <a:rPr lang="en-GB" sz="2400" b="0" dirty="0">
                <a:solidFill>
                  <a:srgbClr val="FFFFFF"/>
                </a:solidFill>
                <a:latin typeface="Arial Narrow" charset="0"/>
              </a:rPr>
              <a:t>700 postdocs and </a:t>
            </a:r>
          </a:p>
          <a:p>
            <a:r>
              <a:rPr lang="en-GB" sz="2400" b="0" dirty="0" err="1">
                <a:solidFill>
                  <a:srgbClr val="FFFFFF"/>
                </a:solidFill>
                <a:latin typeface="Arial Narrow" charset="0"/>
              </a:rPr>
              <a:t>Ph.D</a:t>
            </a:r>
            <a:r>
              <a:rPr lang="en-GB" sz="2400" b="0" dirty="0">
                <a:solidFill>
                  <a:srgbClr val="FFFFFF"/>
                </a:solidFill>
                <a:latin typeface="Arial Narrow" charset="0"/>
              </a:rPr>
              <a:t> students </a:t>
            </a:r>
          </a:p>
        </p:txBody>
      </p:sp>
      <p:sp>
        <p:nvSpPr>
          <p:cNvPr id="15" name="Ellipse 14"/>
          <p:cNvSpPr/>
          <p:nvPr/>
        </p:nvSpPr>
        <p:spPr>
          <a:xfrm>
            <a:off x="6156176" y="3861048"/>
            <a:ext cx="2808312" cy="25922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endParaRPr lang="fr-FR" sz="1000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140454" y="3429000"/>
            <a:ext cx="3015722" cy="28883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191" name="ZoneTexte 15"/>
          <p:cNvSpPr txBox="1">
            <a:spLocks noChangeArrowheads="1"/>
          </p:cNvSpPr>
          <p:nvPr/>
        </p:nvSpPr>
        <p:spPr bwMode="auto">
          <a:xfrm>
            <a:off x="611560" y="2204864"/>
            <a:ext cx="29523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  <a:latin typeface="Arial Narrow" charset="0"/>
              </a:rPr>
              <a:t>25 </a:t>
            </a:r>
            <a:r>
              <a:rPr lang="en-US" sz="2400" b="0" i="1" dirty="0">
                <a:solidFill>
                  <a:srgbClr val="FFFFFF"/>
                </a:solidFill>
                <a:latin typeface="Arial Narrow" charset="0"/>
              </a:rPr>
              <a:t>laboratories and technical support labs</a:t>
            </a:r>
          </a:p>
          <a:p>
            <a:r>
              <a:rPr lang="en-US" sz="2400" b="0" i="1" dirty="0">
                <a:solidFill>
                  <a:srgbClr val="FFFFFF"/>
                </a:solidFill>
                <a:latin typeface="Arial Narrow" charset="0"/>
              </a:rPr>
              <a:t>(18 with Universities,</a:t>
            </a:r>
          </a:p>
          <a:p>
            <a:r>
              <a:rPr lang="en-US" sz="2400" b="0" i="1" dirty="0">
                <a:solidFill>
                  <a:srgbClr val="FFFFFF"/>
                </a:solidFill>
                <a:latin typeface="Arial Narrow" charset="0"/>
              </a:rPr>
              <a:t>2 with CEA, 1 with Italy*)</a:t>
            </a:r>
          </a:p>
          <a:p>
            <a:r>
              <a:rPr lang="en-US" sz="2400" i="1" dirty="0">
                <a:solidFill>
                  <a:srgbClr val="FFFFFF"/>
                </a:solidFill>
                <a:latin typeface="Arial Narrow" charset="0"/>
              </a:rPr>
              <a:t>8</a:t>
            </a:r>
            <a:r>
              <a:rPr lang="en-US" sz="2400" b="0" i="1" dirty="0">
                <a:solidFill>
                  <a:srgbClr val="FFFFFF"/>
                </a:solidFill>
                <a:latin typeface="Arial Narrow" charset="0"/>
              </a:rPr>
              <a:t> interdisciplinary accelerator based  platforms </a:t>
            </a:r>
          </a:p>
        </p:txBody>
      </p:sp>
      <p:sp>
        <p:nvSpPr>
          <p:cNvPr id="7192" name="ZoneTexte 16"/>
          <p:cNvSpPr txBox="1">
            <a:spLocks noChangeArrowheads="1"/>
          </p:cNvSpPr>
          <p:nvPr/>
        </p:nvSpPr>
        <p:spPr bwMode="auto">
          <a:xfrm>
            <a:off x="6372201" y="4437112"/>
            <a:ext cx="252027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r>
              <a:rPr lang="fr-FR" sz="2400" dirty="0">
                <a:solidFill>
                  <a:srgbClr val="FFFFFF"/>
                </a:solidFill>
                <a:latin typeface="Arial Narrow" charset="0"/>
              </a:rPr>
              <a:t>70</a:t>
            </a:r>
            <a:r>
              <a:rPr lang="fr-FR" sz="2400" b="0" dirty="0">
                <a:solidFill>
                  <a:srgbClr val="FFFFFF"/>
                </a:solidFill>
                <a:latin typeface="Arial Narrow" charset="0"/>
              </a:rPr>
              <a:t> M</a:t>
            </a:r>
            <a:r>
              <a:rPr lang="fr-FR" sz="2400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€ </a:t>
            </a:r>
            <a:r>
              <a:rPr lang="fr-FR" b="0" dirty="0" err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annual</a:t>
            </a:r>
            <a:r>
              <a:rPr lang="fr-FR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 budget</a:t>
            </a:r>
          </a:p>
          <a:p>
            <a:r>
              <a:rPr lang="fr-FR" sz="1200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(</a:t>
            </a:r>
            <a:r>
              <a:rPr lang="fr-FR" sz="1200" b="0" dirty="0" err="1">
                <a:solidFill>
                  <a:srgbClr val="FFFFFF"/>
                </a:solidFill>
                <a:latin typeface="Arial Narrow" charset="0"/>
                <a:cs typeface="Times New Roman" charset="0"/>
              </a:rPr>
              <a:t>excluding</a:t>
            </a:r>
            <a:r>
              <a:rPr lang="fr-FR" sz="1200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 salaries)</a:t>
            </a:r>
          </a:p>
          <a:p>
            <a:endParaRPr lang="fr-FR" sz="1000" b="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  <a:p>
            <a:r>
              <a:rPr lang="fr-FR" sz="240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20</a:t>
            </a:r>
            <a:r>
              <a:rPr lang="fr-FR" sz="2400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 M€</a:t>
            </a:r>
            <a:r>
              <a:rPr lang="fr-FR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 </a:t>
            </a:r>
            <a:r>
              <a:rPr lang="fr-FR" b="0" dirty="0" err="1">
                <a:solidFill>
                  <a:srgbClr val="FFFFFF"/>
                </a:solidFill>
                <a:latin typeface="Arial Narrow" charset="0"/>
                <a:cs typeface="Times New Roman" charset="0"/>
              </a:rPr>
              <a:t>Very</a:t>
            </a:r>
            <a:r>
              <a:rPr lang="fr-FR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 Large </a:t>
            </a:r>
            <a:r>
              <a:rPr lang="fr-FR" b="0" dirty="0" err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Research</a:t>
            </a:r>
            <a:r>
              <a:rPr lang="fr-FR" b="0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 Infrastructures</a:t>
            </a:r>
          </a:p>
        </p:txBody>
      </p:sp>
      <p:sp>
        <p:nvSpPr>
          <p:cNvPr id="7194" name="ZoneTexte 18"/>
          <p:cNvSpPr txBox="1">
            <a:spLocks noChangeArrowheads="1"/>
          </p:cNvSpPr>
          <p:nvPr/>
        </p:nvSpPr>
        <p:spPr bwMode="auto">
          <a:xfrm rot="-5400000">
            <a:off x="7135813" y="4203700"/>
            <a:ext cx="3810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r>
              <a:rPr lang="en-US" sz="700" b="0" dirty="0">
                <a:solidFill>
                  <a:srgbClr val="E9F4F5"/>
                </a:solidFill>
                <a:latin typeface="Arial Narrow" charset="0"/>
              </a:rPr>
              <a:t>© CENBG, LSM – Conception </a:t>
            </a:r>
            <a:r>
              <a:rPr lang="en-US" sz="700" b="0" dirty="0" err="1">
                <a:solidFill>
                  <a:srgbClr val="E9F4F5"/>
                </a:solidFill>
                <a:latin typeface="Arial Narrow" charset="0"/>
              </a:rPr>
              <a:t>graphique</a:t>
            </a:r>
            <a:r>
              <a:rPr lang="en-US" sz="700" b="0" dirty="0">
                <a:solidFill>
                  <a:srgbClr val="E9F4F5"/>
                </a:solidFill>
                <a:latin typeface="Arial Narrow" charset="0"/>
              </a:rPr>
              <a:t> : Anna </a:t>
            </a:r>
            <a:r>
              <a:rPr lang="en-US" sz="700" b="0" dirty="0" err="1">
                <a:solidFill>
                  <a:srgbClr val="E9F4F5"/>
                </a:solidFill>
                <a:latin typeface="Arial Narrow" charset="0"/>
              </a:rPr>
              <a:t>Thibeau</a:t>
            </a:r>
            <a:r>
              <a:rPr lang="en-US" sz="700" b="0" dirty="0">
                <a:solidFill>
                  <a:srgbClr val="E9F4F5"/>
                </a:solidFill>
                <a:latin typeface="Arial Narrow" charset="0"/>
              </a:rPr>
              <a:t> (IPNL)</a:t>
            </a:r>
            <a:endParaRPr lang="fr-FR" sz="700" b="0" dirty="0">
              <a:solidFill>
                <a:srgbClr val="E9F4F5"/>
              </a:solidFill>
              <a:latin typeface="Arial Narrow" charset="0"/>
            </a:endParaRPr>
          </a:p>
        </p:txBody>
      </p:sp>
      <p:sp>
        <p:nvSpPr>
          <p:cNvPr id="7183" name="ZoneTexte 11"/>
          <p:cNvSpPr txBox="1">
            <a:spLocks noChangeArrowheads="1"/>
          </p:cNvSpPr>
          <p:nvPr/>
        </p:nvSpPr>
        <p:spPr bwMode="auto">
          <a:xfrm>
            <a:off x="3445792" y="3933056"/>
            <a:ext cx="3646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r>
              <a:rPr lang="en-GB" sz="2400" dirty="0">
                <a:solidFill>
                  <a:srgbClr val="FFFFFF"/>
                </a:solidFill>
                <a:latin typeface="Arial Narrow" charset="0"/>
              </a:rPr>
              <a:t>30 </a:t>
            </a:r>
            <a:r>
              <a:rPr lang="en-GB" sz="2400" b="0" dirty="0">
                <a:solidFill>
                  <a:srgbClr val="FFFFFF"/>
                </a:solidFill>
                <a:latin typeface="Arial Narrow" charset="0"/>
              </a:rPr>
              <a:t>major research </a:t>
            </a:r>
          </a:p>
          <a:p>
            <a:r>
              <a:rPr lang="en-GB" sz="2400" b="0" dirty="0">
                <a:solidFill>
                  <a:srgbClr val="FFFFFF"/>
                </a:solidFill>
                <a:latin typeface="Arial Narrow" charset="0"/>
              </a:rPr>
              <a:t>programs</a:t>
            </a:r>
          </a:p>
          <a:p>
            <a:r>
              <a:rPr lang="en-GB" sz="2400" dirty="0">
                <a:solidFill>
                  <a:srgbClr val="FFFFFF"/>
                </a:solidFill>
                <a:latin typeface="Arial Narrow" charset="0"/>
              </a:rPr>
              <a:t>50</a:t>
            </a:r>
            <a:r>
              <a:rPr lang="en-GB" sz="2400" b="0" i="1" dirty="0">
                <a:solidFill>
                  <a:srgbClr val="FFFFFF"/>
                </a:solidFill>
                <a:latin typeface="Arial Narrow" charset="0"/>
              </a:rPr>
              <a:t> International </a:t>
            </a:r>
          </a:p>
          <a:p>
            <a:r>
              <a:rPr lang="en-GB" sz="2400" b="0" i="1" dirty="0">
                <a:solidFill>
                  <a:srgbClr val="FFFFFF"/>
                </a:solidFill>
                <a:latin typeface="Arial Narrow" charset="0"/>
              </a:rPr>
              <a:t>collaborative research agreements</a:t>
            </a:r>
          </a:p>
        </p:txBody>
      </p: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35496" y="5661248"/>
            <a:ext cx="3096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Arial Narrow" charset="0"/>
              </a:rPr>
              <a:t>* EGO, + participations in CERN, FAIR, CTAO, LSSTC</a:t>
            </a:r>
            <a:endParaRPr lang="en-US" b="0" i="1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08000"/>
            <a:ext cx="7956000" cy="63341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Research Areas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21EF3B-D50F-744D-BAAB-AC55671F54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13E9271-6ACD-134E-A904-0D4D644B6FCD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BDBBCAD6-EF2C-C248-90D1-C656680EC0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7000"/>
          </a:blip>
          <a:stretch>
            <a:fillRect/>
          </a:stretch>
        </p:blipFill>
        <p:spPr>
          <a:xfrm rot="21409366">
            <a:off x="-534229" y="970008"/>
            <a:ext cx="6320801" cy="5717222"/>
          </a:xfrm>
          <a:prstGeom prst="rect">
            <a:avLst/>
          </a:prstGeom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7" y="3203786"/>
            <a:ext cx="2117657" cy="184738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Image 6" descr="stars_nasa.jpg"/>
          <p:cNvPicPr>
            <a:picLocks noChangeAspect="1"/>
          </p:cNvPicPr>
          <p:nvPr/>
        </p:nvPicPr>
        <p:blipFill rotWithShape="1">
          <a:blip r:embed="rId5" cstate="email">
            <a:alphaModFix amt="51000"/>
            <a:duotone>
              <a:prstClr val="black"/>
              <a:srgbClr val="FFE47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121" y="791244"/>
            <a:ext cx="8077200" cy="5904756"/>
          </a:xfrm>
          <a:prstGeom prst="ellipse">
            <a:avLst/>
          </a:prstGeom>
          <a:effectLst/>
        </p:spPr>
      </p:pic>
      <p:sp>
        <p:nvSpPr>
          <p:cNvPr id="9225" name="ZoneTexte 9"/>
          <p:cNvSpPr txBox="1">
            <a:spLocks noChangeArrowheads="1"/>
          </p:cNvSpPr>
          <p:nvPr/>
        </p:nvSpPr>
        <p:spPr bwMode="auto">
          <a:xfrm>
            <a:off x="152400" y="1268413"/>
            <a:ext cx="21875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Narrow" charset="0"/>
              </a:rPr>
              <a:t>Particles &amp; hadronic physics</a:t>
            </a:r>
          </a:p>
        </p:txBody>
      </p:sp>
      <p:sp>
        <p:nvSpPr>
          <p:cNvPr id="9226" name="ZoneTexte 23"/>
          <p:cNvSpPr txBox="1">
            <a:spLocks noChangeArrowheads="1"/>
          </p:cNvSpPr>
          <p:nvPr/>
        </p:nvSpPr>
        <p:spPr bwMode="auto">
          <a:xfrm>
            <a:off x="179388" y="1935163"/>
            <a:ext cx="2403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b="0" dirty="0">
                <a:solidFill>
                  <a:schemeClr val="tx1"/>
                </a:solidFill>
                <a:latin typeface="Arial Narrow" charset="0"/>
              </a:rPr>
              <a:t>Matter’s most elementary constituents and fundamental interactions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19649" y="3645024"/>
            <a:ext cx="2376487" cy="12065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Arial Narrow" pitchFamily="34" charset="0"/>
                <a:cs typeface="ＭＳ Ｐゴシック" charset="0"/>
              </a:rPr>
              <a:t>Accelerator &amp; 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>
                <a:latin typeface="Arial Narrow" pitchFamily="34" charset="0"/>
                <a:cs typeface="ＭＳ Ｐゴシック" charset="0"/>
              </a:rPr>
              <a:t>Major R&amp;D domains</a:t>
            </a:r>
          </a:p>
          <a:p>
            <a:pPr algn="ctr">
              <a:lnSpc>
                <a:spcPct val="90000"/>
              </a:lnSpc>
              <a:defRPr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9231" name="ZoneTexte 15"/>
          <p:cNvSpPr txBox="1">
            <a:spLocks noChangeArrowheads="1"/>
          </p:cNvSpPr>
          <p:nvPr/>
        </p:nvSpPr>
        <p:spPr bwMode="auto">
          <a:xfrm>
            <a:off x="5292725" y="938213"/>
            <a:ext cx="3430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20000"/>
              </a:spcAft>
            </a:pPr>
            <a:r>
              <a:rPr lang="en-US" dirty="0" err="1">
                <a:solidFill>
                  <a:schemeClr val="tx1"/>
                </a:solidFill>
                <a:latin typeface="Arial Narrow" charset="0"/>
              </a:rPr>
              <a:t>Astroparticle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 physics and  Cosmology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</a:pPr>
            <a:r>
              <a:rPr lang="en-US" b="0" dirty="0">
                <a:solidFill>
                  <a:schemeClr val="tx1"/>
                </a:solidFill>
                <a:latin typeface="Arial Narrow" charset="0"/>
              </a:rPr>
              <a:t>Universe’s composition and </a:t>
            </a:r>
            <a:r>
              <a:rPr lang="en-US" b="0" dirty="0" err="1">
                <a:solidFill>
                  <a:schemeClr val="tx1"/>
                </a:solidFill>
                <a:latin typeface="Arial Narrow" charset="0"/>
              </a:rPr>
              <a:t>behaviour</a:t>
            </a:r>
            <a:endParaRPr lang="en-US" b="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68150" y="4977278"/>
            <a:ext cx="1273301" cy="1390782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939376"/>
            <a:ext cx="1368152" cy="122592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120" y="3983846"/>
            <a:ext cx="1553232" cy="153338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064642"/>
            <a:ext cx="2016224" cy="194775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149080"/>
            <a:ext cx="1557426" cy="136815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2268463" y="1844824"/>
            <a:ext cx="3095625" cy="17266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Nuclear physics &amp;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Applications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>
                <a:latin typeface="Arial Narrow" pitchFamily="34" charset="0"/>
                <a:ea typeface="ＭＳ Ｐゴシック" charset="0"/>
                <a:cs typeface="ＭＳ Ｐゴシック" charset="0"/>
              </a:rPr>
              <a:t>Structure of nuclear matter, nuclear energy and medical applications</a:t>
            </a:r>
          </a:p>
          <a:p>
            <a:pPr algn="ctr">
              <a:lnSpc>
                <a:spcPct val="90000"/>
              </a:lnSpc>
              <a:defRPr/>
            </a:pPr>
            <a:endParaRPr lang="fr-FR" b="1" dirty="0">
              <a:solidFill>
                <a:srgbClr val="1E4649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1510" y="2534146"/>
            <a:ext cx="1582738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Computing &amp; Data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>
                <a:latin typeface="Arial Narrow" pitchFamily="34" charset="0"/>
                <a:ea typeface="ＭＳ Ｐゴシック" charset="0"/>
                <a:cs typeface="ＭＳ Ｐゴシック" charset="0"/>
              </a:rPr>
              <a:t>Data Science and Computing research</a:t>
            </a:r>
          </a:p>
        </p:txBody>
      </p:sp>
    </p:spTree>
    <p:extLst>
      <p:ext uri="{BB962C8B-B14F-4D97-AF65-F5344CB8AC3E}">
        <p14:creationId xmlns:p14="http://schemas.microsoft.com/office/powerpoint/2010/main" val="27734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16632"/>
            <a:ext cx="7956000" cy="63788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IN2P3 : A “distributed” laboratory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2EB0C9A-FA3C-4348-87F7-AB59D4D481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E69106A-C68C-9A4F-8E96-1A4D9FBF4D86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1468"/>
            <a:ext cx="9144000" cy="554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701" y="1076367"/>
            <a:ext cx="6120000" cy="52200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6" name="Ellipse 35"/>
          <p:cNvSpPr/>
          <p:nvPr/>
        </p:nvSpPr>
        <p:spPr>
          <a:xfrm>
            <a:off x="4644040" y="2060848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923928" y="1988840"/>
            <a:ext cx="720080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GANIL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89897" y="1570201"/>
            <a:ext cx="1110123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Arial Narrow" charset="0"/>
              </a:rPr>
              <a:t>APC, LPNHE,</a:t>
            </a:r>
          </a:p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Arial Narrow" charset="0"/>
              </a:rPr>
              <a:t>Musée Curie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383100" y="3103047"/>
            <a:ext cx="1092909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SUBATECH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698625" y="4120454"/>
            <a:ext cx="863131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CENBG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817336" y="3553271"/>
            <a:ext cx="647107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LPCC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756343" y="3154293"/>
            <a:ext cx="1008112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IPNL, LMA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CC-IN2P3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777193" y="3537125"/>
            <a:ext cx="575424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LAPP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012160" y="4293096"/>
            <a:ext cx="1224136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LPSC, LSM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420987" y="5038749"/>
            <a:ext cx="641373" cy="32400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LUPM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366506" y="4956555"/>
            <a:ext cx="641373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CPPM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516216" y="1753071"/>
            <a:ext cx="641373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LNCA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122061" y="2569077"/>
            <a:ext cx="641373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IPHC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8362" y="2232193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rPr>
              <a:t>LLR, OMEGA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3FB7213C-9097-1C4C-8E20-135835D3DD3C}"/>
              </a:ext>
            </a:extLst>
          </p:cNvPr>
          <p:cNvSpPr txBox="1"/>
          <p:nvPr/>
        </p:nvSpPr>
        <p:spPr>
          <a:xfrm>
            <a:off x="3923928" y="2224821"/>
            <a:ext cx="720080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LPC 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04A316C9-27BA-1A4F-9A0C-1585E9B55E1E}"/>
              </a:ext>
            </a:extLst>
          </p:cNvPr>
          <p:cNvSpPr/>
          <p:nvPr/>
        </p:nvSpPr>
        <p:spPr>
          <a:xfrm>
            <a:off x="4551715" y="2282557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1C53F711-DC5E-6F43-93D2-319C83E0536E}"/>
              </a:ext>
            </a:extLst>
          </p:cNvPr>
          <p:cNvSpPr/>
          <p:nvPr/>
        </p:nvSpPr>
        <p:spPr>
          <a:xfrm>
            <a:off x="5271674" y="2052728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D550F52D-5A15-B24C-A6D4-1B7A4A78BE0D}"/>
              </a:ext>
            </a:extLst>
          </p:cNvPr>
          <p:cNvSpPr/>
          <p:nvPr/>
        </p:nvSpPr>
        <p:spPr>
          <a:xfrm>
            <a:off x="5403137" y="2078165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E5BF5FEE-B706-D04B-92F3-BB460E7328D2}"/>
              </a:ext>
            </a:extLst>
          </p:cNvPr>
          <p:cNvSpPr/>
          <p:nvPr/>
        </p:nvSpPr>
        <p:spPr>
          <a:xfrm>
            <a:off x="5250519" y="2150264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F30712C7-0F69-954C-91A5-7E4062511E38}"/>
              </a:ext>
            </a:extLst>
          </p:cNvPr>
          <p:cNvSpPr/>
          <p:nvPr/>
        </p:nvSpPr>
        <p:spPr>
          <a:xfrm>
            <a:off x="5292080" y="2348896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1E72BDFB-5D53-AC4F-A296-7E296EDA470C}"/>
              </a:ext>
            </a:extLst>
          </p:cNvPr>
          <p:cNvSpPr/>
          <p:nvPr/>
        </p:nvSpPr>
        <p:spPr>
          <a:xfrm>
            <a:off x="5427758" y="232739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0BCC131B-D279-D54E-B07F-E854AFD69104}"/>
              </a:ext>
            </a:extLst>
          </p:cNvPr>
          <p:cNvSpPr/>
          <p:nvPr/>
        </p:nvSpPr>
        <p:spPr>
          <a:xfrm>
            <a:off x="5331137" y="2612614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099AA67F-5E37-3D49-9C02-F558569716A1}"/>
              </a:ext>
            </a:extLst>
          </p:cNvPr>
          <p:cNvSpPr/>
          <p:nvPr/>
        </p:nvSpPr>
        <p:spPr>
          <a:xfrm>
            <a:off x="4863495" y="2456196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9384828D-7677-5941-ABE2-685E7AC9258A}"/>
              </a:ext>
            </a:extLst>
          </p:cNvPr>
          <p:cNvSpPr/>
          <p:nvPr/>
        </p:nvSpPr>
        <p:spPr>
          <a:xfrm>
            <a:off x="5092576" y="2492537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B130E75F-9ED1-A64F-AC20-C7A58ABB7433}"/>
              </a:ext>
            </a:extLst>
          </p:cNvPr>
          <p:cNvSpPr txBox="1"/>
          <p:nvPr/>
        </p:nvSpPr>
        <p:spPr>
          <a:xfrm>
            <a:off x="4416745" y="2683626"/>
            <a:ext cx="129614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IPNO, LAL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CSNSM, IMNC 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B4B32983-2D69-664F-9E1E-995DD24979F2}"/>
              </a:ext>
            </a:extLst>
          </p:cNvPr>
          <p:cNvSpPr/>
          <p:nvPr/>
        </p:nvSpPr>
        <p:spPr>
          <a:xfrm>
            <a:off x="7542387" y="2465722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2640B294-FECA-7F4E-A5E8-DEAB094BCF63}"/>
              </a:ext>
            </a:extLst>
          </p:cNvPr>
          <p:cNvSpPr/>
          <p:nvPr/>
        </p:nvSpPr>
        <p:spPr>
          <a:xfrm>
            <a:off x="6444216" y="175010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CFAE59D3-272D-D742-B08D-2260E3D97A4E}"/>
              </a:ext>
            </a:extLst>
          </p:cNvPr>
          <p:cNvSpPr/>
          <p:nvPr/>
        </p:nvSpPr>
        <p:spPr>
          <a:xfrm>
            <a:off x="3682959" y="3387883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7AE1C199-40B9-FA4D-AB0C-2266F9EA73DE}"/>
              </a:ext>
            </a:extLst>
          </p:cNvPr>
          <p:cNvSpPr/>
          <p:nvPr/>
        </p:nvSpPr>
        <p:spPr>
          <a:xfrm>
            <a:off x="4116682" y="4469278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xmlns="" id="{9EB657B7-A9EC-484C-812F-2C2ECEBBC49C}"/>
              </a:ext>
            </a:extLst>
          </p:cNvPr>
          <p:cNvSpPr/>
          <p:nvPr/>
        </p:nvSpPr>
        <p:spPr>
          <a:xfrm>
            <a:off x="5202483" y="3848236"/>
            <a:ext cx="180000" cy="180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xmlns="" id="{F69CD7FD-83A6-9B45-B045-FD5266A74F42}"/>
              </a:ext>
            </a:extLst>
          </p:cNvPr>
          <p:cNvSpPr/>
          <p:nvPr/>
        </p:nvSpPr>
        <p:spPr>
          <a:xfrm>
            <a:off x="6228208" y="3645048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xmlns="" id="{D7337C15-9FC1-7643-8F94-25A96486CE05}"/>
              </a:ext>
            </a:extLst>
          </p:cNvPr>
          <p:cNvSpPr/>
          <p:nvPr/>
        </p:nvSpPr>
        <p:spPr>
          <a:xfrm>
            <a:off x="5443501" y="2703522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xmlns="" id="{FF6EC112-A355-B244-9A45-997EF7DB3694}"/>
              </a:ext>
            </a:extLst>
          </p:cNvPr>
          <p:cNvSpPr/>
          <p:nvPr/>
        </p:nvSpPr>
        <p:spPr>
          <a:xfrm>
            <a:off x="6456000" y="367960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xmlns="" id="{B56D7A85-F306-9046-B028-C88AC57CE34B}"/>
              </a:ext>
            </a:extLst>
          </p:cNvPr>
          <p:cNvSpPr/>
          <p:nvPr/>
        </p:nvSpPr>
        <p:spPr>
          <a:xfrm>
            <a:off x="6229410" y="3792929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xmlns="" id="{CFB593BD-5A7B-D64D-9AD1-06DD7786BCBA}"/>
              </a:ext>
            </a:extLst>
          </p:cNvPr>
          <p:cNvSpPr/>
          <p:nvPr/>
        </p:nvSpPr>
        <p:spPr>
          <a:xfrm>
            <a:off x="6996238" y="3939130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xmlns="" id="{D1189F3B-1429-DE45-85DB-E50F620EADF4}"/>
              </a:ext>
            </a:extLst>
          </p:cNvPr>
          <p:cNvSpPr/>
          <p:nvPr/>
        </p:nvSpPr>
        <p:spPr>
          <a:xfrm>
            <a:off x="6516216" y="4149104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129C9CF9-6AE2-DF48-A820-C39780F6DBE2}"/>
              </a:ext>
            </a:extLst>
          </p:cNvPr>
          <p:cNvSpPr/>
          <p:nvPr/>
        </p:nvSpPr>
        <p:spPr>
          <a:xfrm>
            <a:off x="6942061" y="435128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xmlns="" id="{152BFC63-E688-834F-8AD0-974D8775E4F9}"/>
              </a:ext>
            </a:extLst>
          </p:cNvPr>
          <p:cNvSpPr/>
          <p:nvPr/>
        </p:nvSpPr>
        <p:spPr>
          <a:xfrm>
            <a:off x="6000020" y="5148924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xmlns="" id="{BF4B5A94-CAA9-A540-911C-616DACA3D993}"/>
              </a:ext>
            </a:extLst>
          </p:cNvPr>
          <p:cNvSpPr/>
          <p:nvPr/>
        </p:nvSpPr>
        <p:spPr>
          <a:xfrm>
            <a:off x="6742171" y="5272749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7C19CEB7-6281-564C-8ADB-694644111590}"/>
              </a:ext>
            </a:extLst>
          </p:cNvPr>
          <p:cNvSpPr/>
          <p:nvPr/>
        </p:nvSpPr>
        <p:spPr>
          <a:xfrm flipV="1">
            <a:off x="288000" y="3924000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56E10A5-022D-9544-AC50-2EAC65835185}"/>
              </a:ext>
            </a:extLst>
          </p:cNvPr>
          <p:cNvSpPr txBox="1"/>
          <p:nvPr/>
        </p:nvSpPr>
        <p:spPr>
          <a:xfrm>
            <a:off x="432000" y="378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50 FTE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E3580767-A646-C245-9DAC-7BB0720EA0CA}"/>
              </a:ext>
            </a:extLst>
          </p:cNvPr>
          <p:cNvSpPr/>
          <p:nvPr/>
        </p:nvSpPr>
        <p:spPr>
          <a:xfrm flipV="1">
            <a:off x="252000" y="4212000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ACFB7389-C95C-FA46-B18F-38E7A8D6F774}"/>
              </a:ext>
            </a:extLst>
          </p:cNvPr>
          <p:cNvSpPr txBox="1"/>
          <p:nvPr/>
        </p:nvSpPr>
        <p:spPr>
          <a:xfrm>
            <a:off x="432000" y="414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150 FTE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xmlns="" id="{229B18F5-8B00-C146-8369-0E6B7F20B286}"/>
              </a:ext>
            </a:extLst>
          </p:cNvPr>
          <p:cNvSpPr/>
          <p:nvPr/>
        </p:nvSpPr>
        <p:spPr>
          <a:xfrm flipV="1">
            <a:off x="216000" y="4572000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0750533D-AE24-B04E-952F-FEA23ED0F4EA}"/>
              </a:ext>
            </a:extLst>
          </p:cNvPr>
          <p:cNvSpPr txBox="1"/>
          <p:nvPr/>
        </p:nvSpPr>
        <p:spPr>
          <a:xfrm>
            <a:off x="432000" y="450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300 FTE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5B270AE1-AE6A-0E4A-945D-384C8DB872B8}"/>
              </a:ext>
            </a:extLst>
          </p:cNvPr>
          <p:cNvSpPr/>
          <p:nvPr/>
        </p:nvSpPr>
        <p:spPr>
          <a:xfrm flipV="1">
            <a:off x="180000" y="4896000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A3AF09F-1A80-E947-84EE-B968F9D321D0}"/>
              </a:ext>
            </a:extLst>
          </p:cNvPr>
          <p:cNvSpPr txBox="1"/>
          <p:nvPr/>
        </p:nvSpPr>
        <p:spPr>
          <a:xfrm>
            <a:off x="432000" y="486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500 FTE</a:t>
            </a:r>
          </a:p>
        </p:txBody>
      </p:sp>
    </p:spTree>
    <p:extLst>
      <p:ext uri="{BB962C8B-B14F-4D97-AF65-F5344CB8AC3E}">
        <p14:creationId xmlns:p14="http://schemas.microsoft.com/office/powerpoint/2010/main" val="7876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16632"/>
            <a:ext cx="7956000" cy="63788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IN2P3 : A “distributed” laboratory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508490C-84F4-2E4B-B5C6-F8E982CA54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524F9D-193C-844A-9ECD-461E585D8627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1468"/>
            <a:ext cx="9144000" cy="554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701" y="1076367"/>
            <a:ext cx="6120000" cy="52200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6" name="Ellipse 35"/>
          <p:cNvSpPr/>
          <p:nvPr/>
        </p:nvSpPr>
        <p:spPr>
          <a:xfrm>
            <a:off x="4644040" y="2060848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923928" y="1988840"/>
            <a:ext cx="720080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GANIL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89897" y="1570201"/>
            <a:ext cx="1110123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Arial Narrow" charset="0"/>
              </a:rPr>
              <a:t>APC, LPNHE,</a:t>
            </a:r>
          </a:p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Arial Narrow" charset="0"/>
              </a:rPr>
              <a:t>Musée Curie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383100" y="3103047"/>
            <a:ext cx="1092909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SUBATECH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698625" y="4120454"/>
            <a:ext cx="863131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CENBG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817336" y="3553271"/>
            <a:ext cx="647107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LPCC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756343" y="3154293"/>
            <a:ext cx="1008112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IPNL, LMA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CC-IN2P3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777193" y="3537125"/>
            <a:ext cx="575424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LAPP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012160" y="4293096"/>
            <a:ext cx="1224136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LPSC, LSM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420987" y="5038749"/>
            <a:ext cx="641373" cy="32400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LUPM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366506" y="4956555"/>
            <a:ext cx="641373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CPPM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516216" y="1753071"/>
            <a:ext cx="641373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LNCA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122061" y="2569077"/>
            <a:ext cx="641373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IPHC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8362" y="2232193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rPr>
              <a:t>LLR, OMEGA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3FB7213C-9097-1C4C-8E20-135835D3DD3C}"/>
              </a:ext>
            </a:extLst>
          </p:cNvPr>
          <p:cNvSpPr txBox="1"/>
          <p:nvPr/>
        </p:nvSpPr>
        <p:spPr>
          <a:xfrm>
            <a:off x="3923928" y="2224821"/>
            <a:ext cx="720080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LPC 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04A316C9-27BA-1A4F-9A0C-1585E9B55E1E}"/>
              </a:ext>
            </a:extLst>
          </p:cNvPr>
          <p:cNvSpPr/>
          <p:nvPr/>
        </p:nvSpPr>
        <p:spPr>
          <a:xfrm>
            <a:off x="4572016" y="2204864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1C53F711-DC5E-6F43-93D2-319C83E0536E}"/>
              </a:ext>
            </a:extLst>
          </p:cNvPr>
          <p:cNvSpPr/>
          <p:nvPr/>
        </p:nvSpPr>
        <p:spPr>
          <a:xfrm>
            <a:off x="5271674" y="2052728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D550F52D-5A15-B24C-A6D4-1B7A4A78BE0D}"/>
              </a:ext>
            </a:extLst>
          </p:cNvPr>
          <p:cNvSpPr/>
          <p:nvPr/>
        </p:nvSpPr>
        <p:spPr>
          <a:xfrm>
            <a:off x="5403137" y="2078165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E5BF5FEE-B706-D04B-92F3-BB460E7328D2}"/>
              </a:ext>
            </a:extLst>
          </p:cNvPr>
          <p:cNvSpPr/>
          <p:nvPr/>
        </p:nvSpPr>
        <p:spPr>
          <a:xfrm>
            <a:off x="5250519" y="2150264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F30712C7-0F69-954C-91A5-7E4062511E38}"/>
              </a:ext>
            </a:extLst>
          </p:cNvPr>
          <p:cNvSpPr/>
          <p:nvPr/>
        </p:nvSpPr>
        <p:spPr>
          <a:xfrm>
            <a:off x="5292080" y="2348896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1E72BDFB-5D53-AC4F-A296-7E296EDA470C}"/>
              </a:ext>
            </a:extLst>
          </p:cNvPr>
          <p:cNvSpPr/>
          <p:nvPr/>
        </p:nvSpPr>
        <p:spPr>
          <a:xfrm>
            <a:off x="5427758" y="2327394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0BCC131B-D279-D54E-B07F-E854AFD69104}"/>
              </a:ext>
            </a:extLst>
          </p:cNvPr>
          <p:cNvSpPr/>
          <p:nvPr/>
        </p:nvSpPr>
        <p:spPr>
          <a:xfrm>
            <a:off x="5331137" y="2612614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099AA67F-5E37-3D49-9C02-F558569716A1}"/>
              </a:ext>
            </a:extLst>
          </p:cNvPr>
          <p:cNvSpPr/>
          <p:nvPr/>
        </p:nvSpPr>
        <p:spPr>
          <a:xfrm>
            <a:off x="4863495" y="2456196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9384828D-7677-5941-ABE2-685E7AC9258A}"/>
              </a:ext>
            </a:extLst>
          </p:cNvPr>
          <p:cNvSpPr/>
          <p:nvPr/>
        </p:nvSpPr>
        <p:spPr>
          <a:xfrm>
            <a:off x="5092576" y="2492537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B130E75F-9ED1-A64F-AC20-C7A58ABB7433}"/>
              </a:ext>
            </a:extLst>
          </p:cNvPr>
          <p:cNvSpPr txBox="1"/>
          <p:nvPr/>
        </p:nvSpPr>
        <p:spPr>
          <a:xfrm>
            <a:off x="4644008" y="2761764"/>
            <a:ext cx="129614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IPNO, LAL</a:t>
            </a:r>
          </a:p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CSNSM, IMNC 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B4B32983-2D69-664F-9E1E-995DD24979F2}"/>
              </a:ext>
            </a:extLst>
          </p:cNvPr>
          <p:cNvSpPr/>
          <p:nvPr/>
        </p:nvSpPr>
        <p:spPr>
          <a:xfrm>
            <a:off x="7542387" y="2465722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2640B294-FECA-7F4E-A5E8-DEAB094BCF63}"/>
              </a:ext>
            </a:extLst>
          </p:cNvPr>
          <p:cNvSpPr/>
          <p:nvPr/>
        </p:nvSpPr>
        <p:spPr>
          <a:xfrm>
            <a:off x="6444216" y="1750100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CFAE59D3-272D-D742-B08D-2260E3D97A4E}"/>
              </a:ext>
            </a:extLst>
          </p:cNvPr>
          <p:cNvSpPr/>
          <p:nvPr/>
        </p:nvSpPr>
        <p:spPr>
          <a:xfrm>
            <a:off x="3682959" y="3387883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7AE1C199-40B9-FA4D-AB0C-2266F9EA73DE}"/>
              </a:ext>
            </a:extLst>
          </p:cNvPr>
          <p:cNvSpPr/>
          <p:nvPr/>
        </p:nvSpPr>
        <p:spPr>
          <a:xfrm>
            <a:off x="4116682" y="4469278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xmlns="" id="{9EB657B7-A9EC-484C-812F-2C2ECEBBC49C}"/>
              </a:ext>
            </a:extLst>
          </p:cNvPr>
          <p:cNvSpPr/>
          <p:nvPr/>
        </p:nvSpPr>
        <p:spPr>
          <a:xfrm>
            <a:off x="5202483" y="3848236"/>
            <a:ext cx="180000" cy="180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xmlns="" id="{F69CD7FD-83A6-9B45-B045-FD5266A74F42}"/>
              </a:ext>
            </a:extLst>
          </p:cNvPr>
          <p:cNvSpPr/>
          <p:nvPr/>
        </p:nvSpPr>
        <p:spPr>
          <a:xfrm>
            <a:off x="6228208" y="3645048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xmlns="" id="{D7337C15-9FC1-7643-8F94-25A96486CE05}"/>
              </a:ext>
            </a:extLst>
          </p:cNvPr>
          <p:cNvSpPr/>
          <p:nvPr/>
        </p:nvSpPr>
        <p:spPr>
          <a:xfrm>
            <a:off x="5443501" y="2703522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xmlns="" id="{FF6EC112-A355-B244-9A45-997EF7DB3694}"/>
              </a:ext>
            </a:extLst>
          </p:cNvPr>
          <p:cNvSpPr/>
          <p:nvPr/>
        </p:nvSpPr>
        <p:spPr>
          <a:xfrm>
            <a:off x="6456000" y="3679600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xmlns="" id="{B56D7A85-F306-9046-B028-C88AC57CE34B}"/>
              </a:ext>
            </a:extLst>
          </p:cNvPr>
          <p:cNvSpPr/>
          <p:nvPr/>
        </p:nvSpPr>
        <p:spPr>
          <a:xfrm>
            <a:off x="6229410" y="3792929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xmlns="" id="{CFB593BD-5A7B-D64D-9AD1-06DD7786BCBA}"/>
              </a:ext>
            </a:extLst>
          </p:cNvPr>
          <p:cNvSpPr/>
          <p:nvPr/>
        </p:nvSpPr>
        <p:spPr>
          <a:xfrm>
            <a:off x="6996238" y="3939130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xmlns="" id="{D1189F3B-1429-DE45-85DB-E50F620EADF4}"/>
              </a:ext>
            </a:extLst>
          </p:cNvPr>
          <p:cNvSpPr/>
          <p:nvPr/>
        </p:nvSpPr>
        <p:spPr>
          <a:xfrm>
            <a:off x="6516216" y="4149104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129C9CF9-6AE2-DF48-A820-C39780F6DBE2}"/>
              </a:ext>
            </a:extLst>
          </p:cNvPr>
          <p:cNvSpPr/>
          <p:nvPr/>
        </p:nvSpPr>
        <p:spPr>
          <a:xfrm>
            <a:off x="6942061" y="4351283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xmlns="" id="{152BFC63-E688-834F-8AD0-974D8775E4F9}"/>
              </a:ext>
            </a:extLst>
          </p:cNvPr>
          <p:cNvSpPr/>
          <p:nvPr/>
        </p:nvSpPr>
        <p:spPr>
          <a:xfrm>
            <a:off x="6000020" y="5148924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xmlns="" id="{BF4B5A94-CAA9-A540-911C-616DACA3D993}"/>
              </a:ext>
            </a:extLst>
          </p:cNvPr>
          <p:cNvSpPr/>
          <p:nvPr/>
        </p:nvSpPr>
        <p:spPr>
          <a:xfrm>
            <a:off x="6742171" y="5272749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7C19CEB7-6281-564C-8ADB-694644111590}"/>
              </a:ext>
            </a:extLst>
          </p:cNvPr>
          <p:cNvSpPr/>
          <p:nvPr/>
        </p:nvSpPr>
        <p:spPr>
          <a:xfrm flipV="1">
            <a:off x="288000" y="3924000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56E10A5-022D-9544-AC50-2EAC65835185}"/>
              </a:ext>
            </a:extLst>
          </p:cNvPr>
          <p:cNvSpPr txBox="1"/>
          <p:nvPr/>
        </p:nvSpPr>
        <p:spPr>
          <a:xfrm>
            <a:off x="432000" y="378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50 FTE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E3580767-A646-C245-9DAC-7BB0720EA0CA}"/>
              </a:ext>
            </a:extLst>
          </p:cNvPr>
          <p:cNvSpPr/>
          <p:nvPr/>
        </p:nvSpPr>
        <p:spPr>
          <a:xfrm flipV="1">
            <a:off x="252000" y="4212000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ACFB7389-C95C-FA46-B18F-38E7A8D6F774}"/>
              </a:ext>
            </a:extLst>
          </p:cNvPr>
          <p:cNvSpPr txBox="1"/>
          <p:nvPr/>
        </p:nvSpPr>
        <p:spPr>
          <a:xfrm>
            <a:off x="432000" y="414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150 FTE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xmlns="" id="{229B18F5-8B00-C146-8369-0E6B7F20B286}"/>
              </a:ext>
            </a:extLst>
          </p:cNvPr>
          <p:cNvSpPr/>
          <p:nvPr/>
        </p:nvSpPr>
        <p:spPr>
          <a:xfrm flipV="1">
            <a:off x="216000" y="4572000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0750533D-AE24-B04E-952F-FEA23ED0F4EA}"/>
              </a:ext>
            </a:extLst>
          </p:cNvPr>
          <p:cNvSpPr txBox="1"/>
          <p:nvPr/>
        </p:nvSpPr>
        <p:spPr>
          <a:xfrm>
            <a:off x="432000" y="450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300 FTE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5B270AE1-AE6A-0E4A-945D-384C8DB872B8}"/>
              </a:ext>
            </a:extLst>
          </p:cNvPr>
          <p:cNvSpPr/>
          <p:nvPr/>
        </p:nvSpPr>
        <p:spPr>
          <a:xfrm flipV="1">
            <a:off x="180000" y="4896000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A3AF09F-1A80-E947-84EE-B968F9D321D0}"/>
              </a:ext>
            </a:extLst>
          </p:cNvPr>
          <p:cNvSpPr txBox="1"/>
          <p:nvPr/>
        </p:nvSpPr>
        <p:spPr>
          <a:xfrm>
            <a:off x="432000" y="4860000"/>
            <a:ext cx="100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&lt; 500 FTE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916ACC72-EA6E-DB4B-8238-72DB316F7F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68" y="1448840"/>
            <a:ext cx="487373" cy="540000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xmlns="" id="{D0D6F99E-D1C8-B741-9491-9052EFF0A1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411" y="4320001"/>
            <a:ext cx="722976" cy="467999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xmlns="" id="{3AF2E6CA-5516-1E4A-AF36-905E16362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531" y="2327394"/>
            <a:ext cx="972429" cy="467999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xmlns="" id="{C4408291-2AAE-6045-B51E-30383F07E2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597" y="5132596"/>
            <a:ext cx="1222186" cy="467999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xmlns="" id="{803F974E-EAC2-0641-9769-2A09B2E6F2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038" y="5336277"/>
            <a:ext cx="1440559" cy="467999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xmlns="" id="{B8CA8D57-75A1-7F47-9B30-98E51B0E21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099" y="4392001"/>
            <a:ext cx="1169998" cy="467999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xmlns="" id="{04875002-F59A-9D43-B980-9E616228AC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79" y="4092020"/>
            <a:ext cx="482823" cy="467999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xmlns="" id="{DE31B338-AAED-994C-9D4B-B9562C6774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520" y="3036520"/>
            <a:ext cx="873217" cy="467999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xmlns="" id="{8B0A610F-4D80-6B4E-B2A2-63AAE0F18B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872" y="3546000"/>
            <a:ext cx="1058569" cy="467999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xmlns="" id="{85741213-C0A0-6D47-97A0-91B9518AA91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45" y="1065928"/>
            <a:ext cx="1155270" cy="467999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xmlns="" id="{EB11B228-C1AA-244D-B7E0-DB8A0E226FB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450" y="2498724"/>
            <a:ext cx="1075133" cy="467999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xmlns="" id="{2A102B20-4C2B-5D4D-8713-78363B08835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600961"/>
            <a:ext cx="799951" cy="467999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xmlns="" id="{750D7839-0E2C-1243-90B1-509B2D8FFFD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86" y="3742185"/>
            <a:ext cx="1119970" cy="467999"/>
          </a:xfrm>
          <a:prstGeom prst="rect">
            <a:avLst/>
          </a:prstGeom>
        </p:spPr>
      </p:pic>
      <p:pic>
        <p:nvPicPr>
          <p:cNvPr id="106" name="Image 105" descr="CEA_logotype2012.png">
            <a:extLst>
              <a:ext uri="{FF2B5EF4-FFF2-40B4-BE49-F238E27FC236}">
                <a16:creationId xmlns:a16="http://schemas.microsoft.com/office/drawing/2014/main" xmlns="" id="{AB9DA9BF-80B0-FF4B-8473-397391D94FF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520" y="1196752"/>
            <a:ext cx="618197" cy="504298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xmlns="" id="{27D919B7-199F-F64E-A6EC-5B871CB963D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313" y="1067942"/>
            <a:ext cx="1226284" cy="468000"/>
          </a:xfrm>
          <a:prstGeom prst="rect">
            <a:avLst/>
          </a:prstGeom>
        </p:spPr>
      </p:pic>
      <p:pic>
        <p:nvPicPr>
          <p:cNvPr id="108" name="Image 107" descr="pmS2lg8t.jpg">
            <a:extLst>
              <a:ext uri="{FF2B5EF4-FFF2-40B4-BE49-F238E27FC236}">
                <a16:creationId xmlns:a16="http://schemas.microsoft.com/office/drawing/2014/main" xmlns="" id="{772364DD-2D16-A04F-AD0D-ADD8FF5045A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473" y="1078878"/>
            <a:ext cx="800232" cy="46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5DDB9AC-B263-E048-AD76-32AFEB3159E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68" y="2060848"/>
            <a:ext cx="540000" cy="5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72AEEA1-AC63-864A-BAF3-BD251681610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882" y="3002663"/>
            <a:ext cx="135782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16632"/>
            <a:ext cx="7956000" cy="63788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 Multidisciplinary Research Facilities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2EB0C9A-FA3C-4348-87F7-AB59D4D481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E69106A-C68C-9A4F-8E96-1A4D9FBF4D86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1468"/>
            <a:ext cx="9144000" cy="554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701" y="1076367"/>
            <a:ext cx="6120000" cy="52200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49" name="ZoneTexte 48"/>
          <p:cNvSpPr txBox="1"/>
          <p:nvPr/>
        </p:nvSpPr>
        <p:spPr>
          <a:xfrm>
            <a:off x="2830160" y="2895161"/>
            <a:ext cx="1092909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ARRONAX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Arial Narrow" pitchFamily="34" charset="0"/>
              </a:rPr>
              <a:t>Subatech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395393" y="4331236"/>
            <a:ext cx="863131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AIFIRA</a:t>
            </a:r>
          </a:p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CENBG)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817336" y="3553271"/>
            <a:ext cx="647107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LPCC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149091" y="3146357"/>
            <a:ext cx="1008112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ANAFIRE LMA 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(IPNL)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5855542" y="4331236"/>
            <a:ext cx="1479953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LSM, </a:t>
            </a:r>
            <a:r>
              <a:rPr lang="fr-FR" sz="1400" b="1" dirty="0" smtClean="0">
                <a:solidFill>
                  <a:schemeClr val="bg1"/>
                </a:solidFill>
                <a:latin typeface="Arial Narrow" pitchFamily="34" charset="0"/>
              </a:rPr>
              <a:t>GENESIS</a:t>
            </a:r>
            <a:endParaRPr lang="fr-FR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(LPSC)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791174" y="2517948"/>
            <a:ext cx="83373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CYRCE (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IPHC)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53844" y="2206877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rPr>
              <a:t>OMEGA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1E72BDFB-5D53-AC4F-A296-7E296EDA470C}"/>
              </a:ext>
            </a:extLst>
          </p:cNvPr>
          <p:cNvSpPr/>
          <p:nvPr/>
        </p:nvSpPr>
        <p:spPr>
          <a:xfrm>
            <a:off x="5427758" y="2327394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0BCC131B-D279-D54E-B07F-E854AFD69104}"/>
              </a:ext>
            </a:extLst>
          </p:cNvPr>
          <p:cNvSpPr/>
          <p:nvPr/>
        </p:nvSpPr>
        <p:spPr>
          <a:xfrm>
            <a:off x="5331137" y="2612614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099AA67F-5E37-3D49-9C02-F558569716A1}"/>
              </a:ext>
            </a:extLst>
          </p:cNvPr>
          <p:cNvSpPr/>
          <p:nvPr/>
        </p:nvSpPr>
        <p:spPr>
          <a:xfrm>
            <a:off x="4863495" y="2456196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9384828D-7677-5941-ABE2-685E7AC9258A}"/>
              </a:ext>
            </a:extLst>
          </p:cNvPr>
          <p:cNvSpPr/>
          <p:nvPr/>
        </p:nvSpPr>
        <p:spPr>
          <a:xfrm>
            <a:off x="5092576" y="2492537"/>
            <a:ext cx="288000" cy="288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B130E75F-9ED1-A64F-AC20-C7A58ABB7433}"/>
              </a:ext>
            </a:extLst>
          </p:cNvPr>
          <p:cNvSpPr txBox="1"/>
          <p:nvPr/>
        </p:nvSpPr>
        <p:spPr>
          <a:xfrm>
            <a:off x="4029907" y="2673882"/>
            <a:ext cx="2255610" cy="738664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ALTO, SUPRATECH, ANDROMEDE 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(IPNO)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SCALP 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(CSNSM) 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B4B32983-2D69-664F-9E1E-995DD24979F2}"/>
              </a:ext>
            </a:extLst>
          </p:cNvPr>
          <p:cNvSpPr/>
          <p:nvPr/>
        </p:nvSpPr>
        <p:spPr>
          <a:xfrm>
            <a:off x="7542387" y="2465722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CFAE59D3-272D-D742-B08D-2260E3D97A4E}"/>
              </a:ext>
            </a:extLst>
          </p:cNvPr>
          <p:cNvSpPr/>
          <p:nvPr/>
        </p:nvSpPr>
        <p:spPr>
          <a:xfrm>
            <a:off x="3682959" y="3387883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7AE1C199-40B9-FA4D-AB0C-2266F9EA73DE}"/>
              </a:ext>
            </a:extLst>
          </p:cNvPr>
          <p:cNvSpPr/>
          <p:nvPr/>
        </p:nvSpPr>
        <p:spPr>
          <a:xfrm>
            <a:off x="4116682" y="4469278"/>
            <a:ext cx="144000" cy="144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xmlns="" id="{9EB657B7-A9EC-484C-812F-2C2ECEBBC49C}"/>
              </a:ext>
            </a:extLst>
          </p:cNvPr>
          <p:cNvSpPr/>
          <p:nvPr/>
        </p:nvSpPr>
        <p:spPr>
          <a:xfrm>
            <a:off x="5202483" y="3848236"/>
            <a:ext cx="180000" cy="180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xmlns="" id="{F69CD7FD-83A6-9B45-B045-FD5266A74F42}"/>
              </a:ext>
            </a:extLst>
          </p:cNvPr>
          <p:cNvSpPr/>
          <p:nvPr/>
        </p:nvSpPr>
        <p:spPr>
          <a:xfrm>
            <a:off x="6228208" y="3645048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xmlns="" id="{FF6EC112-A355-B244-9A45-997EF7DB3694}"/>
              </a:ext>
            </a:extLst>
          </p:cNvPr>
          <p:cNvSpPr/>
          <p:nvPr/>
        </p:nvSpPr>
        <p:spPr>
          <a:xfrm>
            <a:off x="6456000" y="3679600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xmlns="" id="{D1189F3B-1429-DE45-85DB-E50F620EADF4}"/>
              </a:ext>
            </a:extLst>
          </p:cNvPr>
          <p:cNvSpPr/>
          <p:nvPr/>
        </p:nvSpPr>
        <p:spPr>
          <a:xfrm>
            <a:off x="6516216" y="4149104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129C9CF9-6AE2-DF48-A820-C39780F6DBE2}"/>
              </a:ext>
            </a:extLst>
          </p:cNvPr>
          <p:cNvSpPr/>
          <p:nvPr/>
        </p:nvSpPr>
        <p:spPr>
          <a:xfrm>
            <a:off x="6942061" y="4351283"/>
            <a:ext cx="72000" cy="72000"/>
          </a:xfrm>
          <a:prstGeom prst="ellipse">
            <a:avLst/>
          </a:prstGeom>
          <a:solidFill>
            <a:srgbClr val="FF512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A32F56-58AE-7F4A-B777-AFB60DD07C85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050" y="997849"/>
            <a:ext cx="1440000" cy="144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AF5CB86-46C0-234E-9ED5-29F1C39D2D1E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656" y="4440363"/>
            <a:ext cx="1440000" cy="144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8AC0A74-E8FD-6C4E-8168-9BA7AFFBCFFB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"/>
          <a:stretch/>
        </p:blipFill>
        <p:spPr>
          <a:xfrm>
            <a:off x="1364057" y="1597938"/>
            <a:ext cx="1440000" cy="144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F76C64F-0304-3740-8D74-AF69D94AB892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309" y="3063358"/>
            <a:ext cx="1440000" cy="144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1895908-1577-464E-AD6E-10D6995B9264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026" y="928743"/>
            <a:ext cx="1440000" cy="144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61000F0-D82E-A942-92FE-AE8F2FE376EB}"/>
              </a:ext>
            </a:extLst>
          </p:cNvPr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433" y="921622"/>
            <a:ext cx="1440000" cy="144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4B545A58-DDDA-E548-B061-A735E936A89F}"/>
              </a:ext>
            </a:extLst>
          </p:cNvPr>
          <p:cNvSpPr/>
          <p:nvPr/>
        </p:nvSpPr>
        <p:spPr>
          <a:xfrm>
            <a:off x="6778052" y="3798895"/>
            <a:ext cx="216000" cy="216000"/>
          </a:xfrm>
          <a:prstGeom prst="ellipse">
            <a:avLst/>
          </a:prstGeom>
          <a:solidFill>
            <a:srgbClr val="FF51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149ABB88-92A3-4C4C-963B-8DED6F9502F6}"/>
              </a:ext>
            </a:extLst>
          </p:cNvPr>
          <p:cNvSpPr txBox="1"/>
          <p:nvPr/>
        </p:nvSpPr>
        <p:spPr>
          <a:xfrm>
            <a:off x="6697922" y="3949327"/>
            <a:ext cx="560277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9834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" y="836613"/>
            <a:ext cx="9144000" cy="565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701" y="1052736"/>
            <a:ext cx="6146609" cy="573325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16632"/>
            <a:ext cx="7956000" cy="63788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IN2P3 computing infrastructures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>
          <a:xfrm>
            <a:off x="323528" y="6453336"/>
            <a:ext cx="1701800" cy="260350"/>
          </a:xfrm>
        </p:spPr>
        <p:txBody>
          <a:bodyPr/>
          <a:lstStyle/>
          <a:p>
            <a:pPr>
              <a:defRPr/>
            </a:pPr>
            <a:r>
              <a:rPr lang="fr-FR" dirty="0"/>
              <a:t>31 mai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>
            <a:off x="6300192" y="4149080"/>
            <a:ext cx="648072" cy="7200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6300192" y="2708920"/>
            <a:ext cx="1368152" cy="144016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35896" y="3645024"/>
            <a:ext cx="2664296" cy="50405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220072" y="2492896"/>
            <a:ext cx="1080120" cy="165618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5580112" y="4149080"/>
            <a:ext cx="720080" cy="21602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6300192" y="4149080"/>
            <a:ext cx="504056" cy="165618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6300192" y="4149080"/>
            <a:ext cx="432048" cy="57606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355976" y="2276872"/>
            <a:ext cx="1944216" cy="187220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5026026" y="2311401"/>
            <a:ext cx="360160" cy="360723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165601" y="2101852"/>
            <a:ext cx="361337" cy="359997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7" name="Ellipse 36"/>
          <p:cNvSpPr/>
          <p:nvPr/>
        </p:nvSpPr>
        <p:spPr>
          <a:xfrm>
            <a:off x="3438524" y="3422650"/>
            <a:ext cx="360000" cy="360363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610351" y="5578475"/>
            <a:ext cx="359997" cy="360363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422899" y="4179888"/>
            <a:ext cx="360000" cy="360362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6537324" y="4540250"/>
            <a:ext cx="360000" cy="358775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791325" y="4035425"/>
            <a:ext cx="360000" cy="360000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7512049" y="2522538"/>
            <a:ext cx="360000" cy="360362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4082427" y="1775041"/>
            <a:ext cx="1485634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GANIL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481902" y="1796577"/>
            <a:ext cx="1440160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 b="1" dirty="0">
                <a:solidFill>
                  <a:schemeClr val="bg1"/>
                </a:solidFill>
                <a:latin typeface="Arial Narrow" charset="0"/>
              </a:rPr>
              <a:t>SDM </a:t>
            </a:r>
            <a:r>
              <a:rPr lang="fr-FR" sz="1400" dirty="0">
                <a:solidFill>
                  <a:schemeClr val="bg1"/>
                </a:solidFill>
                <a:latin typeface="Arial Narrow" charset="0"/>
              </a:rPr>
              <a:t>(LPNHE) 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663430" y="2330222"/>
            <a:ext cx="1732577" cy="738664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Virtual Data 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(LAL-IPNO-CSNSM- IMNC-LLR)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204813" y="3789040"/>
            <a:ext cx="985063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T2S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Arial Narrow" pitchFamily="34" charset="0"/>
              </a:rPr>
              <a:t>Subatech</a:t>
            </a: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427984" y="4293096"/>
            <a:ext cx="1294541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AUDACE </a:t>
            </a:r>
          </a:p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(LPC)</a:t>
            </a:r>
          </a:p>
        </p:txBody>
      </p:sp>
      <p:sp>
        <p:nvSpPr>
          <p:cNvPr id="52" name="Ellipse 51"/>
          <p:cNvSpPr/>
          <p:nvPr/>
        </p:nvSpPr>
        <p:spPr>
          <a:xfrm>
            <a:off x="6084168" y="3933056"/>
            <a:ext cx="469337" cy="467997"/>
          </a:xfrm>
          <a:prstGeom prst="ellipse">
            <a:avLst/>
          </a:prstGeom>
          <a:solidFill>
            <a:srgbClr val="FF6600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5652120" y="3985319"/>
            <a:ext cx="1079480" cy="307777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CC –IN2P3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804247" y="3501008"/>
            <a:ext cx="923181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MUST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(LAPP )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5568061" y="4751628"/>
            <a:ext cx="1056187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T2 - CIMENT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(LPSC )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948264" y="5641503"/>
            <a:ext cx="864096" cy="523220"/>
          </a:xfrm>
          <a:prstGeom prst="rect">
            <a:avLst/>
          </a:prstGeom>
          <a:noFill/>
          <a:ln>
            <a:solidFill>
              <a:srgbClr val="FF512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M3AMU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(CPPM)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956376" y="2564904"/>
            <a:ext cx="871950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SCIGNE</a:t>
            </a:r>
          </a:p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latin typeface="Arial Narrow" pitchFamily="34" charset="0"/>
              </a:rPr>
              <a:t>(IPHC) </a:t>
            </a:r>
          </a:p>
        </p:txBody>
      </p:sp>
      <p:grpSp>
        <p:nvGrpSpPr>
          <p:cNvPr id="8253" name="Grouper 5"/>
          <p:cNvGrpSpPr>
            <a:grpSpLocks/>
          </p:cNvGrpSpPr>
          <p:nvPr/>
        </p:nvGrpSpPr>
        <p:grpSpPr bwMode="auto">
          <a:xfrm>
            <a:off x="1588" y="6369050"/>
            <a:ext cx="9144000" cy="495300"/>
            <a:chOff x="1063" y="6373816"/>
            <a:chExt cx="9144000" cy="494690"/>
          </a:xfrm>
        </p:grpSpPr>
        <p:pic>
          <p:nvPicPr>
            <p:cNvPr id="8256" name="Imag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7" name="Imag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B8947020-D4B9-1F45-93E6-37887AEB08D9}"/>
              </a:ext>
            </a:extLst>
          </p:cNvPr>
          <p:cNvSpPr/>
          <p:nvPr/>
        </p:nvSpPr>
        <p:spPr>
          <a:xfrm>
            <a:off x="5212130" y="1988157"/>
            <a:ext cx="360160" cy="360723"/>
          </a:xfrm>
          <a:prstGeom prst="ellipse">
            <a:avLst/>
          </a:prstGeom>
          <a:solidFill>
            <a:srgbClr val="FFFFFF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E8324119-6945-E548-B88D-6557BD434D78}"/>
              </a:ext>
            </a:extLst>
          </p:cNvPr>
          <p:cNvSpPr txBox="1"/>
          <p:nvPr/>
        </p:nvSpPr>
        <p:spPr>
          <a:xfrm>
            <a:off x="5573176" y="1996235"/>
            <a:ext cx="1440160" cy="30777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 b="1" dirty="0" err="1">
                <a:solidFill>
                  <a:schemeClr val="bg1"/>
                </a:solidFill>
                <a:latin typeface="Arial Narrow" charset="0"/>
              </a:rPr>
              <a:t>FACe</a:t>
            </a:r>
            <a:r>
              <a:rPr lang="fr-FR" sz="14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rial Narrow" charset="0"/>
              </a:rPr>
              <a:t>(APC)  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xmlns="" id="{16028CC3-0D2C-9541-B38C-B77157DECECE}"/>
              </a:ext>
            </a:extLst>
          </p:cNvPr>
          <p:cNvCxnSpPr>
            <a:cxnSpLocks/>
          </p:cNvCxnSpPr>
          <p:nvPr/>
        </p:nvCxnSpPr>
        <p:spPr>
          <a:xfrm>
            <a:off x="5477299" y="2336990"/>
            <a:ext cx="750885" cy="164832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E37734-5D96-CD40-A919-4451C3E13D85}"/>
              </a:ext>
            </a:extLst>
          </p:cNvPr>
          <p:cNvSpPr/>
          <p:nvPr/>
        </p:nvSpPr>
        <p:spPr>
          <a:xfrm>
            <a:off x="-18130" y="3422650"/>
            <a:ext cx="2502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Grid infrastructure federated through WLCG and France Grille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Participation in the development of EOSC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Collaboration with HPC centres</a:t>
            </a:r>
          </a:p>
        </p:txBody>
      </p:sp>
    </p:spTree>
    <p:extLst>
      <p:ext uri="{BB962C8B-B14F-4D97-AF65-F5344CB8AC3E}">
        <p14:creationId xmlns:p14="http://schemas.microsoft.com/office/powerpoint/2010/main" val="536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000" y="116632"/>
            <a:ext cx="7956000" cy="63788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Research infrastructures in France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819FDC2-30EB-4A40-B554-8C65761D7A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6F3C4F5-0F69-2645-8C66-E9FAD15CEC22}" type="datetime1">
              <a:rPr lang="fr-FR" smtClean="0"/>
              <a:t>27/03/2019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2" name="Image 31"/>
          <p:cNvPicPr>
            <a:picLocks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" y="836613"/>
            <a:ext cx="9144000" cy="55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704" y="1076366"/>
            <a:ext cx="6120000" cy="52200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43" name="Titre 1">
            <a:extLst>
              <a:ext uri="{FF2B5EF4-FFF2-40B4-BE49-F238E27FC236}">
                <a16:creationId xmlns:a16="http://schemas.microsoft.com/office/drawing/2014/main" xmlns="" id="{937D817D-9BA2-794B-B8E2-839B3158ECF6}"/>
              </a:ext>
            </a:extLst>
          </p:cNvPr>
          <p:cNvSpPr txBox="1">
            <a:spLocks/>
          </p:cNvSpPr>
          <p:nvPr/>
        </p:nvSpPr>
        <p:spPr bwMode="auto">
          <a:xfrm>
            <a:off x="2680146" y="2343505"/>
            <a:ext cx="2331740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GANIL /</a:t>
            </a:r>
            <a:r>
              <a:rPr lang="fr-FR" sz="1600" dirty="0">
                <a:solidFill>
                  <a:schemeClr val="bg1"/>
                </a:solidFill>
              </a:rPr>
              <a:t>Spiral2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2" name="Titre 1">
            <a:extLst>
              <a:ext uri="{FF2B5EF4-FFF2-40B4-BE49-F238E27FC236}">
                <a16:creationId xmlns:a16="http://schemas.microsoft.com/office/drawing/2014/main" xmlns="" id="{237ABDB7-1C42-2E41-AA12-281770A18D24}"/>
              </a:ext>
            </a:extLst>
          </p:cNvPr>
          <p:cNvSpPr txBox="1">
            <a:spLocks/>
          </p:cNvSpPr>
          <p:nvPr/>
        </p:nvSpPr>
        <p:spPr bwMode="auto">
          <a:xfrm>
            <a:off x="5438424" y="4232833"/>
            <a:ext cx="2849562" cy="53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LSM / </a:t>
            </a:r>
            <a:r>
              <a:rPr lang="fr-FR" sz="1600" dirty="0">
                <a:solidFill>
                  <a:schemeClr val="bg1"/>
                </a:solidFill>
              </a:rPr>
              <a:t>Edelweiss,</a:t>
            </a: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SuperNemo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66" name="Image 65" descr="EDW Fisheye.jpg">
            <a:extLst>
              <a:ext uri="{FF2B5EF4-FFF2-40B4-BE49-F238E27FC236}">
                <a16:creationId xmlns:a16="http://schemas.microsoft.com/office/drawing/2014/main" xmlns="" id="{3E6EC3C9-AED3-6B45-B76F-C5B04DE38174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564" y="2597215"/>
            <a:ext cx="1440000" cy="1440000"/>
          </a:xfrm>
          <a:prstGeom prst="ellipse">
            <a:avLst/>
          </a:prstGeom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67" name="Image 66" descr="Spiral2.png">
            <a:extLst>
              <a:ext uri="{FF2B5EF4-FFF2-40B4-BE49-F238E27FC236}">
                <a16:creationId xmlns:a16="http://schemas.microsoft.com/office/drawing/2014/main" xmlns="" id="{8EF18B7F-EF96-704E-A7A3-CD467A637AA8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9828" y="976745"/>
            <a:ext cx="1440000" cy="1440000"/>
          </a:xfrm>
          <a:prstGeom prst="ellipse">
            <a:avLst/>
          </a:prstGeom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xmlns="" id="{33D7967E-8882-2C4E-A6C6-4B575A06DBA0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" b="-2931"/>
          <a:stretch/>
        </p:blipFill>
        <p:spPr>
          <a:xfrm>
            <a:off x="6650794" y="1098526"/>
            <a:ext cx="1440000" cy="1440000"/>
          </a:xfrm>
          <a:prstGeom prst="ellipse">
            <a:avLst/>
          </a:prstGeom>
          <a:ln w="635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9" name="Titre 1">
            <a:extLst>
              <a:ext uri="{FF2B5EF4-FFF2-40B4-BE49-F238E27FC236}">
                <a16:creationId xmlns:a16="http://schemas.microsoft.com/office/drawing/2014/main" xmlns="" id="{5F516814-5FAD-F84F-A497-E566DBB02EAE}"/>
              </a:ext>
            </a:extLst>
          </p:cNvPr>
          <p:cNvSpPr txBox="1">
            <a:spLocks/>
          </p:cNvSpPr>
          <p:nvPr/>
        </p:nvSpPr>
        <p:spPr bwMode="auto">
          <a:xfrm>
            <a:off x="6724764" y="5600732"/>
            <a:ext cx="1591652" cy="5384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CPPM / </a:t>
            </a:r>
            <a:r>
              <a:rPr lang="fr-FR" sz="1600" dirty="0">
                <a:solidFill>
                  <a:schemeClr val="bg1"/>
                </a:solidFill>
              </a:rPr>
              <a:t>Antares, KM3NET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xmlns="" id="{34DED479-8908-D244-9005-21B481124836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14" y="4850480"/>
            <a:ext cx="1440000" cy="1440000"/>
          </a:xfrm>
          <a:prstGeom prst="ellipse">
            <a:avLst/>
          </a:prstGeom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74" name="Titre 1">
            <a:extLst>
              <a:ext uri="{FF2B5EF4-FFF2-40B4-BE49-F238E27FC236}">
                <a16:creationId xmlns:a16="http://schemas.microsoft.com/office/drawing/2014/main" xmlns="" id="{FDB4B7E0-E3BB-254F-B447-1F7828B34E33}"/>
              </a:ext>
            </a:extLst>
          </p:cNvPr>
          <p:cNvSpPr txBox="1">
            <a:spLocks/>
          </p:cNvSpPr>
          <p:nvPr/>
        </p:nvSpPr>
        <p:spPr bwMode="auto">
          <a:xfrm>
            <a:off x="6012160" y="2069351"/>
            <a:ext cx="863041" cy="35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LNCA/</a:t>
            </a:r>
          </a:p>
          <a:p>
            <a:pPr>
              <a:defRPr/>
            </a:pPr>
            <a:r>
              <a:rPr lang="fr-FR" sz="1600" dirty="0" err="1">
                <a:solidFill>
                  <a:schemeClr val="bg1"/>
                </a:solidFill>
              </a:rPr>
              <a:t>DChooz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xmlns="" id="{DAFF6B77-5454-3A42-8823-6C044A30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134" y="2184148"/>
            <a:ext cx="144016" cy="144017"/>
          </a:xfrm>
          <a:prstGeom prst="ellipse">
            <a:avLst/>
          </a:prstGeom>
          <a:solidFill>
            <a:srgbClr val="E75112"/>
          </a:solidFill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34FAB6F6-75E9-824E-B79A-E0A74128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073" y="1780092"/>
            <a:ext cx="144016" cy="144017"/>
          </a:xfrm>
          <a:prstGeom prst="ellipse">
            <a:avLst/>
          </a:prstGeom>
          <a:solidFill>
            <a:srgbClr val="E75112"/>
          </a:solidFill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144DA97F-FEDE-AE4C-9614-AC3D5333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149" y="4122112"/>
            <a:ext cx="144016" cy="144017"/>
          </a:xfrm>
          <a:prstGeom prst="ellipse">
            <a:avLst/>
          </a:prstGeom>
          <a:solidFill>
            <a:srgbClr val="E75112"/>
          </a:solidFill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D7CA3CB4-6211-0A4D-AFC3-B81475A2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065" y="4076009"/>
            <a:ext cx="144016" cy="144017"/>
          </a:xfrm>
          <a:prstGeom prst="ellipse">
            <a:avLst/>
          </a:prstGeom>
          <a:solidFill>
            <a:srgbClr val="E75112"/>
          </a:solidFill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B1B99DC7-FA5C-644A-A245-735DEBEB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65" y="5388567"/>
            <a:ext cx="144016" cy="144017"/>
          </a:xfrm>
          <a:prstGeom prst="ellipse">
            <a:avLst/>
          </a:prstGeom>
          <a:solidFill>
            <a:srgbClr val="E75112"/>
          </a:solidFill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xmlns="" id="{8689EB87-A667-114A-8B51-802A7495E880}"/>
              </a:ext>
            </a:extLst>
          </p:cNvPr>
          <p:cNvSpPr txBox="1">
            <a:spLocks/>
          </p:cNvSpPr>
          <p:nvPr/>
        </p:nvSpPr>
        <p:spPr bwMode="auto">
          <a:xfrm>
            <a:off x="5207732" y="3774332"/>
            <a:ext cx="1678521" cy="2726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ILL / </a:t>
            </a:r>
            <a:r>
              <a:rPr lang="fr-FR" sz="1600" dirty="0" err="1">
                <a:solidFill>
                  <a:schemeClr val="bg1"/>
                </a:solidFill>
              </a:rPr>
              <a:t>Stereo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xmlns="" id="{CA96AB34-FCE8-9E48-B1C5-1BC847A5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688" y="2330089"/>
            <a:ext cx="144016" cy="144017"/>
          </a:xfrm>
          <a:prstGeom prst="ellipse">
            <a:avLst/>
          </a:prstGeom>
          <a:solidFill>
            <a:srgbClr val="E75112"/>
          </a:solidFill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82" name="Titre 1">
            <a:extLst>
              <a:ext uri="{FF2B5EF4-FFF2-40B4-BE49-F238E27FC236}">
                <a16:creationId xmlns:a16="http://schemas.microsoft.com/office/drawing/2014/main" xmlns="" id="{60ABD689-D7EA-0D40-A6F7-23B7D4B69315}"/>
              </a:ext>
            </a:extLst>
          </p:cNvPr>
          <p:cNvSpPr txBox="1">
            <a:spLocks/>
          </p:cNvSpPr>
          <p:nvPr/>
        </p:nvSpPr>
        <p:spPr bwMode="auto">
          <a:xfrm>
            <a:off x="5179393" y="2518801"/>
            <a:ext cx="954395" cy="330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IPNO/ </a:t>
            </a:r>
            <a:r>
              <a:rPr lang="fr-FR" sz="1600" dirty="0">
                <a:solidFill>
                  <a:schemeClr val="bg2"/>
                </a:solidFill>
              </a:rPr>
              <a:t>Alto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98FA0CC-1509-144F-B06C-790788555487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966" y="4128584"/>
            <a:ext cx="1440000" cy="1440000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3DA7937-A4FC-3544-A94B-B1B36FE9B1D4}"/>
              </a:ext>
            </a:extLst>
          </p:cNvPr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482" y="848203"/>
            <a:ext cx="1476000" cy="1476000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17A86A7-8F05-E945-9281-ACBAB77D02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884" y="2904037"/>
            <a:ext cx="1487049" cy="1476000"/>
          </a:xfrm>
          <a:prstGeom prst="ellipse">
            <a:avLst/>
          </a:prstGeom>
          <a:ln w="635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7C956C86-5A0E-2744-B621-4FDB1562137D}"/>
              </a:ext>
            </a:extLst>
          </p:cNvPr>
          <p:cNvSpPr/>
          <p:nvPr/>
        </p:nvSpPr>
        <p:spPr>
          <a:xfrm>
            <a:off x="5803310" y="3592771"/>
            <a:ext cx="186277" cy="139438"/>
          </a:xfrm>
          <a:prstGeom prst="ellipse">
            <a:avLst/>
          </a:prstGeom>
          <a:solidFill>
            <a:srgbClr val="FF6600"/>
          </a:solidFill>
          <a:ln>
            <a:solidFill>
              <a:srgbClr val="FF5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xmlns="" id="{F86E81A5-4EFF-0041-A5DD-5B50D036519A}"/>
              </a:ext>
            </a:extLst>
          </p:cNvPr>
          <p:cNvSpPr txBox="1">
            <a:spLocks/>
          </p:cNvSpPr>
          <p:nvPr/>
        </p:nvSpPr>
        <p:spPr bwMode="auto">
          <a:xfrm>
            <a:off x="5360132" y="3212976"/>
            <a:ext cx="1678521" cy="2726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CC-IN2P3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3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16244</TotalTime>
  <Words>1710</Words>
  <Application>Microsoft Office PowerPoint</Application>
  <PresentationFormat>Affichage à l'écran (4:3)</PresentationFormat>
  <Paragraphs>397</Paragraphs>
  <Slides>26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Modele presentation IN2P3</vt:lpstr>
      <vt:lpstr>L’IN2P3 et les réseaux</vt:lpstr>
      <vt:lpstr>IN2P3 : a national institute</vt:lpstr>
      <vt:lpstr>Key Figures</vt:lpstr>
      <vt:lpstr>Research Areas</vt:lpstr>
      <vt:lpstr>IN2P3 : A “distributed” laboratory </vt:lpstr>
      <vt:lpstr>IN2P3 : A “distributed” laboratory </vt:lpstr>
      <vt:lpstr> Multidisciplinary Research Facilities</vt:lpstr>
      <vt:lpstr>IN2P3 computing infrastructures</vt:lpstr>
      <vt:lpstr>Research infrastructures in France</vt:lpstr>
      <vt:lpstr>European Research Infrastructures</vt:lpstr>
      <vt:lpstr>International Research Infrastructures</vt:lpstr>
      <vt:lpstr>Institutional research collaborations</vt:lpstr>
      <vt:lpstr>Réseaux Experts IN2P3</vt:lpstr>
      <vt:lpstr>Réseaux Experts IN2P3</vt:lpstr>
      <vt:lpstr>Réseaux Experts IN2P3</vt:lpstr>
      <vt:lpstr>Réseaux Experts IN2P3</vt:lpstr>
      <vt:lpstr>Forge IN2P3</vt:lpstr>
      <vt:lpstr>Atrium  IN2P3</vt:lpstr>
      <vt:lpstr>Présentation PowerPoint</vt:lpstr>
      <vt:lpstr>Présentation PowerPoint</vt:lpstr>
      <vt:lpstr>Master-Projets R&amp;D transverse </vt:lpstr>
      <vt:lpstr>Master-Projets R&amp;D transverse </vt:lpstr>
      <vt:lpstr>Master-Projets R&amp;D transverse </vt:lpstr>
      <vt:lpstr>Programmes Accélérateurs &amp; Technologies</vt:lpstr>
      <vt:lpstr>Nouveau DAT: Rodolphe Cledassou (1er avril 2019)</vt:lpstr>
      <vt:lpstr>Merci de votre  attention !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MERCIER Francois</dc:creator>
  <cp:lastModifiedBy>$biarrott</cp:lastModifiedBy>
  <cp:revision>165</cp:revision>
  <dcterms:created xsi:type="dcterms:W3CDTF">2017-07-31T09:41:10Z</dcterms:created>
  <dcterms:modified xsi:type="dcterms:W3CDTF">2019-03-27T13:43:13Z</dcterms:modified>
</cp:coreProperties>
</file>