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2"/>
    <p:sldId id="284" r:id="rId3"/>
    <p:sldId id="281" r:id="rId4"/>
    <p:sldId id="279" r:id="rId5"/>
    <p:sldId id="269" r:id="rId6"/>
    <p:sldId id="276" r:id="rId7"/>
    <p:sldId id="270" r:id="rId8"/>
    <p:sldId id="273" r:id="rId9"/>
    <p:sldId id="277" r:id="rId10"/>
    <p:sldId id="271" r:id="rId11"/>
    <p:sldId id="278" r:id="rId12"/>
    <p:sldId id="285" r:id="rId13"/>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8080"/>
    <a:srgbClr val="FFC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3" d="100"/>
          <a:sy n="63" d="100"/>
        </p:scale>
        <p:origin x="768"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9500A2-B4DB-4747-979A-A2808F66CBB4}" type="datetimeFigureOut">
              <a:rPr lang="fr-FR" smtClean="0"/>
              <a:t>29/03/2019</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D9E9EE8-EFF5-4D67-A208-6C1BC9E75552}" type="slidenum">
              <a:rPr lang="fr-FR" smtClean="0"/>
              <a:t>‹N°›</a:t>
            </a:fld>
            <a:endParaRPr lang="fr-FR"/>
          </a:p>
        </p:txBody>
      </p:sp>
    </p:spTree>
    <p:extLst>
      <p:ext uri="{BB962C8B-B14F-4D97-AF65-F5344CB8AC3E}">
        <p14:creationId xmlns:p14="http://schemas.microsoft.com/office/powerpoint/2010/main" val="20452009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9D9E9EE8-EFF5-4D67-A208-6C1BC9E75552}" type="slidenum">
              <a:rPr lang="fr-FR" smtClean="0"/>
              <a:t>8</a:t>
            </a:fld>
            <a:endParaRPr lang="fr-FR"/>
          </a:p>
        </p:txBody>
      </p:sp>
    </p:spTree>
    <p:extLst>
      <p:ext uri="{BB962C8B-B14F-4D97-AF65-F5344CB8AC3E}">
        <p14:creationId xmlns:p14="http://schemas.microsoft.com/office/powerpoint/2010/main" val="21980593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smtClean="0"/>
              <a:t>Modifiez le style du titre</a:t>
            </a:r>
            <a:endParaRPr lang="fr-F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897DC0E2-9E48-492B-A5DD-3AF641FF2A31}" type="datetime1">
              <a:rPr lang="fr-FR" smtClean="0"/>
              <a:t>29/03/2019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3C8F81B-C47E-43AC-AF52-689AA0C3806F}" type="slidenum">
              <a:rPr lang="fr-FR" smtClean="0"/>
              <a:t>‹N°›</a:t>
            </a:fld>
            <a:endParaRPr lang="fr-FR"/>
          </a:p>
        </p:txBody>
      </p:sp>
    </p:spTree>
    <p:extLst>
      <p:ext uri="{BB962C8B-B14F-4D97-AF65-F5344CB8AC3E}">
        <p14:creationId xmlns:p14="http://schemas.microsoft.com/office/powerpoint/2010/main" val="114129902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F62625FD-F18B-4870-94B9-BDF9FC3DB284}" type="datetime1">
              <a:rPr lang="fr-FR" smtClean="0"/>
              <a:t>29/03/2019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3C8F81B-C47E-43AC-AF52-689AA0C3806F}" type="slidenum">
              <a:rPr lang="fr-FR" smtClean="0"/>
              <a:t>‹N°›</a:t>
            </a:fld>
            <a:endParaRPr lang="fr-FR"/>
          </a:p>
        </p:txBody>
      </p:sp>
    </p:spTree>
    <p:extLst>
      <p:ext uri="{BB962C8B-B14F-4D97-AF65-F5344CB8AC3E}">
        <p14:creationId xmlns:p14="http://schemas.microsoft.com/office/powerpoint/2010/main" val="32166366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94C945A0-E006-41A5-9036-19081B975322}" type="datetime1">
              <a:rPr lang="fr-FR" smtClean="0"/>
              <a:t>29/03/2019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3C8F81B-C47E-43AC-AF52-689AA0C3806F}" type="slidenum">
              <a:rPr lang="fr-FR" smtClean="0"/>
              <a:t>‹N°›</a:t>
            </a:fld>
            <a:endParaRPr lang="fr-FR"/>
          </a:p>
        </p:txBody>
      </p:sp>
    </p:spTree>
    <p:extLst>
      <p:ext uri="{BB962C8B-B14F-4D97-AF65-F5344CB8AC3E}">
        <p14:creationId xmlns:p14="http://schemas.microsoft.com/office/powerpoint/2010/main" val="39838944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DDDE4C17-E68D-49D3-92BF-E6A1732ACE98}" type="datetime1">
              <a:rPr lang="fr-FR" smtClean="0"/>
              <a:t>29/03/2019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3C8F81B-C47E-43AC-AF52-689AA0C3806F}" type="slidenum">
              <a:rPr lang="fr-FR" smtClean="0"/>
              <a:t>‹N°›</a:t>
            </a:fld>
            <a:endParaRPr lang="fr-FR"/>
          </a:p>
        </p:txBody>
      </p:sp>
    </p:spTree>
    <p:extLst>
      <p:ext uri="{BB962C8B-B14F-4D97-AF65-F5344CB8AC3E}">
        <p14:creationId xmlns:p14="http://schemas.microsoft.com/office/powerpoint/2010/main" val="217572465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smtClean="0"/>
              <a:t>Modifiez le style du titre</a:t>
            </a:r>
            <a:endParaRPr lang="fr-F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8906D23C-C70E-4AC9-A8C8-6B74769F994C}" type="datetime1">
              <a:rPr lang="fr-FR" smtClean="0"/>
              <a:t>29/03/2019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3C8F81B-C47E-43AC-AF52-689AA0C3806F}" type="slidenum">
              <a:rPr lang="fr-FR" smtClean="0"/>
              <a:t>‹N°›</a:t>
            </a:fld>
            <a:endParaRPr lang="fr-FR"/>
          </a:p>
        </p:txBody>
      </p:sp>
    </p:spTree>
    <p:extLst>
      <p:ext uri="{BB962C8B-B14F-4D97-AF65-F5344CB8AC3E}">
        <p14:creationId xmlns:p14="http://schemas.microsoft.com/office/powerpoint/2010/main" val="25301496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838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6172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9D003A7C-745E-41C1-A7D2-0A704410B34A}" type="datetime1">
              <a:rPr lang="fr-FR" smtClean="0"/>
              <a:t>29/03/2019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3C8F81B-C47E-43AC-AF52-689AA0C3806F}" type="slidenum">
              <a:rPr lang="fr-FR" smtClean="0"/>
              <a:t>‹N°›</a:t>
            </a:fld>
            <a:endParaRPr lang="fr-FR"/>
          </a:p>
        </p:txBody>
      </p:sp>
    </p:spTree>
    <p:extLst>
      <p:ext uri="{BB962C8B-B14F-4D97-AF65-F5344CB8AC3E}">
        <p14:creationId xmlns:p14="http://schemas.microsoft.com/office/powerpoint/2010/main" val="326714736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smtClean="0"/>
              <a:t>Modifiez le style du titre</a:t>
            </a:r>
            <a:endParaRPr lang="fr-F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D2092729-E982-43EA-90D1-D6091AB1BE2B}" type="datetime1">
              <a:rPr lang="fr-FR" smtClean="0"/>
              <a:t>29/03/2019</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43C8F81B-C47E-43AC-AF52-689AA0C3806F}" type="slidenum">
              <a:rPr lang="fr-FR" smtClean="0"/>
              <a:t>‹N°›</a:t>
            </a:fld>
            <a:endParaRPr lang="fr-FR"/>
          </a:p>
        </p:txBody>
      </p:sp>
    </p:spTree>
    <p:extLst>
      <p:ext uri="{BB962C8B-B14F-4D97-AF65-F5344CB8AC3E}">
        <p14:creationId xmlns:p14="http://schemas.microsoft.com/office/powerpoint/2010/main" val="29152352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AB8A09DF-B8AD-4DBF-A53A-DAEFED183FC7}" type="datetime1">
              <a:rPr lang="fr-FR" smtClean="0"/>
              <a:t>29/03/2019</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43C8F81B-C47E-43AC-AF52-689AA0C3806F}" type="slidenum">
              <a:rPr lang="fr-FR" smtClean="0"/>
              <a:t>‹N°›</a:t>
            </a:fld>
            <a:endParaRPr lang="fr-FR"/>
          </a:p>
        </p:txBody>
      </p:sp>
    </p:spTree>
    <p:extLst>
      <p:ext uri="{BB962C8B-B14F-4D97-AF65-F5344CB8AC3E}">
        <p14:creationId xmlns:p14="http://schemas.microsoft.com/office/powerpoint/2010/main" val="20009505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D70A8E7C-D1E3-4FA9-8BB3-BDF44D7B14E3}" type="datetime1">
              <a:rPr lang="fr-FR" smtClean="0"/>
              <a:t>29/03/2019</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43C8F81B-C47E-43AC-AF52-689AA0C3806F}" type="slidenum">
              <a:rPr lang="fr-FR" smtClean="0"/>
              <a:t>‹N°›</a:t>
            </a:fld>
            <a:endParaRPr lang="fr-FR"/>
          </a:p>
        </p:txBody>
      </p:sp>
    </p:spTree>
    <p:extLst>
      <p:ext uri="{BB962C8B-B14F-4D97-AF65-F5344CB8AC3E}">
        <p14:creationId xmlns:p14="http://schemas.microsoft.com/office/powerpoint/2010/main" val="17613310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E0B7C7AF-36E9-4370-A96F-B440A991EAF3}" type="datetime1">
              <a:rPr lang="fr-FR" smtClean="0"/>
              <a:t>29/03/2019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3C8F81B-C47E-43AC-AF52-689AA0C3806F}" type="slidenum">
              <a:rPr lang="fr-FR" smtClean="0"/>
              <a:t>‹N°›</a:t>
            </a:fld>
            <a:endParaRPr lang="fr-FR"/>
          </a:p>
        </p:txBody>
      </p:sp>
    </p:spTree>
    <p:extLst>
      <p:ext uri="{BB962C8B-B14F-4D97-AF65-F5344CB8AC3E}">
        <p14:creationId xmlns:p14="http://schemas.microsoft.com/office/powerpoint/2010/main" val="32918770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26631CA3-5DF7-4629-80BD-E5BD5C4A9811}" type="datetime1">
              <a:rPr lang="fr-FR" smtClean="0"/>
              <a:t>29/03/2019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3C8F81B-C47E-43AC-AF52-689AA0C3806F}" type="slidenum">
              <a:rPr lang="fr-FR" smtClean="0"/>
              <a:t>‹N°›</a:t>
            </a:fld>
            <a:endParaRPr lang="fr-FR"/>
          </a:p>
        </p:txBody>
      </p:sp>
    </p:spTree>
    <p:extLst>
      <p:ext uri="{BB962C8B-B14F-4D97-AF65-F5344CB8AC3E}">
        <p14:creationId xmlns:p14="http://schemas.microsoft.com/office/powerpoint/2010/main" val="1332787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469106-D95A-44CB-AA84-8A96E41B1967}" type="datetime1">
              <a:rPr lang="fr-FR" smtClean="0"/>
              <a:t>29/03/2019</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C8F81B-C47E-43AC-AF52-689AA0C3806F}" type="slidenum">
              <a:rPr lang="fr-FR" smtClean="0"/>
              <a:t>‹N°›</a:t>
            </a:fld>
            <a:endParaRPr lang="fr-FR"/>
          </a:p>
        </p:txBody>
      </p:sp>
      <p:sp>
        <p:nvSpPr>
          <p:cNvPr id="7" name="Rectangle 6"/>
          <p:cNvSpPr/>
          <p:nvPr userDrawn="1"/>
        </p:nvSpPr>
        <p:spPr>
          <a:xfrm>
            <a:off x="5542799" y="23346"/>
            <a:ext cx="4100803" cy="276999"/>
          </a:xfrm>
          <a:prstGeom prst="rect">
            <a:avLst/>
          </a:prstGeom>
        </p:spPr>
        <p:txBody>
          <a:bodyPr wrap="none">
            <a:spAutoFit/>
          </a:bodyPr>
          <a:lstStyle/>
          <a:p>
            <a:r>
              <a:rPr lang="fr-FR" sz="1200" dirty="0" smtClean="0">
                <a:latin typeface="Comic Sans MS" panose="030F0702030302020204" pitchFamily="66" charset="0"/>
              </a:rPr>
              <a:t>Réseau Tech-expert In2P3 – Instrumentation</a:t>
            </a:r>
            <a:r>
              <a:rPr lang="fr-FR" sz="1200" baseline="0" dirty="0" smtClean="0">
                <a:latin typeface="Comic Sans MS" panose="030F0702030302020204" pitchFamily="66" charset="0"/>
              </a:rPr>
              <a:t> F</a:t>
            </a:r>
            <a:r>
              <a:rPr lang="fr-FR" sz="1200" dirty="0" smtClean="0">
                <a:latin typeface="Comic Sans MS" panose="030F0702030302020204" pitchFamily="66" charset="0"/>
              </a:rPr>
              <a:t>aisceau</a:t>
            </a:r>
          </a:p>
        </p:txBody>
      </p:sp>
      <p:pic>
        <p:nvPicPr>
          <p:cNvPr id="9" name="Image 8" descr="http://cnrs-in2p3-tech-news.in2p3.fr/wp-content/uploads/2018/06/Reseau_instru_fasiceaux-1.png"/>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10515600" y="1"/>
            <a:ext cx="1676400" cy="1646238"/>
          </a:xfrm>
          <a:prstGeom prst="rect">
            <a:avLst/>
          </a:prstGeom>
          <a:noFill/>
          <a:ln>
            <a:noFill/>
          </a:ln>
        </p:spPr>
      </p:pic>
    </p:spTree>
    <p:extLst>
      <p:ext uri="{BB962C8B-B14F-4D97-AF65-F5344CB8AC3E}">
        <p14:creationId xmlns:p14="http://schemas.microsoft.com/office/powerpoint/2010/main" val="27940291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cnrs-in2p3-tech-news.in2p3.fr/expertisesreseaux/reseaux-experts-in2p3/reseau-instrumentation-faisceau/"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636775"/>
            <a:ext cx="9144000" cy="1873187"/>
          </a:xfrm>
        </p:spPr>
        <p:txBody>
          <a:bodyPr/>
          <a:lstStyle/>
          <a:p>
            <a:r>
              <a:rPr lang="fr-FR" b="1" dirty="0" smtClean="0">
                <a:solidFill>
                  <a:srgbClr val="00B050"/>
                </a:solidFill>
              </a:rPr>
              <a:t>Réseau Instrumentation Faisceau (RIF)</a:t>
            </a:r>
            <a:endParaRPr lang="fr-FR" b="1" dirty="0">
              <a:solidFill>
                <a:srgbClr val="00B050"/>
              </a:solidFill>
            </a:endParaRPr>
          </a:p>
        </p:txBody>
      </p:sp>
      <p:sp>
        <p:nvSpPr>
          <p:cNvPr id="3" name="Sous-titre 2"/>
          <p:cNvSpPr>
            <a:spLocks noGrp="1"/>
          </p:cNvSpPr>
          <p:nvPr>
            <p:ph type="subTitle" idx="1"/>
          </p:nvPr>
        </p:nvSpPr>
        <p:spPr/>
        <p:txBody>
          <a:bodyPr>
            <a:normAutofit/>
          </a:bodyPr>
          <a:lstStyle/>
          <a:p>
            <a:r>
              <a:rPr lang="fr-FR" dirty="0" smtClean="0"/>
              <a:t>Réseau </a:t>
            </a:r>
            <a:r>
              <a:rPr lang="fr-FR" dirty="0" err="1" smtClean="0"/>
              <a:t>tech</a:t>
            </a:r>
            <a:r>
              <a:rPr lang="fr-FR" dirty="0" smtClean="0"/>
              <a:t>-expert In2P3</a:t>
            </a:r>
          </a:p>
          <a:p>
            <a:r>
              <a:rPr lang="fr-FR" b="1" dirty="0" err="1" smtClean="0">
                <a:solidFill>
                  <a:srgbClr val="FF0000"/>
                </a:solidFill>
              </a:rPr>
              <a:t>Reunion</a:t>
            </a:r>
            <a:r>
              <a:rPr lang="fr-FR" b="1" dirty="0" smtClean="0">
                <a:solidFill>
                  <a:srgbClr val="FF0000"/>
                </a:solidFill>
              </a:rPr>
              <a:t> annuelle – 26/03/2019</a:t>
            </a:r>
          </a:p>
        </p:txBody>
      </p:sp>
      <p:sp>
        <p:nvSpPr>
          <p:cNvPr id="5" name="Espace réservé du numéro de diapositive 4"/>
          <p:cNvSpPr>
            <a:spLocks noGrp="1"/>
          </p:cNvSpPr>
          <p:nvPr>
            <p:ph type="sldNum" sz="quarter" idx="12"/>
          </p:nvPr>
        </p:nvSpPr>
        <p:spPr/>
        <p:txBody>
          <a:bodyPr/>
          <a:lstStyle/>
          <a:p>
            <a:fld id="{43C8F81B-C47E-43AC-AF52-689AA0C3806F}" type="slidenum">
              <a:rPr lang="fr-FR" smtClean="0"/>
              <a:t>1</a:t>
            </a:fld>
            <a:endParaRPr lang="fr-FR"/>
          </a:p>
        </p:txBody>
      </p:sp>
    </p:spTree>
    <p:extLst>
      <p:ext uri="{BB962C8B-B14F-4D97-AF65-F5344CB8AC3E}">
        <p14:creationId xmlns:p14="http://schemas.microsoft.com/office/powerpoint/2010/main" val="416911323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b="1" dirty="0" smtClean="0">
                <a:solidFill>
                  <a:srgbClr val="00B050"/>
                </a:solidFill>
              </a:rPr>
              <a:t>Nos </a:t>
            </a:r>
            <a:r>
              <a:rPr lang="en-US" b="1" dirty="0" err="1" smtClean="0">
                <a:solidFill>
                  <a:srgbClr val="00B050"/>
                </a:solidFill>
              </a:rPr>
              <a:t>Attentes</a:t>
            </a:r>
            <a:r>
              <a:rPr lang="en-US" b="1" dirty="0" smtClean="0">
                <a:solidFill>
                  <a:srgbClr val="00B050"/>
                </a:solidFill>
              </a:rPr>
              <a:t> (</a:t>
            </a:r>
            <a:r>
              <a:rPr lang="en-US" b="1" dirty="0" err="1" smtClean="0">
                <a:solidFill>
                  <a:srgbClr val="00B050"/>
                </a:solidFill>
              </a:rPr>
              <a:t>votre</a:t>
            </a:r>
            <a:r>
              <a:rPr lang="en-US" b="1" dirty="0" smtClean="0">
                <a:solidFill>
                  <a:srgbClr val="00B050"/>
                </a:solidFill>
              </a:rPr>
              <a:t> retour)</a:t>
            </a:r>
            <a:endParaRPr lang="fr-FR" b="1" dirty="0">
              <a:solidFill>
                <a:srgbClr val="00B050"/>
              </a:solidFill>
            </a:endParaRPr>
          </a:p>
        </p:txBody>
      </p:sp>
      <p:sp>
        <p:nvSpPr>
          <p:cNvPr id="3" name="Espace réservé du contenu 2"/>
          <p:cNvSpPr>
            <a:spLocks noGrp="1"/>
          </p:cNvSpPr>
          <p:nvPr>
            <p:ph idx="1"/>
          </p:nvPr>
        </p:nvSpPr>
        <p:spPr>
          <a:xfrm>
            <a:off x="182880" y="1690688"/>
            <a:ext cx="10515600" cy="4351338"/>
          </a:xfrm>
        </p:spPr>
        <p:txBody>
          <a:bodyPr>
            <a:normAutofit fontScale="92500" lnSpcReduction="20000"/>
          </a:bodyPr>
          <a:lstStyle/>
          <a:p>
            <a:r>
              <a:rPr lang="fr-FR" dirty="0" smtClean="0"/>
              <a:t>Sur les aspects </a:t>
            </a:r>
            <a:r>
              <a:rPr lang="fr-FR" dirty="0" err="1" smtClean="0"/>
              <a:t>inter-personnels</a:t>
            </a:r>
            <a:r>
              <a:rPr lang="fr-FR" dirty="0" smtClean="0"/>
              <a:t>/échanges et techniques:</a:t>
            </a:r>
          </a:p>
          <a:p>
            <a:pPr lvl="1"/>
            <a:r>
              <a:rPr lang="fr-FR" dirty="0" smtClean="0"/>
              <a:t>« Pouvoir </a:t>
            </a:r>
            <a:r>
              <a:rPr lang="fr-FR" dirty="0"/>
              <a:t>recenser les compétences afin de pouvoir les consulter au besoin et également, si cela est possible, de connaitre les caractéristiques des installations et leurs disponibilités</a:t>
            </a:r>
            <a:r>
              <a:rPr lang="fr-FR" dirty="0" smtClean="0"/>
              <a:t>. »</a:t>
            </a:r>
          </a:p>
          <a:p>
            <a:pPr lvl="1"/>
            <a:r>
              <a:rPr lang="fr-FR" dirty="0" smtClean="0"/>
              <a:t>« mettre </a:t>
            </a:r>
            <a:r>
              <a:rPr lang="fr-FR" dirty="0"/>
              <a:t>en relations les personnes dans des besoins spécifiques au niveau de </a:t>
            </a:r>
            <a:r>
              <a:rPr lang="fr-FR" dirty="0" smtClean="0"/>
              <a:t>l'in2p3 »</a:t>
            </a:r>
          </a:p>
          <a:p>
            <a:pPr lvl="1"/>
            <a:r>
              <a:rPr lang="fr-FR" dirty="0" smtClean="0"/>
              <a:t>« Avoir </a:t>
            </a:r>
            <a:r>
              <a:rPr lang="fr-FR" dirty="0"/>
              <a:t>une idée des compétences en diagnostics de chaque </a:t>
            </a:r>
            <a:r>
              <a:rPr lang="fr-FR" dirty="0" smtClean="0"/>
              <a:t>labos »</a:t>
            </a:r>
          </a:p>
          <a:p>
            <a:pPr lvl="1"/>
            <a:r>
              <a:rPr lang="fr-FR" dirty="0" smtClean="0"/>
              <a:t>« définir </a:t>
            </a:r>
            <a:r>
              <a:rPr lang="fr-FR" dirty="0"/>
              <a:t>quels développements </a:t>
            </a:r>
            <a:r>
              <a:rPr lang="fr-FR" dirty="0" smtClean="0"/>
              <a:t>pourraient être conjoints »</a:t>
            </a:r>
          </a:p>
          <a:p>
            <a:pPr lvl="1"/>
            <a:r>
              <a:rPr lang="fr-FR" dirty="0" smtClean="0"/>
              <a:t>« lister </a:t>
            </a:r>
            <a:r>
              <a:rPr lang="fr-FR" dirty="0"/>
              <a:t>nos compétences existantes en développements de diagnostic, nos réalisations, les traitements du bruit dans les accélérateurs, analyses, nos utilisations de diagnostics sur d'autres </a:t>
            </a:r>
            <a:r>
              <a:rPr lang="fr-FR" dirty="0" smtClean="0"/>
              <a:t>installations »</a:t>
            </a:r>
          </a:p>
          <a:p>
            <a:pPr lvl="1"/>
            <a:r>
              <a:rPr lang="fr-FR" dirty="0" smtClean="0"/>
              <a:t>« avoir </a:t>
            </a:r>
            <a:r>
              <a:rPr lang="fr-FR" dirty="0"/>
              <a:t>un tour d’horizon de tout ce qui se fait en matière de DIAGS et d’identifier les limites techniques actuelles me paraissent </a:t>
            </a:r>
            <a:r>
              <a:rPr lang="fr-FR" dirty="0" smtClean="0"/>
              <a:t>importants »</a:t>
            </a:r>
          </a:p>
          <a:p>
            <a:pPr lvl="1"/>
            <a:r>
              <a:rPr lang="fr-FR" dirty="0" smtClean="0"/>
              <a:t>« Des </a:t>
            </a:r>
            <a:r>
              <a:rPr lang="fr-FR" dirty="0"/>
              <a:t>contacts universitaires et hors </a:t>
            </a:r>
            <a:r>
              <a:rPr lang="fr-FR" dirty="0" smtClean="0"/>
              <a:t>universitaire »</a:t>
            </a:r>
          </a:p>
          <a:p>
            <a:r>
              <a:rPr lang="fr-FR" dirty="0" smtClean="0"/>
              <a:t>Sur les aspects financiers.</a:t>
            </a:r>
          </a:p>
        </p:txBody>
      </p:sp>
      <p:sp>
        <p:nvSpPr>
          <p:cNvPr id="4" name="Espace réservé du numéro de diapositive 3"/>
          <p:cNvSpPr>
            <a:spLocks noGrp="1"/>
          </p:cNvSpPr>
          <p:nvPr>
            <p:ph type="sldNum" sz="quarter" idx="12"/>
          </p:nvPr>
        </p:nvSpPr>
        <p:spPr/>
        <p:txBody>
          <a:bodyPr/>
          <a:lstStyle/>
          <a:p>
            <a:fld id="{43C8F81B-C47E-43AC-AF52-689AA0C3806F}" type="slidenum">
              <a:rPr lang="fr-FR" smtClean="0"/>
              <a:t>10</a:t>
            </a:fld>
            <a:endParaRPr lang="fr-FR"/>
          </a:p>
        </p:txBody>
      </p:sp>
    </p:spTree>
    <p:extLst>
      <p:ext uri="{BB962C8B-B14F-4D97-AF65-F5344CB8AC3E}">
        <p14:creationId xmlns:p14="http://schemas.microsoft.com/office/powerpoint/2010/main" val="140854150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13735" y="335628"/>
            <a:ext cx="10515600" cy="1325563"/>
          </a:xfrm>
        </p:spPr>
        <p:txBody>
          <a:bodyPr/>
          <a:lstStyle/>
          <a:p>
            <a:r>
              <a:rPr lang="fr-FR" b="1" dirty="0" smtClean="0">
                <a:solidFill>
                  <a:srgbClr val="00B050"/>
                </a:solidFill>
              </a:rPr>
              <a:t>Discussions</a:t>
            </a:r>
            <a:endParaRPr lang="fr-FR" b="1" dirty="0">
              <a:solidFill>
                <a:srgbClr val="00B050"/>
              </a:solidFill>
            </a:endParaRPr>
          </a:p>
        </p:txBody>
      </p:sp>
      <p:sp>
        <p:nvSpPr>
          <p:cNvPr id="3" name="Espace réservé du contenu 2"/>
          <p:cNvSpPr>
            <a:spLocks noGrp="1"/>
          </p:cNvSpPr>
          <p:nvPr>
            <p:ph idx="1"/>
          </p:nvPr>
        </p:nvSpPr>
        <p:spPr>
          <a:xfrm>
            <a:off x="729343" y="1297858"/>
            <a:ext cx="10515600" cy="5058492"/>
          </a:xfrm>
        </p:spPr>
        <p:txBody>
          <a:bodyPr>
            <a:normAutofit fontScale="70000" lnSpcReduction="20000"/>
          </a:bodyPr>
          <a:lstStyle/>
          <a:p>
            <a:r>
              <a:rPr lang="fr-FR" dirty="0" smtClean="0"/>
              <a:t>Trouver dans le réseau: Des échanges, Des laboratoires, Des techniques, Des équipements, Des compétences, Des connaissances </a:t>
            </a:r>
            <a:r>
              <a:rPr lang="fr-FR" dirty="0" err="1" smtClean="0"/>
              <a:t>tech</a:t>
            </a:r>
            <a:r>
              <a:rPr lang="fr-FR" dirty="0" smtClean="0"/>
              <a:t>., Un appui</a:t>
            </a:r>
          </a:p>
          <a:p>
            <a:r>
              <a:rPr lang="fr-FR" b="1" u="sng" dirty="0" smtClean="0"/>
              <a:t>Discussions: Questions techniques/votre point de vue</a:t>
            </a:r>
          </a:p>
          <a:p>
            <a:pPr lvl="1"/>
            <a:r>
              <a:rPr lang="fr-FR" b="1" dirty="0" smtClean="0"/>
              <a:t>Difficulté technique pour l’instrumentation faisceau ou non auquel les laboratoires font fassent?</a:t>
            </a:r>
          </a:p>
          <a:p>
            <a:pPr lvl="1"/>
            <a:r>
              <a:rPr lang="fr-FR" b="1" dirty="0" smtClean="0"/>
              <a:t>Est-ce qu’il y a des domaines/techniques/questions qui pose problème, des contraintes?</a:t>
            </a:r>
          </a:p>
          <a:p>
            <a:pPr lvl="1"/>
            <a:r>
              <a:rPr lang="fr-FR" b="1" dirty="0"/>
              <a:t>Est-ce qu’il y a des verrous </a:t>
            </a:r>
            <a:r>
              <a:rPr lang="fr-FR" b="1" dirty="0" smtClean="0"/>
              <a:t>technologiques</a:t>
            </a:r>
          </a:p>
          <a:p>
            <a:pPr lvl="1"/>
            <a:r>
              <a:rPr lang="fr-FR" b="1" dirty="0" smtClean="0"/>
              <a:t>Que devront faire les diagnostics de demain? (les accélérateurs de demain?)</a:t>
            </a:r>
          </a:p>
          <a:p>
            <a:pPr lvl="1"/>
            <a:r>
              <a:rPr lang="fr-FR" b="1" dirty="0" smtClean="0"/>
              <a:t>Quel technologie pour demain</a:t>
            </a:r>
            <a:r>
              <a:rPr lang="fr-FR" b="1" dirty="0"/>
              <a:t>?</a:t>
            </a:r>
            <a:endParaRPr lang="fr-FR" b="1" dirty="0" smtClean="0"/>
          </a:p>
          <a:p>
            <a:pPr lvl="1"/>
            <a:r>
              <a:rPr lang="fr-FR" b="1" dirty="0" smtClean="0"/>
              <a:t>Développement dans domaines: Electroniques, mécaniques, radioprotection,…</a:t>
            </a:r>
          </a:p>
          <a:p>
            <a:r>
              <a:rPr lang="fr-FR" dirty="0" smtClean="0"/>
              <a:t>Questions a aborder:</a:t>
            </a:r>
          </a:p>
          <a:p>
            <a:pPr lvl="1"/>
            <a:r>
              <a:rPr lang="fr-FR" dirty="0" smtClean="0"/>
              <a:t>Les attentes</a:t>
            </a:r>
          </a:p>
          <a:p>
            <a:pPr lvl="1"/>
            <a:r>
              <a:rPr lang="fr-FR" dirty="0"/>
              <a:t>favoriser la mutualisation d’équipement, proposer des bancs de tests, mettre en place des formations</a:t>
            </a:r>
          </a:p>
          <a:p>
            <a:pPr lvl="1"/>
            <a:r>
              <a:rPr lang="fr-FR" dirty="0" smtClean="0"/>
              <a:t>Le forum</a:t>
            </a:r>
          </a:p>
          <a:p>
            <a:r>
              <a:rPr lang="fr-FR" dirty="0"/>
              <a:t>le réseau </a:t>
            </a:r>
            <a:r>
              <a:rPr lang="fr-FR" dirty="0" smtClean="0"/>
              <a:t>: Définition – texte, Logo</a:t>
            </a:r>
            <a:r>
              <a:rPr lang="fr-FR" dirty="0"/>
              <a:t>, </a:t>
            </a:r>
            <a:r>
              <a:rPr lang="fr-FR" dirty="0" smtClean="0"/>
              <a:t>Site </a:t>
            </a:r>
            <a:r>
              <a:rPr lang="fr-FR" dirty="0"/>
              <a:t>web, </a:t>
            </a:r>
            <a:r>
              <a:rPr lang="fr-FR" dirty="0" smtClean="0"/>
              <a:t>Attentes</a:t>
            </a:r>
            <a:r>
              <a:rPr lang="fr-FR" dirty="0"/>
              <a:t>, </a:t>
            </a:r>
            <a:r>
              <a:rPr lang="fr-FR" dirty="0" smtClean="0"/>
              <a:t>Ouvertures </a:t>
            </a:r>
            <a:r>
              <a:rPr lang="fr-FR" dirty="0"/>
              <a:t>vers l’</a:t>
            </a:r>
            <a:r>
              <a:rPr lang="fr-FR" dirty="0" err="1"/>
              <a:t>exterieur</a:t>
            </a:r>
            <a:r>
              <a:rPr lang="fr-FR" dirty="0"/>
              <a:t>, </a:t>
            </a:r>
            <a:r>
              <a:rPr lang="fr-FR" dirty="0" smtClean="0"/>
              <a:t>Définition</a:t>
            </a:r>
            <a:r>
              <a:rPr lang="fr-FR" dirty="0"/>
              <a:t>, </a:t>
            </a:r>
            <a:r>
              <a:rPr lang="fr-FR" dirty="0" smtClean="0"/>
              <a:t>Objectifs </a:t>
            </a:r>
            <a:r>
              <a:rPr lang="fr-FR" dirty="0"/>
              <a:t>pratiques, ... </a:t>
            </a:r>
          </a:p>
          <a:p>
            <a:r>
              <a:rPr lang="fr-FR" dirty="0"/>
              <a:t>Les besoins </a:t>
            </a:r>
          </a:p>
          <a:p>
            <a:pPr lvl="1"/>
            <a:r>
              <a:rPr lang="fr-FR" dirty="0"/>
              <a:t>favoriser les échanges, </a:t>
            </a:r>
          </a:p>
          <a:p>
            <a:pPr lvl="1"/>
            <a:r>
              <a:rPr lang="fr-FR" dirty="0"/>
              <a:t>mutualisation/affichages d’équipements </a:t>
            </a:r>
            <a:r>
              <a:rPr lang="fr-FR" dirty="0">
                <a:sym typeface="Wingdings" panose="05000000000000000000" pitchFamily="2" charset="2"/>
              </a:rPr>
              <a:t> indiquer le </a:t>
            </a:r>
            <a:r>
              <a:rPr lang="fr-FR" dirty="0" smtClean="0">
                <a:sym typeface="Wingdings" panose="05000000000000000000" pitchFamily="2" charset="2"/>
              </a:rPr>
              <a:t>matériel</a:t>
            </a:r>
            <a:endParaRPr lang="fr-FR" dirty="0"/>
          </a:p>
          <a:p>
            <a:pPr lvl="1"/>
            <a:r>
              <a:rPr lang="fr-FR" dirty="0"/>
              <a:t>réflexion générale (finances, personnels, connaissances, formations,...)</a:t>
            </a:r>
          </a:p>
          <a:p>
            <a:endParaRPr lang="fr-FR" dirty="0" smtClean="0"/>
          </a:p>
          <a:p>
            <a:endParaRPr lang="fr-FR" dirty="0" smtClean="0"/>
          </a:p>
        </p:txBody>
      </p:sp>
      <p:sp>
        <p:nvSpPr>
          <p:cNvPr id="4" name="Espace réservé du numéro de diapositive 3"/>
          <p:cNvSpPr>
            <a:spLocks noGrp="1"/>
          </p:cNvSpPr>
          <p:nvPr>
            <p:ph type="sldNum" sz="quarter" idx="12"/>
          </p:nvPr>
        </p:nvSpPr>
        <p:spPr/>
        <p:txBody>
          <a:bodyPr/>
          <a:lstStyle/>
          <a:p>
            <a:fld id="{43C8F81B-C47E-43AC-AF52-689AA0C3806F}" type="slidenum">
              <a:rPr lang="fr-FR" smtClean="0"/>
              <a:t>11</a:t>
            </a:fld>
            <a:endParaRPr lang="fr-FR"/>
          </a:p>
        </p:txBody>
      </p:sp>
    </p:spTree>
    <p:extLst>
      <p:ext uri="{BB962C8B-B14F-4D97-AF65-F5344CB8AC3E}">
        <p14:creationId xmlns:p14="http://schemas.microsoft.com/office/powerpoint/2010/main" val="34096510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a:xfrm>
            <a:off x="4289323" y="3379122"/>
            <a:ext cx="3507658" cy="789756"/>
          </a:xfrm>
        </p:spPr>
        <p:txBody>
          <a:bodyPr/>
          <a:lstStyle/>
          <a:p>
            <a:r>
              <a:rPr lang="fr-FR" dirty="0" smtClean="0"/>
              <a:t>Bonne </a:t>
            </a:r>
            <a:r>
              <a:rPr lang="fr-FR" dirty="0" err="1" smtClean="0"/>
              <a:t>Reunion</a:t>
            </a:r>
            <a:r>
              <a:rPr lang="fr-FR" dirty="0" smtClean="0"/>
              <a:t>!</a:t>
            </a:r>
            <a:endParaRPr lang="fr-FR" dirty="0"/>
          </a:p>
        </p:txBody>
      </p:sp>
      <p:sp>
        <p:nvSpPr>
          <p:cNvPr id="4" name="Espace réservé du numéro de diapositive 3"/>
          <p:cNvSpPr>
            <a:spLocks noGrp="1"/>
          </p:cNvSpPr>
          <p:nvPr>
            <p:ph type="sldNum" sz="quarter" idx="12"/>
          </p:nvPr>
        </p:nvSpPr>
        <p:spPr/>
        <p:txBody>
          <a:bodyPr/>
          <a:lstStyle/>
          <a:p>
            <a:fld id="{43C8F81B-C47E-43AC-AF52-689AA0C3806F}" type="slidenum">
              <a:rPr lang="fr-FR" smtClean="0"/>
              <a:t>12</a:t>
            </a:fld>
            <a:endParaRPr lang="fr-FR"/>
          </a:p>
        </p:txBody>
      </p:sp>
    </p:spTree>
    <p:extLst>
      <p:ext uri="{BB962C8B-B14F-4D97-AF65-F5344CB8AC3E}">
        <p14:creationId xmlns:p14="http://schemas.microsoft.com/office/powerpoint/2010/main" val="5863971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b="1" dirty="0" err="1" smtClean="0">
                <a:solidFill>
                  <a:srgbClr val="00B050"/>
                </a:solidFill>
              </a:rPr>
              <a:t>Remerciement</a:t>
            </a:r>
            <a:endParaRPr lang="fr-FR" b="1" dirty="0">
              <a:solidFill>
                <a:srgbClr val="00B050"/>
              </a:solidFill>
            </a:endParaRPr>
          </a:p>
        </p:txBody>
      </p:sp>
      <p:sp>
        <p:nvSpPr>
          <p:cNvPr id="3" name="Espace réservé du contenu 2"/>
          <p:cNvSpPr>
            <a:spLocks noGrp="1"/>
          </p:cNvSpPr>
          <p:nvPr>
            <p:ph idx="1"/>
          </p:nvPr>
        </p:nvSpPr>
        <p:spPr/>
        <p:txBody>
          <a:bodyPr/>
          <a:lstStyle/>
          <a:p>
            <a:r>
              <a:rPr lang="en-US" dirty="0" smtClean="0"/>
              <a:t>A </a:t>
            </a:r>
            <a:r>
              <a:rPr lang="en-US" dirty="0" err="1" smtClean="0"/>
              <a:t>tous</a:t>
            </a:r>
            <a:r>
              <a:rPr lang="en-US" dirty="0" smtClean="0"/>
              <a:t> pour </a:t>
            </a:r>
            <a:r>
              <a:rPr lang="en-US" dirty="0" err="1" smtClean="0"/>
              <a:t>votre</a:t>
            </a:r>
            <a:r>
              <a:rPr lang="en-US" dirty="0" smtClean="0"/>
              <a:t> participation a la reunion du </a:t>
            </a:r>
            <a:r>
              <a:rPr lang="en-US" dirty="0" err="1" smtClean="0"/>
              <a:t>Reseau</a:t>
            </a:r>
            <a:endParaRPr lang="en-US" dirty="0" smtClean="0"/>
          </a:p>
          <a:p>
            <a:r>
              <a:rPr lang="en-US" dirty="0"/>
              <a:t>A</a:t>
            </a:r>
            <a:r>
              <a:rPr lang="en-US" dirty="0" smtClean="0"/>
              <a:t> </a:t>
            </a:r>
            <a:r>
              <a:rPr lang="en-US" dirty="0" err="1" smtClean="0"/>
              <a:t>l’IPNL</a:t>
            </a:r>
            <a:r>
              <a:rPr lang="en-US" dirty="0" smtClean="0"/>
              <a:t> de nous </a:t>
            </a:r>
            <a:r>
              <a:rPr lang="en-US" dirty="0" err="1" smtClean="0"/>
              <a:t>accueillir</a:t>
            </a:r>
            <a:r>
              <a:rPr lang="en-US" dirty="0" smtClean="0"/>
              <a:t> </a:t>
            </a:r>
          </a:p>
          <a:p>
            <a:pPr lvl="1"/>
            <a:r>
              <a:rPr lang="en-US" dirty="0" smtClean="0"/>
              <a:t>La direction IPNL (</a:t>
            </a:r>
            <a:r>
              <a:rPr lang="en-US" dirty="0" err="1" smtClean="0"/>
              <a:t>A.Ealet</a:t>
            </a:r>
            <a:r>
              <a:rPr lang="en-US" dirty="0" smtClean="0"/>
              <a:t>)</a:t>
            </a:r>
          </a:p>
          <a:p>
            <a:pPr lvl="1"/>
            <a:r>
              <a:rPr lang="en-US" dirty="0" err="1" smtClean="0"/>
              <a:t>C.Peaucelle</a:t>
            </a:r>
            <a:r>
              <a:rPr lang="en-US" dirty="0" smtClean="0"/>
              <a:t> (actions locales + support + administration GED)</a:t>
            </a:r>
          </a:p>
          <a:p>
            <a:r>
              <a:rPr lang="en-US" dirty="0"/>
              <a:t>A</a:t>
            </a:r>
            <a:r>
              <a:rPr lang="en-US" dirty="0" smtClean="0"/>
              <a:t> </a:t>
            </a:r>
            <a:r>
              <a:rPr lang="en-US" dirty="0" err="1" smtClean="0"/>
              <a:t>N.Delerue</a:t>
            </a:r>
            <a:r>
              <a:rPr lang="en-US" dirty="0" smtClean="0"/>
              <a:t> (</a:t>
            </a:r>
            <a:r>
              <a:rPr lang="en-US" dirty="0" err="1" smtClean="0"/>
              <a:t>resolveur</a:t>
            </a:r>
            <a:r>
              <a:rPr lang="en-US" dirty="0" smtClean="0"/>
              <a:t> pour le fine tuning)</a:t>
            </a:r>
          </a:p>
          <a:p>
            <a:r>
              <a:rPr lang="en-US" dirty="0" smtClean="0"/>
              <a:t>A </a:t>
            </a:r>
            <a:r>
              <a:rPr lang="en-US" dirty="0" err="1" smtClean="0"/>
              <a:t>C.Olivetto</a:t>
            </a:r>
            <a:r>
              <a:rPr lang="en-US" dirty="0" smtClean="0"/>
              <a:t> (aide technique)</a:t>
            </a:r>
            <a:endParaRPr lang="fr-FR" dirty="0"/>
          </a:p>
        </p:txBody>
      </p:sp>
      <p:sp>
        <p:nvSpPr>
          <p:cNvPr id="4" name="Espace réservé du numéro de diapositive 3"/>
          <p:cNvSpPr>
            <a:spLocks noGrp="1"/>
          </p:cNvSpPr>
          <p:nvPr>
            <p:ph type="sldNum" sz="quarter" idx="12"/>
          </p:nvPr>
        </p:nvSpPr>
        <p:spPr/>
        <p:txBody>
          <a:bodyPr/>
          <a:lstStyle/>
          <a:p>
            <a:fld id="{43C8F81B-C47E-43AC-AF52-689AA0C3806F}" type="slidenum">
              <a:rPr lang="fr-FR" smtClean="0"/>
              <a:t>2</a:t>
            </a:fld>
            <a:endParaRPr lang="fr-FR"/>
          </a:p>
        </p:txBody>
      </p:sp>
    </p:spTree>
    <p:extLst>
      <p:ext uri="{BB962C8B-B14F-4D97-AF65-F5344CB8AC3E}">
        <p14:creationId xmlns:p14="http://schemas.microsoft.com/office/powerpoint/2010/main" val="10304527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p:cNvSpPr/>
          <p:nvPr/>
        </p:nvSpPr>
        <p:spPr>
          <a:xfrm>
            <a:off x="9701927" y="1898515"/>
            <a:ext cx="1773793" cy="4393649"/>
          </a:xfrm>
          <a:prstGeom prst="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title"/>
          </p:nvPr>
        </p:nvSpPr>
        <p:spPr>
          <a:xfrm>
            <a:off x="0" y="-70548"/>
            <a:ext cx="10515600" cy="879942"/>
          </a:xfrm>
        </p:spPr>
        <p:txBody>
          <a:bodyPr/>
          <a:lstStyle/>
          <a:p>
            <a:r>
              <a:rPr lang="fr-FR" b="1" dirty="0" smtClean="0">
                <a:solidFill>
                  <a:srgbClr val="00B050"/>
                </a:solidFill>
              </a:rPr>
              <a:t>L’agenda de la réunion</a:t>
            </a:r>
            <a:endParaRPr lang="fr-FR" b="1" dirty="0">
              <a:solidFill>
                <a:srgbClr val="00B050"/>
              </a:solidFill>
            </a:endParaRPr>
          </a:p>
        </p:txBody>
      </p:sp>
      <p:sp>
        <p:nvSpPr>
          <p:cNvPr id="3" name="Espace réservé du contenu 2"/>
          <p:cNvSpPr>
            <a:spLocks noGrp="1"/>
          </p:cNvSpPr>
          <p:nvPr>
            <p:ph idx="1"/>
          </p:nvPr>
        </p:nvSpPr>
        <p:spPr/>
        <p:txBody>
          <a:bodyPr/>
          <a:lstStyle/>
          <a:p>
            <a:endParaRPr lang="fr-FR" dirty="0"/>
          </a:p>
        </p:txBody>
      </p:sp>
      <p:sp>
        <p:nvSpPr>
          <p:cNvPr id="4" name="Espace réservé du numéro de diapositive 3"/>
          <p:cNvSpPr>
            <a:spLocks noGrp="1"/>
          </p:cNvSpPr>
          <p:nvPr>
            <p:ph type="sldNum" sz="quarter" idx="12"/>
          </p:nvPr>
        </p:nvSpPr>
        <p:spPr/>
        <p:txBody>
          <a:bodyPr/>
          <a:lstStyle/>
          <a:p>
            <a:fld id="{43C8F81B-C47E-43AC-AF52-689AA0C3806F}" type="slidenum">
              <a:rPr lang="fr-FR" smtClean="0"/>
              <a:t>3</a:t>
            </a:fld>
            <a:endParaRPr lang="fr-FR"/>
          </a:p>
        </p:txBody>
      </p:sp>
      <p:pic>
        <p:nvPicPr>
          <p:cNvPr id="5" name="Image 4"/>
          <p:cNvPicPr>
            <a:picLocks noChangeAspect="1"/>
          </p:cNvPicPr>
          <p:nvPr/>
        </p:nvPicPr>
        <p:blipFill>
          <a:blip r:embed="rId2"/>
          <a:stretch>
            <a:fillRect/>
          </a:stretch>
        </p:blipFill>
        <p:spPr>
          <a:xfrm>
            <a:off x="162961" y="1114374"/>
            <a:ext cx="9764487" cy="5177790"/>
          </a:xfrm>
          <a:prstGeom prst="rect">
            <a:avLst/>
          </a:prstGeom>
        </p:spPr>
      </p:pic>
      <p:sp>
        <p:nvSpPr>
          <p:cNvPr id="21" name="ZoneTexte 20"/>
          <p:cNvSpPr txBox="1"/>
          <p:nvPr/>
        </p:nvSpPr>
        <p:spPr>
          <a:xfrm>
            <a:off x="1752566" y="1325563"/>
            <a:ext cx="2487964" cy="461665"/>
          </a:xfrm>
          <a:prstGeom prst="rect">
            <a:avLst/>
          </a:prstGeom>
          <a:solidFill>
            <a:schemeClr val="accent1">
              <a:lumMod val="40000"/>
              <a:lumOff val="60000"/>
            </a:schemeClr>
          </a:solidFill>
        </p:spPr>
        <p:txBody>
          <a:bodyPr wrap="square" rtlCol="0">
            <a:spAutoFit/>
          </a:bodyPr>
          <a:lstStyle/>
          <a:p>
            <a:r>
              <a:rPr lang="fr-FR" sz="2400" b="1" dirty="0" smtClean="0">
                <a:solidFill>
                  <a:srgbClr val="FF0000"/>
                </a:solidFill>
                <a:latin typeface="Comic Sans MS" panose="030F0702030302020204" pitchFamily="66" charset="0"/>
              </a:rPr>
              <a:t>Présentations</a:t>
            </a:r>
            <a:endParaRPr lang="fr-FR" sz="2400" b="1" dirty="0">
              <a:solidFill>
                <a:srgbClr val="FF0000"/>
              </a:solidFill>
              <a:latin typeface="Comic Sans MS" panose="030F0702030302020204" pitchFamily="66" charset="0"/>
            </a:endParaRPr>
          </a:p>
        </p:txBody>
      </p:sp>
      <p:sp>
        <p:nvSpPr>
          <p:cNvPr id="22" name="ZoneTexte 21"/>
          <p:cNvSpPr txBox="1"/>
          <p:nvPr/>
        </p:nvSpPr>
        <p:spPr>
          <a:xfrm>
            <a:off x="8202518" y="1951911"/>
            <a:ext cx="1377489" cy="461665"/>
          </a:xfrm>
          <a:prstGeom prst="rect">
            <a:avLst/>
          </a:prstGeom>
          <a:solidFill>
            <a:schemeClr val="accent1">
              <a:lumMod val="40000"/>
              <a:lumOff val="60000"/>
            </a:schemeClr>
          </a:solidFill>
        </p:spPr>
        <p:txBody>
          <a:bodyPr wrap="square" rtlCol="0">
            <a:spAutoFit/>
          </a:bodyPr>
          <a:lstStyle/>
          <a:p>
            <a:pPr algn="ctr"/>
            <a:r>
              <a:rPr lang="fr-FR" sz="2400" b="1" dirty="0" smtClean="0">
                <a:solidFill>
                  <a:srgbClr val="FF0000"/>
                </a:solidFill>
                <a:latin typeface="Comic Sans MS" panose="030F0702030302020204" pitchFamily="66" charset="0"/>
              </a:rPr>
              <a:t>Posters</a:t>
            </a:r>
            <a:endParaRPr lang="fr-FR" sz="2400" b="1" dirty="0">
              <a:solidFill>
                <a:srgbClr val="FF0000"/>
              </a:solidFill>
              <a:latin typeface="Comic Sans MS" panose="030F0702030302020204" pitchFamily="66" charset="0"/>
            </a:endParaRPr>
          </a:p>
        </p:txBody>
      </p:sp>
      <p:pic>
        <p:nvPicPr>
          <p:cNvPr id="11" name="Image 10"/>
          <p:cNvPicPr>
            <a:picLocks noChangeAspect="1"/>
          </p:cNvPicPr>
          <p:nvPr/>
        </p:nvPicPr>
        <p:blipFill>
          <a:blip r:embed="rId3"/>
          <a:stretch>
            <a:fillRect/>
          </a:stretch>
        </p:blipFill>
        <p:spPr>
          <a:xfrm>
            <a:off x="9589079" y="2562554"/>
            <a:ext cx="765632" cy="765632"/>
          </a:xfrm>
          <a:prstGeom prst="rect">
            <a:avLst/>
          </a:prstGeom>
        </p:spPr>
      </p:pic>
      <p:pic>
        <p:nvPicPr>
          <p:cNvPr id="13" name="Image 12"/>
          <p:cNvPicPr>
            <a:picLocks noChangeAspect="1"/>
          </p:cNvPicPr>
          <p:nvPr/>
        </p:nvPicPr>
        <p:blipFill>
          <a:blip r:embed="rId4"/>
          <a:stretch>
            <a:fillRect/>
          </a:stretch>
        </p:blipFill>
        <p:spPr>
          <a:xfrm>
            <a:off x="7450492" y="2562554"/>
            <a:ext cx="1821815" cy="406872"/>
          </a:xfrm>
          <a:prstGeom prst="rect">
            <a:avLst/>
          </a:prstGeom>
        </p:spPr>
      </p:pic>
      <p:pic>
        <p:nvPicPr>
          <p:cNvPr id="14" name="Image 13"/>
          <p:cNvPicPr>
            <a:picLocks noChangeAspect="1"/>
          </p:cNvPicPr>
          <p:nvPr/>
        </p:nvPicPr>
        <p:blipFill>
          <a:blip r:embed="rId5"/>
          <a:stretch>
            <a:fillRect/>
          </a:stretch>
        </p:blipFill>
        <p:spPr>
          <a:xfrm>
            <a:off x="7864785" y="3147426"/>
            <a:ext cx="1100747" cy="636270"/>
          </a:xfrm>
          <a:prstGeom prst="rect">
            <a:avLst/>
          </a:prstGeom>
        </p:spPr>
      </p:pic>
      <p:pic>
        <p:nvPicPr>
          <p:cNvPr id="16" name="Image 15"/>
          <p:cNvPicPr>
            <a:picLocks noChangeAspect="1"/>
          </p:cNvPicPr>
          <p:nvPr/>
        </p:nvPicPr>
        <p:blipFill>
          <a:blip r:embed="rId6"/>
          <a:stretch>
            <a:fillRect/>
          </a:stretch>
        </p:blipFill>
        <p:spPr>
          <a:xfrm>
            <a:off x="7864785" y="3952954"/>
            <a:ext cx="1106598" cy="561725"/>
          </a:xfrm>
          <a:prstGeom prst="rect">
            <a:avLst/>
          </a:prstGeom>
        </p:spPr>
      </p:pic>
      <p:pic>
        <p:nvPicPr>
          <p:cNvPr id="17" name="Image 16"/>
          <p:cNvPicPr>
            <a:picLocks noChangeAspect="1"/>
          </p:cNvPicPr>
          <p:nvPr/>
        </p:nvPicPr>
        <p:blipFill>
          <a:blip r:embed="rId7"/>
          <a:stretch>
            <a:fillRect/>
          </a:stretch>
        </p:blipFill>
        <p:spPr>
          <a:xfrm>
            <a:off x="9589079" y="3567161"/>
            <a:ext cx="771586" cy="771586"/>
          </a:xfrm>
          <a:prstGeom prst="rect">
            <a:avLst/>
          </a:prstGeom>
        </p:spPr>
      </p:pic>
      <p:pic>
        <p:nvPicPr>
          <p:cNvPr id="18" name="Image 17"/>
          <p:cNvPicPr>
            <a:picLocks noChangeAspect="1"/>
          </p:cNvPicPr>
          <p:nvPr/>
        </p:nvPicPr>
        <p:blipFill>
          <a:blip r:embed="rId8"/>
          <a:stretch>
            <a:fillRect/>
          </a:stretch>
        </p:blipFill>
        <p:spPr>
          <a:xfrm>
            <a:off x="8337892" y="5218465"/>
            <a:ext cx="1310754" cy="481626"/>
          </a:xfrm>
          <a:prstGeom prst="rect">
            <a:avLst/>
          </a:prstGeom>
        </p:spPr>
      </p:pic>
      <p:sp>
        <p:nvSpPr>
          <p:cNvPr id="6" name="ZoneTexte 5"/>
          <p:cNvSpPr txBox="1"/>
          <p:nvPr/>
        </p:nvSpPr>
        <p:spPr>
          <a:xfrm>
            <a:off x="2085158" y="6412086"/>
            <a:ext cx="3584121" cy="369332"/>
          </a:xfrm>
          <a:prstGeom prst="rect">
            <a:avLst/>
          </a:prstGeom>
          <a:noFill/>
        </p:spPr>
        <p:txBody>
          <a:bodyPr wrap="square" rtlCol="0">
            <a:spAutoFit/>
          </a:bodyPr>
          <a:lstStyle/>
          <a:p>
            <a:r>
              <a:rPr lang="en-US" b="1" dirty="0" smtClean="0">
                <a:solidFill>
                  <a:srgbClr val="FF0000"/>
                </a:solidFill>
                <a:latin typeface="Comic Sans MS" panose="030F0702030302020204" pitchFamily="66" charset="0"/>
              </a:rPr>
              <a:t>Fin </a:t>
            </a:r>
            <a:r>
              <a:rPr lang="en-US" b="1" dirty="0" err="1" smtClean="0">
                <a:solidFill>
                  <a:srgbClr val="FF0000"/>
                </a:solidFill>
                <a:latin typeface="Comic Sans MS" panose="030F0702030302020204" pitchFamily="66" charset="0"/>
              </a:rPr>
              <a:t>journée</a:t>
            </a:r>
            <a:r>
              <a:rPr lang="en-US" b="1" dirty="0" smtClean="0">
                <a:solidFill>
                  <a:srgbClr val="FF0000"/>
                </a:solidFill>
                <a:latin typeface="Comic Sans MS" panose="030F0702030302020204" pitchFamily="66" charset="0"/>
              </a:rPr>
              <a:t> </a:t>
            </a:r>
            <a:r>
              <a:rPr lang="en-US" b="1" dirty="0" err="1" smtClean="0">
                <a:solidFill>
                  <a:srgbClr val="FF0000"/>
                </a:solidFill>
                <a:latin typeface="Comic Sans MS" panose="030F0702030302020204" pitchFamily="66" charset="0"/>
              </a:rPr>
              <a:t>prévue</a:t>
            </a:r>
            <a:r>
              <a:rPr lang="en-US" b="1" dirty="0" smtClean="0">
                <a:solidFill>
                  <a:srgbClr val="FF0000"/>
                </a:solidFill>
                <a:latin typeface="Comic Sans MS" panose="030F0702030302020204" pitchFamily="66" charset="0"/>
              </a:rPr>
              <a:t> a 19:00</a:t>
            </a:r>
            <a:endParaRPr lang="fr-FR" b="1" dirty="0">
              <a:solidFill>
                <a:srgbClr val="FF0000"/>
              </a:solidFill>
              <a:latin typeface="Comic Sans MS" panose="030F0702030302020204" pitchFamily="66" charset="0"/>
            </a:endParaRPr>
          </a:p>
        </p:txBody>
      </p:sp>
      <p:sp>
        <p:nvSpPr>
          <p:cNvPr id="19" name="ZoneTexte 18"/>
          <p:cNvSpPr txBox="1"/>
          <p:nvPr/>
        </p:nvSpPr>
        <p:spPr>
          <a:xfrm>
            <a:off x="6567331" y="745020"/>
            <a:ext cx="1770561" cy="369332"/>
          </a:xfrm>
          <a:prstGeom prst="rect">
            <a:avLst/>
          </a:prstGeom>
          <a:noFill/>
        </p:spPr>
        <p:txBody>
          <a:bodyPr wrap="square" rtlCol="0">
            <a:spAutoFit/>
          </a:bodyPr>
          <a:lstStyle/>
          <a:p>
            <a:r>
              <a:rPr lang="en-US" b="1" dirty="0" smtClean="0">
                <a:solidFill>
                  <a:srgbClr val="FF0000"/>
                </a:solidFill>
                <a:latin typeface="Comic Sans MS" panose="030F0702030302020204" pitchFamily="66" charset="0"/>
              </a:rPr>
              <a:t>Début a 9:00</a:t>
            </a:r>
            <a:endParaRPr lang="fr-FR" b="1" dirty="0">
              <a:solidFill>
                <a:srgbClr val="FF0000"/>
              </a:solidFill>
              <a:latin typeface="Comic Sans MS" panose="030F0702030302020204" pitchFamily="66" charset="0"/>
            </a:endParaRPr>
          </a:p>
        </p:txBody>
      </p:sp>
      <p:sp>
        <p:nvSpPr>
          <p:cNvPr id="20" name="ZoneTexte 19"/>
          <p:cNvSpPr txBox="1"/>
          <p:nvPr/>
        </p:nvSpPr>
        <p:spPr>
          <a:xfrm>
            <a:off x="7938754" y="6419828"/>
            <a:ext cx="2671819" cy="369332"/>
          </a:xfrm>
          <a:prstGeom prst="rect">
            <a:avLst/>
          </a:prstGeom>
          <a:noFill/>
        </p:spPr>
        <p:txBody>
          <a:bodyPr wrap="square" rtlCol="0">
            <a:spAutoFit/>
          </a:bodyPr>
          <a:lstStyle/>
          <a:p>
            <a:r>
              <a:rPr lang="en-US" b="1" dirty="0" smtClean="0">
                <a:solidFill>
                  <a:srgbClr val="FF0000"/>
                </a:solidFill>
                <a:latin typeface="Comic Sans MS" panose="030F0702030302020204" pitchFamily="66" charset="0"/>
              </a:rPr>
              <a:t>Fin </a:t>
            </a:r>
            <a:r>
              <a:rPr lang="en-US" b="1" dirty="0" err="1" smtClean="0">
                <a:solidFill>
                  <a:srgbClr val="FF0000"/>
                </a:solidFill>
                <a:latin typeface="Comic Sans MS" panose="030F0702030302020204" pitchFamily="66" charset="0"/>
              </a:rPr>
              <a:t>visite</a:t>
            </a:r>
            <a:r>
              <a:rPr lang="en-US" b="1" dirty="0" smtClean="0">
                <a:solidFill>
                  <a:srgbClr val="FF0000"/>
                </a:solidFill>
                <a:latin typeface="Comic Sans MS" panose="030F0702030302020204" pitchFamily="66" charset="0"/>
              </a:rPr>
              <a:t> a 12:00</a:t>
            </a:r>
            <a:endParaRPr lang="fr-FR" b="1" dirty="0">
              <a:solidFill>
                <a:srgbClr val="FF0000"/>
              </a:solidFill>
              <a:latin typeface="Comic Sans MS" panose="030F0702030302020204" pitchFamily="66" charset="0"/>
            </a:endParaRPr>
          </a:p>
        </p:txBody>
      </p:sp>
      <p:sp>
        <p:nvSpPr>
          <p:cNvPr id="23" name="ZoneTexte 22"/>
          <p:cNvSpPr txBox="1"/>
          <p:nvPr/>
        </p:nvSpPr>
        <p:spPr>
          <a:xfrm>
            <a:off x="7765302" y="4645008"/>
            <a:ext cx="2284066" cy="461665"/>
          </a:xfrm>
          <a:prstGeom prst="rect">
            <a:avLst/>
          </a:prstGeom>
          <a:solidFill>
            <a:schemeClr val="accent1">
              <a:lumMod val="40000"/>
              <a:lumOff val="60000"/>
            </a:schemeClr>
          </a:solidFill>
        </p:spPr>
        <p:txBody>
          <a:bodyPr wrap="square" rtlCol="0">
            <a:spAutoFit/>
          </a:bodyPr>
          <a:lstStyle/>
          <a:p>
            <a:pPr algn="ctr"/>
            <a:r>
              <a:rPr lang="fr-FR" sz="2400" b="1" dirty="0">
                <a:solidFill>
                  <a:srgbClr val="FF0000"/>
                </a:solidFill>
                <a:latin typeface="Comic Sans MS" panose="030F0702030302020204" pitchFamily="66" charset="0"/>
              </a:rPr>
              <a:t>V</a:t>
            </a:r>
            <a:r>
              <a:rPr lang="fr-FR" sz="2400" b="1" dirty="0" smtClean="0">
                <a:solidFill>
                  <a:srgbClr val="FF0000"/>
                </a:solidFill>
                <a:latin typeface="Comic Sans MS" panose="030F0702030302020204" pitchFamily="66" charset="0"/>
              </a:rPr>
              <a:t>isites IPNL</a:t>
            </a:r>
            <a:endParaRPr lang="fr-FR" sz="2400" b="1" dirty="0">
              <a:solidFill>
                <a:srgbClr val="FF0000"/>
              </a:solidFill>
              <a:latin typeface="Comic Sans MS" panose="030F0702030302020204" pitchFamily="66" charset="0"/>
            </a:endParaRPr>
          </a:p>
        </p:txBody>
      </p:sp>
    </p:spTree>
    <p:extLst>
      <p:ext uri="{BB962C8B-B14F-4D97-AF65-F5344CB8AC3E}">
        <p14:creationId xmlns:p14="http://schemas.microsoft.com/office/powerpoint/2010/main" val="3997725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p:cNvSpPr/>
          <p:nvPr/>
        </p:nvSpPr>
        <p:spPr>
          <a:xfrm>
            <a:off x="9701927" y="1898515"/>
            <a:ext cx="1773793" cy="4393649"/>
          </a:xfrm>
          <a:prstGeom prst="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title"/>
          </p:nvPr>
        </p:nvSpPr>
        <p:spPr>
          <a:xfrm>
            <a:off x="0" y="-70548"/>
            <a:ext cx="10515600" cy="879942"/>
          </a:xfrm>
        </p:spPr>
        <p:txBody>
          <a:bodyPr/>
          <a:lstStyle/>
          <a:p>
            <a:r>
              <a:rPr lang="fr-FR" b="1" dirty="0" smtClean="0">
                <a:solidFill>
                  <a:srgbClr val="00B050"/>
                </a:solidFill>
              </a:rPr>
              <a:t>L’agenda de la réunion</a:t>
            </a:r>
            <a:endParaRPr lang="fr-FR" b="1" dirty="0">
              <a:solidFill>
                <a:srgbClr val="00B050"/>
              </a:solidFill>
            </a:endParaRPr>
          </a:p>
        </p:txBody>
      </p:sp>
      <p:sp>
        <p:nvSpPr>
          <p:cNvPr id="3" name="Espace réservé du contenu 2"/>
          <p:cNvSpPr>
            <a:spLocks noGrp="1"/>
          </p:cNvSpPr>
          <p:nvPr>
            <p:ph idx="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43C8F81B-C47E-43AC-AF52-689AA0C3806F}" type="slidenum">
              <a:rPr lang="fr-FR" smtClean="0"/>
              <a:t>4</a:t>
            </a:fld>
            <a:endParaRPr lang="fr-FR"/>
          </a:p>
        </p:txBody>
      </p:sp>
      <p:pic>
        <p:nvPicPr>
          <p:cNvPr id="5" name="Image 4"/>
          <p:cNvPicPr>
            <a:picLocks noChangeAspect="1"/>
          </p:cNvPicPr>
          <p:nvPr/>
        </p:nvPicPr>
        <p:blipFill>
          <a:blip r:embed="rId2"/>
          <a:stretch>
            <a:fillRect/>
          </a:stretch>
        </p:blipFill>
        <p:spPr>
          <a:xfrm>
            <a:off x="162961" y="1114374"/>
            <a:ext cx="9764487" cy="5177790"/>
          </a:xfrm>
          <a:prstGeom prst="rect">
            <a:avLst/>
          </a:prstGeom>
        </p:spPr>
      </p:pic>
      <p:pic>
        <p:nvPicPr>
          <p:cNvPr id="6" name="Image 5"/>
          <p:cNvPicPr>
            <a:picLocks noChangeAspect="1"/>
          </p:cNvPicPr>
          <p:nvPr/>
        </p:nvPicPr>
        <p:blipFill>
          <a:blip r:embed="rId3"/>
          <a:stretch>
            <a:fillRect/>
          </a:stretch>
        </p:blipFill>
        <p:spPr>
          <a:xfrm>
            <a:off x="8646864" y="5069908"/>
            <a:ext cx="2497592" cy="1665061"/>
          </a:xfrm>
          <a:prstGeom prst="rect">
            <a:avLst/>
          </a:prstGeom>
        </p:spPr>
      </p:pic>
      <p:sp>
        <p:nvSpPr>
          <p:cNvPr id="7" name="ZoneTexte 6"/>
          <p:cNvSpPr txBox="1"/>
          <p:nvPr/>
        </p:nvSpPr>
        <p:spPr>
          <a:xfrm>
            <a:off x="3032352" y="6365637"/>
            <a:ext cx="5342505" cy="369332"/>
          </a:xfrm>
          <a:prstGeom prst="rect">
            <a:avLst/>
          </a:prstGeom>
          <a:noFill/>
        </p:spPr>
        <p:txBody>
          <a:bodyPr wrap="square" rtlCol="0">
            <a:spAutoFit/>
          </a:bodyPr>
          <a:lstStyle/>
          <a:p>
            <a:r>
              <a:rPr lang="fr-FR" dirty="0" smtClean="0"/>
              <a:t>20:00 Diner comptoir d’Abel au 25</a:t>
            </a:r>
            <a:r>
              <a:rPr lang="fr-FR" dirty="0"/>
              <a:t>, rue </a:t>
            </a:r>
            <a:r>
              <a:rPr lang="fr-FR" dirty="0" smtClean="0"/>
              <a:t>Guynemer, Lyon </a:t>
            </a:r>
            <a:endParaRPr lang="fr-FR" dirty="0"/>
          </a:p>
        </p:txBody>
      </p:sp>
      <p:pic>
        <p:nvPicPr>
          <p:cNvPr id="8" name="Image 7"/>
          <p:cNvPicPr>
            <a:picLocks noChangeAspect="1"/>
          </p:cNvPicPr>
          <p:nvPr/>
        </p:nvPicPr>
        <p:blipFill>
          <a:blip r:embed="rId4"/>
          <a:stretch>
            <a:fillRect/>
          </a:stretch>
        </p:blipFill>
        <p:spPr>
          <a:xfrm>
            <a:off x="8886010" y="4200970"/>
            <a:ext cx="2019300" cy="857250"/>
          </a:xfrm>
          <a:prstGeom prst="rect">
            <a:avLst/>
          </a:prstGeom>
        </p:spPr>
      </p:pic>
      <p:pic>
        <p:nvPicPr>
          <p:cNvPr id="9" name="Image 8"/>
          <p:cNvPicPr>
            <a:picLocks noChangeAspect="1"/>
          </p:cNvPicPr>
          <p:nvPr/>
        </p:nvPicPr>
        <p:blipFill>
          <a:blip r:embed="rId5"/>
          <a:stretch>
            <a:fillRect/>
          </a:stretch>
        </p:blipFill>
        <p:spPr>
          <a:xfrm>
            <a:off x="9273625" y="3005406"/>
            <a:ext cx="1708886" cy="632920"/>
          </a:xfrm>
          <a:prstGeom prst="rect">
            <a:avLst/>
          </a:prstGeom>
        </p:spPr>
      </p:pic>
      <p:cxnSp>
        <p:nvCxnSpPr>
          <p:cNvPr id="12" name="Connecteur droit avec flèche 11"/>
          <p:cNvCxnSpPr/>
          <p:nvPr/>
        </p:nvCxnSpPr>
        <p:spPr>
          <a:xfrm flipV="1">
            <a:off x="6617970" y="3339614"/>
            <a:ext cx="2531218" cy="661681"/>
          </a:xfrm>
          <a:prstGeom prst="straightConnector1">
            <a:avLst/>
          </a:prstGeom>
          <a:ln w="63500">
            <a:solidFill>
              <a:srgbClr val="FFCCCC"/>
            </a:solidFill>
            <a:tailEnd type="triangle"/>
          </a:ln>
        </p:spPr>
        <p:style>
          <a:lnRef idx="1">
            <a:schemeClr val="accent1"/>
          </a:lnRef>
          <a:fillRef idx="0">
            <a:schemeClr val="accent1"/>
          </a:fillRef>
          <a:effectRef idx="0">
            <a:schemeClr val="accent1"/>
          </a:effectRef>
          <a:fontRef idx="minor">
            <a:schemeClr val="tx1"/>
          </a:fontRef>
        </p:style>
      </p:cxnSp>
      <p:cxnSp>
        <p:nvCxnSpPr>
          <p:cNvPr id="15" name="Connecteur droit avec flèche 14"/>
          <p:cNvCxnSpPr/>
          <p:nvPr/>
        </p:nvCxnSpPr>
        <p:spPr>
          <a:xfrm flipV="1">
            <a:off x="6709410" y="5858380"/>
            <a:ext cx="1665447" cy="296636"/>
          </a:xfrm>
          <a:prstGeom prst="straightConnector1">
            <a:avLst/>
          </a:prstGeom>
          <a:ln w="63500">
            <a:solidFill>
              <a:srgbClr val="FFCCCC"/>
            </a:solidFill>
            <a:tailEnd type="triangle"/>
          </a:ln>
        </p:spPr>
        <p:style>
          <a:lnRef idx="1">
            <a:schemeClr val="accent1"/>
          </a:lnRef>
          <a:fillRef idx="0">
            <a:schemeClr val="accent1"/>
          </a:fillRef>
          <a:effectRef idx="0">
            <a:schemeClr val="accent1"/>
          </a:effectRef>
          <a:fontRef idx="minor">
            <a:schemeClr val="tx1"/>
          </a:fontRef>
        </p:style>
      </p:cxnSp>
      <p:sp>
        <p:nvSpPr>
          <p:cNvPr id="21" name="ZoneTexte 20"/>
          <p:cNvSpPr txBox="1"/>
          <p:nvPr/>
        </p:nvSpPr>
        <p:spPr>
          <a:xfrm>
            <a:off x="1752566" y="1325563"/>
            <a:ext cx="2487964" cy="461665"/>
          </a:xfrm>
          <a:prstGeom prst="rect">
            <a:avLst/>
          </a:prstGeom>
          <a:solidFill>
            <a:schemeClr val="accent1">
              <a:lumMod val="40000"/>
              <a:lumOff val="60000"/>
            </a:schemeClr>
          </a:solidFill>
        </p:spPr>
        <p:txBody>
          <a:bodyPr wrap="square" rtlCol="0">
            <a:spAutoFit/>
          </a:bodyPr>
          <a:lstStyle/>
          <a:p>
            <a:r>
              <a:rPr lang="fr-FR" sz="2400" b="1" dirty="0" smtClean="0">
                <a:solidFill>
                  <a:srgbClr val="FF0000"/>
                </a:solidFill>
                <a:latin typeface="Comic Sans MS" panose="030F0702030302020204" pitchFamily="66" charset="0"/>
              </a:rPr>
              <a:t>Présentations</a:t>
            </a:r>
            <a:endParaRPr lang="fr-FR" sz="2400" b="1" dirty="0">
              <a:solidFill>
                <a:srgbClr val="FF0000"/>
              </a:solidFill>
              <a:latin typeface="Comic Sans MS" panose="030F0702030302020204" pitchFamily="66" charset="0"/>
            </a:endParaRPr>
          </a:p>
        </p:txBody>
      </p:sp>
      <p:sp>
        <p:nvSpPr>
          <p:cNvPr id="22" name="ZoneTexte 21"/>
          <p:cNvSpPr txBox="1"/>
          <p:nvPr/>
        </p:nvSpPr>
        <p:spPr>
          <a:xfrm>
            <a:off x="7852264" y="2063322"/>
            <a:ext cx="2286790" cy="461665"/>
          </a:xfrm>
          <a:prstGeom prst="rect">
            <a:avLst/>
          </a:prstGeom>
          <a:solidFill>
            <a:schemeClr val="accent1">
              <a:lumMod val="40000"/>
              <a:lumOff val="60000"/>
            </a:schemeClr>
          </a:solidFill>
        </p:spPr>
        <p:txBody>
          <a:bodyPr wrap="square" rtlCol="0">
            <a:spAutoFit/>
          </a:bodyPr>
          <a:lstStyle/>
          <a:p>
            <a:r>
              <a:rPr lang="fr-FR" sz="2400" b="1" dirty="0" smtClean="0">
                <a:solidFill>
                  <a:srgbClr val="FF0000"/>
                </a:solidFill>
                <a:latin typeface="Comic Sans MS" panose="030F0702030302020204" pitchFamily="66" charset="0"/>
              </a:rPr>
              <a:t>Café et diner</a:t>
            </a:r>
            <a:endParaRPr lang="fr-FR" sz="2400" b="1" dirty="0">
              <a:solidFill>
                <a:srgbClr val="FF0000"/>
              </a:solidFill>
              <a:latin typeface="Comic Sans MS" panose="030F0702030302020204" pitchFamily="66" charset="0"/>
            </a:endParaRPr>
          </a:p>
        </p:txBody>
      </p:sp>
    </p:spTree>
    <p:extLst>
      <p:ext uri="{BB962C8B-B14F-4D97-AF65-F5344CB8AC3E}">
        <p14:creationId xmlns:p14="http://schemas.microsoft.com/office/powerpoint/2010/main" val="34276385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a:solidFill>
                  <a:srgbClr val="00B050"/>
                </a:solidFill>
              </a:rPr>
              <a:t>Objectifs de cette </a:t>
            </a:r>
            <a:r>
              <a:rPr lang="fr-FR" b="1" dirty="0" smtClean="0">
                <a:solidFill>
                  <a:srgbClr val="00B050"/>
                </a:solidFill>
              </a:rPr>
              <a:t>Réunion</a:t>
            </a:r>
            <a:r>
              <a:rPr lang="fr-FR" b="1" dirty="0">
                <a:solidFill>
                  <a:srgbClr val="00B050"/>
                </a:solidFill>
              </a:rPr>
              <a:t> </a:t>
            </a:r>
            <a:r>
              <a:rPr lang="fr-FR" b="1" dirty="0" smtClean="0">
                <a:solidFill>
                  <a:srgbClr val="00B050"/>
                </a:solidFill>
              </a:rPr>
              <a:t>:</a:t>
            </a:r>
            <a:endParaRPr lang="fr-FR" dirty="0">
              <a:solidFill>
                <a:srgbClr val="00B050"/>
              </a:solidFill>
            </a:endParaRPr>
          </a:p>
        </p:txBody>
      </p:sp>
      <p:sp>
        <p:nvSpPr>
          <p:cNvPr id="3" name="Espace réservé du contenu 2"/>
          <p:cNvSpPr>
            <a:spLocks noGrp="1"/>
          </p:cNvSpPr>
          <p:nvPr>
            <p:ph idx="1"/>
          </p:nvPr>
        </p:nvSpPr>
        <p:spPr/>
        <p:txBody>
          <a:bodyPr>
            <a:normAutofit/>
          </a:bodyPr>
          <a:lstStyle/>
          <a:p>
            <a:r>
              <a:rPr lang="fr-FR" dirty="0" smtClean="0"/>
              <a:t>Démarrer </a:t>
            </a:r>
            <a:r>
              <a:rPr lang="fr-FR" dirty="0"/>
              <a:t>la mise en route du </a:t>
            </a:r>
            <a:r>
              <a:rPr lang="fr-FR" dirty="0" smtClean="0"/>
              <a:t>réseau</a:t>
            </a:r>
          </a:p>
          <a:p>
            <a:r>
              <a:rPr lang="fr-FR" dirty="0" smtClean="0"/>
              <a:t>Se connaitre et avoir une première idées des forces en présence </a:t>
            </a:r>
            <a:r>
              <a:rPr lang="fr-FR" dirty="0"/>
              <a:t>a</a:t>
            </a:r>
            <a:r>
              <a:rPr lang="fr-FR" dirty="0" smtClean="0"/>
              <a:t> travers les présentations et posters</a:t>
            </a:r>
          </a:p>
          <a:p>
            <a:r>
              <a:rPr lang="fr-FR" dirty="0" smtClean="0"/>
              <a:t>Echanger, se poser des questions les uns les autres sur les aspects techniques des diagnostics</a:t>
            </a:r>
          </a:p>
          <a:p>
            <a:r>
              <a:rPr lang="fr-FR" dirty="0" smtClean="0"/>
              <a:t>Répondre aux attentes (voir plus slide tard) les plus pressentes</a:t>
            </a:r>
          </a:p>
          <a:p>
            <a:endParaRPr lang="fr-FR" dirty="0"/>
          </a:p>
        </p:txBody>
      </p:sp>
      <p:pic>
        <p:nvPicPr>
          <p:cNvPr id="4" name="Image 3" descr="http://cnrs-in2p3-tech-news.in2p3.fr/wp-content/uploads/2018/06/Reseau_instru_fasiceaux-1.png"/>
          <p:cNvPicPr/>
          <p:nvPr/>
        </p:nvPicPr>
        <p:blipFill>
          <a:blip r:embed="rId2">
            <a:extLst>
              <a:ext uri="{28A0092B-C50C-407E-A947-70E740481C1C}">
                <a14:useLocalDpi xmlns:a14="http://schemas.microsoft.com/office/drawing/2010/main" val="0"/>
              </a:ext>
            </a:extLst>
          </a:blip>
          <a:srcRect/>
          <a:stretch>
            <a:fillRect/>
          </a:stretch>
        </p:blipFill>
        <p:spPr bwMode="auto">
          <a:xfrm>
            <a:off x="9810750" y="0"/>
            <a:ext cx="2381250" cy="2381250"/>
          </a:xfrm>
          <a:prstGeom prst="rect">
            <a:avLst/>
          </a:prstGeom>
          <a:noFill/>
          <a:ln>
            <a:noFill/>
          </a:ln>
        </p:spPr>
      </p:pic>
      <p:sp>
        <p:nvSpPr>
          <p:cNvPr id="5" name="Espace réservé du numéro de diapositive 4"/>
          <p:cNvSpPr>
            <a:spLocks noGrp="1"/>
          </p:cNvSpPr>
          <p:nvPr>
            <p:ph type="sldNum" sz="quarter" idx="12"/>
          </p:nvPr>
        </p:nvSpPr>
        <p:spPr/>
        <p:txBody>
          <a:bodyPr/>
          <a:lstStyle/>
          <a:p>
            <a:fld id="{43C8F81B-C47E-43AC-AF52-689AA0C3806F}" type="slidenum">
              <a:rPr lang="fr-FR" smtClean="0"/>
              <a:t>5</a:t>
            </a:fld>
            <a:endParaRPr lang="fr-FR"/>
          </a:p>
        </p:txBody>
      </p:sp>
    </p:spTree>
    <p:extLst>
      <p:ext uri="{BB962C8B-B14F-4D97-AF65-F5344CB8AC3E}">
        <p14:creationId xmlns:p14="http://schemas.microsoft.com/office/powerpoint/2010/main" val="4455213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solidFill>
                  <a:srgbClr val="00B050"/>
                </a:solidFill>
              </a:rPr>
              <a:t>Mission du réseau</a:t>
            </a:r>
            <a:endParaRPr lang="fr-FR" b="1" dirty="0">
              <a:solidFill>
                <a:srgbClr val="00B050"/>
              </a:solidFill>
            </a:endParaRPr>
          </a:p>
        </p:txBody>
      </p:sp>
      <p:sp>
        <p:nvSpPr>
          <p:cNvPr id="3" name="Espace réservé du contenu 2"/>
          <p:cNvSpPr>
            <a:spLocks noGrp="1"/>
          </p:cNvSpPr>
          <p:nvPr>
            <p:ph idx="1"/>
          </p:nvPr>
        </p:nvSpPr>
        <p:spPr/>
        <p:txBody>
          <a:bodyPr>
            <a:normAutofit lnSpcReduction="10000"/>
          </a:bodyPr>
          <a:lstStyle/>
          <a:p>
            <a:r>
              <a:rPr lang="fr-FR" dirty="0"/>
              <a:t>Le Réseau Instrumentation Faisceau se donne comme mission première de favoriser l’échange d’information et le partage de compétences au sein de la communauté des physiciens, ingénieurs et techniciens sur l’instrumentation de l’IN2P3.</a:t>
            </a:r>
          </a:p>
          <a:p>
            <a:r>
              <a:rPr lang="fr-FR" dirty="0"/>
              <a:t>Les différentes missions du réseau sont :</a:t>
            </a:r>
          </a:p>
          <a:p>
            <a:pPr lvl="1"/>
            <a:r>
              <a:rPr lang="fr-FR" dirty="0"/>
              <a:t>Organiser les réunions régulières et journées liées aux problématiques du domaine</a:t>
            </a:r>
          </a:p>
          <a:p>
            <a:pPr lvl="1"/>
            <a:r>
              <a:rPr lang="fr-FR" dirty="0"/>
              <a:t>Recenser les compétences et expertises techniques</a:t>
            </a:r>
          </a:p>
          <a:p>
            <a:pPr lvl="1"/>
            <a:r>
              <a:rPr lang="fr-FR" dirty="0"/>
              <a:t>Mettre en relation les experts avec les problématiques rencontrés par la communauté</a:t>
            </a:r>
          </a:p>
          <a:p>
            <a:pPr lvl="1"/>
            <a:r>
              <a:rPr lang="fr-FR" dirty="0"/>
              <a:t>Identifier une/des thématiques de recherche relevant d’un verrou technologique dans le domaine afin d’en dynamiser la R&amp;D</a:t>
            </a:r>
          </a:p>
          <a:p>
            <a:endParaRPr lang="fr-FR" dirty="0"/>
          </a:p>
        </p:txBody>
      </p:sp>
      <p:sp>
        <p:nvSpPr>
          <p:cNvPr id="4" name="Espace réservé du numéro de diapositive 3"/>
          <p:cNvSpPr>
            <a:spLocks noGrp="1"/>
          </p:cNvSpPr>
          <p:nvPr>
            <p:ph type="sldNum" sz="quarter" idx="12"/>
          </p:nvPr>
        </p:nvSpPr>
        <p:spPr/>
        <p:txBody>
          <a:bodyPr/>
          <a:lstStyle/>
          <a:p>
            <a:fld id="{43C8F81B-C47E-43AC-AF52-689AA0C3806F}" type="slidenum">
              <a:rPr lang="fr-FR" smtClean="0"/>
              <a:t>6</a:t>
            </a:fld>
            <a:endParaRPr lang="fr-FR"/>
          </a:p>
        </p:txBody>
      </p:sp>
    </p:spTree>
    <p:extLst>
      <p:ext uri="{BB962C8B-B14F-4D97-AF65-F5344CB8AC3E}">
        <p14:creationId xmlns:p14="http://schemas.microsoft.com/office/powerpoint/2010/main" val="28760987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06972" y="289560"/>
            <a:ext cx="10515600" cy="989648"/>
          </a:xfrm>
        </p:spPr>
        <p:txBody>
          <a:bodyPr/>
          <a:lstStyle/>
          <a:p>
            <a:r>
              <a:rPr lang="en-US" b="1" dirty="0" smtClean="0">
                <a:solidFill>
                  <a:srgbClr val="00B050"/>
                </a:solidFill>
              </a:rPr>
              <a:t>Qui </a:t>
            </a:r>
            <a:r>
              <a:rPr lang="en-US" b="1" dirty="0" err="1" smtClean="0">
                <a:solidFill>
                  <a:srgbClr val="00B050"/>
                </a:solidFill>
              </a:rPr>
              <a:t>sommes</a:t>
            </a:r>
            <a:r>
              <a:rPr lang="en-US" b="1" dirty="0" smtClean="0">
                <a:solidFill>
                  <a:srgbClr val="00B050"/>
                </a:solidFill>
              </a:rPr>
              <a:t>-nous?</a:t>
            </a:r>
            <a:endParaRPr lang="fr-FR" b="1" dirty="0">
              <a:solidFill>
                <a:srgbClr val="00B050"/>
              </a:solidFill>
            </a:endParaRPr>
          </a:p>
        </p:txBody>
      </p:sp>
      <p:sp>
        <p:nvSpPr>
          <p:cNvPr id="9" name="ZoneTexte 8"/>
          <p:cNvSpPr txBox="1"/>
          <p:nvPr/>
        </p:nvSpPr>
        <p:spPr>
          <a:xfrm>
            <a:off x="5974151" y="475006"/>
            <a:ext cx="3949788" cy="923330"/>
          </a:xfrm>
          <a:prstGeom prst="rect">
            <a:avLst/>
          </a:prstGeom>
          <a:noFill/>
        </p:spPr>
        <p:txBody>
          <a:bodyPr wrap="square" rtlCol="0">
            <a:spAutoFit/>
          </a:bodyPr>
          <a:lstStyle/>
          <a:p>
            <a:r>
              <a:rPr lang="fr-FR" b="1" dirty="0"/>
              <a:t>10 </a:t>
            </a:r>
            <a:r>
              <a:rPr lang="fr-FR" b="1" dirty="0" smtClean="0"/>
              <a:t>laboratoires/instituts,</a:t>
            </a:r>
            <a:endParaRPr lang="en-US" b="1" dirty="0" smtClean="0"/>
          </a:p>
          <a:p>
            <a:r>
              <a:rPr lang="en-US" b="1" dirty="0" smtClean="0"/>
              <a:t>25 </a:t>
            </a:r>
            <a:r>
              <a:rPr lang="en-US" b="1" dirty="0" err="1" smtClean="0"/>
              <a:t>personnes</a:t>
            </a:r>
            <a:r>
              <a:rPr lang="en-US" b="1" dirty="0" smtClean="0"/>
              <a:t> </a:t>
            </a:r>
            <a:r>
              <a:rPr lang="en-US" b="1" dirty="0" err="1" smtClean="0"/>
              <a:t>dans</a:t>
            </a:r>
            <a:r>
              <a:rPr lang="en-US" b="1" dirty="0" smtClean="0"/>
              <a:t> le </a:t>
            </a:r>
            <a:r>
              <a:rPr lang="en-US" b="1" dirty="0" err="1" smtClean="0"/>
              <a:t>reseau</a:t>
            </a:r>
            <a:endParaRPr lang="en-US" b="1" dirty="0" smtClean="0"/>
          </a:p>
          <a:p>
            <a:r>
              <a:rPr lang="en-US" b="1" dirty="0" smtClean="0">
                <a:solidFill>
                  <a:srgbClr val="FF0000"/>
                </a:solidFill>
              </a:rPr>
              <a:t>20 </a:t>
            </a:r>
            <a:r>
              <a:rPr lang="en-US" b="1" dirty="0" err="1" smtClean="0">
                <a:solidFill>
                  <a:srgbClr val="FF0000"/>
                </a:solidFill>
              </a:rPr>
              <a:t>personnes</a:t>
            </a:r>
            <a:r>
              <a:rPr lang="en-US" b="1" dirty="0" smtClean="0">
                <a:solidFill>
                  <a:srgbClr val="FF0000"/>
                </a:solidFill>
              </a:rPr>
              <a:t> a la </a:t>
            </a:r>
            <a:r>
              <a:rPr lang="en-US" b="1" dirty="0" err="1" smtClean="0">
                <a:solidFill>
                  <a:srgbClr val="FF0000"/>
                </a:solidFill>
              </a:rPr>
              <a:t>réunion</a:t>
            </a:r>
            <a:endParaRPr lang="fr-FR" b="1" dirty="0" smtClean="0">
              <a:solidFill>
                <a:srgbClr val="FF0000"/>
              </a:solidFill>
            </a:endParaRPr>
          </a:p>
        </p:txBody>
      </p:sp>
      <p:sp>
        <p:nvSpPr>
          <p:cNvPr id="3" name="Espace réservé du numéro de diapositive 2"/>
          <p:cNvSpPr>
            <a:spLocks noGrp="1"/>
          </p:cNvSpPr>
          <p:nvPr>
            <p:ph type="sldNum" sz="quarter" idx="12"/>
          </p:nvPr>
        </p:nvSpPr>
        <p:spPr/>
        <p:txBody>
          <a:bodyPr/>
          <a:lstStyle/>
          <a:p>
            <a:fld id="{43C8F81B-C47E-43AC-AF52-689AA0C3806F}" type="slidenum">
              <a:rPr lang="fr-FR" smtClean="0"/>
              <a:t>7</a:t>
            </a:fld>
            <a:endParaRPr lang="fr-FR"/>
          </a:p>
        </p:txBody>
      </p:sp>
      <p:pic>
        <p:nvPicPr>
          <p:cNvPr id="5" name="Image 4"/>
          <p:cNvPicPr>
            <a:picLocks noChangeAspect="1"/>
          </p:cNvPicPr>
          <p:nvPr/>
        </p:nvPicPr>
        <p:blipFill>
          <a:blip r:embed="rId2"/>
          <a:stretch>
            <a:fillRect/>
          </a:stretch>
        </p:blipFill>
        <p:spPr>
          <a:xfrm>
            <a:off x="88770" y="1424088"/>
            <a:ext cx="5411485" cy="5297387"/>
          </a:xfrm>
          <a:prstGeom prst="rect">
            <a:avLst/>
          </a:prstGeom>
        </p:spPr>
      </p:pic>
      <p:sp>
        <p:nvSpPr>
          <p:cNvPr id="6" name="ZoneTexte 5"/>
          <p:cNvSpPr txBox="1"/>
          <p:nvPr/>
        </p:nvSpPr>
        <p:spPr>
          <a:xfrm>
            <a:off x="5618018" y="6421582"/>
            <a:ext cx="5504554" cy="461665"/>
          </a:xfrm>
          <a:prstGeom prst="rect">
            <a:avLst/>
          </a:prstGeom>
          <a:noFill/>
        </p:spPr>
        <p:txBody>
          <a:bodyPr wrap="square" rtlCol="0">
            <a:spAutoFit/>
          </a:bodyPr>
          <a:lstStyle/>
          <a:p>
            <a:r>
              <a:rPr lang="fr-FR" sz="1200" dirty="0" smtClean="0"/>
              <a:t>+ </a:t>
            </a:r>
            <a:r>
              <a:rPr lang="fr-FR" sz="1200" dirty="0"/>
              <a:t>D</a:t>
            </a:r>
            <a:r>
              <a:rPr lang="fr-FR" sz="1200" dirty="0" smtClean="0"/>
              <a:t>enis Dauvergne, Gille </a:t>
            </a:r>
            <a:r>
              <a:rPr lang="fr-FR" sz="1200" dirty="0" err="1" smtClean="0"/>
              <a:t>Quemener</a:t>
            </a:r>
            <a:r>
              <a:rPr lang="fr-FR" sz="1200" smtClean="0"/>
              <a:t>, </a:t>
            </a:r>
            <a:r>
              <a:rPr lang="fr-FR" sz="1200" smtClean="0"/>
              <a:t>Pascal </a:t>
            </a:r>
            <a:r>
              <a:rPr lang="fr-FR" sz="1200" dirty="0" err="1" smtClean="0"/>
              <a:t>Manigot</a:t>
            </a:r>
            <a:r>
              <a:rPr lang="fr-FR" sz="1200" dirty="0" smtClean="0"/>
              <a:t>, </a:t>
            </a:r>
            <a:r>
              <a:rPr lang="fr-FR" sz="1200" dirty="0" err="1" smtClean="0"/>
              <a:t>Sebastien</a:t>
            </a:r>
            <a:r>
              <a:rPr lang="fr-FR" sz="1200" dirty="0" smtClean="0"/>
              <a:t> </a:t>
            </a:r>
            <a:r>
              <a:rPr lang="fr-FR" sz="1200" dirty="0" err="1" smtClean="0"/>
              <a:t>Curtoni</a:t>
            </a:r>
            <a:r>
              <a:rPr lang="fr-FR" sz="1200" dirty="0" smtClean="0"/>
              <a:t>, Marie-Laure </a:t>
            </a:r>
            <a:r>
              <a:rPr lang="fr-FR" sz="1200" dirty="0" err="1" smtClean="0"/>
              <a:t>Gallin</a:t>
            </a:r>
            <a:r>
              <a:rPr lang="fr-FR" sz="1200" dirty="0" smtClean="0"/>
              <a:t>-Martel</a:t>
            </a:r>
            <a:r>
              <a:rPr lang="fr-FR" sz="1200" dirty="0" smtClean="0"/>
              <a:t> </a:t>
            </a:r>
            <a:endParaRPr lang="fr-FR" sz="1200" dirty="0"/>
          </a:p>
        </p:txBody>
      </p:sp>
      <p:pic>
        <p:nvPicPr>
          <p:cNvPr id="4" name="Image 3"/>
          <p:cNvPicPr>
            <a:picLocks noChangeAspect="1"/>
          </p:cNvPicPr>
          <p:nvPr/>
        </p:nvPicPr>
        <p:blipFill>
          <a:blip r:embed="rId3"/>
          <a:stretch>
            <a:fillRect/>
          </a:stretch>
        </p:blipFill>
        <p:spPr>
          <a:xfrm>
            <a:off x="5796885" y="1517464"/>
            <a:ext cx="4775376" cy="4819650"/>
          </a:xfrm>
          <a:prstGeom prst="rect">
            <a:avLst/>
          </a:prstGeom>
        </p:spPr>
      </p:pic>
    </p:spTree>
    <p:extLst>
      <p:ext uri="{BB962C8B-B14F-4D97-AF65-F5344CB8AC3E}">
        <p14:creationId xmlns:p14="http://schemas.microsoft.com/office/powerpoint/2010/main" val="32023682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85356" y="169182"/>
            <a:ext cx="10515600" cy="1325563"/>
          </a:xfrm>
        </p:spPr>
        <p:txBody>
          <a:bodyPr/>
          <a:lstStyle/>
          <a:p>
            <a:r>
              <a:rPr lang="en-US" b="1" dirty="0" err="1" smtClean="0">
                <a:solidFill>
                  <a:srgbClr val="00B050"/>
                </a:solidFill>
              </a:rPr>
              <a:t>L’activité</a:t>
            </a:r>
            <a:r>
              <a:rPr lang="en-US" b="1" dirty="0" smtClean="0">
                <a:solidFill>
                  <a:srgbClr val="00B050"/>
                </a:solidFill>
              </a:rPr>
              <a:t> du </a:t>
            </a:r>
            <a:r>
              <a:rPr lang="en-US" b="1" dirty="0" err="1" smtClean="0">
                <a:solidFill>
                  <a:srgbClr val="00B050"/>
                </a:solidFill>
              </a:rPr>
              <a:t>réseau</a:t>
            </a:r>
            <a:endParaRPr lang="fr-FR" b="1" dirty="0">
              <a:solidFill>
                <a:srgbClr val="00B050"/>
              </a:solidFill>
            </a:endParaRPr>
          </a:p>
        </p:txBody>
      </p:sp>
      <p:sp>
        <p:nvSpPr>
          <p:cNvPr id="3" name="Espace réservé du contenu 2"/>
          <p:cNvSpPr>
            <a:spLocks noGrp="1"/>
          </p:cNvSpPr>
          <p:nvPr>
            <p:ph idx="1"/>
          </p:nvPr>
        </p:nvSpPr>
        <p:spPr>
          <a:xfrm>
            <a:off x="285356" y="1382486"/>
            <a:ext cx="10515600" cy="5094513"/>
          </a:xfrm>
        </p:spPr>
        <p:txBody>
          <a:bodyPr>
            <a:normAutofit fontScale="70000" lnSpcReduction="20000"/>
          </a:bodyPr>
          <a:lstStyle/>
          <a:p>
            <a:r>
              <a:rPr lang="fr-FR" dirty="0"/>
              <a:t>L’activité Instrumentation Faisceau </a:t>
            </a:r>
            <a:r>
              <a:rPr lang="fr-FR" dirty="0" smtClean="0"/>
              <a:t>regroupe les </a:t>
            </a:r>
            <a:r>
              <a:rPr lang="fr-FR" dirty="0"/>
              <a:t>techniques dédiées aux mesures de faisceaux notamment </a:t>
            </a:r>
            <a:endParaRPr lang="fr-FR" dirty="0" smtClean="0"/>
          </a:p>
          <a:p>
            <a:pPr lvl="1"/>
            <a:r>
              <a:rPr lang="fr-FR" dirty="0" smtClean="0"/>
              <a:t>mesures </a:t>
            </a:r>
            <a:r>
              <a:rPr lang="fr-FR" dirty="0"/>
              <a:t>d’intensités, </a:t>
            </a:r>
            <a:endParaRPr lang="fr-FR" dirty="0" smtClean="0"/>
          </a:p>
          <a:p>
            <a:pPr lvl="1"/>
            <a:r>
              <a:rPr lang="fr-FR" dirty="0" smtClean="0"/>
              <a:t>transverses</a:t>
            </a:r>
            <a:r>
              <a:rPr lang="fr-FR" dirty="0"/>
              <a:t>, </a:t>
            </a:r>
            <a:endParaRPr lang="fr-FR" dirty="0" smtClean="0"/>
          </a:p>
          <a:p>
            <a:pPr lvl="1"/>
            <a:r>
              <a:rPr lang="fr-FR" dirty="0" smtClean="0"/>
              <a:t>longitudinales</a:t>
            </a:r>
            <a:r>
              <a:rPr lang="fr-FR" dirty="0"/>
              <a:t>, </a:t>
            </a:r>
            <a:endParaRPr lang="fr-FR" dirty="0" smtClean="0"/>
          </a:p>
          <a:p>
            <a:pPr lvl="1"/>
            <a:r>
              <a:rPr lang="fr-FR" dirty="0" smtClean="0"/>
              <a:t>d’énergie</a:t>
            </a:r>
            <a:r>
              <a:rPr lang="fr-FR" dirty="0"/>
              <a:t>, </a:t>
            </a:r>
            <a:endParaRPr lang="fr-FR" dirty="0" smtClean="0"/>
          </a:p>
          <a:p>
            <a:pPr lvl="1"/>
            <a:r>
              <a:rPr lang="fr-FR" dirty="0" smtClean="0"/>
              <a:t>d’émittance</a:t>
            </a:r>
            <a:r>
              <a:rPr lang="fr-FR" dirty="0"/>
              <a:t>, </a:t>
            </a:r>
            <a:endParaRPr lang="fr-FR" dirty="0" smtClean="0"/>
          </a:p>
          <a:p>
            <a:pPr lvl="1"/>
            <a:r>
              <a:rPr lang="fr-FR" dirty="0" smtClean="0"/>
              <a:t>de </a:t>
            </a:r>
            <a:r>
              <a:rPr lang="fr-FR" dirty="0"/>
              <a:t>pertes de particules. </a:t>
            </a:r>
            <a:endParaRPr lang="fr-FR" dirty="0" smtClean="0"/>
          </a:p>
          <a:p>
            <a:r>
              <a:rPr lang="fr-FR" dirty="0" smtClean="0"/>
              <a:t>Elle </a:t>
            </a:r>
            <a:r>
              <a:rPr lang="fr-FR" dirty="0"/>
              <a:t>s’établi sur des connaissances en capteur, en électronique, en traitement du signal et en software du domaine</a:t>
            </a:r>
            <a:r>
              <a:rPr lang="fr-FR" dirty="0" smtClean="0"/>
              <a:t>.</a:t>
            </a:r>
          </a:p>
          <a:p>
            <a:r>
              <a:rPr lang="fr-FR" dirty="0" smtClean="0"/>
              <a:t>Mise en place:</a:t>
            </a:r>
          </a:p>
          <a:p>
            <a:pPr lvl="1"/>
            <a:r>
              <a:rPr lang="fr-FR" dirty="0" smtClean="0"/>
              <a:t>Réunions régulières (visio-conférence) 1 fois/mois</a:t>
            </a:r>
          </a:p>
          <a:p>
            <a:pPr lvl="1"/>
            <a:r>
              <a:rPr lang="fr-FR" dirty="0" smtClean="0"/>
              <a:t>Réunion annuelle en présence</a:t>
            </a:r>
          </a:p>
          <a:p>
            <a:r>
              <a:rPr lang="fr-FR" dirty="0" smtClean="0"/>
              <a:t>Utilisation d’outil d’</a:t>
            </a:r>
            <a:r>
              <a:rPr lang="fr-FR" dirty="0"/>
              <a:t>é</a:t>
            </a:r>
            <a:r>
              <a:rPr lang="fr-FR" dirty="0" smtClean="0"/>
              <a:t>change:</a:t>
            </a:r>
          </a:p>
          <a:p>
            <a:pPr lvl="1"/>
            <a:r>
              <a:rPr lang="fr-FR" dirty="0" smtClean="0"/>
              <a:t>Plateforme documentaire Atrium</a:t>
            </a:r>
          </a:p>
          <a:p>
            <a:r>
              <a:rPr lang="fr-FR" dirty="0" smtClean="0"/>
              <a:t>Vitrine:</a:t>
            </a:r>
          </a:p>
          <a:p>
            <a:pPr lvl="1"/>
            <a:r>
              <a:rPr lang="fr-FR" dirty="0"/>
              <a:t>Site web: </a:t>
            </a:r>
            <a:r>
              <a:rPr lang="fr-FR" dirty="0">
                <a:hlinkClick r:id="rId3"/>
              </a:rPr>
              <a:t>http://cnrs-in2p3-tech-news.in2p3.fr/expertisesreseaux/reseaux-experts-in2p3/reseau-instrumentation-faisceau/</a:t>
            </a:r>
            <a:endParaRPr lang="fr-FR" dirty="0"/>
          </a:p>
        </p:txBody>
      </p:sp>
      <p:sp>
        <p:nvSpPr>
          <p:cNvPr id="4" name="Espace réservé du numéro de diapositive 3"/>
          <p:cNvSpPr>
            <a:spLocks noGrp="1"/>
          </p:cNvSpPr>
          <p:nvPr>
            <p:ph type="sldNum" sz="quarter" idx="12"/>
          </p:nvPr>
        </p:nvSpPr>
        <p:spPr/>
        <p:txBody>
          <a:bodyPr/>
          <a:lstStyle/>
          <a:p>
            <a:fld id="{43C8F81B-C47E-43AC-AF52-689AA0C3806F}" type="slidenum">
              <a:rPr lang="fr-FR" smtClean="0"/>
              <a:t>8</a:t>
            </a:fld>
            <a:endParaRPr lang="fr-FR"/>
          </a:p>
        </p:txBody>
      </p:sp>
    </p:spTree>
    <p:extLst>
      <p:ext uri="{BB962C8B-B14F-4D97-AF65-F5344CB8AC3E}">
        <p14:creationId xmlns:p14="http://schemas.microsoft.com/office/powerpoint/2010/main" val="290721934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10515600" cy="1325563"/>
          </a:xfrm>
        </p:spPr>
        <p:txBody>
          <a:bodyPr/>
          <a:lstStyle/>
          <a:p>
            <a:r>
              <a:rPr lang="fr-FR" b="1" dirty="0" smtClean="0">
                <a:solidFill>
                  <a:srgbClr val="00B050"/>
                </a:solidFill>
              </a:rPr>
              <a:t>Vitrine du réseau – site web</a:t>
            </a:r>
            <a:endParaRPr lang="fr-FR" b="1" dirty="0">
              <a:solidFill>
                <a:srgbClr val="00B050"/>
              </a:solidFill>
            </a:endParaRPr>
          </a:p>
        </p:txBody>
      </p:sp>
      <p:sp>
        <p:nvSpPr>
          <p:cNvPr id="3" name="Espace réservé du contenu 2"/>
          <p:cNvSpPr>
            <a:spLocks noGrp="1"/>
          </p:cNvSpPr>
          <p:nvPr>
            <p:ph idx="1"/>
          </p:nvPr>
        </p:nvSpPr>
        <p:spPr>
          <a:xfrm>
            <a:off x="0" y="899795"/>
            <a:ext cx="9235440" cy="837565"/>
          </a:xfrm>
        </p:spPr>
        <p:txBody>
          <a:bodyPr>
            <a:normAutofit lnSpcReduction="10000"/>
          </a:bodyPr>
          <a:lstStyle/>
          <a:p>
            <a:r>
              <a:rPr lang="fr-FR" dirty="0" smtClean="0"/>
              <a:t>Mise en route le 25/03/2019</a:t>
            </a:r>
          </a:p>
          <a:p>
            <a:pPr lvl="1"/>
            <a:r>
              <a:rPr lang="fr-FR" dirty="0" smtClean="0"/>
              <a:t>1ere ébauche qui rassemble les informations les plus utiles </a:t>
            </a:r>
            <a:endParaRPr lang="fr-FR" dirty="0"/>
          </a:p>
        </p:txBody>
      </p:sp>
      <p:sp>
        <p:nvSpPr>
          <p:cNvPr id="4" name="Espace réservé du numéro de diapositive 3"/>
          <p:cNvSpPr>
            <a:spLocks noGrp="1"/>
          </p:cNvSpPr>
          <p:nvPr>
            <p:ph type="sldNum" sz="quarter" idx="12"/>
          </p:nvPr>
        </p:nvSpPr>
        <p:spPr/>
        <p:txBody>
          <a:bodyPr/>
          <a:lstStyle/>
          <a:p>
            <a:fld id="{43C8F81B-C47E-43AC-AF52-689AA0C3806F}" type="slidenum">
              <a:rPr lang="fr-FR" smtClean="0"/>
              <a:t>9</a:t>
            </a:fld>
            <a:endParaRPr lang="fr-FR"/>
          </a:p>
        </p:txBody>
      </p:sp>
      <p:pic>
        <p:nvPicPr>
          <p:cNvPr id="14" name="Image 13"/>
          <p:cNvPicPr>
            <a:picLocks noChangeAspect="1"/>
          </p:cNvPicPr>
          <p:nvPr/>
        </p:nvPicPr>
        <p:blipFill>
          <a:blip r:embed="rId2"/>
          <a:stretch>
            <a:fillRect/>
          </a:stretch>
        </p:blipFill>
        <p:spPr>
          <a:xfrm>
            <a:off x="1131073" y="1934367"/>
            <a:ext cx="9384527" cy="4787108"/>
          </a:xfrm>
          <a:prstGeom prst="rect">
            <a:avLst/>
          </a:prstGeom>
        </p:spPr>
      </p:pic>
      <p:pic>
        <p:nvPicPr>
          <p:cNvPr id="15" name="Image 14"/>
          <p:cNvPicPr>
            <a:picLocks noChangeAspect="1"/>
          </p:cNvPicPr>
          <p:nvPr/>
        </p:nvPicPr>
        <p:blipFill>
          <a:blip r:embed="rId3"/>
          <a:stretch>
            <a:fillRect/>
          </a:stretch>
        </p:blipFill>
        <p:spPr>
          <a:xfrm>
            <a:off x="1131072" y="1934368"/>
            <a:ext cx="3130051" cy="1050646"/>
          </a:xfrm>
          <a:prstGeom prst="rect">
            <a:avLst/>
          </a:prstGeom>
        </p:spPr>
      </p:pic>
    </p:spTree>
    <p:extLst>
      <p:ext uri="{BB962C8B-B14F-4D97-AF65-F5344CB8AC3E}">
        <p14:creationId xmlns:p14="http://schemas.microsoft.com/office/powerpoint/2010/main" val="3490977197"/>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3061</TotalTime>
  <Words>529</Words>
  <Application>Microsoft Office PowerPoint</Application>
  <PresentationFormat>Grand écran</PresentationFormat>
  <Paragraphs>99</Paragraphs>
  <Slides>12</Slides>
  <Notes>1</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12</vt:i4>
      </vt:variant>
    </vt:vector>
  </HeadingPairs>
  <TitlesOfParts>
    <vt:vector size="18" baseType="lpstr">
      <vt:lpstr>Arial</vt:lpstr>
      <vt:lpstr>Calibri</vt:lpstr>
      <vt:lpstr>Calibri Light</vt:lpstr>
      <vt:lpstr>Comic Sans MS</vt:lpstr>
      <vt:lpstr>Wingdings</vt:lpstr>
      <vt:lpstr>Thème Office</vt:lpstr>
      <vt:lpstr>Réseau Instrumentation Faisceau (RIF)</vt:lpstr>
      <vt:lpstr>Remerciement</vt:lpstr>
      <vt:lpstr>L’agenda de la réunion</vt:lpstr>
      <vt:lpstr>L’agenda de la réunion</vt:lpstr>
      <vt:lpstr>Objectifs de cette Réunion :</vt:lpstr>
      <vt:lpstr>Mission du réseau</vt:lpstr>
      <vt:lpstr>Qui sommes-nous?</vt:lpstr>
      <vt:lpstr>L’activité du réseau</vt:lpstr>
      <vt:lpstr>Vitrine du réseau – site web</vt:lpstr>
      <vt:lpstr>Nos Attentes (votre retour)</vt:lpstr>
      <vt:lpstr>Discussions</vt:lpstr>
      <vt:lpstr>Présentation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freddy poirier</dc:creator>
  <cp:lastModifiedBy>freddy poirier</cp:lastModifiedBy>
  <cp:revision>71</cp:revision>
  <dcterms:created xsi:type="dcterms:W3CDTF">2018-06-07T12:04:59Z</dcterms:created>
  <dcterms:modified xsi:type="dcterms:W3CDTF">2019-03-29T17:07:56Z</dcterms:modified>
</cp:coreProperties>
</file>