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</p:sldMasterIdLst>
  <p:notesMasterIdLst>
    <p:notesMasterId r:id="rId19"/>
  </p:notesMasterIdLst>
  <p:handoutMasterIdLst>
    <p:handoutMasterId r:id="rId20"/>
  </p:handoutMasterIdLst>
  <p:sldIdLst>
    <p:sldId id="257" r:id="rId2"/>
    <p:sldId id="702" r:id="rId3"/>
    <p:sldId id="688" r:id="rId4"/>
    <p:sldId id="690" r:id="rId5"/>
    <p:sldId id="699" r:id="rId6"/>
    <p:sldId id="691" r:id="rId7"/>
    <p:sldId id="700" r:id="rId8"/>
    <p:sldId id="696" r:id="rId9"/>
    <p:sldId id="694" r:id="rId10"/>
    <p:sldId id="678" r:id="rId11"/>
    <p:sldId id="698" r:id="rId12"/>
    <p:sldId id="677" r:id="rId13"/>
    <p:sldId id="680" r:id="rId14"/>
    <p:sldId id="687" r:id="rId15"/>
    <p:sldId id="685" r:id="rId16"/>
    <p:sldId id="675" r:id="rId17"/>
    <p:sldId id="652" r:id="rId18"/>
  </p:sldIdLst>
  <p:sldSz cx="9144000" cy="6858000" type="screen4x3"/>
  <p:notesSz cx="6811963" cy="99425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7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22C"/>
    <a:srgbClr val="8D1102"/>
    <a:srgbClr val="FCC8C9"/>
    <a:srgbClr val="FA9496"/>
    <a:srgbClr val="9A1005"/>
    <a:srgbClr val="92C121"/>
    <a:srgbClr val="B00F0C"/>
    <a:srgbClr val="C10D0E"/>
    <a:srgbClr val="94C120"/>
    <a:srgbClr val="AE0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123" y="58"/>
      </p:cViewPr>
      <p:guideLst>
        <p:guide orient="horz" pos="377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40"/>
    </p:cViewPr>
  </p:sorterViewPr>
  <p:notesViewPr>
    <p:cSldViewPr snapToGrid="0" showGuides="1">
      <p:cViewPr varScale="1">
        <p:scale>
          <a:sx n="85" d="100"/>
          <a:sy n="85" d="100"/>
        </p:scale>
        <p:origin x="4118" y="48"/>
      </p:cViewPr>
      <p:guideLst>
        <p:guide orient="horz" pos="3132"/>
        <p:guide pos="214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2054" cy="49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1" tIns="47747" rIns="95491" bIns="47747" numCol="1" anchor="t" anchorCtr="0" compatLnSpc="1">
            <a:prstTxWarp prst="textNoShape">
              <a:avLst/>
            </a:prstTxWarp>
          </a:bodyPr>
          <a:lstStyle>
            <a:lvl1pPr defTabSz="95498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911" y="1"/>
            <a:ext cx="2952054" cy="49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1" tIns="47747" rIns="95491" bIns="47747" numCol="1" anchor="t" anchorCtr="0" compatLnSpc="1">
            <a:prstTxWarp prst="textNoShape">
              <a:avLst/>
            </a:prstTxWarp>
          </a:bodyPr>
          <a:lstStyle>
            <a:lvl1pPr algn="r" defTabSz="95498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928"/>
            <a:ext cx="2952054" cy="49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1" tIns="47747" rIns="95491" bIns="47747" numCol="1" anchor="b" anchorCtr="0" compatLnSpc="1">
            <a:prstTxWarp prst="textNoShape">
              <a:avLst/>
            </a:prstTxWarp>
          </a:bodyPr>
          <a:lstStyle>
            <a:lvl1pPr defTabSz="95498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911" y="9445928"/>
            <a:ext cx="2952054" cy="49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1" tIns="47747" rIns="95491" bIns="47747" numCol="1" anchor="b" anchorCtr="0" compatLnSpc="1">
            <a:prstTxWarp prst="textNoShape">
              <a:avLst/>
            </a:prstTxWarp>
          </a:bodyPr>
          <a:lstStyle>
            <a:lvl1pPr algn="r" defTabSz="95498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CEEF56C6-DB33-4849-A082-B63CFA4457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010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2054" cy="49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1" tIns="47747" rIns="95491" bIns="47747" numCol="1" anchor="t" anchorCtr="0" compatLnSpc="1">
            <a:prstTxWarp prst="textNoShape">
              <a:avLst/>
            </a:prstTxWarp>
          </a:bodyPr>
          <a:lstStyle>
            <a:lvl1pPr defTabSz="95498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911" y="1"/>
            <a:ext cx="2952054" cy="49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1" tIns="47747" rIns="95491" bIns="47747" numCol="1" anchor="t" anchorCtr="0" compatLnSpc="1">
            <a:prstTxWarp prst="textNoShape">
              <a:avLst/>
            </a:prstTxWarp>
          </a:bodyPr>
          <a:lstStyle>
            <a:lvl1pPr algn="r" defTabSz="95498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813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7713"/>
            <a:ext cx="4967287" cy="3725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856" y="4722193"/>
            <a:ext cx="4996252" cy="447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1" tIns="47747" rIns="95491" bIns="477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928"/>
            <a:ext cx="2952054" cy="49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1" tIns="47747" rIns="95491" bIns="47747" numCol="1" anchor="b" anchorCtr="0" compatLnSpc="1">
            <a:prstTxWarp prst="textNoShape">
              <a:avLst/>
            </a:prstTxWarp>
          </a:bodyPr>
          <a:lstStyle>
            <a:lvl1pPr defTabSz="95498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911" y="9445928"/>
            <a:ext cx="2952054" cy="49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1" tIns="47747" rIns="95491" bIns="47747" numCol="1" anchor="b" anchorCtr="0" compatLnSpc="1">
            <a:prstTxWarp prst="textNoShape">
              <a:avLst/>
            </a:prstTxWarp>
          </a:bodyPr>
          <a:lstStyle>
            <a:lvl1pPr algn="r" defTabSz="954985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D7992ECF-0449-40E3-A2C9-0BBCEA1F01A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032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742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8007" indent="-276157" defTabSz="952742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04628" indent="-220925" defTabSz="952742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46478" indent="-220925" defTabSz="952742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88329" indent="-220925" defTabSz="952742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30181" indent="-220925" defTabSz="9527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72032" indent="-220925" defTabSz="9527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13883" indent="-220925" defTabSz="9527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55734" indent="-220925" defTabSz="9527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11A5BC1-1382-41AD-BA08-7F36F3942B5F}" type="slidenum">
              <a:rPr lang="fr-FR" smtClean="0">
                <a:latin typeface="Times New Roman" pitchFamily="18" charset="0"/>
              </a:rPr>
              <a:pPr/>
              <a:t>1</a:t>
            </a:fld>
            <a:endParaRPr lang="fr-FR" smtClean="0"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>
                <a:latin typeface="Time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534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ramis-i.cea.fr/Images/logos/CEA_Saclay_logotyp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373216"/>
            <a:ext cx="1411020" cy="134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834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2768" y="640414"/>
            <a:ext cx="7322720" cy="49377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2768" y="1414272"/>
            <a:ext cx="7322720" cy="5327096"/>
          </a:xfrm>
        </p:spPr>
        <p:txBody>
          <a:bodyPr/>
          <a:lstStyle/>
          <a:p>
            <a:pPr lvl="0"/>
            <a:r>
              <a:rPr lang="en-US" noProof="0" smtClean="0"/>
              <a:t>Modifiez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8748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9392" y="1242884"/>
            <a:ext cx="4096512" cy="5273740"/>
          </a:xfrm>
          <a:prstGeom prst="roundRect">
            <a:avLst>
              <a:gd name="adj" fmla="val 6992"/>
            </a:avLst>
          </a:prstGeom>
          <a:ln>
            <a:solidFill>
              <a:srgbClr val="92C12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42688" y="1242884"/>
            <a:ext cx="3955505" cy="5273740"/>
          </a:xfrm>
          <a:prstGeom prst="roundRect">
            <a:avLst>
              <a:gd name="adj" fmla="val 7143"/>
            </a:avLst>
          </a:prstGeom>
          <a:ln>
            <a:solidFill>
              <a:srgbClr val="92C12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3763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1641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6000" y="6305192"/>
            <a:ext cx="1450504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/>
          <a:lstStyle/>
          <a:p>
            <a:fld id="{E6C335AE-C2F0-4057-A53A-C939426B98C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706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D-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r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3" y="1320800"/>
            <a:ext cx="9009646" cy="4597399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899592" y="6520259"/>
            <a:ext cx="1450504" cy="365125"/>
          </a:xfrm>
          <a:prstGeom prst="rect">
            <a:avLst/>
          </a:prstGeom>
        </p:spPr>
        <p:txBody>
          <a:bodyPr/>
          <a:lstStyle/>
          <a:p>
            <a:fld id="{06015FC6-DE9A-4D21-A7E6-DFD594B36D1E}" type="datetime4">
              <a:rPr lang="en-GB" smtClean="0"/>
              <a:t>03 October 2019</a:t>
            </a:fld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Irfu  Scientific  Council,  Avril  2013|</a:t>
            </a:r>
            <a:endParaRPr lang="fr-FR" dirty="0"/>
          </a:p>
        </p:txBody>
      </p:sp>
      <p:pic>
        <p:nvPicPr>
          <p:cNvPr id="12" name="Picture 2" descr="S:\CHARTE - LOGOS 2012\Fond dégradé Logo CEA 2012.jpg"/>
          <p:cNvPicPr preferRelativeResize="0"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00" y="0"/>
            <a:ext cx="9180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 descr="S:\CHARTE - LOGOS 2012\Logo\Logo anglais\CEA_GB_logotype_4c_defonc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09" y="-22138"/>
            <a:ext cx="1045006" cy="850672"/>
          </a:xfrm>
          <a:prstGeom prst="rect">
            <a:avLst/>
          </a:prstGeom>
          <a:noFill/>
        </p:spPr>
      </p:pic>
      <p:pic>
        <p:nvPicPr>
          <p:cNvPr id="14" name="Picture 2" descr="C:\Users\eb137366\Downloads\irfu_signature.jp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000" y="108000"/>
            <a:ext cx="57701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116315" y="44624"/>
            <a:ext cx="7132335" cy="63937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78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567828" y="0"/>
            <a:ext cx="8576171" cy="540000"/>
          </a:xfrm>
          <a:prstGeom prst="rect">
            <a:avLst/>
          </a:prstGeom>
          <a:gradFill flip="none" rotWithShape="1">
            <a:gsLst>
              <a:gs pos="67000">
                <a:srgbClr val="9A1005"/>
              </a:gs>
              <a:gs pos="34000">
                <a:srgbClr val="B00F0C"/>
              </a:gs>
              <a:gs pos="0">
                <a:srgbClr val="C10D0E"/>
              </a:gs>
              <a:gs pos="100000">
                <a:srgbClr val="8D1102"/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" y="23600"/>
            <a:ext cx="9144000" cy="480060"/>
          </a:xfrm>
          <a:prstGeom prst="rect">
            <a:avLst/>
          </a:prstGeom>
        </p:spPr>
      </p:pic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72768" y="640414"/>
            <a:ext cx="7731152" cy="49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0798" y="1341120"/>
            <a:ext cx="7733122" cy="491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les styles du </a:t>
            </a:r>
            <a:r>
              <a:rPr lang="en-US" dirty="0" err="1" smtClean="0"/>
              <a:t>texte</a:t>
            </a:r>
            <a:r>
              <a:rPr lang="en-US" dirty="0" smtClean="0"/>
              <a:t> du masque</a:t>
            </a:r>
          </a:p>
          <a:p>
            <a:pPr lvl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</p:txBody>
      </p:sp>
      <p:sp>
        <p:nvSpPr>
          <p:cNvPr id="1029" name="Rectangle 6"/>
          <p:cNvSpPr>
            <a:spLocks noChangeArrowheads="1"/>
          </p:cNvSpPr>
          <p:nvPr userDrawn="1"/>
        </p:nvSpPr>
        <p:spPr bwMode="auto">
          <a:xfrm>
            <a:off x="7428508" y="77514"/>
            <a:ext cx="1584176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tabLst>
                <a:tab pos="1163638" algn="l"/>
              </a:tabLst>
            </a:pPr>
            <a:r>
              <a:rPr lang="fr-FR" sz="800" b="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Département des Accélérateurs et du Cryo-Magnétisme</a:t>
            </a:r>
          </a:p>
          <a:p>
            <a:pPr algn="ctr"/>
            <a:r>
              <a:rPr lang="fr-FR" sz="800" b="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CEA Paris Saclay </a:t>
            </a:r>
            <a:endParaRPr lang="en-US" sz="800" b="0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http://iramis-i.cea.fr/Images/logos/CEA_Saclay_logotype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6782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 userDrawn="1"/>
        </p:nvSpPr>
        <p:spPr bwMode="auto">
          <a:xfrm rot="16200000">
            <a:off x="4553998" y="-4016032"/>
            <a:ext cx="36000" cy="9144002"/>
          </a:xfrm>
          <a:prstGeom prst="rect">
            <a:avLst/>
          </a:prstGeom>
          <a:gradFill flip="none" rotWithShape="1">
            <a:gsLst>
              <a:gs pos="0">
                <a:srgbClr val="1D722C"/>
              </a:gs>
              <a:gs pos="100000">
                <a:srgbClr val="97BF25"/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70" r:id="rId2"/>
    <p:sldLayoutId id="2147484372" r:id="rId3"/>
    <p:sldLayoutId id="2147484374" r:id="rId4"/>
    <p:sldLayoutId id="2147484385" r:id="rId5"/>
    <p:sldLayoutId id="2147484388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0" spc="100" baseline="0">
          <a:solidFill>
            <a:srgbClr val="C00000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omic Sans MS" pitchFamily="66" charset="0"/>
        </a:defRPr>
      </a:lvl9pPr>
    </p:titleStyle>
    <p:bodyStyle>
      <a:lvl1pPr marL="180975" indent="0" algn="l" rtl="0" eaLnBrk="0" fontAlgn="base" hangingPunct="0">
        <a:spcBef>
          <a:spcPct val="20000"/>
        </a:spcBef>
        <a:spcAft>
          <a:spcPct val="0"/>
        </a:spcAft>
        <a:buNone/>
        <a:defRPr sz="2000">
          <a:solidFill>
            <a:srgbClr val="C00000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36575" indent="-268288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Segoe UI" panose="020B0502040204020203" pitchFamily="34" charset="0"/>
        <a:buChar char="►"/>
        <a:defRPr sz="18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719138" indent="-2857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804863" indent="-1714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96937" indent="0" algn="l" rtl="0" eaLnBrk="0" fontAlgn="base" hangingPunct="0">
        <a:spcBef>
          <a:spcPct val="20000"/>
        </a:spcBef>
        <a:spcAft>
          <a:spcPct val="0"/>
        </a:spcAft>
        <a:buNone/>
        <a:defRPr sz="10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076450" indent="-182563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6pPr>
      <a:lvl7pPr marL="2533650" indent="-182563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7pPr>
      <a:lvl8pPr marL="2990850" indent="-182563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8pPr>
      <a:lvl9pPr marL="3448050" indent="-182563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9.jpeg"/><Relationship Id="rId18" Type="http://schemas.openxmlformats.org/officeDocument/2006/relationships/image" Target="../media/image77.jpeg"/><Relationship Id="rId3" Type="http://schemas.openxmlformats.org/officeDocument/2006/relationships/audio" Target="../media/media10.m4a"/><Relationship Id="rId21" Type="http://schemas.openxmlformats.org/officeDocument/2006/relationships/image" Target="../media/image79.png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17" Type="http://schemas.openxmlformats.org/officeDocument/2006/relationships/image" Target="../media/image76.png"/><Relationship Id="rId2" Type="http://schemas.microsoft.com/office/2007/relationships/media" Target="../media/media10.m4a"/><Relationship Id="rId16" Type="http://schemas.openxmlformats.org/officeDocument/2006/relationships/image" Target="../media/image75.png"/><Relationship Id="rId20" Type="http://schemas.openxmlformats.org/officeDocument/2006/relationships/image" Target="../media/image78.png"/><Relationship Id="rId1" Type="http://schemas.openxmlformats.org/officeDocument/2006/relationships/tags" Target="../tags/tag9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5" Type="http://schemas.openxmlformats.org/officeDocument/2006/relationships/image" Target="../media/image74.png"/><Relationship Id="rId10" Type="http://schemas.openxmlformats.org/officeDocument/2006/relationships/image" Target="../media/image70.jpeg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emf"/><Relationship Id="rId14" Type="http://schemas.openxmlformats.org/officeDocument/2006/relationships/image" Target="../media/image73.png"/><Relationship Id="rId2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9" Type="http://schemas.openxmlformats.org/officeDocument/2006/relationships/image" Target="../media/image47.emf"/><Relationship Id="rId3" Type="http://schemas.openxmlformats.org/officeDocument/2006/relationships/audio" Target="../media/media11.m4a"/><Relationship Id="rId21" Type="http://schemas.openxmlformats.org/officeDocument/2006/relationships/tags" Target="../tags/tag28.xml"/><Relationship Id="rId34" Type="http://schemas.openxmlformats.org/officeDocument/2006/relationships/slideLayout" Target="../slideLayouts/slideLayout2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33" Type="http://schemas.openxmlformats.org/officeDocument/2006/relationships/tags" Target="../tags/tag40.xml"/><Relationship Id="rId38" Type="http://schemas.openxmlformats.org/officeDocument/2006/relationships/image" Target="../media/image38.png"/><Relationship Id="rId2" Type="http://schemas.microsoft.com/office/2007/relationships/media" Target="../media/media11.m4a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tags" Target="../tags/tag36.xml"/><Relationship Id="rId41" Type="http://schemas.openxmlformats.org/officeDocument/2006/relationships/image" Target="../media/image8.png"/><Relationship Id="rId1" Type="http://schemas.openxmlformats.org/officeDocument/2006/relationships/tags" Target="../tags/tag10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32" Type="http://schemas.openxmlformats.org/officeDocument/2006/relationships/tags" Target="../tags/tag39.xml"/><Relationship Id="rId37" Type="http://schemas.openxmlformats.org/officeDocument/2006/relationships/image" Target="../media/image37.png"/><Relationship Id="rId40" Type="http://schemas.openxmlformats.org/officeDocument/2006/relationships/image" Target="../media/image82.pn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36" Type="http://schemas.openxmlformats.org/officeDocument/2006/relationships/image" Target="../media/image81.png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31" Type="http://schemas.openxmlformats.org/officeDocument/2006/relationships/tags" Target="../tags/tag38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tags" Target="../tags/tag37.xml"/><Relationship Id="rId35" Type="http://schemas.openxmlformats.org/officeDocument/2006/relationships/image" Target="../media/image8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audio" Target="../media/media12.m4a"/><Relationship Id="rId7" Type="http://schemas.openxmlformats.org/officeDocument/2006/relationships/image" Target="../media/image85.png"/><Relationship Id="rId12" Type="http://schemas.openxmlformats.org/officeDocument/2006/relationships/image" Target="../media/image90.gif"/><Relationship Id="rId2" Type="http://schemas.microsoft.com/office/2007/relationships/media" Target="../media/media12.m4a"/><Relationship Id="rId16" Type="http://schemas.openxmlformats.org/officeDocument/2006/relationships/image" Target="../media/image8.png"/><Relationship Id="rId1" Type="http://schemas.openxmlformats.org/officeDocument/2006/relationships/tags" Target="../tags/tag41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png"/><Relationship Id="rId15" Type="http://schemas.openxmlformats.org/officeDocument/2006/relationships/image" Target="../media/image93.emf"/><Relationship Id="rId10" Type="http://schemas.openxmlformats.org/officeDocument/2006/relationships/image" Target="../media/image8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7.gif"/><Relationship Id="rId1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png"/><Relationship Id="rId18" Type="http://schemas.openxmlformats.org/officeDocument/2006/relationships/image" Target="../media/image104.png"/><Relationship Id="rId3" Type="http://schemas.openxmlformats.org/officeDocument/2006/relationships/audio" Target="../media/media13.m4a"/><Relationship Id="rId21" Type="http://schemas.openxmlformats.org/officeDocument/2006/relationships/image" Target="../media/image8.png"/><Relationship Id="rId7" Type="http://schemas.openxmlformats.org/officeDocument/2006/relationships/image" Target="../media/image96.png"/><Relationship Id="rId12" Type="http://schemas.openxmlformats.org/officeDocument/2006/relationships/image" Target="../media/image47.emf"/><Relationship Id="rId17" Type="http://schemas.openxmlformats.org/officeDocument/2006/relationships/image" Target="../media/image103.png"/><Relationship Id="rId2" Type="http://schemas.microsoft.com/office/2007/relationships/media" Target="../media/media13.m4a"/><Relationship Id="rId16" Type="http://schemas.openxmlformats.org/officeDocument/2006/relationships/image" Target="../media/image102.png"/><Relationship Id="rId20" Type="http://schemas.openxmlformats.org/officeDocument/2006/relationships/image" Target="../media/image106.emf"/><Relationship Id="rId1" Type="http://schemas.openxmlformats.org/officeDocument/2006/relationships/tags" Target="../tags/tag42.xml"/><Relationship Id="rId6" Type="http://schemas.openxmlformats.org/officeDocument/2006/relationships/image" Target="../media/image95.png"/><Relationship Id="rId11" Type="http://schemas.openxmlformats.org/officeDocument/2006/relationships/image" Target="../media/image100.emf"/><Relationship Id="rId5" Type="http://schemas.openxmlformats.org/officeDocument/2006/relationships/image" Target="../media/image94.png"/><Relationship Id="rId15" Type="http://schemas.openxmlformats.org/officeDocument/2006/relationships/image" Target="../media/image70.jpeg"/><Relationship Id="rId10" Type="http://schemas.openxmlformats.org/officeDocument/2006/relationships/image" Target="../media/image99.emf"/><Relationship Id="rId19" Type="http://schemas.openxmlformats.org/officeDocument/2006/relationships/image" Target="../media/image10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8.emf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13" Type="http://schemas.openxmlformats.org/officeDocument/2006/relationships/image" Target="../media/image102.png"/><Relationship Id="rId3" Type="http://schemas.openxmlformats.org/officeDocument/2006/relationships/audio" Target="../media/media14.m4a"/><Relationship Id="rId7" Type="http://schemas.openxmlformats.org/officeDocument/2006/relationships/image" Target="../media/image109.png"/><Relationship Id="rId12" Type="http://schemas.openxmlformats.org/officeDocument/2006/relationships/image" Target="../media/image111.jpeg"/><Relationship Id="rId2" Type="http://schemas.microsoft.com/office/2007/relationships/media" Target="../media/media14.m4a"/><Relationship Id="rId1" Type="http://schemas.openxmlformats.org/officeDocument/2006/relationships/tags" Target="../tags/tag43.xml"/><Relationship Id="rId6" Type="http://schemas.openxmlformats.org/officeDocument/2006/relationships/image" Target="../media/image108.png"/><Relationship Id="rId11" Type="http://schemas.openxmlformats.org/officeDocument/2006/relationships/image" Target="../media/image104.png"/><Relationship Id="rId5" Type="http://schemas.openxmlformats.org/officeDocument/2006/relationships/image" Target="../media/image107.jpeg"/><Relationship Id="rId15" Type="http://schemas.openxmlformats.org/officeDocument/2006/relationships/image" Target="../media/image8.png"/><Relationship Id="rId10" Type="http://schemas.openxmlformats.org/officeDocument/2006/relationships/image" Target="../media/image12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0.jpeg"/><Relationship Id="rId14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emf"/><Relationship Id="rId3" Type="http://schemas.openxmlformats.org/officeDocument/2006/relationships/audio" Target="../media/media15.m4a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microsoft.com/office/2007/relationships/media" Target="../media/media15.m4a"/><Relationship Id="rId1" Type="http://schemas.openxmlformats.org/officeDocument/2006/relationships/tags" Target="../tags/tag44.xml"/><Relationship Id="rId6" Type="http://schemas.openxmlformats.org/officeDocument/2006/relationships/image" Target="../media/image112.jpeg"/><Relationship Id="rId11" Type="http://schemas.openxmlformats.org/officeDocument/2006/relationships/image" Target="../media/image117.emf"/><Relationship Id="rId5" Type="http://schemas.openxmlformats.org/officeDocument/2006/relationships/image" Target="../media/image104.png"/><Relationship Id="rId10" Type="http://schemas.openxmlformats.org/officeDocument/2006/relationships/image" Target="../media/image1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5.png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audio" Target="../media/media2.m4a"/><Relationship Id="rId7" Type="http://schemas.openxmlformats.org/officeDocument/2006/relationships/image" Target="../media/image11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3.jpeg"/><Relationship Id="rId26" Type="http://schemas.openxmlformats.org/officeDocument/2006/relationships/image" Target="../media/image29.jpeg"/><Relationship Id="rId3" Type="http://schemas.openxmlformats.org/officeDocument/2006/relationships/audio" Target="../media/media3.m4a"/><Relationship Id="rId21" Type="http://schemas.openxmlformats.org/officeDocument/2006/relationships/image" Target="../media/image25.jpeg"/><Relationship Id="rId7" Type="http://schemas.openxmlformats.org/officeDocument/2006/relationships/hyperlink" Target="http://fr.wikipedia.org/wiki/Fichier:Heike_Kamerlingh_Onnes,_1878.jpg" TargetMode="External"/><Relationship Id="rId12" Type="http://schemas.openxmlformats.org/officeDocument/2006/relationships/image" Target="../media/image19.png"/><Relationship Id="rId17" Type="http://schemas.openxmlformats.org/officeDocument/2006/relationships/image" Target="../media/image22.jpeg"/><Relationship Id="rId25" Type="http://schemas.openxmlformats.org/officeDocument/2006/relationships/image" Target="../media/image28.png"/><Relationship Id="rId2" Type="http://schemas.microsoft.com/office/2007/relationships/media" Target="../media/media3.m4a"/><Relationship Id="rId16" Type="http://schemas.openxmlformats.org/officeDocument/2006/relationships/hyperlink" Target="http://www.supraconductivite.fr/media/images/Recherche/image008.jpg" TargetMode="External"/><Relationship Id="rId20" Type="http://schemas.openxmlformats.org/officeDocument/2006/relationships/hyperlink" Target="http://www.google.fr/imgres?imgurl=http://www.lemondeavance.com/Uploads/nobel.jpg&amp;imgrefurl=http://www.lemondeavance.com/lemonde_Les%20Prix%20Nobel%202007-176.htm&amp;usg=__SIA6AZKaI8t8Tm75LwcGlWLm4Yw=&amp;h=1013&amp;w=1013&amp;sz=162&amp;hl=fr&amp;start=2&amp;zoom=1&amp;itbs=1&amp;tbnid=DzIQfMg9b-O5kM:&amp;tbnh=150&amp;tbnw=150&amp;prev=/search?q=nobel&amp;hl=fr&amp;sa=X&amp;tbm=isch&amp;prmd=ivns&amp;ei=DuuvTavfPIiq8APlrNz3Cw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24" Type="http://schemas.openxmlformats.org/officeDocument/2006/relationships/image" Target="../media/image27.jpeg"/><Relationship Id="rId5" Type="http://schemas.openxmlformats.org/officeDocument/2006/relationships/image" Target="../media/image13.png"/><Relationship Id="rId15" Type="http://schemas.openxmlformats.org/officeDocument/2006/relationships/image" Target="../media/image21.jpeg"/><Relationship Id="rId23" Type="http://schemas.openxmlformats.org/officeDocument/2006/relationships/hyperlink" Target="http://fr.wikipedia.org/wiki/Fichier:Brian_David_Josephson.jpg" TargetMode="External"/><Relationship Id="rId28" Type="http://schemas.openxmlformats.org/officeDocument/2006/relationships/image" Target="../media/image8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Relationship Id="rId14" Type="http://schemas.openxmlformats.org/officeDocument/2006/relationships/hyperlink" Target="http://www.supraconductivite.fr/media/images/Recherche/image011.jpg" TargetMode="External"/><Relationship Id="rId22" Type="http://schemas.openxmlformats.org/officeDocument/2006/relationships/image" Target="../media/image26.jpeg"/><Relationship Id="rId27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5.m4a"/><Relationship Id="rId7" Type="http://schemas.openxmlformats.org/officeDocument/2006/relationships/image" Target="../media/image3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jpeg"/><Relationship Id="rId3" Type="http://schemas.openxmlformats.org/officeDocument/2006/relationships/audio" Target="../media/media6.m4a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5" Type="http://schemas.openxmlformats.org/officeDocument/2006/relationships/image" Target="../media/image8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emf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audio" Target="../media/media7.m4a"/><Relationship Id="rId7" Type="http://schemas.openxmlformats.org/officeDocument/2006/relationships/image" Target="../media/image48.emf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7.emf"/><Relationship Id="rId11" Type="http://schemas.openxmlformats.org/officeDocument/2006/relationships/image" Target="../media/image8.png"/><Relationship Id="rId5" Type="http://schemas.openxmlformats.org/officeDocument/2006/relationships/image" Target="../media/image46.png"/><Relationship Id="rId10" Type="http://schemas.openxmlformats.org/officeDocument/2006/relationships/image" Target="../media/image51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8.m4a"/><Relationship Id="rId7" Type="http://schemas.openxmlformats.org/officeDocument/2006/relationships/image" Target="../media/image54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3" Type="http://schemas.openxmlformats.org/officeDocument/2006/relationships/audio" Target="../media/media9.m4a"/><Relationship Id="rId7" Type="http://schemas.openxmlformats.org/officeDocument/2006/relationships/image" Target="../media/image36.jpeg"/><Relationship Id="rId12" Type="http://schemas.openxmlformats.org/officeDocument/2006/relationships/image" Target="../media/image61.png"/><Relationship Id="rId17" Type="http://schemas.openxmlformats.org/officeDocument/2006/relationships/image" Target="../media/image8.png"/><Relationship Id="rId2" Type="http://schemas.microsoft.com/office/2007/relationships/media" Target="../media/media9.m4a"/><Relationship Id="rId16" Type="http://schemas.openxmlformats.org/officeDocument/2006/relationships/image" Target="../media/image38.png"/><Relationship Id="rId1" Type="http://schemas.openxmlformats.org/officeDocument/2006/relationships/tags" Target="../tags/tag8.xml"/><Relationship Id="rId6" Type="http://schemas.openxmlformats.org/officeDocument/2006/relationships/image" Target="../media/image56.jpeg"/><Relationship Id="rId11" Type="http://schemas.openxmlformats.org/officeDocument/2006/relationships/image" Target="../media/image60.emf"/><Relationship Id="rId5" Type="http://schemas.openxmlformats.org/officeDocument/2006/relationships/image" Target="../media/image55.jpeg"/><Relationship Id="rId15" Type="http://schemas.openxmlformats.org/officeDocument/2006/relationships/image" Target="../media/image64.emf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jpeg"/><Relationship Id="rId14" Type="http://schemas.openxmlformats.org/officeDocument/2006/relationships/image" Target="../media/image6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ctrTitle" idx="4294967295"/>
          </p:nvPr>
        </p:nvSpPr>
        <p:spPr>
          <a:xfrm>
            <a:off x="1182624" y="615506"/>
            <a:ext cx="7101840" cy="5300662"/>
          </a:xfrm>
        </p:spPr>
        <p:txBody>
          <a:bodyPr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2400" dirty="0" err="1" smtClean="0">
                <a:solidFill>
                  <a:schemeClr val="tx1"/>
                </a:solidFill>
              </a:rPr>
              <a:t>Octobre</a:t>
            </a:r>
            <a:r>
              <a:rPr lang="en-US" sz="2400" dirty="0" smtClean="0">
                <a:solidFill>
                  <a:schemeClr val="tx1"/>
                </a:solidFill>
              </a:rPr>
              <a:t> 2019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4000" b="1" dirty="0" err="1" smtClean="0">
                <a:solidFill>
                  <a:schemeClr val="tx1"/>
                </a:solidFill>
              </a:rPr>
              <a:t>Supraconducteurs</a:t>
            </a:r>
            <a:r>
              <a:rPr lang="en-US" sz="4000" b="1" dirty="0" smtClean="0">
                <a:solidFill>
                  <a:schemeClr val="tx1"/>
                </a:solidFill>
              </a:rPr>
              <a:t> à Haute </a:t>
            </a:r>
            <a:r>
              <a:rPr lang="en-US" sz="4000" b="1" dirty="0" err="1" smtClean="0">
                <a:solidFill>
                  <a:schemeClr val="tx1"/>
                </a:solidFill>
              </a:rPr>
              <a:t>Température</a:t>
            </a:r>
            <a:r>
              <a:rPr lang="en-US" sz="4000" b="1" dirty="0" smtClean="0">
                <a:solidFill>
                  <a:schemeClr val="tx1"/>
                </a:solidFill>
              </a:rPr>
              <a:t> Critique</a:t>
            </a:r>
            <a:br>
              <a:rPr lang="en-US" sz="4000" b="1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rgbClr val="8D1102"/>
                </a:solidFill>
              </a:rPr>
              <a:t>H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igh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rgbClr val="8D1102"/>
                </a:solidFill>
              </a:rPr>
              <a:t>T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emperature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rgbClr val="8D1102"/>
                </a:solidFill>
              </a:rPr>
              <a:t>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uperconductors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>Philippe Fazilleau</a:t>
            </a:r>
            <a:br>
              <a:rPr lang="en-US" sz="1800" i="1" dirty="0" smtClean="0">
                <a:solidFill>
                  <a:schemeClr val="tx1"/>
                </a:solidFill>
              </a:rPr>
            </a:br>
            <a:r>
              <a:rPr lang="en-US" sz="1800" i="1" dirty="0">
                <a:solidFill>
                  <a:schemeClr val="tx1"/>
                </a:solidFill>
              </a:rPr>
              <a:t/>
            </a:r>
            <a:br>
              <a:rPr lang="en-US" sz="1800" i="1" dirty="0">
                <a:solidFill>
                  <a:schemeClr val="tx1"/>
                </a:solidFill>
              </a:rPr>
            </a:br>
            <a:r>
              <a:rPr lang="en-US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Laboratoire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d’étude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des </a:t>
            </a:r>
            <a:r>
              <a:rPr lang="en-US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aimants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supraconducteurs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– R&amp;D HTS</a:t>
            </a: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200" dirty="0" smtClean="0">
                <a:solidFill>
                  <a:schemeClr val="tx1"/>
                </a:solidFill>
              </a:rPr>
              <a:t/>
            </a:r>
            <a:br>
              <a:rPr lang="en-US" sz="1200" dirty="0" smtClean="0">
                <a:solidFill>
                  <a:schemeClr val="tx1"/>
                </a:solidFill>
              </a:rPr>
            </a:br>
            <a:endParaRPr lang="en-US" sz="1200" dirty="0" smtClean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1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67329" y="4317546"/>
            <a:ext cx="1035021" cy="9850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383" y="600607"/>
            <a:ext cx="7200800" cy="360363"/>
          </a:xfrm>
        </p:spPr>
        <p:txBody>
          <a:bodyPr/>
          <a:lstStyle/>
          <a:p>
            <a:r>
              <a:rPr lang="fr-FR" dirty="0" smtClean="0"/>
              <a:t>Aimants d’accélérateurs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155" y="651570"/>
            <a:ext cx="338357" cy="1449449"/>
          </a:xfrm>
          <a:prstGeom prst="rect">
            <a:avLst/>
          </a:prstGeom>
        </p:spPr>
      </p:pic>
      <p:pic>
        <p:nvPicPr>
          <p:cNvPr id="10" name="Image 9"/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4504" y="651570"/>
            <a:ext cx="1092803" cy="230906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2563" y="651570"/>
            <a:ext cx="2015606" cy="31975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383" y="3680091"/>
            <a:ext cx="2632866" cy="17238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99179" y="1038682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EuCARD</a:t>
            </a:r>
            <a:endParaRPr lang="fr-FR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496" y="607077"/>
            <a:ext cx="648072" cy="61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579997" y="2960630"/>
            <a:ext cx="740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F2D2</a:t>
            </a:r>
            <a:endParaRPr lang="fr-FR" b="1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Image 23" descr="C:\DATA - MD2\124___05\IMG_3665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/>
          <a:stretch/>
        </p:blipFill>
        <p:spPr bwMode="auto">
          <a:xfrm rot="16200000">
            <a:off x="1372186" y="1686104"/>
            <a:ext cx="1682491" cy="1108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/>
          <a:stretch/>
        </p:blipFill>
        <p:spPr>
          <a:xfrm rot="16200000">
            <a:off x="546432" y="2710930"/>
            <a:ext cx="851838" cy="747541"/>
          </a:xfrm>
          <a:prstGeom prst="rect">
            <a:avLst/>
          </a:prstGeom>
        </p:spPr>
      </p:pic>
      <p:pic>
        <p:nvPicPr>
          <p:cNvPr id="26" name="Image 25" descr="C:\DATA - MD2\EuCARD - Insert HTc\Sauvegarde Insert HTc 2016.09.01\34000 - Réalisation Insert Htc EuCARD\34200 - Réalisation Insert\Bobine 1-1bis\Photos Bobine 1-1bis - Juin 2016\IMG_2108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t="31732" r="26735" b="30354"/>
          <a:stretch/>
        </p:blipFill>
        <p:spPr bwMode="auto">
          <a:xfrm>
            <a:off x="399018" y="2056784"/>
            <a:ext cx="1146666" cy="5781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7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956624"/>
              </p:ext>
            </p:extLst>
          </p:nvPr>
        </p:nvGraphicFramePr>
        <p:xfrm>
          <a:off x="176383" y="5571515"/>
          <a:ext cx="8641972" cy="955136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2411860"/>
                <a:gridCol w="2322576"/>
                <a:gridCol w="1998515"/>
                <a:gridCol w="1909021"/>
              </a:tblGrid>
              <a:tr h="1552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rgbClr val="FA9496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EuCARD</a:t>
                      </a:r>
                      <a:r>
                        <a:rPr lang="en-US" sz="1200" dirty="0" smtClean="0">
                          <a:solidFill>
                            <a:srgbClr val="FA9496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CEA-CERN…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EuCARD2, CEA design</a:t>
                      </a:r>
                      <a:endParaRPr lang="en-US" sz="1200" u="none" dirty="0" smtClean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FRESCA2, CERN-CEA</a:t>
                      </a:r>
                      <a:endParaRPr lang="en-US" sz="1200" u="none" dirty="0" smtClean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F2D2</a:t>
                      </a:r>
                      <a:endParaRPr lang="en-US" sz="1200" dirty="0" smtClean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</a:tr>
              <a:tr h="2032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5.4 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2.6 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 T (@4.2 K)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14.7 T (@ 1.9 K)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 T (@4.2 K)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15.5 T</a:t>
                      </a:r>
                      <a:endParaRPr lang="en-US" sz="1000" b="1" dirty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</a:tr>
              <a:tr h="2032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Dipole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Dipole cos theta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Dipole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Dipole</a:t>
                      </a:r>
                    </a:p>
                  </a:txBody>
                  <a:tcPr marL="0" marR="0" marT="0" marB="0"/>
                </a:tc>
              </a:tr>
              <a:tr h="2032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REBCO,</a:t>
                      </a:r>
                      <a:r>
                        <a:rPr lang="en-US" sz="1200" b="0" baseline="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 </a:t>
                      </a:r>
                      <a:r>
                        <a:rPr lang="en-US" sz="1200" b="0" dirty="0" err="1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rubans</a:t>
                      </a:r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SC </a:t>
                      </a:r>
                      <a:r>
                        <a:rPr lang="en-US" sz="1200" b="0" dirty="0" err="1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</a:t>
                      </a:r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//, 4.2 K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Cable </a:t>
                      </a:r>
                      <a:r>
                        <a:rPr lang="en-US" sz="1200" b="0" dirty="0" err="1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Roebel</a:t>
                      </a:r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b="0" dirty="0" err="1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rubans</a:t>
                      </a:r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REBCO</a:t>
                      </a: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4.2 K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Nb3Sn Rutherford, 4.2 K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Nb3Sn Rutherford, 4.2 K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5402295" y="1902765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FRESCA2</a:t>
            </a:r>
            <a:endParaRPr lang="fr-FR" b="1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9568" y="3872277"/>
            <a:ext cx="1406762" cy="134832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01718" y="2370212"/>
            <a:ext cx="1079891" cy="15118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173092" y="1209920"/>
            <a:ext cx="1207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EuCARD2</a:t>
            </a:r>
            <a:endParaRPr lang="fr-FR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39" y="4336138"/>
            <a:ext cx="892254" cy="88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96" y="4085177"/>
            <a:ext cx="824574" cy="66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http://upload.wikimedia.org/wikipedia/commons/thumb/3/33/Roebelstab-Patent.jpg/640px-Roebelstab-Patent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07" y="1658552"/>
            <a:ext cx="948486" cy="181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Macintosh HD:Users:botturl:Desktop:2015-12-03 20.07.16.jpg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98" y="3086905"/>
            <a:ext cx="1224064" cy="87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72512" y="3203537"/>
            <a:ext cx="1486277" cy="10255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10205" y="4283979"/>
            <a:ext cx="1274917" cy="8902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55768" y="3283742"/>
            <a:ext cx="1430841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5.4 T</a:t>
            </a:r>
          </a:p>
          <a:p>
            <a:pPr algn="ctr"/>
            <a:r>
              <a:rPr lang="fr-FR" sz="1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Record mondial</a:t>
            </a:r>
            <a:endParaRPr lang="fr-FR" sz="1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46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74"/>
    </mc:Choice>
    <mc:Fallback xmlns="">
      <p:transition spd="slow" advTm="181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975" y="666439"/>
            <a:ext cx="6731380" cy="360363"/>
          </a:xfrm>
        </p:spPr>
        <p:txBody>
          <a:bodyPr/>
          <a:lstStyle/>
          <a:p>
            <a:r>
              <a:rPr lang="fr-FR" dirty="0" smtClean="0"/>
              <a:t>Aimants très haut-champ (solénoïdes)</a:t>
            </a:r>
            <a:endParaRPr lang="fr-FR" dirty="0"/>
          </a:p>
        </p:txBody>
      </p:sp>
      <p:grpSp>
        <p:nvGrpSpPr>
          <p:cNvPr id="60" name="Groupe 59"/>
          <p:cNvGrpSpPr/>
          <p:nvPr/>
        </p:nvGrpSpPr>
        <p:grpSpPr>
          <a:xfrm>
            <a:off x="237908" y="1971500"/>
            <a:ext cx="7230947" cy="629172"/>
            <a:chOff x="298623" y="1026645"/>
            <a:chExt cx="7081689" cy="1030203"/>
          </a:xfrm>
        </p:grpSpPr>
        <p:grpSp>
          <p:nvGrpSpPr>
            <p:cNvPr id="3" name="Groupe 2"/>
            <p:cNvGrpSpPr/>
            <p:nvPr/>
          </p:nvGrpSpPr>
          <p:grpSpPr>
            <a:xfrm>
              <a:off x="298623" y="1026645"/>
              <a:ext cx="7081689" cy="1030203"/>
              <a:chOff x="257895" y="2821176"/>
              <a:chExt cx="7081689" cy="793856"/>
            </a:xfrm>
          </p:grpSpPr>
          <p:sp>
            <p:nvSpPr>
              <p:cNvPr id="4" name="OTLSHAPE_TB_00000000000000000000000000000000_ScaleContainer"/>
              <p:cNvSpPr/>
              <p:nvPr>
                <p:custDataLst>
                  <p:tags r:id="rId5"/>
                </p:custDataLst>
              </p:nvPr>
            </p:nvSpPr>
            <p:spPr>
              <a:xfrm>
                <a:off x="257895" y="2859271"/>
                <a:ext cx="7081689" cy="752561"/>
              </a:xfrm>
              <a:prstGeom prst="rightArrow">
                <a:avLst>
                  <a:gd name="adj1" fmla="val 100000"/>
                  <a:gd name="adj2" fmla="val 25511"/>
                </a:avLst>
              </a:prstGeom>
              <a:solidFill>
                <a:schemeClr val="accent4">
                  <a:lumMod val="65000"/>
                  <a:lumOff val="3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63500"/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5" name="OTLSHAPE_TB_00000000000000000000000000000000_Separator5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4407306" y="3301999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2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OTLSHAPE_TB_00000000000000000000000000000000_Separator6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5213350" y="3301999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2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OTLSHAPE_TB_00000000000000000000000000000000_Separator7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5993392" y="3301999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2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OTLSHAPE_TB_00000000000000000000000000000000_Separator8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6799436" y="3301999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2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e 8"/>
              <p:cNvGrpSpPr/>
              <p:nvPr/>
            </p:nvGrpSpPr>
            <p:grpSpPr>
              <a:xfrm>
                <a:off x="691441" y="2821176"/>
                <a:ext cx="380095" cy="662279"/>
                <a:chOff x="959665" y="2839464"/>
                <a:chExt cx="380095" cy="662279"/>
              </a:xfrm>
            </p:grpSpPr>
            <p:sp>
              <p:nvSpPr>
                <p:cNvPr id="44" name="OTLSHAPE_TB_00000000000000000000000000000000_RightEndCaps"/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959665" y="2839464"/>
                  <a:ext cx="380095" cy="471123"/>
                </a:xfrm>
                <a:prstGeom prst="rightArrow">
                  <a:avLst/>
                </a:prstGeom>
                <a:noFill/>
              </p:spPr>
              <p:txBody>
                <a:bodyPr vert="horz" wrap="non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2000" spc="-36" dirty="0" smtClean="0">
                      <a:solidFill>
                        <a:schemeClr val="bg1"/>
                      </a:solidFill>
                      <a:latin typeface="Corbel" panose="020B0503020204020204" pitchFamily="34" charset="0"/>
                    </a:rPr>
                    <a:t>5 T</a:t>
                  </a:r>
                  <a:endParaRPr lang="en-US" sz="2000" spc="-36" dirty="0">
                    <a:solidFill>
                      <a:schemeClr val="bg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45" name="OTLSHAPE_TB_00000000000000000000000000000000_Separator6"/>
                <p:cNvCxnSpPr/>
                <p:nvPr>
                  <p:custDataLst>
                    <p:tags r:id="rId33"/>
                  </p:custDataLst>
                </p:nvPr>
              </p:nvCxnSpPr>
              <p:spPr>
                <a:xfrm>
                  <a:off x="1105118" y="3247743"/>
                  <a:ext cx="0" cy="254000"/>
                </a:xfrm>
                <a:prstGeom prst="line">
                  <a:avLst/>
                </a:prstGeom>
                <a:ln w="12700" cap="flat" cmpd="sng" algn="ctr">
                  <a:solidFill>
                    <a:schemeClr val="bg1">
                      <a:alpha val="29804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e 9"/>
              <p:cNvGrpSpPr/>
              <p:nvPr/>
            </p:nvGrpSpPr>
            <p:grpSpPr>
              <a:xfrm>
                <a:off x="1188808" y="2828411"/>
                <a:ext cx="537979" cy="661139"/>
                <a:chOff x="890104" y="2840603"/>
                <a:chExt cx="537979" cy="661139"/>
              </a:xfrm>
            </p:grpSpPr>
            <p:sp>
              <p:nvSpPr>
                <p:cNvPr id="42" name="OTLSHAPE_TB_00000000000000000000000000000000_RightEndCaps"/>
                <p:cNvSpPr txBox="1"/>
                <p:nvPr>
                  <p:custDataLst>
                    <p:tags r:id="rId30"/>
                  </p:custDataLst>
                </p:nvPr>
              </p:nvSpPr>
              <p:spPr>
                <a:xfrm>
                  <a:off x="890104" y="2840603"/>
                  <a:ext cx="537979" cy="471123"/>
                </a:xfrm>
                <a:prstGeom prst="rightArrow">
                  <a:avLst/>
                </a:prstGeom>
                <a:noFill/>
              </p:spPr>
              <p:txBody>
                <a:bodyPr vert="horz" wrap="non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2000" spc="-36" dirty="0" smtClean="0">
                      <a:solidFill>
                        <a:schemeClr val="bg1"/>
                      </a:solidFill>
                      <a:latin typeface="Corbel" panose="020B0503020204020204" pitchFamily="34" charset="0"/>
                    </a:rPr>
                    <a:t>10 T</a:t>
                  </a:r>
                  <a:endParaRPr lang="en-US" sz="2000" spc="-36" dirty="0">
                    <a:solidFill>
                      <a:schemeClr val="bg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43" name="OTLSHAPE_TB_00000000000000000000000000000000_Separator6"/>
                <p:cNvCxnSpPr/>
                <p:nvPr>
                  <p:custDataLst>
                    <p:tags r:id="rId31"/>
                  </p:custDataLst>
                </p:nvPr>
              </p:nvCxnSpPr>
              <p:spPr>
                <a:xfrm>
                  <a:off x="1105118" y="3247742"/>
                  <a:ext cx="0" cy="254000"/>
                </a:xfrm>
                <a:prstGeom prst="line">
                  <a:avLst/>
                </a:prstGeom>
                <a:ln w="12700" cap="flat" cmpd="sng" algn="ctr">
                  <a:solidFill>
                    <a:schemeClr val="bg1">
                      <a:alpha val="29804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e 10"/>
              <p:cNvGrpSpPr/>
              <p:nvPr/>
            </p:nvGrpSpPr>
            <p:grpSpPr>
              <a:xfrm>
                <a:off x="1733393" y="2827271"/>
                <a:ext cx="527328" cy="662280"/>
                <a:chOff x="886049" y="2839463"/>
                <a:chExt cx="527328" cy="662280"/>
              </a:xfrm>
            </p:grpSpPr>
            <p:sp>
              <p:nvSpPr>
                <p:cNvPr id="40" name="OTLSHAPE_TB_00000000000000000000000000000000_RightEndCaps"/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886049" y="2839463"/>
                  <a:ext cx="527328" cy="471124"/>
                </a:xfrm>
                <a:prstGeom prst="rightArrow">
                  <a:avLst/>
                </a:prstGeom>
                <a:noFill/>
              </p:spPr>
              <p:txBody>
                <a:bodyPr vert="horz" wrap="non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2000" spc="-36" dirty="0" smtClean="0">
                      <a:solidFill>
                        <a:schemeClr val="bg1"/>
                      </a:solidFill>
                      <a:latin typeface="Corbel" panose="020B0503020204020204" pitchFamily="34" charset="0"/>
                    </a:rPr>
                    <a:t>15 T</a:t>
                  </a:r>
                  <a:endParaRPr lang="en-US" sz="2000" spc="-36" dirty="0">
                    <a:solidFill>
                      <a:schemeClr val="bg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41" name="OTLSHAPE_TB_00000000000000000000000000000000_Separator6"/>
                <p:cNvCxnSpPr/>
                <p:nvPr>
                  <p:custDataLst>
                    <p:tags r:id="rId29"/>
                  </p:custDataLst>
                </p:nvPr>
              </p:nvCxnSpPr>
              <p:spPr>
                <a:xfrm>
                  <a:off x="1105118" y="3247743"/>
                  <a:ext cx="0" cy="254000"/>
                </a:xfrm>
                <a:prstGeom prst="line">
                  <a:avLst/>
                </a:prstGeom>
                <a:ln w="12700" cap="flat" cmpd="sng" algn="ctr">
                  <a:solidFill>
                    <a:schemeClr val="bg1">
                      <a:alpha val="29804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e 11"/>
              <p:cNvGrpSpPr/>
              <p:nvPr/>
            </p:nvGrpSpPr>
            <p:grpSpPr>
              <a:xfrm>
                <a:off x="2269380" y="2833367"/>
                <a:ext cx="552634" cy="662280"/>
                <a:chOff x="873396" y="2839463"/>
                <a:chExt cx="552634" cy="662280"/>
              </a:xfrm>
            </p:grpSpPr>
            <p:sp>
              <p:nvSpPr>
                <p:cNvPr id="38" name="OTLSHAPE_TB_00000000000000000000000000000000_RightEndCaps"/>
                <p:cNvSpPr txBox="1"/>
                <p:nvPr>
                  <p:custDataLst>
                    <p:tags r:id="rId26"/>
                  </p:custDataLst>
                </p:nvPr>
              </p:nvSpPr>
              <p:spPr>
                <a:xfrm>
                  <a:off x="873396" y="2839463"/>
                  <a:ext cx="552634" cy="471124"/>
                </a:xfrm>
                <a:prstGeom prst="rightArrow">
                  <a:avLst/>
                </a:prstGeom>
                <a:noFill/>
              </p:spPr>
              <p:txBody>
                <a:bodyPr vert="horz" wrap="non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2000" spc="-36" dirty="0" smtClean="0">
                      <a:solidFill>
                        <a:schemeClr val="bg1"/>
                      </a:solidFill>
                      <a:latin typeface="Corbel" panose="020B0503020204020204" pitchFamily="34" charset="0"/>
                    </a:rPr>
                    <a:t>20 T</a:t>
                  </a:r>
                  <a:endParaRPr lang="en-US" sz="2000" spc="-36" dirty="0">
                    <a:solidFill>
                      <a:schemeClr val="bg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39" name="OTLSHAPE_TB_00000000000000000000000000000000_Separator6"/>
                <p:cNvCxnSpPr/>
                <p:nvPr>
                  <p:custDataLst>
                    <p:tags r:id="rId27"/>
                  </p:custDataLst>
                </p:nvPr>
              </p:nvCxnSpPr>
              <p:spPr>
                <a:xfrm>
                  <a:off x="1105118" y="3247743"/>
                  <a:ext cx="0" cy="254000"/>
                </a:xfrm>
                <a:prstGeom prst="line">
                  <a:avLst/>
                </a:prstGeom>
                <a:ln w="12700" cap="flat" cmpd="sng" algn="ctr">
                  <a:solidFill>
                    <a:schemeClr val="bg1">
                      <a:alpha val="29804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e 12"/>
              <p:cNvGrpSpPr/>
              <p:nvPr/>
            </p:nvGrpSpPr>
            <p:grpSpPr>
              <a:xfrm>
                <a:off x="2818911" y="2827271"/>
                <a:ext cx="538660" cy="662280"/>
                <a:chOff x="880383" y="2839463"/>
                <a:chExt cx="538660" cy="662280"/>
              </a:xfrm>
            </p:grpSpPr>
            <p:sp>
              <p:nvSpPr>
                <p:cNvPr id="36" name="OTLSHAPE_TB_00000000000000000000000000000000_RightEndCaps"/>
                <p:cNvSpPr txBox="1"/>
                <p:nvPr>
                  <p:custDataLst>
                    <p:tags r:id="rId24"/>
                  </p:custDataLst>
                </p:nvPr>
              </p:nvSpPr>
              <p:spPr>
                <a:xfrm>
                  <a:off x="880383" y="2839463"/>
                  <a:ext cx="538660" cy="471124"/>
                </a:xfrm>
                <a:prstGeom prst="rightArrow">
                  <a:avLst/>
                </a:prstGeom>
                <a:noFill/>
              </p:spPr>
              <p:txBody>
                <a:bodyPr vert="horz" wrap="non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2000" spc="-36" dirty="0" smtClean="0">
                      <a:solidFill>
                        <a:schemeClr val="bg1"/>
                      </a:solidFill>
                      <a:latin typeface="Corbel" panose="020B0503020204020204" pitchFamily="34" charset="0"/>
                    </a:rPr>
                    <a:t>25 T</a:t>
                  </a:r>
                  <a:endParaRPr lang="en-US" sz="2000" spc="-36" dirty="0">
                    <a:solidFill>
                      <a:schemeClr val="bg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37" name="OTLSHAPE_TB_00000000000000000000000000000000_Separator6"/>
                <p:cNvCxnSpPr/>
                <p:nvPr>
                  <p:custDataLst>
                    <p:tags r:id="rId25"/>
                  </p:custDataLst>
                </p:nvPr>
              </p:nvCxnSpPr>
              <p:spPr>
                <a:xfrm>
                  <a:off x="1105118" y="3247743"/>
                  <a:ext cx="0" cy="254000"/>
                </a:xfrm>
                <a:prstGeom prst="line">
                  <a:avLst/>
                </a:prstGeom>
                <a:ln w="12700" cap="flat" cmpd="sng" algn="ctr">
                  <a:solidFill>
                    <a:schemeClr val="bg1">
                      <a:alpha val="29804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e 13"/>
              <p:cNvGrpSpPr/>
              <p:nvPr/>
            </p:nvGrpSpPr>
            <p:grpSpPr>
              <a:xfrm>
                <a:off x="3354634" y="2827271"/>
                <a:ext cx="540109" cy="662280"/>
                <a:chOff x="879658" y="2839463"/>
                <a:chExt cx="540109" cy="662280"/>
              </a:xfrm>
            </p:grpSpPr>
            <p:sp>
              <p:nvSpPr>
                <p:cNvPr id="34" name="OTLSHAPE_TB_00000000000000000000000000000000_RightEndCaps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879658" y="2839463"/>
                  <a:ext cx="540109" cy="471124"/>
                </a:xfrm>
                <a:prstGeom prst="rightArrow">
                  <a:avLst/>
                </a:prstGeom>
                <a:noFill/>
              </p:spPr>
              <p:txBody>
                <a:bodyPr vert="horz" wrap="non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2000" spc="-36" dirty="0" smtClean="0">
                      <a:solidFill>
                        <a:schemeClr val="bg1"/>
                      </a:solidFill>
                      <a:latin typeface="Corbel" panose="020B0503020204020204" pitchFamily="34" charset="0"/>
                    </a:rPr>
                    <a:t>30 T</a:t>
                  </a:r>
                  <a:endParaRPr lang="en-US" sz="2000" spc="-36" dirty="0">
                    <a:solidFill>
                      <a:schemeClr val="bg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35" name="OTLSHAPE_TB_00000000000000000000000000000000_Separator6"/>
                <p:cNvCxnSpPr/>
                <p:nvPr>
                  <p:custDataLst>
                    <p:tags r:id="rId23"/>
                  </p:custDataLst>
                </p:nvPr>
              </p:nvCxnSpPr>
              <p:spPr>
                <a:xfrm>
                  <a:off x="1105118" y="3247743"/>
                  <a:ext cx="0" cy="254000"/>
                </a:xfrm>
                <a:prstGeom prst="line">
                  <a:avLst/>
                </a:prstGeom>
                <a:ln w="12700" cap="flat" cmpd="sng" algn="ctr">
                  <a:solidFill>
                    <a:schemeClr val="bg1">
                      <a:alpha val="29804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e 14"/>
              <p:cNvGrpSpPr/>
              <p:nvPr/>
            </p:nvGrpSpPr>
            <p:grpSpPr>
              <a:xfrm>
                <a:off x="3884216" y="2833367"/>
                <a:ext cx="529458" cy="662280"/>
                <a:chOff x="884984" y="2839463"/>
                <a:chExt cx="529458" cy="662280"/>
              </a:xfrm>
            </p:grpSpPr>
            <p:sp>
              <p:nvSpPr>
                <p:cNvPr id="32" name="OTLSHAPE_TB_00000000000000000000000000000000_RightEndCaps"/>
                <p:cNvSpPr txBox="1"/>
                <p:nvPr>
                  <p:custDataLst>
                    <p:tags r:id="rId20"/>
                  </p:custDataLst>
                </p:nvPr>
              </p:nvSpPr>
              <p:spPr>
                <a:xfrm>
                  <a:off x="884984" y="2839463"/>
                  <a:ext cx="529458" cy="471124"/>
                </a:xfrm>
                <a:prstGeom prst="rightArrow">
                  <a:avLst/>
                </a:prstGeom>
                <a:noFill/>
              </p:spPr>
              <p:txBody>
                <a:bodyPr vert="horz" wrap="non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2000" spc="-36" dirty="0" smtClean="0">
                      <a:solidFill>
                        <a:schemeClr val="bg1"/>
                      </a:solidFill>
                      <a:latin typeface="Corbel" panose="020B0503020204020204" pitchFamily="34" charset="0"/>
                    </a:rPr>
                    <a:t>35 T</a:t>
                  </a:r>
                  <a:endParaRPr lang="en-US" sz="2000" spc="-36" dirty="0">
                    <a:solidFill>
                      <a:schemeClr val="bg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33" name="OTLSHAPE_TB_00000000000000000000000000000000_Separator6"/>
                <p:cNvCxnSpPr/>
                <p:nvPr>
                  <p:custDataLst>
                    <p:tags r:id="rId21"/>
                  </p:custDataLst>
                </p:nvPr>
              </p:nvCxnSpPr>
              <p:spPr>
                <a:xfrm>
                  <a:off x="1105118" y="3247743"/>
                  <a:ext cx="0" cy="254000"/>
                </a:xfrm>
                <a:prstGeom prst="line">
                  <a:avLst/>
                </a:prstGeom>
                <a:ln w="12700" cap="flat" cmpd="sng" algn="ctr">
                  <a:solidFill>
                    <a:schemeClr val="bg1">
                      <a:alpha val="29804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e 15"/>
              <p:cNvGrpSpPr/>
              <p:nvPr/>
            </p:nvGrpSpPr>
            <p:grpSpPr>
              <a:xfrm>
                <a:off x="4409514" y="2827271"/>
                <a:ext cx="561409" cy="662280"/>
                <a:chOff x="869008" y="2839463"/>
                <a:chExt cx="561409" cy="662280"/>
              </a:xfrm>
            </p:grpSpPr>
            <p:sp>
              <p:nvSpPr>
                <p:cNvPr id="30" name="OTLSHAPE_TB_00000000000000000000000000000000_RightEndCaps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869008" y="2839463"/>
                  <a:ext cx="561409" cy="471124"/>
                </a:xfrm>
                <a:prstGeom prst="rightArrow">
                  <a:avLst/>
                </a:prstGeom>
                <a:noFill/>
              </p:spPr>
              <p:txBody>
                <a:bodyPr vert="horz" wrap="non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2000" spc="-36" dirty="0" smtClean="0">
                      <a:solidFill>
                        <a:schemeClr val="bg1"/>
                      </a:solidFill>
                      <a:latin typeface="Corbel" panose="020B0503020204020204" pitchFamily="34" charset="0"/>
                    </a:rPr>
                    <a:t>40 T</a:t>
                  </a:r>
                  <a:endParaRPr lang="en-US" sz="2000" spc="-36" dirty="0">
                    <a:solidFill>
                      <a:schemeClr val="bg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31" name="OTLSHAPE_TB_00000000000000000000000000000000_Separator6"/>
                <p:cNvCxnSpPr/>
                <p:nvPr>
                  <p:custDataLst>
                    <p:tags r:id="rId19"/>
                  </p:custDataLst>
                </p:nvPr>
              </p:nvCxnSpPr>
              <p:spPr>
                <a:xfrm>
                  <a:off x="1105118" y="3247743"/>
                  <a:ext cx="0" cy="254000"/>
                </a:xfrm>
                <a:prstGeom prst="line">
                  <a:avLst/>
                </a:prstGeom>
                <a:ln w="12700" cap="flat" cmpd="sng" algn="ctr">
                  <a:solidFill>
                    <a:schemeClr val="bg1">
                      <a:alpha val="29804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e 16"/>
              <p:cNvGrpSpPr/>
              <p:nvPr/>
            </p:nvGrpSpPr>
            <p:grpSpPr>
              <a:xfrm>
                <a:off x="4952557" y="2833367"/>
                <a:ext cx="550759" cy="662280"/>
                <a:chOff x="874333" y="2839463"/>
                <a:chExt cx="550759" cy="662280"/>
              </a:xfrm>
            </p:grpSpPr>
            <p:sp>
              <p:nvSpPr>
                <p:cNvPr id="28" name="OTLSHAPE_TB_00000000000000000000000000000000_RightEndCaps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874333" y="2839463"/>
                  <a:ext cx="550759" cy="471124"/>
                </a:xfrm>
                <a:prstGeom prst="rightArrow">
                  <a:avLst/>
                </a:prstGeom>
                <a:noFill/>
              </p:spPr>
              <p:txBody>
                <a:bodyPr vert="horz" wrap="non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2000" spc="-36" dirty="0" smtClean="0">
                      <a:solidFill>
                        <a:schemeClr val="bg1"/>
                      </a:solidFill>
                      <a:latin typeface="Corbel" panose="020B0503020204020204" pitchFamily="34" charset="0"/>
                    </a:rPr>
                    <a:t>45 T</a:t>
                  </a:r>
                  <a:endParaRPr lang="en-US" sz="2000" spc="-36" dirty="0">
                    <a:solidFill>
                      <a:schemeClr val="bg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29" name="OTLSHAPE_TB_00000000000000000000000000000000_Separator6"/>
                <p:cNvCxnSpPr/>
                <p:nvPr>
                  <p:custDataLst>
                    <p:tags r:id="rId17"/>
                  </p:custDataLst>
                </p:nvPr>
              </p:nvCxnSpPr>
              <p:spPr>
                <a:xfrm>
                  <a:off x="1105118" y="3247743"/>
                  <a:ext cx="0" cy="254000"/>
                </a:xfrm>
                <a:prstGeom prst="line">
                  <a:avLst/>
                </a:prstGeom>
                <a:ln w="12700" cap="flat" cmpd="sng" algn="ctr">
                  <a:solidFill>
                    <a:schemeClr val="bg1">
                      <a:alpha val="29804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e 17"/>
              <p:cNvGrpSpPr/>
              <p:nvPr/>
            </p:nvGrpSpPr>
            <p:grpSpPr>
              <a:xfrm>
                <a:off x="5499488" y="2833367"/>
                <a:ext cx="541984" cy="662280"/>
                <a:chOff x="878720" y="2839463"/>
                <a:chExt cx="541984" cy="662280"/>
              </a:xfrm>
            </p:grpSpPr>
            <p:sp>
              <p:nvSpPr>
                <p:cNvPr id="26" name="OTLSHAPE_TB_00000000000000000000000000000000_RightEndCaps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878720" y="2839463"/>
                  <a:ext cx="541984" cy="471124"/>
                </a:xfrm>
                <a:prstGeom prst="rightArrow">
                  <a:avLst/>
                </a:prstGeom>
                <a:noFill/>
              </p:spPr>
              <p:txBody>
                <a:bodyPr vert="horz" wrap="non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2000" spc="-36" dirty="0" smtClean="0">
                      <a:solidFill>
                        <a:schemeClr val="bg1"/>
                      </a:solidFill>
                      <a:latin typeface="Corbel" panose="020B0503020204020204" pitchFamily="34" charset="0"/>
                    </a:rPr>
                    <a:t>50 T</a:t>
                  </a:r>
                  <a:endParaRPr lang="en-US" sz="2000" spc="-36" dirty="0">
                    <a:solidFill>
                      <a:schemeClr val="bg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27" name="OTLSHAPE_TB_00000000000000000000000000000000_Separator6"/>
                <p:cNvCxnSpPr/>
                <p:nvPr>
                  <p:custDataLst>
                    <p:tags r:id="rId15"/>
                  </p:custDataLst>
                </p:nvPr>
              </p:nvCxnSpPr>
              <p:spPr>
                <a:xfrm>
                  <a:off x="1105118" y="3247743"/>
                  <a:ext cx="0" cy="254000"/>
                </a:xfrm>
                <a:prstGeom prst="line">
                  <a:avLst/>
                </a:prstGeom>
                <a:ln w="12700" cap="flat" cmpd="sng" algn="ctr">
                  <a:solidFill>
                    <a:schemeClr val="bg1">
                      <a:alpha val="29804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e 18"/>
              <p:cNvGrpSpPr/>
              <p:nvPr/>
            </p:nvGrpSpPr>
            <p:grpSpPr>
              <a:xfrm>
                <a:off x="6256238" y="2833368"/>
                <a:ext cx="933395" cy="656183"/>
                <a:chOff x="1105118" y="2845560"/>
                <a:chExt cx="933395" cy="656183"/>
              </a:xfrm>
            </p:grpSpPr>
            <p:sp>
              <p:nvSpPr>
                <p:cNvPr id="24" name="OTLSHAPE_TB_00000000000000000000000000000000_RightEndCaps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1474973" y="2845560"/>
                  <a:ext cx="563540" cy="471124"/>
                </a:xfrm>
                <a:prstGeom prst="rightArrow">
                  <a:avLst/>
                </a:prstGeom>
                <a:noFill/>
              </p:spPr>
              <p:txBody>
                <a:bodyPr vert="horz" wrap="non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2000" spc="-36" dirty="0" smtClean="0">
                      <a:solidFill>
                        <a:schemeClr val="bg1"/>
                      </a:solidFill>
                      <a:latin typeface="Corbel" panose="020B0503020204020204" pitchFamily="34" charset="0"/>
                    </a:rPr>
                    <a:t>60 T</a:t>
                  </a:r>
                  <a:endParaRPr lang="en-US" sz="2000" spc="-36" dirty="0">
                    <a:solidFill>
                      <a:schemeClr val="bg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25" name="OTLSHAPE_TB_00000000000000000000000000000000_Separator6"/>
                <p:cNvCxnSpPr/>
                <p:nvPr>
                  <p:custDataLst>
                    <p:tags r:id="rId13"/>
                  </p:custDataLst>
                </p:nvPr>
              </p:nvCxnSpPr>
              <p:spPr>
                <a:xfrm>
                  <a:off x="1105118" y="3247743"/>
                  <a:ext cx="0" cy="254000"/>
                </a:xfrm>
                <a:prstGeom prst="line">
                  <a:avLst/>
                </a:prstGeom>
                <a:ln w="12700" cap="flat" cmpd="sng" algn="ctr">
                  <a:solidFill>
                    <a:schemeClr val="bg1">
                      <a:alpha val="29804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e 19"/>
              <p:cNvGrpSpPr/>
              <p:nvPr/>
            </p:nvGrpSpPr>
            <p:grpSpPr>
              <a:xfrm>
                <a:off x="6792686" y="3143909"/>
                <a:ext cx="205440" cy="471123"/>
                <a:chOff x="1105118" y="3150005"/>
                <a:chExt cx="205440" cy="471123"/>
              </a:xfrm>
            </p:grpSpPr>
            <p:sp>
              <p:nvSpPr>
                <p:cNvPr id="22" name="OTLSHAPE_TB_00000000000000000000000000000000_RightEndCaps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1310473" y="3150005"/>
                  <a:ext cx="85" cy="471123"/>
                </a:xfrm>
                <a:prstGeom prst="rightArrow">
                  <a:avLst/>
                </a:prstGeom>
                <a:noFill/>
              </p:spPr>
              <p:txBody>
                <a:bodyPr vert="horz" wrap="none" lIns="0" tIns="0" rIns="0" bIns="0" rtlCol="0" anchor="ctr" anchorCtr="0">
                  <a:spAutoFit/>
                </a:bodyPr>
                <a:lstStyle/>
                <a:p>
                  <a:pPr algn="ctr"/>
                  <a:endParaRPr lang="en-US" sz="2000" spc="-36" dirty="0">
                    <a:solidFill>
                      <a:schemeClr val="bg1"/>
                    </a:solidFill>
                    <a:latin typeface="Corbel" panose="020B0503020204020204" pitchFamily="34" charset="0"/>
                  </a:endParaRPr>
                </a:p>
              </p:txBody>
            </p:sp>
            <p:cxnSp>
              <p:nvCxnSpPr>
                <p:cNvPr id="23" name="OTLSHAPE_TB_00000000000000000000000000000000_Separator6"/>
                <p:cNvCxnSpPr/>
                <p:nvPr>
                  <p:custDataLst>
                    <p:tags r:id="rId11"/>
                  </p:custDataLst>
                </p:nvPr>
              </p:nvCxnSpPr>
              <p:spPr>
                <a:xfrm>
                  <a:off x="1105118" y="3247743"/>
                  <a:ext cx="0" cy="254000"/>
                </a:xfrm>
                <a:prstGeom prst="line">
                  <a:avLst/>
                </a:prstGeom>
                <a:ln w="12700" cap="flat" cmpd="sng" algn="ctr">
                  <a:solidFill>
                    <a:schemeClr val="bg1">
                      <a:alpha val="29804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9" name="OTLSHAPE_TB_00000000000000000000000000000000_RightEndCaps"/>
            <p:cNvSpPr txBox="1"/>
            <p:nvPr>
              <p:custDataLst>
                <p:tags r:id="rId4"/>
              </p:custDataLst>
            </p:nvPr>
          </p:nvSpPr>
          <p:spPr>
            <a:xfrm>
              <a:off x="6094868" y="1042463"/>
              <a:ext cx="537979" cy="611386"/>
            </a:xfrm>
            <a:prstGeom prst="rightArrow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ctr"/>
              <a:r>
                <a:rPr lang="en-US" sz="2000" spc="-36" dirty="0" smtClean="0">
                  <a:solidFill>
                    <a:schemeClr val="bg1"/>
                  </a:solidFill>
                  <a:latin typeface="Corbel" panose="020B0503020204020204" pitchFamily="34" charset="0"/>
                </a:rPr>
                <a:t>55 T</a:t>
              </a:r>
              <a:endParaRPr lang="en-US" sz="2000" spc="-36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237908" y="2543047"/>
            <a:ext cx="5725841" cy="1330448"/>
            <a:chOff x="237908" y="2543047"/>
            <a:chExt cx="5725841" cy="1330448"/>
          </a:xfrm>
        </p:grpSpPr>
        <p:sp>
          <p:nvSpPr>
            <p:cNvPr id="79" name="Rectangle 78"/>
            <p:cNvSpPr/>
            <p:nvPr/>
          </p:nvSpPr>
          <p:spPr bwMode="auto">
            <a:xfrm>
              <a:off x="316995" y="2601500"/>
              <a:ext cx="5272981" cy="1260000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307094" y="2612591"/>
              <a:ext cx="4513867" cy="1260000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37908" y="2543047"/>
              <a:ext cx="3313792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8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Aimants résistifs DC</a:t>
              </a:r>
              <a:endParaRPr lang="fr-F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07094" y="3006814"/>
              <a:ext cx="142391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fr-FR" sz="20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Polyhélices</a:t>
              </a:r>
              <a:endParaRPr lang="fr-F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fr-FR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Bitter</a:t>
              </a:r>
              <a:endParaRPr lang="fr-F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68" name="Picture 1" descr="C:\Documents and Settings\debray\Bureau\Aimant1.JPG"/>
            <p:cNvPicPr>
              <a:picLocks noChangeAspect="1" noChangeArrowheads="1"/>
            </p:cNvPicPr>
            <p:nvPr/>
          </p:nvPicPr>
          <p:blipFill>
            <a:blip r:embed="rId3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514" y="2607084"/>
              <a:ext cx="1601789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Rectangle 68"/>
            <p:cNvSpPr/>
            <p:nvPr/>
          </p:nvSpPr>
          <p:spPr>
            <a:xfrm>
              <a:off x="4718116" y="2692542"/>
              <a:ext cx="106311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4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41.4 T</a:t>
              </a:r>
            </a:p>
            <a:p>
              <a:pPr algn="ctr"/>
              <a:r>
                <a:rPr lang="fr-FR" sz="12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NHMFL</a:t>
              </a:r>
              <a:endParaRPr lang="fr-FR" sz="1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74" name="Connecteur droit 73"/>
            <p:cNvCxnSpPr/>
            <p:nvPr/>
          </p:nvCxnSpPr>
          <p:spPr bwMode="auto">
            <a:xfrm>
              <a:off x="4820961" y="2607084"/>
              <a:ext cx="0" cy="1266411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sp>
          <p:nvSpPr>
            <p:cNvPr id="80" name="Rectangle 79"/>
            <p:cNvSpPr/>
            <p:nvPr/>
          </p:nvSpPr>
          <p:spPr>
            <a:xfrm>
              <a:off x="5644431" y="2949541"/>
              <a:ext cx="3193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4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?</a:t>
              </a:r>
              <a:endParaRPr lang="fr-FR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84" name="Connecteur droit 83"/>
            <p:cNvCxnSpPr/>
            <p:nvPr/>
          </p:nvCxnSpPr>
          <p:spPr bwMode="auto">
            <a:xfrm>
              <a:off x="5607486" y="2607083"/>
              <a:ext cx="0" cy="1266411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grpSp>
        <p:nvGrpSpPr>
          <p:cNvPr id="46" name="Groupe 45"/>
          <p:cNvGrpSpPr/>
          <p:nvPr/>
        </p:nvGrpSpPr>
        <p:grpSpPr>
          <a:xfrm>
            <a:off x="279234" y="3860900"/>
            <a:ext cx="3661426" cy="1368751"/>
            <a:chOff x="279234" y="3860900"/>
            <a:chExt cx="3661426" cy="1368751"/>
          </a:xfrm>
        </p:grpSpPr>
        <p:sp>
          <p:nvSpPr>
            <p:cNvPr id="62" name="Rectangle 61"/>
            <p:cNvSpPr/>
            <p:nvPr/>
          </p:nvSpPr>
          <p:spPr bwMode="auto">
            <a:xfrm>
              <a:off x="338218" y="3948350"/>
              <a:ext cx="2870247" cy="1260000"/>
            </a:xfrm>
            <a:prstGeom prst="rect">
              <a:avLst/>
            </a:prstGeom>
            <a:solidFill>
              <a:srgbClr val="94C12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338218" y="3942135"/>
              <a:ext cx="2224054" cy="1260000"/>
            </a:xfrm>
            <a:prstGeom prst="rect">
              <a:avLst/>
            </a:prstGeom>
            <a:solidFill>
              <a:srgbClr val="94C12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83349" y="3873495"/>
              <a:ext cx="71147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8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LTS</a:t>
              </a:r>
              <a:endParaRPr lang="fr-F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76" name="Connecteur droit 75"/>
            <p:cNvCxnSpPr/>
            <p:nvPr/>
          </p:nvCxnSpPr>
          <p:spPr bwMode="auto">
            <a:xfrm>
              <a:off x="2100031" y="3938848"/>
              <a:ext cx="0" cy="1266411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77" name="Connecteur droit 76"/>
            <p:cNvCxnSpPr/>
            <p:nvPr/>
          </p:nvCxnSpPr>
          <p:spPr bwMode="auto">
            <a:xfrm>
              <a:off x="3187959" y="3932322"/>
              <a:ext cx="0" cy="1266411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sp>
          <p:nvSpPr>
            <p:cNvPr id="81" name="Rectangle 80"/>
            <p:cNvSpPr/>
            <p:nvPr/>
          </p:nvSpPr>
          <p:spPr>
            <a:xfrm>
              <a:off x="2042359" y="3974440"/>
              <a:ext cx="80342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fr-FR" sz="24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16 T</a:t>
              </a:r>
            </a:p>
            <a:p>
              <a:r>
                <a:rPr lang="fr-FR" sz="12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LBNL</a:t>
              </a:r>
            </a:p>
            <a:p>
              <a:r>
                <a:rPr lang="fr-FR" sz="12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HD1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137234" y="3876701"/>
              <a:ext cx="80342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4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25 T</a:t>
              </a:r>
            </a:p>
            <a:p>
              <a:pPr algn="ctr"/>
              <a:r>
                <a:rPr lang="fr-FR" sz="12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Nb3Sn</a:t>
              </a:r>
              <a:endParaRPr lang="fr-FR" sz="1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79234" y="4213988"/>
              <a:ext cx="94769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fr-FR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MgB2</a:t>
              </a:r>
            </a:p>
            <a:p>
              <a:r>
                <a:rPr lang="fr-FR" sz="20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NbTi</a:t>
              </a:r>
              <a:endParaRPr lang="fr-F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fr-FR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Nb3Sn</a:t>
              </a:r>
              <a:endParaRPr lang="fr-F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808160" y="3860900"/>
              <a:ext cx="106311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fr-FR" sz="2400" b="1" dirty="0" smtClean="0">
                  <a:ln w="0"/>
                  <a:solidFill>
                    <a:srgbClr val="FA949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14.7 T</a:t>
              </a:r>
            </a:p>
            <a:p>
              <a:pPr algn="r"/>
              <a:r>
                <a:rPr lang="fr-FR" sz="1200" b="1" dirty="0" smtClean="0">
                  <a:ln w="0"/>
                  <a:solidFill>
                    <a:srgbClr val="FA949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FRESCA2</a:t>
              </a:r>
            </a:p>
          </p:txBody>
        </p:sp>
        <p:cxnSp>
          <p:nvCxnSpPr>
            <p:cNvPr id="89" name="Connecteur droit 88"/>
            <p:cNvCxnSpPr/>
            <p:nvPr/>
          </p:nvCxnSpPr>
          <p:spPr bwMode="auto">
            <a:xfrm>
              <a:off x="1836517" y="3948350"/>
              <a:ext cx="0" cy="1266411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FA94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96" name="Connecteur droit 95"/>
            <p:cNvCxnSpPr/>
            <p:nvPr/>
          </p:nvCxnSpPr>
          <p:spPr bwMode="auto">
            <a:xfrm>
              <a:off x="2564027" y="3948350"/>
              <a:ext cx="0" cy="1266411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sp>
          <p:nvSpPr>
            <p:cNvPr id="97" name="Rectangle 96"/>
            <p:cNvSpPr/>
            <p:nvPr/>
          </p:nvSpPr>
          <p:spPr>
            <a:xfrm>
              <a:off x="2506018" y="4490228"/>
              <a:ext cx="88197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fr-FR" sz="24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19 T</a:t>
              </a:r>
            </a:p>
            <a:p>
              <a:r>
                <a:rPr lang="fr-FR" sz="12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solénoïde</a:t>
              </a:r>
            </a:p>
          </p:txBody>
        </p:sp>
      </p:grpSp>
      <p:pic>
        <p:nvPicPr>
          <p:cNvPr id="48" name="Image 47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74384" y="596833"/>
            <a:ext cx="2240182" cy="1601091"/>
          </a:xfrm>
          <a:prstGeom prst="rect">
            <a:avLst/>
          </a:prstGeom>
        </p:spPr>
      </p:pic>
      <p:grpSp>
        <p:nvGrpSpPr>
          <p:cNvPr id="47" name="Groupe 46"/>
          <p:cNvGrpSpPr/>
          <p:nvPr/>
        </p:nvGrpSpPr>
        <p:grpSpPr>
          <a:xfrm>
            <a:off x="250845" y="4813394"/>
            <a:ext cx="7364088" cy="1772413"/>
            <a:chOff x="250845" y="4813394"/>
            <a:chExt cx="7364088" cy="1772413"/>
          </a:xfrm>
        </p:grpSpPr>
        <p:sp>
          <p:nvSpPr>
            <p:cNvPr id="72" name="Flèche droite 71"/>
            <p:cNvSpPr/>
            <p:nvPr/>
          </p:nvSpPr>
          <p:spPr bwMode="auto">
            <a:xfrm>
              <a:off x="307094" y="5263971"/>
              <a:ext cx="6610229" cy="1260000"/>
            </a:xfrm>
            <a:prstGeom prst="rightArrow">
              <a:avLst>
                <a:gd name="adj1" fmla="val 100000"/>
                <a:gd name="adj2" fmla="val 26025"/>
              </a:avLst>
            </a:prstGeom>
            <a:solidFill>
              <a:srgbClr val="AE0F0A">
                <a:alpha val="3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309380" y="5263971"/>
              <a:ext cx="4722138" cy="1260000"/>
            </a:xfrm>
            <a:prstGeom prst="rect">
              <a:avLst/>
            </a:prstGeom>
            <a:solidFill>
              <a:srgbClr val="AE0F0A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0" name="Connecteur droit 99"/>
            <p:cNvCxnSpPr/>
            <p:nvPr/>
          </p:nvCxnSpPr>
          <p:spPr bwMode="auto">
            <a:xfrm>
              <a:off x="1055060" y="5257560"/>
              <a:ext cx="0" cy="1266411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98" name="Connecteur droit 97"/>
            <p:cNvCxnSpPr/>
            <p:nvPr/>
          </p:nvCxnSpPr>
          <p:spPr bwMode="auto">
            <a:xfrm>
              <a:off x="3332613" y="5267776"/>
              <a:ext cx="0" cy="1266411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sp>
          <p:nvSpPr>
            <p:cNvPr id="66" name="Rectangle 65"/>
            <p:cNvSpPr/>
            <p:nvPr/>
          </p:nvSpPr>
          <p:spPr>
            <a:xfrm>
              <a:off x="250845" y="5203039"/>
              <a:ext cx="8178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8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HTS</a:t>
              </a:r>
              <a:endParaRPr lang="fr-F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78" name="Connecteur droit 77"/>
            <p:cNvCxnSpPr/>
            <p:nvPr/>
          </p:nvCxnSpPr>
          <p:spPr bwMode="auto">
            <a:xfrm>
              <a:off x="5051582" y="5263971"/>
              <a:ext cx="0" cy="1266411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sp>
          <p:nvSpPr>
            <p:cNvPr id="83" name="Rectangle 82"/>
            <p:cNvSpPr/>
            <p:nvPr/>
          </p:nvSpPr>
          <p:spPr>
            <a:xfrm>
              <a:off x="5063368" y="5222771"/>
              <a:ext cx="106311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fr-FR" sz="24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45,5 T</a:t>
              </a:r>
            </a:p>
            <a:p>
              <a:r>
                <a:rPr lang="fr-FR" sz="12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NHMFL</a:t>
              </a:r>
            </a:p>
            <a:p>
              <a:r>
                <a:rPr lang="fr-FR" sz="12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Galettes MI</a:t>
              </a:r>
              <a:endParaRPr lang="fr-FR" sz="1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332210" y="4813394"/>
              <a:ext cx="128272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4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&gt; 100 T</a:t>
              </a:r>
            </a:p>
            <a:p>
              <a:pPr algn="ctr"/>
              <a:r>
                <a:rPr lang="fr-FR" sz="12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YBCO</a:t>
              </a:r>
              <a:endParaRPr lang="fr-FR" sz="1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86" name="Connecteur droit 85"/>
            <p:cNvCxnSpPr>
              <a:endCxn id="72" idx="3"/>
            </p:cNvCxnSpPr>
            <p:nvPr/>
          </p:nvCxnSpPr>
          <p:spPr bwMode="auto">
            <a:xfrm>
              <a:off x="6571971" y="5263971"/>
              <a:ext cx="345352" cy="630000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cxnSp>
          <p:nvCxnSpPr>
            <p:cNvPr id="88" name="Connecteur droit 87"/>
            <p:cNvCxnSpPr>
              <a:endCxn id="72" idx="2"/>
            </p:cNvCxnSpPr>
            <p:nvPr/>
          </p:nvCxnSpPr>
          <p:spPr bwMode="auto">
            <a:xfrm flipH="1">
              <a:off x="6589408" y="5893971"/>
              <a:ext cx="321022" cy="630000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sp>
          <p:nvSpPr>
            <p:cNvPr id="91" name="Rectangle 90"/>
            <p:cNvSpPr/>
            <p:nvPr/>
          </p:nvSpPr>
          <p:spPr>
            <a:xfrm>
              <a:off x="285615" y="5570144"/>
              <a:ext cx="95391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fr-FR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YBCO</a:t>
              </a:r>
            </a:p>
            <a:p>
              <a:endParaRPr lang="fr-F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fr-FR" sz="2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BSSCO</a:t>
              </a:r>
              <a:endParaRPr lang="fr-F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92" name="Image 91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768308" y="5284976"/>
              <a:ext cx="548932" cy="731909"/>
            </a:xfrm>
            <a:prstGeom prst="rect">
              <a:avLst/>
            </a:prstGeom>
          </p:spPr>
        </p:pic>
        <p:pic>
          <p:nvPicPr>
            <p:cNvPr id="93" name="Image 92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2357495" y="5283623"/>
              <a:ext cx="817091" cy="727059"/>
            </a:xfrm>
            <a:prstGeom prst="rect">
              <a:avLst/>
            </a:prstGeom>
          </p:spPr>
        </p:pic>
        <p:sp>
          <p:nvSpPr>
            <p:cNvPr id="101" name="Rectangle 100"/>
            <p:cNvSpPr/>
            <p:nvPr/>
          </p:nvSpPr>
          <p:spPr>
            <a:xfrm>
              <a:off x="999686" y="5357062"/>
              <a:ext cx="88678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4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5.4 T</a:t>
              </a:r>
            </a:p>
            <a:p>
              <a:pPr algn="ctr"/>
              <a:r>
                <a:rPr lang="fr-FR" sz="1200" b="1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EuCARD</a:t>
              </a:r>
              <a:endParaRPr lang="fr-FR" sz="1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2" name="Image 101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4180023" y="5275062"/>
              <a:ext cx="834292" cy="1248909"/>
            </a:xfrm>
            <a:prstGeom prst="rect">
              <a:avLst/>
            </a:prstGeom>
          </p:spPr>
        </p:pic>
        <p:sp>
          <p:nvSpPr>
            <p:cNvPr id="99" name="Rectangle 98"/>
            <p:cNvSpPr/>
            <p:nvPr/>
          </p:nvSpPr>
          <p:spPr>
            <a:xfrm>
              <a:off x="3353188" y="5182483"/>
              <a:ext cx="106311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4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26.4 T</a:t>
              </a:r>
            </a:p>
            <a:p>
              <a:pPr algn="ctr"/>
              <a:r>
                <a:rPr lang="fr-FR" sz="12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SUNAM NI</a:t>
              </a:r>
              <a:endParaRPr lang="fr-FR" sz="1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6082282" y="5263972"/>
              <a:ext cx="457098" cy="1260000"/>
            </a:xfrm>
            <a:prstGeom prst="rect">
              <a:avLst/>
            </a:prstGeom>
          </p:spPr>
        </p:pic>
      </p:grpSp>
      <p:pic>
        <p:nvPicPr>
          <p:cNvPr id="51" name="Audio 5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26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66"/>
    </mc:Choice>
    <mc:Fallback xmlns="">
      <p:transition spd="slow" advTm="67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34" y="1582994"/>
            <a:ext cx="7922435" cy="51760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7734" y="658517"/>
            <a:ext cx="7322720" cy="493776"/>
          </a:xfrm>
        </p:spPr>
        <p:txBody>
          <a:bodyPr/>
          <a:lstStyle/>
          <a:p>
            <a:r>
              <a:rPr lang="fr-FR" dirty="0" smtClean="0"/>
              <a:t>Quelles combinaisons ?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 bwMode="auto">
          <a:xfrm>
            <a:off x="1164403" y="1734804"/>
            <a:ext cx="1634859" cy="3111516"/>
          </a:xfrm>
          <a:prstGeom prst="round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à coins arrondis 4"/>
          <p:cNvSpPr/>
          <p:nvPr/>
        </p:nvSpPr>
        <p:spPr bwMode="auto">
          <a:xfrm>
            <a:off x="2879725" y="1734804"/>
            <a:ext cx="3698197" cy="3111516"/>
          </a:xfrm>
          <a:prstGeom prst="roundRect">
            <a:avLst>
              <a:gd name="adj" fmla="val 7499"/>
            </a:avLst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à coins arrondis 5"/>
          <p:cNvSpPr/>
          <p:nvPr/>
        </p:nvSpPr>
        <p:spPr bwMode="auto">
          <a:xfrm>
            <a:off x="6638540" y="1734804"/>
            <a:ext cx="1516068" cy="3111516"/>
          </a:xfrm>
          <a:prstGeom prst="round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30315" y="1285053"/>
            <a:ext cx="209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Aimants ‘hybride’</a:t>
            </a:r>
            <a:endParaRPr lang="fr-FR" b="1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35791" y="1321418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1D72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Solénoïdes HTS</a:t>
            </a:r>
            <a:endParaRPr lang="fr-FR" b="1" dirty="0">
              <a:solidFill>
                <a:srgbClr val="1D722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77184" y="1351269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Dipôles</a:t>
            </a:r>
            <a:endParaRPr lang="fr-FR" b="1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98" y="1771075"/>
            <a:ext cx="610820" cy="18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08" y="2538029"/>
            <a:ext cx="610820" cy="18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56" y="1941663"/>
            <a:ext cx="610820" cy="18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95" y="1826500"/>
            <a:ext cx="220654" cy="180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21" y="2837125"/>
            <a:ext cx="220654" cy="180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99" y="4171024"/>
            <a:ext cx="220654" cy="180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69" y="3391424"/>
            <a:ext cx="220654" cy="180000"/>
          </a:xfrm>
          <a:prstGeom prst="rect">
            <a:avLst/>
          </a:prstGeom>
        </p:spPr>
      </p:pic>
      <p:sp>
        <p:nvSpPr>
          <p:cNvPr id="23" name="Rectangle à coins arrondis 22"/>
          <p:cNvSpPr/>
          <p:nvPr/>
        </p:nvSpPr>
        <p:spPr bwMode="auto">
          <a:xfrm>
            <a:off x="2999827" y="2459107"/>
            <a:ext cx="1030354" cy="2306794"/>
          </a:xfrm>
          <a:prstGeom prst="roundRect">
            <a:avLst>
              <a:gd name="adj" fmla="val 4235"/>
            </a:avLst>
          </a:prstGeom>
          <a:noFill/>
          <a:ln w="28575" cap="flat" cmpd="sng" algn="ctr">
            <a:solidFill>
              <a:srgbClr val="94C12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Rectangle à coins arrondis 23"/>
          <p:cNvSpPr/>
          <p:nvPr/>
        </p:nvSpPr>
        <p:spPr bwMode="auto">
          <a:xfrm>
            <a:off x="4193514" y="1826500"/>
            <a:ext cx="2281693" cy="2939401"/>
          </a:xfrm>
          <a:prstGeom prst="roundRect">
            <a:avLst>
              <a:gd name="adj" fmla="val 3002"/>
            </a:avLst>
          </a:prstGeom>
          <a:noFill/>
          <a:ln w="28575" cap="flat" cmpd="sng" algn="ctr">
            <a:solidFill>
              <a:srgbClr val="94C12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81" y="3515304"/>
            <a:ext cx="239632" cy="1944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31" y="2974784"/>
            <a:ext cx="202857" cy="1800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08" y="3228688"/>
            <a:ext cx="220654" cy="1800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63" y="2600250"/>
            <a:ext cx="220654" cy="18000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572" y="2865451"/>
            <a:ext cx="615789" cy="1800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024" y="3619704"/>
            <a:ext cx="180804" cy="1800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20" y="2749610"/>
            <a:ext cx="450000" cy="1800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25" y="2987192"/>
            <a:ext cx="172987" cy="180000"/>
          </a:xfrm>
          <a:prstGeom prst="rect">
            <a:avLst/>
          </a:prstGeom>
        </p:spPr>
      </p:pic>
      <p:pic>
        <p:nvPicPr>
          <p:cNvPr id="36" name="Picture 4" descr="Afficher l'image d'origin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04959" y="2071166"/>
            <a:ext cx="186618" cy="180000"/>
          </a:xfrm>
          <a:prstGeom prst="rect">
            <a:avLst/>
          </a:prstGeom>
          <a:noFill/>
        </p:spPr>
      </p:pic>
      <p:pic>
        <p:nvPicPr>
          <p:cNvPr id="37" name="Picture 18" descr="hfml-logo-200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92826" y="1860194"/>
            <a:ext cx="546667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ZoneTexte 30"/>
          <p:cNvSpPr txBox="1"/>
          <p:nvPr/>
        </p:nvSpPr>
        <p:spPr>
          <a:xfrm>
            <a:off x="3136013" y="2114325"/>
            <a:ext cx="71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92C1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isolés</a:t>
            </a:r>
            <a:endParaRPr lang="fr-FR" i="1" dirty="0">
              <a:solidFill>
                <a:srgbClr val="92C12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999876" y="1782481"/>
            <a:ext cx="155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92C1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sans isolation</a:t>
            </a:r>
            <a:endParaRPr lang="fr-FR" i="1" dirty="0">
              <a:solidFill>
                <a:srgbClr val="92C12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226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18"/>
    </mc:Choice>
    <mc:Fallback xmlns="">
      <p:transition spd="slow" advTm="5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/>
      <p:bldP spid="8" grpId="0"/>
      <p:bldP spid="23" grpId="0" animBg="1"/>
      <p:bldP spid="24" grpId="0" animBg="1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512" y="646510"/>
            <a:ext cx="7322720" cy="493776"/>
          </a:xfrm>
        </p:spPr>
        <p:txBody>
          <a:bodyPr/>
          <a:lstStyle/>
          <a:p>
            <a:r>
              <a:rPr lang="fr-FR" dirty="0" smtClean="0"/>
              <a:t>Solénoïdes HTS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859" y="750503"/>
            <a:ext cx="1902117" cy="18335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2038" y="708165"/>
            <a:ext cx="393226" cy="1476884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482160" y="1221893"/>
            <a:ext cx="1192967" cy="224714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876573"/>
              </p:ext>
            </p:extLst>
          </p:nvPr>
        </p:nvGraphicFramePr>
        <p:xfrm>
          <a:off x="215516" y="5385667"/>
          <a:ext cx="8641972" cy="1158384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2411860"/>
                <a:gridCol w="2322576"/>
                <a:gridCol w="1998515"/>
                <a:gridCol w="1909021"/>
              </a:tblGrid>
              <a:tr h="38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NHMFL, USA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LBC3, NHMFL, USA</a:t>
                      </a:r>
                      <a:endParaRPr lang="en-US" sz="1200" u="none" dirty="0" smtClean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SUNAM, </a:t>
                      </a:r>
                      <a:r>
                        <a:rPr lang="en-US" sz="1200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Corée</a:t>
                      </a:r>
                      <a:endParaRPr lang="en-US" sz="1200" dirty="0" smtClean="0">
                        <a:solidFill>
                          <a:srgbClr val="0070C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A9496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NOUGAT, CEA,</a:t>
                      </a:r>
                      <a:r>
                        <a:rPr lang="en-US" sz="1200" baseline="0" dirty="0" smtClean="0">
                          <a:solidFill>
                            <a:srgbClr val="FA9496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France</a:t>
                      </a:r>
                      <a:endParaRPr lang="en-US" sz="1200" dirty="0" smtClean="0">
                        <a:solidFill>
                          <a:srgbClr val="FA949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</a:tr>
              <a:tr h="2032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 T (HTS) + </a:t>
                      </a:r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T</a:t>
                      </a:r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(LTS)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 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14.5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T (HTS)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+ </a:t>
                      </a:r>
                      <a:r>
                        <a:rPr lang="en-US" sz="1200" i="1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</a:t>
                      </a:r>
                      <a:r>
                        <a:rPr lang="en-US" sz="1200" i="1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T (</a:t>
                      </a:r>
                      <a:r>
                        <a:rPr lang="en-US" sz="1200" i="1" baseline="0" dirty="0" err="1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rés</a:t>
                      </a:r>
                      <a:r>
                        <a:rPr lang="en-US" sz="1200" i="1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en-US" sz="1200" i="1" dirty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45.5 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26.4 T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(HTS)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14.5 T (HTS) </a:t>
                      </a:r>
                      <a:r>
                        <a:rPr lang="en-US" sz="1200" i="1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+ 18</a:t>
                      </a:r>
                      <a:r>
                        <a:rPr lang="en-US" sz="1200" i="1" baseline="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T (res)</a:t>
                      </a:r>
                      <a:endParaRPr lang="en-US" sz="1200" i="1" dirty="0" smtClean="0">
                        <a:solidFill>
                          <a:srgbClr val="C0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32.5 T</a:t>
                      </a:r>
                      <a:endParaRPr lang="en-US" sz="1000" b="1" dirty="0" smtClean="0">
                        <a:solidFill>
                          <a:srgbClr val="C0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</a:tr>
              <a:tr h="2032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Aimant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isolé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No-Insulation (NI)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No-Insulation (NI)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Magnet-as-Insulation (MI)</a:t>
                      </a:r>
                    </a:p>
                  </a:txBody>
                  <a:tcPr marL="0" marR="0" marT="0" marB="0"/>
                </a:tc>
              </a:tr>
              <a:tr h="2032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REBCO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4 mm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4.2 K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REBCO 4 mm, 4.2 K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REBCO 4-8 mm, 4.2 K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REBCO</a:t>
                      </a:r>
                      <a:r>
                        <a:rPr lang="en-US" sz="1200" baseline="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6 mm</a:t>
                      </a: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4.2 K</a:t>
                      </a:r>
                    </a:p>
                  </a:txBody>
                  <a:tcPr marL="0" marR="0" marT="0" marB="0"/>
                </a:tc>
              </a:tr>
              <a:tr h="2032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 40 mm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 14 mm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 35 mm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 50 mm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100453" y="2985078"/>
            <a:ext cx="1705587" cy="23410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1718570" y="2985078"/>
            <a:ext cx="1060178" cy="215419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 rot="16200000">
            <a:off x="2317794" y="3209238"/>
            <a:ext cx="3012850" cy="96447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3285743" y="1637212"/>
            <a:ext cx="1184507" cy="45326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1011935" y="2437926"/>
            <a:ext cx="1184507" cy="45326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4982505" y="2654686"/>
            <a:ext cx="1719785" cy="257446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13" y="2186738"/>
            <a:ext cx="1359169" cy="397296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304" y="2735780"/>
            <a:ext cx="648072" cy="61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30870" y="2713086"/>
            <a:ext cx="600877" cy="648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14100" y="2875767"/>
            <a:ext cx="672684" cy="273540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 bwMode="auto">
          <a:xfrm>
            <a:off x="6905858" y="2643620"/>
            <a:ext cx="2055261" cy="3964443"/>
          </a:xfrm>
          <a:prstGeom prst="roundRect">
            <a:avLst>
              <a:gd name="adj" fmla="val 9000"/>
            </a:avLst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10591" y="3882333"/>
            <a:ext cx="834060" cy="1439333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268" y="3380805"/>
            <a:ext cx="1495098" cy="87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38126" y="4322740"/>
            <a:ext cx="919362" cy="875159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23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57"/>
    </mc:Choice>
    <mc:Fallback xmlns="">
      <p:transition spd="slow" advTm="125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/>
          <p:cNvGrpSpPr/>
          <p:nvPr/>
        </p:nvGrpSpPr>
        <p:grpSpPr>
          <a:xfrm>
            <a:off x="4850111" y="3816549"/>
            <a:ext cx="4010151" cy="2869845"/>
            <a:chOff x="260997" y="1526461"/>
            <a:chExt cx="4018588" cy="2849264"/>
          </a:xfrm>
        </p:grpSpPr>
        <p:grpSp>
          <p:nvGrpSpPr>
            <p:cNvPr id="33" name="Groupe 32"/>
            <p:cNvGrpSpPr/>
            <p:nvPr/>
          </p:nvGrpSpPr>
          <p:grpSpPr>
            <a:xfrm>
              <a:off x="260997" y="1526461"/>
              <a:ext cx="4018588" cy="2849264"/>
              <a:chOff x="266778" y="1531513"/>
              <a:chExt cx="4018588" cy="2849264"/>
            </a:xfrm>
          </p:grpSpPr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6778" y="1695530"/>
                <a:ext cx="3581694" cy="2685247"/>
              </a:xfrm>
              <a:prstGeom prst="rect">
                <a:avLst/>
              </a:prstGeom>
            </p:spPr>
          </p:pic>
          <p:sp>
            <p:nvSpPr>
              <p:cNvPr id="36" name="ZoneTexte 35"/>
              <p:cNvSpPr txBox="1"/>
              <p:nvPr/>
            </p:nvSpPr>
            <p:spPr>
              <a:xfrm>
                <a:off x="3516006" y="3451009"/>
                <a:ext cx="6495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1D722C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18 T</a:t>
                </a:r>
                <a:endParaRPr lang="fr-FR" b="1" dirty="0">
                  <a:solidFill>
                    <a:srgbClr val="1D722C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3440263" y="2272824"/>
                <a:ext cx="8451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CC66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14.5 T</a:t>
                </a:r>
                <a:endParaRPr lang="fr-FR" b="1" dirty="0">
                  <a:solidFill>
                    <a:srgbClr val="CC66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>
                <a:off x="2889351" y="1531513"/>
                <a:ext cx="845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C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32.5 T</a:t>
                </a:r>
                <a:endParaRPr lang="fr-FR" b="1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" name="ZoneTexte 38"/>
              <p:cNvSpPr txBox="1"/>
              <p:nvPr/>
            </p:nvSpPr>
            <p:spPr>
              <a:xfrm>
                <a:off x="3575372" y="1903492"/>
                <a:ext cx="348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=</a:t>
                </a:r>
                <a:endParaRPr lang="fr-FR" b="1" dirty="0">
                  <a:solidFill>
                    <a:schemeClr val="accent4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>
                <a:off x="3609465" y="2890574"/>
                <a:ext cx="348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chemeClr val="accent4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+</a:t>
                </a:r>
                <a:endParaRPr lang="fr-FR" b="1" dirty="0">
                  <a:solidFill>
                    <a:schemeClr val="accent4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34" name="Étoile à 5 branches 33"/>
            <p:cNvSpPr/>
            <p:nvPr/>
          </p:nvSpPr>
          <p:spPr>
            <a:xfrm>
              <a:off x="3106462" y="1880117"/>
              <a:ext cx="268224" cy="267745"/>
            </a:xfrm>
            <a:prstGeom prst="star5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" y="640414"/>
            <a:ext cx="9040368" cy="493776"/>
          </a:xfrm>
        </p:spPr>
        <p:txBody>
          <a:bodyPr/>
          <a:lstStyle/>
          <a:p>
            <a:r>
              <a:rPr lang="fr-FR" b="1" dirty="0" err="1" smtClean="0"/>
              <a:t>NOU</a:t>
            </a:r>
            <a:r>
              <a:rPr lang="fr-FR" sz="2000" dirty="0" err="1" smtClean="0"/>
              <a:t>velle</a:t>
            </a:r>
            <a:r>
              <a:rPr lang="fr-FR" sz="2400" dirty="0" smtClean="0"/>
              <a:t> </a:t>
            </a:r>
            <a:r>
              <a:rPr lang="fr-FR" b="1" dirty="0" smtClean="0"/>
              <a:t>G</a:t>
            </a:r>
            <a:r>
              <a:rPr lang="fr-FR" sz="2000" dirty="0" smtClean="0"/>
              <a:t>énération</a:t>
            </a:r>
            <a:r>
              <a:rPr lang="fr-FR" sz="2400" dirty="0" smtClean="0"/>
              <a:t> </a:t>
            </a:r>
            <a:r>
              <a:rPr lang="fr-FR" sz="2000" dirty="0" smtClean="0"/>
              <a:t>d’</a:t>
            </a:r>
            <a:r>
              <a:rPr lang="fr-FR" b="1" dirty="0" smtClean="0"/>
              <a:t>A</a:t>
            </a:r>
            <a:r>
              <a:rPr lang="fr-FR" sz="2000" dirty="0" smtClean="0"/>
              <a:t>imants</a:t>
            </a:r>
            <a:r>
              <a:rPr lang="fr-FR" sz="2400" dirty="0" smtClean="0"/>
              <a:t> </a:t>
            </a:r>
            <a:r>
              <a:rPr lang="fr-FR" sz="2000" dirty="0" smtClean="0"/>
              <a:t>pour la production de </a:t>
            </a:r>
            <a:r>
              <a:rPr lang="fr-FR" b="1" dirty="0" smtClean="0"/>
              <a:t>T</a:t>
            </a:r>
            <a:r>
              <a:rPr lang="fr-FR" sz="2000" dirty="0" smtClean="0"/>
              <a:t>eslas</a:t>
            </a: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51" y="4154364"/>
            <a:ext cx="3630059" cy="2627676"/>
          </a:xfr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745" y="1245276"/>
            <a:ext cx="2037541" cy="119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234249" y="1397885"/>
            <a:ext cx="15728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1" dirty="0" smtClean="0">
                <a:solidFill>
                  <a:srgbClr val="92C12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cryostat  @ 4,2 K</a:t>
            </a:r>
          </a:p>
          <a:p>
            <a:pPr algn="ctr"/>
            <a:r>
              <a:rPr lang="en-US" sz="1100" b="1" i="1" dirty="0" smtClean="0">
                <a:solidFill>
                  <a:srgbClr val="92C12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Max. </a:t>
            </a:r>
            <a:r>
              <a:rPr lang="en-US" sz="1100" b="1" i="1" dirty="0" err="1" smtClean="0">
                <a:solidFill>
                  <a:srgbClr val="92C12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</a:t>
            </a:r>
            <a:r>
              <a:rPr lang="en-US" sz="1100" b="1" i="1" baseline="-25000" dirty="0" err="1" smtClean="0">
                <a:solidFill>
                  <a:srgbClr val="92C12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coil</a:t>
            </a:r>
            <a:r>
              <a:rPr lang="en-US" sz="1100" b="1" i="1" dirty="0">
                <a:solidFill>
                  <a:srgbClr val="92C12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US" sz="1100" b="1" i="1" dirty="0" smtClean="0">
                <a:solidFill>
                  <a:srgbClr val="92C12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125 mm</a:t>
            </a:r>
          </a:p>
          <a:p>
            <a:pPr algn="ctr"/>
            <a:r>
              <a:rPr lang="en-US" sz="1100" b="1" i="1" dirty="0" err="1" smtClean="0">
                <a:solidFill>
                  <a:srgbClr val="92C12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US" sz="1100" b="1" i="1" baseline="-25000" dirty="0" err="1" smtClean="0">
                <a:solidFill>
                  <a:srgbClr val="92C12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max</a:t>
            </a:r>
            <a:r>
              <a:rPr lang="en-US" sz="1100" b="1" i="1" dirty="0" smtClean="0">
                <a:solidFill>
                  <a:srgbClr val="92C12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: 220 mm </a:t>
            </a:r>
            <a:endParaRPr lang="en-US" sz="1100" b="1" i="1" dirty="0">
              <a:solidFill>
                <a:srgbClr val="92C12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02031" y="1831750"/>
            <a:ext cx="11496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1" dirty="0" smtClean="0">
                <a:solidFill>
                  <a:srgbClr val="92C12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 MW</a:t>
            </a:r>
          </a:p>
          <a:p>
            <a:pPr algn="ctr"/>
            <a:r>
              <a:rPr lang="en-US" sz="1100" b="1" i="1" dirty="0" smtClean="0">
                <a:solidFill>
                  <a:srgbClr val="92C12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 T </a:t>
            </a:r>
            <a:r>
              <a:rPr lang="en-US" sz="1100" b="1" i="1" dirty="0">
                <a:solidFill>
                  <a:srgbClr val="92C12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1100" b="1" i="1" dirty="0" smtClean="0">
                <a:solidFill>
                  <a:srgbClr val="92C12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160 mm</a:t>
            </a:r>
            <a:endParaRPr lang="en-US" sz="1100" b="1" i="1" dirty="0">
              <a:solidFill>
                <a:srgbClr val="92C12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03148" y="1154607"/>
            <a:ext cx="518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1D72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Insert 10 T HTS dans un champ résistif de 20 T</a:t>
            </a:r>
            <a:endParaRPr lang="fr-FR" b="1" i="1" dirty="0">
              <a:solidFill>
                <a:srgbClr val="1D722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contenu 1"/>
              <p:cNvSpPr txBox="1">
                <a:spLocks/>
              </p:cNvSpPr>
              <p:nvPr/>
            </p:nvSpPr>
            <p:spPr bwMode="auto">
              <a:xfrm>
                <a:off x="251851" y="1508770"/>
                <a:ext cx="5569072" cy="9406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80975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None/>
                  <a:defRPr sz="2000">
                    <a:solidFill>
                      <a:srgbClr val="C0000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lvl1pPr>
                <a:lvl2pPr marL="536575" indent="-2682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Font typeface="Segoe UI" panose="020B0502040204020203" pitchFamily="34" charset="0"/>
                  <a:buChar char="►"/>
                  <a:defRPr sz="180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lvl2pPr>
                <a:lvl3pPr marL="719138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lvl3pPr>
                <a:lvl4pPr marL="804863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lvl4pPr>
                <a:lvl5pPr marL="896937" indent="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None/>
                  <a:defRPr sz="100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lvl5pPr>
                <a:lvl6pPr marL="207645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+mn-lt"/>
                  </a:defRPr>
                </a:lvl6pPr>
                <a:lvl7pPr marL="253365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+mn-lt"/>
                  </a:defRPr>
                </a:lvl7pPr>
                <a:lvl8pPr marL="299085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+mn-lt"/>
                  </a:defRPr>
                </a:lvl8pPr>
                <a:lvl9pPr marL="3448050" indent="-182563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285750" indent="-285750" algn="just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1600" kern="0" dirty="0" smtClean="0">
                    <a:solidFill>
                      <a:srgbClr val="1D722C"/>
                    </a:solidFill>
                  </a:rPr>
                  <a:t>Double </a:t>
                </a:r>
                <a:r>
                  <a:rPr lang="en-US" sz="1600" kern="0" dirty="0" err="1" smtClean="0">
                    <a:solidFill>
                      <a:srgbClr val="1D722C"/>
                    </a:solidFill>
                  </a:rPr>
                  <a:t>galettes</a:t>
                </a:r>
                <a:r>
                  <a:rPr lang="en-US" sz="1600" kern="0" dirty="0" smtClean="0">
                    <a:solidFill>
                      <a:srgbClr val="1D722C"/>
                    </a:solidFill>
                  </a:rPr>
                  <a:t>, </a:t>
                </a:r>
                <a:r>
                  <a:rPr lang="en-US" sz="1600" kern="0" dirty="0" err="1" smtClean="0">
                    <a:solidFill>
                      <a:srgbClr val="1D722C"/>
                    </a:solidFill>
                  </a:rPr>
                  <a:t>ReBCO</a:t>
                </a:r>
                <a:r>
                  <a:rPr lang="en-US" sz="1600" kern="0" dirty="0" smtClean="0">
                    <a:solidFill>
                      <a:srgbClr val="1D722C"/>
                    </a:solidFill>
                  </a:rPr>
                  <a:t> 6 mm, </a:t>
                </a:r>
                <a:r>
                  <a:rPr lang="en-US" sz="1600" kern="0" dirty="0" err="1" smtClean="0">
                    <a:solidFill>
                      <a:srgbClr val="1D722C"/>
                    </a:solidFill>
                  </a:rPr>
                  <a:t>bobinage</a:t>
                </a:r>
                <a:r>
                  <a:rPr lang="en-US" sz="1600" kern="0" dirty="0" smtClean="0">
                    <a:solidFill>
                      <a:srgbClr val="1D722C"/>
                    </a:solidFill>
                  </a:rPr>
                  <a:t> MI</a:t>
                </a:r>
              </a:p>
              <a:p>
                <a:pPr marL="285750" indent="-285750" algn="just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1600" kern="0" dirty="0" err="1" smtClean="0">
                    <a:solidFill>
                      <a:srgbClr val="1D722C"/>
                    </a:solidFill>
                  </a:rPr>
                  <a:t>SuperPower</a:t>
                </a:r>
                <a:r>
                  <a:rPr lang="en-US" sz="1600" kern="0" dirty="0" smtClean="0">
                    <a:solidFill>
                      <a:srgbClr val="1D722C"/>
                    </a:solidFill>
                  </a:rPr>
                  <a:t> (SP) / </a:t>
                </a:r>
                <a:r>
                  <a:rPr lang="en-US" sz="1600" kern="0" dirty="0" err="1" smtClean="0">
                    <a:solidFill>
                      <a:srgbClr val="1D722C"/>
                    </a:solidFill>
                  </a:rPr>
                  <a:t>SuperOx</a:t>
                </a:r>
                <a:r>
                  <a:rPr lang="en-US" sz="1600" kern="0" dirty="0" smtClean="0">
                    <a:solidFill>
                      <a:srgbClr val="1D722C"/>
                    </a:solidFill>
                  </a:rPr>
                  <a:t> (SO)</a:t>
                </a:r>
              </a:p>
              <a:p>
                <a:pPr marL="285750" indent="-285750" algn="just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1600" kern="0" dirty="0" smtClean="0">
                    <a:solidFill>
                      <a:srgbClr val="1D722C"/>
                    </a:solidFill>
                  </a:rPr>
                  <a:t>9 DG, </a:t>
                </a:r>
                <a14:m>
                  <m:oMath xmlns:m="http://schemas.openxmlformats.org/officeDocument/2006/math">
                    <m:r>
                      <a:rPr lang="en-US" sz="1600" b="0" i="0" kern="0">
                        <a:solidFill>
                          <a:srgbClr val="1D722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600" kern="0" dirty="0">
                    <a:solidFill>
                      <a:srgbClr val="1D722C"/>
                    </a:solidFill>
                  </a:rPr>
                  <a:t> 2 </a:t>
                </a:r>
                <a:r>
                  <a:rPr lang="en-US" sz="1600" kern="0" dirty="0" err="1">
                    <a:solidFill>
                      <a:srgbClr val="1D722C"/>
                    </a:solidFill>
                  </a:rPr>
                  <a:t>kms</a:t>
                </a:r>
                <a:r>
                  <a:rPr lang="en-US" sz="1600" kern="0" dirty="0">
                    <a:solidFill>
                      <a:srgbClr val="1D722C"/>
                    </a:solidFill>
                  </a:rPr>
                  <a:t> </a:t>
                </a:r>
                <a:r>
                  <a:rPr lang="en-US" sz="1600" kern="0" dirty="0" smtClean="0">
                    <a:solidFill>
                      <a:srgbClr val="1D722C"/>
                    </a:solidFill>
                  </a:rPr>
                  <a:t>of conductors</a:t>
                </a:r>
              </a:p>
              <a:p>
                <a:pPr marL="285750" indent="-285750" algn="just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1600" kern="0" dirty="0" smtClean="0">
                    <a:solidFill>
                      <a:srgbClr val="1D722C"/>
                    </a:solidFill>
                  </a:rPr>
                  <a:t>Prototypes (1 DG, 2 DG), codes (</a:t>
                </a:r>
                <a:r>
                  <a:rPr lang="en-US" sz="1600" kern="0" dirty="0" err="1" smtClean="0">
                    <a:solidFill>
                      <a:srgbClr val="1D722C"/>
                    </a:solidFill>
                  </a:rPr>
                  <a:t>dynamique</a:t>
                </a:r>
                <a:r>
                  <a:rPr lang="en-US" sz="1600" kern="0" dirty="0" smtClean="0">
                    <a:solidFill>
                      <a:srgbClr val="1D722C"/>
                    </a:solidFill>
                  </a:rPr>
                  <a:t> courants…)</a:t>
                </a:r>
                <a:endParaRPr lang="en-US" sz="1600" kern="0" dirty="0">
                  <a:solidFill>
                    <a:srgbClr val="1D722C"/>
                  </a:solidFill>
                </a:endParaRPr>
              </a:p>
            </p:txBody>
          </p:sp>
        </mc:Choice>
        <mc:Fallback xmlns="">
          <p:sp>
            <p:nvSpPr>
              <p:cNvPr id="13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851" y="1508770"/>
                <a:ext cx="5569072" cy="940632"/>
              </a:xfrm>
              <a:prstGeom prst="rect">
                <a:avLst/>
              </a:prstGeom>
              <a:blipFill rotWithShape="0">
                <a:blip r:embed="rId8"/>
                <a:stretch>
                  <a:fillRect l="-438" t="-2597" b="-370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6"/>
          <a:stretch/>
        </p:blipFill>
        <p:spPr>
          <a:xfrm>
            <a:off x="768096" y="3079487"/>
            <a:ext cx="868565" cy="11195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0"/>
          <a:srcRect l="49212" t="941"/>
          <a:stretch/>
        </p:blipFill>
        <p:spPr>
          <a:xfrm>
            <a:off x="768096" y="4877426"/>
            <a:ext cx="672054" cy="483946"/>
          </a:xfrm>
          <a:prstGeom prst="rect">
            <a:avLst/>
          </a:prstGeom>
          <a:effectLst/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8486" y="2852260"/>
            <a:ext cx="752080" cy="1297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à coins arrondis 22"/>
          <p:cNvSpPr/>
          <p:nvPr/>
        </p:nvSpPr>
        <p:spPr bwMode="auto">
          <a:xfrm>
            <a:off x="124000" y="1134191"/>
            <a:ext cx="8824928" cy="1599505"/>
          </a:xfrm>
          <a:prstGeom prst="roundRect">
            <a:avLst>
              <a:gd name="adj" fmla="val 9000"/>
            </a:avLst>
          </a:prstGeom>
          <a:noFill/>
          <a:ln w="57150" cap="flat" cmpd="sng" algn="ctr">
            <a:solidFill>
              <a:srgbClr val="1D722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680035" y="3017019"/>
            <a:ext cx="191937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Proto 2 DG</a:t>
            </a:r>
          </a:p>
          <a:p>
            <a:r>
              <a:rPr lang="fr-FR" b="1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6.93 T </a:t>
            </a:r>
            <a:r>
              <a:rPr lang="fr-FR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+ 20 T </a:t>
            </a:r>
            <a:r>
              <a:rPr lang="fr-FR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</a:t>
            </a:r>
            <a:endParaRPr lang="fr-FR" i="1" dirty="0" smtClean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i="1" dirty="0" smtClean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400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VonMises</a:t>
            </a:r>
            <a:r>
              <a:rPr lang="fr-FR" sz="14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&gt; 800 MPa</a:t>
            </a:r>
            <a:endParaRPr lang="fr-FR" sz="1400" i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Explosion 1 25"/>
          <p:cNvSpPr/>
          <p:nvPr/>
        </p:nvSpPr>
        <p:spPr bwMode="auto">
          <a:xfrm>
            <a:off x="2586933" y="4363327"/>
            <a:ext cx="1292352" cy="914400"/>
          </a:xfrm>
          <a:prstGeom prst="irregularSeal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291403" y="2809813"/>
            <a:ext cx="232999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Insert NOUGAT</a:t>
            </a:r>
          </a:p>
          <a:p>
            <a:r>
              <a:rPr lang="fr-FR" b="1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14.5 T </a:t>
            </a:r>
            <a:r>
              <a:rPr lang="fr-FR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+ 18 T </a:t>
            </a:r>
            <a:r>
              <a:rPr lang="fr-FR" i="1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</a:t>
            </a:r>
            <a:endParaRPr lang="fr-FR" i="1" dirty="0" smtClean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i="1" dirty="0" smtClean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4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fr-FR" sz="1400" b="1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T</a:t>
            </a:r>
            <a:r>
              <a:rPr lang="fr-FR" sz="1400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+20T VM # 800 MPa</a:t>
            </a:r>
            <a:endParaRPr lang="fr-FR" sz="1400" i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716" y="2183963"/>
            <a:ext cx="508694" cy="48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69410" y="2151083"/>
            <a:ext cx="471649" cy="5086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1059" y="2290963"/>
            <a:ext cx="528013" cy="2147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20923" y="5749910"/>
            <a:ext cx="21940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Record du monde </a:t>
            </a:r>
            <a:r>
              <a:rPr lang="en-US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pour un insert de </a:t>
            </a:r>
            <a:r>
              <a:rPr lang="en-US" sz="1400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cette</a:t>
            </a:r>
            <a:r>
              <a:rPr lang="en-US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taille</a:t>
            </a:r>
            <a:endParaRPr lang="en-US" sz="1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6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5"/>
    </mc:Choice>
    <mc:Fallback xmlns="">
      <p:transition spd="slow" advTm="75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833" y="598674"/>
            <a:ext cx="8066432" cy="493776"/>
          </a:xfrm>
        </p:spPr>
        <p:txBody>
          <a:bodyPr/>
          <a:lstStyle/>
          <a:p>
            <a:r>
              <a:rPr lang="fr-FR" dirty="0" smtClean="0"/>
              <a:t>Aimants haut-champ HTS : difficultés majeures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793" y="2993239"/>
            <a:ext cx="1096609" cy="189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à coins arrondis 5"/>
          <p:cNvSpPr/>
          <p:nvPr/>
        </p:nvSpPr>
        <p:spPr bwMode="auto">
          <a:xfrm>
            <a:off x="219611" y="1184828"/>
            <a:ext cx="3568708" cy="1753444"/>
          </a:xfrm>
          <a:prstGeom prst="wedgeRoundRectCallout">
            <a:avLst>
              <a:gd name="adj1" fmla="val 58589"/>
              <a:gd name="adj2" fmla="val 53390"/>
              <a:gd name="adj3" fmla="val 16667"/>
            </a:avLst>
          </a:prstGeom>
          <a:solidFill>
            <a:srgbClr val="FCC8C9"/>
          </a:solidFill>
          <a:ln w="38100" cap="flat" cmpd="sng" algn="ctr">
            <a:solidFill>
              <a:srgbClr val="9A100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227257" y="3033884"/>
            <a:ext cx="3568708" cy="3714388"/>
          </a:xfrm>
          <a:prstGeom prst="wedgeRoundRectCallout">
            <a:avLst>
              <a:gd name="adj1" fmla="val 59687"/>
              <a:gd name="adj2" fmla="val 1631"/>
              <a:gd name="adj3" fmla="val 16667"/>
            </a:avLst>
          </a:prstGeom>
          <a:solidFill>
            <a:srgbClr val="FCC8C9"/>
          </a:solidFill>
          <a:ln w="38100" cap="flat" cmpd="sng" algn="ctr">
            <a:solidFill>
              <a:srgbClr val="9A100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 bwMode="auto">
          <a:xfrm>
            <a:off x="5484818" y="1180331"/>
            <a:ext cx="3458013" cy="3062537"/>
          </a:xfrm>
          <a:prstGeom prst="wedgeRoundRectCallout">
            <a:avLst>
              <a:gd name="adj1" fmla="val -60917"/>
              <a:gd name="adj2" fmla="val 22330"/>
              <a:gd name="adj3" fmla="val 16667"/>
            </a:avLst>
          </a:prstGeom>
          <a:solidFill>
            <a:srgbClr val="FCC8C9"/>
          </a:solidFill>
          <a:ln w="38100" cap="flat" cmpd="sng" algn="ctr">
            <a:solidFill>
              <a:srgbClr val="9A100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 bwMode="auto">
          <a:xfrm>
            <a:off x="5522975" y="4336737"/>
            <a:ext cx="3419855" cy="2385395"/>
          </a:xfrm>
          <a:prstGeom prst="wedgeRoundRectCallout">
            <a:avLst>
              <a:gd name="adj1" fmla="val -62325"/>
              <a:gd name="adj2" fmla="val -37584"/>
              <a:gd name="adj3" fmla="val 16667"/>
            </a:avLst>
          </a:prstGeom>
          <a:solidFill>
            <a:srgbClr val="FCC8C9"/>
          </a:solidFill>
          <a:ln w="38100" cap="flat" cmpd="sng" algn="ctr">
            <a:solidFill>
              <a:srgbClr val="9A100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7" descr="300px-Frog_diamagnetic_levitati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31702" y="5429865"/>
            <a:ext cx="1226427" cy="1161725"/>
          </a:xfrm>
          <a:prstGeom prst="rect">
            <a:avLst/>
          </a:prstGeom>
          <a:noFill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0348" y="3434234"/>
            <a:ext cx="1396649" cy="145141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0848" y="1281542"/>
            <a:ext cx="1527297" cy="1571670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3184109" y="1640348"/>
            <a:ext cx="932205" cy="354606"/>
            <a:chOff x="1658050" y="2129503"/>
            <a:chExt cx="1561838" cy="661513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1658050" y="2786197"/>
              <a:ext cx="1561838" cy="481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2211776" y="2129503"/>
              <a:ext cx="100811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>
              <a:off x="3054591" y="2129503"/>
              <a:ext cx="0" cy="656694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8" name="ZoneTexte 17"/>
          <p:cNvSpPr txBox="1"/>
          <p:nvPr/>
        </p:nvSpPr>
        <p:spPr>
          <a:xfrm>
            <a:off x="3730141" y="1284168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x8</a:t>
            </a:r>
            <a:endParaRPr lang="fr-FR" b="1" i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477315" y="6289064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i="1" dirty="0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Diamagnétisme</a:t>
            </a:r>
          </a:p>
          <a:p>
            <a:pPr algn="ctr"/>
            <a:r>
              <a:rPr lang="fr-FR" sz="1200" b="1" i="1" dirty="0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 </a:t>
            </a:r>
            <a:r>
              <a:rPr lang="fr-FR" sz="1200" b="1" i="1" dirty="0" err="1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grad</a:t>
            </a:r>
            <a:r>
              <a:rPr lang="fr-FR" sz="1200" b="1" i="1" dirty="0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B² »</a:t>
            </a:r>
            <a:endParaRPr lang="en-US" sz="1200" b="1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071" y="1213621"/>
            <a:ext cx="1802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Protection </a:t>
            </a:r>
            <a:r>
              <a:rPr lang="fr-FR" b="1" i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HTS</a:t>
            </a:r>
          </a:p>
          <a:p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1867" y="4962113"/>
            <a:ext cx="34409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i="1" dirty="0" smtClean="0">
                <a:solidFill>
                  <a:srgbClr val="1D722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Co-bobinage MI </a:t>
            </a:r>
            <a:r>
              <a:rPr lang="fr-FR" sz="16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fournit un renfort supplémentaire</a:t>
            </a:r>
            <a:endParaRPr lang="fr-FR" sz="16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Bobinage imprégnés : utilisation de </a:t>
            </a:r>
            <a:r>
              <a:rPr lang="fr-FR" sz="1600" i="1" dirty="0" smtClean="0">
                <a:solidFill>
                  <a:srgbClr val="1D722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matériau à faible adhérence </a:t>
            </a:r>
            <a:r>
              <a:rPr lang="fr-FR" sz="16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(résine fluorée) et valeur faible pour ID/OD afin d’éviter la délamination.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3324018" y="3538561"/>
            <a:ext cx="609773" cy="441845"/>
            <a:chOff x="1658050" y="2129503"/>
            <a:chExt cx="1561838" cy="661513"/>
          </a:xfrm>
        </p:grpSpPr>
        <p:cxnSp>
          <p:nvCxnSpPr>
            <p:cNvPr id="28" name="Connecteur droit 27"/>
            <p:cNvCxnSpPr/>
            <p:nvPr/>
          </p:nvCxnSpPr>
          <p:spPr>
            <a:xfrm>
              <a:off x="1658050" y="2786197"/>
              <a:ext cx="1561838" cy="4819"/>
            </a:xfrm>
            <a:prstGeom prst="line">
              <a:avLst/>
            </a:prstGeom>
            <a:ln>
              <a:solidFill>
                <a:srgbClr val="1D722C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2211776" y="2129503"/>
              <a:ext cx="1008112" cy="0"/>
            </a:xfrm>
            <a:prstGeom prst="line">
              <a:avLst/>
            </a:prstGeom>
            <a:ln>
              <a:solidFill>
                <a:srgbClr val="1D722C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>
              <a:off x="3054591" y="2129503"/>
              <a:ext cx="0" cy="656694"/>
            </a:xfrm>
            <a:prstGeom prst="straightConnector1">
              <a:avLst/>
            </a:prstGeom>
            <a:ln w="28575">
              <a:solidFill>
                <a:srgbClr val="1D722C"/>
              </a:solidFill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1" name="ZoneTexte 30"/>
          <p:cNvSpPr txBox="1"/>
          <p:nvPr/>
        </p:nvSpPr>
        <p:spPr>
          <a:xfrm>
            <a:off x="3588703" y="3188011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1D72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x6</a:t>
            </a:r>
            <a:endParaRPr lang="fr-FR" b="1" i="1" dirty="0">
              <a:solidFill>
                <a:srgbClr val="1D722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0197" y="3040577"/>
            <a:ext cx="19616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rgbClr val="1D72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Mécanique, </a:t>
            </a:r>
            <a:endParaRPr lang="fr-FR" b="1" i="1" dirty="0" smtClean="0">
              <a:solidFill>
                <a:srgbClr val="1D722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400" i="1" dirty="0" smtClean="0">
                <a:solidFill>
                  <a:srgbClr val="1D72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forces </a:t>
            </a:r>
            <a:r>
              <a:rPr lang="fr-FR" sz="1400" i="1" dirty="0">
                <a:solidFill>
                  <a:srgbClr val="1D72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Laplace en B²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8315" y="1550445"/>
            <a:ext cx="19678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bobinages </a:t>
            </a:r>
            <a:r>
              <a:rPr lang="fr-FR" sz="1600" i="1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xI</a:t>
            </a:r>
            <a:endParaRPr lang="fr-FR" sz="1600" i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bobinages isolés (aimants d’accélérateurs) </a:t>
            </a:r>
            <a:r>
              <a:rPr lang="fr-FR" sz="1600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MSS numérique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700510" y="1222150"/>
            <a:ext cx="19605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smtClean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Homogénéité</a:t>
            </a:r>
          </a:p>
          <a:p>
            <a:r>
              <a:rPr lang="fr-FR" sz="1400" i="1" dirty="0" smtClean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Courants d’écrantages </a:t>
            </a:r>
            <a:endParaRPr lang="fr-FR" sz="1400" i="1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08831" y="1875289"/>
            <a:ext cx="33325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Rubans : </a:t>
            </a:r>
            <a:r>
              <a:rPr lang="fr-FR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techniques </a:t>
            </a:r>
            <a:r>
              <a:rPr lang="fr-FR" sz="1600" i="1" dirty="0" smtClean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‘over-shoot’, ‘vortex-</a:t>
            </a:r>
            <a:r>
              <a:rPr lang="fr-FR" sz="1600" i="1" dirty="0" err="1" smtClean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shaking</a:t>
            </a:r>
            <a:r>
              <a:rPr lang="fr-FR" sz="1600" i="1" dirty="0" smtClean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Câble </a:t>
            </a:r>
            <a:r>
              <a:rPr lang="fr-FR" sz="1600" i="1" dirty="0" err="1" smtClean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Roebel</a:t>
            </a:r>
            <a:r>
              <a:rPr lang="fr-FR" sz="1600" i="1" dirty="0" smtClean="0">
                <a:solidFill>
                  <a:srgbClr val="1D72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moins critique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18360" y="4336738"/>
            <a:ext cx="1289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Cryogénie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64007" y="4623355"/>
            <a:ext cx="21243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Refroidissement DG à « </a:t>
            </a:r>
            <a:r>
              <a:rPr lang="fr-FR" sz="16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coeur</a:t>
            </a:r>
            <a:r>
              <a:rPr lang="fr-FR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fr-F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», </a:t>
            </a:r>
            <a:r>
              <a:rPr lang="fr-FR" sz="1600" i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drains thermiques, PHP</a:t>
            </a:r>
            <a:endParaRPr lang="fr-FR" sz="1600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Refroidissement par hélium, </a:t>
            </a:r>
            <a:r>
              <a:rPr lang="fr-FR" sz="1600" i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lévitation</a:t>
            </a:r>
            <a:r>
              <a:rPr lang="fr-F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due au </a:t>
            </a:r>
            <a:r>
              <a:rPr lang="fr-FR" sz="16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grad</a:t>
            </a:r>
            <a:r>
              <a:rPr lang="fr-FR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 B² </a:t>
            </a:r>
            <a:r>
              <a:rPr lang="fr-F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important</a:t>
            </a:r>
            <a:endParaRPr lang="fr-FR"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6567" y="1235104"/>
            <a:ext cx="1113020" cy="757267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7314" y="2173418"/>
            <a:ext cx="1419797" cy="1000426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1047" y="4409803"/>
            <a:ext cx="958540" cy="951698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7609207" y="2148607"/>
            <a:ext cx="1282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i="1" dirty="0" smtClean="0">
                <a:solidFill>
                  <a:srgbClr val="7030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Vortex-</a:t>
            </a:r>
            <a:r>
              <a:rPr lang="fr-FR" sz="1200" b="1" i="1" dirty="0" err="1" smtClean="0">
                <a:solidFill>
                  <a:srgbClr val="7030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shaking</a:t>
            </a:r>
            <a:endParaRPr lang="en-US" sz="1200" b="1" i="1" dirty="0">
              <a:solidFill>
                <a:srgbClr val="7030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2267057" y="3456076"/>
            <a:ext cx="11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i="1" dirty="0" smtClean="0">
                <a:solidFill>
                  <a:srgbClr val="1D722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Force linéique</a:t>
            </a:r>
          </a:p>
          <a:p>
            <a:r>
              <a:rPr lang="fr-FR" sz="1200" b="1" i="1" dirty="0" smtClean="0">
                <a:solidFill>
                  <a:srgbClr val="1D722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dipôle</a:t>
            </a:r>
            <a:endParaRPr lang="en-US" sz="1200" b="1" i="1" dirty="0">
              <a:solidFill>
                <a:srgbClr val="1D722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2098781" y="1300242"/>
            <a:ext cx="1336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i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Energie linéique</a:t>
            </a:r>
          </a:p>
          <a:p>
            <a:r>
              <a:rPr lang="fr-FR" sz="1200" b="1" i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dipôle</a:t>
            </a:r>
            <a:endParaRPr lang="en-US" sz="1200" b="1" i="1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1786" y="3385570"/>
            <a:ext cx="1994230" cy="795784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7598575" y="3344530"/>
            <a:ext cx="1459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 smtClean="0">
                <a:solidFill>
                  <a:srgbClr val="7030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Courants d’écrantages dans un </a:t>
            </a:r>
            <a:r>
              <a:rPr lang="fr-FR" sz="1200" b="1" i="1" dirty="0" err="1" smtClean="0">
                <a:solidFill>
                  <a:srgbClr val="7030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Roebel</a:t>
            </a:r>
            <a:endParaRPr lang="en-US" sz="1200" b="1" i="1" dirty="0">
              <a:solidFill>
                <a:srgbClr val="7030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7608697" y="4382224"/>
            <a:ext cx="1063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i="1" dirty="0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Drain cuivre</a:t>
            </a:r>
            <a:endParaRPr lang="en-US" sz="1200" b="1" i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9" name="Image 48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33" y="3551849"/>
            <a:ext cx="1008119" cy="143338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ZoneTexte 43"/>
          <p:cNvSpPr txBox="1"/>
          <p:nvPr/>
        </p:nvSpPr>
        <p:spPr>
          <a:xfrm>
            <a:off x="298941" y="3774314"/>
            <a:ext cx="1862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 err="1" smtClean="0">
                <a:solidFill>
                  <a:srgbClr val="1D722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Ic</a:t>
            </a:r>
            <a:r>
              <a:rPr lang="fr-FR" sz="1200" b="1" i="1" dirty="0" smtClean="0">
                <a:solidFill>
                  <a:srgbClr val="1D722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200" b="1" i="1" dirty="0" err="1" smtClean="0">
                <a:solidFill>
                  <a:srgbClr val="1D722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fct</a:t>
            </a:r>
            <a:r>
              <a:rPr lang="fr-FR" sz="1200" b="1" i="1" dirty="0" smtClean="0">
                <a:solidFill>
                  <a:srgbClr val="1D722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de la déformation</a:t>
            </a:r>
            <a:endParaRPr lang="en-US" sz="1200" b="1" i="1" dirty="0">
              <a:solidFill>
                <a:srgbClr val="1D722C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1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912"/>
    </mc:Choice>
    <mc:Fallback xmlns="">
      <p:transition spd="slow" advTm="230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8" grpId="0"/>
      <p:bldP spid="19" grpId="0"/>
      <p:bldP spid="25" grpId="0"/>
      <p:bldP spid="26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1" grpId="0"/>
      <p:bldP spid="42" grpId="0"/>
      <p:bldP spid="43" grpId="0"/>
      <p:bldP spid="47" grpId="0"/>
      <p:bldP spid="48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5552" y="585550"/>
            <a:ext cx="7857744" cy="493776"/>
          </a:xfrm>
        </p:spPr>
        <p:txBody>
          <a:bodyPr/>
          <a:lstStyle/>
          <a:p>
            <a:r>
              <a:rPr lang="fr-FR" dirty="0" smtClean="0"/>
              <a:t>Conclusion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5552" y="1079326"/>
            <a:ext cx="8723376" cy="5327096"/>
          </a:xfrm>
        </p:spPr>
        <p:txBody>
          <a:bodyPr/>
          <a:lstStyle/>
          <a:p>
            <a:pPr marL="523875" indent="-342900">
              <a:buFont typeface="Wingdings" panose="05000000000000000000" pitchFamily="2" charset="2"/>
              <a:buChar char="§"/>
            </a:pPr>
            <a:r>
              <a:rPr lang="fr-FR" dirty="0" smtClean="0"/>
              <a:t>HTS # HFS (High Field </a:t>
            </a:r>
            <a:r>
              <a:rPr lang="fr-FR" dirty="0" err="1" smtClean="0"/>
              <a:t>Superconductors</a:t>
            </a:r>
            <a:r>
              <a:rPr lang="fr-FR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i="1" dirty="0" smtClean="0">
                <a:solidFill>
                  <a:srgbClr val="1D722C"/>
                </a:solidFill>
              </a:rPr>
              <a:t>Utilisation aux températures cryogéniques ‘basses’ (4-20 K)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i="1" dirty="0" smtClean="0">
              <a:solidFill>
                <a:srgbClr val="1D722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i="1" dirty="0" smtClean="0">
              <a:solidFill>
                <a:srgbClr val="1D722C"/>
              </a:solidFill>
            </a:endParaRPr>
          </a:p>
          <a:p>
            <a:pPr marL="523875" indent="-342900">
              <a:buFont typeface="Wingdings" panose="05000000000000000000" pitchFamily="2" charset="2"/>
              <a:buChar char="§"/>
            </a:pPr>
            <a:r>
              <a:rPr lang="fr-FR" dirty="0" smtClean="0"/>
              <a:t>Nombreux domaines d’applications</a:t>
            </a: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i="1" dirty="0" smtClean="0">
                <a:solidFill>
                  <a:srgbClr val="1D722C"/>
                </a:solidFill>
              </a:rPr>
              <a:t>Physique, défense, médical, industrie</a:t>
            </a:r>
          </a:p>
          <a:p>
            <a:endParaRPr lang="fr-FR" dirty="0" smtClean="0"/>
          </a:p>
          <a:p>
            <a:endParaRPr lang="fr-FR" dirty="0" smtClean="0"/>
          </a:p>
          <a:p>
            <a:pPr marL="523875" indent="-342900">
              <a:buFont typeface="Wingdings" panose="05000000000000000000" pitchFamily="2" charset="2"/>
              <a:buChar char="§"/>
            </a:pPr>
            <a:r>
              <a:rPr lang="fr-FR" dirty="0" smtClean="0"/>
              <a:t>IRFU et HTS</a:t>
            </a: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i="1" dirty="0" smtClean="0">
                <a:solidFill>
                  <a:srgbClr val="1D722C"/>
                </a:solidFill>
              </a:rPr>
              <a:t>Aimants d’accélérateurs et aimants haut-champ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i="1" dirty="0" smtClean="0">
              <a:solidFill>
                <a:srgbClr val="1D722C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i="1" dirty="0">
              <a:solidFill>
                <a:srgbClr val="1D722C"/>
              </a:solidFill>
            </a:endParaRPr>
          </a:p>
          <a:p>
            <a:pPr marL="523875" indent="-342900">
              <a:buFont typeface="Wingdings" panose="05000000000000000000" pitchFamily="2" charset="2"/>
              <a:buChar char="§"/>
            </a:pPr>
            <a:r>
              <a:rPr lang="fr-FR" dirty="0" smtClean="0"/>
              <a:t>Difficultés nouvelles liées au champ magnétique élevé</a:t>
            </a: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i="1" dirty="0" smtClean="0">
                <a:solidFill>
                  <a:srgbClr val="1D722C"/>
                </a:solidFill>
              </a:rPr>
              <a:t>Mécanique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i="1" dirty="0" smtClean="0">
                <a:solidFill>
                  <a:srgbClr val="1D722C"/>
                </a:solidFill>
              </a:rPr>
              <a:t>Cryogénie</a:t>
            </a:r>
            <a:endParaRPr lang="fr-FR" i="1" dirty="0">
              <a:solidFill>
                <a:srgbClr val="1D722C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i="1" dirty="0">
              <a:solidFill>
                <a:srgbClr val="1D722C"/>
              </a:solidFill>
            </a:endParaRP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0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13"/>
    </mc:Choice>
    <mc:Fallback xmlns="">
      <p:transition spd="slow" advTm="8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539552" y="719138"/>
            <a:ext cx="7920880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fr-FR" b="1" kern="0" dirty="0" smtClean="0">
                <a:solidFill>
                  <a:schemeClr val="tx1"/>
                </a:solidFill>
              </a:rPr>
              <a:t>Merci de votre attention</a:t>
            </a:r>
            <a:endParaRPr lang="en-US" sz="1200" kern="0" dirty="0" smtClean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"/>
    </mc:Choice>
    <mc:Fallback xmlns="">
      <p:transition spd="slow" advTm="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2656" y="1077076"/>
            <a:ext cx="4741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23875" indent="-342900"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Supraconductivité, </a:t>
            </a:r>
            <a:r>
              <a:rPr lang="fr-FR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LTS </a:t>
            </a:r>
            <a:r>
              <a:rPr lang="fr-FR" sz="2400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 </a:t>
            </a:r>
            <a:r>
              <a:rPr lang="fr-FR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92682" y="1738029"/>
            <a:ext cx="5972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3875" indent="-34290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HTS </a:t>
            </a:r>
            <a:r>
              <a:rPr lang="fr-FR" sz="2400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 les aimants d’accélérateurs</a:t>
            </a:r>
          </a:p>
          <a:p>
            <a:pPr marL="180975"/>
            <a:endParaRPr lang="fr-FR" dirty="0" smtClean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0975"/>
            <a:r>
              <a:rPr lang="fr-FR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	</a:t>
            </a:r>
            <a:r>
              <a:rPr lang="fr-FR" dirty="0" err="1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Eucard</a:t>
            </a:r>
            <a:r>
              <a:rPr lang="fr-FR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et </a:t>
            </a:r>
            <a:r>
              <a:rPr lang="fr-FR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Eucard2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1535" y="3881325"/>
            <a:ext cx="48128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3875" indent="-342900">
              <a:buFont typeface="Wingdings" panose="05000000000000000000" pitchFamily="2" charset="2"/>
              <a:buChar char="§"/>
            </a:pPr>
            <a:r>
              <a:rPr lang="fr-FR" sz="2400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HTS et aimants haut-champ</a:t>
            </a:r>
          </a:p>
          <a:p>
            <a:pPr marL="180975"/>
            <a:r>
              <a:rPr lang="fr-FR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FR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0975"/>
            <a:r>
              <a:rPr lang="fr-FR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NOUGAT</a:t>
            </a:r>
          </a:p>
          <a:p>
            <a:pPr marL="180975"/>
            <a:endParaRPr lang="fr-FR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Image 7" descr="C:\DATA - MD2\EuCARD - Insert HTc\Sauvegarde Insert HTc 2016.09.01\34000 - Réalisation Insert Htc EuCARD\34200 - Réalisation Insert\Bobine 1-1bis\Photos Bobine 1-1bis - Juin 2016\IMG_2108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t="31732" r="26735" b="30354"/>
          <a:stretch/>
        </p:blipFill>
        <p:spPr bwMode="auto">
          <a:xfrm>
            <a:off x="2898301" y="2885438"/>
            <a:ext cx="1146666" cy="5781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Macintosh HD:Users:botturl:Desktop:2015-12-03 20.07.1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846" y="2798278"/>
            <a:ext cx="1224064" cy="87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IMG_52251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1005" y="4440930"/>
            <a:ext cx="1219095" cy="2060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8"/>
          <a:srcRect l="49212" t="941"/>
          <a:stretch/>
        </p:blipFill>
        <p:spPr>
          <a:xfrm>
            <a:off x="2467037" y="5185984"/>
            <a:ext cx="1346454" cy="969581"/>
          </a:xfrm>
          <a:prstGeom prst="rect">
            <a:avLst/>
          </a:prstGeom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025304" y="6492875"/>
            <a:ext cx="1118696" cy="365125"/>
          </a:xfrm>
          <a:prstGeom prst="rect">
            <a:avLst/>
          </a:prstGeom>
        </p:spPr>
        <p:txBody>
          <a:bodyPr/>
          <a:lstStyle/>
          <a:p>
            <a:fld id="{E6C335AE-C2F0-4057-A53A-C939426B98C5}" type="slidenum">
              <a:rPr lang="fr-FR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2</a:t>
            </a:fld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0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"/>
    </mc:Choice>
    <mc:Fallback xmlns="">
      <p:transition spd="slow" advTm="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52"/>
          <p:cNvSpPr>
            <a:spLocks noChangeArrowheads="1"/>
          </p:cNvSpPr>
          <p:nvPr/>
        </p:nvSpPr>
        <p:spPr bwMode="auto">
          <a:xfrm>
            <a:off x="0" y="3810962"/>
            <a:ext cx="9143998" cy="30470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i="1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+ de 100 ans de supraconductivité</a:t>
            </a:r>
            <a:endParaRPr lang="fr-FR" dirty="0"/>
          </a:p>
        </p:txBody>
      </p:sp>
      <p:sp>
        <p:nvSpPr>
          <p:cNvPr id="4" name="Rectangle 52"/>
          <p:cNvSpPr>
            <a:spLocks noChangeArrowheads="1"/>
          </p:cNvSpPr>
          <p:nvPr/>
        </p:nvSpPr>
        <p:spPr bwMode="auto">
          <a:xfrm>
            <a:off x="0" y="1194817"/>
            <a:ext cx="4549140" cy="261747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i="1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52"/>
          <p:cNvSpPr>
            <a:spLocks noChangeArrowheads="1"/>
          </p:cNvSpPr>
          <p:nvPr/>
        </p:nvSpPr>
        <p:spPr bwMode="auto">
          <a:xfrm flipH="1">
            <a:off x="4553781" y="1190971"/>
            <a:ext cx="4590217" cy="2621316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i="1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0" y="3648749"/>
            <a:ext cx="9107424" cy="304800"/>
          </a:xfrm>
          <a:prstGeom prst="rightArrow">
            <a:avLst>
              <a:gd name="adj1" fmla="val 50000"/>
              <a:gd name="adj2" fmla="val 60991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i="1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587529" y="3496349"/>
            <a:ext cx="0" cy="609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fr-FR" i="1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38255" y="4147194"/>
            <a:ext cx="6286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2000" i="1" dirty="0">
                <a:solidFill>
                  <a:srgbClr val="FF66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1911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77113" y="4116417"/>
            <a:ext cx="78098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1986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268694" y="4147194"/>
            <a:ext cx="76174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2000" i="1" dirty="0">
                <a:solidFill>
                  <a:srgbClr val="FF66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1933 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1649567" y="3496349"/>
            <a:ext cx="0" cy="609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fr-FR" i="1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6226329" y="3496349"/>
            <a:ext cx="0" cy="609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fr-FR" i="1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3832379" y="3458249"/>
            <a:ext cx="0" cy="685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fr-FR" i="1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94743" y="4541917"/>
            <a:ext cx="60144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16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Hg</a:t>
            </a:r>
          </a:p>
          <a:p>
            <a:pPr algn="ctr"/>
            <a:r>
              <a:rPr lang="fr-FR" sz="16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R=0</a:t>
            </a:r>
            <a:r>
              <a:rPr lang="fr-FR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3108479" y="4391699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1600" i="1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Théorie BCS</a:t>
            </a:r>
            <a:r>
              <a:rPr lang="fr-FR" i="1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3468337" y="4147194"/>
            <a:ext cx="72808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2000" i="1" dirty="0">
                <a:solidFill>
                  <a:srgbClr val="FF66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1957 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335914" y="3144870"/>
            <a:ext cx="72648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2000" i="1" dirty="0">
                <a:solidFill>
                  <a:srgbClr val="FF66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1961 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4013444" y="2259821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12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lang="fr-FR" sz="1200" i="1" baseline="30000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ère</a:t>
            </a:r>
            <a:r>
              <a:rPr lang="fr-FR" sz="12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bobine </a:t>
            </a:r>
            <a:br>
              <a:rPr lang="fr-FR" sz="12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</a:br>
            <a:r>
              <a:rPr lang="fr-FR" sz="12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supra-</a:t>
            </a:r>
            <a:br>
              <a:rPr lang="fr-FR" sz="12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</a:br>
            <a:r>
              <a:rPr lang="fr-FR" sz="12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conductrice </a:t>
            </a:r>
            <a:endParaRPr lang="fr-FR" sz="1200" i="1" dirty="0">
              <a:solidFill>
                <a:schemeClr val="accent2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4702329" y="3458249"/>
            <a:ext cx="0" cy="685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fr-FR" i="1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5083329" y="3458249"/>
            <a:ext cx="0" cy="685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fr-FR" i="1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4775481" y="4147194"/>
            <a:ext cx="76174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2000" i="1" dirty="0">
                <a:solidFill>
                  <a:srgbClr val="FF66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1962 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639188" y="4492992"/>
            <a:ext cx="7136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fr-FR" sz="14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Nb-Sn </a:t>
            </a:r>
          </a:p>
          <a:p>
            <a:pPr algn="ctr">
              <a:spcBef>
                <a:spcPts val="0"/>
              </a:spcBef>
            </a:pPr>
            <a:r>
              <a:rPr lang="fr-FR" sz="14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10 </a:t>
            </a:r>
            <a:r>
              <a:rPr lang="fr-FR" sz="14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K</a:t>
            </a:r>
            <a:endParaRPr lang="fr-FR" sz="1400" i="1" dirty="0">
              <a:solidFill>
                <a:schemeClr val="accent2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5435755" y="4494878"/>
            <a:ext cx="17621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fr-FR" b="1" i="1" dirty="0" err="1" smtClean="0">
                <a:solidFill>
                  <a:srgbClr val="FF0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Supra-conducteurs</a:t>
            </a:r>
            <a:r>
              <a:rPr lang="fr-FR" b="1" i="1" dirty="0" smtClean="0">
                <a:solidFill>
                  <a:srgbClr val="FF00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à haute Tc</a:t>
            </a:r>
            <a:endParaRPr lang="fr-FR" sz="2000" b="1" i="1" dirty="0">
              <a:solidFill>
                <a:srgbClr val="FF000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8020184" y="3148147"/>
            <a:ext cx="67197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2000" i="1" dirty="0" smtClean="0">
                <a:solidFill>
                  <a:srgbClr val="FF66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2013</a:t>
            </a:r>
            <a:endParaRPr lang="fr-FR" sz="2000" i="1" dirty="0">
              <a:solidFill>
                <a:srgbClr val="FF660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7" name="Group 21"/>
          <p:cNvGrpSpPr>
            <a:grpSpLocks/>
          </p:cNvGrpSpPr>
          <p:nvPr/>
        </p:nvGrpSpPr>
        <p:grpSpPr bwMode="auto">
          <a:xfrm>
            <a:off x="211292" y="5229899"/>
            <a:ext cx="902494" cy="1238250"/>
            <a:chOff x="3992" y="2016"/>
            <a:chExt cx="1516" cy="2028"/>
          </a:xfrm>
        </p:grpSpPr>
        <p:pic>
          <p:nvPicPr>
            <p:cNvPr id="28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2" y="2016"/>
              <a:ext cx="1476" cy="2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Line 17"/>
            <p:cNvSpPr>
              <a:spLocks noChangeShapeType="1"/>
            </p:cNvSpPr>
            <p:nvPr/>
          </p:nvSpPr>
          <p:spPr bwMode="auto">
            <a:xfrm flipH="1">
              <a:off x="3992" y="2224"/>
              <a:ext cx="1440" cy="720"/>
            </a:xfrm>
            <a:prstGeom prst="line">
              <a:avLst/>
            </a:prstGeom>
            <a:noFill/>
            <a:ln w="6350">
              <a:solidFill>
                <a:srgbClr val="FF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 i="1"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33" name="Line 11"/>
          <p:cNvSpPr>
            <a:spLocks noChangeShapeType="1"/>
          </p:cNvSpPr>
          <p:nvPr/>
        </p:nvSpPr>
        <p:spPr bwMode="auto">
          <a:xfrm>
            <a:off x="2035329" y="3458249"/>
            <a:ext cx="0" cy="21526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fr-FR" i="1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4" name="Picture 35" descr="Gilles Hol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107" y="2650822"/>
            <a:ext cx="49688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6" descr="Heike Kamerlingh Onnes">
            <a:hlinkClick r:id="rId7" tooltip="Heike Kamerlingh Onnes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4415" y="2803222"/>
            <a:ext cx="5127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6" descr="l2100_meissn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2292" y="2234653"/>
            <a:ext cx="4826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2" descr="RTEmagicC_79633fc69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52246" y="2246375"/>
            <a:ext cx="5635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Line 40"/>
          <p:cNvSpPr>
            <a:spLocks noChangeShapeType="1"/>
          </p:cNvSpPr>
          <p:nvPr/>
        </p:nvSpPr>
        <p:spPr bwMode="auto">
          <a:xfrm>
            <a:off x="7293129" y="3496349"/>
            <a:ext cx="0" cy="609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fr-FR" i="1" dirty="0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9" name="Picture 5" descr="RTEmagicC_bcs_pic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03704" y="4778560"/>
            <a:ext cx="16573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Line 42"/>
          <p:cNvSpPr>
            <a:spLocks noChangeShapeType="1"/>
          </p:cNvSpPr>
          <p:nvPr/>
        </p:nvSpPr>
        <p:spPr bwMode="auto">
          <a:xfrm>
            <a:off x="6683529" y="3496349"/>
            <a:ext cx="0" cy="609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fr-FR" i="1" dirty="0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6296585" y="3144870"/>
            <a:ext cx="70403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2000" i="1" dirty="0">
                <a:solidFill>
                  <a:srgbClr val="FF66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1993</a:t>
            </a: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6108431" y="2639642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14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Aimants du </a:t>
            </a:r>
            <a:r>
              <a:rPr lang="fr-FR" sz="1400" i="1" dirty="0" err="1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LHC</a:t>
            </a:r>
            <a:r>
              <a:rPr lang="fr-FR" sz="14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r-FR" sz="14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au CERN</a:t>
            </a:r>
            <a:endParaRPr lang="fr-FR" i="1" dirty="0">
              <a:solidFill>
                <a:schemeClr val="accent2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3" name="Line 45"/>
          <p:cNvSpPr>
            <a:spLocks noChangeShapeType="1"/>
          </p:cNvSpPr>
          <p:nvPr/>
        </p:nvSpPr>
        <p:spPr bwMode="auto">
          <a:xfrm>
            <a:off x="7819850" y="3487498"/>
            <a:ext cx="0" cy="609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fr-FR" i="1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7428130" y="3140561"/>
            <a:ext cx="70403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2000" i="1" dirty="0">
                <a:solidFill>
                  <a:srgbClr val="FF66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2007</a:t>
            </a:r>
          </a:p>
        </p:txBody>
      </p: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7236790" y="2481973"/>
            <a:ext cx="1219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14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Détecteur </a:t>
            </a:r>
            <a:r>
              <a:rPr lang="fr-FR" sz="14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ATLAS du </a:t>
            </a:r>
            <a:r>
              <a:rPr lang="fr-FR" sz="1400" i="1" dirty="0" err="1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LHC</a:t>
            </a:r>
            <a:r>
              <a:rPr lang="fr-FR" sz="14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au CERN</a:t>
            </a:r>
            <a:endParaRPr lang="fr-FR" i="1" dirty="0">
              <a:solidFill>
                <a:schemeClr val="accent2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6" name="Rectangle 8"/>
          <p:cNvSpPr>
            <a:spLocks noChangeArrowheads="1"/>
          </p:cNvSpPr>
          <p:nvPr/>
        </p:nvSpPr>
        <p:spPr bwMode="auto">
          <a:xfrm>
            <a:off x="4736198" y="2962045"/>
            <a:ext cx="99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fr-FR" sz="12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Programme </a:t>
            </a:r>
            <a:r>
              <a:rPr lang="fr-FR" sz="1200" i="1" dirty="0" err="1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MagLev</a:t>
            </a:r>
            <a:endParaRPr lang="fr-FR" i="1" dirty="0">
              <a:solidFill>
                <a:schemeClr val="accent2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7" name="Picture 20" descr="ML10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41620" y="1343406"/>
            <a:ext cx="1143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54" descr="ANd9GcRYaIvylTbKqDhewwhqMf_6JTlEYcLZRzXLNKed3ddoIv--FJ9-Ew&amp;t=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23165" y="1847041"/>
            <a:ext cx="1047932" cy="69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5341620" y="1996811"/>
            <a:ext cx="99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12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lang="fr-FR" sz="1200" i="1" baseline="30000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er</a:t>
            </a:r>
            <a:r>
              <a:rPr lang="fr-FR" sz="12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 </a:t>
            </a:r>
            <a:r>
              <a:rPr lang="fr-FR" sz="1200" i="1" dirty="0" err="1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MagLev</a:t>
            </a:r>
            <a:r>
              <a:rPr lang="fr-FR" sz="12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(1972</a:t>
            </a:r>
            <a:r>
              <a:rPr lang="fr-FR" sz="12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)</a:t>
            </a:r>
            <a:endParaRPr lang="fr-FR" i="1" dirty="0">
              <a:solidFill>
                <a:schemeClr val="accent2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0" name="Picture 49" descr="Vitaly Ginzburg, AIP">
            <a:hlinkClick r:id="rId14" tooltip="Vitaly Ginzburg, AI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60553" y="2422222"/>
            <a:ext cx="55086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1" descr="Lev Landau, Crédits AIP.">
            <a:hlinkClick r:id="rId16" tooltip="Lev Landau, Crédits AIP.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29489" y="2328437"/>
            <a:ext cx="52228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3178329" y="3458249"/>
            <a:ext cx="0" cy="685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fr-FR" i="1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3" name="Rectangle 8"/>
          <p:cNvSpPr>
            <a:spLocks noChangeArrowheads="1"/>
          </p:cNvSpPr>
          <p:nvPr/>
        </p:nvSpPr>
        <p:spPr bwMode="auto">
          <a:xfrm>
            <a:off x="2779871" y="3144870"/>
            <a:ext cx="76174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2000" i="1" dirty="0">
                <a:solidFill>
                  <a:srgbClr val="FF66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1950 </a:t>
            </a:r>
          </a:p>
        </p:txBody>
      </p:sp>
      <p:sp>
        <p:nvSpPr>
          <p:cNvPr id="54" name="Rectangle 8"/>
          <p:cNvSpPr>
            <a:spLocks noChangeArrowheads="1"/>
          </p:cNvSpPr>
          <p:nvPr/>
        </p:nvSpPr>
        <p:spPr bwMode="auto">
          <a:xfrm>
            <a:off x="2478481" y="1806552"/>
            <a:ext cx="1792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16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Landau - </a:t>
            </a:r>
            <a:r>
              <a:rPr lang="fr-FR" sz="1600" i="1" dirty="0" err="1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Ginzburg</a:t>
            </a:r>
            <a:endParaRPr lang="fr-FR" i="1" dirty="0">
              <a:solidFill>
                <a:schemeClr val="accent2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2045714" y="4135471"/>
            <a:ext cx="76174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2000" i="1" dirty="0">
                <a:solidFill>
                  <a:srgbClr val="FF66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1935 </a:t>
            </a:r>
          </a:p>
        </p:txBody>
      </p:sp>
      <p:sp>
        <p:nvSpPr>
          <p:cNvPr id="56" name="Rectangle 8"/>
          <p:cNvSpPr>
            <a:spLocks noChangeArrowheads="1"/>
          </p:cNvSpPr>
          <p:nvPr/>
        </p:nvSpPr>
        <p:spPr bwMode="auto">
          <a:xfrm>
            <a:off x="1578129" y="5610899"/>
            <a:ext cx="1295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1600" i="1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Théorie de London</a:t>
            </a:r>
            <a:endParaRPr lang="fr-FR" i="1">
              <a:solidFill>
                <a:schemeClr val="accent2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5304692" y="2510145"/>
            <a:ext cx="99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14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Aimants RMN</a:t>
            </a:r>
            <a:endParaRPr lang="fr-FR" i="1" dirty="0">
              <a:solidFill>
                <a:schemeClr val="accent2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8" name="Picture 30" descr="http://www.science-et-vie.net/img/illustrations/E/effet-meissner.jpg"/>
          <p:cNvPicPr>
            <a:picLocks noChangeAspect="1" noChangeArrowheads="1"/>
          </p:cNvPicPr>
          <p:nvPr/>
        </p:nvPicPr>
        <p:blipFill>
          <a:blip r:embed="rId18" cstate="print"/>
          <a:srcRect t="25641"/>
          <a:stretch>
            <a:fillRect/>
          </a:stretch>
        </p:blipFill>
        <p:spPr bwMode="auto">
          <a:xfrm>
            <a:off x="1001867" y="4755114"/>
            <a:ext cx="12954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Rectangle 8"/>
          <p:cNvSpPr>
            <a:spLocks noChangeArrowheads="1"/>
          </p:cNvSpPr>
          <p:nvPr/>
        </p:nvSpPr>
        <p:spPr bwMode="auto">
          <a:xfrm>
            <a:off x="839942" y="4391699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1600" i="1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Effet Meissner</a:t>
            </a:r>
            <a:r>
              <a:rPr lang="fr-FR" i="1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pic>
        <p:nvPicPr>
          <p:cNvPr id="60" name="Image 10" descr="Bobine Oxford 1962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361395" y="1374238"/>
            <a:ext cx="538852" cy="8643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" name="Picture 23" descr="ANd9GcRaQWhW1vQKTsam5o55pvMOsWMok6Qdn7OA2PjbXwKd8_X-nJYT0bzF72IjXA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48641" y="3309365"/>
            <a:ext cx="307730" cy="30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23" descr="ANd9GcRaQWhW1vQKTsam5o55pvMOsWMok6Qdn7OA2PjbXwKd8_X-nJYT0bzF72IjXA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832861" y="3015995"/>
            <a:ext cx="307730" cy="30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23" descr="ANd9GcRaQWhW1vQKTsam5o55pvMOsWMok6Qdn7OA2PjbXwKd8_X-nJYT0bzF72IjXA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779521" y="5500115"/>
            <a:ext cx="307730" cy="30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2" descr="http://norja.net/saviezvousque/assets/images/mullbedn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859145" y="5405729"/>
            <a:ext cx="1067435" cy="675412"/>
          </a:xfrm>
          <a:prstGeom prst="rect">
            <a:avLst/>
          </a:prstGeom>
          <a:noFill/>
        </p:spPr>
      </p:pic>
      <p:sp>
        <p:nvSpPr>
          <p:cNvPr id="65" name="Rectangle 8"/>
          <p:cNvSpPr>
            <a:spLocks noChangeArrowheads="1"/>
          </p:cNvSpPr>
          <p:nvPr/>
        </p:nvSpPr>
        <p:spPr bwMode="auto">
          <a:xfrm>
            <a:off x="5644198" y="6115959"/>
            <a:ext cx="16180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A. Müller – G. </a:t>
            </a:r>
            <a:r>
              <a:rPr lang="fr-FR" sz="1200" i="1" dirty="0" err="1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Bednorz</a:t>
            </a:r>
            <a:endParaRPr lang="fr-FR" sz="1200" i="1" dirty="0">
              <a:solidFill>
                <a:schemeClr val="accent2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6" name="Picture 23" descr="ANd9GcRaQWhW1vQKTsam5o55pvMOsWMok6Qdn7OA2PjbXwKd8_X-nJYT0bzF72IjXA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892291" y="5881115"/>
            <a:ext cx="307730" cy="30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4" descr="http://upload.wikimedia.org/wikipedia/commons/thumb/9/99/Brian_David_Josephson.jpg/220px-Brian_David_Josephson.jpg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818698" y="5378196"/>
            <a:ext cx="700144" cy="811530"/>
          </a:xfrm>
          <a:prstGeom prst="rect">
            <a:avLst/>
          </a:prstGeom>
          <a:noFill/>
        </p:spPr>
      </p:pic>
      <p:sp>
        <p:nvSpPr>
          <p:cNvPr id="68" name="Rectangle 8"/>
          <p:cNvSpPr>
            <a:spLocks noChangeArrowheads="1"/>
          </p:cNvSpPr>
          <p:nvPr/>
        </p:nvSpPr>
        <p:spPr bwMode="auto">
          <a:xfrm>
            <a:off x="4656901" y="6211209"/>
            <a:ext cx="9941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B. Josephson</a:t>
            </a:r>
            <a:endParaRPr lang="fr-FR" sz="1200" i="1" dirty="0">
              <a:solidFill>
                <a:schemeClr val="accent2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9" name="Picture 23" descr="ANd9GcRaQWhW1vQKTsam5o55pvMOsWMok6Qdn7OA2PjbXwKd8_X-nJYT0bzF72IjXA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360671" y="6452615"/>
            <a:ext cx="307730" cy="30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Rectangle 8"/>
          <p:cNvSpPr>
            <a:spLocks noChangeArrowheads="1"/>
          </p:cNvSpPr>
          <p:nvPr/>
        </p:nvSpPr>
        <p:spPr bwMode="auto">
          <a:xfrm>
            <a:off x="395272" y="1913232"/>
            <a:ext cx="14173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16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Holst  - </a:t>
            </a:r>
            <a:r>
              <a:rPr lang="fr-FR" sz="1600" i="1" dirty="0" err="1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Onnes</a:t>
            </a:r>
            <a:endParaRPr lang="fr-FR" i="1" dirty="0">
              <a:solidFill>
                <a:schemeClr val="accent2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1" name="Line 45"/>
          <p:cNvSpPr>
            <a:spLocks noChangeShapeType="1"/>
          </p:cNvSpPr>
          <p:nvPr/>
        </p:nvSpPr>
        <p:spPr bwMode="auto">
          <a:xfrm>
            <a:off x="8344689" y="3506162"/>
            <a:ext cx="0" cy="609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fr-FR" i="1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2" name="Rectangle 8"/>
          <p:cNvSpPr>
            <a:spLocks noChangeArrowheads="1"/>
          </p:cNvSpPr>
          <p:nvPr/>
        </p:nvSpPr>
        <p:spPr bwMode="auto">
          <a:xfrm>
            <a:off x="7446967" y="4052290"/>
            <a:ext cx="18931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16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B</a:t>
            </a:r>
            <a:r>
              <a:rPr lang="fr-FR" sz="16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oson </a:t>
            </a:r>
            <a:r>
              <a:rPr lang="fr-FR" sz="1600" i="1" dirty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de </a:t>
            </a:r>
            <a:r>
              <a:rPr lang="fr-FR" sz="16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Brout-</a:t>
            </a:r>
            <a:r>
              <a:rPr lang="fr-FR" sz="1600" i="1" dirty="0" err="1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Englert</a:t>
            </a:r>
            <a:r>
              <a:rPr lang="fr-FR" sz="16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</a:t>
            </a:r>
            <a:r>
              <a:rPr lang="fr-FR" sz="1600" i="1" dirty="0" err="1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Higgs</a:t>
            </a:r>
            <a:endParaRPr lang="fr-FR" i="1" dirty="0">
              <a:solidFill>
                <a:schemeClr val="accent2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494880" y="4619562"/>
            <a:ext cx="1636928" cy="715266"/>
          </a:xfrm>
          <a:prstGeom prst="rect">
            <a:avLst/>
          </a:prstGeom>
        </p:spPr>
      </p:pic>
      <p:pic>
        <p:nvPicPr>
          <p:cNvPr id="74" name="Picture 23" descr="ANd9GcRaQWhW1vQKTsam5o55pvMOsWMok6Qdn7OA2PjbXwKd8_X-nJYT0bzF72IjXA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799694" y="5289803"/>
            <a:ext cx="307730" cy="30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Line 45"/>
          <p:cNvSpPr>
            <a:spLocks noChangeShapeType="1"/>
          </p:cNvSpPr>
          <p:nvPr/>
        </p:nvSpPr>
        <p:spPr bwMode="auto">
          <a:xfrm>
            <a:off x="8856753" y="3506162"/>
            <a:ext cx="0" cy="6096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fr-FR" i="1"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7" name="Rectangle 8"/>
          <p:cNvSpPr>
            <a:spLocks noChangeArrowheads="1"/>
          </p:cNvSpPr>
          <p:nvPr/>
        </p:nvSpPr>
        <p:spPr bwMode="auto">
          <a:xfrm>
            <a:off x="8590101" y="3154527"/>
            <a:ext cx="67198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2000" i="1" dirty="0" smtClean="0">
                <a:solidFill>
                  <a:srgbClr val="FF660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2019</a:t>
            </a:r>
            <a:endParaRPr lang="fr-FR" sz="2000" i="1" dirty="0">
              <a:solidFill>
                <a:srgbClr val="FF660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8" name="Rectangle 8"/>
          <p:cNvSpPr>
            <a:spLocks noChangeArrowheads="1"/>
          </p:cNvSpPr>
          <p:nvPr/>
        </p:nvSpPr>
        <p:spPr bwMode="auto">
          <a:xfrm>
            <a:off x="8250461" y="2506266"/>
            <a:ext cx="1219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Aimant</a:t>
            </a:r>
          </a:p>
          <a:p>
            <a:pPr algn="ctr"/>
            <a:r>
              <a:rPr lang="fr-FR" sz="14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D’IRM</a:t>
            </a:r>
          </a:p>
          <a:p>
            <a:pPr algn="ctr"/>
            <a:r>
              <a:rPr lang="fr-FR" sz="1400" i="1" dirty="0" smtClean="0">
                <a:solidFill>
                  <a:schemeClr val="accent2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ISEULT</a:t>
            </a:r>
            <a:endParaRPr lang="fr-FR" i="1" dirty="0">
              <a:solidFill>
                <a:schemeClr val="accent2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 à coins arrondis 2"/>
          <p:cNvSpPr/>
          <p:nvPr/>
        </p:nvSpPr>
        <p:spPr bwMode="auto">
          <a:xfrm>
            <a:off x="5610379" y="4144049"/>
            <a:ext cx="1642520" cy="2284383"/>
          </a:xfrm>
          <a:prstGeom prst="roundRect">
            <a:avLst/>
          </a:prstGeom>
          <a:noFill/>
          <a:ln w="38100"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1" name="Image 8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70" y="1922880"/>
            <a:ext cx="843066" cy="632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619349" y="5876328"/>
            <a:ext cx="1887385" cy="1001819"/>
          </a:xfrm>
          <a:prstGeom prst="rect">
            <a:avLst/>
          </a:prstGeom>
        </p:spPr>
      </p:pic>
      <p:pic>
        <p:nvPicPr>
          <p:cNvPr id="32" name="Audio 3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66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"/>
    </mc:Choice>
    <mc:Fallback xmlns="">
      <p:transition spd="slow" advTm="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Densité de courant suivant B @ 4.2 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61" y="1108744"/>
            <a:ext cx="8437478" cy="551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à coins arrondis 4"/>
          <p:cNvSpPr/>
          <p:nvPr/>
        </p:nvSpPr>
        <p:spPr bwMode="auto">
          <a:xfrm>
            <a:off x="4067944" y="1542288"/>
            <a:ext cx="2592288" cy="4468368"/>
          </a:xfrm>
          <a:prstGeom prst="roundRect">
            <a:avLst>
              <a:gd name="adj" fmla="val 5144"/>
            </a:avLst>
          </a:prstGeom>
          <a:solidFill>
            <a:srgbClr val="8D1102">
              <a:alpha val="4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lvl="1" algn="ctr">
              <a:lnSpc>
                <a:spcPct val="100000"/>
              </a:lnSpc>
              <a:buNone/>
            </a:pPr>
            <a:r>
              <a:rPr lang="fr-FR" sz="2400" b="1" i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Zone </a:t>
            </a:r>
            <a:r>
              <a:rPr lang="fr-FR" sz="2400" b="1" i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d’intérêt </a:t>
            </a:r>
            <a:r>
              <a:rPr lang="fr-FR" sz="2400" b="1" i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pour</a:t>
            </a:r>
          </a:p>
          <a:p>
            <a:pPr marL="0" lvl="1" algn="ctr">
              <a:lnSpc>
                <a:spcPct val="100000"/>
              </a:lnSpc>
              <a:buNone/>
            </a:pPr>
            <a:endParaRPr lang="fr-FR" sz="2400" b="1" i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algn="ctr">
              <a:lnSpc>
                <a:spcPct val="100000"/>
              </a:lnSpc>
              <a:buNone/>
            </a:pPr>
            <a:r>
              <a:rPr lang="fr-FR" sz="2400" b="1" i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400" b="1" i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nos </a:t>
            </a:r>
            <a:r>
              <a:rPr lang="fr-FR" sz="2400" b="1" i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activités</a:t>
            </a:r>
          </a:p>
          <a:p>
            <a:pPr marL="0" lvl="1" algn="ctr">
              <a:lnSpc>
                <a:spcPct val="100000"/>
              </a:lnSpc>
              <a:buNone/>
            </a:pPr>
            <a:endParaRPr lang="fr-FR" sz="2400" b="1" i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3" algn="ctr">
              <a:lnSpc>
                <a:spcPct val="100000"/>
              </a:lnSpc>
              <a:buNone/>
            </a:pPr>
            <a:r>
              <a:rPr lang="fr-FR" sz="2400" b="1" i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haut champ </a:t>
            </a:r>
            <a:endParaRPr lang="fr-FR" sz="2400" b="1" i="1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3" algn="ctr">
              <a:lnSpc>
                <a:spcPct val="100000"/>
              </a:lnSpc>
              <a:buNone/>
            </a:pPr>
            <a:r>
              <a:rPr lang="fr-FR" sz="2400" b="1" i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(&gt; </a:t>
            </a:r>
            <a:r>
              <a:rPr lang="fr-FR" sz="2400" b="1" i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 T</a:t>
            </a:r>
            <a:r>
              <a:rPr lang="fr-FR" sz="2400" b="1" i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),</a:t>
            </a:r>
          </a:p>
          <a:p>
            <a:pPr marL="0" lvl="3" algn="ctr">
              <a:lnSpc>
                <a:spcPct val="100000"/>
              </a:lnSpc>
              <a:buNone/>
            </a:pPr>
            <a:endParaRPr lang="fr-FR" sz="2400" b="1" i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3" algn="ctr">
              <a:lnSpc>
                <a:spcPct val="100000"/>
              </a:lnSpc>
              <a:buNone/>
            </a:pPr>
            <a:r>
              <a:rPr lang="fr-FR" sz="2400" b="1" i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basse température </a:t>
            </a:r>
            <a:endParaRPr lang="fr-FR" sz="2400" b="1" i="1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3" algn="ctr">
              <a:lnSpc>
                <a:spcPct val="100000"/>
              </a:lnSpc>
              <a:buNone/>
            </a:pPr>
            <a:r>
              <a:rPr lang="fr-FR" sz="2400" b="1" i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fr-FR" sz="2400" b="1" i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4.2 K)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61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"/>
    </mc:Choice>
    <mc:Fallback xmlns="">
      <p:transition spd="slow" advTm="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2768" y="640414"/>
            <a:ext cx="8011568" cy="493776"/>
          </a:xfrm>
        </p:spPr>
        <p:txBody>
          <a:bodyPr/>
          <a:lstStyle/>
          <a:p>
            <a:r>
              <a:rPr lang="fr-FR" dirty="0" smtClean="0"/>
              <a:t>Champ d’</a:t>
            </a:r>
            <a:r>
              <a:rPr lang="fr-FR" dirty="0" err="1" smtClean="0"/>
              <a:t>irreversibilité</a:t>
            </a:r>
            <a:r>
              <a:rPr lang="fr-FR" dirty="0" smtClean="0"/>
              <a:t> et anisotropie des HTS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001" y="3169328"/>
            <a:ext cx="3029330" cy="32009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752726" y="3039835"/>
            <a:ext cx="6703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8D110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NbTi</a:t>
            </a:r>
            <a:endParaRPr lang="fr-FR" dirty="0">
              <a:solidFill>
                <a:srgbClr val="8D110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143776" y="6017923"/>
            <a:ext cx="7877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8D110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YBCO</a:t>
            </a:r>
            <a:endParaRPr lang="fr-FR" b="1" dirty="0">
              <a:solidFill>
                <a:srgbClr val="8D110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022794" y="3039835"/>
            <a:ext cx="7857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8D110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MgB2</a:t>
            </a:r>
            <a:endParaRPr lang="fr-FR" dirty="0">
              <a:solidFill>
                <a:srgbClr val="8D110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08780" y="3906303"/>
            <a:ext cx="8723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8D110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Nb3Sn</a:t>
            </a:r>
            <a:endParaRPr lang="fr-FR" dirty="0">
              <a:solidFill>
                <a:srgbClr val="8D110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191799" y="6440579"/>
            <a:ext cx="9080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8D110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BSSCO</a:t>
            </a:r>
            <a:endParaRPr lang="fr-FR" b="1" dirty="0">
              <a:solidFill>
                <a:srgbClr val="8D110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8652" y="1030146"/>
            <a:ext cx="3927189" cy="3436290"/>
          </a:xfrm>
          <a:prstGeom prst="rect">
            <a:avLst/>
          </a:prstGeom>
        </p:spPr>
      </p:pic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245646" y="5268624"/>
            <a:ext cx="22491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000" dirty="0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YBCO Hc</a:t>
            </a:r>
            <a:r>
              <a:rPr lang="fr-FR" altLang="en-US" sz="2000" baseline="-25000" dirty="0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fr-FR" altLang="en-US" sz="2000" dirty="0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altLang="en-US" sz="20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&gt; </a:t>
            </a:r>
            <a:r>
              <a:rPr lang="fr-FR" altLang="en-US" sz="2000" dirty="0" smtClean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 T</a:t>
            </a:r>
            <a:endParaRPr lang="en-GB" altLang="en-US" sz="2000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ZoneTexte 4"/>
          <p:cNvSpPr txBox="1">
            <a:spLocks noChangeArrowheads="1"/>
          </p:cNvSpPr>
          <p:nvPr/>
        </p:nvSpPr>
        <p:spPr bwMode="auto">
          <a:xfrm>
            <a:off x="2966304" y="1365775"/>
            <a:ext cx="1383712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Larbalestier</a:t>
            </a:r>
            <a:r>
              <a:rPr lang="fr-FR" altLang="en-US" sz="1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et al., </a:t>
            </a:r>
            <a:endParaRPr lang="fr-FR" altLang="en-US" sz="10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Nature 414, (</a:t>
            </a:r>
            <a:r>
              <a:rPr lang="fr-FR" altLang="en-US" sz="1000" dirty="0">
                <a:latin typeface="Segoe UI Light" panose="020B0502040204020203" pitchFamily="34" charset="0"/>
                <a:cs typeface="Segoe UI Light" panose="020B0502040204020203" pitchFamily="34" charset="0"/>
              </a:rPr>
              <a:t>2001) 368</a:t>
            </a:r>
            <a:endParaRPr lang="en-GB" alt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6" name="Connecteur droit 15"/>
          <p:cNvCxnSpPr/>
          <p:nvPr/>
        </p:nvCxnSpPr>
        <p:spPr bwMode="auto">
          <a:xfrm flipH="1">
            <a:off x="4547616" y="1761744"/>
            <a:ext cx="26296" cy="497423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8D110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190" y="1364281"/>
            <a:ext cx="2493337" cy="1731298"/>
          </a:xfrm>
          <a:prstGeom prst="rect">
            <a:avLst/>
          </a:prstGeom>
        </p:spPr>
      </p:pic>
      <p:sp>
        <p:nvSpPr>
          <p:cNvPr id="19" name="ZoneTexte 4"/>
          <p:cNvSpPr txBox="1">
            <a:spLocks noChangeArrowheads="1"/>
          </p:cNvSpPr>
          <p:nvPr/>
        </p:nvSpPr>
        <p:spPr bwMode="auto">
          <a:xfrm>
            <a:off x="6159532" y="1144565"/>
            <a:ext cx="1967515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Talantsev</a:t>
            </a:r>
            <a:r>
              <a:rPr lang="fr-FR" altLang="en-US" sz="1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0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Current</a:t>
            </a:r>
            <a:r>
              <a:rPr lang="fr-FR" altLang="en-US" sz="1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r-FR" altLang="en-US" sz="10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Applied</a:t>
            </a:r>
            <a:r>
              <a:rPr lang="fr-FR" altLang="en-US" sz="1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r-FR" altLang="en-US" sz="10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Physics</a:t>
            </a:r>
            <a:r>
              <a:rPr lang="fr-FR" altLang="en-US" sz="1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8, (2008)</a:t>
            </a:r>
            <a:endParaRPr lang="en-GB" alt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104644" y="1531249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8D110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</a:t>
            </a:r>
            <a:endParaRPr lang="fr-FR" dirty="0">
              <a:solidFill>
                <a:srgbClr val="8D110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818508" y="2366762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8D110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fr-FR" dirty="0" smtClean="0">
                <a:solidFill>
                  <a:srgbClr val="8D110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index</a:t>
            </a:r>
            <a:endParaRPr lang="fr-FR" dirty="0">
              <a:solidFill>
                <a:srgbClr val="8D110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7028501" y="1511920"/>
            <a:ext cx="2115499" cy="992853"/>
            <a:chOff x="7028501" y="1511920"/>
            <a:chExt cx="2115499" cy="992853"/>
          </a:xfrm>
        </p:grpSpPr>
        <p:sp>
          <p:nvSpPr>
            <p:cNvPr id="28" name="Forme libre 27"/>
            <p:cNvSpPr/>
            <p:nvPr/>
          </p:nvSpPr>
          <p:spPr bwMode="auto">
            <a:xfrm>
              <a:off x="7028501" y="1950037"/>
              <a:ext cx="1704729" cy="554736"/>
            </a:xfrm>
            <a:custGeom>
              <a:avLst/>
              <a:gdLst>
                <a:gd name="connsiteX0" fmla="*/ 0 w 1609344"/>
                <a:gd name="connsiteY0" fmla="*/ 548640 h 554736"/>
                <a:gd name="connsiteX1" fmla="*/ 0 w 1609344"/>
                <a:gd name="connsiteY1" fmla="*/ 548640 h 554736"/>
                <a:gd name="connsiteX2" fmla="*/ 67056 w 1609344"/>
                <a:gd name="connsiteY2" fmla="*/ 554736 h 554736"/>
                <a:gd name="connsiteX3" fmla="*/ 505968 w 1609344"/>
                <a:gd name="connsiteY3" fmla="*/ 548640 h 554736"/>
                <a:gd name="connsiteX4" fmla="*/ 603504 w 1609344"/>
                <a:gd name="connsiteY4" fmla="*/ 548640 h 554736"/>
                <a:gd name="connsiteX5" fmla="*/ 1609344 w 1609344"/>
                <a:gd name="connsiteY5" fmla="*/ 0 h 554736"/>
                <a:gd name="connsiteX6" fmla="*/ 981456 w 1609344"/>
                <a:gd name="connsiteY6" fmla="*/ 12192 h 554736"/>
                <a:gd name="connsiteX7" fmla="*/ 0 w 1609344"/>
                <a:gd name="connsiteY7" fmla="*/ 548640 h 55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9344" h="554736">
                  <a:moveTo>
                    <a:pt x="0" y="548640"/>
                  </a:moveTo>
                  <a:lnTo>
                    <a:pt x="0" y="548640"/>
                  </a:lnTo>
                  <a:cubicBezTo>
                    <a:pt x="22352" y="550672"/>
                    <a:pt x="44612" y="554736"/>
                    <a:pt x="67056" y="554736"/>
                  </a:cubicBezTo>
                  <a:cubicBezTo>
                    <a:pt x="213374" y="554736"/>
                    <a:pt x="359659" y="550303"/>
                    <a:pt x="505968" y="548640"/>
                  </a:cubicBezTo>
                  <a:cubicBezTo>
                    <a:pt x="538478" y="548271"/>
                    <a:pt x="570992" y="548640"/>
                    <a:pt x="603504" y="548640"/>
                  </a:cubicBezTo>
                  <a:lnTo>
                    <a:pt x="1609344" y="0"/>
                  </a:lnTo>
                  <a:lnTo>
                    <a:pt x="981456" y="12192"/>
                  </a:lnTo>
                  <a:lnTo>
                    <a:pt x="0" y="54864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47" name="Groupe 46"/>
            <p:cNvGrpSpPr/>
            <p:nvPr/>
          </p:nvGrpSpPr>
          <p:grpSpPr>
            <a:xfrm>
              <a:off x="7633081" y="1511920"/>
              <a:ext cx="1510919" cy="872805"/>
              <a:chOff x="8010178" y="1748812"/>
              <a:chExt cx="1510919" cy="872805"/>
            </a:xfrm>
          </p:grpSpPr>
          <p:grpSp>
            <p:nvGrpSpPr>
              <p:cNvPr id="44" name="Groupe 43"/>
              <p:cNvGrpSpPr/>
              <p:nvPr/>
            </p:nvGrpSpPr>
            <p:grpSpPr>
              <a:xfrm>
                <a:off x="8010178" y="1999359"/>
                <a:ext cx="774158" cy="500307"/>
                <a:chOff x="8010178" y="1999359"/>
                <a:chExt cx="774158" cy="500307"/>
              </a:xfrm>
            </p:grpSpPr>
            <p:cxnSp>
              <p:nvCxnSpPr>
                <p:cNvPr id="33" name="Connecteur droit avec flèche 32"/>
                <p:cNvCxnSpPr/>
                <p:nvPr/>
              </p:nvCxnSpPr>
              <p:spPr bwMode="auto">
                <a:xfrm flipV="1">
                  <a:off x="8223952" y="2493264"/>
                  <a:ext cx="560384" cy="6402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" name="Connecteur droit avec flèche 38"/>
                <p:cNvCxnSpPr/>
                <p:nvPr/>
              </p:nvCxnSpPr>
              <p:spPr bwMode="auto">
                <a:xfrm flipV="1">
                  <a:off x="8223952" y="1999359"/>
                  <a:ext cx="5648" cy="500307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1" name="Connecteur droit avec flèche 40"/>
                <p:cNvCxnSpPr/>
                <p:nvPr/>
              </p:nvCxnSpPr>
              <p:spPr bwMode="auto">
                <a:xfrm flipV="1">
                  <a:off x="8223952" y="2090710"/>
                  <a:ext cx="407984" cy="402554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3" name="Arc 42"/>
                <p:cNvSpPr/>
                <p:nvPr/>
              </p:nvSpPr>
              <p:spPr bwMode="auto">
                <a:xfrm>
                  <a:off x="8010178" y="2182776"/>
                  <a:ext cx="427548" cy="262128"/>
                </a:xfrm>
                <a:prstGeom prst="arc">
                  <a:avLst>
                    <a:gd name="adj1" fmla="val 16200000"/>
                    <a:gd name="adj2" fmla="val 21073723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sp>
            <p:nvSpPr>
              <p:cNvPr id="45" name="ZoneTexte 44"/>
              <p:cNvSpPr txBox="1"/>
              <p:nvPr/>
            </p:nvSpPr>
            <p:spPr>
              <a:xfrm>
                <a:off x="8142064" y="1748812"/>
                <a:ext cx="5790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0° (c)</a:t>
                </a:r>
                <a:endParaRPr lang="fr-FR" sz="1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8740114" y="2313840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90° (ab)</a:t>
                </a:r>
                <a:endParaRPr lang="fr-FR" sz="14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49" name="ZoneTexte 48"/>
            <p:cNvSpPr txBox="1"/>
            <p:nvPr/>
          </p:nvSpPr>
          <p:spPr>
            <a:xfrm>
              <a:off x="7877784" y="1711396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 dirty="0" smtClean="0">
                  <a:sym typeface="Symbol" panose="05050102010706020507" pitchFamily="18" charset="2"/>
                </a:rPr>
                <a:t></a:t>
              </a:r>
              <a:endParaRPr lang="fr-FR" sz="1600" i="1" dirty="0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7373" y="4394789"/>
            <a:ext cx="1589965" cy="2463211"/>
          </a:xfrm>
          <a:prstGeom prst="rect">
            <a:avLst/>
          </a:prstGeom>
        </p:spPr>
      </p:pic>
      <p:cxnSp>
        <p:nvCxnSpPr>
          <p:cNvPr id="11" name="Connecteur droit avec flèche 10"/>
          <p:cNvCxnSpPr>
            <a:stCxn id="13" idx="3"/>
          </p:cNvCxnSpPr>
          <p:nvPr/>
        </p:nvCxnSpPr>
        <p:spPr bwMode="auto">
          <a:xfrm flipV="1">
            <a:off x="2494763" y="4769824"/>
            <a:ext cx="390480" cy="69885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07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"/>
    </mc:Choice>
    <mc:Fallback xmlns="">
      <p:transition spd="slow" advTm="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3" grpId="0"/>
      <p:bldP spid="14" grpId="0" animBg="1"/>
      <p:bldP spid="19" grpId="0" animBg="1"/>
      <p:bldP spid="17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 matériau HTS ?</a:t>
            </a:r>
            <a:endParaRPr lang="fr-FR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829818" y="2007870"/>
            <a:ext cx="7632700" cy="0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2665968" y="2115482"/>
            <a:ext cx="35736" cy="3132004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501904" y="2079134"/>
            <a:ext cx="0" cy="3168352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6806160" y="2079134"/>
            <a:ext cx="0" cy="3096344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6949986" y="3735318"/>
            <a:ext cx="1584366" cy="0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7873" y="1449580"/>
            <a:ext cx="1655790" cy="1331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lnSpc>
                <a:spcPts val="4000"/>
              </a:lnSpc>
            </a:pPr>
            <a:r>
              <a:rPr lang="fr-FR" sz="3200" dirty="0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YBCO </a:t>
            </a:r>
          </a:p>
          <a:p>
            <a:pPr algn="ctr">
              <a:lnSpc>
                <a:spcPts val="1500"/>
              </a:lnSpc>
            </a:pPr>
            <a:r>
              <a:rPr lang="fr-FR" sz="1200" dirty="0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Yttrium </a:t>
            </a:r>
          </a:p>
          <a:p>
            <a:pPr algn="ctr">
              <a:lnSpc>
                <a:spcPts val="1500"/>
              </a:lnSpc>
            </a:pPr>
            <a:r>
              <a:rPr lang="fr-FR" sz="1200" dirty="0" err="1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fr-FR" sz="1200" dirty="0" err="1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arium</a:t>
            </a:r>
            <a:r>
              <a:rPr lang="fr-FR" sz="1200" dirty="0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lnSpc>
                <a:spcPts val="1500"/>
              </a:lnSpc>
            </a:pPr>
            <a:r>
              <a:rPr lang="fr-FR" sz="1200" dirty="0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Copper</a:t>
            </a:r>
          </a:p>
          <a:p>
            <a:pPr algn="ctr">
              <a:lnSpc>
                <a:spcPts val="1500"/>
              </a:lnSpc>
            </a:pPr>
            <a:r>
              <a:rPr lang="fr-FR" sz="1200" dirty="0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200" dirty="0" err="1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Oxide</a:t>
            </a:r>
            <a:endParaRPr lang="fr-FR" sz="800" dirty="0" smtClean="0">
              <a:solidFill>
                <a:srgbClr val="D52B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Image 9" descr="filletrou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578" y="2841953"/>
            <a:ext cx="344859" cy="47026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208381" y="3277123"/>
            <a:ext cx="1692000" cy="0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829818" y="5319494"/>
            <a:ext cx="7632700" cy="0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9" y="3060362"/>
            <a:ext cx="1584176" cy="1584176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2737896" y="4023350"/>
            <a:ext cx="1692000" cy="0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1555" y="4725607"/>
            <a:ext cx="1296144" cy="864996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>
          <a:xfrm>
            <a:off x="2737896" y="4311382"/>
            <a:ext cx="1692000" cy="0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2154" y="3231263"/>
            <a:ext cx="1451497" cy="144016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85555" y="1520819"/>
            <a:ext cx="1655790" cy="1331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lnSpc>
                <a:spcPts val="4000"/>
              </a:lnSpc>
            </a:pPr>
            <a:r>
              <a:rPr lang="fr-FR" sz="3200" dirty="0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BI2212</a:t>
            </a:r>
          </a:p>
          <a:p>
            <a:pPr algn="ctr">
              <a:lnSpc>
                <a:spcPts val="1500"/>
              </a:lnSpc>
            </a:pPr>
            <a:r>
              <a:rPr lang="en-US" sz="1200" dirty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Bismuth </a:t>
            </a:r>
            <a:endParaRPr lang="en-US" sz="1200" dirty="0" smtClean="0">
              <a:solidFill>
                <a:srgbClr val="D52B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US" sz="1200" dirty="0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Strontium Calcium </a:t>
            </a:r>
          </a:p>
          <a:p>
            <a:pPr algn="ctr">
              <a:lnSpc>
                <a:spcPts val="1500"/>
              </a:lnSpc>
            </a:pPr>
            <a:r>
              <a:rPr lang="en-US" sz="1200" dirty="0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Copper</a:t>
            </a:r>
          </a:p>
          <a:p>
            <a:pPr algn="ctr">
              <a:lnSpc>
                <a:spcPts val="1500"/>
              </a:lnSpc>
            </a:pPr>
            <a:r>
              <a:rPr lang="en-US" sz="1200" dirty="0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Oxide</a:t>
            </a:r>
            <a:endParaRPr lang="fr-FR" sz="800" dirty="0" smtClean="0">
              <a:solidFill>
                <a:srgbClr val="D52B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Image 19" descr="filletrou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5635" y="2960979"/>
            <a:ext cx="344859" cy="4702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3327" y="2009612"/>
            <a:ext cx="1892829" cy="105922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20010" y="2988028"/>
            <a:ext cx="2160240" cy="684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fr-FR" i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Câble de Rutherford</a:t>
            </a:r>
          </a:p>
        </p:txBody>
      </p:sp>
      <p:cxnSp>
        <p:nvCxnSpPr>
          <p:cNvPr id="23" name="Connecteur droit 22"/>
          <p:cNvCxnSpPr/>
          <p:nvPr/>
        </p:nvCxnSpPr>
        <p:spPr>
          <a:xfrm>
            <a:off x="4573912" y="2079134"/>
            <a:ext cx="0" cy="3168352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2074" y="3603983"/>
            <a:ext cx="1921396" cy="1629984"/>
          </a:xfrm>
          <a:prstGeom prst="rect">
            <a:avLst/>
          </a:prstGeom>
        </p:spPr>
      </p:pic>
      <p:cxnSp>
        <p:nvCxnSpPr>
          <p:cNvPr id="25" name="Connecteur droit 24"/>
          <p:cNvCxnSpPr/>
          <p:nvPr/>
        </p:nvCxnSpPr>
        <p:spPr>
          <a:xfrm>
            <a:off x="4682112" y="3591302"/>
            <a:ext cx="1980032" cy="0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829496" y="2007126"/>
            <a:ext cx="3744416" cy="0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2182465" y="5319494"/>
            <a:ext cx="3744416" cy="0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 bwMode="auto">
          <a:xfrm>
            <a:off x="4573912" y="1761744"/>
            <a:ext cx="25180" cy="502698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8D110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Picture 11" descr="Macintosh HD:Users:botturl:Desktop:Screen Shot 2014-04-27 at 9.54.12 AM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029" y="2236058"/>
            <a:ext cx="1944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13" descr="Macintosh HD:Users:botturl:Desktop:Screen Shot 2014-04-27 at 9.54.04 AM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716" y="3244949"/>
            <a:ext cx="1924705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1651931" y="1938772"/>
            <a:ext cx="2983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Twisted stacked-tapes (TST)</a:t>
            </a:r>
            <a:endParaRPr lang="fr-FR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586601" y="2979063"/>
            <a:ext cx="3012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Tapes around a core (CORC)</a:t>
            </a:r>
            <a:endParaRPr lang="fr-FR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874286" y="4055089"/>
            <a:ext cx="845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>
                <a:solidFill>
                  <a:srgbClr val="C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Roebel</a:t>
            </a:r>
            <a:endParaRPr lang="fr-FR" i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8" name="Picture 2" descr="http://upload.wikimedia.org/wikipedia/commons/thumb/3/33/Roebelstab-Patent.jpg/640px-Roebelstab-Paten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509" y="3698472"/>
            <a:ext cx="1321775" cy="189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itre 1"/>
          <p:cNvSpPr txBox="1">
            <a:spLocks/>
          </p:cNvSpPr>
          <p:nvPr/>
        </p:nvSpPr>
        <p:spPr bwMode="auto">
          <a:xfrm>
            <a:off x="433628" y="5987310"/>
            <a:ext cx="4010447" cy="49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 spc="100" baseline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kern="0" dirty="0" smtClean="0"/>
              <a:t>Densité de courant 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kern="0" dirty="0" smtClean="0"/>
              <a:t>Robustesse mécanique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kern="0" dirty="0" smtClean="0"/>
              <a:t>Bobinage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kern="0" dirty="0"/>
              <a:t>D</a:t>
            </a:r>
            <a:r>
              <a:rPr lang="fr-FR" sz="1800" kern="0" dirty="0" smtClean="0"/>
              <a:t>isponibilité</a:t>
            </a:r>
            <a:endParaRPr lang="fr-FR" sz="1800" kern="0" dirty="0"/>
          </a:p>
        </p:txBody>
      </p:sp>
      <p:sp>
        <p:nvSpPr>
          <p:cNvPr id="40" name="Titre 1"/>
          <p:cNvSpPr txBox="1">
            <a:spLocks/>
          </p:cNvSpPr>
          <p:nvPr/>
        </p:nvSpPr>
        <p:spPr bwMode="auto">
          <a:xfrm>
            <a:off x="4728929" y="5847975"/>
            <a:ext cx="5031644" cy="49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 spc="100" baseline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kern="0" dirty="0" smtClean="0"/>
              <a:t>Moins sensible à la magnétisation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kern="0" dirty="0" smtClean="0"/>
              <a:t>Câble fort courant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9208" y="4211341"/>
            <a:ext cx="1970132" cy="54662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281289" y="1386804"/>
            <a:ext cx="2151803" cy="59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lnSpc>
                <a:spcPts val="4000"/>
              </a:lnSpc>
            </a:pPr>
            <a:r>
              <a:rPr lang="fr-FR" sz="2800" i="1" dirty="0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fr-FR" sz="2800" i="1" dirty="0" err="1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fr-FR" sz="1400" i="1" dirty="0" err="1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</a:t>
            </a:r>
            <a:r>
              <a:rPr lang="fr-FR" sz="2800" i="1" dirty="0" err="1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fr-FR" sz="1400" i="1" dirty="0" err="1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arth</a:t>
            </a:r>
            <a:r>
              <a:rPr lang="fr-FR" sz="2800" i="1" dirty="0" err="1" smtClean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BCO</a:t>
            </a:r>
            <a:r>
              <a:rPr lang="fr-FR" sz="2800" i="1" dirty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fr-FR" sz="2800" i="1" dirty="0" smtClean="0">
              <a:solidFill>
                <a:srgbClr val="D52B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" name="Audio 3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685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"/>
    </mc:Choice>
    <mc:Fallback xmlns="">
      <p:transition spd="slow" advTm="1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9" grpId="0"/>
      <p:bldP spid="19" grpId="0"/>
      <p:bldP spid="22" grpId="0"/>
      <p:bldP spid="35" grpId="0"/>
      <p:bldP spid="36" grpId="0"/>
      <p:bldP spid="37" grpId="0"/>
      <p:bldP spid="39" grpId="0"/>
      <p:bldP spid="40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Domaines d’application des HTS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7425"/>
            <a:ext cx="9144000" cy="3783149"/>
          </a:xfrm>
          <a:prstGeom prst="rect">
            <a:avLst/>
          </a:prstGeom>
        </p:spPr>
      </p:pic>
      <p:sp>
        <p:nvSpPr>
          <p:cNvPr id="24" name="Rectangle à coins arrondis 23"/>
          <p:cNvSpPr/>
          <p:nvPr/>
        </p:nvSpPr>
        <p:spPr bwMode="auto">
          <a:xfrm>
            <a:off x="2468879" y="2991393"/>
            <a:ext cx="875211" cy="235132"/>
          </a:xfrm>
          <a:prstGeom prst="roundRect">
            <a:avLst>
              <a:gd name="adj" fmla="val 18940"/>
            </a:avLst>
          </a:prstGeom>
          <a:noFill/>
          <a:ln w="76200" cap="flat" cmpd="sng" algn="ctr">
            <a:solidFill>
              <a:srgbClr val="AE0F0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Rectangle à coins arrondis 24"/>
          <p:cNvSpPr/>
          <p:nvPr/>
        </p:nvSpPr>
        <p:spPr bwMode="auto">
          <a:xfrm>
            <a:off x="0" y="2756261"/>
            <a:ext cx="724989" cy="235132"/>
          </a:xfrm>
          <a:prstGeom prst="roundRect">
            <a:avLst>
              <a:gd name="adj" fmla="val 18940"/>
            </a:avLst>
          </a:prstGeom>
          <a:noFill/>
          <a:ln w="76200" cap="flat" cmpd="sng" algn="ctr">
            <a:solidFill>
              <a:srgbClr val="AE0F0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812828" y="3304053"/>
            <a:ext cx="2562432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AE0F0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Eucard</a:t>
            </a:r>
            <a:r>
              <a:rPr lang="fr-FR" sz="1600" dirty="0" smtClean="0">
                <a:solidFill>
                  <a:srgbClr val="AE0F0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EuCARD2, </a:t>
            </a:r>
            <a:r>
              <a:rPr lang="fr-FR" sz="1600" dirty="0" err="1" smtClean="0">
                <a:solidFill>
                  <a:srgbClr val="AE0F0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dipoles</a:t>
            </a:r>
            <a:r>
              <a:rPr lang="fr-FR" sz="1600" dirty="0" smtClean="0">
                <a:solidFill>
                  <a:srgbClr val="AE0F0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fr-FR" sz="1600" dirty="0" smtClean="0">
                <a:solidFill>
                  <a:srgbClr val="AE0F0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Financement européen</a:t>
            </a:r>
            <a:endParaRPr lang="fr-FR" sz="1600" dirty="0">
              <a:solidFill>
                <a:srgbClr val="AE0F0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61390" y="2149988"/>
            <a:ext cx="2430729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AE0F0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NOUGAT, insert haut-champ</a:t>
            </a:r>
          </a:p>
          <a:p>
            <a:pPr algn="ctr"/>
            <a:r>
              <a:rPr lang="fr-FR" sz="1400" dirty="0" smtClean="0">
                <a:solidFill>
                  <a:srgbClr val="AE0F0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Financement ANR</a:t>
            </a:r>
            <a:endParaRPr lang="fr-FR" sz="1400" dirty="0">
              <a:solidFill>
                <a:srgbClr val="AE0F0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52" y="5370627"/>
            <a:ext cx="850805" cy="127362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8273" y="5370627"/>
            <a:ext cx="759024" cy="128047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3413" y="5363782"/>
            <a:ext cx="1315557" cy="1280474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5086" y="5366227"/>
            <a:ext cx="1873503" cy="1284873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2612" y="5363782"/>
            <a:ext cx="1183519" cy="128731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020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"/>
    </mc:Choice>
    <mc:Fallback xmlns="">
      <p:transition spd="slow" advTm="1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Accélérateurs, utilité des HTS</a:t>
            </a:r>
            <a:endParaRPr lang="fr-FR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2585915"/>
            <a:ext cx="5400000" cy="35040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88" y="2585915"/>
            <a:ext cx="5400000" cy="35040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688" y="2585915"/>
            <a:ext cx="5400000" cy="3504000"/>
          </a:xfrm>
          <a:prstGeom prst="rect">
            <a:avLst/>
          </a:prstGeom>
        </p:spPr>
      </p:pic>
      <p:sp>
        <p:nvSpPr>
          <p:cNvPr id="33" name="TextBox 36"/>
          <p:cNvSpPr txBox="1"/>
          <p:nvPr/>
        </p:nvSpPr>
        <p:spPr>
          <a:xfrm>
            <a:off x="5392268" y="2578259"/>
            <a:ext cx="172515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n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HE-LHC</a:t>
            </a:r>
          </a:p>
          <a:p>
            <a:pPr algn="ctr"/>
            <a:r>
              <a:rPr lang="en-US" sz="2000" b="1" i="1" dirty="0" smtClean="0">
                <a:ln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33 </a:t>
            </a:r>
            <a:r>
              <a:rPr lang="en-US" sz="2000" b="1" i="1" dirty="0" err="1" smtClean="0">
                <a:ln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TeV</a:t>
            </a:r>
            <a:endParaRPr lang="en-US" sz="2000" b="1" i="1" dirty="0" smtClean="0">
              <a:ln>
                <a:solidFill>
                  <a:srgbClr val="FF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400" b="1" i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65 km</a:t>
            </a:r>
            <a:r>
              <a:rPr lang="en-US" sz="2000" b="1" i="1" dirty="0" smtClean="0">
                <a:ln>
                  <a:solidFill>
                    <a:srgbClr val="FF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8,33 T</a:t>
            </a:r>
            <a:endParaRPr lang="en-US" sz="2400" b="1" i="1" dirty="0" smtClean="0">
              <a:ln>
                <a:solidFill>
                  <a:srgbClr val="FF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6"/>
          <p:cNvSpPr txBox="1"/>
          <p:nvPr/>
        </p:nvSpPr>
        <p:spPr>
          <a:xfrm>
            <a:off x="3726429" y="2582712"/>
            <a:ext cx="148951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ln>
                  <a:solidFill>
                    <a:srgbClr val="7030A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HE-LHC</a:t>
            </a:r>
          </a:p>
          <a:p>
            <a:pPr algn="ctr"/>
            <a:r>
              <a:rPr lang="en-US" sz="2000" b="1" i="1" dirty="0" smtClean="0">
                <a:ln>
                  <a:solidFill>
                    <a:srgbClr val="7030A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33 </a:t>
            </a:r>
            <a:r>
              <a:rPr lang="en-US" sz="2000" b="1" i="1" dirty="0" err="1" smtClean="0">
                <a:ln>
                  <a:solidFill>
                    <a:srgbClr val="7030A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TeV</a:t>
            </a:r>
            <a:endParaRPr lang="en-US" sz="2000" b="1" i="1" dirty="0" smtClean="0">
              <a:ln>
                <a:solidFill>
                  <a:srgbClr val="7030A0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b="1" i="1" dirty="0" smtClean="0">
                <a:ln>
                  <a:solidFill>
                    <a:srgbClr val="7030A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27 km, </a:t>
            </a:r>
            <a:r>
              <a:rPr lang="en-US" sz="2400" b="1" i="1" dirty="0" smtClean="0">
                <a:ln>
                  <a:solidFill>
                    <a:srgbClr val="7030A0"/>
                  </a:solidFill>
                </a:ln>
                <a:solidFill>
                  <a:srgbClr val="76003D"/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 T</a:t>
            </a:r>
          </a:p>
        </p:txBody>
      </p:sp>
      <p:sp>
        <p:nvSpPr>
          <p:cNvPr id="30" name="TextBox 37"/>
          <p:cNvSpPr txBox="1"/>
          <p:nvPr/>
        </p:nvSpPr>
        <p:spPr>
          <a:xfrm>
            <a:off x="1763688" y="2564904"/>
            <a:ext cx="1910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n>
                  <a:solidFill>
                    <a:srgbClr val="0070C0"/>
                  </a:solidFill>
                </a:ln>
                <a:solidFill>
                  <a:srgbClr val="AAE2E7"/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LHC</a:t>
            </a:r>
          </a:p>
          <a:p>
            <a:pPr algn="ctr"/>
            <a:r>
              <a:rPr lang="en-US" sz="2000" b="1" i="1" dirty="0" smtClean="0">
                <a:ln>
                  <a:solidFill>
                    <a:srgbClr val="0070C0"/>
                  </a:solidFill>
                </a:ln>
                <a:solidFill>
                  <a:srgbClr val="AAE2E7"/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 </a:t>
            </a:r>
            <a:r>
              <a:rPr lang="en-US" sz="2000" b="1" i="1" dirty="0" err="1" smtClean="0">
                <a:ln>
                  <a:solidFill>
                    <a:srgbClr val="0070C0"/>
                  </a:solidFill>
                </a:ln>
                <a:solidFill>
                  <a:srgbClr val="AAE2E7"/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TeV</a:t>
            </a:r>
            <a:endParaRPr lang="en-US" sz="2000" b="1" i="1" dirty="0" smtClean="0">
              <a:ln>
                <a:solidFill>
                  <a:srgbClr val="0070C0"/>
                </a:solidFill>
              </a:ln>
              <a:solidFill>
                <a:srgbClr val="AAE2E7"/>
              </a:solidFill>
              <a:latin typeface="Calibri" panose="020F050202020403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b="1" i="1" dirty="0" smtClean="0">
                <a:ln>
                  <a:solidFill>
                    <a:srgbClr val="0070C0"/>
                  </a:solidFill>
                </a:ln>
                <a:solidFill>
                  <a:srgbClr val="AAE2E7"/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27 km, 8.33 T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 bwMode="auto">
          <a:xfrm>
            <a:off x="772768" y="1472383"/>
            <a:ext cx="7322720" cy="49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 spc="100" baseline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fr-FR" i="1" kern="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 (</a:t>
            </a:r>
            <a:r>
              <a:rPr lang="fr-FR" i="1" kern="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TeV</a:t>
            </a:r>
            <a:r>
              <a:rPr lang="fr-FR" i="1" kern="0" dirty="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r>
              <a:rPr lang="fr-FR" i="1" kern="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= 0,3 x B (T) x r (km)</a:t>
            </a:r>
            <a:endParaRPr lang="fr-FR" i="1" kern="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1763688" y="1959557"/>
            <a:ext cx="2087176" cy="49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 spc="100" baseline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fr-FR" sz="1800" i="1" kern="0" dirty="0" smtClean="0">
                <a:solidFill>
                  <a:schemeClr val="bg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Energie du faisceau</a:t>
            </a:r>
            <a:endParaRPr lang="fr-FR" sz="1800" i="1" kern="0" dirty="0">
              <a:solidFill>
                <a:schemeClr val="bg2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4037325" y="1935933"/>
            <a:ext cx="1796547" cy="56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 spc="100" baseline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fr-FR" sz="1800" i="1" kern="0" dirty="0" smtClean="0">
                <a:solidFill>
                  <a:schemeClr val="bg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Champ magnétique</a:t>
            </a:r>
            <a:endParaRPr lang="fr-FR" sz="1800" i="1" kern="0" dirty="0">
              <a:solidFill>
                <a:schemeClr val="bg2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5262184" y="1935932"/>
            <a:ext cx="1985317" cy="56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 spc="100" baseline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fr-FR" sz="1800" i="1" kern="0" dirty="0" smtClean="0">
                <a:solidFill>
                  <a:schemeClr val="bg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Rayon de courbure</a:t>
            </a:r>
            <a:endParaRPr lang="fr-FR" sz="1800" i="1" kern="0" dirty="0">
              <a:solidFill>
                <a:schemeClr val="bg2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8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8"/>
    </mc:Choice>
    <mc:Fallback xmlns="">
      <p:transition advTm="1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3" grpId="0"/>
      <p:bldP spid="31" grpId="0"/>
      <p:bldP spid="30" grpId="0"/>
      <p:bldP spid="3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5290BA5A-728D-4BA9-982E-DF9295905C22" descr="E3230214-7F9B-4D63-A3AB-1C53E82F76EC@cer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840" y="2079027"/>
            <a:ext cx="1949116" cy="182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65C44C7A-9E84-49BA-934B-C465FEBEDBE4" descr="CF71C3F9-F1E4-4E95-8440-7BE269FC1829@cer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00" y="1370630"/>
            <a:ext cx="2491565" cy="221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Quels dipôles HTS d’accélérateurs ?</a:t>
            </a:r>
            <a:endParaRPr lang="fr-FR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323850" y="2133600"/>
            <a:ext cx="7632700" cy="0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995936" y="2204864"/>
            <a:ext cx="0" cy="3168352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-37897" y="1693772"/>
            <a:ext cx="165579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lnSpc>
                <a:spcPts val="4000"/>
              </a:lnSpc>
            </a:pPr>
            <a:r>
              <a:rPr lang="fr-FR" sz="3600" dirty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YBCO</a:t>
            </a:r>
          </a:p>
        </p:txBody>
      </p:sp>
      <p:pic>
        <p:nvPicPr>
          <p:cNvPr id="17" name="Image 16" descr="filletroug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919" y="2280858"/>
            <a:ext cx="344859" cy="47026"/>
          </a:xfrm>
          <a:prstGeom prst="rect">
            <a:avLst/>
          </a:prstGeom>
        </p:spPr>
      </p:pic>
      <p:cxnSp>
        <p:nvCxnSpPr>
          <p:cNvPr id="20" name="Connecteur droit 19"/>
          <p:cNvCxnSpPr/>
          <p:nvPr/>
        </p:nvCxnSpPr>
        <p:spPr>
          <a:xfrm>
            <a:off x="323850" y="5445224"/>
            <a:ext cx="7632700" cy="0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063924" y="1685830"/>
            <a:ext cx="165579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lnSpc>
                <a:spcPts val="4000"/>
              </a:lnSpc>
            </a:pPr>
            <a:r>
              <a:rPr lang="fr-FR" sz="3600" dirty="0">
                <a:solidFill>
                  <a:srgbClr val="D52B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BI2212</a:t>
            </a:r>
          </a:p>
        </p:txBody>
      </p:sp>
      <p:pic>
        <p:nvPicPr>
          <p:cNvPr id="30" name="Image 29" descr="filletroug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50629" y="2248211"/>
            <a:ext cx="344859" cy="47026"/>
          </a:xfrm>
          <a:prstGeom prst="rect">
            <a:avLst/>
          </a:prstGeom>
        </p:spPr>
      </p:pic>
      <p:cxnSp>
        <p:nvCxnSpPr>
          <p:cNvPr id="35" name="Connecteur droit 34"/>
          <p:cNvCxnSpPr/>
          <p:nvPr/>
        </p:nvCxnSpPr>
        <p:spPr>
          <a:xfrm>
            <a:off x="4067944" y="2204864"/>
            <a:ext cx="0" cy="3168352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323528" y="5445224"/>
            <a:ext cx="3744416" cy="0"/>
          </a:xfrm>
          <a:prstGeom prst="line">
            <a:avLst/>
          </a:prstGeom>
          <a:ln w="952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4303" y="3652080"/>
            <a:ext cx="2465760" cy="648072"/>
          </a:xfrm>
          <a:prstGeom prst="rect">
            <a:avLst/>
          </a:prstGeom>
        </p:spPr>
      </p:pic>
      <p:pic>
        <p:nvPicPr>
          <p:cNvPr id="21" name="Picture 5" descr="F:\Dropbox\SoftwareDev\PSCO\PSHO 1.2\helica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38" y="4729588"/>
            <a:ext cx="1902292" cy="83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0063" y="2949619"/>
            <a:ext cx="1438659" cy="201622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8438" y="4939793"/>
            <a:ext cx="2016224" cy="531482"/>
          </a:xfrm>
          <a:prstGeom prst="rect">
            <a:avLst/>
          </a:prstGeom>
        </p:spPr>
      </p:pic>
      <p:cxnSp>
        <p:nvCxnSpPr>
          <p:cNvPr id="25" name="Connecteur droit 24"/>
          <p:cNvCxnSpPr/>
          <p:nvPr/>
        </p:nvCxnSpPr>
        <p:spPr bwMode="auto">
          <a:xfrm>
            <a:off x="4573912" y="1761744"/>
            <a:ext cx="25180" cy="502698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8D110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6" y="5078949"/>
            <a:ext cx="1940673" cy="12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01" y="5008515"/>
            <a:ext cx="2026761" cy="152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0" y="5657179"/>
            <a:ext cx="1496257" cy="108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0" y="3335340"/>
            <a:ext cx="2852724" cy="14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itre 1"/>
          <p:cNvSpPr txBox="1">
            <a:spLocks/>
          </p:cNvSpPr>
          <p:nvPr/>
        </p:nvSpPr>
        <p:spPr bwMode="auto">
          <a:xfrm>
            <a:off x="73427" y="2212769"/>
            <a:ext cx="1830573" cy="49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 spc="100" baseline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fr-FR" sz="1600" i="1" kern="0" dirty="0" smtClean="0">
                <a:solidFill>
                  <a:schemeClr val="bg2">
                    <a:lumMod val="75000"/>
                  </a:schemeClr>
                </a:solidFill>
              </a:rPr>
              <a:t>Câble </a:t>
            </a:r>
            <a:r>
              <a:rPr lang="fr-FR" sz="1600" i="1" kern="0" dirty="0" err="1" smtClean="0">
                <a:solidFill>
                  <a:schemeClr val="bg2">
                    <a:lumMod val="75000"/>
                  </a:schemeClr>
                </a:solidFill>
              </a:rPr>
              <a:t>Roebel</a:t>
            </a:r>
            <a:endParaRPr lang="fr-FR" sz="1600" i="1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6" name="Titre 1"/>
          <p:cNvSpPr txBox="1">
            <a:spLocks/>
          </p:cNvSpPr>
          <p:nvPr/>
        </p:nvSpPr>
        <p:spPr bwMode="auto">
          <a:xfrm>
            <a:off x="7087924" y="2172951"/>
            <a:ext cx="1830573" cy="49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 spc="100" baseline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endParaRPr lang="fr-FR" sz="1800" i="1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Titre 1"/>
          <p:cNvSpPr txBox="1">
            <a:spLocks/>
          </p:cNvSpPr>
          <p:nvPr/>
        </p:nvSpPr>
        <p:spPr bwMode="auto">
          <a:xfrm>
            <a:off x="206033" y="2876498"/>
            <a:ext cx="1830573" cy="49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 spc="100" baseline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fr-FR" sz="1800" i="1" kern="0" dirty="0" smtClean="0"/>
              <a:t>Blocks alignés</a:t>
            </a:r>
            <a:endParaRPr lang="fr-FR" sz="1800" i="1" kern="0" dirty="0"/>
          </a:p>
        </p:txBody>
      </p:sp>
      <p:sp>
        <p:nvSpPr>
          <p:cNvPr id="38" name="Titre 1"/>
          <p:cNvSpPr txBox="1">
            <a:spLocks/>
          </p:cNvSpPr>
          <p:nvPr/>
        </p:nvSpPr>
        <p:spPr bwMode="auto">
          <a:xfrm>
            <a:off x="244642" y="4711758"/>
            <a:ext cx="1830573" cy="49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 spc="100" baseline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fr-FR" sz="1800" i="1" kern="0" dirty="0" smtClean="0"/>
              <a:t>Cos </a:t>
            </a:r>
            <a:r>
              <a:rPr lang="fr-FR" sz="1800" i="1" kern="0" dirty="0" err="1" smtClean="0"/>
              <a:t>theta</a:t>
            </a:r>
            <a:endParaRPr lang="fr-FR" sz="1800" i="1" kern="0" dirty="0"/>
          </a:p>
        </p:txBody>
      </p:sp>
      <p:sp>
        <p:nvSpPr>
          <p:cNvPr id="39" name="Titre 1"/>
          <p:cNvSpPr txBox="1">
            <a:spLocks/>
          </p:cNvSpPr>
          <p:nvPr/>
        </p:nvSpPr>
        <p:spPr bwMode="auto">
          <a:xfrm>
            <a:off x="6723218" y="2408103"/>
            <a:ext cx="2337202" cy="49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0" spc="100" baseline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fr-FR" sz="1800" i="1" kern="0" dirty="0" smtClean="0"/>
              <a:t>Solénoïdes inclinés</a:t>
            </a:r>
            <a:endParaRPr lang="fr-FR" sz="1800" i="1" kern="0" dirty="0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2659" y="2094455"/>
            <a:ext cx="766682" cy="51165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1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0850"/>
    </mc:Choice>
    <mc:Fallback xmlns="">
      <p:transition advTm="130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/>
      <p:bldP spid="29" grpId="0"/>
      <p:bldP spid="34" grpId="0"/>
      <p:bldP spid="36" grpId="0"/>
      <p:bldP spid="37" grpId="0"/>
      <p:bldP spid="38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11.4|19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3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1|0.2|15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0.6|0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4.3|45.7|7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2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7.4|17.7|18"/>
</p:tagLst>
</file>

<file path=ppt/theme/theme1.xml><?xml version="1.0" encoding="utf-8"?>
<a:theme xmlns:a="http://schemas.openxmlformats.org/drawingml/2006/main" name="cea">
  <a:themeElements>
    <a:clrScheme name="ce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ea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e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ésentationCEA.potx" id="{165ECB8D-E8DB-4696-BAD6-2AD1B6266265}" vid="{95ED7EB3-E185-4595-97F8-FCFA294F81BD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86631</TotalTime>
  <Words>864</Words>
  <Application>Microsoft Office PowerPoint</Application>
  <PresentationFormat>Affichage à l'écran (4:3)</PresentationFormat>
  <Paragraphs>294</Paragraphs>
  <Slides>17</Slides>
  <Notes>1</Notes>
  <HiddenSlides>0</HiddenSlides>
  <MMClips>17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Cambria Math</vt:lpstr>
      <vt:lpstr>Comic Sans MS</vt:lpstr>
      <vt:lpstr>Corbel</vt:lpstr>
      <vt:lpstr>Segoe UI</vt:lpstr>
      <vt:lpstr>Segoe UI Light</vt:lpstr>
      <vt:lpstr>Symbol</vt:lpstr>
      <vt:lpstr>Times</vt:lpstr>
      <vt:lpstr>Times New Roman</vt:lpstr>
      <vt:lpstr>Wingdings</vt:lpstr>
      <vt:lpstr>cea</vt:lpstr>
      <vt:lpstr>  Octobre 2019  Supraconducteurs à Haute Température Critique (High Temperature Superconductors)  Philippe Fazilleau  Laboratoire d’étude des aimants supraconducteurs – R&amp;D HTS    </vt:lpstr>
      <vt:lpstr>Présentation PowerPoint</vt:lpstr>
      <vt:lpstr>+ de 100 ans de supraconductivité</vt:lpstr>
      <vt:lpstr>Densité de courant suivant B @ 4.2 K</vt:lpstr>
      <vt:lpstr>Champ d’irreversibilité et anisotropie des HTS</vt:lpstr>
      <vt:lpstr>Quel matériau HTS ?</vt:lpstr>
      <vt:lpstr>Domaines d’application des HTS</vt:lpstr>
      <vt:lpstr>Accélérateurs, utilité des HTS</vt:lpstr>
      <vt:lpstr>Quels dipôles HTS d’accélérateurs ?</vt:lpstr>
      <vt:lpstr>Aimants d’accélérateurs</vt:lpstr>
      <vt:lpstr>Aimants très haut-champ (solénoïdes)</vt:lpstr>
      <vt:lpstr>Quelles combinaisons ?</vt:lpstr>
      <vt:lpstr>Solénoïdes HTS</vt:lpstr>
      <vt:lpstr>NOUvelle Génération d’Aimants pour la production de Teslas</vt:lpstr>
      <vt:lpstr>Aimants haut-champ HTS : difficultés majeures</vt:lpstr>
      <vt:lpstr>Conclusion </vt:lpstr>
      <vt:lpstr>Présentation PowerPoint</vt:lpstr>
    </vt:vector>
  </TitlesOfParts>
  <Company>CEA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subject>Masque de diapositive</dc:subject>
  <dc:creator>SIG</dc:creator>
  <cp:keywords>MASQUE DE DIAPOSITIVE</cp:keywords>
  <cp:lastModifiedBy>FAZILLEAU Philippe</cp:lastModifiedBy>
  <cp:revision>2463</cp:revision>
  <cp:lastPrinted>2017-12-04T14:37:33Z</cp:lastPrinted>
  <dcterms:created xsi:type="dcterms:W3CDTF">2002-06-24T09:35:46Z</dcterms:created>
  <dcterms:modified xsi:type="dcterms:W3CDTF">2019-10-03T15:51:13Z</dcterms:modified>
  <cp:category>CHARTE</cp:category>
</cp:coreProperties>
</file>