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2" r:id="rId2"/>
    <p:sldId id="480" r:id="rId3"/>
    <p:sldId id="481" r:id="rId4"/>
    <p:sldId id="489" r:id="rId5"/>
    <p:sldId id="488" r:id="rId6"/>
    <p:sldId id="532" r:id="rId7"/>
    <p:sldId id="534" r:id="rId8"/>
    <p:sldId id="535" r:id="rId9"/>
    <p:sldId id="490" r:id="rId10"/>
    <p:sldId id="511" r:id="rId11"/>
    <p:sldId id="522" r:id="rId12"/>
    <p:sldId id="524" r:id="rId13"/>
    <p:sldId id="528" r:id="rId14"/>
    <p:sldId id="498" r:id="rId15"/>
    <p:sldId id="533" r:id="rId16"/>
    <p:sldId id="514" r:id="rId17"/>
    <p:sldId id="515" r:id="rId18"/>
    <p:sldId id="520" r:id="rId19"/>
    <p:sldId id="513" r:id="rId20"/>
    <p:sldId id="516" r:id="rId21"/>
    <p:sldId id="518" r:id="rId22"/>
    <p:sldId id="519" r:id="rId23"/>
    <p:sldId id="512" r:id="rId24"/>
    <p:sldId id="454" r:id="rId25"/>
    <p:sldId id="453" r:id="rId26"/>
    <p:sldId id="456" r:id="rId27"/>
    <p:sldId id="531" r:id="rId28"/>
    <p:sldId id="442" r:id="rId29"/>
    <p:sldId id="437" r:id="rId30"/>
    <p:sldId id="461" r:id="rId31"/>
    <p:sldId id="471" r:id="rId32"/>
    <p:sldId id="463" r:id="rId33"/>
    <p:sldId id="537" r:id="rId34"/>
    <p:sldId id="530" r:id="rId35"/>
    <p:sldId id="510" r:id="rId36"/>
  </p:sldIdLst>
  <p:sldSz cx="9144000" cy="6858000" type="screen4x3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2" userDrawn="1">
          <p15:clr>
            <a:srgbClr val="A4A3A4"/>
          </p15:clr>
        </p15:guide>
        <p15:guide id="2" pos="2059" userDrawn="1">
          <p15:clr>
            <a:srgbClr val="A4A3A4"/>
          </p15:clr>
        </p15:guide>
        <p15:guide id="3" orient="horz" pos="3020" userDrawn="1">
          <p15:clr>
            <a:srgbClr val="A4A3A4"/>
          </p15:clr>
        </p15:guide>
        <p15:guide id="4" pos="2054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6" orient="horz" pos="3131" userDrawn="1">
          <p15:clr>
            <a:srgbClr val="A4A3A4"/>
          </p15:clr>
        </p15:guide>
        <p15:guide id="7" pos="2150" userDrawn="1">
          <p15:clr>
            <a:srgbClr val="A4A3A4"/>
          </p15:clr>
        </p15:guide>
        <p15:guide id="8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E48"/>
    <a:srgbClr val="808080"/>
    <a:srgbClr val="006D92"/>
    <a:srgbClr val="9E0000"/>
    <a:srgbClr val="996633"/>
    <a:srgbClr val="9900FF"/>
    <a:srgbClr val="FF6600"/>
    <a:srgbClr val="666666"/>
    <a:srgbClr val="C40000"/>
    <a:srgbClr val="FF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9642" autoAdjust="0"/>
  </p:normalViewPr>
  <p:slideViewPr>
    <p:cSldViewPr>
      <p:cViewPr>
        <p:scale>
          <a:sx n="100" d="100"/>
          <a:sy n="100" d="100"/>
        </p:scale>
        <p:origin x="2064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74" y="-102"/>
      </p:cViewPr>
      <p:guideLst>
        <p:guide orient="horz" pos="3042"/>
        <p:guide pos="2059"/>
        <p:guide orient="horz" pos="3020"/>
        <p:guide pos="2054"/>
        <p:guide orient="horz" pos="3153"/>
        <p:guide orient="horz" pos="3131"/>
        <p:guide pos="2150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2593" cy="497684"/>
          </a:xfrm>
          <a:prstGeom prst="rect">
            <a:avLst/>
          </a:prstGeom>
        </p:spPr>
        <p:txBody>
          <a:bodyPr vert="horz" lIns="91564" tIns="45782" rIns="91564" bIns="4578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783" y="0"/>
            <a:ext cx="2952593" cy="497684"/>
          </a:xfrm>
          <a:prstGeom prst="rect">
            <a:avLst/>
          </a:prstGeom>
        </p:spPr>
        <p:txBody>
          <a:bodyPr vert="horz" lIns="91564" tIns="45782" rIns="91564" bIns="45782" rtlCol="0"/>
          <a:lstStyle>
            <a:lvl1pPr algn="r">
              <a:defRPr sz="1200"/>
            </a:lvl1pPr>
          </a:lstStyle>
          <a:p>
            <a:fld id="{E09862F2-02B3-4469-85B9-A689469F790A}" type="datetimeFigureOut">
              <a:rPr lang="fr-FR" smtClean="0"/>
              <a:t>03/10/2019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241"/>
            <a:ext cx="2952593" cy="497683"/>
          </a:xfrm>
          <a:prstGeom prst="rect">
            <a:avLst/>
          </a:prstGeom>
        </p:spPr>
        <p:txBody>
          <a:bodyPr vert="horz" lIns="91564" tIns="45782" rIns="91564" bIns="4578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783" y="9443241"/>
            <a:ext cx="2952593" cy="497683"/>
          </a:xfrm>
          <a:prstGeom prst="rect">
            <a:avLst/>
          </a:prstGeom>
        </p:spPr>
        <p:txBody>
          <a:bodyPr vert="horz" lIns="91564" tIns="45782" rIns="91564" bIns="45782" rtlCol="0" anchor="b"/>
          <a:lstStyle>
            <a:lvl1pPr algn="r">
              <a:defRPr sz="1200"/>
            </a:lvl1pPr>
          </a:lstStyle>
          <a:p>
            <a:fld id="{888B5EAC-09B9-4F45-9172-E7E95B025D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9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51850" cy="497125"/>
          </a:xfrm>
          <a:prstGeom prst="rect">
            <a:avLst/>
          </a:prstGeom>
        </p:spPr>
        <p:txBody>
          <a:bodyPr vert="horz" lIns="91564" tIns="45782" rIns="91564" bIns="4578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41" y="2"/>
            <a:ext cx="2951850" cy="497125"/>
          </a:xfrm>
          <a:prstGeom prst="rect">
            <a:avLst/>
          </a:prstGeom>
        </p:spPr>
        <p:txBody>
          <a:bodyPr vert="horz" lIns="91564" tIns="45782" rIns="91564" bIns="45782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4" tIns="45782" rIns="91564" bIns="4578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7"/>
            <a:ext cx="5449570" cy="4474130"/>
          </a:xfrm>
          <a:prstGeom prst="rect">
            <a:avLst/>
          </a:prstGeom>
        </p:spPr>
        <p:txBody>
          <a:bodyPr vert="horz" lIns="91564" tIns="45782" rIns="91564" bIns="45782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443664"/>
            <a:ext cx="2951850" cy="497125"/>
          </a:xfrm>
          <a:prstGeom prst="rect">
            <a:avLst/>
          </a:prstGeom>
        </p:spPr>
        <p:txBody>
          <a:bodyPr vert="horz" lIns="91564" tIns="45782" rIns="91564" bIns="4578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41" y="9443664"/>
            <a:ext cx="2951850" cy="497125"/>
          </a:xfrm>
          <a:prstGeom prst="rect">
            <a:avLst/>
          </a:prstGeom>
        </p:spPr>
        <p:txBody>
          <a:bodyPr vert="horz" lIns="91564" tIns="45782" rIns="91564" bIns="45782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443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0EC195-9506-460F-ACEA-E6529E318D97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219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214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28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A9C86-5685-4911-96D9-E670890B6AD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75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A9C86-5685-4911-96D9-E670890B6AD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19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/>
              <a:t> Graphique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938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116632"/>
            <a:ext cx="657270" cy="73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1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5504602"/>
            <a:ext cx="4788464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05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6" y="6465733"/>
            <a:ext cx="730507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smtClean="0"/>
              <a:t>|</a:t>
            </a:r>
            <a:r>
              <a:rPr lang="fr-FR" smtClean="0"/>
              <a:t>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6" y="5456454"/>
            <a:ext cx="985013" cy="9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55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75A1EA-8F23-4C65-83CF-C6914E5388C0}" type="datetimeFigureOut">
              <a:rPr lang="fr-FR" smtClean="0"/>
              <a:t>03/10/2019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F4AFA5-8CB1-4326-AA10-92C22F9711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767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7138" y="44450"/>
            <a:ext cx="7613650" cy="7064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25550" y="914400"/>
            <a:ext cx="3863975" cy="5657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41925" y="914400"/>
            <a:ext cx="3865563" cy="5657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093913" y="6597650"/>
            <a:ext cx="6632575" cy="215900"/>
          </a:xfrm>
          <a:prstGeom prst="rect">
            <a:avLst/>
          </a:prstGeom>
        </p:spPr>
        <p:txBody>
          <a:bodyPr/>
          <a:lstStyle>
            <a:lvl3pPr lvl="2">
              <a:defRPr/>
            </a:lvl3pPr>
          </a:lstStyle>
          <a:p>
            <a:pPr lvl="2"/>
            <a:r>
              <a:rPr lang="fr-FR" altLang="fr-FR"/>
              <a:t>European Summer School on Superconductivity 2009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8723313" y="6597650"/>
            <a:ext cx="385762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3BC5135-BA11-4F0A-AA3D-4F29C0B8FB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421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 Visuel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  <p:sldLayoutId id="2147483671" r:id="rId13"/>
    <p:sldLayoutId id="2147483672" r:id="rId14"/>
    <p:sldLayoutId id="2147483675" r:id="rId15"/>
    <p:sldLayoutId id="2147483674" r:id="rId16"/>
    <p:sldLayoutId id="2147483676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20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21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png"/><Relationship Id="rId3" Type="http://schemas.openxmlformats.org/officeDocument/2006/relationships/image" Target="../media/image65.emf"/><Relationship Id="rId7" Type="http://schemas.openxmlformats.org/officeDocument/2006/relationships/image" Target="../media/image69.jpg"/><Relationship Id="rId12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emf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112.jpe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6.jpe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6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wmf"/><Relationship Id="rId18" Type="http://schemas.openxmlformats.org/officeDocument/2006/relationships/image" Target="../media/image38.png"/><Relationship Id="rId3" Type="http://schemas.openxmlformats.org/officeDocument/2006/relationships/image" Target="../media/image27.jpeg"/><Relationship Id="rId21" Type="http://schemas.openxmlformats.org/officeDocument/2006/relationships/image" Target="../media/image41.e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4.png"/><Relationship Id="rId17" Type="http://schemas.openxmlformats.org/officeDocument/2006/relationships/image" Target="../media/image37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6.png"/><Relationship Id="rId20" Type="http://schemas.openxmlformats.org/officeDocument/2006/relationships/image" Target="../media/image4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2.jpeg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Relationship Id="rId22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emf"/><Relationship Id="rId3" Type="http://schemas.openxmlformats.org/officeDocument/2006/relationships/image" Target="../media/image46.png"/><Relationship Id="rId21" Type="http://schemas.openxmlformats.org/officeDocument/2006/relationships/image" Target="../media/image64.em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" Type="http://schemas.openxmlformats.org/officeDocument/2006/relationships/image" Target="../media/image45.png"/><Relationship Id="rId16" Type="http://schemas.openxmlformats.org/officeDocument/2006/relationships/image" Target="../media/image59.jpeg"/><Relationship Id="rId20" Type="http://schemas.openxmlformats.org/officeDocument/2006/relationships/image" Target="../media/image6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19" Type="http://schemas.openxmlformats.org/officeDocument/2006/relationships/image" Target="../media/image62.emf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8"/>
          <p:cNvSpPr>
            <a:spLocks noGrp="1"/>
          </p:cNvSpPr>
          <p:nvPr>
            <p:ph type="ctrTitle"/>
          </p:nvPr>
        </p:nvSpPr>
        <p:spPr>
          <a:xfrm>
            <a:off x="3851920" y="692696"/>
            <a:ext cx="4680520" cy="2653832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LES aimants </a:t>
            </a:r>
            <a:r>
              <a:rPr lang="fr-FR" b="1" dirty="0">
                <a:solidFill>
                  <a:schemeClr val="tx1"/>
                </a:solidFill>
              </a:rPr>
              <a:t>supraconducteurs : applications et technologies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572000" y="566124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Lionel </a:t>
            </a:r>
            <a:r>
              <a:rPr lang="fr-FR" dirty="0" err="1" smtClean="0"/>
              <a:t>Quettier</a:t>
            </a:r>
            <a:endParaRPr lang="fr-FR" dirty="0" smtClean="0"/>
          </a:p>
          <a:p>
            <a:r>
              <a:rPr lang="fr-FR" dirty="0" smtClean="0"/>
              <a:t>DRF/</a:t>
            </a:r>
            <a:r>
              <a:rPr lang="fr-FR" dirty="0" err="1" smtClean="0"/>
              <a:t>Irfu</a:t>
            </a: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24944"/>
            <a:ext cx="5680748" cy="221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55765" y="1476143"/>
            <a:ext cx="4788464" cy="377201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 smtClean="0">
                <a:solidFill>
                  <a:srgbClr val="00B050"/>
                </a:solidFill>
              </a:rPr>
              <a:t>Les </a:t>
            </a:r>
            <a:r>
              <a:rPr lang="en-US" sz="2700" b="1" dirty="0" err="1" smtClean="0">
                <a:solidFill>
                  <a:srgbClr val="00B050"/>
                </a:solidFill>
              </a:rPr>
              <a:t>aimants</a:t>
            </a:r>
            <a:r>
              <a:rPr lang="en-US" sz="2700" b="1" dirty="0" smtClean="0">
                <a:solidFill>
                  <a:srgbClr val="00B050"/>
                </a:solidFill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</a:rPr>
              <a:t>d’accélérateurs</a:t>
            </a:r>
            <a:endParaRPr lang="en-US" sz="2700" b="1" dirty="0">
              <a:solidFill>
                <a:srgbClr val="00B05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de </a:t>
            </a:r>
            <a:r>
              <a:rPr lang="en-US" sz="2700" dirty="0" err="1" smtClean="0">
                <a:solidFill>
                  <a:schemeClr val="tx1"/>
                </a:solidFill>
              </a:rPr>
              <a:t>détecteur</a:t>
            </a:r>
            <a:endParaRPr lang="en-US" sz="27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hybrides</a:t>
            </a:r>
            <a:endParaRPr lang="en-US" sz="2700" dirty="0" smtClean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d’IRM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3707904" y="141277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Quelques exemples…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13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1680" y="116211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QUADRUPOLE POUR LE PROJET HILUMI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76" y="53216"/>
            <a:ext cx="792088" cy="79208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841" y="2744881"/>
            <a:ext cx="357366" cy="34439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/>
          <a:srcRect l="20531" t="23965" r="51017" b="30504"/>
          <a:stretch/>
        </p:blipFill>
        <p:spPr>
          <a:xfrm>
            <a:off x="158636" y="2336822"/>
            <a:ext cx="1821269" cy="1639478"/>
          </a:xfrm>
          <a:prstGeom prst="rect">
            <a:avLst/>
          </a:prstGeom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67303" y="4022815"/>
            <a:ext cx="175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HL-LHC</a:t>
            </a:r>
          </a:p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Aimant MQYY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Flèche vers le bas 32"/>
          <p:cNvSpPr/>
          <p:nvPr/>
        </p:nvSpPr>
        <p:spPr>
          <a:xfrm rot="13982135">
            <a:off x="1870672" y="2264687"/>
            <a:ext cx="360040" cy="627682"/>
          </a:xfrm>
          <a:prstGeom prst="downArrow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e bas 33"/>
          <p:cNvSpPr/>
          <p:nvPr/>
        </p:nvSpPr>
        <p:spPr>
          <a:xfrm rot="18082345">
            <a:off x="1666121" y="3628429"/>
            <a:ext cx="360040" cy="371925"/>
          </a:xfrm>
          <a:prstGeom prst="downArrow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1" y="1492289"/>
            <a:ext cx="1532136" cy="125373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128" y="2716606"/>
            <a:ext cx="808651" cy="34994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/>
          <a:stretch/>
        </p:blipFill>
        <p:spPr>
          <a:xfrm>
            <a:off x="2271979" y="4221519"/>
            <a:ext cx="1458931" cy="988993"/>
          </a:xfrm>
          <a:prstGeom prst="rect">
            <a:avLst/>
          </a:prstGeom>
        </p:spPr>
      </p:pic>
      <p:sp>
        <p:nvSpPr>
          <p:cNvPr id="38" name="Rectangle à coins arrondis 37"/>
          <p:cNvSpPr/>
          <p:nvPr/>
        </p:nvSpPr>
        <p:spPr>
          <a:xfrm>
            <a:off x="3779912" y="4119686"/>
            <a:ext cx="1102852" cy="893391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666666"/>
                </a:solidFill>
              </a:rPr>
              <a:t>PHASE 1</a:t>
            </a:r>
          </a:p>
          <a:p>
            <a:pPr algn="ctr"/>
            <a:r>
              <a:rPr lang="fr-FR" sz="900" dirty="0">
                <a:solidFill>
                  <a:srgbClr val="666666"/>
                </a:solidFill>
              </a:rPr>
              <a:t>Concept. design</a:t>
            </a:r>
          </a:p>
        </p:txBody>
      </p:sp>
      <p:sp>
        <p:nvSpPr>
          <p:cNvPr id="39" name="Rectangle à coins arrondis 38"/>
          <p:cNvSpPr/>
          <p:nvPr/>
        </p:nvSpPr>
        <p:spPr>
          <a:xfrm>
            <a:off x="4919393" y="4119686"/>
            <a:ext cx="1117861" cy="870362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666666"/>
                </a:solidFill>
              </a:rPr>
              <a:t>PHASE 2</a:t>
            </a:r>
          </a:p>
          <a:p>
            <a:pPr algn="ctr"/>
            <a:r>
              <a:rPr lang="fr-FR" sz="900" dirty="0">
                <a:solidFill>
                  <a:srgbClr val="666666"/>
                </a:solidFill>
              </a:rPr>
              <a:t>Engineering design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6071521" y="4129920"/>
            <a:ext cx="1269681" cy="86012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666666"/>
                </a:solidFill>
              </a:rPr>
              <a:t>PHASE 3</a:t>
            </a:r>
          </a:p>
          <a:p>
            <a:pPr algn="ctr"/>
            <a:r>
              <a:rPr lang="fr-FR" sz="900" b="1" dirty="0">
                <a:solidFill>
                  <a:srgbClr val="666666"/>
                </a:solidFill>
              </a:rPr>
              <a:t>MQYYP</a:t>
            </a:r>
            <a:r>
              <a:rPr lang="fr-FR" sz="900" dirty="0">
                <a:solidFill>
                  <a:srgbClr val="666666"/>
                </a:solidFill>
              </a:rPr>
              <a:t> </a:t>
            </a:r>
            <a:r>
              <a:rPr lang="fr-FR" sz="900" dirty="0" err="1">
                <a:solidFill>
                  <a:srgbClr val="666666"/>
                </a:solidFill>
              </a:rPr>
              <a:t>Manufacturing</a:t>
            </a:r>
            <a:r>
              <a:rPr lang="fr-FR" sz="900" dirty="0">
                <a:solidFill>
                  <a:srgbClr val="666666"/>
                </a:solidFill>
              </a:rPr>
              <a:t> 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7756" y="5855682"/>
            <a:ext cx="1456899" cy="30609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5829" y="5421941"/>
            <a:ext cx="1174632" cy="33122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0"/>
          <a:srcRect t="10210"/>
          <a:stretch/>
        </p:blipFill>
        <p:spPr>
          <a:xfrm>
            <a:off x="3563888" y="5409604"/>
            <a:ext cx="2266916" cy="927977"/>
          </a:xfrm>
          <a:prstGeom prst="rect">
            <a:avLst/>
          </a:prstGeom>
        </p:spPr>
      </p:pic>
      <p:sp>
        <p:nvSpPr>
          <p:cNvPr id="44" name="Rectangle à coins arrondis 43"/>
          <p:cNvSpPr/>
          <p:nvPr/>
        </p:nvSpPr>
        <p:spPr>
          <a:xfrm>
            <a:off x="2533394" y="1058551"/>
            <a:ext cx="6359087" cy="2209457"/>
          </a:xfrm>
          <a:prstGeom prst="roundRect">
            <a:avLst/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344" y="5912142"/>
            <a:ext cx="421700" cy="40639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832" y="5448323"/>
            <a:ext cx="765388" cy="337327"/>
          </a:xfrm>
          <a:prstGeom prst="rect">
            <a:avLst/>
          </a:prstGeom>
        </p:spPr>
      </p:pic>
      <p:sp>
        <p:nvSpPr>
          <p:cNvPr id="47" name="Rectangle à coins arrondis 46"/>
          <p:cNvSpPr/>
          <p:nvPr/>
        </p:nvSpPr>
        <p:spPr>
          <a:xfrm>
            <a:off x="2195737" y="3534510"/>
            <a:ext cx="6840760" cy="3062842"/>
          </a:xfrm>
          <a:prstGeom prst="roundRect">
            <a:avLst/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978" y="3885314"/>
            <a:ext cx="1209741" cy="37132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71" y="4523628"/>
            <a:ext cx="877633" cy="444104"/>
          </a:xfrm>
          <a:prstGeom prst="rect">
            <a:avLst/>
          </a:prstGeom>
        </p:spPr>
      </p:pic>
      <p:cxnSp>
        <p:nvCxnSpPr>
          <p:cNvPr id="50" name="Connecteur droit avec flèche 49"/>
          <p:cNvCxnSpPr>
            <a:stCxn id="40" idx="3"/>
          </p:cNvCxnSpPr>
          <p:nvPr/>
        </p:nvCxnSpPr>
        <p:spPr>
          <a:xfrm flipV="1">
            <a:off x="7341202" y="4198073"/>
            <a:ext cx="378291" cy="36191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7303824" y="4559984"/>
            <a:ext cx="364520" cy="24018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230023" y="1265068"/>
            <a:ext cx="4662458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Modèle court (1.32m) –</a:t>
            </a: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simple ouverture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Courant nominal: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4550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Diamètre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ulasse 360 mm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G= 120 T/m ; ouverture de 90 mm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Câble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NbTi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avec isolation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pton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031888" y="3654567"/>
            <a:ext cx="7128792" cy="28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Construction de deux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prototypes longs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436096" y="116211"/>
            <a:ext cx="1800200" cy="569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 descr="HLU-logoN-titl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9494" y="115048"/>
            <a:ext cx="1776802" cy="54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4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sz="2100" dirty="0" smtClean="0"/>
              <a:t>BOBINAGE DE MQYYM @ SACLAY</a:t>
            </a:r>
            <a:endParaRPr lang="en-GB" sz="21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5351" y="1153023"/>
            <a:ext cx="8786105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Bobinage de 10 bobines à Saclay</a:t>
            </a: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Assemblage et instrumentation au CERN</a:t>
            </a: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Tests en froid prévus à Saclay cet hiver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919" y="1686881"/>
            <a:ext cx="1490161" cy="111762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89633"/>
            <a:ext cx="1728192" cy="129614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1"/>
          <a:stretch/>
        </p:blipFill>
        <p:spPr>
          <a:xfrm>
            <a:off x="4819520" y="1068194"/>
            <a:ext cx="3168352" cy="192525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896" y="3702595"/>
            <a:ext cx="1080480" cy="192367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795" y="3702593"/>
            <a:ext cx="1082405" cy="192368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8"/>
          <a:srcRect l="19299" r="1214"/>
          <a:stretch/>
        </p:blipFill>
        <p:spPr>
          <a:xfrm>
            <a:off x="6084168" y="3702595"/>
            <a:ext cx="1404157" cy="192367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3" y="3930252"/>
            <a:ext cx="1923678" cy="144275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4493" y="3689792"/>
            <a:ext cx="1333658" cy="192367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8214" y="3689792"/>
            <a:ext cx="1445477" cy="192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fr-FR" sz="2100" dirty="0" smtClean="0"/>
              <a:t>Les prototypes réalises par les </a:t>
            </a:r>
            <a:br>
              <a:rPr lang="fr-FR" sz="2100" dirty="0" smtClean="0"/>
            </a:br>
            <a:r>
              <a:rPr lang="fr-FR" sz="2100" dirty="0" smtClean="0"/>
              <a:t>industriels (QUACO</a:t>
            </a:r>
            <a:r>
              <a:rPr lang="fr-FR" sz="2100" dirty="0"/>
              <a:t>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85" y="4684019"/>
            <a:ext cx="1387439" cy="7020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97" y="4725025"/>
            <a:ext cx="1935422" cy="59406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5878" y="1256537"/>
            <a:ext cx="870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Bobinage d’un bobine test (4m de long) chez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Sigmaphi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et chez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Elytt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Energy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7175" indent="-25717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Validation de la structure mécanique finale en cours 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292" y="3481220"/>
            <a:ext cx="1099221" cy="1134116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4623322" y="2096886"/>
            <a:ext cx="20139" cy="33847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/>
          <p:cNvPicPr>
            <a:picLocks noChangeAspect="1"/>
          </p:cNvPicPr>
          <p:nvPr/>
        </p:nvPicPr>
        <p:blipFill rotWithShape="1">
          <a:blip r:embed="rId6"/>
          <a:srcRect r="49341"/>
          <a:stretch/>
        </p:blipFill>
        <p:spPr>
          <a:xfrm>
            <a:off x="1748224" y="3482888"/>
            <a:ext cx="1245224" cy="11548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867" y="3482887"/>
            <a:ext cx="1492508" cy="11278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216" y="3489134"/>
            <a:ext cx="1577862" cy="112787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b="13452"/>
          <a:stretch/>
        </p:blipFill>
        <p:spPr>
          <a:xfrm>
            <a:off x="5204612" y="2204864"/>
            <a:ext cx="3366227" cy="117001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699" y="3482887"/>
            <a:ext cx="1268187" cy="111818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83" y="3482887"/>
            <a:ext cx="1490915" cy="11181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2"/>
          <a:srcRect t="29414" r="11617"/>
          <a:stretch/>
        </p:blipFill>
        <p:spPr>
          <a:xfrm>
            <a:off x="1072835" y="2204864"/>
            <a:ext cx="2596001" cy="116619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025" y="2144587"/>
            <a:ext cx="692337" cy="1226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788" y="5821453"/>
            <a:ext cx="842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Tests des deux prototypes prévus en septembre 2020 à Saclay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/>
          <a:stretch/>
        </p:blipFill>
        <p:spPr bwMode="auto">
          <a:xfrm>
            <a:off x="60185" y="1022119"/>
            <a:ext cx="5832508" cy="1758809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533" y="1138208"/>
            <a:ext cx="2152811" cy="20313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413" y="36667"/>
            <a:ext cx="8172568" cy="908720"/>
          </a:xfrm>
        </p:spPr>
        <p:txBody>
          <a:bodyPr/>
          <a:lstStyle/>
          <a:p>
            <a:pPr algn="ctr"/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les </a:t>
            </a:r>
            <a:r>
              <a:rPr lang="fr-FR" sz="1800" dirty="0" err="1" smtClean="0"/>
              <a:t>solenoides</a:t>
            </a:r>
            <a:r>
              <a:rPr lang="fr-FR" sz="1800" dirty="0" smtClean="0"/>
              <a:t> pour l’</a:t>
            </a:r>
            <a:r>
              <a:rPr lang="fr-FR" sz="1800" dirty="0" err="1" smtClean="0"/>
              <a:t>accelerateur</a:t>
            </a:r>
            <a:r>
              <a:rPr lang="fr-FR" sz="1800" dirty="0" smtClean="0"/>
              <a:t> SARAF </a:t>
            </a:r>
            <a:br>
              <a:rPr lang="fr-FR" sz="1800" dirty="0" smtClean="0"/>
            </a:br>
            <a:r>
              <a:rPr lang="fr-FR" sz="1800" dirty="0" smtClean="0"/>
              <a:t>(SOREQ </a:t>
            </a:r>
            <a:r>
              <a:rPr lang="fr-FR" sz="1800" dirty="0" err="1" smtClean="0"/>
              <a:t>Applied</a:t>
            </a:r>
            <a:r>
              <a:rPr lang="fr-FR" sz="1800" dirty="0" smtClean="0"/>
              <a:t> </a:t>
            </a:r>
            <a:r>
              <a:rPr lang="fr-FR" sz="1800" dirty="0"/>
              <a:t>Research </a:t>
            </a:r>
            <a:r>
              <a:rPr lang="fr-FR" sz="1800" dirty="0" smtClean="0"/>
              <a:t>Accelerator Facility)</a:t>
            </a:r>
            <a:r>
              <a:rPr lang="fr-FR" sz="1800" dirty="0">
                <a:solidFill>
                  <a:srgbClr val="002060"/>
                </a:solidFill>
              </a:rPr>
              <a:t/>
            </a:r>
            <a:br>
              <a:rPr lang="fr-FR" sz="1800" dirty="0">
                <a:solidFill>
                  <a:srgbClr val="002060"/>
                </a:solidFill>
              </a:rPr>
            </a:b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3736802"/>
            <a:ext cx="5112568" cy="1957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1600" b="1" dirty="0" smtClean="0"/>
              <a:t>Fournitures de 20 aimants (</a:t>
            </a:r>
            <a:r>
              <a:rPr lang="fr-FR" sz="1600" b="1" dirty="0" err="1" smtClean="0"/>
              <a:t>NbTi</a:t>
            </a:r>
            <a:r>
              <a:rPr lang="fr-FR" sz="1600" b="1" dirty="0" smtClean="0"/>
              <a:t>) :</a:t>
            </a:r>
            <a:endParaRPr lang="fr-FR" sz="16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Un solénoïde principal</a:t>
            </a:r>
            <a:endParaRPr lang="fr-F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2 </a:t>
            </a:r>
            <a:r>
              <a:rPr lang="fr-FR" sz="1600" dirty="0" smtClean="0"/>
              <a:t>bobines de blindage</a:t>
            </a:r>
            <a:endParaRPr lang="fr-F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2 </a:t>
            </a:r>
            <a:r>
              <a:rPr lang="fr-FR" sz="1600" dirty="0" smtClean="0"/>
              <a:t>paires </a:t>
            </a:r>
            <a:r>
              <a:rPr lang="fr-FR" sz="1600" dirty="0" smtClean="0"/>
              <a:t>of </a:t>
            </a:r>
            <a:r>
              <a:rPr lang="fr-FR" sz="1600" dirty="0" err="1" smtClean="0"/>
              <a:t>steering</a:t>
            </a:r>
            <a:r>
              <a:rPr lang="fr-FR" sz="1600" dirty="0" smtClean="0"/>
              <a:t> </a:t>
            </a:r>
            <a:r>
              <a:rPr lang="fr-FR" sz="1600" dirty="0" err="1" smtClean="0"/>
              <a:t>coils</a:t>
            </a:r>
            <a:endParaRPr lang="fr-F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Enceinte </a:t>
            </a:r>
            <a:r>
              <a:rPr lang="fr-FR" sz="1600" dirty="0" err="1" smtClean="0"/>
              <a:t>LHe</a:t>
            </a:r>
            <a:endParaRPr lang="fr-F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Corps du BPM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Brides et soufflets</a:t>
            </a:r>
          </a:p>
          <a:p>
            <a:endParaRPr lang="fr-FR" sz="1600" dirty="0" smtClean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835" y="4655469"/>
            <a:ext cx="3238165" cy="219822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211735" y="1457745"/>
            <a:ext cx="2232248" cy="8333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9248" y="3090471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Le CEA doit fournir l’accélérateur supraconducteur (incluant cavités HWR, aimants, </a:t>
            </a:r>
            <a:r>
              <a:rPr lang="fr-FR" dirty="0" err="1" smtClean="0">
                <a:solidFill>
                  <a:prstClr val="black"/>
                </a:solidFill>
              </a:rPr>
              <a:t>cryomodules</a:t>
            </a:r>
            <a:r>
              <a:rPr lang="fr-FR" dirty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6"/>
          <a:srcRect l="5947" t="52427" r="40806"/>
          <a:stretch/>
        </p:blipFill>
        <p:spPr>
          <a:xfrm>
            <a:off x="5572627" y="3296503"/>
            <a:ext cx="3327337" cy="1266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9512" y="588729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Design + spécifications: CEA</a:t>
            </a:r>
          </a:p>
          <a:p>
            <a:r>
              <a:rPr lang="fr-FR" b="1" dirty="0" smtClean="0"/>
              <a:t>Fabrication </a:t>
            </a:r>
            <a:r>
              <a:rPr lang="fr-FR" b="1" dirty="0"/>
              <a:t>en cours chez </a:t>
            </a:r>
            <a:r>
              <a:rPr lang="fr-FR" b="1" dirty="0" err="1" smtClean="0"/>
              <a:t>Elytt</a:t>
            </a:r>
            <a:r>
              <a:rPr lang="fr-FR" b="1" dirty="0" smtClean="0"/>
              <a:t>, suivi CEA</a:t>
            </a:r>
            <a:endParaRPr lang="fr-FR" b="1" dirty="0"/>
          </a:p>
          <a:p>
            <a:r>
              <a:rPr lang="fr-FR" b="1" dirty="0" smtClean="0"/>
              <a:t>Premier </a:t>
            </a:r>
            <a:r>
              <a:rPr lang="fr-FR" b="1" dirty="0"/>
              <a:t>solénoïde </a:t>
            </a:r>
            <a:r>
              <a:rPr lang="fr-FR" b="1" dirty="0" smtClean="0"/>
              <a:t>testé avec </a:t>
            </a:r>
            <a:r>
              <a:rPr lang="fr-FR" b="1" dirty="0"/>
              <a:t>s</a:t>
            </a:r>
            <a:r>
              <a:rPr lang="fr-FR" b="1" dirty="0" smtClean="0"/>
              <a:t>uccès </a:t>
            </a:r>
            <a:r>
              <a:rPr lang="fr-FR" b="1" dirty="0"/>
              <a:t>à Saclay en 2019</a:t>
            </a:r>
          </a:p>
        </p:txBody>
      </p:sp>
    </p:spTree>
    <p:extLst>
      <p:ext uri="{BB962C8B-B14F-4D97-AF65-F5344CB8AC3E}">
        <p14:creationId xmlns:p14="http://schemas.microsoft.com/office/powerpoint/2010/main" val="38673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5"/>
          <p:cNvGrpSpPr/>
          <p:nvPr/>
        </p:nvGrpSpPr>
        <p:grpSpPr>
          <a:xfrm>
            <a:off x="286966" y="1585177"/>
            <a:ext cx="4896544" cy="3168351"/>
            <a:chOff x="755576" y="1137305"/>
            <a:chExt cx="4835207" cy="260494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137305"/>
              <a:ext cx="4835207" cy="2604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31"/>
            <p:cNvSpPr/>
            <p:nvPr/>
          </p:nvSpPr>
          <p:spPr>
            <a:xfrm>
              <a:off x="3779912" y="216460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38"/>
            <p:cNvSpPr/>
            <p:nvPr/>
          </p:nvSpPr>
          <p:spPr>
            <a:xfrm>
              <a:off x="4238249" y="25911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39"/>
            <p:cNvSpPr/>
            <p:nvPr/>
          </p:nvSpPr>
          <p:spPr>
            <a:xfrm>
              <a:off x="3466480" y="2151906"/>
              <a:ext cx="135632" cy="122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3818" y="16421"/>
            <a:ext cx="1837667" cy="908720"/>
          </a:xfrm>
        </p:spPr>
        <p:txBody>
          <a:bodyPr/>
          <a:lstStyle/>
          <a:p>
            <a:r>
              <a:rPr lang="fr-FR" dirty="0" smtClean="0"/>
              <a:t>FAIR @ GSI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95536" y="4775676"/>
            <a:ext cx="4525556" cy="1300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Aimants </a:t>
            </a:r>
            <a:r>
              <a:rPr lang="fr-FR" dirty="0" err="1" smtClean="0"/>
              <a:t>superferriques</a:t>
            </a:r>
            <a:r>
              <a:rPr lang="fr-FR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NbTi</a:t>
            </a:r>
            <a:r>
              <a:rPr lang="fr-FR" dirty="0" smtClean="0"/>
              <a:t>) ~ </a:t>
            </a:r>
            <a:r>
              <a:rPr lang="fr-FR" dirty="0"/>
              <a:t>15 </a:t>
            </a:r>
            <a:r>
              <a:rPr lang="fr-FR" dirty="0" smtClean="0"/>
              <a:t>m</a:t>
            </a:r>
            <a:r>
              <a:rPr lang="fr-FR" baseline="30000" dirty="0" smtClean="0"/>
              <a:t>3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18 + 3 dipôles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3 dipôles </a:t>
            </a:r>
            <a:r>
              <a:rPr lang="fr-FR" dirty="0" smtClean="0"/>
              <a:t>spéciaux</a:t>
            </a:r>
            <a:endParaRPr lang="fr-FR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251520" y="1073577"/>
            <a:ext cx="8496944" cy="399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b="1" dirty="0" smtClean="0"/>
              <a:t>Les dipôles du </a:t>
            </a:r>
            <a:r>
              <a:rPr lang="fr-FR" b="1" dirty="0" err="1" smtClean="0"/>
              <a:t>Superconducting</a:t>
            </a:r>
            <a:r>
              <a:rPr lang="fr-FR" b="1" dirty="0" smtClean="0"/>
              <a:t> </a:t>
            </a:r>
            <a:r>
              <a:rPr lang="fr-FR" b="1" dirty="0" smtClean="0"/>
              <a:t>Fragment </a:t>
            </a:r>
            <a:r>
              <a:rPr lang="fr-FR" b="1" dirty="0" err="1" smtClean="0"/>
              <a:t>Separator</a:t>
            </a:r>
            <a:r>
              <a:rPr lang="fr-FR" b="1" dirty="0" smtClean="0"/>
              <a:t> (</a:t>
            </a:r>
            <a:r>
              <a:rPr lang="fr-FR" b="1" dirty="0" err="1" smtClean="0"/>
              <a:t>SuperFRS</a:t>
            </a:r>
            <a:r>
              <a:rPr lang="fr-FR" b="1" dirty="0" smtClean="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9512" y="5887298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Design + spécifications: CEA</a:t>
            </a:r>
          </a:p>
          <a:p>
            <a:r>
              <a:rPr lang="fr-FR" b="1" dirty="0" smtClean="0"/>
              <a:t>Fabrication </a:t>
            </a:r>
            <a:r>
              <a:rPr lang="fr-FR" b="1" dirty="0"/>
              <a:t>en cours chez </a:t>
            </a:r>
            <a:r>
              <a:rPr lang="fr-FR" b="1" dirty="0" err="1" smtClean="0"/>
              <a:t>Elytt</a:t>
            </a:r>
            <a:r>
              <a:rPr lang="fr-FR" b="1" dirty="0" smtClean="0"/>
              <a:t>, suivi CEA</a:t>
            </a:r>
            <a:endParaRPr lang="fr-FR" b="1" dirty="0"/>
          </a:p>
          <a:p>
            <a:r>
              <a:rPr lang="fr-FR" b="1" dirty="0"/>
              <a:t>Test du premier </a:t>
            </a:r>
            <a:r>
              <a:rPr lang="fr-FR" b="1" dirty="0" smtClean="0"/>
              <a:t>aimant </a:t>
            </a:r>
            <a:r>
              <a:rPr lang="fr-FR" b="1" dirty="0"/>
              <a:t>réalisé </a:t>
            </a:r>
            <a:r>
              <a:rPr lang="fr-FR" b="1" dirty="0" smtClean="0"/>
              <a:t>au CERN en fin 2019 / début 2020</a:t>
            </a:r>
            <a:endParaRPr lang="fr-FR" b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r="8083"/>
          <a:stretch/>
        </p:blipFill>
        <p:spPr>
          <a:xfrm flipH="1">
            <a:off x="6012514" y="1464688"/>
            <a:ext cx="2825977" cy="26578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131" y="4211848"/>
            <a:ext cx="3032333" cy="20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55765" y="1476143"/>
            <a:ext cx="4788464" cy="377201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d’accélérateurs</a:t>
            </a:r>
            <a:endParaRPr lang="en-US" sz="27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 smtClean="0">
                <a:solidFill>
                  <a:srgbClr val="00B050"/>
                </a:solidFill>
              </a:rPr>
              <a:t>Les </a:t>
            </a:r>
            <a:r>
              <a:rPr lang="en-US" sz="2700" b="1" dirty="0" err="1" smtClean="0">
                <a:solidFill>
                  <a:srgbClr val="00B050"/>
                </a:solidFill>
              </a:rPr>
              <a:t>aimants</a:t>
            </a:r>
            <a:r>
              <a:rPr lang="en-US" sz="2700" b="1" dirty="0" smtClean="0">
                <a:solidFill>
                  <a:srgbClr val="00B050"/>
                </a:solidFill>
              </a:rPr>
              <a:t> de </a:t>
            </a:r>
            <a:r>
              <a:rPr lang="en-US" sz="2700" b="1" dirty="0" err="1" smtClean="0">
                <a:solidFill>
                  <a:srgbClr val="00B050"/>
                </a:solidFill>
              </a:rPr>
              <a:t>détecteur</a:t>
            </a:r>
            <a:endParaRPr lang="en-US" sz="2700" b="1" dirty="0">
              <a:solidFill>
                <a:srgbClr val="00B05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hybrides</a:t>
            </a:r>
            <a:endParaRPr lang="en-US" sz="2700" dirty="0" smtClean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d’IRM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DETECTEUR MADMAX: </a:t>
            </a:r>
            <a:r>
              <a:rPr lang="fr-FR" dirty="0" err="1" smtClean="0"/>
              <a:t>etudes</a:t>
            </a:r>
            <a:r>
              <a:rPr lang="fr-FR" dirty="0" smtClean="0"/>
              <a:t> des axions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175" r="9986"/>
          <a:stretch/>
        </p:blipFill>
        <p:spPr>
          <a:xfrm>
            <a:off x="287524" y="1916832"/>
            <a:ext cx="7200800" cy="45765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4337" y="10698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Projet de détecteur pour le </a:t>
            </a:r>
            <a:r>
              <a:rPr lang="en-US" b="1" dirty="0"/>
              <a:t>Max Planck Institute for Physics (MPP</a:t>
            </a:r>
            <a:r>
              <a:rPr lang="en-US" b="1" dirty="0" smtClean="0"/>
              <a:t>)</a:t>
            </a:r>
            <a:endParaRPr lang="fr-FR" b="1" dirty="0"/>
          </a:p>
        </p:txBody>
      </p:sp>
      <p:sp>
        <p:nvSpPr>
          <p:cNvPr id="8" name="Rectangle 7"/>
          <p:cNvSpPr/>
          <p:nvPr/>
        </p:nvSpPr>
        <p:spPr>
          <a:xfrm>
            <a:off x="5130232" y="5416649"/>
            <a:ext cx="2466104" cy="360040"/>
          </a:xfrm>
          <a:prstGeom prst="rect">
            <a:avLst/>
          </a:prstGeom>
          <a:noFill/>
          <a:ln w="28575">
            <a:solidFill>
              <a:srgbClr val="449E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7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0"/>
            <a:ext cx="2987992" cy="908720"/>
          </a:xfrm>
        </p:spPr>
        <p:txBody>
          <a:bodyPr/>
          <a:lstStyle/>
          <a:p>
            <a:r>
              <a:rPr lang="fr-FR" dirty="0" smtClean="0"/>
              <a:t>MADMAX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7052312" cy="436571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043608" y="580526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Etudes parallèles de deux designs au CEA et chez BNG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Décision sur l’organisation de la suite du projet début 2020</a:t>
            </a:r>
            <a:endParaRPr lang="fr-FR" b="1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245" y="2708920"/>
            <a:ext cx="1200326" cy="90691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6444208" y="436510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Conducteur </a:t>
            </a:r>
            <a:r>
              <a:rPr lang="fr-FR" dirty="0" err="1" smtClean="0"/>
              <a:t>NbTi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Refroidissement en hélium superfluide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293096"/>
            <a:ext cx="165618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/>
          <a:srcRect l="40842" t="79010"/>
          <a:stretch/>
        </p:blipFill>
        <p:spPr>
          <a:xfrm>
            <a:off x="2195736" y="4574092"/>
            <a:ext cx="4171992" cy="9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55765" y="1476143"/>
            <a:ext cx="4788464" cy="377201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d’accélérateurs</a:t>
            </a:r>
            <a:endParaRPr lang="en-US" sz="27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de </a:t>
            </a:r>
            <a:r>
              <a:rPr lang="en-US" sz="2700" dirty="0" err="1" smtClean="0">
                <a:solidFill>
                  <a:schemeClr val="tx1"/>
                </a:solidFill>
              </a:rPr>
              <a:t>détecteur</a:t>
            </a:r>
            <a:endParaRPr lang="en-US" sz="27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 smtClean="0">
                <a:solidFill>
                  <a:srgbClr val="00B050"/>
                </a:solidFill>
              </a:rPr>
              <a:t>Les </a:t>
            </a:r>
            <a:r>
              <a:rPr lang="en-US" sz="2700" b="1" dirty="0" err="1" smtClean="0">
                <a:solidFill>
                  <a:srgbClr val="00B050"/>
                </a:solidFill>
              </a:rPr>
              <a:t>aimants</a:t>
            </a:r>
            <a:r>
              <a:rPr lang="en-US" sz="2700" b="1" dirty="0" smtClean="0">
                <a:solidFill>
                  <a:srgbClr val="00B050"/>
                </a:solidFill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</a:rPr>
              <a:t>hybrides</a:t>
            </a:r>
            <a:endParaRPr lang="en-US" sz="2700" b="1" dirty="0" smtClean="0">
              <a:solidFill>
                <a:srgbClr val="00B05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d’IRM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07504" y="1055532"/>
            <a:ext cx="3706812" cy="1955584"/>
            <a:chOff x="107504" y="1055532"/>
            <a:chExt cx="3706812" cy="1955584"/>
          </a:xfrm>
        </p:grpSpPr>
        <p:sp>
          <p:nvSpPr>
            <p:cNvPr id="110594" name="Text Box 2"/>
            <p:cNvSpPr txBox="1">
              <a:spLocks noChangeArrowheads="1"/>
            </p:cNvSpPr>
            <p:nvPr/>
          </p:nvSpPr>
          <p:spPr bwMode="auto">
            <a:xfrm>
              <a:off x="107504" y="1055532"/>
              <a:ext cx="370681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Le tout premier aimant</a:t>
              </a:r>
            </a:p>
          </p:txBody>
        </p:sp>
        <p:sp>
          <p:nvSpPr>
            <p:cNvPr id="110595" name="Text Box 3"/>
            <p:cNvSpPr txBox="1">
              <a:spLocks noChangeArrowheads="1"/>
            </p:cNvSpPr>
            <p:nvPr/>
          </p:nvSpPr>
          <p:spPr bwMode="auto">
            <a:xfrm>
              <a:off x="207213" y="2487896"/>
              <a:ext cx="207236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0,5 Gauss / 5.10-5 T</a:t>
              </a:r>
            </a:p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 </a:t>
              </a:r>
              <a:endParaRPr lang="fr-FR" altLang="fr-FR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110596" name="Picture 4" descr="APOLLO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454372"/>
              <a:ext cx="982918" cy="98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597" name="Picture 5" descr="COMPAS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40" y="1467825"/>
              <a:ext cx="637339" cy="956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811178" y="218164"/>
            <a:ext cx="7780756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dirty="0" smtClean="0">
                <a:solidFill>
                  <a:schemeClr val="bg1"/>
                </a:solidFill>
              </a:rPr>
              <a:t>DES SOURCES DE CHAMP MAGNETIQUE TRES </a:t>
            </a:r>
            <a:r>
              <a:rPr lang="fr-FR" altLang="fr-FR" sz="2000" dirty="0" smtClean="0">
                <a:solidFill>
                  <a:schemeClr val="bg1"/>
                </a:solidFill>
              </a:rPr>
              <a:t>VARIEES</a:t>
            </a:r>
            <a:endParaRPr lang="fr-FR" altLang="fr-FR" sz="2000" dirty="0">
              <a:solidFill>
                <a:schemeClr val="bg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06174" y="1106470"/>
            <a:ext cx="8918137" cy="5850922"/>
            <a:chOff x="106174" y="1106470"/>
            <a:chExt cx="8918137" cy="5850922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332380" y="2374125"/>
              <a:ext cx="18503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</a:rPr>
                <a:t>Aimant permanent</a:t>
              </a:r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 </a:t>
              </a:r>
            </a:p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(</a:t>
              </a:r>
              <a:r>
                <a:rPr lang="fr-FR" altLang="fr-FR" sz="1400" b="1" dirty="0" err="1" smtClean="0">
                  <a:solidFill>
                    <a:srgbClr val="0070C0"/>
                  </a:solidFill>
                  <a:latin typeface="+mn-lt"/>
                </a:rPr>
                <a:t>NdFeB</a:t>
              </a:r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, 0.5T)</a:t>
              </a:r>
              <a:endParaRPr lang="fr-FR" altLang="fr-FR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210112"/>
              <a:ext cx="1412645" cy="1059484"/>
            </a:xfrm>
            <a:prstGeom prst="rect">
              <a:avLst/>
            </a:prstGeom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5868144" y="2389666"/>
              <a:ext cx="15079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</a:rPr>
                <a:t>Aimant ré</a:t>
              </a:r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sistif (Dipôle LEP 2T)</a:t>
              </a:r>
              <a:endParaRPr lang="fr-FR" altLang="fr-FR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28" y="1106470"/>
              <a:ext cx="1725302" cy="1290526"/>
            </a:xfrm>
            <a:prstGeom prst="rect">
              <a:avLst/>
            </a:prstGeom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7156447" y="3833473"/>
              <a:ext cx="186786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Aimant IRM (Siemens 3T)</a:t>
              </a:r>
              <a:endParaRPr lang="fr-FR" altLang="fr-FR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72989" y="2636912"/>
              <a:ext cx="1551322" cy="1156309"/>
            </a:xfrm>
            <a:prstGeom prst="rect">
              <a:avLst/>
            </a:prstGeom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7280789" y="6017696"/>
              <a:ext cx="127916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</a:rPr>
                <a:t>Dipôle</a:t>
              </a:r>
              <a:endParaRPr lang="fr-FR" altLang="fr-FR" sz="1400" b="1" dirty="0">
                <a:solidFill>
                  <a:srgbClr val="0070C0"/>
                </a:solidFill>
              </a:endParaRPr>
            </a:p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LHC (8,3T)</a:t>
              </a:r>
              <a:endParaRPr lang="fr-FR" altLang="fr-FR" sz="1400" b="1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08299" y="6209116"/>
              <a:ext cx="200587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70C0"/>
                  </a:solidFill>
                </a:rPr>
                <a:t>Aimant</a:t>
              </a:r>
              <a:r>
                <a:rPr lang="en-US" sz="1400" b="1" dirty="0" smtClean="0">
                  <a:solidFill>
                    <a:srgbClr val="0070C0"/>
                  </a:solidFill>
                </a:rPr>
                <a:t> RMN </a:t>
              </a:r>
            </a:p>
            <a:p>
              <a:pPr algn="ctr"/>
              <a:r>
                <a:rPr lang="en-US" sz="1400" b="1" dirty="0" smtClean="0">
                  <a:solidFill>
                    <a:srgbClr val="0070C0"/>
                  </a:solidFill>
                  <a:latin typeface="+mn-lt"/>
                </a:rPr>
                <a:t>Bruker(23,5T )</a:t>
              </a:r>
              <a:endParaRPr lang="en-US" sz="1400" b="1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29671" y="6218728"/>
              <a:ext cx="19059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70C0"/>
                  </a:solidFill>
                  <a:latin typeface="+mn-lt"/>
                </a:rPr>
                <a:t>Aimant</a:t>
              </a:r>
              <a:r>
                <a:rPr lang="en-US" sz="1400" b="1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400" b="1" dirty="0" err="1" smtClean="0">
                  <a:solidFill>
                    <a:srgbClr val="0070C0"/>
                  </a:solidFill>
                  <a:latin typeface="+mn-lt"/>
                </a:rPr>
                <a:t>hybride</a:t>
              </a:r>
              <a:r>
                <a:rPr lang="en-US" sz="1400" b="1" dirty="0" smtClean="0">
                  <a:solidFill>
                    <a:srgbClr val="0070C0"/>
                  </a:solidFill>
                  <a:latin typeface="+mn-lt"/>
                </a:rPr>
                <a:t> NHMFL Tallahassee </a:t>
              </a:r>
              <a:br>
                <a:rPr lang="en-US" sz="1400" b="1" dirty="0" smtClean="0">
                  <a:solidFill>
                    <a:srgbClr val="0070C0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0070C0"/>
                  </a:solidFill>
                  <a:latin typeface="+mn-lt"/>
                </a:rPr>
                <a:t>(45 T)</a:t>
              </a:r>
              <a:endParaRPr lang="en-US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3" r="36143"/>
            <a:stretch/>
          </p:blipFill>
          <p:spPr>
            <a:xfrm>
              <a:off x="5407183" y="4500029"/>
              <a:ext cx="1008112" cy="1436077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519" y="4554884"/>
              <a:ext cx="1768487" cy="132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01417" y="4675128"/>
              <a:ext cx="1273597" cy="1543600"/>
            </a:xfrm>
            <a:prstGeom prst="rect">
              <a:avLst/>
            </a:prstGeom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547320" y="6101394"/>
              <a:ext cx="158121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Aimant pulsé ISSP (Japon)</a:t>
              </a:r>
            </a:p>
            <a:p>
              <a:pPr algn="ctr"/>
              <a:r>
                <a:rPr lang="fr-FR" altLang="fr-FR" sz="1400" b="1" dirty="0" smtClean="0">
                  <a:solidFill>
                    <a:srgbClr val="0070C0"/>
                  </a:solidFill>
                  <a:latin typeface="+mn-lt"/>
                </a:rPr>
                <a:t>(750 T)</a:t>
              </a:r>
              <a:endParaRPr lang="fr-FR" altLang="fr-FR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05" y="5225706"/>
              <a:ext cx="1354997" cy="774284"/>
            </a:xfrm>
            <a:prstGeom prst="rect">
              <a:avLst/>
            </a:prstGeom>
          </p:spPr>
        </p:pic>
        <p:sp>
          <p:nvSpPr>
            <p:cNvPr id="16" name="Arc plein 15"/>
            <p:cNvSpPr/>
            <p:nvPr/>
          </p:nvSpPr>
          <p:spPr>
            <a:xfrm>
              <a:off x="342478" y="1493575"/>
              <a:ext cx="8174887" cy="4963762"/>
            </a:xfrm>
            <a:prstGeom prst="blockArc">
              <a:avLst>
                <a:gd name="adj1" fmla="val 11576153"/>
                <a:gd name="adj2" fmla="val 8916470"/>
                <a:gd name="adj3" fmla="val 18951"/>
              </a:avLst>
            </a:prstGeom>
            <a:solidFill>
              <a:schemeClr val="accent5">
                <a:lumMod val="7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174" y="4801100"/>
              <a:ext cx="200567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b="1" dirty="0" err="1" smtClean="0">
                  <a:solidFill>
                    <a:srgbClr val="0070C0"/>
                  </a:solidFill>
                  <a:latin typeface="+mn-lt"/>
                </a:rPr>
                <a:t>Aimant</a:t>
              </a:r>
              <a:r>
                <a:rPr lang="en-GB" sz="1400" b="1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GB" sz="1400" b="1" dirty="0" err="1" smtClean="0">
                  <a:solidFill>
                    <a:srgbClr val="0070C0"/>
                  </a:solidFill>
                  <a:latin typeface="+mn-lt"/>
                </a:rPr>
                <a:t>pulsé</a:t>
              </a:r>
              <a:endParaRPr lang="en-GB" sz="1400" b="1" dirty="0" smtClean="0">
                <a:solidFill>
                  <a:srgbClr val="0070C0"/>
                </a:solidFill>
                <a:latin typeface="+mn-lt"/>
              </a:endParaRPr>
            </a:p>
            <a:p>
              <a:pPr algn="ctr"/>
              <a:r>
                <a:rPr lang="en-GB" sz="1400" b="1" dirty="0" smtClean="0">
                  <a:solidFill>
                    <a:srgbClr val="0070C0"/>
                  </a:solidFill>
                  <a:latin typeface="+mn-lt"/>
                </a:rPr>
                <a:t>VNIIEF MC-1 (Russia)</a:t>
              </a:r>
            </a:p>
            <a:p>
              <a:pPr algn="ctr"/>
              <a:r>
                <a:rPr lang="en-GB" sz="1400" b="1" dirty="0" smtClean="0">
                  <a:solidFill>
                    <a:srgbClr val="0070C0"/>
                  </a:solidFill>
                  <a:latin typeface="+mn-lt"/>
                </a:rPr>
                <a:t>2,8 </a:t>
              </a:r>
              <a:r>
                <a:rPr lang="en-GB" sz="1400" b="1" dirty="0" err="1" smtClean="0">
                  <a:solidFill>
                    <a:srgbClr val="0070C0"/>
                  </a:solidFill>
                  <a:latin typeface="+mn-lt"/>
                </a:rPr>
                <a:t>kT</a:t>
              </a:r>
              <a:endParaRPr lang="en-GB" sz="14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13" y="3506071"/>
              <a:ext cx="1638953" cy="1196130"/>
            </a:xfrm>
            <a:prstGeom prst="rect">
              <a:avLst/>
            </a:prstGeom>
          </p:spPr>
        </p:pic>
        <p:sp>
          <p:nvSpPr>
            <p:cNvPr id="20" name="Flèche vers le bas 19"/>
            <p:cNvSpPr/>
            <p:nvPr/>
          </p:nvSpPr>
          <p:spPr>
            <a:xfrm rot="8867049">
              <a:off x="823113" y="4795312"/>
              <a:ext cx="1967402" cy="714208"/>
            </a:xfrm>
            <a:prstGeom prst="downArrow">
              <a:avLst>
                <a:gd name="adj1" fmla="val 55156"/>
                <a:gd name="adj2" fmla="val 50000"/>
              </a:avLst>
            </a:prstGeom>
            <a:solidFill>
              <a:schemeClr val="accent5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8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L’AIMANT HYBRIDE DU LNCMI-Grenoble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25388" y="1027947"/>
            <a:ext cx="86230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fr-FR" b="1" dirty="0" smtClean="0"/>
              <a:t>Objectif </a:t>
            </a:r>
            <a:r>
              <a:rPr lang="fr-FR" b="1" dirty="0"/>
              <a:t>: Dépasser 42 teslas au centre de la station hybride </a:t>
            </a:r>
            <a:r>
              <a:rPr lang="fr-FR" b="1" dirty="0" smtClean="0"/>
              <a:t>du LNCMI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dirty="0" smtClean="0"/>
              <a:t>Le CEA est </a:t>
            </a:r>
            <a:r>
              <a:rPr lang="fr-FR" dirty="0"/>
              <a:t>impliqué dans les études et la réalisation de </a:t>
            </a:r>
            <a:r>
              <a:rPr lang="fr-FR" dirty="0" smtClean="0"/>
              <a:t>l’aimant </a:t>
            </a:r>
            <a:r>
              <a:rPr lang="fr-FR" dirty="0"/>
              <a:t>supraconducteur, du </a:t>
            </a:r>
            <a:r>
              <a:rPr lang="fr-FR" dirty="0" smtClean="0"/>
              <a:t>satellite </a:t>
            </a:r>
            <a:r>
              <a:rPr lang="fr-FR" dirty="0"/>
              <a:t>cryogénique et du </a:t>
            </a:r>
            <a:r>
              <a:rPr lang="fr-FR" dirty="0" smtClean="0"/>
              <a:t>caloduc</a:t>
            </a:r>
            <a:r>
              <a:rPr lang="fr-FR" dirty="0"/>
              <a:t>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dirty="0"/>
              <a:t>Le CNRS LNCMI est maitre d’œuvre de la station hybride.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4624"/>
            <a:ext cx="792088" cy="792088"/>
          </a:xfrm>
          <a:prstGeom prst="rect">
            <a:avLst/>
          </a:prstGeom>
        </p:spPr>
      </p:pic>
      <p:sp>
        <p:nvSpPr>
          <p:cNvPr id="6" name="Espace réservé du contenu 6"/>
          <p:cNvSpPr txBox="1">
            <a:spLocks/>
          </p:cNvSpPr>
          <p:nvPr/>
        </p:nvSpPr>
        <p:spPr bwMode="auto">
          <a:xfrm>
            <a:off x="-200597" y="2996952"/>
            <a:ext cx="4939855" cy="218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>
              <a:spcBef>
                <a:spcPts val="1200"/>
              </a:spcBef>
              <a:defRPr/>
            </a:pPr>
            <a:r>
              <a:rPr lang="fr-FR" kern="0" dirty="0" smtClean="0"/>
              <a:t>Supra </a:t>
            </a:r>
            <a:r>
              <a:rPr lang="fr-FR" kern="0" dirty="0" smtClean="0"/>
              <a:t>seul 8,5 T   </a:t>
            </a:r>
          </a:p>
          <a:p>
            <a:pPr marL="896938" lvl="2" indent="-177800">
              <a:defRPr/>
            </a:pP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8,5 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 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n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kern="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utile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800 mm 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n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(700 kW)</a:t>
            </a:r>
          </a:p>
          <a:p>
            <a:pPr lvl="1">
              <a:spcBef>
                <a:spcPts val="1200"/>
              </a:spcBef>
              <a:defRPr/>
            </a:pPr>
            <a:r>
              <a:rPr lang="fr-FR" kern="0" dirty="0"/>
              <a:t>Supra + Bitter (9 T) </a:t>
            </a:r>
          </a:p>
          <a:p>
            <a:pPr marL="896938" lvl="2" indent="-177800">
              <a:defRPr/>
            </a:pP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17,5 T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n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kern="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utile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376 mm 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n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(12 MW)</a:t>
            </a:r>
          </a:p>
          <a:p>
            <a:pPr lvl="1">
              <a:spcBef>
                <a:spcPts val="1200"/>
              </a:spcBef>
              <a:defRPr/>
            </a:pPr>
            <a:r>
              <a:rPr lang="fr-FR" kern="0" dirty="0"/>
              <a:t>Supra + Bitter + Polyhélices (25 </a:t>
            </a:r>
            <a:r>
              <a:rPr lang="fr-FR" kern="0" dirty="0" smtClean="0"/>
              <a:t>T)</a:t>
            </a:r>
          </a:p>
          <a:p>
            <a:pPr marL="896938" lvl="2" indent="-177800">
              <a:tabLst>
                <a:tab pos="896938" algn="l"/>
              </a:tabLst>
              <a:defRPr/>
            </a:pP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42,5 T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n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kern="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utile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mm   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n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(24 </a:t>
            </a:r>
            <a:r>
              <a:rPr lang="fr-FR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MW)</a:t>
            </a:r>
          </a:p>
          <a:p>
            <a:pPr marL="719138" lvl="2" indent="0">
              <a:buNone/>
              <a:tabLst>
                <a:tab pos="896938" algn="l"/>
              </a:tabLst>
              <a:defRPr/>
            </a:pPr>
            <a:endParaRPr lang="fr-FR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01" y="2520563"/>
            <a:ext cx="366553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811269" y="4449152"/>
            <a:ext cx="2339975" cy="36830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ucester MT Extra Condensed" panose="02030808020601010101" pitchFamily="18" charset="0"/>
                <a:cs typeface="+mn-cs"/>
              </a:rPr>
              <a:t>25+9   +    8,5               = 42,5 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58238" y="5301208"/>
            <a:ext cx="5369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8" lvl="2" indent="-177800" algn="just">
              <a:tabLst>
                <a:tab pos="896938" algn="l"/>
              </a:tabLst>
              <a:defRPr/>
            </a:pPr>
            <a:r>
              <a:rPr lang="fr-FR" kern="0" dirty="0" smtClean="0"/>
              <a:t>	Ces </a:t>
            </a:r>
            <a:r>
              <a:rPr lang="fr-FR" kern="0" dirty="0"/>
              <a:t>différentes combinaisons </a:t>
            </a:r>
            <a:r>
              <a:rPr lang="fr-FR" kern="0" dirty="0" smtClean="0"/>
              <a:t>doivent </a:t>
            </a:r>
            <a:r>
              <a:rPr lang="fr-FR" kern="0" dirty="0"/>
              <a:t>permettre d’offrir les plus grands champs possibles au coût énergétique le moins élevé.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4602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L’AIMANT HYBRIDE DU LNCMI-Grenoble</a:t>
            </a:r>
            <a:endParaRPr lang="fr-FR" dirty="0"/>
          </a:p>
        </p:txBody>
      </p:sp>
      <p:pic>
        <p:nvPicPr>
          <p:cNvPr id="8" name="Espace réservé du contenu 11" descr="Assemblage générique-2-A5.jpg"/>
          <p:cNvPicPr>
            <a:picLocks noChangeAspect="1"/>
          </p:cNvPicPr>
          <p:nvPr/>
        </p:nvPicPr>
        <p:blipFill rotWithShape="1">
          <a:blip r:embed="rId2" cstate="print"/>
          <a:srcRect r="8168"/>
          <a:stretch/>
        </p:blipFill>
        <p:spPr bwMode="auto">
          <a:xfrm>
            <a:off x="4301243" y="1186011"/>
            <a:ext cx="444722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323528" y="2204864"/>
            <a:ext cx="4392488" cy="3398546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B		</a:t>
            </a:r>
            <a:r>
              <a:rPr lang="fr-FR" sz="2000" dirty="0" smtClean="0">
                <a:cs typeface="Calibri" pitchFamily="34" charset="0"/>
              </a:rPr>
              <a:t>	8.5 </a:t>
            </a:r>
            <a:r>
              <a:rPr lang="fr-FR" sz="2000" dirty="0">
                <a:cs typeface="Calibri" pitchFamily="34" charset="0"/>
              </a:rPr>
              <a:t>T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T</a:t>
            </a:r>
            <a:r>
              <a:rPr lang="fr-FR" sz="2000" baseline="-25000" dirty="0">
                <a:cs typeface="Calibri" pitchFamily="34" charset="0"/>
              </a:rPr>
              <a:t>op</a:t>
            </a:r>
            <a:r>
              <a:rPr lang="fr-FR" sz="2000" dirty="0">
                <a:cs typeface="Calibri" pitchFamily="34" charset="0"/>
              </a:rPr>
              <a:t>                   	1.8 K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 err="1">
                <a:cs typeface="Calibri" pitchFamily="34" charset="0"/>
              </a:rPr>
              <a:t>R</a:t>
            </a:r>
            <a:r>
              <a:rPr lang="fr-FR" sz="2000" baseline="-25000" dirty="0" err="1">
                <a:cs typeface="Calibri" pitchFamily="34" charset="0"/>
              </a:rPr>
              <a:t>int</a:t>
            </a:r>
            <a:r>
              <a:rPr lang="fr-FR" sz="2000" dirty="0">
                <a:cs typeface="Calibri" pitchFamily="34" charset="0"/>
              </a:rPr>
              <a:t> bobine    </a:t>
            </a:r>
            <a:r>
              <a:rPr lang="fr-FR" sz="2000" dirty="0" smtClean="0">
                <a:cs typeface="Calibri" pitchFamily="34" charset="0"/>
              </a:rPr>
              <a:t>	</a:t>
            </a:r>
            <a:r>
              <a:rPr lang="fr-FR" sz="2000" dirty="0">
                <a:cs typeface="Calibri" pitchFamily="34" charset="0"/>
              </a:rPr>
              <a:t>	550 mm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 err="1">
                <a:cs typeface="Calibri" pitchFamily="34" charset="0"/>
              </a:rPr>
              <a:t>R</a:t>
            </a:r>
            <a:r>
              <a:rPr lang="fr-FR" sz="2000" baseline="-25000" dirty="0" err="1">
                <a:cs typeface="Calibri" pitchFamily="34" charset="0"/>
              </a:rPr>
              <a:t>ext</a:t>
            </a:r>
            <a:r>
              <a:rPr lang="fr-FR" sz="2000" dirty="0">
                <a:cs typeface="Calibri" pitchFamily="34" charset="0"/>
              </a:rPr>
              <a:t> bobine   	</a:t>
            </a:r>
            <a:r>
              <a:rPr lang="fr-FR" sz="2000" dirty="0" smtClean="0">
                <a:cs typeface="Calibri" pitchFamily="34" charset="0"/>
              </a:rPr>
              <a:t>	913 </a:t>
            </a:r>
            <a:r>
              <a:rPr lang="fr-FR" sz="2000" dirty="0">
                <a:cs typeface="Calibri" pitchFamily="34" charset="0"/>
              </a:rPr>
              <a:t>mm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Hauteur        	</a:t>
            </a:r>
            <a:r>
              <a:rPr lang="fr-FR" sz="2000" dirty="0" smtClean="0">
                <a:cs typeface="Calibri" pitchFamily="34" charset="0"/>
              </a:rPr>
              <a:t>	1400 </a:t>
            </a:r>
            <a:r>
              <a:rPr lang="fr-FR" sz="2000" dirty="0">
                <a:cs typeface="Calibri" pitchFamily="34" charset="0"/>
              </a:rPr>
              <a:t>mm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Masse bobine   	17 t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Courant              </a:t>
            </a:r>
            <a:r>
              <a:rPr lang="fr-FR" sz="2000" dirty="0" smtClean="0">
                <a:cs typeface="Calibri" pitchFamily="34" charset="0"/>
              </a:rPr>
              <a:t>	7100 </a:t>
            </a:r>
            <a:r>
              <a:rPr lang="fr-FR" sz="2000" dirty="0">
                <a:cs typeface="Calibri" pitchFamily="34" charset="0"/>
              </a:rPr>
              <a:t>A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Inductance         </a:t>
            </a:r>
            <a:r>
              <a:rPr lang="fr-FR" sz="2000" dirty="0" smtClean="0">
                <a:cs typeface="Calibri" pitchFamily="34" charset="0"/>
              </a:rPr>
              <a:t> </a:t>
            </a:r>
            <a:r>
              <a:rPr lang="fr-FR" sz="2000" dirty="0" smtClean="0">
                <a:cs typeface="Calibri" pitchFamily="34" charset="0"/>
              </a:rPr>
              <a:t>	3 </a:t>
            </a:r>
            <a:r>
              <a:rPr lang="fr-FR" sz="2000" dirty="0">
                <a:cs typeface="Calibri" pitchFamily="34" charset="0"/>
              </a:rPr>
              <a:t>H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cs typeface="Calibri" pitchFamily="34" charset="0"/>
              </a:rPr>
              <a:t>E stockée         	76 MJ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5130232" y="6035031"/>
            <a:ext cx="3337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sz="2000" dirty="0" smtClean="0"/>
              <a:t>Vue d’ensemble du cryostat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12"/>
          <p:cNvSpPr txBox="1">
            <a:spLocks noChangeArrowheads="1"/>
          </p:cNvSpPr>
          <p:nvPr/>
        </p:nvSpPr>
        <p:spPr bwMode="auto">
          <a:xfrm>
            <a:off x="395536" y="4121593"/>
            <a:ext cx="3300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dirty="0" smtClean="0"/>
              <a:t>Aimant en cours de </a:t>
            </a:r>
            <a:r>
              <a:rPr lang="fr-FR" dirty="0" smtClean="0"/>
              <a:t>fabrication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smtClean="0"/>
              <a:t>(BNG, Allemagne)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51203"/>
            <a:ext cx="2207514" cy="29433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739" y="5023537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2020 :</a:t>
            </a:r>
            <a:r>
              <a:rPr lang="fr-FR" altLang="fr-F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fr-FR" altLang="fr-F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kern="0" dirty="0" smtClean="0">
                <a:solidFill>
                  <a:srgbClr val="000000"/>
                </a:solidFill>
              </a:rPr>
              <a:t>Test du solénoïde supraconducteur seul jusqu`à </a:t>
            </a:r>
            <a:r>
              <a:rPr lang="fr-FR" altLang="fr-FR" b="1" kern="0" dirty="0" smtClean="0">
                <a:solidFill>
                  <a:srgbClr val="000000"/>
                </a:solidFill>
              </a:rPr>
              <a:t>8,5 </a:t>
            </a:r>
            <a:r>
              <a:rPr lang="fr-FR" altLang="fr-FR" b="1" kern="0" dirty="0">
                <a:solidFill>
                  <a:srgbClr val="000000"/>
                </a:solidFill>
              </a:rPr>
              <a:t>T</a:t>
            </a:r>
            <a:r>
              <a:rPr lang="fr-FR" altLang="fr-FR" kern="0" dirty="0">
                <a:solidFill>
                  <a:srgbClr val="000000"/>
                </a:solidFill>
              </a:rPr>
              <a:t> </a:t>
            </a:r>
            <a:endParaRPr lang="fr-FR" altLang="fr-FR" kern="0" dirty="0" smtClean="0">
              <a:solidFill>
                <a:srgbClr val="000000"/>
              </a:solidFill>
            </a:endParaRPr>
          </a:p>
          <a:p>
            <a:pPr marL="285750" lvl="1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kern="0" dirty="0" smtClean="0">
                <a:solidFill>
                  <a:srgbClr val="000000"/>
                </a:solidFill>
              </a:rPr>
              <a:t>Test configuration hybride:</a:t>
            </a:r>
            <a:r>
              <a:rPr lang="fr-FR" altLang="fr-FR" kern="0" dirty="0">
                <a:solidFill>
                  <a:srgbClr val="000000"/>
                </a:solidFill>
              </a:rPr>
              <a:t>	</a:t>
            </a:r>
            <a:r>
              <a:rPr lang="fr-FR" altLang="fr-FR" kern="0" dirty="0" smtClean="0">
                <a:solidFill>
                  <a:srgbClr val="000000"/>
                </a:solidFill>
              </a:rPr>
              <a:t>8,5T (</a:t>
            </a:r>
            <a:r>
              <a:rPr lang="fr-FR" altLang="fr-FR" kern="0" dirty="0" err="1" smtClean="0">
                <a:solidFill>
                  <a:srgbClr val="000000"/>
                </a:solidFill>
              </a:rPr>
              <a:t>Solénoide</a:t>
            </a:r>
            <a:r>
              <a:rPr lang="fr-FR" altLang="fr-FR" kern="0" dirty="0" smtClean="0">
                <a:solidFill>
                  <a:srgbClr val="000000"/>
                </a:solidFill>
              </a:rPr>
              <a:t> supra) + </a:t>
            </a:r>
            <a:r>
              <a:rPr lang="fr-FR" altLang="fr-FR" kern="0" dirty="0">
                <a:solidFill>
                  <a:srgbClr val="000000"/>
                </a:solidFill>
              </a:rPr>
              <a:t>9 </a:t>
            </a:r>
            <a:r>
              <a:rPr lang="fr-FR" altLang="fr-FR" kern="0" dirty="0" smtClean="0">
                <a:solidFill>
                  <a:srgbClr val="000000"/>
                </a:solidFill>
              </a:rPr>
              <a:t>T (Bitters).</a:t>
            </a:r>
          </a:p>
          <a:p>
            <a:pPr marL="285750" lvl="1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altLang="fr-FR" kern="0" dirty="0">
              <a:solidFill>
                <a:srgbClr val="000000"/>
              </a:solidFill>
            </a:endParaRPr>
          </a:p>
          <a:p>
            <a:pPr marL="285750" lvl="1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FR" altLang="fr-FR" b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2021:</a:t>
            </a:r>
            <a:r>
              <a:rPr lang="fr-FR" altLang="fr-FR" kern="0" dirty="0">
                <a:solidFill>
                  <a:srgbClr val="000000"/>
                </a:solidFill>
              </a:rPr>
              <a:t> </a:t>
            </a:r>
            <a:endParaRPr lang="fr-FR" altLang="fr-FR" kern="0" dirty="0" smtClean="0">
              <a:solidFill>
                <a:srgbClr val="000000"/>
              </a:solidFill>
            </a:endParaRPr>
          </a:p>
          <a:p>
            <a:pPr marL="285750" lvl="1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kern="0" dirty="0" smtClean="0">
                <a:solidFill>
                  <a:srgbClr val="000000"/>
                </a:solidFill>
              </a:rPr>
              <a:t>M</a:t>
            </a:r>
            <a:r>
              <a:rPr lang="fr-FR" altLang="fr-FR" kern="0" dirty="0" smtClean="0">
                <a:solidFill>
                  <a:srgbClr val="000000"/>
                </a:solidFill>
              </a:rPr>
              <a:t>ontée du courant par </a:t>
            </a:r>
            <a:r>
              <a:rPr lang="fr-FR" altLang="fr-FR" kern="0" dirty="0" smtClean="0">
                <a:solidFill>
                  <a:srgbClr val="000000"/>
                </a:solidFill>
              </a:rPr>
              <a:t>paliers </a:t>
            </a:r>
            <a:r>
              <a:rPr lang="fr-FR" altLang="fr-FR" kern="0" dirty="0" smtClean="0">
                <a:solidFill>
                  <a:srgbClr val="000000"/>
                </a:solidFill>
              </a:rPr>
              <a:t> pour attendre </a:t>
            </a:r>
            <a:r>
              <a:rPr lang="fr-FR" altLang="fr-FR" b="1" kern="0" dirty="0" smtClean="0">
                <a:solidFill>
                  <a:srgbClr val="000000"/>
                </a:solidFill>
              </a:rPr>
              <a:t>41 </a:t>
            </a:r>
            <a:r>
              <a:rPr lang="fr-FR" altLang="fr-FR" b="1" kern="0" dirty="0">
                <a:solidFill>
                  <a:srgbClr val="000000"/>
                </a:solidFill>
              </a:rPr>
              <a:t>T</a:t>
            </a:r>
            <a:r>
              <a:rPr lang="fr-FR" altLang="fr-FR" kern="0" dirty="0">
                <a:solidFill>
                  <a:srgbClr val="000000"/>
                </a:solidFill>
              </a:rPr>
              <a:t> et </a:t>
            </a:r>
            <a:r>
              <a:rPr lang="fr-FR" altLang="fr-FR" kern="0" dirty="0" smtClean="0">
                <a:solidFill>
                  <a:srgbClr val="000000"/>
                </a:solidFill>
              </a:rPr>
              <a:t>préparer la montée à </a:t>
            </a:r>
            <a:r>
              <a:rPr lang="fr-FR" altLang="fr-FR" b="1" kern="0" dirty="0" smtClean="0">
                <a:solidFill>
                  <a:srgbClr val="000000"/>
                </a:solidFill>
              </a:rPr>
              <a:t>43 T</a:t>
            </a:r>
            <a:endParaRPr lang="fr-FR" altLang="fr-FR" b="1" u="sng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792088" cy="792088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/>
              <a:t>L’AIMANT HYBRIDE DU LNCMI-Grenoble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9" b="18968"/>
          <a:stretch/>
        </p:blipFill>
        <p:spPr>
          <a:xfrm rot="5400000">
            <a:off x="3910052" y="2064437"/>
            <a:ext cx="3914699" cy="2088232"/>
          </a:xfrm>
          <a:prstGeom prst="rect">
            <a:avLst/>
          </a:prstGeom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911518" y="2452624"/>
            <a:ext cx="17589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dirty="0" smtClean="0"/>
              <a:t>Tests en cours du satellite cryogénique au LNCMI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9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55765" y="1476143"/>
            <a:ext cx="4788464" cy="377201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d’accélérateurs</a:t>
            </a:r>
            <a:endParaRPr lang="en-US" sz="27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de </a:t>
            </a:r>
            <a:r>
              <a:rPr lang="en-US" sz="2700" dirty="0" err="1" smtClean="0">
                <a:solidFill>
                  <a:schemeClr val="tx1"/>
                </a:solidFill>
              </a:rPr>
              <a:t>détecteur</a:t>
            </a:r>
            <a:endParaRPr lang="en-US" sz="27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</a:rPr>
              <a:t>Les </a:t>
            </a:r>
            <a:r>
              <a:rPr lang="en-US" sz="2700" dirty="0" err="1" smtClean="0">
                <a:solidFill>
                  <a:schemeClr val="tx1"/>
                </a:solidFill>
              </a:rPr>
              <a:t>aimants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hybrides</a:t>
            </a:r>
            <a:endParaRPr lang="en-US" sz="2700" dirty="0" smtClean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b="1" dirty="0" smtClean="0">
                <a:solidFill>
                  <a:srgbClr val="00B050"/>
                </a:solidFill>
              </a:rPr>
              <a:t>Les </a:t>
            </a:r>
            <a:r>
              <a:rPr lang="en-US" sz="2700" b="1" dirty="0" err="1" smtClean="0">
                <a:solidFill>
                  <a:srgbClr val="00B050"/>
                </a:solidFill>
              </a:rPr>
              <a:t>aimants</a:t>
            </a:r>
            <a:r>
              <a:rPr lang="en-US" sz="2700" b="1" dirty="0" smtClean="0">
                <a:solidFill>
                  <a:srgbClr val="00B050"/>
                </a:solidFill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</a:rPr>
              <a:t>d’IRM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0806" y="25213"/>
            <a:ext cx="6048672" cy="908720"/>
          </a:xfrm>
        </p:spPr>
        <p:txBody>
          <a:bodyPr/>
          <a:lstStyle/>
          <a:p>
            <a:pPr algn="ctr">
              <a:spcAft>
                <a:spcPct val="0"/>
              </a:spcAft>
            </a:pPr>
            <a:r>
              <a:rPr lang="fr-FR" altLang="en-US" dirty="0"/>
              <a:t>Champ </a:t>
            </a:r>
            <a:r>
              <a:rPr lang="fr-FR" altLang="en-US" dirty="0" err="1"/>
              <a:t>magnetique</a:t>
            </a:r>
            <a:r>
              <a:rPr lang="fr-FR" altLang="en-US" dirty="0"/>
              <a:t> et </a:t>
            </a:r>
            <a:r>
              <a:rPr lang="fr-FR" altLang="en-US" dirty="0" err="1"/>
              <a:t>resolution</a:t>
            </a:r>
            <a:endParaRPr lang="fr-FR" alt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29947" r="543" b="33998"/>
          <a:stretch/>
        </p:blipFill>
        <p:spPr>
          <a:xfrm>
            <a:off x="154494" y="2127005"/>
            <a:ext cx="3031331" cy="2642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9315" y="3427462"/>
            <a:ext cx="1397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8617"/>
            <a:r>
              <a:rPr lang="fr-FR" b="1" dirty="0">
                <a:latin typeface="Calibri"/>
              </a:rPr>
              <a:t>SNR</a:t>
            </a:r>
            <a:r>
              <a:rPr lang="fr-FR" b="1" dirty="0">
                <a:latin typeface="Calibri"/>
                <a:sym typeface="Symbol" panose="05050102010706020507" pitchFamily="18" charset="2"/>
              </a:rPr>
              <a:t></a:t>
            </a:r>
            <a:r>
              <a:rPr lang="fr-FR" b="1" dirty="0">
                <a:latin typeface="Calibri"/>
              </a:rPr>
              <a:t>B</a:t>
            </a:r>
            <a:r>
              <a:rPr lang="fr-FR" b="1" baseline="-25000" dirty="0">
                <a:latin typeface="Calibri"/>
              </a:rPr>
              <a:t>0</a:t>
            </a:r>
            <a:r>
              <a:rPr lang="fr-FR" b="1" baseline="30000" dirty="0">
                <a:latin typeface="Calibri"/>
                <a:sym typeface="Symbol" panose="05050102010706020507" pitchFamily="18" charset="2"/>
              </a:rPr>
              <a:t>1.65</a:t>
            </a:r>
            <a:endParaRPr lang="fr-FR" b="1" baseline="30000" dirty="0"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795" y="4835465"/>
            <a:ext cx="22072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38617"/>
            <a:r>
              <a:rPr lang="fr-FR" sz="1050" i="1" dirty="0" err="1">
                <a:latin typeface="Calibri" panose="020F0502020204030204" pitchFamily="34" charset="0"/>
              </a:rPr>
              <a:t>Pohmann</a:t>
            </a:r>
            <a:r>
              <a:rPr lang="fr-FR" sz="1050" i="1" dirty="0">
                <a:latin typeface="Calibri" panose="020F0502020204030204" pitchFamily="34" charset="0"/>
              </a:rPr>
              <a:t> et al. </a:t>
            </a:r>
            <a:br>
              <a:rPr lang="fr-FR" sz="1050" i="1" dirty="0">
                <a:latin typeface="Calibri" panose="020F0502020204030204" pitchFamily="34" charset="0"/>
              </a:rPr>
            </a:br>
            <a:r>
              <a:rPr lang="fr-FR" sz="1050" i="1" dirty="0" err="1">
                <a:latin typeface="Calibri" panose="020F0502020204030204" pitchFamily="34" charset="0"/>
              </a:rPr>
              <a:t>Magn</a:t>
            </a:r>
            <a:r>
              <a:rPr lang="fr-FR" sz="1050" i="1" dirty="0">
                <a:latin typeface="Calibri" panose="020F0502020204030204" pitchFamily="34" charset="0"/>
              </a:rPr>
              <a:t> </a:t>
            </a:r>
            <a:r>
              <a:rPr lang="fr-FR" sz="1050" i="1" dirty="0" err="1">
                <a:latin typeface="Calibri" panose="020F0502020204030204" pitchFamily="34" charset="0"/>
              </a:rPr>
              <a:t>Reson</a:t>
            </a:r>
            <a:r>
              <a:rPr lang="fr-FR" sz="1050" i="1" dirty="0">
                <a:latin typeface="Calibri" panose="020F0502020204030204" pitchFamily="34" charset="0"/>
              </a:rPr>
              <a:t> Med 2016;75:801–809 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5511899" y="2621108"/>
            <a:ext cx="13769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</a:rPr>
              <a:t>7T</a:t>
            </a:r>
            <a:r>
              <a:rPr kumimoji="0" lang="fr-FR" altLang="en-US" sz="1013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3755878" y="2608044"/>
            <a:ext cx="12492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</a:rPr>
              <a:t>3T</a:t>
            </a:r>
            <a:endParaRPr kumimoji="0" lang="fr-FR" altLang="en-US" sz="1013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69696" y="4769269"/>
            <a:ext cx="184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8617"/>
            <a:r>
              <a:rPr lang="en-GB" sz="1600" dirty="0" err="1" smtClean="0">
                <a:latin typeface="Calibri"/>
              </a:rPr>
              <a:t>Résolution</a:t>
            </a:r>
            <a:r>
              <a:rPr lang="en-GB" sz="1600" dirty="0" smtClean="0">
                <a:latin typeface="Calibri"/>
              </a:rPr>
              <a:t> </a:t>
            </a:r>
            <a:br>
              <a:rPr lang="en-GB" sz="1600" dirty="0" smtClean="0">
                <a:latin typeface="Calibri"/>
              </a:rPr>
            </a:br>
            <a:r>
              <a:rPr lang="en-GB" sz="1600" dirty="0" smtClean="0">
                <a:latin typeface="Calibri"/>
              </a:rPr>
              <a:t>de 1 à 2 </a:t>
            </a:r>
            <a:r>
              <a:rPr lang="en-GB" sz="1600" dirty="0">
                <a:latin typeface="Calibri"/>
              </a:rPr>
              <a:t>mm </a:t>
            </a:r>
          </a:p>
        </p:txBody>
      </p:sp>
      <p:pic>
        <p:nvPicPr>
          <p:cNvPr id="13" name="Image 12" descr="Z:\projets-activites\SIM\03-MEDIATISATION\DOSSIERS 2017\2017_07_06_Iseult\images\snapshot-hippocampe-zoom-3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11" y="2970479"/>
            <a:ext cx="1792399" cy="17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Z:\projets-activites\SIM\03-MEDIATISATION\DOSSIERS 2017\2017_07_06_Iseult\images\snapshot-hippocampe-zoom-7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10" y="2950469"/>
            <a:ext cx="1823909" cy="173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Z:\projets-activites\SIM\03-MEDIATISATION\DOSSIERS 2017\2017_07_06_Iseult\images\snapshot-hippocampe-zoom-11.7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46" y="2980208"/>
            <a:ext cx="1763621" cy="17074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7"/>
          <p:cNvSpPr txBox="1">
            <a:spLocks noChangeArrowheads="1"/>
          </p:cNvSpPr>
          <p:nvPr/>
        </p:nvSpPr>
        <p:spPr bwMode="auto">
          <a:xfrm>
            <a:off x="7150577" y="2700353"/>
            <a:ext cx="13769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</a:rPr>
              <a:t>11.7T</a:t>
            </a:r>
            <a:r>
              <a:rPr kumimoji="0" lang="fr-FR" altLang="en-US" sz="1013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4644008" y="5589240"/>
            <a:ext cx="3705009" cy="7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6657" tIns="23329" rIns="46657" bIns="23329"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en-US" sz="2400" b="1" dirty="0">
                <a:solidFill>
                  <a:schemeClr val="tx1"/>
                </a:solidFill>
                <a:ea typeface="DejaVu Sans"/>
                <a:cs typeface="DejaVu Sans"/>
              </a:rPr>
              <a:t>Meilleure </a:t>
            </a:r>
            <a:r>
              <a:rPr lang="fr-FR" altLang="en-US" sz="2400" b="1" dirty="0" smtClean="0">
                <a:solidFill>
                  <a:schemeClr val="tx1"/>
                </a:solidFill>
                <a:ea typeface="DejaVu Sans"/>
                <a:cs typeface="DejaVu Sans"/>
              </a:rPr>
              <a:t>résolution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en-US" sz="2400" b="1" dirty="0" smtClean="0">
                <a:solidFill>
                  <a:schemeClr val="tx1"/>
                </a:solidFill>
                <a:ea typeface="DejaVu Sans"/>
                <a:cs typeface="DejaVu Sans"/>
              </a:rPr>
              <a:t>spatiale </a:t>
            </a:r>
            <a:r>
              <a:rPr lang="fr-FR" altLang="en-US" sz="2400" b="1" dirty="0">
                <a:solidFill>
                  <a:schemeClr val="tx1"/>
                </a:solidFill>
                <a:ea typeface="DejaVu Sans"/>
                <a:cs typeface="DejaVu Sans"/>
              </a:rPr>
              <a:t>et temporelle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84214" y="1598226"/>
            <a:ext cx="5585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38617"/>
            <a:r>
              <a:rPr lang="fr-FR" sz="2000" dirty="0" smtClean="0"/>
              <a:t>Exemple d’une image d’hippocampe (rat)</a:t>
            </a:r>
          </a:p>
          <a:p>
            <a:pPr algn="ctr" defTabSz="638617"/>
            <a:r>
              <a:rPr lang="fr-FR" sz="2000" dirty="0" smtClean="0"/>
              <a:t>Crédit </a:t>
            </a:r>
            <a:r>
              <a:rPr lang="fr-FR" sz="2000" dirty="0" err="1" smtClean="0"/>
              <a:t>Neurospin</a:t>
            </a:r>
            <a:r>
              <a:rPr lang="fr-FR" sz="2000" dirty="0" smtClean="0"/>
              <a:t>/CEA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323306" y="4728848"/>
            <a:ext cx="184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8617"/>
            <a:r>
              <a:rPr lang="en-GB" sz="1600" dirty="0" err="1" smtClean="0">
                <a:latin typeface="Calibri"/>
              </a:rPr>
              <a:t>Résolution</a:t>
            </a:r>
            <a:r>
              <a:rPr lang="en-GB" sz="1600" dirty="0" smtClean="0">
                <a:latin typeface="Calibri"/>
              </a:rPr>
              <a:t> </a:t>
            </a:r>
            <a:br>
              <a:rPr lang="en-GB" sz="1600" dirty="0" smtClean="0">
                <a:latin typeface="Calibri"/>
              </a:rPr>
            </a:br>
            <a:r>
              <a:rPr lang="en-GB" sz="1600" dirty="0" smtClean="0">
                <a:latin typeface="Calibri"/>
              </a:rPr>
              <a:t>de 0.1 à 0.2 </a:t>
            </a:r>
            <a:r>
              <a:rPr lang="en-GB" sz="1600" dirty="0">
                <a:latin typeface="Calibri"/>
              </a:rPr>
              <a:t>mm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7704" y="41050"/>
            <a:ext cx="5342793" cy="908720"/>
          </a:xfrm>
        </p:spPr>
        <p:txBody>
          <a:bodyPr/>
          <a:lstStyle/>
          <a:p>
            <a:pPr algn="ctr"/>
            <a:r>
              <a:rPr lang="fr-FR" dirty="0"/>
              <a:t>ISEULT: une </a:t>
            </a:r>
            <a:r>
              <a:rPr lang="fr-FR" dirty="0" smtClean="0"/>
              <a:t>collaboration</a:t>
            </a:r>
            <a:r>
              <a:rPr lang="fr-FR" sz="2400" dirty="0" smtClean="0"/>
              <a:t> </a:t>
            </a:r>
            <a:r>
              <a:rPr lang="fr-FR" dirty="0"/>
              <a:t>franco-allemande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458410" y="1888528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04147" y="2097862"/>
            <a:ext cx="3236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38617">
              <a:defRPr/>
            </a:pPr>
            <a:endParaRPr lang="fr-FR" sz="1200" dirty="0">
              <a:solidFill>
                <a:srgbClr val="3F3F3F"/>
              </a:solidFill>
              <a:latin typeface="Calibri"/>
              <a:cs typeface="Arial" charset="0"/>
            </a:endParaRPr>
          </a:p>
          <a:p>
            <a:pPr defTabSz="638617">
              <a:defRPr/>
            </a:pPr>
            <a:endParaRPr lang="fr-FR" sz="1200" dirty="0">
              <a:solidFill>
                <a:srgbClr val="3F3F3F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6055" y="1940078"/>
            <a:ext cx="200901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38617"/>
            <a:r>
              <a:rPr lang="en-US" sz="1875" b="1" dirty="0" err="1">
                <a:solidFill>
                  <a:srgbClr val="3F3F3F"/>
                </a:solidFill>
                <a:latin typeface="Calibri"/>
              </a:rPr>
              <a:t>Neurospin</a:t>
            </a:r>
            <a:r>
              <a:rPr lang="en-US" sz="1875" b="1" dirty="0">
                <a:solidFill>
                  <a:srgbClr val="3F3F3F"/>
                </a:solidFill>
                <a:latin typeface="Calibri"/>
              </a:rPr>
              <a:t/>
            </a:r>
            <a:br>
              <a:rPr lang="en-US" sz="1875" b="1" dirty="0">
                <a:solidFill>
                  <a:srgbClr val="3F3F3F"/>
                </a:solidFill>
                <a:latin typeface="Calibri"/>
              </a:rPr>
            </a:br>
            <a:r>
              <a:rPr lang="en-US" sz="1875" b="1" dirty="0">
                <a:solidFill>
                  <a:srgbClr val="3F3F3F"/>
                </a:solidFill>
                <a:latin typeface="Calibri"/>
              </a:rPr>
              <a:t>CEA </a:t>
            </a:r>
            <a:r>
              <a:rPr lang="en-US" sz="1875" b="1" dirty="0" err="1">
                <a:solidFill>
                  <a:srgbClr val="3F3F3F"/>
                </a:solidFill>
                <a:latin typeface="Calibri"/>
              </a:rPr>
              <a:t>Saclay</a:t>
            </a:r>
            <a:r>
              <a:rPr lang="en-US" sz="1875" b="1" dirty="0">
                <a:solidFill>
                  <a:srgbClr val="3F3F3F"/>
                </a:solidFill>
                <a:latin typeface="Calibri"/>
              </a:rPr>
              <a:t>, France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00" y="980728"/>
            <a:ext cx="5826657" cy="348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11560" y="3049732"/>
            <a:ext cx="810904" cy="207749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44546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SACLAY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008" y="4543105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Objectif: développement </a:t>
            </a:r>
            <a:r>
              <a:rPr lang="fr-FR" dirty="0"/>
              <a:t>de l’imagerie moléculaire à très haut champ </a:t>
            </a:r>
            <a:r>
              <a:rPr lang="fr-FR" dirty="0" smtClean="0"/>
              <a:t>magnétique</a:t>
            </a:r>
          </a:p>
          <a:p>
            <a:endParaRPr lang="fr-FR" dirty="0"/>
          </a:p>
          <a:p>
            <a:r>
              <a:rPr lang="fr-FR" dirty="0" smtClean="0"/>
              <a:t>- </a:t>
            </a:r>
            <a:r>
              <a:rPr lang="fr-FR" dirty="0"/>
              <a:t>Construction d’un IRM à ultra haut champ (11.7T) corps entier (CEA, Siemens)</a:t>
            </a:r>
          </a:p>
          <a:p>
            <a:r>
              <a:rPr lang="fr-FR" dirty="0"/>
              <a:t>- Développement de nouvelles technologies IRM (Freiburg </a:t>
            </a:r>
            <a:r>
              <a:rPr lang="fr-FR" dirty="0" err="1"/>
              <a:t>University</a:t>
            </a:r>
            <a:r>
              <a:rPr lang="fr-FR" dirty="0"/>
              <a:t>, </a:t>
            </a:r>
            <a:r>
              <a:rPr lang="fr-FR" dirty="0" err="1"/>
              <a:t>Bruker</a:t>
            </a:r>
            <a:r>
              <a:rPr lang="fr-FR" dirty="0"/>
              <a:t>, Siemens)</a:t>
            </a:r>
          </a:p>
          <a:p>
            <a:r>
              <a:rPr lang="fr-FR" dirty="0"/>
              <a:t>- Etude de nouveaux agents de contraste </a:t>
            </a:r>
            <a:r>
              <a:rPr lang="fr-FR" dirty="0" smtClean="0"/>
              <a:t>(</a:t>
            </a:r>
            <a:r>
              <a:rPr lang="fr-FR" dirty="0" err="1"/>
              <a:t>Guerbet</a:t>
            </a:r>
            <a:r>
              <a:rPr lang="fr-FR" dirty="0"/>
              <a:t>, Siemens, CEA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72157" y="18980"/>
            <a:ext cx="3204017" cy="908720"/>
          </a:xfrm>
        </p:spPr>
        <p:txBody>
          <a:bodyPr/>
          <a:lstStyle/>
          <a:p>
            <a:r>
              <a:rPr lang="en-US" dirty="0" smtClean="0"/>
              <a:t>L’AIMANT ISEULT</a:t>
            </a:r>
            <a:endParaRPr lang="en-US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331619" y="2468166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8650" y="2528888"/>
            <a:ext cx="32361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38617">
              <a:defRPr/>
            </a:pPr>
            <a:endParaRPr lang="fr-FR" sz="1400" dirty="0">
              <a:solidFill>
                <a:srgbClr val="3F3F3F"/>
              </a:solidFill>
              <a:latin typeface="Calibri"/>
              <a:cs typeface="Arial" charset="0"/>
            </a:endParaRPr>
          </a:p>
          <a:p>
            <a:pPr defTabSz="638617">
              <a:defRPr/>
            </a:pPr>
            <a:endParaRPr lang="fr-FR" sz="1400" dirty="0">
              <a:solidFill>
                <a:srgbClr val="3F3F3F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492038" y="2511512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331619" y="2468166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35956" y="4320729"/>
            <a:ext cx="3591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38617">
              <a:spcBef>
                <a:spcPct val="50000"/>
              </a:spcBef>
            </a:pPr>
            <a:r>
              <a:rPr lang="fr-FR" sz="1400" i="1" dirty="0" smtClean="0">
                <a:latin typeface="Calibri"/>
              </a:rPr>
              <a:t>Vue 3D: bobines (orange), masse froide 1.8K (bleu), cryostat (violet)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1109" y="1268876"/>
            <a:ext cx="5504847" cy="1783232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1600" b="1" kern="0" dirty="0" smtClean="0"/>
              <a:t>Spécification:</a:t>
            </a:r>
            <a:endParaRPr lang="fr-FR" sz="1600" b="1" kern="0" dirty="0" smtClean="0"/>
          </a:p>
          <a:p>
            <a:pPr marL="214313" indent="-214313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 smtClean="0"/>
              <a:t>B0 / Ouverture	11.72T / 900mm</a:t>
            </a:r>
          </a:p>
          <a:p>
            <a:pPr marL="214313" indent="-214313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 smtClean="0"/>
              <a:t>Stabilité temporelle 	0.05 ppm/h</a:t>
            </a:r>
          </a:p>
          <a:p>
            <a:pPr marL="214313" indent="-214313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 smtClean="0"/>
              <a:t>Homogénéité spatiale	&lt; 0.5 ppm Ø 22 cm </a:t>
            </a:r>
          </a:p>
          <a:p>
            <a:pPr marL="214313" indent="-214313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 smtClean="0"/>
              <a:t>Champ de fuite 5 G	13.5 m axial, 10.5 m radial </a:t>
            </a: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fr-FR" sz="1600" b="1" kern="0" dirty="0" smtClean="0">
              <a:solidFill>
                <a:srgbClr val="3F3F3F"/>
              </a:solidFill>
            </a:endParaRPr>
          </a:p>
          <a:p>
            <a:pPr indent="142875" defTabSz="685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fr-FR" sz="1600" b="1" kern="0" dirty="0">
              <a:solidFill>
                <a:srgbClr val="3F3F3F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972" y="1270226"/>
            <a:ext cx="3655954" cy="296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5780" y="3421630"/>
            <a:ext cx="485388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38617"/>
            <a:r>
              <a:rPr lang="fr-FR" sz="1600" b="1" kern="0" dirty="0" smtClean="0"/>
              <a:t>Solutions innovantes pour un aimant IRM</a:t>
            </a:r>
          </a:p>
          <a:p>
            <a:pPr marL="214313" indent="-214313" defTabSz="638617">
              <a:buFont typeface="Arial" panose="020B0604020202020204" pitchFamily="34" charset="0"/>
              <a:buChar char="•"/>
            </a:pPr>
            <a:r>
              <a:rPr lang="fr-FR" sz="1600" b="1" dirty="0" smtClean="0">
                <a:cs typeface="Arial" charset="0"/>
              </a:rPr>
              <a:t>Bobinage en 170 double-galettes (</a:t>
            </a:r>
            <a:r>
              <a:rPr lang="fr-FR" sz="1600" b="1" dirty="0" err="1" smtClean="0">
                <a:cs typeface="Arial" charset="0"/>
              </a:rPr>
              <a:t>NbTi</a:t>
            </a:r>
            <a:r>
              <a:rPr lang="fr-FR" sz="1600" b="1" dirty="0" smtClean="0">
                <a:cs typeface="Arial" charset="0"/>
              </a:rPr>
              <a:t>) </a:t>
            </a:r>
            <a:r>
              <a:rPr lang="fr-FR" sz="1600" dirty="0" smtClean="0">
                <a:cs typeface="Arial" charset="0"/>
              </a:rPr>
              <a:t>de la bobine principale</a:t>
            </a:r>
          </a:p>
          <a:p>
            <a:pPr marL="214313" indent="-214313" defTabSz="638617">
              <a:buFont typeface="Arial" panose="020B0604020202020204" pitchFamily="34" charset="0"/>
              <a:buChar char="•"/>
            </a:pPr>
            <a:r>
              <a:rPr lang="fr-FR" sz="1600" b="1" dirty="0" smtClean="0">
                <a:cs typeface="Arial" charset="0"/>
              </a:rPr>
              <a:t>2 bobines de blindage (</a:t>
            </a:r>
            <a:r>
              <a:rPr lang="fr-FR" sz="1600" b="1" dirty="0" err="1" smtClean="0">
                <a:cs typeface="Arial" charset="0"/>
              </a:rPr>
              <a:t>NbTi</a:t>
            </a:r>
            <a:r>
              <a:rPr lang="fr-FR" sz="1600" b="1" dirty="0" smtClean="0">
                <a:cs typeface="Arial" charset="0"/>
              </a:rPr>
              <a:t>) </a:t>
            </a:r>
            <a:r>
              <a:rPr lang="fr-FR" sz="1600" dirty="0" smtClean="0">
                <a:cs typeface="Arial" charset="0"/>
              </a:rPr>
              <a:t>pour réduire le champ de fuite </a:t>
            </a:r>
          </a:p>
          <a:p>
            <a:pPr marL="214313" indent="-214313" defTabSz="638617">
              <a:buFont typeface="Arial" panose="020B0604020202020204" pitchFamily="34" charset="0"/>
              <a:buChar char="•"/>
            </a:pPr>
            <a:r>
              <a:rPr lang="fr-FR" sz="1600" dirty="0" smtClean="0">
                <a:cs typeface="Arial" charset="0"/>
              </a:rPr>
              <a:t>Refroidissement direct du bobinage avec un </a:t>
            </a:r>
            <a:r>
              <a:rPr lang="fr-FR" sz="1600" b="1" dirty="0" smtClean="0">
                <a:cs typeface="Arial" charset="0"/>
              </a:rPr>
              <a:t>bain d’hélium superfluide à 1.8 K</a:t>
            </a:r>
            <a:r>
              <a:rPr lang="fr-FR" sz="1600" dirty="0" smtClean="0">
                <a:cs typeface="Arial" charset="0"/>
              </a:rPr>
              <a:t>, 1.25 bars</a:t>
            </a:r>
          </a:p>
          <a:p>
            <a:pPr marL="214313" indent="-214313" defTabSz="638617">
              <a:buFont typeface="Arial" panose="020B0604020202020204" pitchFamily="34" charset="0"/>
              <a:buChar char="•"/>
            </a:pPr>
            <a:r>
              <a:rPr lang="fr-FR" sz="1600" b="1" dirty="0" smtClean="0">
                <a:cs typeface="Arial" charset="0"/>
              </a:rPr>
              <a:t>Une usine cryogénique dédiée  </a:t>
            </a:r>
            <a:r>
              <a:rPr lang="fr-FR" sz="1600" dirty="0" smtClean="0">
                <a:cs typeface="Arial" charset="0"/>
              </a:rPr>
              <a:t>(80 l/h + 40 W @ 4.2 K)</a:t>
            </a:r>
          </a:p>
          <a:p>
            <a:pPr marL="214313" indent="-214313" defTabSz="638617">
              <a:buFont typeface="Arial" panose="020B0604020202020204" pitchFamily="34" charset="0"/>
              <a:buChar char="•"/>
            </a:pPr>
            <a:r>
              <a:rPr lang="fr-FR" sz="1600" b="1" dirty="0" smtClean="0">
                <a:cs typeface="Arial" charset="0"/>
              </a:rPr>
              <a:t>Alimentation en mode direct, stabilité assurée par un limiteur de courant</a:t>
            </a:r>
            <a:endParaRPr lang="fr-FR" sz="1600" dirty="0" smtClean="0">
              <a:cs typeface="Arial" charset="0"/>
            </a:endParaRPr>
          </a:p>
          <a:p>
            <a:pPr marL="214313" indent="-214313" defTabSz="638617">
              <a:buFont typeface="Arial" panose="020B0604020202020204" pitchFamily="34" charset="0"/>
              <a:buChar char="•"/>
            </a:pPr>
            <a:r>
              <a:rPr lang="fr-FR" sz="1600" b="1" dirty="0" smtClean="0">
                <a:cs typeface="Arial" charset="0"/>
              </a:rPr>
              <a:t>Redondance</a:t>
            </a:r>
            <a:r>
              <a:rPr lang="fr-FR" sz="1600" dirty="0" smtClean="0">
                <a:cs typeface="Arial" charset="0"/>
              </a:rPr>
              <a:t> de tous les éléments critiques </a:t>
            </a:r>
            <a:endParaRPr lang="fr-FR" sz="1600" dirty="0"/>
          </a:p>
        </p:txBody>
      </p:sp>
      <p:graphicFrame>
        <p:nvGraphicFramePr>
          <p:cNvPr id="1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06240"/>
              </p:ext>
            </p:extLst>
          </p:nvPr>
        </p:nvGraphicFramePr>
        <p:xfrm>
          <a:off x="5804825" y="5085184"/>
          <a:ext cx="3155470" cy="1329756"/>
        </p:xfrm>
        <a:graphic>
          <a:graphicData uri="http://schemas.openxmlformats.org/drawingml/2006/table">
            <a:tbl>
              <a:tblPr/>
              <a:tblGrid>
                <a:gridCol w="228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Energie stockée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11760" algn="r"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338 MJ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Inductance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11760" algn="r"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308 H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Courant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11760" algn="r"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1483 A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Longueur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11760" algn="r"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5.2 m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Diamètre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11760" algn="r"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5 m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Masse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R="111760" algn="r">
                        <a:spcAft>
                          <a:spcPts val="0"/>
                        </a:spcAft>
                      </a:pPr>
                      <a:r>
                        <a:rPr lang="fr-FR" sz="1400" noProof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132 t</a:t>
                      </a:r>
                      <a:endParaRPr lang="fr-FR" sz="1050" noProof="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03648" y="19307"/>
            <a:ext cx="6699940" cy="908720"/>
          </a:xfrm>
        </p:spPr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NOMbreux</a:t>
            </a:r>
            <a:r>
              <a:rPr lang="en-US" dirty="0" smtClean="0"/>
              <a:t> prototypes et </a:t>
            </a:r>
            <a:r>
              <a:rPr lang="en-US" dirty="0" err="1" smtClean="0"/>
              <a:t>maquettes</a:t>
            </a:r>
            <a:endParaRPr lang="en-US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331619" y="2468166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492038" y="2511512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331619" y="2468166"/>
            <a:ext cx="4732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8617">
              <a:spcBef>
                <a:spcPct val="50000"/>
              </a:spcBef>
            </a:pPr>
            <a:r>
              <a:rPr lang="en-GB" sz="600">
                <a:solidFill>
                  <a:prstClr val="white"/>
                </a:solidFill>
                <a:latin typeface="Calibri"/>
              </a:rPr>
              <a:t>Observer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46228"/>
            <a:ext cx="7872100" cy="526620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-252536" y="6255501"/>
            <a:ext cx="9135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Techniques de bobinages, études mécaniques, thermiques, protectio</a:t>
            </a:r>
            <a:r>
              <a:rPr lang="fr-FR" dirty="0" smtClean="0"/>
              <a:t>n et </a:t>
            </a:r>
            <a:r>
              <a:rPr lang="fr-FR" dirty="0" err="1" smtClean="0"/>
              <a:t>quench</a:t>
            </a:r>
            <a:r>
              <a:rPr lang="fr-FR" dirty="0" smtClean="0"/>
              <a:t>, instrumentation, tests électriques</a:t>
            </a:r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4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64119" y="20051"/>
            <a:ext cx="5528510" cy="908720"/>
          </a:xfrm>
        </p:spPr>
        <p:txBody>
          <a:bodyPr/>
          <a:lstStyle/>
          <a:p>
            <a:pPr algn="ctr"/>
            <a:r>
              <a:rPr lang="fr-FR" dirty="0" smtClean="0"/>
              <a:t>FABRICATION DE l’AIMANT </a:t>
            </a:r>
            <a:r>
              <a:rPr lang="fr-FR" dirty="0" smtClean="0"/>
              <a:t>chez ALSTOM (GE) à </a:t>
            </a:r>
            <a:r>
              <a:rPr lang="fr-FR" dirty="0" smtClean="0"/>
              <a:t>BELFORT </a:t>
            </a:r>
            <a:r>
              <a:rPr lang="fr-FR" dirty="0"/>
              <a:t>(2010 – 2017)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7" y="1683923"/>
            <a:ext cx="2077493" cy="138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b="14850"/>
          <a:stretch/>
        </p:blipFill>
        <p:spPr bwMode="auto">
          <a:xfrm>
            <a:off x="346372" y="3876198"/>
            <a:ext cx="1587019" cy="23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PV139925\AppData\Local\Microsoft\Windows\Temporary Internet Files\Content.Outlook\J7A1HQDK\IMG_7168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/>
          <a:stretch/>
        </p:blipFill>
        <p:spPr bwMode="auto">
          <a:xfrm>
            <a:off x="2710160" y="1683923"/>
            <a:ext cx="1315518" cy="18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IMG_1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50" y="1683923"/>
            <a:ext cx="1207601" cy="18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64" y="1694171"/>
            <a:ext cx="1200770" cy="180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8129" b="18602"/>
          <a:stretch/>
        </p:blipFill>
        <p:spPr>
          <a:xfrm>
            <a:off x="2806978" y="4421652"/>
            <a:ext cx="2789842" cy="173284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20456"/>
          <a:stretch/>
        </p:blipFill>
        <p:spPr>
          <a:xfrm>
            <a:off x="6229230" y="4424913"/>
            <a:ext cx="2509319" cy="1841463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/>
          <a:stretch/>
        </p:blipFill>
        <p:spPr bwMode="auto">
          <a:xfrm>
            <a:off x="4047952" y="1826349"/>
            <a:ext cx="2188922" cy="165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5244" y="3064210"/>
            <a:ext cx="2092430" cy="669414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pPr algn="ctr" defTabSz="960120"/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Bobinage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des double-</a:t>
            </a:r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galettes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(DG)</a:t>
            </a:r>
            <a:endParaRPr lang="fr-FR" sz="1875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244" y="6328052"/>
            <a:ext cx="2264654" cy="380873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pPr algn="ctr" defTabSz="960120"/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Empilage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des 170 DG</a:t>
            </a:r>
            <a:endParaRPr lang="fr-FR" sz="1875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5627" y="6163945"/>
            <a:ext cx="1848221" cy="380873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pPr algn="ctr" defTabSz="960120"/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Superisolation</a:t>
            </a:r>
            <a:endParaRPr lang="fr-FR" sz="1875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9230" y="6220069"/>
            <a:ext cx="2907126" cy="380873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pPr algn="ctr" defTabSz="960120"/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Fermeture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enceinte à vide</a:t>
            </a:r>
            <a:endParaRPr lang="fr-FR" sz="1875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2653" y="3526248"/>
            <a:ext cx="3165520" cy="669414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pPr algn="ctr" defTabSz="960120"/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Intégration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bob. </a:t>
            </a:r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principale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/ bob. de </a:t>
            </a:r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blindage</a:t>
            </a:r>
            <a:endParaRPr lang="fr-FR" sz="1875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06978" y="3495325"/>
            <a:ext cx="3165520" cy="669414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pPr algn="ctr" defTabSz="960120"/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Fabrication des </a:t>
            </a:r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bobines</a:t>
            </a: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1875" i="1" dirty="0" smtClean="0">
                <a:solidFill>
                  <a:prstClr val="black"/>
                </a:solidFill>
                <a:latin typeface="Calibri"/>
              </a:rPr>
            </a:br>
            <a:r>
              <a:rPr lang="en-US" sz="1875" i="1" dirty="0" smtClean="0">
                <a:solidFill>
                  <a:prstClr val="black"/>
                </a:solidFill>
                <a:latin typeface="Calibri"/>
              </a:rPr>
              <a:t>de </a:t>
            </a:r>
            <a:r>
              <a:rPr lang="en-US" sz="1875" i="1" dirty="0" err="1" smtClean="0">
                <a:solidFill>
                  <a:prstClr val="black"/>
                </a:solidFill>
                <a:latin typeface="Calibri"/>
              </a:rPr>
              <a:t>blindage</a:t>
            </a:r>
            <a:endParaRPr lang="fr-FR" sz="1875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64193" y="18980"/>
            <a:ext cx="6637287" cy="908720"/>
          </a:xfrm>
        </p:spPr>
        <p:txBody>
          <a:bodyPr/>
          <a:lstStyle/>
          <a:p>
            <a:pPr algn="ctr"/>
            <a:r>
              <a:rPr lang="fr-FR" dirty="0" smtClean="0"/>
              <a:t>UNE INSTALLATION complexe pour faire fonctionner l’aimant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22" y="1654822"/>
            <a:ext cx="4660449" cy="3526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3277" y="5751258"/>
            <a:ext cx="944723" cy="2192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1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6427" r="7510" b="5692"/>
          <a:stretch/>
        </p:blipFill>
        <p:spPr bwMode="auto">
          <a:xfrm>
            <a:off x="257828" y="988137"/>
            <a:ext cx="1779694" cy="139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temp\0\1_Reunion annuelle Iseult 2014\IMG_0079+small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3" y="4916752"/>
            <a:ext cx="1269427" cy="11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-136456" y="2355418"/>
            <a:ext cx="2573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Alimentations électriques</a:t>
            </a:r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76019" y="5147311"/>
            <a:ext cx="92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Salle de contrôle</a:t>
            </a:r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5414" y="6032893"/>
            <a:ext cx="155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Batteries 48 </a:t>
            </a:r>
            <a:r>
              <a:rPr lang="fr-FR" sz="1400" b="1" i="1" dirty="0">
                <a:solidFill>
                  <a:prstClr val="black"/>
                </a:solidFill>
                <a:latin typeface="+mj-lt"/>
              </a:rPr>
              <a:t>V </a:t>
            </a:r>
          </a:p>
          <a:p>
            <a:pPr algn="ctr" defTabSz="638617"/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2" name="Picture 2" descr="\\dapnia\data\manip\NeuroSpin-Aimant\Phototèque\Point Iseult 2015\reseau de terrain instrument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11" y="1138563"/>
            <a:ext cx="1722493" cy="12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708660" y="1203270"/>
            <a:ext cx="87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Circuit de vide</a:t>
            </a:r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595433" y="2189171"/>
            <a:ext cx="1376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Baies</a:t>
            </a:r>
            <a:endParaRPr lang="fr-FR" sz="1400" b="1" i="1" dirty="0">
              <a:solidFill>
                <a:prstClr val="black"/>
              </a:solidFill>
              <a:latin typeface="+mj-lt"/>
            </a:endParaRPr>
          </a:p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MSS/MCS</a:t>
            </a:r>
            <a:r>
              <a:rPr lang="fr-FR" sz="1400" b="1" i="1" dirty="0">
                <a:solidFill>
                  <a:prstClr val="black"/>
                </a:solidFill>
                <a:latin typeface="+mj-lt"/>
              </a:rPr>
              <a:t/>
            </a:r>
            <a:br>
              <a:rPr lang="fr-FR" sz="1400" b="1" i="1" dirty="0">
                <a:solidFill>
                  <a:prstClr val="black"/>
                </a:solidFill>
                <a:latin typeface="+mj-lt"/>
              </a:rPr>
            </a:br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5" name="Picture 2" descr="C:\Neurospin\Presentations_pour_ASC\photos_aout_2016\site_neuropsin\DSCN18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-3" r="-3248" b="27953"/>
          <a:stretch/>
        </p:blipFill>
        <p:spPr bwMode="auto">
          <a:xfrm>
            <a:off x="7251317" y="2917926"/>
            <a:ext cx="1397578" cy="13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819539" y="4255979"/>
            <a:ext cx="215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>
                <a:latin typeface="+mj-lt"/>
              </a:rPr>
              <a:t>Résistance de décharge </a:t>
            </a:r>
            <a:r>
              <a:rPr lang="fr-FR" sz="1400" b="1" i="1" dirty="0" smtClean="0">
                <a:latin typeface="+mj-lt"/>
              </a:rPr>
              <a:t>2.3 </a:t>
            </a:r>
            <a:r>
              <a:rPr lang="fr-FR" sz="1400" b="1" i="1" dirty="0">
                <a:latin typeface="+mj-lt"/>
              </a:rPr>
              <a:t>Ohm</a:t>
            </a:r>
          </a:p>
        </p:txBody>
      </p:sp>
      <p:pic>
        <p:nvPicPr>
          <p:cNvPr id="17" name="Picture 4" descr="C:\Neurospin\Presentations_pour_ASC\photos_aout_2016\site_neuropsin\DSCN18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62" y="1024985"/>
            <a:ext cx="1566560" cy="11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Neurospin\Presentations_pour_ASC\photos_aout_2016\site_neuropsin\DSCN18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7" y="2852797"/>
            <a:ext cx="2182068" cy="16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10101" y="4489375"/>
            <a:ext cx="2080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Usine cryogénique</a:t>
            </a:r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00873" y="6421907"/>
            <a:ext cx="4787278" cy="380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38617"/>
            <a:r>
              <a:rPr lang="fr-FR" b="1" dirty="0" smtClean="0">
                <a:solidFill>
                  <a:prstClr val="black"/>
                </a:solidFill>
              </a:rPr>
              <a:t>Mise en service débutée en </a:t>
            </a:r>
            <a:r>
              <a:rPr lang="fr-FR" b="1" dirty="0">
                <a:solidFill>
                  <a:prstClr val="black"/>
                </a:solidFill>
              </a:rPr>
              <a:t>2010 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b="19950"/>
          <a:stretch/>
        </p:blipFill>
        <p:spPr>
          <a:xfrm>
            <a:off x="2854290" y="4464562"/>
            <a:ext cx="1588111" cy="1649542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858000" y="6374397"/>
            <a:ext cx="2166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1400" b="1" i="1" dirty="0" smtClean="0">
                <a:solidFill>
                  <a:prstClr val="black"/>
                </a:solidFill>
                <a:latin typeface="+mj-lt"/>
              </a:rPr>
              <a:t>Satellite cryogénique</a:t>
            </a:r>
            <a:endParaRPr lang="fr-FR" sz="1400" b="1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22" y="5075378"/>
            <a:ext cx="1089681" cy="1452908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37" y="4993044"/>
            <a:ext cx="1890686" cy="125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9163" y="215900"/>
            <a:ext cx="732948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dirty="0" smtClean="0">
                <a:solidFill>
                  <a:schemeClr val="bg1"/>
                </a:solidFill>
              </a:rPr>
              <a:t>DE NOMBREUSES APPLICATIONS</a:t>
            </a:r>
            <a:endParaRPr lang="fr-FR" altLang="fr-FR" sz="2000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79512" y="1052736"/>
            <a:ext cx="8437049" cy="5544616"/>
            <a:chOff x="365381" y="1052736"/>
            <a:chExt cx="8437049" cy="554461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/>
            <a:srcRect l="2661" r="5202" b="5531"/>
            <a:stretch/>
          </p:blipFill>
          <p:spPr>
            <a:xfrm>
              <a:off x="365381" y="1052736"/>
              <a:ext cx="8437049" cy="554461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211960" y="6021288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652120" y="2420888"/>
            <a:ext cx="8640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Fusion</a:t>
            </a:r>
            <a:endParaRPr lang="fr-FR" sz="1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128726" y="1484784"/>
            <a:ext cx="86409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Physique des hautes énergies</a:t>
            </a:r>
            <a:endParaRPr lang="fr-FR" sz="1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049848" y="4035261"/>
            <a:ext cx="8640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IRM/RMN</a:t>
            </a:r>
            <a:endParaRPr lang="fr-FR" sz="1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151273" y="5342805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Lévitation magnétique</a:t>
            </a:r>
            <a:endParaRPr lang="fr-FR" sz="1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932040" y="5419750"/>
            <a:ext cx="8640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Moteurs</a:t>
            </a:r>
            <a:endParaRPr lang="fr-FR" sz="1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126749" y="3958316"/>
            <a:ext cx="9879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Séparation magnétique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492829" y="2313166"/>
            <a:ext cx="86409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Chauffage par induction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39872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FROID</a:t>
            </a:r>
            <a:r>
              <a:rPr lang="en-US" dirty="0" smtClean="0"/>
              <a:t> </a:t>
            </a:r>
            <a:r>
              <a:rPr lang="en-US" dirty="0"/>
              <a:t>– 19 NOV 2018 – 7 </a:t>
            </a:r>
            <a:r>
              <a:rPr lang="en-US" dirty="0" smtClean="0"/>
              <a:t>MARs 2019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0" y="943693"/>
            <a:ext cx="9268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chemeClr val="accent5"/>
                </a:solidFill>
                <a:latin typeface="Calibri"/>
              </a:rPr>
              <a:t>Lancée le 19 novembre 2018 – terminée le 7 mars 2019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/>
              </a:rPr>
              <a:t>A refroidir: </a:t>
            </a:r>
            <a:r>
              <a:rPr lang="fr-FR" sz="1600" b="1" dirty="0" smtClean="0">
                <a:latin typeface="Calibri"/>
              </a:rPr>
              <a:t>masse froide (105 tonnes / 1.8K) + écrans (3.4 tonnes / 55K) 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/>
              </a:rPr>
              <a:t>Vitesse de descente </a:t>
            </a:r>
            <a:r>
              <a:rPr lang="fr-FR" sz="1600" dirty="0">
                <a:latin typeface="Calibri"/>
              </a:rPr>
              <a:t>limitée par les gradients de température et l’autonomie sur l’azote (30 000 L / 2 jours</a:t>
            </a:r>
            <a:r>
              <a:rPr lang="fr-FR" sz="1600" dirty="0">
                <a:solidFill>
                  <a:srgbClr val="3F3F3F"/>
                </a:solidFill>
                <a:latin typeface="Calibri"/>
              </a:rPr>
              <a:t>)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733848" y="2514116"/>
            <a:ext cx="382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8617"/>
            <a:r>
              <a:rPr lang="fr-FR" sz="1400" dirty="0" smtClean="0">
                <a:solidFill>
                  <a:srgbClr val="3F3F3F"/>
                </a:solidFill>
                <a:latin typeface="Calibri"/>
              </a:rPr>
              <a:t>Température masse froide</a:t>
            </a:r>
            <a:endParaRPr lang="fr-FR" sz="1400" dirty="0">
              <a:solidFill>
                <a:srgbClr val="3F3F3F"/>
              </a:solidFill>
              <a:latin typeface="Calibri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84" y="1795460"/>
            <a:ext cx="7677929" cy="451897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36302" y="4856206"/>
            <a:ext cx="5305772" cy="83099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3F3F3F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250 000 L azote</a:t>
            </a:r>
          </a:p>
          <a:p>
            <a:pPr marL="0" marR="0" lvl="0" indent="0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18 500 L hélium pour remplissage et mise en froid</a:t>
            </a:r>
          </a:p>
          <a:p>
            <a:pPr marL="0" marR="0" lvl="0" indent="0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150 kW électrique pour faire fonctionner l’usine </a:t>
            </a:r>
            <a:r>
              <a:rPr kumimoji="0" lang="fr-FR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cryo</a:t>
            </a: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324" y="3197339"/>
            <a:ext cx="2605276" cy="686420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7092280" y="5517232"/>
            <a:ext cx="136815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465920" y="5054805"/>
            <a:ext cx="169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Démarrage groupes de pompage</a:t>
            </a:r>
            <a:endParaRPr lang="fr-FR" sz="1200" dirty="0">
              <a:solidFill>
                <a:srgbClr val="00B0F0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7224670" y="5606828"/>
            <a:ext cx="0" cy="653191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MONTÉE DU COURANT PAR </a:t>
            </a:r>
            <a:r>
              <a:rPr lang="fr-FR" dirty="0" smtClean="0"/>
              <a:t>PALIERS 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/>
              <a:t>EN 4 MOIS SEULEMENT !!!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09919" y="1259338"/>
            <a:ext cx="2180711" cy="24622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Courant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3F3F3F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38209" y="6040182"/>
            <a:ext cx="97620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prstClr val="black"/>
                </a:solidFill>
                <a:latin typeface="Times New Roman" pitchFamily="18" charset="0"/>
              </a:rPr>
              <a:t>3 mars 2019</a:t>
            </a:r>
            <a:endParaRPr lang="fr-FR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5817393" y="6004848"/>
            <a:ext cx="98927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prstClr val="black"/>
                </a:solidFill>
                <a:latin typeface="Times New Roman" pitchFamily="18" charset="0"/>
              </a:rPr>
              <a:t>18 juillet 2019</a:t>
            </a:r>
            <a:endParaRPr lang="fr-FR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7814775" y="6004848"/>
            <a:ext cx="122413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prstClr val="black"/>
                </a:solidFill>
                <a:latin typeface="Times New Roman" pitchFamily="18" charset="0"/>
              </a:rPr>
              <a:t>18 sept. </a:t>
            </a:r>
            <a:br>
              <a:rPr lang="fr-FR" sz="1400" b="1" dirty="0" smtClean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fr-FR" sz="1400" b="1" dirty="0" smtClean="0">
                <a:solidFill>
                  <a:prstClr val="black"/>
                </a:solidFill>
                <a:latin typeface="Times New Roman" pitchFamily="18" charset="0"/>
              </a:rPr>
              <a:t>2019</a:t>
            </a:r>
            <a:endParaRPr lang="fr-FR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8" y="1412776"/>
            <a:ext cx="8856984" cy="4597079"/>
          </a:xfrm>
          <a:prstGeom prst="rect">
            <a:avLst/>
          </a:prstGeom>
        </p:spPr>
      </p:pic>
      <p:cxnSp>
        <p:nvCxnSpPr>
          <p:cNvPr id="49" name="Connecteur droit avec flèche 48"/>
          <p:cNvCxnSpPr/>
          <p:nvPr/>
        </p:nvCxnSpPr>
        <p:spPr>
          <a:xfrm flipH="1" flipV="1">
            <a:off x="685983" y="1505559"/>
            <a:ext cx="24939" cy="435940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139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MONTÉE A 11.72T – 18 juillet 2019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799" y="960764"/>
            <a:ext cx="9248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smtClean="0">
                <a:solidFill>
                  <a:srgbClr val="00B050"/>
                </a:solidFill>
                <a:latin typeface="Calibri"/>
              </a:rPr>
              <a:t>2 jours de tests: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b="1" dirty="0" smtClean="0">
                <a:solidFill>
                  <a:srgbClr val="00B050"/>
                </a:solidFill>
                <a:latin typeface="Calibri"/>
              </a:rPr>
              <a:t>Montée du courant en 30 </a:t>
            </a:r>
            <a:r>
              <a:rPr lang="fr-FR" b="1" dirty="0" smtClean="0">
                <a:solidFill>
                  <a:srgbClr val="00B050"/>
                </a:solidFill>
                <a:latin typeface="Calibri"/>
              </a:rPr>
              <a:t>heures</a:t>
            </a:r>
            <a:endParaRPr lang="fr-FR" b="1" dirty="0" smtClean="0">
              <a:solidFill>
                <a:srgbClr val="00B050"/>
              </a:solidFill>
              <a:latin typeface="Calibri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b="1" dirty="0" smtClean="0">
                <a:solidFill>
                  <a:srgbClr val="00B050"/>
                </a:solidFill>
                <a:latin typeface="Calibri"/>
              </a:rPr>
              <a:t>Premières </a:t>
            </a:r>
            <a:r>
              <a:rPr lang="fr-FR" b="1" dirty="0" smtClean="0">
                <a:solidFill>
                  <a:srgbClr val="00B050"/>
                </a:solidFill>
                <a:latin typeface="Calibri"/>
              </a:rPr>
              <a:t>mesures magnétiques (homogénéité spatiale et stabilité temporelle)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b="1" dirty="0" smtClean="0">
                <a:solidFill>
                  <a:srgbClr val="00B050"/>
                </a:solidFill>
                <a:latin typeface="Calibri"/>
              </a:rPr>
              <a:t>Décharge lente pour </a:t>
            </a:r>
            <a:r>
              <a:rPr lang="fr-FR" b="1" dirty="0" smtClean="0">
                <a:solidFill>
                  <a:srgbClr val="00B050"/>
                </a:solidFill>
                <a:latin typeface="Calibri"/>
              </a:rPr>
              <a:t>redescendre le courant</a:t>
            </a:r>
            <a:endParaRPr lang="fr-FR" b="1" dirty="0" smtClean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87" y="2060848"/>
            <a:ext cx="7100844" cy="44723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en-US" sz="2400" dirty="0"/>
              <a:t>2020-2021</a:t>
            </a:r>
            <a:endParaRPr lang="en-US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7287" t="-787" r="6049" b="1578"/>
          <a:stretch/>
        </p:blipFill>
        <p:spPr>
          <a:xfrm rot="16200000">
            <a:off x="2833838" y="1782786"/>
            <a:ext cx="3469064" cy="48892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95736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Et après 20 ans, la première image!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117318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Mise en place de tous les équipements pour l’image (antennes RF, bobines de gradient…)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Montée finale à 11.7T, avec réglage de tous les systèmes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6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1920" y="-30294"/>
            <a:ext cx="2232248" cy="90872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1196752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Depuis sa découverte en 1911, la supraconductivité est devenue incontournable et ses applications de plus en plus nombreuses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Certains secteurs sont fortement dépendants des partenaires académiques (physique des hautes énergies),quand d’autres sont essentiellement portés par des acteurs industriels forts (IRM, RMN)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 nombreux matériaux sont disponibles, et des progrès constants sont faits sur les performances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Il faut poursuivre la R&amp;D pour maitriser le Nb3Sn (production de série)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Il y a une émergence remarquable des HTS, mais là encore, il faudra encore beaucoup de R&amp;D pour avoir une technologie mature; par ailleurs, leur coût reste encore prohibitif pour être qu’ils soient utilisés à très grande échelle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 </a:t>
            </a:r>
            <a:r>
              <a:rPr lang="fr-FR" b="1" dirty="0" err="1" smtClean="0"/>
              <a:t>NbTi</a:t>
            </a:r>
            <a:r>
              <a:rPr lang="fr-FR" b="1" dirty="0" smtClean="0"/>
              <a:t> reste encore incontournable (coût, performances, facilité de mise en œuvre), on peut attendre 10T sur 1m de diamètre!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391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55776" y="260648"/>
            <a:ext cx="4968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MERCI POUR VOTRE ATTENTION</a:t>
            </a:r>
            <a:endParaRPr lang="fr-FR" sz="22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6903860" cy="43204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106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793" y="6585703"/>
            <a:ext cx="6838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http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://fs.magnet.fsu.edu/~</a:t>
            </a: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lee/plot/plot.htm</a:t>
            </a:r>
            <a:endParaRPr lang="fr-FR" sz="1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6923" y="137418"/>
            <a:ext cx="6281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CAPACITÉ DE TRANSPORT DES DIFFÉRENTS MATÉRIAUX  SUPRACONDUCTEURS (4.2K / 1.9K) 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1" y="1105817"/>
            <a:ext cx="7668344" cy="55635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2031" y="6407750"/>
            <a:ext cx="118762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1469865" y="3323764"/>
            <a:ext cx="46146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Densité de courant (A/mm²)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411391" y="6367809"/>
            <a:ext cx="46146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Champ magnétique (T)</a:t>
            </a:r>
            <a:endParaRPr lang="fr-FR" sz="1400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3557853" y="4584247"/>
            <a:ext cx="3387470" cy="1908264"/>
            <a:chOff x="3375431" y="4528920"/>
            <a:chExt cx="3387470" cy="1908264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3375431" y="4528920"/>
              <a:ext cx="2644472" cy="1518790"/>
            </a:xfrm>
            <a:prstGeom prst="roundRect">
              <a:avLst/>
            </a:prstGeom>
            <a:solidFill>
              <a:schemeClr val="accent6">
                <a:alpha val="21176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933932" y="5790853"/>
              <a:ext cx="182896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Cf. présentation Clément Lorin</a:t>
              </a:r>
              <a:endParaRPr lang="fr-FR" dirty="0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-1548680" y="1801550"/>
            <a:ext cx="10801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Afficher </a:t>
            </a:r>
            <a:r>
              <a:rPr lang="fr-FR" dirty="0" err="1" smtClean="0"/>
              <a:t>temp</a:t>
            </a:r>
            <a:r>
              <a:rPr lang="fr-FR" dirty="0" smtClean="0"/>
              <a:t> </a:t>
            </a:r>
            <a:r>
              <a:rPr lang="fr-FR" dirty="0" smtClean="0"/>
              <a:t>critique</a:t>
            </a:r>
          </a:p>
          <a:p>
            <a:endParaRPr lang="fr-FR" dirty="0"/>
          </a:p>
          <a:p>
            <a:r>
              <a:rPr lang="fr-FR" dirty="0" smtClean="0"/>
              <a:t>Tc </a:t>
            </a:r>
            <a:r>
              <a:rPr lang="fr-FR" dirty="0" err="1" smtClean="0"/>
              <a:t>NbTi</a:t>
            </a:r>
            <a:r>
              <a:rPr lang="fr-FR" dirty="0" smtClean="0"/>
              <a:t> = 10K</a:t>
            </a:r>
          </a:p>
          <a:p>
            <a:endParaRPr lang="fr-FR" dirty="0" smtClean="0"/>
          </a:p>
          <a:p>
            <a:r>
              <a:rPr lang="fr-FR" dirty="0" smtClean="0"/>
              <a:t>Tc Nb3Sn= 18K</a:t>
            </a:r>
          </a:p>
          <a:p>
            <a:endParaRPr lang="fr-FR" dirty="0"/>
          </a:p>
          <a:p>
            <a:r>
              <a:rPr lang="fr-FR" dirty="0" smtClean="0"/>
              <a:t>Tc MgB2 =39K</a:t>
            </a:r>
          </a:p>
          <a:p>
            <a:endParaRPr lang="fr-FR" dirty="0"/>
          </a:p>
          <a:p>
            <a:r>
              <a:rPr lang="fr-FR" dirty="0" smtClean="0"/>
              <a:t>Tc </a:t>
            </a:r>
          </a:p>
          <a:p>
            <a:r>
              <a:rPr lang="fr-FR" dirty="0" smtClean="0"/>
              <a:t>HTS &gt;70K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76" y="53216"/>
            <a:ext cx="792088" cy="792088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2891857" y="1250883"/>
            <a:ext cx="6004494" cy="3267019"/>
            <a:chOff x="2891857" y="1250883"/>
            <a:chExt cx="6004494" cy="3267019"/>
          </a:xfrm>
        </p:grpSpPr>
        <p:grpSp>
          <p:nvGrpSpPr>
            <p:cNvPr id="18" name="Groupe 17"/>
            <p:cNvGrpSpPr/>
            <p:nvPr/>
          </p:nvGrpSpPr>
          <p:grpSpPr>
            <a:xfrm>
              <a:off x="6205808" y="1250883"/>
              <a:ext cx="2690543" cy="2060523"/>
              <a:chOff x="6205808" y="1250883"/>
              <a:chExt cx="2690543" cy="2060523"/>
            </a:xfrm>
          </p:grpSpPr>
          <p:sp>
            <p:nvSpPr>
              <p:cNvPr id="10" name="Rectangle à coins arrondis 9"/>
              <p:cNvSpPr/>
              <p:nvPr/>
            </p:nvSpPr>
            <p:spPr>
              <a:xfrm>
                <a:off x="6205808" y="1250883"/>
                <a:ext cx="1686304" cy="836388"/>
              </a:xfrm>
              <a:prstGeom prst="roundRect">
                <a:avLst/>
              </a:prstGeom>
              <a:solidFill>
                <a:srgbClr val="996633">
                  <a:alpha val="21176"/>
                </a:srgb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à coins arrondis 10"/>
              <p:cNvSpPr/>
              <p:nvPr/>
            </p:nvSpPr>
            <p:spPr>
              <a:xfrm>
                <a:off x="6523960" y="2920977"/>
                <a:ext cx="1584176" cy="390429"/>
              </a:xfrm>
              <a:prstGeom prst="roundRect">
                <a:avLst/>
              </a:prstGeom>
              <a:solidFill>
                <a:srgbClr val="996633">
                  <a:alpha val="21176"/>
                </a:srgb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635334" y="2180463"/>
                <a:ext cx="2261017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Cf. présentation Philippe </a:t>
                </a:r>
                <a:r>
                  <a:rPr lang="fr-FR" dirty="0" err="1" smtClean="0"/>
                  <a:t>Fazilleau</a:t>
                </a:r>
                <a:endParaRPr lang="fr-FR" dirty="0"/>
              </a:p>
            </p:txBody>
          </p:sp>
        </p:grpSp>
        <p:sp>
          <p:nvSpPr>
            <p:cNvPr id="20" name="Rectangle à coins arrondis 19"/>
            <p:cNvSpPr/>
            <p:nvPr/>
          </p:nvSpPr>
          <p:spPr>
            <a:xfrm>
              <a:off x="3552454" y="2087271"/>
              <a:ext cx="1774709" cy="682906"/>
            </a:xfrm>
            <a:prstGeom prst="roundRect">
              <a:avLst/>
            </a:prstGeom>
            <a:solidFill>
              <a:srgbClr val="006D92">
                <a:alpha val="12941"/>
              </a:srgb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4852413" y="3728445"/>
              <a:ext cx="1015732" cy="789457"/>
            </a:xfrm>
            <a:prstGeom prst="roundRect">
              <a:avLst/>
            </a:prstGeom>
            <a:solidFill>
              <a:srgbClr val="006D92">
                <a:alpha val="12941"/>
              </a:srgb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4677883" y="2979194"/>
              <a:ext cx="1774709" cy="682906"/>
            </a:xfrm>
            <a:prstGeom prst="roundRect">
              <a:avLst/>
            </a:prstGeom>
            <a:solidFill>
              <a:srgbClr val="006D92">
                <a:alpha val="12941"/>
              </a:srgb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2891857" y="3636757"/>
              <a:ext cx="1423859" cy="853259"/>
            </a:xfrm>
            <a:prstGeom prst="roundRect">
              <a:avLst/>
            </a:prstGeom>
            <a:solidFill>
              <a:srgbClr val="006D92">
                <a:alpha val="12941"/>
              </a:srgb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135433" y="1087913"/>
            <a:ext cx="4732342" cy="3615998"/>
            <a:chOff x="135433" y="1087913"/>
            <a:chExt cx="4732342" cy="3615998"/>
          </a:xfrm>
        </p:grpSpPr>
        <p:grpSp>
          <p:nvGrpSpPr>
            <p:cNvPr id="30" name="Groupe 29"/>
            <p:cNvGrpSpPr/>
            <p:nvPr/>
          </p:nvGrpSpPr>
          <p:grpSpPr>
            <a:xfrm>
              <a:off x="154615" y="1087913"/>
              <a:ext cx="4713160" cy="3615998"/>
              <a:chOff x="154615" y="1087913"/>
              <a:chExt cx="4713160" cy="3615998"/>
            </a:xfrm>
          </p:grpSpPr>
          <p:sp>
            <p:nvSpPr>
              <p:cNvPr id="7" name="Rectangle à coins arrondis 6"/>
              <p:cNvSpPr/>
              <p:nvPr/>
            </p:nvSpPr>
            <p:spPr>
              <a:xfrm>
                <a:off x="2783735" y="2650090"/>
                <a:ext cx="711696" cy="456401"/>
              </a:xfrm>
              <a:prstGeom prst="roundRect">
                <a:avLst/>
              </a:prstGeom>
              <a:solidFill>
                <a:srgbClr val="9900FF">
                  <a:alpha val="18824"/>
                </a:srgb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à coins arrondis 8"/>
              <p:cNvSpPr/>
              <p:nvPr/>
            </p:nvSpPr>
            <p:spPr>
              <a:xfrm>
                <a:off x="1431999" y="4031486"/>
                <a:ext cx="864096" cy="672425"/>
              </a:xfrm>
              <a:prstGeom prst="roundRect">
                <a:avLst/>
              </a:prstGeom>
              <a:solidFill>
                <a:srgbClr val="9900FF">
                  <a:alpha val="18824"/>
                </a:srgbClr>
              </a:solidFill>
              <a:ln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9" name="Groupe 28"/>
              <p:cNvGrpSpPr/>
              <p:nvPr/>
            </p:nvGrpSpPr>
            <p:grpSpPr>
              <a:xfrm>
                <a:off x="154615" y="1087913"/>
                <a:ext cx="4713160" cy="731541"/>
                <a:chOff x="154615" y="1087913"/>
                <a:chExt cx="4713160" cy="731541"/>
              </a:xfrm>
            </p:grpSpPr>
            <p:sp>
              <p:nvSpPr>
                <p:cNvPr id="5" name="Rectangle à coins arrondis 4"/>
                <p:cNvSpPr/>
                <p:nvPr/>
              </p:nvSpPr>
              <p:spPr>
                <a:xfrm>
                  <a:off x="1411391" y="1087913"/>
                  <a:ext cx="3456384" cy="713637"/>
                </a:xfrm>
                <a:prstGeom prst="roundRect">
                  <a:avLst/>
                </a:prstGeom>
                <a:solidFill>
                  <a:srgbClr val="9900FF">
                    <a:alpha val="18824"/>
                  </a:srgbClr>
                </a:solidFill>
                <a:ln>
                  <a:solidFill>
                    <a:srgbClr val="7030A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154615" y="1450122"/>
                  <a:ext cx="15121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smtClean="0"/>
                    <a:t>A suivre…</a:t>
                  </a:r>
                  <a:endParaRPr lang="fr-FR" dirty="0"/>
                </a:p>
              </p:txBody>
            </p:sp>
          </p:grpSp>
        </p:grpSp>
        <p:sp>
          <p:nvSpPr>
            <p:cNvPr id="31" name="Rectangle 30"/>
            <p:cNvSpPr/>
            <p:nvPr/>
          </p:nvSpPr>
          <p:spPr>
            <a:xfrm>
              <a:off x="135433" y="1398737"/>
              <a:ext cx="1213883" cy="4721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572106" y="4941168"/>
            <a:ext cx="2703750" cy="1008112"/>
            <a:chOff x="572106" y="4941168"/>
            <a:chExt cx="2703750" cy="1008112"/>
          </a:xfrm>
        </p:grpSpPr>
        <p:grpSp>
          <p:nvGrpSpPr>
            <p:cNvPr id="28" name="Groupe 27"/>
            <p:cNvGrpSpPr/>
            <p:nvPr/>
          </p:nvGrpSpPr>
          <p:grpSpPr>
            <a:xfrm>
              <a:off x="612414" y="4941168"/>
              <a:ext cx="2663442" cy="1008112"/>
              <a:chOff x="612414" y="4941168"/>
              <a:chExt cx="2663442" cy="1008112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1864047" y="4941168"/>
                <a:ext cx="1411809" cy="1008112"/>
              </a:xfrm>
              <a:prstGeom prst="roundRect">
                <a:avLst/>
              </a:prstGeom>
              <a:solidFill>
                <a:srgbClr val="449E48">
                  <a:alpha val="25882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612414" y="5260558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Non traité</a:t>
                </a:r>
                <a:endParaRPr lang="fr-FR" dirty="0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572106" y="5195452"/>
              <a:ext cx="1213883" cy="4721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1311" y="6367809"/>
            <a:ext cx="709828" cy="4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4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-3313"/>
            <a:ext cx="5822977" cy="908720"/>
          </a:xfrm>
        </p:spPr>
        <p:txBody>
          <a:bodyPr/>
          <a:lstStyle/>
          <a:p>
            <a:pPr algn="ctr"/>
            <a:r>
              <a:rPr lang="fr-FR" sz="2000" dirty="0" smtClean="0"/>
              <a:t>DES </a:t>
            </a:r>
            <a:r>
              <a:rPr lang="fr-FR" sz="2000" dirty="0" smtClean="0"/>
              <a:t>MATERIAUX </a:t>
            </a:r>
            <a:r>
              <a:rPr lang="fr-FR" sz="2000" dirty="0" smtClean="0"/>
              <a:t>SUPRACONDUCTEURS</a:t>
            </a:r>
            <a:br>
              <a:rPr lang="fr-FR" sz="2000" dirty="0" smtClean="0"/>
            </a:br>
            <a:r>
              <a:rPr lang="fr-FR" sz="2000" dirty="0" smtClean="0"/>
              <a:t>DISPONIBLES </a:t>
            </a:r>
            <a:r>
              <a:rPr lang="fr-FR" sz="2000" dirty="0" smtClean="0"/>
              <a:t>sous </a:t>
            </a:r>
            <a:r>
              <a:rPr lang="fr-FR" sz="2000" dirty="0" err="1" smtClean="0"/>
              <a:t>differentes</a:t>
            </a:r>
            <a:r>
              <a:rPr lang="fr-FR" sz="2000" dirty="0" smtClean="0"/>
              <a:t> formes</a:t>
            </a:r>
            <a:endParaRPr lang="fr-FR" sz="2000" dirty="0"/>
          </a:p>
        </p:txBody>
      </p:sp>
      <p:pic>
        <p:nvPicPr>
          <p:cNvPr id="7" name="Picture 2" descr="Small_St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48" y="2548994"/>
            <a:ext cx="1040576" cy="91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nner st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1" y="2729445"/>
            <a:ext cx="906402" cy="90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88" y="1597490"/>
            <a:ext cx="926157" cy="92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9" y="1693147"/>
            <a:ext cx="993923" cy="98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6"/>
          <p:cNvGraphicFramePr>
            <a:graphicFrameLocks noChangeAspect="1"/>
          </p:cNvGraphicFramePr>
          <p:nvPr>
            <p:extLst/>
          </p:nvPr>
        </p:nvGraphicFramePr>
        <p:xfrm>
          <a:off x="1370470" y="1725720"/>
          <a:ext cx="1010217" cy="972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Bitmap Image" r:id="rId7" imgW="1771790" imgH="1704846" progId="Paint.Picture">
                  <p:embed/>
                </p:oleObj>
              </mc:Choice>
              <mc:Fallback>
                <p:oleObj name="Bitmap Image" r:id="rId7" imgW="1771790" imgH="1704846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470" y="1725720"/>
                        <a:ext cx="1010217" cy="972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22477" y="1143744"/>
            <a:ext cx="766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fr-FR" dirty="0" err="1">
                <a:solidFill>
                  <a:srgbClr val="0070C0"/>
                </a:solidFill>
                <a:latin typeface="Calibri" panose="020F0502020204030204" pitchFamily="34" charset="0"/>
              </a:rPr>
              <a:t>NbTi</a:t>
            </a:r>
            <a:endParaRPr lang="en-US" altLang="fr-FR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33590" y="1031280"/>
            <a:ext cx="18117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</a:rPr>
              <a:t>Nb</a:t>
            </a:r>
            <a:r>
              <a:rPr lang="en-US" altLang="fr-FR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</a:rPr>
              <a:t>Sn, Nb</a:t>
            </a:r>
            <a:r>
              <a:rPr lang="en-US" altLang="fr-FR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</a:rPr>
              <a:t>Al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698022" y="3089635"/>
            <a:ext cx="10203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</a:rPr>
              <a:t>BSCCO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83" y="4381972"/>
            <a:ext cx="1833621" cy="34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bi-2212_tape_cryoelectr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60" y="3522131"/>
            <a:ext cx="1689643" cy="71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e9912_8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854" y="3608584"/>
            <a:ext cx="1015105" cy="10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386264" y="934364"/>
            <a:ext cx="10309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fr-FR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ReBCO</a:t>
            </a:r>
            <a:endParaRPr lang="en-US" altLang="fr-FR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856959" y="5324430"/>
            <a:ext cx="960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</a:rPr>
              <a:t>MgB</a:t>
            </a:r>
            <a:r>
              <a:rPr lang="en-US" altLang="fr-FR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endParaRPr lang="en-US" altLang="fr-FR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17" descr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34" y="5025077"/>
            <a:ext cx="1147360" cy="121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816327" y="3593997"/>
            <a:ext cx="1911350" cy="1376994"/>
          </a:xfrm>
          <a:prstGeom prst="rect">
            <a:avLst/>
          </a:prstGeom>
          <a:noFill/>
          <a:ln/>
        </p:spPr>
      </p:pic>
      <p:pic>
        <p:nvPicPr>
          <p:cNvPr id="23" name="Picture 5" descr="0403045_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9575" b="7446"/>
          <a:stretch>
            <a:fillRect/>
          </a:stretch>
        </p:blipFill>
        <p:spPr bwMode="auto">
          <a:xfrm>
            <a:off x="279179" y="4589822"/>
            <a:ext cx="1777664" cy="87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146349"/>
              </p:ext>
            </p:extLst>
          </p:nvPr>
        </p:nvGraphicFramePr>
        <p:xfrm>
          <a:off x="3423616" y="5136098"/>
          <a:ext cx="931298" cy="90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Bitmap Image" r:id="rId15" imgW="1885902" imgH="1828666" progId="Paint.Picture">
                  <p:embed/>
                </p:oleObj>
              </mc:Choice>
              <mc:Fallback>
                <p:oleObj name="Bitmap Image" r:id="rId15" imgW="1885902" imgH="1828666" progId="Paint.Picture">
                  <p:embed/>
                  <p:pic>
                    <p:nvPicPr>
                      <p:cNvPr id="2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3616" y="5136098"/>
                        <a:ext cx="931298" cy="903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1" descr="cable_avec_am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2" y="5666052"/>
            <a:ext cx="1573320" cy="39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424" y="6133184"/>
            <a:ext cx="1974600" cy="60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154585" y="6355589"/>
            <a:ext cx="3053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fr-FR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Brins</a:t>
            </a:r>
            <a:r>
              <a:rPr lang="en-US" altLang="fr-FR" dirty="0" smtClean="0">
                <a:solidFill>
                  <a:srgbClr val="0070C0"/>
                </a:solidFill>
                <a:latin typeface="Calibri" panose="020F0502020204030204" pitchFamily="34" charset="0"/>
              </a:rPr>
              <a:t>/</a:t>
            </a:r>
            <a:r>
              <a:rPr lang="en-US" altLang="fr-FR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rubans</a:t>
            </a:r>
            <a:r>
              <a:rPr lang="en-US" altLang="fr-FR" dirty="0" smtClean="0">
                <a:solidFill>
                  <a:srgbClr val="0070C0"/>
                </a:solidFill>
                <a:latin typeface="Calibri" panose="020F0502020204030204" pitchFamily="34" charset="0"/>
              </a:rPr>
              <a:t>/cables</a:t>
            </a:r>
            <a:endParaRPr lang="en-US" altLang="fr-FR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761" y="3806987"/>
            <a:ext cx="1036272" cy="60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95" y="1094357"/>
            <a:ext cx="871736" cy="87173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57019" y="1849749"/>
            <a:ext cx="1857887" cy="11585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40" y="1478585"/>
            <a:ext cx="1468482" cy="9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5822977" cy="908720"/>
          </a:xfrm>
        </p:spPr>
        <p:txBody>
          <a:bodyPr/>
          <a:lstStyle/>
          <a:p>
            <a:pPr algn="ctr"/>
            <a:r>
              <a:rPr lang="fr-FR" sz="2000" dirty="0" smtClean="0"/>
              <a:t>MAIS fabriquer UN AIMANT N’</a:t>
            </a:r>
            <a:r>
              <a:rPr lang="fr-FR" sz="2000" dirty="0" smtClean="0"/>
              <a:t>est JAMAIS SIMPLE…</a:t>
            </a:r>
            <a:endParaRPr lang="fr-FR" sz="2000" dirty="0"/>
          </a:p>
        </p:txBody>
      </p:sp>
      <p:grpSp>
        <p:nvGrpSpPr>
          <p:cNvPr id="28" name="Groupe 27"/>
          <p:cNvGrpSpPr/>
          <p:nvPr/>
        </p:nvGrpSpPr>
        <p:grpSpPr>
          <a:xfrm>
            <a:off x="179512" y="1814574"/>
            <a:ext cx="3672408" cy="4094056"/>
            <a:chOff x="179512" y="1555361"/>
            <a:chExt cx="3672408" cy="4094056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555361"/>
              <a:ext cx="3672408" cy="34477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32250" y="5003086"/>
              <a:ext cx="33843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Comment les </a:t>
              </a:r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physiciens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décrivaient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 CMS…</a:t>
              </a:r>
              <a:endParaRPr lang="en-GB" sz="1800" dirty="0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4016539" y="1885537"/>
            <a:ext cx="4983613" cy="4121460"/>
            <a:chOff x="4016539" y="1626324"/>
            <a:chExt cx="4983613" cy="4121460"/>
          </a:xfrm>
        </p:grpSpPr>
        <p:sp>
          <p:nvSpPr>
            <p:cNvPr id="32" name="Rectangle 31"/>
            <p:cNvSpPr/>
            <p:nvPr/>
          </p:nvSpPr>
          <p:spPr>
            <a:xfrm>
              <a:off x="4990846" y="5101453"/>
              <a:ext cx="33843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Comment les </a:t>
              </a:r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ingénieurs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l’ont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construit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!</a:t>
              </a:r>
              <a:endParaRPr lang="en-GB" sz="1800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6539" y="1626324"/>
              <a:ext cx="4983613" cy="3305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7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16632"/>
            <a:ext cx="7272808" cy="706438"/>
          </a:xfrm>
        </p:spPr>
        <p:txBody>
          <a:bodyPr/>
          <a:lstStyle/>
          <a:p>
            <a:pPr algn="ctr"/>
            <a:r>
              <a:rPr lang="en-US" altLang="fr-FR" sz="2000" dirty="0" smtClean="0"/>
              <a:t>UNE specification </a:t>
            </a:r>
            <a:r>
              <a:rPr lang="en-US" altLang="fr-FR" sz="2000" dirty="0" err="1" smtClean="0"/>
              <a:t>d’aimant</a:t>
            </a:r>
            <a:r>
              <a:rPr lang="en-US" altLang="fr-FR" sz="2000" dirty="0" smtClean="0"/>
              <a:t> SUPRACONDUCTEUR , </a:t>
            </a:r>
            <a:r>
              <a:rPr lang="en-US" altLang="fr-FR" sz="2000" dirty="0" err="1" smtClean="0"/>
              <a:t>c’est</a:t>
            </a:r>
            <a:r>
              <a:rPr lang="en-US" altLang="fr-FR" sz="2000" dirty="0" smtClean="0"/>
              <a:t> </a:t>
            </a:r>
            <a:r>
              <a:rPr lang="en-US" altLang="fr-FR" sz="2000" dirty="0" err="1" smtClean="0"/>
              <a:t>en</a:t>
            </a:r>
            <a:r>
              <a:rPr lang="en-US" altLang="fr-FR" sz="2000" dirty="0" smtClean="0"/>
              <a:t> general </a:t>
            </a:r>
            <a:r>
              <a:rPr lang="en-US" altLang="fr-FR" sz="2000" dirty="0" err="1" smtClean="0"/>
              <a:t>tres</a:t>
            </a:r>
            <a:r>
              <a:rPr lang="en-US" altLang="fr-FR" sz="2000" dirty="0" smtClean="0"/>
              <a:t> vague…</a:t>
            </a:r>
            <a:endParaRPr lang="en-US" altLang="fr-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1412776"/>
            <a:ext cx="8892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dirty="0" smtClean="0">
                <a:cs typeface="Arial" panose="020B0604020202020204" pitchFamily="34" charset="0"/>
              </a:rPr>
              <a:t>Les paramètres importants</a:t>
            </a:r>
            <a:endParaRPr lang="fr-FR" altLang="fr-FR" sz="2000" dirty="0" smtClean="0">
              <a:cs typeface="Arial" panose="020B0604020202020204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Le champ central (en général le plus élevé possible…)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L’ouverture et la zone utile (en général les plus grandes possibles…)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Les dimensions extérieures (en général les plus faibles possibles…</a:t>
            </a:r>
            <a:r>
              <a:rPr lang="fr-FR" altLang="fr-FR" sz="2000" dirty="0" smtClean="0">
                <a:cs typeface="Arial" panose="020B0604020202020204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La qualité/forme du champ magnétique (homogénéité, gradient, intégrale…)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Le champ de fuite (en général le plus faible possible, surtout juste à l’extérieur du cryostat)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Le refroidissement (hélium, azote, </a:t>
            </a:r>
            <a:r>
              <a:rPr lang="fr-FR" altLang="fr-FR" sz="2000" dirty="0" err="1" smtClean="0">
                <a:cs typeface="Arial" panose="020B0604020202020204" pitchFamily="34" charset="0"/>
              </a:rPr>
              <a:t>cryocoolers</a:t>
            </a:r>
            <a:r>
              <a:rPr lang="fr-FR" altLang="fr-FR" sz="2000" dirty="0" smtClean="0">
                <a:cs typeface="Arial" panose="020B0604020202020204" pitchFamily="34" charset="0"/>
              </a:rPr>
              <a:t>, liquéfacteur…)</a:t>
            </a:r>
            <a:endParaRPr lang="fr-FR" altLang="fr-FR" sz="2000" dirty="0" smtClean="0">
              <a:cs typeface="Arial" panose="020B0604020202020204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cs typeface="Arial" panose="020B0604020202020204" pitchFamily="34" charset="0"/>
              </a:rPr>
              <a:t>Le type de fonctionnement (AC/DC)</a:t>
            </a:r>
            <a:endParaRPr lang="fr-FR" altLang="fr-FR" sz="2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 smtClean="0"/>
              <a:t>Les principaux </a:t>
            </a:r>
            <a:r>
              <a:rPr lang="fr-FR" sz="2000" dirty="0" err="1" smtClean="0"/>
              <a:t>defis</a:t>
            </a:r>
            <a:r>
              <a:rPr lang="fr-FR" sz="2000" dirty="0" smtClean="0"/>
              <a:t> techniques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07504" y="1268760"/>
            <a:ext cx="89289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Très fort champs, très forts courants, grande zone utile, énergie stockée très élevée, très fortes contraintes mécaniques…</a:t>
            </a:r>
          </a:p>
          <a:p>
            <a:endParaRPr lang="fr-FR" sz="1600" dirty="0" smtClean="0"/>
          </a:p>
          <a:p>
            <a:r>
              <a:rPr lang="fr-FR" sz="1600" b="1" dirty="0" smtClean="0"/>
              <a:t>La supraconductivité nécessite des très basses températures </a:t>
            </a:r>
          </a:p>
          <a:p>
            <a:r>
              <a:rPr lang="fr-FR" sz="1600" dirty="0" smtClean="0"/>
              <a:t>Besoin de systèmes cryogéniques complexes qui </a:t>
            </a:r>
            <a:r>
              <a:rPr lang="fr-FR" sz="1600" dirty="0" smtClean="0"/>
              <a:t>doivent être mieux optimisés (plus compact, autonome, consommation minimum…)</a:t>
            </a:r>
          </a:p>
          <a:p>
            <a:endParaRPr lang="fr-FR" sz="1600" b="1" dirty="0" smtClean="0"/>
          </a:p>
          <a:p>
            <a:r>
              <a:rPr lang="fr-FR" sz="1600" b="1" dirty="0" smtClean="0"/>
              <a:t>Protection en cas de </a:t>
            </a:r>
            <a:r>
              <a:rPr lang="fr-FR" sz="1600" b="1" dirty="0" err="1" smtClean="0"/>
              <a:t>quench</a:t>
            </a:r>
            <a:r>
              <a:rPr lang="fr-FR" sz="16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Détecter rapidement l’apparition d’un </a:t>
            </a:r>
            <a:r>
              <a:rPr lang="fr-FR" sz="1600" dirty="0" err="1" smtClean="0"/>
              <a:t>quench</a:t>
            </a:r>
            <a:endParaRPr lang="fr-F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Dissiper l’énergie stockée dans l’aimant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/>
              <a:t>Gérer les brusques variations de températures et les tensions qui apparaissent dans les bobines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r>
              <a:rPr lang="fr-FR" sz="1600" b="1" dirty="0" smtClean="0"/>
              <a:t>Mécanique</a:t>
            </a:r>
            <a:endParaRPr lang="fr-FR" sz="16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cs typeface="Calibri" panose="020F0502020204030204" pitchFamily="34" charset="0"/>
              </a:rPr>
              <a:t>Gestion des contraintes mécaniques et des déplacements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r>
              <a:rPr lang="fr-FR" sz="1600" b="1" dirty="0" smtClean="0"/>
              <a:t>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Matériaux supraconducteurs (« </a:t>
            </a:r>
            <a:r>
              <a:rPr lang="fr-FR" sz="1600" dirty="0" err="1" smtClean="0"/>
              <a:t>bobinabilité</a:t>
            </a:r>
            <a:r>
              <a:rPr lang="fr-FR" sz="1600" dirty="0" smtClean="0"/>
              <a:t> 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Isolation électrique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Résines et imprégnation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Techniques de fabrication (tolérances très serrées)</a:t>
            </a:r>
          </a:p>
        </p:txBody>
      </p:sp>
    </p:spTree>
    <p:extLst>
      <p:ext uri="{BB962C8B-B14F-4D97-AF65-F5344CB8AC3E}">
        <p14:creationId xmlns:p14="http://schemas.microsoft.com/office/powerpoint/2010/main" val="718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à coins arrondis 40"/>
          <p:cNvSpPr/>
          <p:nvPr/>
        </p:nvSpPr>
        <p:spPr>
          <a:xfrm>
            <a:off x="6015461" y="5090161"/>
            <a:ext cx="2919099" cy="1651208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59" name="Rectangle à coins arrondis 58"/>
          <p:cNvSpPr/>
          <p:nvPr/>
        </p:nvSpPr>
        <p:spPr>
          <a:xfrm>
            <a:off x="4007721" y="4181001"/>
            <a:ext cx="2154624" cy="2676999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6390877" y="3574739"/>
            <a:ext cx="2661902" cy="1459737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449E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49E48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3911431" y="2204864"/>
            <a:ext cx="2661902" cy="1348935"/>
          </a:xfrm>
          <a:prstGeom prst="roundRect">
            <a:avLst>
              <a:gd name="adj" fmla="val 12637"/>
            </a:avLst>
          </a:prstGeom>
          <a:noFill/>
          <a:ln w="28575">
            <a:solidFill>
              <a:srgbClr val="9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E0000"/>
              </a:solidFill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6444208" y="1594016"/>
            <a:ext cx="2592637" cy="1459737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9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E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04451" y="4454345"/>
            <a:ext cx="3530588" cy="1331724"/>
          </a:xfrm>
          <a:prstGeom prst="roundRect">
            <a:avLst>
              <a:gd name="adj" fmla="val 12637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252578" y="1429091"/>
            <a:ext cx="3379143" cy="1624662"/>
          </a:xfrm>
          <a:prstGeom prst="roundRect">
            <a:avLst>
              <a:gd name="adj" fmla="val 12637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82944" y="3004937"/>
            <a:ext cx="3379143" cy="1459000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84464" y="18757"/>
            <a:ext cx="5884619" cy="908720"/>
          </a:xfrm>
        </p:spPr>
        <p:txBody>
          <a:bodyPr/>
          <a:lstStyle/>
          <a:p>
            <a:r>
              <a:rPr lang="fr-FR" dirty="0" smtClean="0"/>
              <a:t>4 MATERIAUX MIS EN ŒUVRE POUR CONSTRUIRE DES AIMANTS </a:t>
            </a:r>
            <a:r>
              <a:rPr lang="fr-FR" dirty="0" smtClean="0"/>
              <a:t>A l’IRFU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04451" y="1539369"/>
            <a:ext cx="34719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Aimants d’accélérateur pour LHC</a:t>
            </a:r>
            <a:endParaRPr lang="fr-FR" sz="1400" dirty="0">
              <a:solidFill>
                <a:srgbClr val="7030A0"/>
              </a:solidFill>
            </a:endParaRPr>
          </a:p>
          <a:p>
            <a:r>
              <a:rPr lang="fr-FR" sz="1400" b="1" dirty="0" smtClean="0">
                <a:solidFill>
                  <a:srgbClr val="7030A0"/>
                </a:solidFill>
              </a:rPr>
              <a:t> MQ </a:t>
            </a:r>
            <a:r>
              <a:rPr lang="fr-FR" sz="1400" b="1" dirty="0" err="1" smtClean="0">
                <a:solidFill>
                  <a:srgbClr val="7030A0"/>
                </a:solidFill>
              </a:rPr>
              <a:t>spares</a:t>
            </a:r>
            <a:r>
              <a:rPr lang="fr-FR" sz="1400" dirty="0">
                <a:solidFill>
                  <a:srgbClr val="7030A0"/>
                </a:solidFill>
              </a:rPr>
              <a:t>	</a:t>
            </a:r>
            <a:r>
              <a:rPr lang="fr-FR" sz="1400" b="1" dirty="0" smtClean="0">
                <a:solidFill>
                  <a:srgbClr val="7030A0"/>
                </a:solidFill>
              </a:rPr>
              <a:t>MQYY (</a:t>
            </a:r>
            <a:r>
              <a:rPr lang="fr-FR" sz="1400" b="1" dirty="0" err="1" smtClean="0">
                <a:solidFill>
                  <a:srgbClr val="7030A0"/>
                </a:solidFill>
              </a:rPr>
              <a:t>Hilumi</a:t>
            </a:r>
            <a:r>
              <a:rPr lang="fr-FR" sz="1400" b="1" dirty="0" smtClean="0">
                <a:solidFill>
                  <a:srgbClr val="7030A0"/>
                </a:solidFill>
              </a:rPr>
              <a:t>)</a:t>
            </a:r>
            <a:endParaRPr lang="fr-FR" sz="1400" b="1" dirty="0">
              <a:solidFill>
                <a:srgbClr val="7030A0"/>
              </a:solidFill>
            </a:endParaRPr>
          </a:p>
          <a:p>
            <a:endParaRPr lang="fr-FR" sz="1400" dirty="0">
              <a:solidFill>
                <a:srgbClr val="7030A0"/>
              </a:solidFill>
            </a:endParaRPr>
          </a:p>
          <a:p>
            <a:r>
              <a:rPr lang="fr-FR" sz="1400" dirty="0" smtClean="0">
                <a:solidFill>
                  <a:srgbClr val="7030A0"/>
                </a:solidFill>
              </a:rPr>
              <a:t>	</a:t>
            </a:r>
          </a:p>
          <a:p>
            <a:endParaRPr lang="fr-FR" sz="1400" dirty="0">
              <a:solidFill>
                <a:srgbClr val="7030A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28" y="2063378"/>
            <a:ext cx="1156858" cy="9014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41779" t="26159" r="40051" b="38628"/>
          <a:stretch/>
        </p:blipFill>
        <p:spPr>
          <a:xfrm>
            <a:off x="1894196" y="2104480"/>
            <a:ext cx="650386" cy="7768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216" y="1997826"/>
            <a:ext cx="908879" cy="7593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86063" y="4772865"/>
            <a:ext cx="147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Aimants d’IRM: </a:t>
            </a:r>
          </a:p>
          <a:p>
            <a:r>
              <a:rPr lang="fr-FR" sz="1400" b="1" dirty="0" smtClean="0">
                <a:solidFill>
                  <a:srgbClr val="7030A0"/>
                </a:solidFill>
              </a:rPr>
              <a:t>ISEULT 11.7T</a:t>
            </a:r>
          </a:p>
        </p:txBody>
      </p:sp>
      <p:pic>
        <p:nvPicPr>
          <p:cNvPr id="15" name="Grafik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9295" r="3912" b="8399"/>
          <a:stretch/>
        </p:blipFill>
        <p:spPr bwMode="auto">
          <a:xfrm>
            <a:off x="1711365" y="3558353"/>
            <a:ext cx="1602796" cy="78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à coins arrondis 17"/>
          <p:cNvSpPr/>
          <p:nvPr/>
        </p:nvSpPr>
        <p:spPr>
          <a:xfrm>
            <a:off x="1316090" y="1007080"/>
            <a:ext cx="1078062" cy="460069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71098" y="1046523"/>
            <a:ext cx="85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7030A0"/>
                </a:solidFill>
              </a:rPr>
              <a:t>NbTi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3724521" y="1380275"/>
            <a:ext cx="2848812" cy="839699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9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E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775019" y="1380275"/>
            <a:ext cx="33286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9E0000"/>
                </a:solidFill>
              </a:rPr>
              <a:t>FRESCA 2</a:t>
            </a:r>
            <a:endParaRPr lang="fr-FR" sz="1400" b="1" dirty="0">
              <a:solidFill>
                <a:srgbClr val="9E0000"/>
              </a:solidFill>
            </a:endParaRPr>
          </a:p>
          <a:p>
            <a:r>
              <a:rPr lang="fr-FR" sz="1400" b="1" dirty="0" smtClean="0">
                <a:solidFill>
                  <a:srgbClr val="9E0000"/>
                </a:solidFill>
              </a:rPr>
              <a:t> </a:t>
            </a:r>
            <a:endParaRPr lang="fr-FR" sz="1400" dirty="0">
              <a:solidFill>
                <a:srgbClr val="9E0000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5105707" y="1007080"/>
            <a:ext cx="1078062" cy="460069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E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634332" y="1046523"/>
            <a:ext cx="18098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E0000"/>
                </a:solidFill>
              </a:rPr>
              <a:t>Nb</a:t>
            </a:r>
            <a:r>
              <a:rPr lang="fr-FR" b="1" baseline="-25000" dirty="0" smtClean="0">
                <a:solidFill>
                  <a:srgbClr val="9E0000"/>
                </a:solidFill>
              </a:rPr>
              <a:t>3</a:t>
            </a:r>
            <a:r>
              <a:rPr lang="fr-FR" b="1" dirty="0" smtClean="0">
                <a:solidFill>
                  <a:srgbClr val="9E0000"/>
                </a:solidFill>
              </a:rPr>
              <a:t>Sn</a:t>
            </a:r>
            <a:endParaRPr lang="fr-FR" b="1" dirty="0">
              <a:solidFill>
                <a:srgbClr val="9E0000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48301" b="11800"/>
          <a:stretch/>
        </p:blipFill>
        <p:spPr>
          <a:xfrm>
            <a:off x="4791574" y="1521416"/>
            <a:ext cx="1745856" cy="539432"/>
          </a:xfrm>
          <a:prstGeom prst="rect">
            <a:avLst/>
          </a:prstGeom>
          <a:ln>
            <a:solidFill>
              <a:srgbClr val="9E000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3953221" y="2230158"/>
            <a:ext cx="236154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9E0000"/>
                </a:solidFill>
              </a:rPr>
              <a:t>R&amp;D (Accord CERN/CEA)</a:t>
            </a:r>
            <a:endParaRPr lang="fr-FR" sz="1400" b="1" dirty="0">
              <a:solidFill>
                <a:srgbClr val="9E0000"/>
              </a:solidFill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7388832" y="3158942"/>
            <a:ext cx="1078062" cy="460069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449E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49E48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491114" y="3184820"/>
            <a:ext cx="965784" cy="369332"/>
          </a:xfrm>
          <a:prstGeom prst="rect">
            <a:avLst/>
          </a:prstGeom>
          <a:noFill/>
          <a:ln>
            <a:solidFill>
              <a:srgbClr val="449E48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449E48"/>
                </a:solidFill>
              </a:rPr>
              <a:t>MgB</a:t>
            </a:r>
            <a:r>
              <a:rPr lang="fr-FR" b="1" baseline="-25000" dirty="0" smtClean="0">
                <a:solidFill>
                  <a:srgbClr val="449E48"/>
                </a:solidFill>
              </a:rPr>
              <a:t>2</a:t>
            </a:r>
            <a:endParaRPr lang="fr-FR" b="1" baseline="-25000" dirty="0">
              <a:solidFill>
                <a:srgbClr val="449E48"/>
              </a:solidFill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4012372" y="3776616"/>
            <a:ext cx="1940943" cy="460069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029759" y="3806884"/>
            <a:ext cx="216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HTS </a:t>
            </a:r>
            <a:r>
              <a:rPr lang="fr-FR" b="1" dirty="0" smtClean="0">
                <a:solidFill>
                  <a:srgbClr val="FFC000"/>
                </a:solidFill>
              </a:rPr>
              <a:t>(</a:t>
            </a:r>
            <a:r>
              <a:rPr lang="fr-FR" b="1" dirty="0" err="1" smtClean="0">
                <a:solidFill>
                  <a:srgbClr val="FFC000"/>
                </a:solidFill>
              </a:rPr>
              <a:t>ReBCO</a:t>
            </a:r>
            <a:r>
              <a:rPr lang="fr-FR" b="1" dirty="0" smtClean="0">
                <a:solidFill>
                  <a:srgbClr val="FFC000"/>
                </a:solidFill>
              </a:rPr>
              <a:t>)</a:t>
            </a:r>
            <a:endParaRPr lang="fr-FR" b="1" baseline="-25000" dirty="0">
              <a:solidFill>
                <a:srgbClr val="FFC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8277" y="5180029"/>
            <a:ext cx="2858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C000"/>
                </a:solidFill>
              </a:rPr>
              <a:t>Pour </a:t>
            </a:r>
            <a:r>
              <a:rPr lang="fr-FR" sz="1400" b="1" dirty="0" smtClean="0">
                <a:solidFill>
                  <a:srgbClr val="FFC000"/>
                </a:solidFill>
              </a:rPr>
              <a:t>aimants</a:t>
            </a:r>
          </a:p>
          <a:p>
            <a:r>
              <a:rPr lang="fr-FR" sz="1400" b="1" dirty="0" smtClean="0">
                <a:solidFill>
                  <a:srgbClr val="FFC000"/>
                </a:solidFill>
              </a:rPr>
              <a:t> </a:t>
            </a:r>
            <a:r>
              <a:rPr lang="fr-FR" sz="1400" b="1" dirty="0" smtClean="0">
                <a:solidFill>
                  <a:srgbClr val="FFC000"/>
                </a:solidFill>
              </a:rPr>
              <a:t>à haut champ</a:t>
            </a:r>
            <a:endParaRPr lang="fr-FR" sz="1400" b="1" dirty="0">
              <a:solidFill>
                <a:srgbClr val="FFC000"/>
              </a:solidFill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355" y="2492651"/>
            <a:ext cx="791619" cy="1001075"/>
          </a:xfrm>
          <a:prstGeom prst="rect">
            <a:avLst/>
          </a:prstGeom>
          <a:ln>
            <a:solidFill>
              <a:srgbClr val="9E0000"/>
            </a:solidFill>
          </a:ln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382" y="2523974"/>
            <a:ext cx="772432" cy="958881"/>
          </a:xfrm>
          <a:prstGeom prst="rect">
            <a:avLst/>
          </a:prstGeom>
          <a:ln>
            <a:solidFill>
              <a:srgbClr val="9E0000"/>
            </a:solidFill>
          </a:ln>
        </p:spPr>
      </p:pic>
      <p:pic>
        <p:nvPicPr>
          <p:cNvPr id="42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6757" r="11947" b="10283"/>
          <a:stretch/>
        </p:blipFill>
        <p:spPr>
          <a:xfrm>
            <a:off x="4816063" y="4840402"/>
            <a:ext cx="1073600" cy="575143"/>
          </a:xfrm>
          <a:prstGeom prst="rect">
            <a:avLst/>
          </a:prstGeom>
        </p:spPr>
      </p:pic>
      <p:pic>
        <p:nvPicPr>
          <p:cNvPr id="47" name="Image 46" descr="C:\Documents_Thib\01_CEA\01_NOUGAT\05_Experimental\01_GS-MI\01_GS_MI_1\Photos_bobinage\DSCN431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01" y="5727916"/>
            <a:ext cx="685296" cy="91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1"/>
          <a:srcRect l="54757" t="29590" r="7864"/>
          <a:stretch/>
        </p:blipFill>
        <p:spPr>
          <a:xfrm>
            <a:off x="5061534" y="5471176"/>
            <a:ext cx="911942" cy="96627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078896" y="4236685"/>
            <a:ext cx="2235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C000"/>
                </a:solidFill>
              </a:rPr>
              <a:t>Pour aimants d’accélérateurs</a:t>
            </a:r>
          </a:p>
          <a:p>
            <a:endParaRPr lang="fr-FR" sz="1400" b="1" dirty="0" smtClean="0">
              <a:solidFill>
                <a:srgbClr val="FFC000"/>
              </a:solidFill>
            </a:endParaRPr>
          </a:p>
          <a:p>
            <a:r>
              <a:rPr lang="fr-FR" sz="1400" b="1" dirty="0" smtClean="0">
                <a:solidFill>
                  <a:srgbClr val="FFC000"/>
                </a:solidFill>
              </a:rPr>
              <a:t>EUCARD</a:t>
            </a:r>
          </a:p>
        </p:txBody>
      </p:sp>
      <p:grpSp>
        <p:nvGrpSpPr>
          <p:cNvPr id="49" name="Group 12"/>
          <p:cNvGrpSpPr>
            <a:grpSpLocks noChangeAspect="1"/>
          </p:cNvGrpSpPr>
          <p:nvPr/>
        </p:nvGrpSpPr>
        <p:grpSpPr>
          <a:xfrm>
            <a:off x="7974006" y="1974859"/>
            <a:ext cx="931344" cy="859887"/>
            <a:chOff x="6677269" y="1104900"/>
            <a:chExt cx="3146180" cy="2904790"/>
          </a:xfrm>
        </p:grpSpPr>
        <p:pic>
          <p:nvPicPr>
            <p:cNvPr id="50" name="Picture 4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66" r="9403"/>
            <a:stretch/>
          </p:blipFill>
          <p:spPr>
            <a:xfrm>
              <a:off x="8385174" y="1104900"/>
              <a:ext cx="1438275" cy="29047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1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2513"/>
            <a:stretch/>
          </p:blipFill>
          <p:spPr>
            <a:xfrm>
              <a:off x="6677269" y="1217218"/>
              <a:ext cx="1717431" cy="278532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/>
          <p:cNvSpPr/>
          <p:nvPr/>
        </p:nvSpPr>
        <p:spPr>
          <a:xfrm>
            <a:off x="6423844" y="3720292"/>
            <a:ext cx="2613002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449E48"/>
                </a:solidFill>
              </a:rPr>
              <a:t>Caractérisation de conducteurs</a:t>
            </a:r>
          </a:p>
          <a:p>
            <a:endParaRPr lang="fr-FR" sz="1400" b="1" dirty="0" smtClean="0">
              <a:solidFill>
                <a:srgbClr val="449E48"/>
              </a:solidFill>
            </a:endParaRPr>
          </a:p>
          <a:p>
            <a:r>
              <a:rPr lang="fr-FR" sz="1400" b="1" dirty="0" smtClean="0">
                <a:solidFill>
                  <a:srgbClr val="449E48"/>
                </a:solidFill>
              </a:rPr>
              <a:t>Démonstrateur 3T</a:t>
            </a:r>
          </a:p>
          <a:p>
            <a:r>
              <a:rPr lang="fr-FR" sz="1400" b="1" dirty="0" smtClean="0">
                <a:solidFill>
                  <a:srgbClr val="449E48"/>
                </a:solidFill>
              </a:rPr>
              <a:t>(aimant sec)</a:t>
            </a:r>
            <a:endParaRPr lang="fr-FR" sz="1400" b="1" dirty="0">
              <a:solidFill>
                <a:srgbClr val="449E48"/>
              </a:solidFill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2437"/>
          <a:stretch/>
        </p:blipFill>
        <p:spPr>
          <a:xfrm>
            <a:off x="513725" y="3385150"/>
            <a:ext cx="1010730" cy="9537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2817" y="3024668"/>
            <a:ext cx="332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Autres aimants d’accélérateurs</a:t>
            </a:r>
          </a:p>
          <a:p>
            <a:r>
              <a:rPr lang="fr-FR" sz="1400" b="1" dirty="0" smtClean="0">
                <a:solidFill>
                  <a:srgbClr val="7030A0"/>
                </a:solidFill>
              </a:rPr>
              <a:t>SARAF</a:t>
            </a:r>
            <a:r>
              <a:rPr lang="fr-FR" sz="1400" dirty="0">
                <a:solidFill>
                  <a:srgbClr val="7030A0"/>
                </a:solidFill>
              </a:rPr>
              <a:t>		</a:t>
            </a:r>
            <a:r>
              <a:rPr lang="fr-FR" sz="1400" b="1" dirty="0" smtClean="0">
                <a:solidFill>
                  <a:srgbClr val="7030A0"/>
                </a:solidFill>
              </a:rPr>
              <a:t>Super FRS</a:t>
            </a:r>
            <a:endParaRPr lang="fr-FR" sz="1400" b="1" dirty="0">
              <a:solidFill>
                <a:srgbClr val="7030A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10309"/>
          <a:stretch/>
        </p:blipFill>
        <p:spPr>
          <a:xfrm>
            <a:off x="6716631" y="2015103"/>
            <a:ext cx="992528" cy="870121"/>
          </a:xfrm>
          <a:prstGeom prst="rect">
            <a:avLst/>
          </a:prstGeom>
          <a:ln>
            <a:noFill/>
          </a:ln>
        </p:spPr>
      </p:pic>
      <p:sp>
        <p:nvSpPr>
          <p:cNvPr id="20" name="Rectangle à coins arrondis 19"/>
          <p:cNvSpPr/>
          <p:nvPr/>
        </p:nvSpPr>
        <p:spPr>
          <a:xfrm>
            <a:off x="61322" y="5710358"/>
            <a:ext cx="4771680" cy="1050208"/>
          </a:xfrm>
          <a:prstGeom prst="roundRect">
            <a:avLst>
              <a:gd name="adj" fmla="val 1263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9138" y="5796264"/>
            <a:ext cx="1963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Aimants de </a:t>
            </a:r>
            <a:br>
              <a:rPr lang="fr-FR" sz="1400" dirty="0" smtClean="0">
                <a:solidFill>
                  <a:srgbClr val="7030A0"/>
                </a:solidFill>
              </a:rPr>
            </a:br>
            <a:r>
              <a:rPr lang="fr-FR" sz="1400" dirty="0" smtClean="0">
                <a:solidFill>
                  <a:srgbClr val="7030A0"/>
                </a:solidFill>
              </a:rPr>
              <a:t>détecteur:</a:t>
            </a:r>
          </a:p>
          <a:p>
            <a:r>
              <a:rPr lang="fr-FR" sz="1400" b="1" dirty="0" smtClean="0">
                <a:solidFill>
                  <a:srgbClr val="7030A0"/>
                </a:solidFill>
              </a:rPr>
              <a:t>MADMAX</a:t>
            </a:r>
            <a:endParaRPr lang="fr-FR" sz="1400" dirty="0">
              <a:solidFill>
                <a:srgbClr val="7030A0"/>
              </a:solidFill>
            </a:endParaRPr>
          </a:p>
          <a:p>
            <a:r>
              <a:rPr lang="fr-FR" sz="1400" dirty="0" smtClean="0">
                <a:solidFill>
                  <a:srgbClr val="7030A0"/>
                </a:solidFill>
              </a:rPr>
              <a:t>Etude des axions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6573333" y="1615458"/>
            <a:ext cx="215184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9E0000"/>
                </a:solidFill>
              </a:rPr>
              <a:t>Dipôle et Quadripôle pour FCC</a:t>
            </a:r>
            <a:endParaRPr lang="fr-FR" sz="1400" b="1" dirty="0">
              <a:solidFill>
                <a:srgbClr val="9E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322240" y="6417634"/>
            <a:ext cx="16956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C000"/>
                </a:solidFill>
              </a:rPr>
              <a:t>Projet NOUGAT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56" name="Rectangle à coins arrondis 55"/>
          <p:cNvSpPr/>
          <p:nvPr/>
        </p:nvSpPr>
        <p:spPr>
          <a:xfrm>
            <a:off x="4634332" y="1045741"/>
            <a:ext cx="1825832" cy="358537"/>
          </a:xfrm>
          <a:prstGeom prst="roundRect">
            <a:avLst>
              <a:gd name="adj" fmla="val 12637"/>
            </a:avLst>
          </a:prstGeom>
          <a:noFill/>
          <a:ln w="28575">
            <a:solidFill>
              <a:srgbClr val="9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E0000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4"/>
          <a:stretch/>
        </p:blipFill>
        <p:spPr>
          <a:xfrm>
            <a:off x="1647145" y="4577382"/>
            <a:ext cx="1988751" cy="1035156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4941541" y="6452789"/>
            <a:ext cx="19625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C000"/>
                </a:solidFill>
              </a:rPr>
              <a:t>EUCARD 2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2634291" y="5779115"/>
            <a:ext cx="1642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Aimants très haut champ: </a:t>
            </a:r>
            <a:r>
              <a:rPr lang="fr-FR" sz="1400" b="1" dirty="0" smtClean="0">
                <a:solidFill>
                  <a:srgbClr val="7030A0"/>
                </a:solidFill>
              </a:rPr>
              <a:t>Hybride 43T LNCMI</a:t>
            </a:r>
          </a:p>
        </p:txBody>
      </p:sp>
      <p:pic>
        <p:nvPicPr>
          <p:cNvPr id="61" name="Espace réservé du contenu 11" descr="Assemblage générique-2-A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4094009" y="5902485"/>
            <a:ext cx="655217" cy="65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51005" y="4208758"/>
            <a:ext cx="515846" cy="738063"/>
          </a:xfrm>
          <a:prstGeom prst="rect">
            <a:avLst/>
          </a:prstGeom>
          <a:ln>
            <a:solidFill>
              <a:srgbClr val="449E48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21336" y="3663314"/>
            <a:ext cx="546177" cy="457789"/>
          </a:xfrm>
          <a:prstGeom prst="rect">
            <a:avLst/>
          </a:prstGeom>
          <a:ln>
            <a:solidFill>
              <a:srgbClr val="449E48"/>
            </a:solidFill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9" r="12241"/>
          <a:stretch/>
        </p:blipFill>
        <p:spPr>
          <a:xfrm>
            <a:off x="1453799" y="5802807"/>
            <a:ext cx="966457" cy="8497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1"/>
          <a:srcRect t="9939"/>
          <a:stretch/>
        </p:blipFill>
        <p:spPr>
          <a:xfrm>
            <a:off x="7620534" y="5157192"/>
            <a:ext cx="836363" cy="12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-INSTN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cea-INSTN</Template>
  <TotalTime>82152</TotalTime>
  <Words>1609</Words>
  <Application>Microsoft Office PowerPoint</Application>
  <PresentationFormat>Affichage à l'écran (4:3)</PresentationFormat>
  <Paragraphs>354</Paragraphs>
  <Slides>35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5" baseType="lpstr">
      <vt:lpstr>ＭＳ Ｐゴシック</vt:lpstr>
      <vt:lpstr>Arial</vt:lpstr>
      <vt:lpstr>Calibri</vt:lpstr>
      <vt:lpstr>DejaVu Sans</vt:lpstr>
      <vt:lpstr>Gloucester MT Extra Condensed</vt:lpstr>
      <vt:lpstr>Symbol</vt:lpstr>
      <vt:lpstr>Times New Roman</vt:lpstr>
      <vt:lpstr>Wingdings</vt:lpstr>
      <vt:lpstr>cea-INSTN</vt:lpstr>
      <vt:lpstr>Bitmap Image</vt:lpstr>
      <vt:lpstr>LES aimants supraconducteurs : applications et technologies</vt:lpstr>
      <vt:lpstr>Présentation PowerPoint</vt:lpstr>
      <vt:lpstr>Présentation PowerPoint</vt:lpstr>
      <vt:lpstr>Présentation PowerPoint</vt:lpstr>
      <vt:lpstr>DES MATERIAUX SUPRACONDUCTEURS DISPONIBLES sous differentes formes</vt:lpstr>
      <vt:lpstr>MAIS fabriquer UN AIMANT N’est JAMAIS SIMPLE…</vt:lpstr>
      <vt:lpstr>UNE specification d’aimant SUPRACONDUCTEUR , c’est en general tres vague…</vt:lpstr>
      <vt:lpstr>Les principaux defis techniques</vt:lpstr>
      <vt:lpstr>4 MATERIAUX MIS EN ŒUVRE POUR CONSTRUIRE DES AIMANTS A l’IRFU</vt:lpstr>
      <vt:lpstr>Présentation PowerPoint</vt:lpstr>
      <vt:lpstr>Présentation PowerPoint</vt:lpstr>
      <vt:lpstr>BOBINAGE DE MQYYM @ SACLAY</vt:lpstr>
      <vt:lpstr>Les prototypes réalises par les  industriels (QUACO)</vt:lpstr>
      <vt:lpstr> les solenoides pour l’accelerateur SARAF  (SOREQ Applied Research Accelerator Facility) </vt:lpstr>
      <vt:lpstr>FAIR @ GSI</vt:lpstr>
      <vt:lpstr>Présentation PowerPoint</vt:lpstr>
      <vt:lpstr>DETECTEUR MADMAX: etudes des axions</vt:lpstr>
      <vt:lpstr>MADMAX</vt:lpstr>
      <vt:lpstr>Présentation PowerPoint</vt:lpstr>
      <vt:lpstr>L’AIMANT HYBRIDE DU LNCMI-Grenoble</vt:lpstr>
      <vt:lpstr>L’AIMANT HYBRIDE DU LNCMI-Grenoble</vt:lpstr>
      <vt:lpstr>L’AIMANT HYBRIDE DU LNCMI-Grenoble</vt:lpstr>
      <vt:lpstr>Présentation PowerPoint</vt:lpstr>
      <vt:lpstr>Champ magnetique et resolution</vt:lpstr>
      <vt:lpstr>ISEULT: une collaboration franco-allemande</vt:lpstr>
      <vt:lpstr>L’AIMANT ISEULT</vt:lpstr>
      <vt:lpstr>DE NOMbreux prototypes et maquettes</vt:lpstr>
      <vt:lpstr>FABRICATION DE l’AIMANT chez ALSTOM (GE) à BELFORT (2010 – 2017)</vt:lpstr>
      <vt:lpstr>UNE INSTALLATION complexe pour faire fonctionner l’aimant</vt:lpstr>
      <vt:lpstr>MISE EN FROID – 19 NOV 2018 – 7 MARs 2019</vt:lpstr>
      <vt:lpstr>MONTÉE DU COURANT PAR PALIERS   EN 4 MOIS SEULEMENT !!!</vt:lpstr>
      <vt:lpstr>MONTÉE A 11.72T – 18 juillet 2019 </vt:lpstr>
      <vt:lpstr>2020-2021</vt:lpstr>
      <vt:lpstr>CONCLUSION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GORIN Yann</dc:creator>
  <cp:lastModifiedBy>QUETTIER Lionel</cp:lastModifiedBy>
  <cp:revision>6460</cp:revision>
  <cp:lastPrinted>2018-11-23T10:30:17Z</cp:lastPrinted>
  <dcterms:created xsi:type="dcterms:W3CDTF">2012-06-05T15:07:39Z</dcterms:created>
  <dcterms:modified xsi:type="dcterms:W3CDTF">2019-10-04T06:13:53Z</dcterms:modified>
</cp:coreProperties>
</file>