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75213" cy="42803763"/>
  <p:notesSz cx="29464000" cy="41744900"/>
  <p:defaultTextStyle>
    <a:defPPr>
      <a:defRPr lang="en-US"/>
    </a:defPPr>
    <a:lvl1pPr marL="0" algn="l" defTabSz="3507730" rtl="0" eaLnBrk="1" latinLnBrk="0" hangingPunct="1">
      <a:defRPr sz="6905" kern="1200">
        <a:solidFill>
          <a:schemeClr val="tx1"/>
        </a:solidFill>
        <a:latin typeface="+mn-lt"/>
        <a:ea typeface="+mn-ea"/>
        <a:cs typeface="+mn-cs"/>
      </a:defRPr>
    </a:lvl1pPr>
    <a:lvl2pPr marL="1753865" algn="l" defTabSz="3507730" rtl="0" eaLnBrk="1" latinLnBrk="0" hangingPunct="1">
      <a:defRPr sz="6905" kern="1200">
        <a:solidFill>
          <a:schemeClr val="tx1"/>
        </a:solidFill>
        <a:latin typeface="+mn-lt"/>
        <a:ea typeface="+mn-ea"/>
        <a:cs typeface="+mn-cs"/>
      </a:defRPr>
    </a:lvl2pPr>
    <a:lvl3pPr marL="3507730" algn="l" defTabSz="3507730" rtl="0" eaLnBrk="1" latinLnBrk="0" hangingPunct="1">
      <a:defRPr sz="6905" kern="1200">
        <a:solidFill>
          <a:schemeClr val="tx1"/>
        </a:solidFill>
        <a:latin typeface="+mn-lt"/>
        <a:ea typeface="+mn-ea"/>
        <a:cs typeface="+mn-cs"/>
      </a:defRPr>
    </a:lvl3pPr>
    <a:lvl4pPr marL="5261595" algn="l" defTabSz="3507730" rtl="0" eaLnBrk="1" latinLnBrk="0" hangingPunct="1">
      <a:defRPr sz="6905" kern="1200">
        <a:solidFill>
          <a:schemeClr val="tx1"/>
        </a:solidFill>
        <a:latin typeface="+mn-lt"/>
        <a:ea typeface="+mn-ea"/>
        <a:cs typeface="+mn-cs"/>
      </a:defRPr>
    </a:lvl4pPr>
    <a:lvl5pPr marL="7015460" algn="l" defTabSz="3507730" rtl="0" eaLnBrk="1" latinLnBrk="0" hangingPunct="1">
      <a:defRPr sz="6905" kern="1200">
        <a:solidFill>
          <a:schemeClr val="tx1"/>
        </a:solidFill>
        <a:latin typeface="+mn-lt"/>
        <a:ea typeface="+mn-ea"/>
        <a:cs typeface="+mn-cs"/>
      </a:defRPr>
    </a:lvl5pPr>
    <a:lvl6pPr marL="8769325" algn="l" defTabSz="3507730" rtl="0" eaLnBrk="1" latinLnBrk="0" hangingPunct="1">
      <a:defRPr sz="6905" kern="1200">
        <a:solidFill>
          <a:schemeClr val="tx1"/>
        </a:solidFill>
        <a:latin typeface="+mn-lt"/>
        <a:ea typeface="+mn-ea"/>
        <a:cs typeface="+mn-cs"/>
      </a:defRPr>
    </a:lvl6pPr>
    <a:lvl7pPr marL="10523190" algn="l" defTabSz="3507730" rtl="0" eaLnBrk="1" latinLnBrk="0" hangingPunct="1">
      <a:defRPr sz="6905" kern="1200">
        <a:solidFill>
          <a:schemeClr val="tx1"/>
        </a:solidFill>
        <a:latin typeface="+mn-lt"/>
        <a:ea typeface="+mn-ea"/>
        <a:cs typeface="+mn-cs"/>
      </a:defRPr>
    </a:lvl7pPr>
    <a:lvl8pPr marL="12277054" algn="l" defTabSz="3507730" rtl="0" eaLnBrk="1" latinLnBrk="0" hangingPunct="1">
      <a:defRPr sz="6905" kern="1200">
        <a:solidFill>
          <a:schemeClr val="tx1"/>
        </a:solidFill>
        <a:latin typeface="+mn-lt"/>
        <a:ea typeface="+mn-ea"/>
        <a:cs typeface="+mn-cs"/>
      </a:defRPr>
    </a:lvl8pPr>
    <a:lvl9pPr marL="14030919" algn="l" defTabSz="3507730" rtl="0" eaLnBrk="1" latinLnBrk="0" hangingPunct="1">
      <a:defRPr sz="690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37" userDrawn="1">
          <p15:clr>
            <a:srgbClr val="A4A3A4"/>
          </p15:clr>
        </p15:guide>
        <p15:guide id="2" pos="9490" userDrawn="1">
          <p15:clr>
            <a:srgbClr val="A4A3A4"/>
          </p15:clr>
        </p15:guide>
        <p15:guide id="3" pos="668" userDrawn="1">
          <p15:clr>
            <a:srgbClr val="A4A3A4"/>
          </p15:clr>
        </p15:guide>
        <p15:guide id="4" pos="18403" userDrawn="1">
          <p15:clr>
            <a:srgbClr val="A4A3A4"/>
          </p15:clr>
        </p15:guide>
        <p15:guide id="5" pos="9785" userDrawn="1">
          <p15:clr>
            <a:srgbClr val="A4A3A4"/>
          </p15:clr>
        </p15:guide>
        <p15:guide id="6" pos="350" userDrawn="1">
          <p15:clr>
            <a:srgbClr val="A4A3A4"/>
          </p15:clr>
        </p15:guide>
        <p15:guide id="7" pos="18743" userDrawn="1">
          <p15:clr>
            <a:srgbClr val="A4A3A4"/>
          </p15:clr>
        </p15:guide>
        <p15:guide id="8" pos="2641" userDrawn="1">
          <p15:clr>
            <a:srgbClr val="A4A3A4"/>
          </p15:clr>
        </p15:guide>
        <p15:guide id="9" orient="horz" pos="2890" userDrawn="1">
          <p15:clr>
            <a:srgbClr val="A4A3A4"/>
          </p15:clr>
        </p15:guide>
        <p15:guide id="10" orient="horz" pos="7358" userDrawn="1">
          <p15:clr>
            <a:srgbClr val="A4A3A4"/>
          </p15:clr>
        </p15:guide>
        <p15:guide id="11" orient="horz" pos="3344" userDrawn="1">
          <p15:clr>
            <a:srgbClr val="A4A3A4"/>
          </p15:clr>
        </p15:guide>
        <p15:guide id="12" orient="horz" pos="26522" userDrawn="1">
          <p15:clr>
            <a:srgbClr val="A4A3A4"/>
          </p15:clr>
        </p15:guide>
        <p15:guide id="13" orient="horz" pos="243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577"/>
    <a:srgbClr val="3232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793" autoAdjust="0"/>
    <p:restoredTop sz="94660"/>
  </p:normalViewPr>
  <p:slideViewPr>
    <p:cSldViewPr>
      <p:cViewPr>
        <p:scale>
          <a:sx n="50" d="100"/>
          <a:sy n="50" d="100"/>
        </p:scale>
        <p:origin x="42" y="-504"/>
      </p:cViewPr>
      <p:guideLst>
        <p:guide orient="horz" pos="4137"/>
        <p:guide pos="9490"/>
        <p:guide pos="668"/>
        <p:guide pos="18403"/>
        <p:guide pos="9785"/>
        <p:guide pos="350"/>
        <p:guide pos="18743"/>
        <p:guide pos="2641"/>
        <p:guide orient="horz" pos="2890"/>
        <p:guide orient="horz" pos="7358"/>
        <p:guide orient="horz" pos="3344"/>
        <p:guide orient="horz" pos="26522"/>
        <p:guide orient="horz" pos="2434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US" smtClean="0"/>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D33EC4A-3FF0-485D-A4DA-680A92703423}" type="datetimeFigureOut">
              <a:rPr lang="en-GB" smtClean="0"/>
              <a:t>30/09/2019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3E1617-1F54-459E-BD4A-FD3EC4686F89}" type="slidenum">
              <a:rPr lang="en-GB" smtClean="0"/>
              <a:t>‹#›</a:t>
            </a:fld>
            <a:endParaRPr lang="en-GB"/>
          </a:p>
        </p:txBody>
      </p:sp>
    </p:spTree>
    <p:extLst>
      <p:ext uri="{BB962C8B-B14F-4D97-AF65-F5344CB8AC3E}">
        <p14:creationId xmlns:p14="http://schemas.microsoft.com/office/powerpoint/2010/main" val="2262688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33EC4A-3FF0-485D-A4DA-680A92703423}" type="datetimeFigureOut">
              <a:rPr lang="en-GB" smtClean="0"/>
              <a:t>30/09/2019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3E1617-1F54-459E-BD4A-FD3EC4686F89}" type="slidenum">
              <a:rPr lang="en-GB" smtClean="0"/>
              <a:t>‹#›</a:t>
            </a:fld>
            <a:endParaRPr lang="en-GB"/>
          </a:p>
        </p:txBody>
      </p:sp>
    </p:spTree>
    <p:extLst>
      <p:ext uri="{BB962C8B-B14F-4D97-AF65-F5344CB8AC3E}">
        <p14:creationId xmlns:p14="http://schemas.microsoft.com/office/powerpoint/2010/main" val="266896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33EC4A-3FF0-485D-A4DA-680A92703423}" type="datetimeFigureOut">
              <a:rPr lang="en-GB" smtClean="0"/>
              <a:t>30/09/2019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3E1617-1F54-459E-BD4A-FD3EC4686F89}" type="slidenum">
              <a:rPr lang="en-GB" smtClean="0"/>
              <a:t>‹#›</a:t>
            </a:fld>
            <a:endParaRPr lang="en-GB"/>
          </a:p>
        </p:txBody>
      </p:sp>
    </p:spTree>
    <p:extLst>
      <p:ext uri="{BB962C8B-B14F-4D97-AF65-F5344CB8AC3E}">
        <p14:creationId xmlns:p14="http://schemas.microsoft.com/office/powerpoint/2010/main" val="1069975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33EC4A-3FF0-485D-A4DA-680A92703423}" type="datetimeFigureOut">
              <a:rPr lang="en-GB" smtClean="0"/>
              <a:t>30/09/2019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3E1617-1F54-459E-BD4A-FD3EC4686F89}" type="slidenum">
              <a:rPr lang="en-GB" smtClean="0"/>
              <a:t>‹#›</a:t>
            </a:fld>
            <a:endParaRPr lang="en-GB"/>
          </a:p>
        </p:txBody>
      </p:sp>
    </p:spTree>
    <p:extLst>
      <p:ext uri="{BB962C8B-B14F-4D97-AF65-F5344CB8AC3E}">
        <p14:creationId xmlns:p14="http://schemas.microsoft.com/office/powerpoint/2010/main" val="696682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n-US" smtClean="0"/>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33EC4A-3FF0-485D-A4DA-680A92703423}" type="datetimeFigureOut">
              <a:rPr lang="en-GB" smtClean="0"/>
              <a:t>30/09/2019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3E1617-1F54-459E-BD4A-FD3EC4686F89}" type="slidenum">
              <a:rPr lang="en-GB" smtClean="0"/>
              <a:t>‹#›</a:t>
            </a:fld>
            <a:endParaRPr lang="en-GB"/>
          </a:p>
        </p:txBody>
      </p:sp>
    </p:spTree>
    <p:extLst>
      <p:ext uri="{BB962C8B-B14F-4D97-AF65-F5344CB8AC3E}">
        <p14:creationId xmlns:p14="http://schemas.microsoft.com/office/powerpoint/2010/main" val="3139163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33EC4A-3FF0-485D-A4DA-680A92703423}" type="datetimeFigureOut">
              <a:rPr lang="en-GB" smtClean="0"/>
              <a:t>30/09/2019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3E1617-1F54-459E-BD4A-FD3EC4686F89}" type="slidenum">
              <a:rPr lang="en-GB" smtClean="0"/>
              <a:t>‹#›</a:t>
            </a:fld>
            <a:endParaRPr lang="en-GB"/>
          </a:p>
        </p:txBody>
      </p:sp>
    </p:spTree>
    <p:extLst>
      <p:ext uri="{BB962C8B-B14F-4D97-AF65-F5344CB8AC3E}">
        <p14:creationId xmlns:p14="http://schemas.microsoft.com/office/powerpoint/2010/main" val="10235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smtClean="0"/>
              <a:t>Click to 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smtClean="0"/>
              <a:t>Click to 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33EC4A-3FF0-485D-A4DA-680A92703423}" type="datetimeFigureOut">
              <a:rPr lang="en-GB" smtClean="0"/>
              <a:t>30/09/2019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3E1617-1F54-459E-BD4A-FD3EC4686F89}" type="slidenum">
              <a:rPr lang="en-GB" smtClean="0"/>
              <a:t>‹#›</a:t>
            </a:fld>
            <a:endParaRPr lang="en-GB"/>
          </a:p>
        </p:txBody>
      </p:sp>
    </p:spTree>
    <p:extLst>
      <p:ext uri="{BB962C8B-B14F-4D97-AF65-F5344CB8AC3E}">
        <p14:creationId xmlns:p14="http://schemas.microsoft.com/office/powerpoint/2010/main" val="8970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33EC4A-3FF0-485D-A4DA-680A92703423}" type="datetimeFigureOut">
              <a:rPr lang="en-GB" smtClean="0"/>
              <a:t>30/09/2019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3E1617-1F54-459E-BD4A-FD3EC4686F89}" type="slidenum">
              <a:rPr lang="en-GB" smtClean="0"/>
              <a:t>‹#›</a:t>
            </a:fld>
            <a:endParaRPr lang="en-GB"/>
          </a:p>
        </p:txBody>
      </p:sp>
    </p:spTree>
    <p:extLst>
      <p:ext uri="{BB962C8B-B14F-4D97-AF65-F5344CB8AC3E}">
        <p14:creationId xmlns:p14="http://schemas.microsoft.com/office/powerpoint/2010/main" val="75947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3EC4A-3FF0-485D-A4DA-680A92703423}" type="datetimeFigureOut">
              <a:rPr lang="en-GB" smtClean="0"/>
              <a:t>30/09/2019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3E1617-1F54-459E-BD4A-FD3EC4686F89}" type="slidenum">
              <a:rPr lang="en-GB" smtClean="0"/>
              <a:t>‹#›</a:t>
            </a:fld>
            <a:endParaRPr lang="en-GB"/>
          </a:p>
        </p:txBody>
      </p:sp>
    </p:spTree>
    <p:extLst>
      <p:ext uri="{BB962C8B-B14F-4D97-AF65-F5344CB8AC3E}">
        <p14:creationId xmlns:p14="http://schemas.microsoft.com/office/powerpoint/2010/main" val="1387503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smtClean="0"/>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3EC4A-3FF0-485D-A4DA-680A92703423}" type="datetimeFigureOut">
              <a:rPr lang="en-GB" smtClean="0"/>
              <a:t>30/09/2019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3E1617-1F54-459E-BD4A-FD3EC4686F89}" type="slidenum">
              <a:rPr lang="en-GB" smtClean="0"/>
              <a:t>‹#›</a:t>
            </a:fld>
            <a:endParaRPr lang="en-GB"/>
          </a:p>
        </p:txBody>
      </p:sp>
    </p:spTree>
    <p:extLst>
      <p:ext uri="{BB962C8B-B14F-4D97-AF65-F5344CB8AC3E}">
        <p14:creationId xmlns:p14="http://schemas.microsoft.com/office/powerpoint/2010/main" val="3899491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US" smtClean="0"/>
              <a:t>Click icon to add picture</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3EC4A-3FF0-485D-A4DA-680A92703423}" type="datetimeFigureOut">
              <a:rPr lang="en-GB" smtClean="0"/>
              <a:t>30/09/2019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3E1617-1F54-459E-BD4A-FD3EC4686F89}" type="slidenum">
              <a:rPr lang="en-GB" smtClean="0"/>
              <a:t>‹#›</a:t>
            </a:fld>
            <a:endParaRPr lang="en-GB"/>
          </a:p>
        </p:txBody>
      </p:sp>
    </p:spTree>
    <p:extLst>
      <p:ext uri="{BB962C8B-B14F-4D97-AF65-F5344CB8AC3E}">
        <p14:creationId xmlns:p14="http://schemas.microsoft.com/office/powerpoint/2010/main" val="3335113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6D33EC4A-3FF0-485D-A4DA-680A92703423}" type="datetimeFigureOut">
              <a:rPr lang="en-GB" smtClean="0"/>
              <a:t>30/09/2019</a:t>
            </a:fld>
            <a:endParaRPr lang="en-GB"/>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B53E1617-1F54-459E-BD4A-FD3EC4686F89}" type="slidenum">
              <a:rPr lang="en-GB" smtClean="0"/>
              <a:t>‹#›</a:t>
            </a:fld>
            <a:endParaRPr lang="en-GB"/>
          </a:p>
        </p:txBody>
      </p:sp>
    </p:spTree>
    <p:extLst>
      <p:ext uri="{BB962C8B-B14F-4D97-AF65-F5344CB8AC3E}">
        <p14:creationId xmlns:p14="http://schemas.microsoft.com/office/powerpoint/2010/main" val="762022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image" Target="../media/image46.png"/><Relationship Id="rId50" Type="http://schemas.openxmlformats.org/officeDocument/2006/relationships/image" Target="../media/image49.jpeg"/><Relationship Id="rId55" Type="http://schemas.openxmlformats.org/officeDocument/2006/relationships/image" Target="../media/image54.jpeg"/><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jpeg"/><Relationship Id="rId38" Type="http://schemas.openxmlformats.org/officeDocument/2006/relationships/image" Target="../media/image37.png"/><Relationship Id="rId46" Type="http://schemas.openxmlformats.org/officeDocument/2006/relationships/image" Target="../media/image45.png"/><Relationship Id="rId2" Type="http://schemas.openxmlformats.org/officeDocument/2006/relationships/image" Target="../media/image1.wmf"/><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41" Type="http://schemas.openxmlformats.org/officeDocument/2006/relationships/image" Target="../media/image40.emf"/><Relationship Id="rId54"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emf"/><Relationship Id="rId37" Type="http://schemas.openxmlformats.org/officeDocument/2006/relationships/image" Target="../media/image36.jpeg"/><Relationship Id="rId40" Type="http://schemas.openxmlformats.org/officeDocument/2006/relationships/image" Target="../media/image39.png"/><Relationship Id="rId45" Type="http://schemas.openxmlformats.org/officeDocument/2006/relationships/image" Target="../media/image44.png"/><Relationship Id="rId53" Type="http://schemas.openxmlformats.org/officeDocument/2006/relationships/image" Target="../media/image52.jpe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image" Target="../media/image48.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3.png"/><Relationship Id="rId52" Type="http://schemas.openxmlformats.org/officeDocument/2006/relationships/image" Target="../media/image51.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image" Target="../media/image47.png"/><Relationship Id="rId8" Type="http://schemas.openxmlformats.org/officeDocument/2006/relationships/image" Target="../media/image7.png"/><Relationship Id="rId51" Type="http://schemas.openxmlformats.org/officeDocument/2006/relationships/image" Target="../media/image50.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p:cNvSpPr txBox="1"/>
          <p:nvPr/>
        </p:nvSpPr>
        <p:spPr>
          <a:xfrm>
            <a:off x="20358095" y="25933340"/>
            <a:ext cx="9124917" cy="6001643"/>
          </a:xfrm>
          <a:prstGeom prst="rect">
            <a:avLst/>
          </a:prstGeom>
          <a:noFill/>
        </p:spPr>
        <p:txBody>
          <a:bodyPr wrap="square" rtlCol="0">
            <a:spAutoFit/>
          </a:bodyPr>
          <a:lstStyle/>
          <a:p>
            <a:pPr>
              <a:tabLst>
                <a:tab pos="1082675" algn="l"/>
              </a:tabLst>
            </a:pPr>
            <a:r>
              <a:rPr lang="fr-FR" sz="2800" dirty="0" smtClean="0"/>
              <a:t>1993 : Durée remplissage 9 mn !</a:t>
            </a:r>
          </a:p>
          <a:p>
            <a:pPr>
              <a:tabLst>
                <a:tab pos="1082675" algn="l"/>
              </a:tabLst>
            </a:pPr>
            <a:r>
              <a:rPr lang="fr-FR" sz="2800" dirty="0" smtClean="0"/>
              <a:t>Février 2003: Injection front end open </a:t>
            </a:r>
            <a:br>
              <a:rPr lang="fr-FR" sz="2800" dirty="0" smtClean="0"/>
            </a:br>
            <a:r>
              <a:rPr lang="fr-FR" sz="2800" dirty="0" smtClean="0"/>
              <a:t>	</a:t>
            </a:r>
            <a:r>
              <a:rPr lang="fr-FR" sz="2000" dirty="0" smtClean="0">
                <a:sym typeface="Wingdings" panose="05000000000000000000" pitchFamily="2" charset="2"/>
              </a:rPr>
              <a:t></a:t>
            </a:r>
            <a:r>
              <a:rPr lang="fr-FR" sz="2000" dirty="0" smtClean="0"/>
              <a:t> Améliore la stabilité de l’optique des lignes de lumière</a:t>
            </a:r>
            <a:endParaRPr lang="fr-FR" sz="2400" dirty="0" smtClean="0"/>
          </a:p>
          <a:p>
            <a:pPr>
              <a:tabLst>
                <a:tab pos="1082675" algn="l"/>
              </a:tabLst>
            </a:pPr>
            <a:r>
              <a:rPr lang="fr-FR" sz="2800" dirty="0" smtClean="0"/>
              <a:t>2014: 3 shift en Top-Up MDT avec utilisateurs</a:t>
            </a:r>
          </a:p>
          <a:p>
            <a:pPr>
              <a:tabLst>
                <a:tab pos="1082675" algn="l"/>
              </a:tabLst>
            </a:pPr>
            <a:r>
              <a:rPr lang="fr-FR" sz="2800" dirty="0" smtClean="0"/>
              <a:t>2016: USM </a:t>
            </a:r>
            <a:r>
              <a:rPr lang="fr-FR" sz="2800" dirty="0" err="1" smtClean="0"/>
              <a:t>Top-up</a:t>
            </a:r>
            <a:r>
              <a:rPr lang="fr-FR" sz="2800" dirty="0" smtClean="0"/>
              <a:t> 16 </a:t>
            </a:r>
            <a:r>
              <a:rPr lang="fr-FR" sz="2800" dirty="0" err="1" smtClean="0"/>
              <a:t>bunch</a:t>
            </a:r>
            <a:r>
              <a:rPr lang="fr-FR" sz="2800" dirty="0" smtClean="0"/>
              <a:t> </a:t>
            </a:r>
            <a:r>
              <a:rPr lang="fr-FR" sz="2800" dirty="0" smtClean="0">
                <a:solidFill>
                  <a:srgbClr val="4E5B99"/>
                </a:solidFill>
                <a:sym typeface="Wingdings" panose="05000000000000000000" pitchFamily="2" charset="2"/>
              </a:rPr>
              <a:t> </a:t>
            </a:r>
            <a:r>
              <a:rPr lang="fr-FR" sz="2800" b="1" u="sng" dirty="0" smtClean="0">
                <a:solidFill>
                  <a:srgbClr val="4E5B99"/>
                </a:solidFill>
              </a:rPr>
              <a:t>Augmentation de la brillance</a:t>
            </a:r>
            <a:endParaRPr lang="fr-FR" sz="2800" dirty="0" smtClean="0">
              <a:solidFill>
                <a:srgbClr val="4E5B99"/>
              </a:solidFill>
            </a:endParaRPr>
          </a:p>
          <a:p>
            <a:pPr>
              <a:tabLst>
                <a:tab pos="1082675" algn="l"/>
              </a:tabLst>
            </a:pPr>
            <a:r>
              <a:rPr lang="fr-FR" sz="2800" dirty="0" smtClean="0">
                <a:solidFill>
                  <a:srgbClr val="4E5B99"/>
                </a:solidFill>
              </a:rPr>
              <a:t>I max = 90 mA,  Remplissage toutes les 20 </a:t>
            </a:r>
            <a:r>
              <a:rPr lang="fr-FR" sz="2800" dirty="0" err="1" smtClean="0">
                <a:solidFill>
                  <a:srgbClr val="4E5B99"/>
                </a:solidFill>
              </a:rPr>
              <a:t>mins</a:t>
            </a:r>
            <a:r>
              <a:rPr lang="fr-FR" sz="2800" dirty="0" smtClean="0">
                <a:solidFill>
                  <a:srgbClr val="4E5B99"/>
                </a:solidFill>
              </a:rPr>
              <a:t>, </a:t>
            </a:r>
            <a:br>
              <a:rPr lang="fr-FR" sz="2800" dirty="0" smtClean="0">
                <a:solidFill>
                  <a:srgbClr val="4E5B99"/>
                </a:solidFill>
              </a:rPr>
            </a:br>
            <a:r>
              <a:rPr lang="fr-FR" sz="2800" dirty="0" smtClean="0">
                <a:solidFill>
                  <a:srgbClr val="4E5B99"/>
                </a:solidFill>
              </a:rPr>
              <a:t>delta I = 5 mA, </a:t>
            </a:r>
            <a:r>
              <a:rPr lang="fr-FR" sz="2800" dirty="0" err="1" smtClean="0">
                <a:solidFill>
                  <a:srgbClr val="4E5B99"/>
                </a:solidFill>
              </a:rPr>
              <a:t>Emittance</a:t>
            </a:r>
            <a:r>
              <a:rPr lang="fr-FR" sz="2800" dirty="0" smtClean="0">
                <a:solidFill>
                  <a:srgbClr val="4E5B99"/>
                </a:solidFill>
              </a:rPr>
              <a:t> verticale &lt; 10 pm  (avant 50 pm)</a:t>
            </a:r>
          </a:p>
          <a:p>
            <a:pPr>
              <a:tabLst>
                <a:tab pos="1082675" algn="l"/>
              </a:tabLst>
            </a:pPr>
            <a:r>
              <a:rPr lang="fr-FR" sz="2800" dirty="0" smtClean="0"/>
              <a:t>2015-2017: Amélioration du system d’injection (kickers)</a:t>
            </a:r>
            <a:br>
              <a:rPr lang="fr-FR" sz="2800" dirty="0" smtClean="0"/>
            </a:br>
            <a:r>
              <a:rPr lang="fr-FR" sz="2800" dirty="0" smtClean="0"/>
              <a:t>Réduction de la perduration de</a:t>
            </a:r>
            <a:br>
              <a:rPr lang="fr-FR" sz="2800" dirty="0" smtClean="0"/>
            </a:br>
            <a:r>
              <a:rPr lang="fr-FR" sz="2800" dirty="0" smtClean="0"/>
              <a:t>stabilité pour les utilisateurs</a:t>
            </a:r>
            <a:br>
              <a:rPr lang="fr-FR" sz="2800" dirty="0" smtClean="0"/>
            </a:br>
            <a:endParaRPr lang="fr-FR" sz="2000" dirty="0" smtClean="0"/>
          </a:p>
          <a:p>
            <a:pPr>
              <a:tabLst>
                <a:tab pos="1082675" algn="l"/>
              </a:tabLst>
            </a:pPr>
            <a:r>
              <a:rPr lang="fr-FR" sz="2800" dirty="0" smtClean="0"/>
              <a:t>Juin 2018: USM </a:t>
            </a:r>
            <a:r>
              <a:rPr lang="fr-FR" sz="2800" dirty="0" err="1" smtClean="0"/>
              <a:t>top-up</a:t>
            </a:r>
            <a:r>
              <a:rPr lang="fr-FR" sz="2800" dirty="0" smtClean="0"/>
              <a:t> 7/8+1: </a:t>
            </a:r>
            <a:br>
              <a:rPr lang="fr-FR" sz="2800" dirty="0" smtClean="0"/>
            </a:br>
            <a:r>
              <a:rPr lang="fr-FR" sz="2800" dirty="0" smtClean="0">
                <a:solidFill>
                  <a:srgbClr val="4E5B99"/>
                </a:solidFill>
              </a:rPr>
              <a:t>Remplissage toutes les 20 </a:t>
            </a:r>
            <a:r>
              <a:rPr lang="fr-FR" sz="2800" dirty="0" err="1" smtClean="0">
                <a:solidFill>
                  <a:srgbClr val="4E5B99"/>
                </a:solidFill>
              </a:rPr>
              <a:t>mins</a:t>
            </a:r>
            <a:r>
              <a:rPr lang="fr-FR" sz="2800" dirty="0" smtClean="0">
                <a:solidFill>
                  <a:srgbClr val="4E5B99"/>
                </a:solidFill>
              </a:rPr>
              <a:t>, </a:t>
            </a:r>
            <a:br>
              <a:rPr lang="fr-FR" sz="2800" dirty="0" smtClean="0">
                <a:solidFill>
                  <a:srgbClr val="4E5B99"/>
                </a:solidFill>
              </a:rPr>
            </a:br>
            <a:r>
              <a:rPr lang="fr-FR" sz="2800" dirty="0" smtClean="0">
                <a:solidFill>
                  <a:srgbClr val="4E5B99"/>
                </a:solidFill>
              </a:rPr>
              <a:t>delta I=2 mA</a:t>
            </a:r>
            <a:endParaRPr lang="fr-FR" sz="2800" dirty="0"/>
          </a:p>
        </p:txBody>
      </p:sp>
      <p:grpSp>
        <p:nvGrpSpPr>
          <p:cNvPr id="98" name="Group 97"/>
          <p:cNvGrpSpPr/>
          <p:nvPr/>
        </p:nvGrpSpPr>
        <p:grpSpPr>
          <a:xfrm>
            <a:off x="640467" y="20080222"/>
            <a:ext cx="4373144" cy="3366427"/>
            <a:chOff x="5220072" y="2864865"/>
            <a:chExt cx="3463527" cy="2306385"/>
          </a:xfrm>
        </p:grpSpPr>
        <p:pic>
          <p:nvPicPr>
            <p:cNvPr id="9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2974426"/>
              <a:ext cx="2386096" cy="20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0770" y="2864865"/>
              <a:ext cx="962829" cy="2306385"/>
            </a:xfrm>
            <a:prstGeom prst="rect">
              <a:avLst/>
            </a:prstGeom>
          </p:spPr>
        </p:pic>
      </p:grpSp>
      <p:grpSp>
        <p:nvGrpSpPr>
          <p:cNvPr id="23" name="Group 22"/>
          <p:cNvGrpSpPr/>
          <p:nvPr/>
        </p:nvGrpSpPr>
        <p:grpSpPr>
          <a:xfrm>
            <a:off x="13327913" y="5323527"/>
            <a:ext cx="9226517" cy="9021569"/>
            <a:chOff x="467545" y="1223107"/>
            <a:chExt cx="4781177" cy="4674971"/>
          </a:xfrm>
        </p:grpSpPr>
        <p:pic>
          <p:nvPicPr>
            <p:cNvPr id="24"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7545" y="1223107"/>
              <a:ext cx="4781177" cy="4674971"/>
            </a:xfrm>
            <a:prstGeom prst="rect">
              <a:avLst/>
            </a:prstGeom>
            <a:noFill/>
            <a:ln w="9525">
              <a:noFill/>
              <a:miter lim="800000"/>
              <a:headEnd/>
              <a:tailEnd/>
            </a:ln>
          </p:spPr>
        </p:pic>
        <p:sp>
          <p:nvSpPr>
            <p:cNvPr id="25" name="TextBox 10"/>
            <p:cNvSpPr txBox="1">
              <a:spLocks noChangeArrowheads="1"/>
            </p:cNvSpPr>
            <p:nvPr/>
          </p:nvSpPr>
          <p:spPr bwMode="auto">
            <a:xfrm>
              <a:off x="2932511" y="3482702"/>
              <a:ext cx="1863725" cy="382775"/>
            </a:xfrm>
            <a:prstGeom prst="rect">
              <a:avLst/>
            </a:prstGeom>
            <a:noFill/>
            <a:ln w="9525">
              <a:noFill/>
              <a:miter lim="800000"/>
              <a:headEnd/>
              <a:tailEnd/>
            </a:ln>
          </p:spPr>
          <p:txBody>
            <a:bodyPr>
              <a:spAutoFit/>
            </a:bodyPr>
            <a:lstStyle/>
            <a:p>
              <a:r>
                <a:rPr lang="fr-FR" sz="1600" b="1" dirty="0"/>
                <a:t>Booster synchrotron</a:t>
              </a:r>
            </a:p>
            <a:p>
              <a:r>
                <a:rPr lang="fr-FR" sz="1200" b="1" dirty="0"/>
                <a:t>200 MeV </a:t>
              </a:r>
              <a:r>
                <a:rPr lang="fr-FR" sz="1200" b="1" dirty="0">
                  <a:sym typeface="Wingdings" pitchFamily="2" charset="2"/>
                </a:rPr>
                <a:t> 6 </a:t>
              </a:r>
              <a:r>
                <a:rPr lang="fr-FR" sz="1200" b="1" dirty="0" err="1">
                  <a:sym typeface="Wingdings" pitchFamily="2" charset="2"/>
                </a:rPr>
                <a:t>GeV</a:t>
              </a:r>
              <a:endParaRPr lang="fr-FR" sz="1200" b="1" dirty="0">
                <a:sym typeface="Wingdings" pitchFamily="2" charset="2"/>
              </a:endParaRPr>
            </a:p>
            <a:p>
              <a:r>
                <a:rPr lang="fr-FR" sz="1400" b="1" dirty="0">
                  <a:sym typeface="Wingdings" pitchFamily="2" charset="2"/>
                </a:rPr>
                <a:t>300m</a:t>
              </a:r>
              <a:r>
                <a:rPr lang="fr-FR" sz="1400" b="1" dirty="0" smtClean="0">
                  <a:sym typeface="Wingdings" pitchFamily="2" charset="2"/>
                </a:rPr>
                <a:t>, </a:t>
              </a:r>
              <a:r>
                <a:rPr lang="fr-FR" sz="1400" b="1" dirty="0">
                  <a:sym typeface="Wingdings" pitchFamily="2" charset="2"/>
                </a:rPr>
                <a:t>4Hz</a:t>
              </a:r>
              <a:endParaRPr lang="fr-FR" sz="1400" b="1" dirty="0"/>
            </a:p>
          </p:txBody>
        </p:sp>
        <p:cxnSp>
          <p:nvCxnSpPr>
            <p:cNvPr id="26" name="Straight Arrow Connector 15"/>
            <p:cNvCxnSpPr>
              <a:cxnSpLocks noChangeShapeType="1"/>
            </p:cNvCxnSpPr>
            <p:nvPr/>
          </p:nvCxnSpPr>
          <p:spPr bwMode="auto">
            <a:xfrm rot="16200000" flipV="1">
              <a:off x="3402949" y="3115357"/>
              <a:ext cx="501385" cy="338137"/>
            </a:xfrm>
            <a:prstGeom prst="straightConnector1">
              <a:avLst/>
            </a:prstGeom>
            <a:noFill/>
            <a:ln w="66675" cmpd="dbl" algn="ctr">
              <a:solidFill>
                <a:srgbClr val="0070C0"/>
              </a:solidFill>
              <a:round/>
              <a:headEnd/>
              <a:tailEnd type="triangle" w="med" len="med"/>
            </a:ln>
          </p:spPr>
        </p:cxnSp>
        <p:sp>
          <p:nvSpPr>
            <p:cNvPr id="27" name="TextBox 13"/>
            <p:cNvSpPr txBox="1">
              <a:spLocks noChangeArrowheads="1"/>
            </p:cNvSpPr>
            <p:nvPr/>
          </p:nvSpPr>
          <p:spPr bwMode="auto">
            <a:xfrm>
              <a:off x="1752180" y="3858512"/>
              <a:ext cx="1854200" cy="303030"/>
            </a:xfrm>
            <a:prstGeom prst="rect">
              <a:avLst/>
            </a:prstGeom>
            <a:noFill/>
            <a:ln w="9525">
              <a:noFill/>
              <a:miter lim="800000"/>
              <a:headEnd/>
              <a:tailEnd/>
            </a:ln>
          </p:spPr>
          <p:txBody>
            <a:bodyPr>
              <a:spAutoFit/>
            </a:bodyPr>
            <a:lstStyle/>
            <a:p>
              <a:r>
                <a:rPr lang="fr-FR" sz="1600" b="1" dirty="0"/>
                <a:t>E- </a:t>
              </a:r>
              <a:r>
                <a:rPr lang="fr-FR" sz="1600" b="1" dirty="0" err="1"/>
                <a:t>Linac</a:t>
              </a:r>
              <a:endParaRPr lang="fr-FR" sz="1600" b="1" dirty="0"/>
            </a:p>
            <a:p>
              <a:r>
                <a:rPr lang="fr-FR" sz="1600" b="1" dirty="0"/>
                <a:t>200 MeV</a:t>
              </a:r>
            </a:p>
          </p:txBody>
        </p:sp>
      </p:grpSp>
      <p:sp>
        <p:nvSpPr>
          <p:cNvPr id="32" name="Rectangle 31"/>
          <p:cNvSpPr/>
          <p:nvPr/>
        </p:nvSpPr>
        <p:spPr>
          <a:xfrm>
            <a:off x="11249174" y="14415235"/>
            <a:ext cx="8751550" cy="174864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6" name="Picture 145"/>
          <p:cNvPicPr>
            <a:picLocks noChangeAspect="1"/>
          </p:cNvPicPr>
          <p:nvPr/>
        </p:nvPicPr>
        <p:blipFill rotWithShape="1">
          <a:blip r:embed="rId5" cstate="print">
            <a:extLst>
              <a:ext uri="{28A0092B-C50C-407E-A947-70E740481C1C}">
                <a14:useLocalDpi xmlns:a14="http://schemas.microsoft.com/office/drawing/2010/main" val="0"/>
              </a:ext>
            </a:extLst>
          </a:blip>
          <a:srcRect l="6616" r="16769" b="2420"/>
          <a:stretch/>
        </p:blipFill>
        <p:spPr>
          <a:xfrm>
            <a:off x="12261842" y="15084981"/>
            <a:ext cx="4081260" cy="3630413"/>
          </a:xfrm>
          <a:prstGeom prst="rect">
            <a:avLst/>
          </a:prstGeom>
        </p:spPr>
      </p:pic>
      <p:pic>
        <p:nvPicPr>
          <p:cNvPr id="10" name="Picture 9"/>
          <p:cNvPicPr>
            <a:picLocks noChangeAspect="1"/>
          </p:cNvPicPr>
          <p:nvPr/>
        </p:nvPicPr>
        <p:blipFill rotWithShape="1">
          <a:blip r:embed="rId6"/>
          <a:srcRect r="29192"/>
          <a:stretch/>
        </p:blipFill>
        <p:spPr>
          <a:xfrm>
            <a:off x="23690687" y="32625484"/>
            <a:ext cx="2864597" cy="2705625"/>
          </a:xfrm>
          <a:prstGeom prst="rect">
            <a:avLst/>
          </a:prstGeom>
          <a:ln w="57150">
            <a:solidFill>
              <a:schemeClr val="bg1"/>
            </a:solidFill>
          </a:ln>
        </p:spPr>
      </p:pic>
      <p:graphicFrame>
        <p:nvGraphicFramePr>
          <p:cNvPr id="102" name="Table 101"/>
          <p:cNvGraphicFramePr>
            <a:graphicFrameLocks noGrp="1"/>
          </p:cNvGraphicFramePr>
          <p:nvPr>
            <p:extLst>
              <p:ext uri="{D42A27DB-BD31-4B8C-83A1-F6EECF244321}">
                <p14:modId xmlns:p14="http://schemas.microsoft.com/office/powerpoint/2010/main" val="3827364571"/>
              </p:ext>
            </p:extLst>
          </p:nvPr>
        </p:nvGraphicFramePr>
        <p:xfrm>
          <a:off x="11429830" y="18521561"/>
          <a:ext cx="8404190" cy="2796819"/>
        </p:xfrm>
        <a:graphic>
          <a:graphicData uri="http://schemas.openxmlformats.org/drawingml/2006/table">
            <a:tbl>
              <a:tblPr firstRow="1" bandRow="1">
                <a:tableStyleId>{5C22544A-7EE6-4342-B048-85BDC9FD1C3A}</a:tableStyleId>
              </a:tblPr>
              <a:tblGrid>
                <a:gridCol w="3859256"/>
                <a:gridCol w="1134857"/>
                <a:gridCol w="1134857"/>
                <a:gridCol w="1134857"/>
                <a:gridCol w="1140363"/>
              </a:tblGrid>
              <a:tr h="119105">
                <a:tc>
                  <a:txBody>
                    <a:bodyPr/>
                    <a:lstStyle/>
                    <a:p>
                      <a:pPr algn="r"/>
                      <a:endParaRPr lang="en-US" sz="3200" dirty="0">
                        <a:solidFill>
                          <a:schemeClr val="bg1"/>
                        </a:solidFill>
                        <a:latin typeface="Calibri" panose="020F0502020204030204" pitchFamily="34" charset="0"/>
                        <a:cs typeface="Calibri" panose="020F0502020204030204" pitchFamily="34" charset="0"/>
                      </a:endParaRPr>
                    </a:p>
                  </a:txBody>
                  <a:tcPr marL="81353" marR="81353" marT="40676" marB="40676">
                    <a:solidFill>
                      <a:schemeClr val="bg1"/>
                    </a:solidFill>
                  </a:tcPr>
                </a:tc>
                <a:tc>
                  <a:txBody>
                    <a:bodyPr/>
                    <a:lstStyle/>
                    <a:p>
                      <a:pPr algn="r"/>
                      <a:r>
                        <a:rPr lang="en-US" sz="3200" dirty="0" smtClean="0">
                          <a:solidFill>
                            <a:schemeClr val="bg1"/>
                          </a:solidFill>
                          <a:latin typeface="Calibri" panose="020F0502020204030204" pitchFamily="34" charset="0"/>
                          <a:cs typeface="Calibri" panose="020F0502020204030204" pitchFamily="34" charset="0"/>
                        </a:rPr>
                        <a:t>2015</a:t>
                      </a:r>
                      <a:endParaRPr lang="en-US" sz="3200" dirty="0">
                        <a:solidFill>
                          <a:schemeClr val="bg1"/>
                        </a:solidFill>
                        <a:latin typeface="Calibri" panose="020F0502020204030204" pitchFamily="34" charset="0"/>
                        <a:cs typeface="Calibri" panose="020F0502020204030204" pitchFamily="34" charset="0"/>
                      </a:endParaRPr>
                    </a:p>
                  </a:txBody>
                  <a:tcPr marL="81353" marR="81353" marT="40676" marB="40676"/>
                </a:tc>
                <a:tc>
                  <a:txBody>
                    <a:bodyPr/>
                    <a:lstStyle/>
                    <a:p>
                      <a:pPr algn="r"/>
                      <a:r>
                        <a:rPr lang="en-US" sz="3200" dirty="0" smtClean="0">
                          <a:solidFill>
                            <a:schemeClr val="bg1"/>
                          </a:solidFill>
                          <a:latin typeface="Calibri" panose="020F0502020204030204" pitchFamily="34" charset="0"/>
                          <a:cs typeface="Calibri" panose="020F0502020204030204" pitchFamily="34" charset="0"/>
                        </a:rPr>
                        <a:t>2016</a:t>
                      </a:r>
                      <a:endParaRPr lang="en-US" sz="3200" dirty="0">
                        <a:solidFill>
                          <a:schemeClr val="bg1"/>
                        </a:solidFill>
                        <a:latin typeface="Calibri" panose="020F0502020204030204" pitchFamily="34" charset="0"/>
                        <a:cs typeface="Calibri" panose="020F0502020204030204" pitchFamily="34" charset="0"/>
                      </a:endParaRPr>
                    </a:p>
                  </a:txBody>
                  <a:tcPr marL="81353" marR="81353" marT="40676" marB="40676"/>
                </a:tc>
                <a:tc>
                  <a:txBody>
                    <a:bodyPr/>
                    <a:lstStyle/>
                    <a:p>
                      <a:pPr algn="r"/>
                      <a:r>
                        <a:rPr lang="en-US" sz="3200" dirty="0" smtClean="0">
                          <a:solidFill>
                            <a:schemeClr val="bg1"/>
                          </a:solidFill>
                          <a:latin typeface="Calibri" panose="020F0502020204030204" pitchFamily="34" charset="0"/>
                          <a:cs typeface="Calibri" panose="020F0502020204030204" pitchFamily="34" charset="0"/>
                        </a:rPr>
                        <a:t>2017</a:t>
                      </a:r>
                      <a:endParaRPr lang="en-US" sz="3200" dirty="0">
                        <a:solidFill>
                          <a:schemeClr val="bg1"/>
                        </a:solidFill>
                        <a:latin typeface="Calibri" panose="020F0502020204030204" pitchFamily="34" charset="0"/>
                        <a:cs typeface="Calibri" panose="020F0502020204030204" pitchFamily="34" charset="0"/>
                      </a:endParaRPr>
                    </a:p>
                  </a:txBody>
                  <a:tcPr marL="81353" marR="81353" marT="40676" marB="40676"/>
                </a:tc>
                <a:tc>
                  <a:txBody>
                    <a:bodyPr/>
                    <a:lstStyle/>
                    <a:p>
                      <a:pPr algn="r"/>
                      <a:r>
                        <a:rPr lang="en-US" sz="3200" dirty="0" smtClean="0">
                          <a:solidFill>
                            <a:schemeClr val="bg1"/>
                          </a:solidFill>
                          <a:latin typeface="Calibri" panose="020F0502020204030204" pitchFamily="34" charset="0"/>
                          <a:cs typeface="Calibri" panose="020F0502020204030204" pitchFamily="34" charset="0"/>
                        </a:rPr>
                        <a:t>2018</a:t>
                      </a:r>
                      <a:endParaRPr lang="en-US" sz="3200" dirty="0">
                        <a:solidFill>
                          <a:schemeClr val="bg1"/>
                        </a:solidFill>
                        <a:latin typeface="Calibri" panose="020F0502020204030204" pitchFamily="34" charset="0"/>
                        <a:cs typeface="Calibri" panose="020F0502020204030204" pitchFamily="34" charset="0"/>
                      </a:endParaRPr>
                    </a:p>
                  </a:txBody>
                  <a:tcPr marL="81353" marR="81353" marT="40676" marB="40676"/>
                </a:tc>
              </a:tr>
              <a:tr h="609230">
                <a:tc>
                  <a:txBody>
                    <a:bodyPr/>
                    <a:lstStyle/>
                    <a:p>
                      <a:pPr algn="r"/>
                      <a:r>
                        <a:rPr lang="en-US" sz="2000" noProof="0" dirty="0" smtClean="0">
                          <a:solidFill>
                            <a:schemeClr val="accent1"/>
                          </a:solidFill>
                          <a:latin typeface="Calibri" panose="020F0502020204030204" pitchFamily="34" charset="0"/>
                          <a:cs typeface="Calibri" panose="020F0502020204030204" pitchFamily="34" charset="0"/>
                        </a:rPr>
                        <a:t>Availability </a:t>
                      </a:r>
                      <a:r>
                        <a:rPr lang="en-US" sz="2000" dirty="0" smtClean="0">
                          <a:solidFill>
                            <a:schemeClr val="accent1"/>
                          </a:solidFill>
                          <a:latin typeface="Calibri" panose="020F0502020204030204" pitchFamily="34" charset="0"/>
                          <a:cs typeface="Calibri" panose="020F0502020204030204" pitchFamily="34" charset="0"/>
                        </a:rPr>
                        <a:t>(%)</a:t>
                      </a:r>
                      <a:endParaRPr lang="en-US" sz="2000" dirty="0">
                        <a:solidFill>
                          <a:schemeClr val="accent1"/>
                        </a:solidFill>
                        <a:latin typeface="Calibri" panose="020F0502020204030204" pitchFamily="34" charset="0"/>
                        <a:cs typeface="Calibri" panose="020F0502020204030204" pitchFamily="34" charset="0"/>
                      </a:endParaRPr>
                    </a:p>
                  </a:txBody>
                  <a:tcPr marL="81353" marR="81353" marT="40676" marB="40676"/>
                </a:tc>
                <a:tc>
                  <a:txBody>
                    <a:bodyPr/>
                    <a:lstStyle/>
                    <a:p>
                      <a:pPr algn="r"/>
                      <a:r>
                        <a:rPr lang="en-US" sz="3200" dirty="0" smtClean="0">
                          <a:solidFill>
                            <a:schemeClr val="accent1"/>
                          </a:solidFill>
                          <a:latin typeface="Calibri" panose="020F0502020204030204" pitchFamily="34" charset="0"/>
                          <a:cs typeface="Calibri" panose="020F0502020204030204" pitchFamily="34" charset="0"/>
                        </a:rPr>
                        <a:t>98.53</a:t>
                      </a:r>
                      <a:endParaRPr lang="en-US" sz="3200" dirty="0">
                        <a:solidFill>
                          <a:schemeClr val="accent1"/>
                        </a:solidFill>
                        <a:latin typeface="Calibri" panose="020F0502020204030204" pitchFamily="34" charset="0"/>
                        <a:cs typeface="Calibri" panose="020F0502020204030204" pitchFamily="34" charset="0"/>
                      </a:endParaRPr>
                    </a:p>
                  </a:txBody>
                  <a:tcPr marL="81353" marR="81353" marT="40676" marB="40676"/>
                </a:tc>
                <a:tc>
                  <a:txBody>
                    <a:bodyPr/>
                    <a:lstStyle/>
                    <a:p>
                      <a:pPr algn="r"/>
                      <a:r>
                        <a:rPr lang="en-US" sz="3200" b="0" dirty="0" smtClean="0">
                          <a:solidFill>
                            <a:schemeClr val="accent1"/>
                          </a:solidFill>
                          <a:latin typeface="Calibri" panose="020F0502020204030204" pitchFamily="34" charset="0"/>
                          <a:cs typeface="Calibri" panose="020F0502020204030204" pitchFamily="34" charset="0"/>
                        </a:rPr>
                        <a:t>99.06</a:t>
                      </a:r>
                      <a:endParaRPr lang="en-US" sz="3200" b="0" dirty="0">
                        <a:solidFill>
                          <a:schemeClr val="accent1"/>
                        </a:solidFill>
                        <a:latin typeface="Calibri" panose="020F0502020204030204" pitchFamily="34" charset="0"/>
                        <a:cs typeface="Calibri" panose="020F0502020204030204" pitchFamily="34" charset="0"/>
                      </a:endParaRPr>
                    </a:p>
                  </a:txBody>
                  <a:tcPr marL="81353" marR="81353" marT="40676" marB="40676"/>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accent1"/>
                          </a:solidFill>
                          <a:latin typeface="Calibri" panose="020F0502020204030204" pitchFamily="34" charset="0"/>
                          <a:cs typeface="Calibri" panose="020F0502020204030204" pitchFamily="34" charset="0"/>
                        </a:rPr>
                        <a:t>98.28</a:t>
                      </a:r>
                    </a:p>
                  </a:txBody>
                  <a:tcPr marL="81353" marR="81353" marT="40676" marB="40676"/>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00B050"/>
                          </a:solidFill>
                          <a:latin typeface="Calibri" panose="020F0502020204030204" pitchFamily="34" charset="0"/>
                          <a:cs typeface="Calibri" panose="020F0502020204030204" pitchFamily="34" charset="0"/>
                        </a:rPr>
                        <a:t>98.47</a:t>
                      </a:r>
                    </a:p>
                  </a:txBody>
                  <a:tcPr marL="81353" marR="81353" marT="40676" marB="40676"/>
                </a:tc>
              </a:tr>
              <a:tr h="689970">
                <a:tc>
                  <a:txBody>
                    <a:bodyPr/>
                    <a:lstStyle/>
                    <a:p>
                      <a:pPr algn="r"/>
                      <a:r>
                        <a:rPr lang="en-US" sz="2000" noProof="0" dirty="0" smtClean="0">
                          <a:solidFill>
                            <a:schemeClr val="accent1"/>
                          </a:solidFill>
                          <a:latin typeface="Calibri" panose="020F0502020204030204" pitchFamily="34" charset="0"/>
                          <a:cs typeface="Calibri" panose="020F0502020204030204" pitchFamily="34" charset="0"/>
                        </a:rPr>
                        <a:t>Mean Time Between Failures (hrs)</a:t>
                      </a:r>
                      <a:endParaRPr lang="en-US" sz="2000" noProof="0" dirty="0">
                        <a:solidFill>
                          <a:schemeClr val="accent1"/>
                        </a:solidFill>
                        <a:latin typeface="Calibri" panose="020F0502020204030204" pitchFamily="34" charset="0"/>
                        <a:cs typeface="Calibri" panose="020F0502020204030204" pitchFamily="34" charset="0"/>
                      </a:endParaRPr>
                    </a:p>
                  </a:txBody>
                  <a:tcPr marL="81353" marR="81353" marT="40676" marB="40676"/>
                </a:tc>
                <a:tc>
                  <a:txBody>
                    <a:bodyPr/>
                    <a:lstStyle/>
                    <a:p>
                      <a:pPr algn="r"/>
                      <a:r>
                        <a:rPr lang="en-US" sz="3200" dirty="0" smtClean="0">
                          <a:solidFill>
                            <a:schemeClr val="accent1"/>
                          </a:solidFill>
                          <a:latin typeface="Calibri" panose="020F0502020204030204" pitchFamily="34" charset="0"/>
                          <a:cs typeface="Calibri" panose="020F0502020204030204" pitchFamily="34" charset="0"/>
                        </a:rPr>
                        <a:t>93.6</a:t>
                      </a:r>
                      <a:endParaRPr lang="en-US" sz="3200" dirty="0">
                        <a:solidFill>
                          <a:schemeClr val="accent1"/>
                        </a:solidFill>
                        <a:latin typeface="Calibri" panose="020F0502020204030204" pitchFamily="34" charset="0"/>
                        <a:cs typeface="Calibri" panose="020F0502020204030204" pitchFamily="34" charset="0"/>
                      </a:endParaRPr>
                    </a:p>
                  </a:txBody>
                  <a:tcPr marL="81353" marR="81353" marT="40676" marB="40676"/>
                </a:tc>
                <a:tc>
                  <a:txBody>
                    <a:bodyPr/>
                    <a:lstStyle/>
                    <a:p>
                      <a:pPr algn="r"/>
                      <a:r>
                        <a:rPr lang="en-US" sz="3200" b="0" dirty="0" smtClean="0">
                          <a:solidFill>
                            <a:schemeClr val="accent1"/>
                          </a:solidFill>
                          <a:latin typeface="Calibri" panose="020F0502020204030204" pitchFamily="34" charset="0"/>
                          <a:cs typeface="Calibri" panose="020F0502020204030204" pitchFamily="34" charset="0"/>
                        </a:rPr>
                        <a:t>93.8</a:t>
                      </a:r>
                      <a:endParaRPr lang="en-US" sz="3200" b="0" dirty="0">
                        <a:solidFill>
                          <a:schemeClr val="accent1"/>
                        </a:solidFill>
                        <a:latin typeface="Calibri" panose="020F0502020204030204" pitchFamily="34" charset="0"/>
                        <a:cs typeface="Calibri" panose="020F0502020204030204" pitchFamily="34" charset="0"/>
                      </a:endParaRPr>
                    </a:p>
                  </a:txBody>
                  <a:tcPr marL="81353" marR="81353" marT="40676" marB="40676"/>
                </a:tc>
                <a:tc>
                  <a:txBody>
                    <a:bodyPr/>
                    <a:lstStyle/>
                    <a:p>
                      <a:pPr algn="r"/>
                      <a:r>
                        <a:rPr lang="en-US" sz="3200" b="0" dirty="0" smtClean="0">
                          <a:solidFill>
                            <a:schemeClr val="accent1"/>
                          </a:solidFill>
                          <a:latin typeface="Calibri" panose="020F0502020204030204" pitchFamily="34" charset="0"/>
                          <a:cs typeface="Calibri" panose="020F0502020204030204" pitchFamily="34" charset="0"/>
                        </a:rPr>
                        <a:t>64.27</a:t>
                      </a:r>
                    </a:p>
                  </a:txBody>
                  <a:tcPr marL="81353" marR="81353" marT="40676" marB="40676"/>
                </a:tc>
                <a:tc>
                  <a:txBody>
                    <a:bodyPr/>
                    <a:lstStyle/>
                    <a:p>
                      <a:pPr algn="r"/>
                      <a:r>
                        <a:rPr lang="en-US" sz="3200" b="1" dirty="0" smtClean="0">
                          <a:solidFill>
                            <a:srgbClr val="00B050"/>
                          </a:solidFill>
                          <a:latin typeface="Calibri" panose="020F0502020204030204" pitchFamily="34" charset="0"/>
                          <a:cs typeface="Calibri" panose="020F0502020204030204" pitchFamily="34" charset="0"/>
                        </a:rPr>
                        <a:t>104.3</a:t>
                      </a:r>
                    </a:p>
                  </a:txBody>
                  <a:tcPr marL="81353" marR="81353" marT="40676" marB="40676"/>
                </a:tc>
              </a:tr>
              <a:tr h="928587">
                <a:tc>
                  <a:txBody>
                    <a:bodyPr/>
                    <a:lstStyle/>
                    <a:p>
                      <a:pPr algn="r"/>
                      <a:r>
                        <a:rPr lang="en-US" sz="2000" noProof="0" dirty="0" smtClean="0">
                          <a:solidFill>
                            <a:schemeClr val="accent1"/>
                          </a:solidFill>
                          <a:latin typeface="Calibri" panose="020F0502020204030204" pitchFamily="34" charset="0"/>
                          <a:cs typeface="Calibri" panose="020F0502020204030204" pitchFamily="34" charset="0"/>
                        </a:rPr>
                        <a:t>Mean duration of a</a:t>
                      </a:r>
                      <a:r>
                        <a:rPr lang="en-US" sz="2000" baseline="0" noProof="0" dirty="0" smtClean="0">
                          <a:solidFill>
                            <a:schemeClr val="accent1"/>
                          </a:solidFill>
                          <a:latin typeface="Calibri" panose="020F0502020204030204" pitchFamily="34" charset="0"/>
                          <a:cs typeface="Calibri" panose="020F0502020204030204" pitchFamily="34" charset="0"/>
                        </a:rPr>
                        <a:t> failure (hrs)</a:t>
                      </a:r>
                      <a:endParaRPr lang="en-US" sz="2000" noProof="0" dirty="0">
                        <a:solidFill>
                          <a:schemeClr val="accent1"/>
                        </a:solidFill>
                        <a:latin typeface="Calibri" panose="020F0502020204030204" pitchFamily="34" charset="0"/>
                        <a:cs typeface="Calibri" panose="020F0502020204030204" pitchFamily="34" charset="0"/>
                      </a:endParaRPr>
                    </a:p>
                  </a:txBody>
                  <a:tcPr marL="81353" marR="81353" marT="40676" marB="40676"/>
                </a:tc>
                <a:tc>
                  <a:txBody>
                    <a:bodyPr/>
                    <a:lstStyle/>
                    <a:p>
                      <a:pPr algn="r"/>
                      <a:r>
                        <a:rPr lang="en-US" sz="3200" dirty="0" smtClean="0">
                          <a:solidFill>
                            <a:schemeClr val="accent1"/>
                          </a:solidFill>
                          <a:latin typeface="Calibri" panose="020F0502020204030204" pitchFamily="34" charset="0"/>
                          <a:cs typeface="Calibri" panose="020F0502020204030204" pitchFamily="34" charset="0"/>
                        </a:rPr>
                        <a:t>1.37</a:t>
                      </a:r>
                      <a:endParaRPr lang="en-US" sz="3200" dirty="0">
                        <a:solidFill>
                          <a:schemeClr val="accent1"/>
                        </a:solidFill>
                        <a:latin typeface="Calibri" panose="020F0502020204030204" pitchFamily="34" charset="0"/>
                        <a:cs typeface="Calibri" panose="020F0502020204030204" pitchFamily="34" charset="0"/>
                      </a:endParaRPr>
                    </a:p>
                  </a:txBody>
                  <a:tcPr marL="81353" marR="81353" marT="40676" marB="40676"/>
                </a:tc>
                <a:tc>
                  <a:txBody>
                    <a:bodyPr/>
                    <a:lstStyle/>
                    <a:p>
                      <a:pPr algn="r"/>
                      <a:r>
                        <a:rPr lang="en-US" sz="3200" b="0" dirty="0" smtClean="0">
                          <a:solidFill>
                            <a:schemeClr val="accent1"/>
                          </a:solidFill>
                          <a:latin typeface="Calibri" panose="020F0502020204030204" pitchFamily="34" charset="0"/>
                          <a:cs typeface="Calibri" panose="020F0502020204030204" pitchFamily="34" charset="0"/>
                        </a:rPr>
                        <a:t>0.88</a:t>
                      </a:r>
                      <a:endParaRPr lang="en-US" sz="3200" b="0" dirty="0">
                        <a:solidFill>
                          <a:schemeClr val="accent1"/>
                        </a:solidFill>
                        <a:latin typeface="Calibri" panose="020F0502020204030204" pitchFamily="34" charset="0"/>
                        <a:cs typeface="Calibri" panose="020F0502020204030204" pitchFamily="34" charset="0"/>
                      </a:endParaRPr>
                    </a:p>
                  </a:txBody>
                  <a:tcPr marL="81353" marR="81353" marT="40676" marB="40676"/>
                </a:tc>
                <a:tc>
                  <a:txBody>
                    <a:bodyPr/>
                    <a:lstStyle/>
                    <a:p>
                      <a:pPr algn="r"/>
                      <a:r>
                        <a:rPr lang="en-US" sz="3200" b="0" i="0" dirty="0" smtClean="0">
                          <a:solidFill>
                            <a:schemeClr val="accent1"/>
                          </a:solidFill>
                          <a:latin typeface="Calibri" panose="020F0502020204030204" pitchFamily="34" charset="0"/>
                          <a:cs typeface="Calibri" panose="020F0502020204030204" pitchFamily="34" charset="0"/>
                        </a:rPr>
                        <a:t>1.11</a:t>
                      </a:r>
                    </a:p>
                  </a:txBody>
                  <a:tcPr marL="81353" marR="81353" marT="40676" marB="40676"/>
                </a:tc>
                <a:tc>
                  <a:txBody>
                    <a:bodyPr/>
                    <a:lstStyle/>
                    <a:p>
                      <a:pPr algn="r"/>
                      <a:r>
                        <a:rPr lang="en-US" sz="3200" b="1" i="0" dirty="0" smtClean="0">
                          <a:solidFill>
                            <a:srgbClr val="00B050"/>
                          </a:solidFill>
                          <a:latin typeface="Calibri" panose="020F0502020204030204" pitchFamily="34" charset="0"/>
                          <a:cs typeface="Calibri" panose="020F0502020204030204" pitchFamily="34" charset="0"/>
                        </a:rPr>
                        <a:t>1.6</a:t>
                      </a:r>
                    </a:p>
                  </a:txBody>
                  <a:tcPr marL="81353" marR="81353" marT="40676" marB="40676"/>
                </a:tc>
              </a:tr>
            </a:tbl>
          </a:graphicData>
        </a:graphic>
      </p:graphicFrame>
      <p:sp>
        <p:nvSpPr>
          <p:cNvPr id="138" name="Rectangle 137"/>
          <p:cNvSpPr/>
          <p:nvPr/>
        </p:nvSpPr>
        <p:spPr>
          <a:xfrm>
            <a:off x="22653261" y="13169426"/>
            <a:ext cx="2114208" cy="1081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24" name="Rectangle 1023"/>
          <p:cNvSpPr/>
          <p:nvPr/>
        </p:nvSpPr>
        <p:spPr>
          <a:xfrm>
            <a:off x="22571711" y="7025385"/>
            <a:ext cx="2114208" cy="189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6"/>
          <p:cNvSpPr>
            <a:spLocks noChangeArrowheads="1"/>
          </p:cNvSpPr>
          <p:nvPr/>
        </p:nvSpPr>
        <p:spPr bwMode="auto">
          <a:xfrm>
            <a:off x="5828472" y="-19455"/>
            <a:ext cx="24446741" cy="5325879"/>
          </a:xfrm>
          <a:prstGeom prst="rect">
            <a:avLst/>
          </a:prstGeom>
          <a:solidFill>
            <a:srgbClr val="323265"/>
          </a:solidFill>
          <a:ln>
            <a:noFill/>
          </a:ln>
          <a:effectLst/>
        </p:spPr>
        <p:txBody>
          <a:bodyPr wrap="none" anchor="ctr"/>
          <a:lstStyle/>
          <a:p>
            <a:endParaRPr lang="fr-FR" dirty="0"/>
          </a:p>
        </p:txBody>
      </p:sp>
      <p:sp>
        <p:nvSpPr>
          <p:cNvPr id="6" name="Rectangle 2"/>
          <p:cNvSpPr>
            <a:spLocks noGrp="1" noChangeArrowheads="1"/>
          </p:cNvSpPr>
          <p:nvPr>
            <p:ph type="ctrTitle"/>
          </p:nvPr>
        </p:nvSpPr>
        <p:spPr>
          <a:xfrm>
            <a:off x="6149069" y="168519"/>
            <a:ext cx="13851655" cy="3385370"/>
          </a:xfrm>
        </p:spPr>
        <p:txBody>
          <a:bodyPr>
            <a:normAutofit/>
          </a:bodyPr>
          <a:lstStyle/>
          <a:p>
            <a:r>
              <a:rPr lang="fr-FR" sz="7200" b="1" dirty="0" smtClean="0">
                <a:solidFill>
                  <a:schemeClr val="bg1"/>
                </a:solidFill>
                <a:latin typeface="Arial" panose="020B0604020202020204" pitchFamily="34" charset="0"/>
                <a:cs typeface="Arial" panose="020B0604020202020204" pitchFamily="34" charset="0"/>
              </a:rPr>
              <a:t>L'ESRF de 1988 à 2018, </a:t>
            </a:r>
            <a:br>
              <a:rPr lang="fr-FR" sz="7200" b="1" dirty="0" smtClean="0">
                <a:solidFill>
                  <a:schemeClr val="bg1"/>
                </a:solidFill>
                <a:latin typeface="Arial" panose="020B0604020202020204" pitchFamily="34" charset="0"/>
                <a:cs typeface="Arial" panose="020B0604020202020204" pitchFamily="34" charset="0"/>
              </a:rPr>
            </a:br>
            <a:r>
              <a:rPr lang="fr-FR" sz="7200" b="1" dirty="0" smtClean="0">
                <a:solidFill>
                  <a:schemeClr val="bg1"/>
                </a:solidFill>
                <a:latin typeface="Arial" panose="020B0604020202020204" pitchFamily="34" charset="0"/>
                <a:cs typeface="Arial" panose="020B0604020202020204" pitchFamily="34" charset="0"/>
              </a:rPr>
              <a:t>30 ANS D'INNOVATION ET D'EXPLOITATION</a:t>
            </a:r>
            <a:endParaRPr lang="fr-FR" sz="7200" b="1" dirty="0">
              <a:solidFill>
                <a:schemeClr val="bg1"/>
              </a:solidFill>
              <a:latin typeface="Arial" panose="020B0604020202020204" pitchFamily="34" charset="0"/>
              <a:cs typeface="Arial" panose="020B0604020202020204" pitchFamily="34" charset="0"/>
            </a:endParaRPr>
          </a:p>
        </p:txBody>
      </p:sp>
      <p:sp>
        <p:nvSpPr>
          <p:cNvPr id="7" name="Text Box 28"/>
          <p:cNvSpPr txBox="1">
            <a:spLocks noChangeArrowheads="1"/>
          </p:cNvSpPr>
          <p:nvPr/>
        </p:nvSpPr>
        <p:spPr bwMode="auto">
          <a:xfrm>
            <a:off x="6398713" y="3649908"/>
            <a:ext cx="14605099" cy="11770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9314" tIns="64657" rIns="129314" bIns="64657">
            <a:spAutoFit/>
          </a:bodyPr>
          <a:lstStyle>
            <a:lvl1pPr defTabSz="1474788">
              <a:defRPr>
                <a:solidFill>
                  <a:schemeClr val="tx1"/>
                </a:solidFill>
                <a:latin typeface="Arial" panose="020B0604020202020204" pitchFamily="34" charset="0"/>
              </a:defRPr>
            </a:lvl1pPr>
            <a:lvl2pPr marL="646113" defTabSz="1474788">
              <a:defRPr>
                <a:solidFill>
                  <a:schemeClr val="tx1"/>
                </a:solidFill>
                <a:latin typeface="Arial" panose="020B0604020202020204" pitchFamily="34" charset="0"/>
              </a:defRPr>
            </a:lvl2pPr>
            <a:lvl3pPr marL="1293813" defTabSz="1474788">
              <a:defRPr>
                <a:solidFill>
                  <a:schemeClr val="tx1"/>
                </a:solidFill>
                <a:latin typeface="Arial" panose="020B0604020202020204" pitchFamily="34" charset="0"/>
              </a:defRPr>
            </a:lvl3pPr>
            <a:lvl4pPr marL="1939925" defTabSz="1474788">
              <a:defRPr>
                <a:solidFill>
                  <a:schemeClr val="tx1"/>
                </a:solidFill>
                <a:latin typeface="Arial" panose="020B0604020202020204" pitchFamily="34" charset="0"/>
              </a:defRPr>
            </a:lvl4pPr>
            <a:lvl5pPr marL="2586038" defTabSz="1474788">
              <a:defRPr>
                <a:solidFill>
                  <a:schemeClr val="tx1"/>
                </a:solidFill>
                <a:latin typeface="Arial" panose="020B0604020202020204" pitchFamily="34" charset="0"/>
              </a:defRPr>
            </a:lvl5pPr>
            <a:lvl6pPr marL="3043238" defTabSz="1474788" fontAlgn="base">
              <a:spcBef>
                <a:spcPct val="0"/>
              </a:spcBef>
              <a:spcAft>
                <a:spcPct val="0"/>
              </a:spcAft>
              <a:defRPr>
                <a:solidFill>
                  <a:schemeClr val="tx1"/>
                </a:solidFill>
                <a:latin typeface="Arial" panose="020B0604020202020204" pitchFamily="34" charset="0"/>
              </a:defRPr>
            </a:lvl6pPr>
            <a:lvl7pPr marL="3500438" defTabSz="1474788" fontAlgn="base">
              <a:spcBef>
                <a:spcPct val="0"/>
              </a:spcBef>
              <a:spcAft>
                <a:spcPct val="0"/>
              </a:spcAft>
              <a:defRPr>
                <a:solidFill>
                  <a:schemeClr val="tx1"/>
                </a:solidFill>
                <a:latin typeface="Arial" panose="020B0604020202020204" pitchFamily="34" charset="0"/>
              </a:defRPr>
            </a:lvl7pPr>
            <a:lvl8pPr marL="3957638" defTabSz="1474788" fontAlgn="base">
              <a:spcBef>
                <a:spcPct val="0"/>
              </a:spcBef>
              <a:spcAft>
                <a:spcPct val="0"/>
              </a:spcAft>
              <a:defRPr>
                <a:solidFill>
                  <a:schemeClr val="tx1"/>
                </a:solidFill>
                <a:latin typeface="Arial" panose="020B0604020202020204" pitchFamily="34" charset="0"/>
              </a:defRPr>
            </a:lvl8pPr>
            <a:lvl9pPr marL="4414838" defTabSz="1474788" fontAlgn="base">
              <a:spcBef>
                <a:spcPct val="0"/>
              </a:spcBef>
              <a:spcAft>
                <a:spcPct val="0"/>
              </a:spcAft>
              <a:defRPr>
                <a:solidFill>
                  <a:schemeClr val="tx1"/>
                </a:solidFill>
                <a:latin typeface="Arial" panose="020B0604020202020204" pitchFamily="34" charset="0"/>
              </a:defRPr>
            </a:lvl9pPr>
          </a:lstStyle>
          <a:p>
            <a:r>
              <a:rPr lang="fr-FR" sz="3600" dirty="0" smtClean="0">
                <a:solidFill>
                  <a:schemeClr val="bg1"/>
                </a:solidFill>
              </a:rPr>
              <a:t>J-L </a:t>
            </a:r>
            <a:r>
              <a:rPr lang="fr-FR" sz="3600" dirty="0" err="1" smtClean="0">
                <a:solidFill>
                  <a:schemeClr val="bg1"/>
                </a:solidFill>
              </a:rPr>
              <a:t>Revol</a:t>
            </a:r>
            <a:r>
              <a:rPr lang="fr-FR" sz="3600" dirty="0" smtClean="0">
                <a:solidFill>
                  <a:schemeClr val="bg1"/>
                </a:solidFill>
              </a:rPr>
              <a:t>, E </a:t>
            </a:r>
            <a:r>
              <a:rPr lang="fr-FR" sz="3600" dirty="0" err="1" smtClean="0">
                <a:solidFill>
                  <a:schemeClr val="bg1"/>
                </a:solidFill>
              </a:rPr>
              <a:t>Plouviez</a:t>
            </a:r>
            <a:r>
              <a:rPr lang="fr-FR" sz="3600" dirty="0" smtClean="0">
                <a:solidFill>
                  <a:schemeClr val="bg1"/>
                </a:solidFill>
              </a:rPr>
              <a:t>, B Roche (ESRF)</a:t>
            </a:r>
          </a:p>
          <a:p>
            <a:r>
              <a:rPr lang="fr-FR" sz="3200" i="1" dirty="0" smtClean="0">
                <a:solidFill>
                  <a:schemeClr val="bg1"/>
                </a:solidFill>
              </a:rPr>
              <a:t>Au nom de la Division Accélérateur et Source et de l'équipe du projet EBS</a:t>
            </a:r>
            <a:endParaRPr lang="fr-FR" sz="3200" i="1" dirty="0">
              <a:solidFill>
                <a:schemeClr val="bg1"/>
              </a:solidFill>
            </a:endParaRPr>
          </a:p>
        </p:txBody>
      </p:sp>
      <p:sp>
        <p:nvSpPr>
          <p:cNvPr id="8" name="Rectangle 7"/>
          <p:cNvSpPr/>
          <p:nvPr/>
        </p:nvSpPr>
        <p:spPr bwMode="auto">
          <a:xfrm>
            <a:off x="323402" y="5536886"/>
            <a:ext cx="13303324" cy="4446574"/>
          </a:xfrm>
          <a:prstGeom prst="rect">
            <a:avLst/>
          </a:prstGeom>
          <a:solidFill>
            <a:srgbClr val="B7B9BA">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474788"/>
            <a:endParaRPr lang="fr-FR" sz="3000" dirty="0"/>
          </a:p>
        </p:txBody>
      </p:sp>
      <p:sp>
        <p:nvSpPr>
          <p:cNvPr id="9" name="Rectangle 3"/>
          <p:cNvSpPr>
            <a:spLocks noGrp="1" noChangeArrowheads="1"/>
          </p:cNvSpPr>
          <p:nvPr>
            <p:ph type="subTitle" idx="1"/>
          </p:nvPr>
        </p:nvSpPr>
        <p:spPr>
          <a:xfrm>
            <a:off x="303958" y="5734233"/>
            <a:ext cx="13215352" cy="3965311"/>
          </a:xfrm>
        </p:spPr>
        <p:txBody>
          <a:bodyPr>
            <a:noAutofit/>
          </a:bodyPr>
          <a:lstStyle/>
          <a:p>
            <a:pPr algn="just"/>
            <a:r>
              <a:rPr lang="fr-FR" sz="2800" dirty="0" smtClean="0">
                <a:solidFill>
                  <a:srgbClr val="132577"/>
                </a:solidFill>
                <a:latin typeface="Arial" panose="020B0604020202020204" pitchFamily="34" charset="0"/>
                <a:cs typeface="Arial" panose="020B0604020202020204" pitchFamily="34" charset="0"/>
              </a:rPr>
              <a:t>En 1988, onze pays européens ont uni leurs forces pour construire le centre européen de rayonnement synchrotron à Grenoble [France]. L'ESRF a été la première source de lumière de troisième génération au monde. Après 30 ans d’innovation et de service aux utilisateurs, l’anneau de stockage a été fermé pour laisser la place à une nouvelle source plus lumineuse. Ce poster décrit l'évolution de l'installation depuis son origine jusqu’à la source extrêmement brillante (EBS). Tout d’abord, les aspects opérationnels, y compris la fiabilité et les modes de faisceau, sont évoqués. Vient ensuite la présentation de l’évolution de l’optique machine et la mise en œuvre du mode d’injection fréquente. Le développement des systèmes radiofréquence radio et le vide sont ensuite discutés. </a:t>
            </a:r>
            <a:br>
              <a:rPr lang="fr-FR" sz="2800" dirty="0" smtClean="0">
                <a:solidFill>
                  <a:srgbClr val="132577"/>
                </a:solidFill>
                <a:latin typeface="Arial" panose="020B0604020202020204" pitchFamily="34" charset="0"/>
                <a:cs typeface="Arial" panose="020B0604020202020204" pitchFamily="34" charset="0"/>
              </a:rPr>
            </a:br>
            <a:r>
              <a:rPr lang="fr-FR" sz="2800" dirty="0" smtClean="0">
                <a:solidFill>
                  <a:srgbClr val="132577"/>
                </a:solidFill>
                <a:latin typeface="Arial" panose="020B0604020202020204" pitchFamily="34" charset="0"/>
                <a:cs typeface="Arial" panose="020B0604020202020204" pitchFamily="34" charset="0"/>
              </a:rPr>
              <a:t>En conclusion le </a:t>
            </a:r>
            <a:r>
              <a:rPr lang="fr-FR" sz="2800" dirty="0" err="1" smtClean="0">
                <a:solidFill>
                  <a:srgbClr val="132577"/>
                </a:solidFill>
                <a:latin typeface="Arial" panose="020B0604020202020204" pitchFamily="34" charset="0"/>
                <a:cs typeface="Arial" panose="020B0604020202020204" pitchFamily="34" charset="0"/>
              </a:rPr>
              <a:t>status</a:t>
            </a:r>
            <a:r>
              <a:rPr lang="fr-FR" sz="2800" dirty="0" smtClean="0">
                <a:solidFill>
                  <a:srgbClr val="132577"/>
                </a:solidFill>
                <a:latin typeface="Arial" panose="020B0604020202020204" pitchFamily="34" charset="0"/>
                <a:cs typeface="Arial" panose="020B0604020202020204" pitchFamily="34" charset="0"/>
              </a:rPr>
              <a:t> de l’EBS est présenté.</a:t>
            </a:r>
            <a:endParaRPr lang="fr-FR" sz="2800" dirty="0">
              <a:solidFill>
                <a:srgbClr val="132577"/>
              </a:solidFill>
              <a:latin typeface="Arial" panose="020B0604020202020204" pitchFamily="34" charset="0"/>
              <a:cs typeface="Arial" panose="020B0604020202020204" pitchFamily="34" charset="0"/>
            </a:endParaRPr>
          </a:p>
        </p:txBody>
      </p:sp>
      <p:sp>
        <p:nvSpPr>
          <p:cNvPr id="12" name="Text Box 17"/>
          <p:cNvSpPr txBox="1">
            <a:spLocks noChangeArrowheads="1"/>
          </p:cNvSpPr>
          <p:nvPr/>
        </p:nvSpPr>
        <p:spPr bwMode="auto">
          <a:xfrm>
            <a:off x="9358803" y="32269713"/>
            <a:ext cx="13718187" cy="784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9314" tIns="64657" rIns="129314" bIns="64657">
            <a:spAutoFit/>
          </a:bodyPr>
          <a:lstStyle>
            <a:lvl1pPr defTabSz="1474788">
              <a:defRPr>
                <a:solidFill>
                  <a:schemeClr val="tx1"/>
                </a:solidFill>
                <a:latin typeface="Arial" panose="020B0604020202020204" pitchFamily="34" charset="0"/>
              </a:defRPr>
            </a:lvl1pPr>
            <a:lvl2pPr marL="646113" defTabSz="1474788">
              <a:defRPr>
                <a:solidFill>
                  <a:schemeClr val="tx1"/>
                </a:solidFill>
                <a:latin typeface="Arial" panose="020B0604020202020204" pitchFamily="34" charset="0"/>
              </a:defRPr>
            </a:lvl2pPr>
            <a:lvl3pPr marL="1293813" defTabSz="1474788">
              <a:defRPr>
                <a:solidFill>
                  <a:schemeClr val="tx1"/>
                </a:solidFill>
                <a:latin typeface="Arial" panose="020B0604020202020204" pitchFamily="34" charset="0"/>
              </a:defRPr>
            </a:lvl3pPr>
            <a:lvl4pPr marL="1939925" defTabSz="1474788">
              <a:defRPr>
                <a:solidFill>
                  <a:schemeClr val="tx1"/>
                </a:solidFill>
                <a:latin typeface="Arial" panose="020B0604020202020204" pitchFamily="34" charset="0"/>
              </a:defRPr>
            </a:lvl4pPr>
            <a:lvl5pPr marL="2586038" defTabSz="1474788">
              <a:defRPr>
                <a:solidFill>
                  <a:schemeClr val="tx1"/>
                </a:solidFill>
                <a:latin typeface="Arial" panose="020B0604020202020204" pitchFamily="34" charset="0"/>
              </a:defRPr>
            </a:lvl5pPr>
            <a:lvl6pPr marL="3043238" defTabSz="1474788" fontAlgn="base">
              <a:spcBef>
                <a:spcPct val="0"/>
              </a:spcBef>
              <a:spcAft>
                <a:spcPct val="0"/>
              </a:spcAft>
              <a:defRPr>
                <a:solidFill>
                  <a:schemeClr val="tx1"/>
                </a:solidFill>
                <a:latin typeface="Arial" panose="020B0604020202020204" pitchFamily="34" charset="0"/>
              </a:defRPr>
            </a:lvl6pPr>
            <a:lvl7pPr marL="3500438" defTabSz="1474788" fontAlgn="base">
              <a:spcBef>
                <a:spcPct val="0"/>
              </a:spcBef>
              <a:spcAft>
                <a:spcPct val="0"/>
              </a:spcAft>
              <a:defRPr>
                <a:solidFill>
                  <a:schemeClr val="tx1"/>
                </a:solidFill>
                <a:latin typeface="Arial" panose="020B0604020202020204" pitchFamily="34" charset="0"/>
              </a:defRPr>
            </a:lvl7pPr>
            <a:lvl8pPr marL="3957638" defTabSz="1474788" fontAlgn="base">
              <a:spcBef>
                <a:spcPct val="0"/>
              </a:spcBef>
              <a:spcAft>
                <a:spcPct val="0"/>
              </a:spcAft>
              <a:defRPr>
                <a:solidFill>
                  <a:schemeClr val="tx1"/>
                </a:solidFill>
                <a:latin typeface="Arial" panose="020B0604020202020204" pitchFamily="34" charset="0"/>
              </a:defRPr>
            </a:lvl8pPr>
            <a:lvl9pPr marL="4414838" defTabSz="1474788"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sz="4000" b="1" dirty="0" err="1" smtClean="0">
                <a:solidFill>
                  <a:srgbClr val="132577"/>
                </a:solidFill>
                <a:latin typeface="+mn-lt"/>
                <a:cs typeface="Arial" panose="020B0604020202020204" pitchFamily="34" charset="0"/>
              </a:rPr>
              <a:t>Status</a:t>
            </a:r>
            <a:r>
              <a:rPr lang="fr-FR" sz="4000" b="1" dirty="0" smtClean="0">
                <a:solidFill>
                  <a:srgbClr val="132577"/>
                </a:solidFill>
                <a:latin typeface="+mn-lt"/>
                <a:cs typeface="Arial" panose="020B0604020202020204" pitchFamily="34" charset="0"/>
              </a:rPr>
              <a:t> of the </a:t>
            </a:r>
            <a:r>
              <a:rPr lang="fr-FR" sz="4000" b="1" dirty="0" err="1" smtClean="0">
                <a:solidFill>
                  <a:srgbClr val="132577"/>
                </a:solidFill>
                <a:latin typeface="+mn-lt"/>
                <a:cs typeface="Arial" panose="020B0604020202020204" pitchFamily="34" charset="0"/>
              </a:rPr>
              <a:t>Extremely</a:t>
            </a:r>
            <a:r>
              <a:rPr lang="fr-FR" sz="4000" b="1" dirty="0" smtClean="0">
                <a:solidFill>
                  <a:srgbClr val="132577"/>
                </a:solidFill>
                <a:latin typeface="+mn-lt"/>
                <a:cs typeface="Arial" panose="020B0604020202020204" pitchFamily="34" charset="0"/>
              </a:rPr>
              <a:t> </a:t>
            </a:r>
            <a:r>
              <a:rPr lang="fr-FR" sz="4000" b="1" dirty="0" err="1" smtClean="0">
                <a:solidFill>
                  <a:srgbClr val="132577"/>
                </a:solidFill>
                <a:latin typeface="+mn-lt"/>
                <a:cs typeface="Arial" panose="020B0604020202020204" pitchFamily="34" charset="0"/>
              </a:rPr>
              <a:t>Brilliant</a:t>
            </a:r>
            <a:r>
              <a:rPr lang="fr-FR" sz="4000" b="1" dirty="0" smtClean="0">
                <a:solidFill>
                  <a:srgbClr val="132577"/>
                </a:solidFill>
                <a:latin typeface="+mn-lt"/>
                <a:cs typeface="Arial" panose="020B0604020202020204" pitchFamily="34" charset="0"/>
              </a:rPr>
              <a:t> Source </a:t>
            </a:r>
            <a:r>
              <a:rPr lang="fr-FR" sz="4000" b="1" dirty="0" err="1" smtClean="0">
                <a:solidFill>
                  <a:srgbClr val="132577"/>
                </a:solidFill>
                <a:latin typeface="+mn-lt"/>
                <a:cs typeface="Arial" panose="020B0604020202020204" pitchFamily="34" charset="0"/>
              </a:rPr>
              <a:t>project</a:t>
            </a:r>
            <a:r>
              <a:rPr lang="fr-FR" sz="4000" b="1" dirty="0" smtClean="0">
                <a:solidFill>
                  <a:srgbClr val="132577"/>
                </a:solidFill>
                <a:latin typeface="+mn-lt"/>
                <a:cs typeface="Arial" panose="020B0604020202020204" pitchFamily="34" charset="0"/>
              </a:rPr>
              <a:t>:</a:t>
            </a:r>
          </a:p>
          <a:p>
            <a:pPr>
              <a:spcBef>
                <a:spcPct val="50000"/>
              </a:spcBef>
            </a:pPr>
            <a:r>
              <a:rPr lang="fr-FR" sz="2800" dirty="0" smtClean="0">
                <a:solidFill>
                  <a:srgbClr val="132577"/>
                </a:solidFill>
                <a:latin typeface="+mn-lt"/>
                <a:cs typeface="Arial" panose="020B0604020202020204" pitchFamily="34" charset="0"/>
                <a:sym typeface="Wingdings" panose="05000000000000000000" pitchFamily="2" charset="2"/>
              </a:rPr>
              <a:t>Mise en œuvre d'un nouvel anneau de stockage basé sur une optique originale </a:t>
            </a:r>
            <a:br>
              <a:rPr lang="fr-FR" sz="2800" dirty="0" smtClean="0">
                <a:solidFill>
                  <a:srgbClr val="132577"/>
                </a:solidFill>
                <a:latin typeface="+mn-lt"/>
                <a:cs typeface="Arial" panose="020B0604020202020204" pitchFamily="34" charset="0"/>
                <a:sym typeface="Wingdings" panose="05000000000000000000" pitchFamily="2" charset="2"/>
              </a:rPr>
            </a:br>
            <a:r>
              <a:rPr lang="fr-FR" sz="2800" dirty="0" smtClean="0">
                <a:solidFill>
                  <a:srgbClr val="132577"/>
                </a:solidFill>
                <a:latin typeface="+mn-lt"/>
                <a:cs typeface="Arial" panose="020B0604020202020204" pitchFamily="34" charset="0"/>
                <a:sym typeface="Wingdings" panose="05000000000000000000" pitchFamily="2" charset="2"/>
              </a:rPr>
              <a:t>( </a:t>
            </a:r>
            <a:r>
              <a:rPr lang="fr-FR" sz="2800" dirty="0" err="1" smtClean="0">
                <a:solidFill>
                  <a:srgbClr val="132577"/>
                </a:solidFill>
                <a:latin typeface="+mn-lt"/>
                <a:cs typeface="Arial" panose="020B0604020202020204" pitchFamily="34" charset="0"/>
              </a:rPr>
              <a:t>hybrid</a:t>
            </a:r>
            <a:r>
              <a:rPr lang="fr-FR" sz="2800" dirty="0" smtClean="0">
                <a:solidFill>
                  <a:srgbClr val="132577"/>
                </a:solidFill>
                <a:latin typeface="+mn-lt"/>
                <a:cs typeface="Arial" panose="020B0604020202020204" pitchFamily="34" charset="0"/>
              </a:rPr>
              <a:t> 7-bend achromat) afin de réduire l’</a:t>
            </a:r>
            <a:r>
              <a:rPr lang="fr-FR" sz="2800" dirty="0" err="1" smtClean="0">
                <a:solidFill>
                  <a:srgbClr val="132577"/>
                </a:solidFill>
                <a:latin typeface="+mn-lt"/>
                <a:cs typeface="Arial" panose="020B0604020202020204" pitchFamily="34" charset="0"/>
              </a:rPr>
              <a:t>emittance</a:t>
            </a:r>
            <a:r>
              <a:rPr lang="fr-FR" sz="2800" dirty="0" smtClean="0">
                <a:solidFill>
                  <a:srgbClr val="132577"/>
                </a:solidFill>
                <a:latin typeface="+mn-lt"/>
                <a:cs typeface="Arial" panose="020B0604020202020204" pitchFamily="34" charset="0"/>
              </a:rPr>
              <a:t> horizontale en dessous de 140 </a:t>
            </a:r>
            <a:r>
              <a:rPr lang="fr-FR" sz="2800" dirty="0" err="1" smtClean="0">
                <a:solidFill>
                  <a:srgbClr val="132577"/>
                </a:solidFill>
                <a:latin typeface="+mn-lt"/>
                <a:cs typeface="Arial" panose="020B0604020202020204" pitchFamily="34" charset="0"/>
              </a:rPr>
              <a:t>pm.rad</a:t>
            </a:r>
            <a:r>
              <a:rPr lang="fr-FR" sz="2800" dirty="0" smtClean="0">
                <a:solidFill>
                  <a:srgbClr val="132577"/>
                </a:solidFill>
                <a:latin typeface="+mn-lt"/>
                <a:cs typeface="Arial" panose="020B0604020202020204" pitchFamily="34" charset="0"/>
              </a:rPr>
              <a:t> </a:t>
            </a:r>
            <a:br>
              <a:rPr lang="fr-FR" sz="2800" dirty="0" smtClean="0">
                <a:solidFill>
                  <a:srgbClr val="132577"/>
                </a:solidFill>
                <a:latin typeface="+mn-lt"/>
                <a:cs typeface="Arial" panose="020B0604020202020204" pitchFamily="34" charset="0"/>
              </a:rPr>
            </a:br>
            <a:r>
              <a:rPr lang="fr-FR" sz="2800" dirty="0" smtClean="0">
                <a:solidFill>
                  <a:srgbClr val="132577"/>
                </a:solidFill>
                <a:latin typeface="+mn-lt"/>
                <a:cs typeface="Arial" panose="020B0604020202020204" pitchFamily="34" charset="0"/>
              </a:rPr>
              <a:t>	</a:t>
            </a:r>
            <a:r>
              <a:rPr lang="fr-FR" sz="2800" dirty="0" smtClean="0">
                <a:solidFill>
                  <a:srgbClr val="132577"/>
                </a:solidFill>
                <a:latin typeface="+mn-lt"/>
                <a:cs typeface="Arial" panose="020B0604020202020204" pitchFamily="34" charset="0"/>
                <a:sym typeface="Wingdings" panose="05000000000000000000" pitchFamily="2" charset="2"/>
              </a:rPr>
              <a:t></a:t>
            </a:r>
            <a:r>
              <a:rPr lang="fr-FR" sz="2800" dirty="0" smtClean="0">
                <a:solidFill>
                  <a:srgbClr val="132577"/>
                </a:solidFill>
                <a:latin typeface="+mn-lt"/>
                <a:cs typeface="Arial" panose="020B0604020202020204" pitchFamily="34" charset="0"/>
              </a:rPr>
              <a:t> </a:t>
            </a:r>
            <a:r>
              <a:rPr lang="fr-FR" sz="2800" dirty="0" smtClean="0">
                <a:solidFill>
                  <a:srgbClr val="132577"/>
                </a:solidFill>
                <a:latin typeface="+mn-lt"/>
                <a:cs typeface="Arial" panose="020B0604020202020204" pitchFamily="34" charset="0"/>
              </a:rPr>
              <a:t>amélioration </a:t>
            </a:r>
            <a:r>
              <a:rPr lang="fr-FR" sz="2800" dirty="0" smtClean="0">
                <a:solidFill>
                  <a:srgbClr val="132577"/>
                </a:solidFill>
                <a:latin typeface="+mn-lt"/>
                <a:cs typeface="Arial" panose="020B0604020202020204" pitchFamily="34" charset="0"/>
              </a:rPr>
              <a:t>importante de la brillance et de la cohérence.</a:t>
            </a:r>
          </a:p>
          <a:p>
            <a:pPr marL="457200" indent="-457200" defTabSz="890588">
              <a:spcBef>
                <a:spcPts val="600"/>
              </a:spcBef>
              <a:buFont typeface="Arial" panose="020B0604020202020204" pitchFamily="34" charset="0"/>
              <a:buChar char="•"/>
              <a:tabLst>
                <a:tab pos="528638" algn="l"/>
              </a:tabLst>
            </a:pPr>
            <a:r>
              <a:rPr lang="fr-FR" sz="2800" i="1" dirty="0" smtClean="0">
                <a:solidFill>
                  <a:srgbClr val="132577"/>
                </a:solidFill>
                <a:latin typeface="+mn-lt"/>
                <a:cs typeface="Arial" panose="020B0604020202020204" pitchFamily="34" charset="0"/>
              </a:rPr>
              <a:t>Démontage de l’ancien anneau </a:t>
            </a:r>
            <a:r>
              <a:rPr lang="fr-FR" sz="2800" i="1" dirty="0" smtClean="0">
                <a:solidFill>
                  <a:srgbClr val="132577"/>
                </a:solidFill>
                <a:latin typeface="+mn-lt"/>
                <a:cs typeface="Arial" panose="020B0604020202020204" pitchFamily="34" charset="0"/>
                <a:sym typeface="Wingdings" panose="05000000000000000000" pitchFamily="2" charset="2"/>
              </a:rPr>
              <a:t> terminé</a:t>
            </a:r>
          </a:p>
          <a:p>
            <a:pPr marL="457200" indent="-457200" defTabSz="890588">
              <a:spcBef>
                <a:spcPts val="600"/>
              </a:spcBef>
              <a:buFont typeface="Arial" panose="020B0604020202020204" pitchFamily="34" charset="0"/>
              <a:buChar char="•"/>
              <a:tabLst>
                <a:tab pos="528638" algn="l"/>
              </a:tabLst>
            </a:pPr>
            <a:r>
              <a:rPr lang="fr-FR" sz="2800" i="1" dirty="0" smtClean="0">
                <a:solidFill>
                  <a:srgbClr val="132577"/>
                </a:solidFill>
                <a:latin typeface="+mn-lt"/>
                <a:cs typeface="Arial" panose="020B0604020202020204" pitchFamily="34" charset="0"/>
              </a:rPr>
              <a:t>Préparation du tunnel et de la zone technique</a:t>
            </a:r>
            <a:r>
              <a:rPr lang="fr-FR" sz="2800" i="1" dirty="0" smtClean="0">
                <a:solidFill>
                  <a:srgbClr val="132577"/>
                </a:solidFill>
                <a:latin typeface="+mn-lt"/>
                <a:cs typeface="Arial" panose="020B0604020202020204" pitchFamily="34" charset="0"/>
                <a:sym typeface="Wingdings" panose="05000000000000000000" pitchFamily="2" charset="2"/>
              </a:rPr>
              <a:t> terminé</a:t>
            </a:r>
          </a:p>
          <a:p>
            <a:pPr marL="457200" indent="-457200" defTabSz="890588">
              <a:spcBef>
                <a:spcPts val="600"/>
              </a:spcBef>
              <a:buFont typeface="Arial" panose="020B0604020202020204" pitchFamily="34" charset="0"/>
              <a:buChar char="•"/>
              <a:tabLst>
                <a:tab pos="528638" algn="l"/>
              </a:tabLst>
            </a:pPr>
            <a:r>
              <a:rPr lang="fr-FR" sz="2800" i="1" dirty="0" smtClean="0">
                <a:solidFill>
                  <a:srgbClr val="132577"/>
                </a:solidFill>
                <a:latin typeface="+mn-lt"/>
                <a:cs typeface="Arial" panose="020B0604020202020204" pitchFamily="34" charset="0"/>
                <a:sym typeface="Wingdings" panose="05000000000000000000" pitchFamily="2" charset="2"/>
              </a:rPr>
              <a:t>Installation </a:t>
            </a:r>
            <a:r>
              <a:rPr lang="fr-FR" sz="2800" i="1" dirty="0" smtClean="0">
                <a:solidFill>
                  <a:srgbClr val="132577"/>
                </a:solidFill>
                <a:latin typeface="+mn-lt"/>
                <a:cs typeface="Arial" panose="020B0604020202020204" pitchFamily="34" charset="0"/>
                <a:sym typeface="Wingdings" panose="05000000000000000000" pitchFamily="2" charset="2"/>
              </a:rPr>
              <a:t>des 128 poutres préassemblées terminé</a:t>
            </a:r>
          </a:p>
          <a:p>
            <a:pPr marL="457200" indent="-457200" defTabSz="890588">
              <a:spcBef>
                <a:spcPts val="600"/>
              </a:spcBef>
              <a:buFont typeface="Arial" panose="020B0604020202020204" pitchFamily="34" charset="0"/>
              <a:buChar char="•"/>
              <a:tabLst>
                <a:tab pos="528638" algn="l"/>
              </a:tabLst>
            </a:pPr>
            <a:r>
              <a:rPr lang="fr-FR" sz="2800" i="1" dirty="0" smtClean="0">
                <a:solidFill>
                  <a:srgbClr val="132577"/>
                </a:solidFill>
                <a:latin typeface="+mn-lt"/>
                <a:cs typeface="Arial" panose="020B0604020202020204" pitchFamily="34" charset="0"/>
                <a:sym typeface="Wingdings" panose="05000000000000000000" pitchFamily="2" charset="2"/>
              </a:rPr>
              <a:t>Interconnexion des poutres  terminé</a:t>
            </a:r>
          </a:p>
          <a:p>
            <a:pPr marL="457200" indent="-457200" defTabSz="890588">
              <a:spcBef>
                <a:spcPts val="600"/>
              </a:spcBef>
              <a:buFont typeface="Arial" panose="020B0604020202020204" pitchFamily="34" charset="0"/>
              <a:buChar char="•"/>
              <a:tabLst>
                <a:tab pos="528638" algn="l"/>
              </a:tabLst>
            </a:pPr>
            <a:r>
              <a:rPr lang="fr-FR" sz="2800" i="1" dirty="0" smtClean="0">
                <a:solidFill>
                  <a:srgbClr val="132577"/>
                </a:solidFill>
                <a:latin typeface="+mn-lt"/>
                <a:cs typeface="Arial" panose="020B0604020202020204" pitchFamily="34" charset="0"/>
              </a:rPr>
              <a:t>Câblage </a:t>
            </a:r>
            <a:r>
              <a:rPr lang="fr-FR" sz="2800" i="1" dirty="0">
                <a:solidFill>
                  <a:srgbClr val="132577"/>
                </a:solidFill>
                <a:latin typeface="+mn-lt"/>
                <a:cs typeface="Arial" panose="020B0604020202020204" pitchFamily="34" charset="0"/>
              </a:rPr>
              <a:t>et tuyauterie</a:t>
            </a:r>
            <a:r>
              <a:rPr lang="fr-FR" sz="2800" i="1" dirty="0">
                <a:solidFill>
                  <a:srgbClr val="132577"/>
                </a:solidFill>
                <a:latin typeface="+mn-lt"/>
                <a:cs typeface="Arial" panose="020B0604020202020204" pitchFamily="34" charset="0"/>
                <a:sym typeface="Wingdings" panose="05000000000000000000" pitchFamily="2" charset="2"/>
              </a:rPr>
              <a:t> </a:t>
            </a:r>
            <a:r>
              <a:rPr lang="fr-FR" sz="2800" i="1" dirty="0" smtClean="0">
                <a:solidFill>
                  <a:srgbClr val="132577"/>
                </a:solidFill>
                <a:latin typeface="+mn-lt"/>
                <a:cs typeface="Arial" panose="020B0604020202020204" pitchFamily="34" charset="0"/>
                <a:sym typeface="Wingdings" panose="05000000000000000000" pitchFamily="2" charset="2"/>
              </a:rPr>
              <a:t>terminé</a:t>
            </a:r>
          </a:p>
          <a:p>
            <a:pPr marL="457200" indent="-457200" defTabSz="890588">
              <a:spcBef>
                <a:spcPts val="600"/>
              </a:spcBef>
              <a:buFont typeface="Arial" panose="020B0604020202020204" pitchFamily="34" charset="0"/>
              <a:buChar char="•"/>
              <a:tabLst>
                <a:tab pos="528638" algn="l"/>
              </a:tabLst>
            </a:pPr>
            <a:r>
              <a:rPr lang="fr-FR" sz="2800" i="1" dirty="0" smtClean="0">
                <a:solidFill>
                  <a:srgbClr val="132577"/>
                </a:solidFill>
                <a:latin typeface="+mn-lt"/>
                <a:cs typeface="Arial" panose="020B0604020202020204" pitchFamily="34" charset="0"/>
                <a:sym typeface="Wingdings" panose="05000000000000000000" pitchFamily="2" charset="2"/>
              </a:rPr>
              <a:t>Installation de sections droites et des têtes de lignes  </a:t>
            </a:r>
            <a:r>
              <a:rPr lang="fr-FR" sz="2800" i="1" dirty="0" smtClean="0">
                <a:solidFill>
                  <a:srgbClr val="132577"/>
                </a:solidFill>
                <a:latin typeface="+mn-lt"/>
                <a:cs typeface="Arial" panose="020B0604020202020204" pitchFamily="34" charset="0"/>
                <a:sym typeface="Wingdings" panose="05000000000000000000" pitchFamily="2" charset="2"/>
              </a:rPr>
              <a:t>95%</a:t>
            </a:r>
            <a:endParaRPr lang="fr-FR" sz="2800" i="1" dirty="0" smtClean="0">
              <a:solidFill>
                <a:srgbClr val="132577"/>
              </a:solidFill>
              <a:latin typeface="+mn-lt"/>
              <a:cs typeface="Arial" panose="020B0604020202020204" pitchFamily="34" charset="0"/>
              <a:sym typeface="Wingdings" panose="05000000000000000000" pitchFamily="2" charset="2"/>
            </a:endParaRPr>
          </a:p>
          <a:p>
            <a:pPr marL="457200" indent="-457200" defTabSz="890588">
              <a:spcBef>
                <a:spcPts val="600"/>
              </a:spcBef>
              <a:buFont typeface="Arial" panose="020B0604020202020204" pitchFamily="34" charset="0"/>
              <a:buChar char="•"/>
              <a:tabLst>
                <a:tab pos="528638" algn="l"/>
              </a:tabLst>
            </a:pPr>
            <a:r>
              <a:rPr lang="fr-FR" sz="2800" i="1" dirty="0" smtClean="0">
                <a:solidFill>
                  <a:srgbClr val="132577"/>
                </a:solidFill>
                <a:latin typeface="+mn-lt"/>
                <a:cs typeface="Arial" panose="020B0604020202020204" pitchFamily="34" charset="0"/>
                <a:sym typeface="Wingdings" panose="05000000000000000000" pitchFamily="2" charset="2"/>
              </a:rPr>
              <a:t>Installation des diagnostiques  90</a:t>
            </a:r>
            <a:r>
              <a:rPr lang="fr-FR" sz="2800" i="1" dirty="0" smtClean="0">
                <a:solidFill>
                  <a:srgbClr val="132577"/>
                </a:solidFill>
                <a:latin typeface="+mn-lt"/>
                <a:cs typeface="Arial" panose="020B0604020202020204" pitchFamily="34" charset="0"/>
                <a:sym typeface="Wingdings" panose="05000000000000000000" pitchFamily="2" charset="2"/>
              </a:rPr>
              <a:t>%</a:t>
            </a:r>
          </a:p>
          <a:p>
            <a:pPr marL="457200" indent="-457200" defTabSz="890588">
              <a:spcBef>
                <a:spcPts val="600"/>
              </a:spcBef>
              <a:buFont typeface="Arial" panose="020B0604020202020204" pitchFamily="34" charset="0"/>
              <a:buChar char="•"/>
              <a:tabLst>
                <a:tab pos="528638" algn="l"/>
              </a:tabLst>
            </a:pPr>
            <a:r>
              <a:rPr lang="fr-FR" sz="2800" i="1" dirty="0" smtClean="0">
                <a:solidFill>
                  <a:srgbClr val="132577"/>
                </a:solidFill>
                <a:latin typeface="+mn-lt"/>
                <a:cs typeface="Arial" panose="020B0604020202020204" pitchFamily="34" charset="0"/>
                <a:sym typeface="Wingdings" panose="05000000000000000000" pitchFamily="2" charset="2"/>
              </a:rPr>
              <a:t>Mise sous vide et étuvage 90%</a:t>
            </a:r>
            <a:endParaRPr lang="fr-FR" sz="2800" i="1" dirty="0" smtClean="0">
              <a:solidFill>
                <a:srgbClr val="132577"/>
              </a:solidFill>
              <a:latin typeface="+mn-lt"/>
              <a:cs typeface="Arial" panose="020B0604020202020204" pitchFamily="34" charset="0"/>
              <a:sym typeface="Wingdings" panose="05000000000000000000" pitchFamily="2" charset="2"/>
            </a:endParaRPr>
          </a:p>
          <a:p>
            <a:pPr marL="457200" indent="-457200" defTabSz="890588">
              <a:spcBef>
                <a:spcPts val="600"/>
              </a:spcBef>
              <a:buFont typeface="Arial" panose="020B0604020202020204" pitchFamily="34" charset="0"/>
              <a:buChar char="•"/>
              <a:tabLst>
                <a:tab pos="528638" algn="l"/>
              </a:tabLst>
            </a:pPr>
            <a:r>
              <a:rPr lang="fr-FR" sz="2800" i="1" dirty="0" smtClean="0">
                <a:solidFill>
                  <a:srgbClr val="132577"/>
                </a:solidFill>
                <a:latin typeface="+mn-lt"/>
                <a:cs typeface="Arial" panose="020B0604020202020204" pitchFamily="34" charset="0"/>
                <a:sym typeface="Wingdings" panose="05000000000000000000" pitchFamily="2" charset="2"/>
              </a:rPr>
              <a:t>Installation RF  Terminé</a:t>
            </a:r>
          </a:p>
          <a:p>
            <a:pPr marL="457200" indent="-457200" defTabSz="890588">
              <a:spcBef>
                <a:spcPts val="600"/>
              </a:spcBef>
              <a:buFont typeface="Arial" panose="020B0604020202020204" pitchFamily="34" charset="0"/>
              <a:buChar char="•"/>
              <a:tabLst>
                <a:tab pos="528638" algn="l"/>
              </a:tabLst>
            </a:pPr>
            <a:r>
              <a:rPr lang="fr-FR" sz="2800" i="1" dirty="0" smtClean="0">
                <a:solidFill>
                  <a:srgbClr val="132577"/>
                </a:solidFill>
                <a:latin typeface="+mn-lt"/>
                <a:cs typeface="Arial" panose="020B0604020202020204" pitchFamily="34" charset="0"/>
                <a:sym typeface="Wingdings" panose="05000000000000000000" pitchFamily="2" charset="2"/>
              </a:rPr>
              <a:t>Installation des alimentations  Terminé</a:t>
            </a:r>
          </a:p>
          <a:p>
            <a:pPr marL="457200" indent="-457200" defTabSz="890588">
              <a:spcBef>
                <a:spcPts val="600"/>
              </a:spcBef>
              <a:buFont typeface="Arial" panose="020B0604020202020204" pitchFamily="34" charset="0"/>
              <a:buChar char="•"/>
              <a:tabLst>
                <a:tab pos="528638" algn="l"/>
              </a:tabLst>
            </a:pPr>
            <a:r>
              <a:rPr lang="fr-FR" sz="2800" i="1" dirty="0" smtClean="0">
                <a:solidFill>
                  <a:srgbClr val="132577"/>
                </a:solidFill>
                <a:latin typeface="+mn-lt"/>
                <a:cs typeface="Arial" panose="020B0604020202020204" pitchFamily="34" charset="0"/>
                <a:sym typeface="Wingdings" panose="05000000000000000000" pitchFamily="2" charset="2"/>
              </a:rPr>
              <a:t>Démarrage Equipements  En cours</a:t>
            </a:r>
          </a:p>
        </p:txBody>
      </p:sp>
      <p:sp>
        <p:nvSpPr>
          <p:cNvPr id="13" name="Text Box 24"/>
          <p:cNvSpPr txBox="1">
            <a:spLocks noChangeArrowheads="1"/>
          </p:cNvSpPr>
          <p:nvPr/>
        </p:nvSpPr>
        <p:spPr bwMode="auto">
          <a:xfrm>
            <a:off x="872370" y="40674097"/>
            <a:ext cx="29156678" cy="111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9314" tIns="64657" rIns="129314" bIns="64657">
            <a:spAutoFit/>
          </a:bodyPr>
          <a:lstStyle>
            <a:lvl1pPr defTabSz="1474788">
              <a:defRPr>
                <a:solidFill>
                  <a:schemeClr val="tx1"/>
                </a:solidFill>
                <a:latin typeface="Arial" panose="020B0604020202020204" pitchFamily="34" charset="0"/>
              </a:defRPr>
            </a:lvl1pPr>
            <a:lvl2pPr marL="646113" defTabSz="1474788">
              <a:defRPr>
                <a:solidFill>
                  <a:schemeClr val="tx1"/>
                </a:solidFill>
                <a:latin typeface="Arial" panose="020B0604020202020204" pitchFamily="34" charset="0"/>
              </a:defRPr>
            </a:lvl2pPr>
            <a:lvl3pPr marL="1293813" defTabSz="1474788">
              <a:defRPr>
                <a:solidFill>
                  <a:schemeClr val="tx1"/>
                </a:solidFill>
                <a:latin typeface="Arial" panose="020B0604020202020204" pitchFamily="34" charset="0"/>
              </a:defRPr>
            </a:lvl3pPr>
            <a:lvl4pPr marL="1939925" defTabSz="1474788">
              <a:defRPr>
                <a:solidFill>
                  <a:schemeClr val="tx1"/>
                </a:solidFill>
                <a:latin typeface="Arial" panose="020B0604020202020204" pitchFamily="34" charset="0"/>
              </a:defRPr>
            </a:lvl4pPr>
            <a:lvl5pPr marL="2586038" defTabSz="1474788">
              <a:defRPr>
                <a:solidFill>
                  <a:schemeClr val="tx1"/>
                </a:solidFill>
                <a:latin typeface="Arial" panose="020B0604020202020204" pitchFamily="34" charset="0"/>
              </a:defRPr>
            </a:lvl5pPr>
            <a:lvl6pPr marL="3043238" defTabSz="1474788" fontAlgn="base">
              <a:spcBef>
                <a:spcPct val="0"/>
              </a:spcBef>
              <a:spcAft>
                <a:spcPct val="0"/>
              </a:spcAft>
              <a:defRPr>
                <a:solidFill>
                  <a:schemeClr val="tx1"/>
                </a:solidFill>
                <a:latin typeface="Arial" panose="020B0604020202020204" pitchFamily="34" charset="0"/>
              </a:defRPr>
            </a:lvl6pPr>
            <a:lvl7pPr marL="3500438" defTabSz="1474788" fontAlgn="base">
              <a:spcBef>
                <a:spcPct val="0"/>
              </a:spcBef>
              <a:spcAft>
                <a:spcPct val="0"/>
              </a:spcAft>
              <a:defRPr>
                <a:solidFill>
                  <a:schemeClr val="tx1"/>
                </a:solidFill>
                <a:latin typeface="Arial" panose="020B0604020202020204" pitchFamily="34" charset="0"/>
              </a:defRPr>
            </a:lvl7pPr>
            <a:lvl8pPr marL="3957638" defTabSz="1474788" fontAlgn="base">
              <a:spcBef>
                <a:spcPct val="0"/>
              </a:spcBef>
              <a:spcAft>
                <a:spcPct val="0"/>
              </a:spcAft>
              <a:defRPr>
                <a:solidFill>
                  <a:schemeClr val="tx1"/>
                </a:solidFill>
                <a:latin typeface="Arial" panose="020B0604020202020204" pitchFamily="34" charset="0"/>
              </a:defRPr>
            </a:lvl8pPr>
            <a:lvl9pPr marL="4414838" defTabSz="1474788" fontAlgn="base">
              <a:spcBef>
                <a:spcPct val="0"/>
              </a:spcBef>
              <a:spcAft>
                <a:spcPct val="0"/>
              </a:spcAft>
              <a:defRPr>
                <a:solidFill>
                  <a:schemeClr val="tx1"/>
                </a:solidFill>
                <a:latin typeface="Arial" panose="020B0604020202020204" pitchFamily="34" charset="0"/>
              </a:defRPr>
            </a:lvl9pPr>
          </a:lstStyle>
          <a:p>
            <a:r>
              <a:rPr lang="fr-FR" sz="3200" dirty="0" smtClean="0">
                <a:solidFill>
                  <a:srgbClr val="132577"/>
                </a:solidFill>
              </a:rPr>
              <a:t>Journées </a:t>
            </a:r>
            <a:r>
              <a:rPr lang="fr-FR" sz="3200" dirty="0">
                <a:solidFill>
                  <a:srgbClr val="132577"/>
                </a:solidFill>
              </a:rPr>
              <a:t>Accélérateurs </a:t>
            </a:r>
            <a:r>
              <a:rPr lang="fr-FR" sz="3200" dirty="0" smtClean="0">
                <a:solidFill>
                  <a:srgbClr val="132577"/>
                </a:solidFill>
              </a:rPr>
              <a:t>2019, Roscoff, mercredi </a:t>
            </a:r>
            <a:r>
              <a:rPr lang="fr-FR" sz="3200" dirty="0">
                <a:solidFill>
                  <a:srgbClr val="132577"/>
                </a:solidFill>
              </a:rPr>
              <a:t>2 au vendredi 4  octobre </a:t>
            </a:r>
            <a:r>
              <a:rPr lang="fr-FR" sz="3200" dirty="0" smtClean="0">
                <a:solidFill>
                  <a:srgbClr val="132577"/>
                </a:solidFill>
              </a:rPr>
              <a:t>2019</a:t>
            </a:r>
          </a:p>
          <a:p>
            <a:r>
              <a:rPr lang="fr-FR" sz="3200" b="1" dirty="0" smtClean="0">
                <a:solidFill>
                  <a:srgbClr val="132577"/>
                </a:solidFill>
              </a:rPr>
              <a:t>ESRF</a:t>
            </a:r>
            <a:r>
              <a:rPr lang="fr-FR" sz="3200" dirty="0" smtClean="0">
                <a:solidFill>
                  <a:srgbClr val="132577"/>
                </a:solidFill>
              </a:rPr>
              <a:t> – The </a:t>
            </a:r>
            <a:r>
              <a:rPr lang="fr-FR" sz="3200" dirty="0" err="1" smtClean="0">
                <a:solidFill>
                  <a:srgbClr val="132577"/>
                </a:solidFill>
              </a:rPr>
              <a:t>European</a:t>
            </a:r>
            <a:r>
              <a:rPr lang="fr-FR" sz="3200" dirty="0" smtClean="0">
                <a:solidFill>
                  <a:srgbClr val="132577"/>
                </a:solidFill>
              </a:rPr>
              <a:t> Synchrotron – 71 Avenue des Martyrs, Grenoble, FRANCE - Tel +33 (0)4 76 88 20 00</a:t>
            </a:r>
            <a:endParaRPr lang="fr-FR" sz="3200" dirty="0">
              <a:solidFill>
                <a:srgbClr val="132577"/>
              </a:solidFill>
            </a:endParaRPr>
          </a:p>
        </p:txBody>
      </p:sp>
      <p:cxnSp>
        <p:nvCxnSpPr>
          <p:cNvPr id="15" name="Straight Connector 14"/>
          <p:cNvCxnSpPr/>
          <p:nvPr/>
        </p:nvCxnSpPr>
        <p:spPr>
          <a:xfrm>
            <a:off x="869089" y="40222479"/>
            <a:ext cx="29163240" cy="72008"/>
          </a:xfrm>
          <a:prstGeom prst="line">
            <a:avLst/>
          </a:prstGeom>
          <a:ln>
            <a:solidFill>
              <a:srgbClr val="132577"/>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46" y="-27231"/>
            <a:ext cx="5327335" cy="5319838"/>
          </a:xfrm>
          <a:prstGeom prst="rect">
            <a:avLst/>
          </a:prstGeom>
        </p:spPr>
      </p:pic>
      <p:graphicFrame>
        <p:nvGraphicFramePr>
          <p:cNvPr id="28" name="Group 521"/>
          <p:cNvGraphicFramePr>
            <a:graphicFrameLocks noGrp="1"/>
          </p:cNvGraphicFramePr>
          <p:nvPr>
            <p:extLst>
              <p:ext uri="{D42A27DB-BD31-4B8C-83A1-F6EECF244321}">
                <p14:modId xmlns:p14="http://schemas.microsoft.com/office/powerpoint/2010/main" val="3336043576"/>
              </p:ext>
            </p:extLst>
          </p:nvPr>
        </p:nvGraphicFramePr>
        <p:xfrm>
          <a:off x="22653263" y="8560761"/>
          <a:ext cx="6922485" cy="2973810"/>
        </p:xfrm>
        <a:graphic>
          <a:graphicData uri="http://schemas.openxmlformats.org/drawingml/2006/table">
            <a:tbl>
              <a:tblPr/>
              <a:tblGrid>
                <a:gridCol w="3749473">
                  <a:extLst>
                    <a:ext uri="{9D8B030D-6E8A-4147-A177-3AD203B41FA5}">
                      <a16:colId xmlns:a16="http://schemas.microsoft.com/office/drawing/2014/main" xmlns="" val="20000"/>
                    </a:ext>
                  </a:extLst>
                </a:gridCol>
                <a:gridCol w="1603477">
                  <a:extLst>
                    <a:ext uri="{9D8B030D-6E8A-4147-A177-3AD203B41FA5}">
                      <a16:colId xmlns:a16="http://schemas.microsoft.com/office/drawing/2014/main" xmlns="" val="20001"/>
                    </a:ext>
                  </a:extLst>
                </a:gridCol>
                <a:gridCol w="1569535">
                  <a:extLst>
                    <a:ext uri="{9D8B030D-6E8A-4147-A177-3AD203B41FA5}">
                      <a16:colId xmlns:a16="http://schemas.microsoft.com/office/drawing/2014/main" xmlns="" val="20002"/>
                    </a:ext>
                  </a:extLst>
                </a:gridCol>
              </a:tblGrid>
              <a:tr h="6409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err="1" smtClean="0">
                          <a:ln>
                            <a:noFill/>
                          </a:ln>
                          <a:solidFill>
                            <a:schemeClr val="tx1"/>
                          </a:solidFill>
                          <a:effectLst/>
                          <a:latin typeface="Times New Roman" pitchFamily="18" charset="0"/>
                          <a:cs typeface="Times New Roman" pitchFamily="18" charset="0"/>
                        </a:rPr>
                        <a:t>Energie</a:t>
                      </a:r>
                      <a:endParaRPr kumimoji="0" lang="en-GB" sz="4800" b="1" i="0" u="none" strike="noStrike" cap="none" normalizeH="0" baseline="0" dirty="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err="1" smtClean="0">
                          <a:ln>
                            <a:noFill/>
                          </a:ln>
                          <a:solidFill>
                            <a:schemeClr val="tx1"/>
                          </a:solidFill>
                          <a:effectLst/>
                          <a:latin typeface="Times New Roman" pitchFamily="18" charset="0"/>
                          <a:cs typeface="Times New Roman" pitchFamily="18" charset="0"/>
                        </a:rPr>
                        <a:t>GeV</a:t>
                      </a:r>
                      <a:endParaRPr kumimoji="0" lang="en-GB" sz="4800" b="1" i="0" u="none" strike="noStrike" cap="none" normalizeH="0" baseline="0" dirty="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Times New Roman" pitchFamily="18" charset="0"/>
                          <a:cs typeface="Times New Roman" pitchFamily="18" charset="0"/>
                        </a:rPr>
                        <a:t>6.04</a:t>
                      </a:r>
                      <a:endParaRPr kumimoji="0" lang="en-GB" sz="4800" b="1" i="0" u="none" strike="noStrike" cap="none" normalizeH="0" baseline="0" dirty="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7487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chemeClr val="tx1"/>
                          </a:solidFill>
                          <a:effectLst/>
                          <a:latin typeface="Times New Roman" pitchFamily="18" charset="0"/>
                          <a:cs typeface="Times New Roman" pitchFamily="18" charset="0"/>
                        </a:rPr>
                        <a:t>Courant </a:t>
                      </a:r>
                      <a:r>
                        <a:rPr kumimoji="0" lang="en-GB" sz="2800" b="1" i="0" u="none" strike="noStrike" cap="none" normalizeH="0" baseline="0" dirty="0" err="1" smtClean="0">
                          <a:ln>
                            <a:noFill/>
                          </a:ln>
                          <a:solidFill>
                            <a:schemeClr val="tx1"/>
                          </a:solidFill>
                          <a:effectLst/>
                          <a:latin typeface="Times New Roman" pitchFamily="18" charset="0"/>
                          <a:cs typeface="Times New Roman" pitchFamily="18" charset="0"/>
                        </a:rPr>
                        <a:t>multibunch</a:t>
                      </a:r>
                      <a:endParaRPr kumimoji="0" lang="en-GB" sz="4800" b="1" i="0" u="none" strike="noStrike" cap="none" normalizeH="0" baseline="0" dirty="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Times New Roman" pitchFamily="18" charset="0"/>
                          <a:cs typeface="Times New Roman" pitchFamily="18" charset="0"/>
                        </a:rPr>
                        <a:t>mA</a:t>
                      </a:r>
                      <a:endParaRPr kumimoji="0" lang="en-GB" sz="4800" b="1" i="0" u="none" strike="noStrike" cap="none" normalizeH="0" baseline="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chemeClr val="tx1"/>
                          </a:solidFill>
                          <a:effectLst/>
                          <a:latin typeface="Times New Roman" pitchFamily="18" charset="0"/>
                          <a:cs typeface="Times New Roman" pitchFamily="18" charset="0"/>
                        </a:rPr>
                        <a:t>200</a:t>
                      </a:r>
                      <a:endParaRPr kumimoji="0" lang="en-GB" sz="4800" b="1" i="0" u="none" strike="noStrike" cap="none" normalizeH="0" baseline="0" dirty="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792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chemeClr val="tx1"/>
                          </a:solidFill>
                          <a:effectLst/>
                          <a:latin typeface="Times New Roman" pitchFamily="18" charset="0"/>
                          <a:cs typeface="Times New Roman" pitchFamily="18" charset="0"/>
                        </a:rPr>
                        <a:t>Emittance </a:t>
                      </a:r>
                      <a:r>
                        <a:rPr kumimoji="0" lang="en-GB" sz="2800" b="1" i="0" u="none" strike="noStrike" cap="none" normalizeH="0" baseline="0" dirty="0" err="1" smtClean="0">
                          <a:ln>
                            <a:noFill/>
                          </a:ln>
                          <a:solidFill>
                            <a:schemeClr val="tx1"/>
                          </a:solidFill>
                          <a:effectLst/>
                          <a:latin typeface="Times New Roman" pitchFamily="18" charset="0"/>
                          <a:cs typeface="Times New Roman" pitchFamily="18" charset="0"/>
                        </a:rPr>
                        <a:t>horizontale</a:t>
                      </a:r>
                      <a:r>
                        <a:rPr kumimoji="0" lang="en-GB" sz="2800" b="1"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GB" sz="4800" b="1" i="0" u="none" strike="noStrike" cap="none" normalizeH="0" baseline="0" dirty="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err="1" smtClean="0">
                          <a:ln>
                            <a:noFill/>
                          </a:ln>
                          <a:solidFill>
                            <a:schemeClr val="tx1"/>
                          </a:solidFill>
                          <a:effectLst/>
                          <a:latin typeface="Times New Roman" pitchFamily="18" charset="0"/>
                          <a:cs typeface="Times New Roman" pitchFamily="18" charset="0"/>
                        </a:rPr>
                        <a:t>nm.rad</a:t>
                      </a:r>
                      <a:endParaRPr kumimoji="0" lang="en-GB" sz="4800" b="1" i="0" u="none" strike="noStrike" cap="none" normalizeH="0" baseline="0" dirty="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en-GB" sz="4800" b="1" i="0" u="none" strike="noStrike" cap="none" normalizeH="0" baseline="0" dirty="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792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chemeClr val="tx1"/>
                          </a:solidFill>
                          <a:effectLst/>
                          <a:latin typeface="Times New Roman" pitchFamily="18" charset="0"/>
                          <a:cs typeface="Times New Roman" pitchFamily="18" charset="0"/>
                        </a:rPr>
                        <a:t>Emittance </a:t>
                      </a:r>
                      <a:r>
                        <a:rPr kumimoji="0" lang="en-GB" sz="2800" b="1" i="0" u="none" strike="noStrike" cap="none" normalizeH="0" baseline="0" dirty="0" err="1" smtClean="0">
                          <a:ln>
                            <a:noFill/>
                          </a:ln>
                          <a:solidFill>
                            <a:schemeClr val="tx1"/>
                          </a:solidFill>
                          <a:effectLst/>
                          <a:latin typeface="Times New Roman" pitchFamily="18" charset="0"/>
                          <a:cs typeface="Times New Roman" pitchFamily="18" charset="0"/>
                        </a:rPr>
                        <a:t>verticale</a:t>
                      </a:r>
                      <a:endParaRPr kumimoji="0" lang="en-GB" sz="2800" b="1" i="0" u="none" strike="noStrike" cap="none" normalizeH="0" baseline="0" dirty="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err="1" smtClean="0">
                          <a:ln>
                            <a:noFill/>
                          </a:ln>
                          <a:solidFill>
                            <a:schemeClr val="tx1"/>
                          </a:solidFill>
                          <a:effectLst/>
                          <a:latin typeface="Times New Roman" pitchFamily="18" charset="0"/>
                          <a:cs typeface="Times New Roman" pitchFamily="18" charset="0"/>
                        </a:rPr>
                        <a:t>pm.rad</a:t>
                      </a:r>
                      <a:endParaRPr kumimoji="0" lang="en-GB" sz="4400" b="1" i="0" u="none" strike="noStrike" cap="none" normalizeH="0" baseline="0" dirty="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en-GB" sz="4800" b="1" i="0" u="none" strike="noStrike" cap="none" normalizeH="0" baseline="0" dirty="0" smtClean="0">
                        <a:ln>
                          <a:noFill/>
                        </a:ln>
                        <a:solidFill>
                          <a:schemeClr val="tx1"/>
                        </a:solidFill>
                        <a:effectLst/>
                        <a:latin typeface="Arial" pitchFamily="34" charset="0"/>
                      </a:endParaRPr>
                    </a:p>
                  </a:txBody>
                  <a:tcPr marL="173082" marR="173082" marT="72118" marB="7211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bl>
          </a:graphicData>
        </a:graphic>
      </p:graphicFrame>
      <p:sp>
        <p:nvSpPr>
          <p:cNvPr id="29" name="Text Box 444"/>
          <p:cNvSpPr txBox="1">
            <a:spLocks noChangeArrowheads="1"/>
          </p:cNvSpPr>
          <p:nvPr/>
        </p:nvSpPr>
        <p:spPr bwMode="auto">
          <a:xfrm>
            <a:off x="22493810" y="11607171"/>
            <a:ext cx="7535238" cy="2554545"/>
          </a:xfrm>
          <a:prstGeom prst="rect">
            <a:avLst/>
          </a:prstGeom>
          <a:noFill/>
          <a:ln w="9525">
            <a:noFill/>
            <a:miter lim="800000"/>
            <a:headEnd/>
            <a:tailEnd/>
          </a:ln>
        </p:spPr>
        <p:txBody>
          <a:bodyPr wrap="square">
            <a:spAutoFit/>
          </a:bodyPr>
          <a:lstStyle/>
          <a:p>
            <a:pPr algn="ctr" defTabSz="2252573">
              <a:spcBef>
                <a:spcPct val="50000"/>
              </a:spcBef>
              <a:defRPr/>
            </a:pPr>
            <a:r>
              <a:rPr lang="fr-FR" sz="3200" i="1" dirty="0" smtClean="0"/>
              <a:t>844 m Anneau de stockage</a:t>
            </a:r>
          </a:p>
          <a:p>
            <a:pPr algn="ctr" defTabSz="2252573">
              <a:spcBef>
                <a:spcPct val="50000"/>
              </a:spcBef>
              <a:defRPr/>
            </a:pPr>
            <a:r>
              <a:rPr lang="fr-FR" sz="3200" i="1" dirty="0" smtClean="0"/>
              <a:t>DBA </a:t>
            </a:r>
            <a:r>
              <a:rPr lang="fr-FR" sz="3200" i="1" dirty="0" err="1" smtClean="0"/>
              <a:t>lattice</a:t>
            </a:r>
            <a:r>
              <a:rPr lang="fr-FR" sz="3200" i="1" dirty="0" smtClean="0"/>
              <a:t>, </a:t>
            </a:r>
            <a:r>
              <a:rPr lang="fr-FR" sz="3200" b="1" dirty="0" smtClean="0"/>
              <a:t>32  sections droites</a:t>
            </a:r>
          </a:p>
          <a:p>
            <a:pPr algn="ctr" defTabSz="2252573">
              <a:spcBef>
                <a:spcPct val="50000"/>
              </a:spcBef>
              <a:defRPr/>
            </a:pPr>
            <a:r>
              <a:rPr lang="fr-FR" sz="3200" b="1" dirty="0" smtClean="0"/>
              <a:t>42 Lignes de lumière:</a:t>
            </a:r>
            <a:br>
              <a:rPr lang="fr-FR" sz="3200" b="1" dirty="0" smtClean="0"/>
            </a:br>
            <a:r>
              <a:rPr lang="fr-FR" sz="3200" b="1" dirty="0" smtClean="0"/>
              <a:t>12 sur dipôles , 30 sur éléments d’insertion</a:t>
            </a:r>
            <a:endParaRPr lang="fr-FR" sz="2400" b="1" dirty="0"/>
          </a:p>
        </p:txBody>
      </p:sp>
      <p:grpSp>
        <p:nvGrpSpPr>
          <p:cNvPr id="4" name="Group 3"/>
          <p:cNvGrpSpPr/>
          <p:nvPr/>
        </p:nvGrpSpPr>
        <p:grpSpPr>
          <a:xfrm>
            <a:off x="22780383" y="5571722"/>
            <a:ext cx="5493556" cy="804536"/>
            <a:chOff x="23094315" y="5394486"/>
            <a:chExt cx="5493556" cy="804536"/>
          </a:xfrm>
        </p:grpSpPr>
        <p:grpSp>
          <p:nvGrpSpPr>
            <p:cNvPr id="56" name="Group 55"/>
            <p:cNvGrpSpPr/>
            <p:nvPr/>
          </p:nvGrpSpPr>
          <p:grpSpPr>
            <a:xfrm>
              <a:off x="23094315" y="5394486"/>
              <a:ext cx="5493556" cy="339432"/>
              <a:chOff x="755576" y="800708"/>
              <a:chExt cx="6228692" cy="314326"/>
            </a:xfrm>
            <a:solidFill>
              <a:schemeClr val="bg1"/>
            </a:solidFill>
          </p:grpSpPr>
          <p:pic>
            <p:nvPicPr>
              <p:cNvPr id="57" name="Picture 2" descr="flag of Belgium"/>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55576" y="800708"/>
                <a:ext cx="457200" cy="314326"/>
              </a:xfrm>
              <a:prstGeom prst="rect">
                <a:avLst/>
              </a:prstGeom>
              <a:grpFill/>
            </p:spPr>
          </p:pic>
          <p:pic>
            <p:nvPicPr>
              <p:cNvPr id="58" name="Picture 4" descr="flag of Denmark"/>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36534" y="800708"/>
                <a:ext cx="457200" cy="314326"/>
              </a:xfrm>
              <a:prstGeom prst="rect">
                <a:avLst/>
              </a:prstGeom>
              <a:grpFill/>
            </p:spPr>
          </p:pic>
          <p:pic>
            <p:nvPicPr>
              <p:cNvPr id="59" name="Picture 6" descr="flag of Finland"/>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717492" y="800708"/>
                <a:ext cx="457200" cy="314326"/>
              </a:xfrm>
              <a:prstGeom prst="rect">
                <a:avLst/>
              </a:prstGeom>
              <a:grpFill/>
            </p:spPr>
          </p:pic>
          <p:pic>
            <p:nvPicPr>
              <p:cNvPr id="60" name="Picture 8" descr="flag of France"/>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198450" y="800708"/>
                <a:ext cx="457200" cy="314326"/>
              </a:xfrm>
              <a:prstGeom prst="rect">
                <a:avLst/>
              </a:prstGeom>
              <a:grpFill/>
            </p:spPr>
          </p:pic>
          <p:pic>
            <p:nvPicPr>
              <p:cNvPr id="61" name="Picture 10" descr="flag of Germany"/>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679408" y="800708"/>
                <a:ext cx="457200" cy="314326"/>
              </a:xfrm>
              <a:prstGeom prst="rect">
                <a:avLst/>
              </a:prstGeom>
              <a:grpFill/>
            </p:spPr>
          </p:pic>
          <p:pic>
            <p:nvPicPr>
              <p:cNvPr id="62" name="Picture 12" descr="flag of Italy"/>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160366" y="800708"/>
                <a:ext cx="457200" cy="314326"/>
              </a:xfrm>
              <a:prstGeom prst="rect">
                <a:avLst/>
              </a:prstGeom>
              <a:grpFill/>
            </p:spPr>
          </p:pic>
          <p:pic>
            <p:nvPicPr>
              <p:cNvPr id="63" name="Picture 14" descr="flag of Netherlands"/>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641324" y="800708"/>
                <a:ext cx="457200" cy="314326"/>
              </a:xfrm>
              <a:prstGeom prst="rect">
                <a:avLst/>
              </a:prstGeom>
              <a:grpFill/>
            </p:spPr>
          </p:pic>
          <p:pic>
            <p:nvPicPr>
              <p:cNvPr id="64" name="Picture 63" descr="flag of Norway"/>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122282" y="800708"/>
                <a:ext cx="457200" cy="314326"/>
              </a:xfrm>
              <a:prstGeom prst="rect">
                <a:avLst/>
              </a:prstGeom>
              <a:grpFill/>
            </p:spPr>
          </p:pic>
          <p:pic>
            <p:nvPicPr>
              <p:cNvPr id="65" name="Picture 18" descr="flag of Russia"/>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603240" y="800708"/>
                <a:ext cx="457200" cy="314326"/>
              </a:xfrm>
              <a:prstGeom prst="rect">
                <a:avLst/>
              </a:prstGeom>
              <a:grpFill/>
              <a:ln>
                <a:noFill/>
              </a:ln>
            </p:spPr>
          </p:pic>
          <p:pic>
            <p:nvPicPr>
              <p:cNvPr id="66" name="Picture 65" descr="flag of Spain"/>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084198" y="800708"/>
                <a:ext cx="457200" cy="314326"/>
              </a:xfrm>
              <a:prstGeom prst="rect">
                <a:avLst/>
              </a:prstGeom>
              <a:grpFill/>
            </p:spPr>
          </p:pic>
          <p:pic>
            <p:nvPicPr>
              <p:cNvPr id="67" name="Picture 22" descr="flag of Sweden"/>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565156" y="800708"/>
                <a:ext cx="457200" cy="314326"/>
              </a:xfrm>
              <a:prstGeom prst="rect">
                <a:avLst/>
              </a:prstGeom>
              <a:grpFill/>
            </p:spPr>
          </p:pic>
          <p:pic>
            <p:nvPicPr>
              <p:cNvPr id="68" name="Picture 33" descr="flag of Switzerland"/>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046114" y="800708"/>
                <a:ext cx="457200" cy="314326"/>
              </a:xfrm>
              <a:prstGeom prst="rect">
                <a:avLst/>
              </a:prstGeom>
              <a:grpFill/>
            </p:spPr>
          </p:pic>
          <p:pic>
            <p:nvPicPr>
              <p:cNvPr id="69" name="Picture 26" descr="flag of United Kingdom"/>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6527068" y="800708"/>
                <a:ext cx="457200" cy="314326"/>
              </a:xfrm>
              <a:prstGeom prst="rect">
                <a:avLst/>
              </a:prstGeom>
              <a:grpFill/>
            </p:spPr>
          </p:pic>
        </p:grpSp>
        <p:grpSp>
          <p:nvGrpSpPr>
            <p:cNvPr id="70" name="Group 41"/>
            <p:cNvGrpSpPr/>
            <p:nvPr/>
          </p:nvGrpSpPr>
          <p:grpSpPr>
            <a:xfrm>
              <a:off x="23313871" y="5869234"/>
              <a:ext cx="3981382" cy="329788"/>
              <a:chOff x="4150804" y="620688"/>
              <a:chExt cx="3794720" cy="314326"/>
            </a:xfrm>
          </p:grpSpPr>
          <p:pic>
            <p:nvPicPr>
              <p:cNvPr id="71" name="Picture 2" descr="flag of Austria"/>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4150804" y="620688"/>
                <a:ext cx="457200" cy="314326"/>
              </a:xfrm>
              <a:prstGeom prst="rect">
                <a:avLst/>
              </a:prstGeom>
              <a:noFill/>
            </p:spPr>
          </p:pic>
          <p:pic>
            <p:nvPicPr>
              <p:cNvPr id="72" name="Picture 4" descr="flag of Czech Republic"/>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627593" y="620688"/>
                <a:ext cx="457200" cy="314326"/>
              </a:xfrm>
              <a:prstGeom prst="rect">
                <a:avLst/>
              </a:prstGeom>
              <a:noFill/>
            </p:spPr>
          </p:pic>
          <p:pic>
            <p:nvPicPr>
              <p:cNvPr id="73" name="Picture 6" descr="flag of Hungary"/>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5104382" y="620688"/>
                <a:ext cx="457200" cy="314326"/>
              </a:xfrm>
              <a:prstGeom prst="rect">
                <a:avLst/>
              </a:prstGeom>
              <a:noFill/>
            </p:spPr>
          </p:pic>
          <p:pic>
            <p:nvPicPr>
              <p:cNvPr id="74" name="Picture 8" descr="flag of Israel"/>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5581171" y="620688"/>
                <a:ext cx="457200" cy="314326"/>
              </a:xfrm>
              <a:prstGeom prst="rect">
                <a:avLst/>
              </a:prstGeom>
              <a:noFill/>
            </p:spPr>
          </p:pic>
          <p:pic>
            <p:nvPicPr>
              <p:cNvPr id="75" name="Picture 10" descr="flag of Poland"/>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6057960" y="620688"/>
                <a:ext cx="457200" cy="314326"/>
              </a:xfrm>
              <a:prstGeom prst="rect">
                <a:avLst/>
              </a:prstGeom>
              <a:noFill/>
            </p:spPr>
          </p:pic>
          <p:pic>
            <p:nvPicPr>
              <p:cNvPr id="76" name="Picture 12" descr="flag of Portugal"/>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6534749" y="620688"/>
                <a:ext cx="457200" cy="314326"/>
              </a:xfrm>
              <a:prstGeom prst="rect">
                <a:avLst/>
              </a:prstGeom>
              <a:noFill/>
            </p:spPr>
          </p:pic>
          <p:pic>
            <p:nvPicPr>
              <p:cNvPr id="77" name="Picture 14" descr="flag of Slovakia"/>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7011538" y="620688"/>
                <a:ext cx="457200" cy="314326"/>
              </a:xfrm>
              <a:prstGeom prst="rect">
                <a:avLst/>
              </a:prstGeom>
              <a:noFill/>
            </p:spPr>
          </p:pic>
          <p:pic>
            <p:nvPicPr>
              <p:cNvPr id="78" name="Picture 16" descr="flag of South Africa"/>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7488324" y="620688"/>
                <a:ext cx="457200" cy="314326"/>
              </a:xfrm>
              <a:prstGeom prst="rect">
                <a:avLst/>
              </a:prstGeom>
              <a:noFill/>
            </p:spPr>
          </p:pic>
        </p:grpSp>
        <p:pic>
          <p:nvPicPr>
            <p:cNvPr id="79" name="Picture 78"/>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7537867" y="5862096"/>
              <a:ext cx="501990" cy="332443"/>
            </a:xfrm>
            <a:prstGeom prst="rect">
              <a:avLst/>
            </a:prstGeom>
          </p:spPr>
        </p:pic>
      </p:grpSp>
      <p:pic>
        <p:nvPicPr>
          <p:cNvPr id="81" name="Picture 80"/>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8344107" y="5695748"/>
            <a:ext cx="1344372" cy="1711772"/>
          </a:xfrm>
          <a:prstGeom prst="rect">
            <a:avLst/>
          </a:prstGeom>
        </p:spPr>
      </p:pic>
      <p:sp>
        <p:nvSpPr>
          <p:cNvPr id="31" name="Rectangle 30"/>
          <p:cNvSpPr/>
          <p:nvPr/>
        </p:nvSpPr>
        <p:spPr>
          <a:xfrm>
            <a:off x="22711361" y="6558723"/>
            <a:ext cx="7344869" cy="1976437"/>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en-US" sz="2400" b="1" dirty="0" smtClean="0">
                <a:solidFill>
                  <a:srgbClr val="132577"/>
                </a:solidFill>
              </a:rPr>
              <a:t>22 nations participantes</a:t>
            </a:r>
          </a:p>
          <a:p>
            <a:r>
              <a:rPr lang="fr-FR" altLang="en-US" sz="2400" b="1" dirty="0" smtClean="0">
                <a:solidFill>
                  <a:schemeClr val="tx1">
                    <a:lumMod val="65000"/>
                    <a:lumOff val="35000"/>
                  </a:schemeClr>
                </a:solidFill>
              </a:rPr>
              <a:t>Budget annuel: </a:t>
            </a:r>
            <a:r>
              <a:rPr lang="fr-FR" altLang="en-US" sz="2400" b="1" dirty="0" smtClean="0">
                <a:solidFill>
                  <a:srgbClr val="132577"/>
                </a:solidFill>
              </a:rPr>
              <a:t>100 million euros</a:t>
            </a:r>
          </a:p>
          <a:p>
            <a:r>
              <a:rPr lang="fr-FR" altLang="en-US" sz="2400" b="1" dirty="0" smtClean="0">
                <a:solidFill>
                  <a:schemeClr val="tx1">
                    <a:lumMod val="65000"/>
                    <a:lumOff val="35000"/>
                  </a:schemeClr>
                </a:solidFill>
              </a:rPr>
              <a:t>personnel: </a:t>
            </a:r>
            <a:r>
              <a:rPr lang="fr-FR" altLang="en-US" sz="2400" b="1" dirty="0" smtClean="0">
                <a:solidFill>
                  <a:srgbClr val="132577"/>
                </a:solidFill>
              </a:rPr>
              <a:t>630 personnes, 40 nationalités</a:t>
            </a:r>
          </a:p>
          <a:p>
            <a:r>
              <a:rPr lang="fr-FR" altLang="en-US" sz="2400" b="1" dirty="0" smtClean="0">
                <a:solidFill>
                  <a:schemeClr val="tx1">
                    <a:lumMod val="65000"/>
                    <a:lumOff val="35000"/>
                  </a:schemeClr>
                </a:solidFill>
              </a:rPr>
              <a:t>Statut légal: </a:t>
            </a:r>
            <a:r>
              <a:rPr lang="fr-FR" altLang="en-US" sz="2400" b="1" dirty="0" smtClean="0">
                <a:solidFill>
                  <a:srgbClr val="132577"/>
                </a:solidFill>
              </a:rPr>
              <a:t>Société civile privé de droit français</a:t>
            </a:r>
            <a:endParaRPr lang="fr-FR" altLang="en-US" sz="2400" b="1" dirty="0">
              <a:solidFill>
                <a:srgbClr val="132577"/>
              </a:solidFill>
            </a:endParaRPr>
          </a:p>
        </p:txBody>
      </p:sp>
      <p:pic>
        <p:nvPicPr>
          <p:cNvPr id="19" name="Picture 18"/>
          <p:cNvPicPr>
            <a:picLocks noChangeAspect="1"/>
          </p:cNvPicPr>
          <p:nvPr/>
        </p:nvPicPr>
        <p:blipFill>
          <a:blip r:embed="rId31"/>
          <a:stretch>
            <a:fillRect/>
          </a:stretch>
        </p:blipFill>
        <p:spPr>
          <a:xfrm>
            <a:off x="49036542" y="80226256"/>
            <a:ext cx="832101" cy="440653"/>
          </a:xfrm>
          <a:prstGeom prst="rect">
            <a:avLst/>
          </a:prstGeom>
        </p:spPr>
      </p:pic>
      <p:pic>
        <p:nvPicPr>
          <p:cNvPr id="140" name="Picture 139"/>
          <p:cNvPicPr>
            <a:picLocks noChangeAspect="1"/>
          </p:cNvPicPr>
          <p:nvPr/>
        </p:nvPicPr>
        <p:blipFill rotWithShape="1">
          <a:blip r:embed="rId32" cstate="print">
            <a:extLst>
              <a:ext uri="{28A0092B-C50C-407E-A947-70E740481C1C}">
                <a14:useLocalDpi xmlns:a14="http://schemas.microsoft.com/office/drawing/2010/main" val="0"/>
              </a:ext>
            </a:extLst>
          </a:blip>
          <a:srcRect b="9061"/>
          <a:stretch/>
        </p:blipFill>
        <p:spPr>
          <a:xfrm>
            <a:off x="713972" y="10902751"/>
            <a:ext cx="3108368" cy="3130715"/>
          </a:xfrm>
          <a:prstGeom prst="rect">
            <a:avLst/>
          </a:prstGeom>
        </p:spPr>
      </p:pic>
      <p:sp>
        <p:nvSpPr>
          <p:cNvPr id="141" name="TextBox 140"/>
          <p:cNvSpPr txBox="1"/>
          <p:nvPr/>
        </p:nvSpPr>
        <p:spPr>
          <a:xfrm>
            <a:off x="456576" y="10217359"/>
            <a:ext cx="4454209" cy="646331"/>
          </a:xfrm>
          <a:prstGeom prst="rect">
            <a:avLst/>
          </a:prstGeom>
          <a:noFill/>
        </p:spPr>
        <p:txBody>
          <a:bodyPr wrap="square" rtlCol="0">
            <a:spAutoFit/>
          </a:bodyPr>
          <a:lstStyle/>
          <a:p>
            <a:r>
              <a:rPr lang="fr-FR" sz="3600" b="1" i="1" dirty="0" smtClean="0"/>
              <a:t>Décembre 1992</a:t>
            </a:r>
            <a:endParaRPr lang="fr-FR" sz="3600" b="1" i="1" dirty="0"/>
          </a:p>
        </p:txBody>
      </p:sp>
      <p:pic>
        <p:nvPicPr>
          <p:cNvPr id="142" name="Picture 141"/>
          <p:cNvPicPr>
            <a:picLocks noChangeAspect="1"/>
          </p:cNvPicPr>
          <p:nvPr/>
        </p:nvPicPr>
        <p:blipFill rotWithShape="1">
          <a:blip r:embed="rId33" cstate="print">
            <a:extLst>
              <a:ext uri="{28A0092B-C50C-407E-A947-70E740481C1C}">
                <a14:useLocalDpi xmlns:a14="http://schemas.microsoft.com/office/drawing/2010/main" val="0"/>
              </a:ext>
            </a:extLst>
          </a:blip>
          <a:srcRect/>
          <a:stretch/>
        </p:blipFill>
        <p:spPr>
          <a:xfrm>
            <a:off x="5657270" y="10342001"/>
            <a:ext cx="6623757" cy="2897894"/>
          </a:xfrm>
          <a:prstGeom prst="rect">
            <a:avLst/>
          </a:prstGeom>
        </p:spPr>
      </p:pic>
      <p:sp>
        <p:nvSpPr>
          <p:cNvPr id="143" name="TextBox 142"/>
          <p:cNvSpPr txBox="1"/>
          <p:nvPr/>
        </p:nvSpPr>
        <p:spPr>
          <a:xfrm>
            <a:off x="4932553" y="13403333"/>
            <a:ext cx="9387636" cy="646331"/>
          </a:xfrm>
          <a:prstGeom prst="rect">
            <a:avLst/>
          </a:prstGeom>
          <a:noFill/>
        </p:spPr>
        <p:txBody>
          <a:bodyPr wrap="square" rtlCol="0">
            <a:spAutoFit/>
          </a:bodyPr>
          <a:lstStyle/>
          <a:p>
            <a:r>
              <a:rPr lang="fr-FR" sz="3600" b="1" i="1" dirty="0" smtClean="0">
                <a:solidFill>
                  <a:srgbClr val="ED7703"/>
                </a:solidFill>
              </a:rPr>
              <a:t>10 décembre 2018: Début de l'arrêt pour l'EBS</a:t>
            </a:r>
            <a:endParaRPr lang="fr-FR" sz="3600" b="1" i="1" dirty="0">
              <a:solidFill>
                <a:srgbClr val="ED7703"/>
              </a:solidFill>
            </a:endParaRPr>
          </a:p>
        </p:txBody>
      </p:sp>
      <p:sp>
        <p:nvSpPr>
          <p:cNvPr id="86" name="TextBox 85"/>
          <p:cNvSpPr txBox="1"/>
          <p:nvPr/>
        </p:nvSpPr>
        <p:spPr>
          <a:xfrm>
            <a:off x="11238005" y="14507137"/>
            <a:ext cx="2683951" cy="1200329"/>
          </a:xfrm>
          <a:prstGeom prst="rect">
            <a:avLst/>
          </a:prstGeom>
          <a:noFill/>
        </p:spPr>
        <p:txBody>
          <a:bodyPr wrap="square" rtlCol="0">
            <a:spAutoFit/>
          </a:bodyPr>
          <a:lstStyle/>
          <a:p>
            <a:pPr>
              <a:spcBef>
                <a:spcPct val="50000"/>
              </a:spcBef>
            </a:pPr>
            <a:r>
              <a:rPr lang="fr-FR" sz="3600" dirty="0" smtClean="0">
                <a:solidFill>
                  <a:srgbClr val="132577"/>
                </a:solidFill>
                <a:latin typeface="Arial" panose="020B0604020202020204" pitchFamily="34" charset="0"/>
                <a:cs typeface="Arial" panose="020B0604020202020204" pitchFamily="34" charset="0"/>
              </a:rPr>
              <a:t>Modes de remplissage</a:t>
            </a:r>
            <a:endParaRPr lang="fr-FR" sz="3600" dirty="0">
              <a:solidFill>
                <a:srgbClr val="132577"/>
              </a:solidFill>
              <a:latin typeface="Arial" panose="020B0604020202020204" pitchFamily="34" charset="0"/>
              <a:cs typeface="Arial" panose="020B0604020202020204" pitchFamily="34" charset="0"/>
            </a:endParaRPr>
          </a:p>
        </p:txBody>
      </p:sp>
      <p:grpSp>
        <p:nvGrpSpPr>
          <p:cNvPr id="21" name="Group 20"/>
          <p:cNvGrpSpPr/>
          <p:nvPr/>
        </p:nvGrpSpPr>
        <p:grpSpPr>
          <a:xfrm>
            <a:off x="11429831" y="21689913"/>
            <a:ext cx="8404190" cy="4773681"/>
            <a:chOff x="707713" y="20272573"/>
            <a:chExt cx="8741261" cy="4801716"/>
          </a:xfrm>
        </p:grpSpPr>
        <p:pic>
          <p:nvPicPr>
            <p:cNvPr id="80" name="Picture 7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7713" y="20272573"/>
              <a:ext cx="8741261" cy="4801716"/>
            </a:xfrm>
            <a:prstGeom prst="rect">
              <a:avLst/>
            </a:prstGeom>
          </p:spPr>
        </p:pic>
        <p:sp>
          <p:nvSpPr>
            <p:cNvPr id="82" name="TextBox 81"/>
            <p:cNvSpPr txBox="1"/>
            <p:nvPr/>
          </p:nvSpPr>
          <p:spPr>
            <a:xfrm>
              <a:off x="6191281" y="22467146"/>
              <a:ext cx="3168352" cy="338554"/>
            </a:xfrm>
            <a:prstGeom prst="rect">
              <a:avLst/>
            </a:prstGeom>
            <a:solidFill>
              <a:schemeClr val="bg1"/>
            </a:solidFill>
          </p:spPr>
          <p:txBody>
            <a:bodyPr wrap="square" rtlCol="0">
              <a:spAutoFit/>
            </a:bodyPr>
            <a:lstStyle/>
            <a:p>
              <a:pPr algn="ctr"/>
              <a:r>
                <a:rPr lang="fr-FR" sz="1600" i="1" dirty="0" smtClean="0"/>
                <a:t>Stable </a:t>
              </a:r>
              <a:r>
                <a:rPr lang="fr-FR" sz="1600" i="1" dirty="0" err="1" smtClean="0"/>
                <a:t>during</a:t>
              </a:r>
              <a:r>
                <a:rPr lang="fr-FR" sz="1600" i="1" dirty="0" smtClean="0"/>
                <a:t> the last 10 </a:t>
              </a:r>
              <a:r>
                <a:rPr lang="fr-FR" sz="1600" i="1" dirty="0" err="1" smtClean="0"/>
                <a:t>years</a:t>
              </a:r>
              <a:endParaRPr lang="fr-FR" sz="1600" i="1" dirty="0"/>
            </a:p>
          </p:txBody>
        </p:sp>
        <p:sp>
          <p:nvSpPr>
            <p:cNvPr id="83" name="TextBox 82"/>
            <p:cNvSpPr txBox="1"/>
            <p:nvPr/>
          </p:nvSpPr>
          <p:spPr>
            <a:xfrm>
              <a:off x="8297334" y="22994494"/>
              <a:ext cx="1008112" cy="646331"/>
            </a:xfrm>
            <a:prstGeom prst="rect">
              <a:avLst/>
            </a:prstGeom>
            <a:solidFill>
              <a:schemeClr val="bg1"/>
            </a:solidFill>
          </p:spPr>
          <p:txBody>
            <a:bodyPr wrap="square" rtlCol="0">
              <a:spAutoFit/>
            </a:bodyPr>
            <a:lstStyle/>
            <a:p>
              <a:pPr algn="ctr"/>
              <a:r>
                <a:rPr lang="fr-FR" sz="900" dirty="0" err="1" smtClean="0"/>
                <a:t>Reduction</a:t>
              </a:r>
              <a:r>
                <a:rPr lang="fr-FR" sz="900" dirty="0" smtClean="0"/>
                <a:t> of injection time </a:t>
              </a:r>
              <a:r>
                <a:rPr lang="fr-FR" sz="900" dirty="0" err="1" smtClean="0"/>
                <a:t>thanks</a:t>
              </a:r>
              <a:r>
                <a:rPr lang="fr-FR" sz="900" dirty="0" smtClean="0"/>
                <a:t> to </a:t>
              </a:r>
              <a:r>
                <a:rPr lang="fr-FR" sz="900" dirty="0" err="1" smtClean="0"/>
                <a:t>top-up</a:t>
              </a:r>
              <a:r>
                <a:rPr lang="fr-FR" sz="900" dirty="0" smtClean="0"/>
                <a:t> </a:t>
              </a:r>
              <a:r>
                <a:rPr lang="fr-FR" sz="900" dirty="0" err="1" smtClean="0"/>
                <a:t>implementation</a:t>
              </a:r>
              <a:endParaRPr lang="fr-FR" sz="900" dirty="0"/>
            </a:p>
          </p:txBody>
        </p:sp>
      </p:grpSp>
      <p:grpSp>
        <p:nvGrpSpPr>
          <p:cNvPr id="20" name="Group 19"/>
          <p:cNvGrpSpPr/>
          <p:nvPr/>
        </p:nvGrpSpPr>
        <p:grpSpPr>
          <a:xfrm>
            <a:off x="11429830" y="26658465"/>
            <a:ext cx="8318295" cy="5093636"/>
            <a:chOff x="11436215" y="20359852"/>
            <a:chExt cx="8208912" cy="4882416"/>
          </a:xfrm>
        </p:grpSpPr>
        <p:pic>
          <p:nvPicPr>
            <p:cNvPr id="87" name="Picture 86"/>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1436215" y="20359852"/>
              <a:ext cx="8208912" cy="4882416"/>
            </a:xfrm>
            <a:prstGeom prst="rect">
              <a:avLst/>
            </a:prstGeom>
          </p:spPr>
        </p:pic>
        <p:sp>
          <p:nvSpPr>
            <p:cNvPr id="89" name="TextBox 88"/>
            <p:cNvSpPr txBox="1"/>
            <p:nvPr/>
          </p:nvSpPr>
          <p:spPr>
            <a:xfrm>
              <a:off x="12113270" y="20694350"/>
              <a:ext cx="288032" cy="1563574"/>
            </a:xfrm>
            <a:prstGeom prst="rect">
              <a:avLst/>
            </a:prstGeom>
            <a:solidFill>
              <a:schemeClr val="bg1"/>
            </a:solidFill>
          </p:spPr>
          <p:txBody>
            <a:bodyPr wrap="square" rtlCol="0">
              <a:spAutoFit/>
            </a:bodyPr>
            <a:lstStyle/>
            <a:p>
              <a:r>
                <a:rPr lang="fr-FR" sz="2000" dirty="0" err="1" smtClean="0"/>
                <a:t>hours</a:t>
              </a:r>
              <a:endParaRPr lang="fr-FR" sz="2000" dirty="0"/>
            </a:p>
          </p:txBody>
        </p:sp>
        <p:sp>
          <p:nvSpPr>
            <p:cNvPr id="90" name="TextBox 89"/>
            <p:cNvSpPr txBox="1"/>
            <p:nvPr/>
          </p:nvSpPr>
          <p:spPr>
            <a:xfrm>
              <a:off x="15993175" y="22950228"/>
              <a:ext cx="3168352" cy="324515"/>
            </a:xfrm>
            <a:prstGeom prst="rect">
              <a:avLst/>
            </a:prstGeom>
            <a:solidFill>
              <a:schemeClr val="bg1"/>
            </a:solidFill>
          </p:spPr>
          <p:txBody>
            <a:bodyPr wrap="square" rtlCol="0">
              <a:spAutoFit/>
            </a:bodyPr>
            <a:lstStyle/>
            <a:p>
              <a:pPr algn="ctr"/>
              <a:r>
                <a:rPr lang="fr-FR" sz="1600" i="1" dirty="0" smtClean="0"/>
                <a:t>Stable </a:t>
              </a:r>
              <a:r>
                <a:rPr lang="fr-FR" sz="1600" i="1" dirty="0" err="1" smtClean="0"/>
                <a:t>during</a:t>
              </a:r>
              <a:r>
                <a:rPr lang="fr-FR" sz="1600" i="1" dirty="0" smtClean="0"/>
                <a:t> the last 10 </a:t>
              </a:r>
              <a:r>
                <a:rPr lang="fr-FR" sz="1600" i="1" dirty="0" err="1" smtClean="0"/>
                <a:t>years</a:t>
              </a:r>
              <a:endParaRPr lang="fr-FR" sz="1600" i="1" dirty="0"/>
            </a:p>
          </p:txBody>
        </p:sp>
      </p:grpSp>
      <p:pic>
        <p:nvPicPr>
          <p:cNvPr id="93" name="Picture 92"/>
          <p:cNvPicPr>
            <a:picLocks noChangeAspect="1"/>
          </p:cNvPicPr>
          <p:nvPr/>
        </p:nvPicPr>
        <p:blipFill>
          <a:blip r:embed="rId36"/>
          <a:stretch>
            <a:fillRect/>
          </a:stretch>
        </p:blipFill>
        <p:spPr>
          <a:xfrm>
            <a:off x="20656282" y="34661223"/>
            <a:ext cx="2913084" cy="2031213"/>
          </a:xfrm>
          <a:prstGeom prst="rect">
            <a:avLst/>
          </a:prstGeom>
          <a:ln w="57150">
            <a:solidFill>
              <a:schemeClr val="bg1"/>
            </a:solidFill>
          </a:ln>
        </p:spPr>
      </p:pic>
      <p:pic>
        <p:nvPicPr>
          <p:cNvPr id="94" name="Picture 93"/>
          <p:cNvPicPr>
            <a:picLocks noChangeAspect="1"/>
          </p:cNvPicPr>
          <p:nvPr/>
        </p:nvPicPr>
        <p:blipFill rotWithShape="1">
          <a:blip r:embed="rId37" cstate="print">
            <a:extLst>
              <a:ext uri="{28A0092B-C50C-407E-A947-70E740481C1C}">
                <a14:useLocalDpi xmlns:a14="http://schemas.microsoft.com/office/drawing/2010/main" val="0"/>
              </a:ext>
            </a:extLst>
          </a:blip>
          <a:srcRect t="24680" b="11333"/>
          <a:stretch/>
        </p:blipFill>
        <p:spPr>
          <a:xfrm>
            <a:off x="20289118" y="1815707"/>
            <a:ext cx="8559418" cy="3307051"/>
          </a:xfrm>
          <a:prstGeom prst="rect">
            <a:avLst/>
          </a:prstGeom>
        </p:spPr>
      </p:pic>
      <p:pic>
        <p:nvPicPr>
          <p:cNvPr id="30" name="Picture 29"/>
          <p:cNvPicPr>
            <a:picLocks noChangeAspect="1"/>
          </p:cNvPicPr>
          <p:nvPr/>
        </p:nvPicPr>
        <p:blipFill>
          <a:blip r:embed="rId38"/>
          <a:stretch>
            <a:fillRect/>
          </a:stretch>
        </p:blipFill>
        <p:spPr>
          <a:xfrm>
            <a:off x="339092" y="28926511"/>
            <a:ext cx="5925650" cy="2765303"/>
          </a:xfrm>
          <a:prstGeom prst="rect">
            <a:avLst/>
          </a:prstGeom>
        </p:spPr>
      </p:pic>
      <p:pic>
        <p:nvPicPr>
          <p:cNvPr id="95" name="Picture 94"/>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226654" y="20491978"/>
            <a:ext cx="2389715" cy="2727733"/>
          </a:xfrm>
          <a:prstGeom prst="rect">
            <a:avLst/>
          </a:prstGeom>
        </p:spPr>
      </p:pic>
      <p:pic>
        <p:nvPicPr>
          <p:cNvPr id="97" name="Picture 96"/>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570026" y="16194438"/>
            <a:ext cx="4216494" cy="2673461"/>
          </a:xfrm>
          <a:prstGeom prst="rect">
            <a:avLst/>
          </a:prstGeom>
        </p:spPr>
      </p:pic>
      <p:pic>
        <p:nvPicPr>
          <p:cNvPr id="96" name="Picture 95"/>
          <p:cNvPicPr>
            <a:picLocks noChangeAspect="1"/>
          </p:cNvPicPr>
          <p:nvPr/>
        </p:nvPicPr>
        <p:blipFill rotWithShape="1">
          <a:blip r:embed="rId41" cstate="print">
            <a:extLst>
              <a:ext uri="{28A0092B-C50C-407E-A947-70E740481C1C}">
                <a14:useLocalDpi xmlns:a14="http://schemas.microsoft.com/office/drawing/2010/main" val="0"/>
              </a:ext>
            </a:extLst>
          </a:blip>
          <a:srcRect l="30270" r="22869" b="10442"/>
          <a:stretch/>
        </p:blipFill>
        <p:spPr>
          <a:xfrm>
            <a:off x="3652741" y="15129425"/>
            <a:ext cx="1080633" cy="1545177"/>
          </a:xfrm>
          <a:prstGeom prst="rect">
            <a:avLst/>
          </a:prstGeom>
          <a:ln w="28575">
            <a:solidFill>
              <a:schemeClr val="bg1"/>
            </a:solidFill>
          </a:ln>
        </p:spPr>
      </p:pic>
      <p:pic>
        <p:nvPicPr>
          <p:cNvPr id="103" name="Picture 102"/>
          <p:cNvPicPr>
            <a:picLocks noChangeAspect="1"/>
          </p:cNvPicPr>
          <p:nvPr/>
        </p:nvPicPr>
        <p:blipFill rotWithShape="1">
          <a:blip r:embed="rId42" cstate="print">
            <a:extLst>
              <a:ext uri="{28A0092B-C50C-407E-A947-70E740481C1C}">
                <a14:useLocalDpi xmlns:a14="http://schemas.microsoft.com/office/drawing/2010/main" val="0"/>
              </a:ext>
            </a:extLst>
          </a:blip>
          <a:srcRect l="49872"/>
          <a:stretch/>
        </p:blipFill>
        <p:spPr>
          <a:xfrm>
            <a:off x="5590581" y="18202354"/>
            <a:ext cx="1946837" cy="1429932"/>
          </a:xfrm>
          <a:prstGeom prst="rect">
            <a:avLst/>
          </a:prstGeom>
        </p:spPr>
      </p:pic>
      <p:pic>
        <p:nvPicPr>
          <p:cNvPr id="104" name="Picture 103"/>
          <p:cNvPicPr>
            <a:picLocks noChangeAspect="1"/>
          </p:cNvPicPr>
          <p:nvPr/>
        </p:nvPicPr>
        <p:blipFill rotWithShape="1">
          <a:blip r:embed="rId43" cstate="print">
            <a:extLst>
              <a:ext uri="{28A0092B-C50C-407E-A947-70E740481C1C}">
                <a14:useLocalDpi xmlns:a14="http://schemas.microsoft.com/office/drawing/2010/main" val="0"/>
              </a:ext>
            </a:extLst>
          </a:blip>
          <a:srcRect t="14763" r="68841"/>
          <a:stretch/>
        </p:blipFill>
        <p:spPr>
          <a:xfrm>
            <a:off x="5957341" y="15407101"/>
            <a:ext cx="3918049" cy="2694533"/>
          </a:xfrm>
          <a:prstGeom prst="rect">
            <a:avLst/>
          </a:prstGeom>
        </p:spPr>
      </p:pic>
      <p:sp>
        <p:nvSpPr>
          <p:cNvPr id="33" name="TextBox 32"/>
          <p:cNvSpPr txBox="1"/>
          <p:nvPr/>
        </p:nvSpPr>
        <p:spPr>
          <a:xfrm>
            <a:off x="15769142" y="16002960"/>
            <a:ext cx="4231582" cy="1754326"/>
          </a:xfrm>
          <a:prstGeom prst="rect">
            <a:avLst/>
          </a:prstGeom>
          <a:noFill/>
        </p:spPr>
        <p:txBody>
          <a:bodyPr wrap="square" rtlCol="0">
            <a:spAutoFit/>
          </a:bodyPr>
          <a:lstStyle/>
          <a:p>
            <a:pPr algn="ctr"/>
            <a:r>
              <a:rPr lang="fr-FR" sz="5400" b="1" dirty="0" smtClean="0">
                <a:solidFill>
                  <a:srgbClr val="132577"/>
                </a:solidFill>
              </a:rPr>
              <a:t>Statistiques d’opération</a:t>
            </a:r>
            <a:endParaRPr lang="fr-FR" sz="5400" b="1" dirty="0">
              <a:solidFill>
                <a:srgbClr val="132577"/>
              </a:solidFill>
            </a:endParaRPr>
          </a:p>
        </p:txBody>
      </p:sp>
      <p:sp>
        <p:nvSpPr>
          <p:cNvPr id="105" name="Rectangle 104"/>
          <p:cNvSpPr/>
          <p:nvPr/>
        </p:nvSpPr>
        <p:spPr>
          <a:xfrm>
            <a:off x="405517" y="14445472"/>
            <a:ext cx="10433724" cy="898046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6" name="TextBox 105"/>
          <p:cNvSpPr txBox="1"/>
          <p:nvPr/>
        </p:nvSpPr>
        <p:spPr>
          <a:xfrm>
            <a:off x="613927" y="14330658"/>
            <a:ext cx="4231582" cy="707886"/>
          </a:xfrm>
          <a:prstGeom prst="rect">
            <a:avLst/>
          </a:prstGeom>
          <a:noFill/>
        </p:spPr>
        <p:txBody>
          <a:bodyPr wrap="square" rtlCol="0">
            <a:spAutoFit/>
          </a:bodyPr>
          <a:lstStyle/>
          <a:p>
            <a:r>
              <a:rPr lang="fr-FR" sz="4000" b="1" dirty="0" smtClean="0">
                <a:solidFill>
                  <a:srgbClr val="132577"/>
                </a:solidFill>
              </a:rPr>
              <a:t>Pannes</a:t>
            </a:r>
            <a:endParaRPr lang="fr-FR" sz="4000" b="1" dirty="0">
              <a:solidFill>
                <a:srgbClr val="132577"/>
              </a:solidFill>
            </a:endParaRPr>
          </a:p>
        </p:txBody>
      </p:sp>
      <p:pic>
        <p:nvPicPr>
          <p:cNvPr id="107" name="Picture 2"/>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7746879" y="17255568"/>
            <a:ext cx="2086026" cy="2376142"/>
          </a:xfrm>
          <a:prstGeom prst="rect">
            <a:avLst/>
          </a:prstGeom>
          <a:noFill/>
          <a:ln w="9525">
            <a:solidFill>
              <a:schemeClr val="tx1"/>
            </a:solidFill>
            <a:miter lim="800000"/>
            <a:headEnd/>
            <a:tailEnd/>
          </a:ln>
        </p:spPr>
      </p:pic>
      <p:sp>
        <p:nvSpPr>
          <p:cNvPr id="108" name="Rectangle 107"/>
          <p:cNvSpPr/>
          <p:nvPr/>
        </p:nvSpPr>
        <p:spPr>
          <a:xfrm>
            <a:off x="20229351" y="14378714"/>
            <a:ext cx="9723373" cy="175141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9" name="TextBox 108"/>
          <p:cNvSpPr txBox="1"/>
          <p:nvPr/>
        </p:nvSpPr>
        <p:spPr>
          <a:xfrm>
            <a:off x="20417051" y="14305586"/>
            <a:ext cx="8082841" cy="923330"/>
          </a:xfrm>
          <a:prstGeom prst="rect">
            <a:avLst/>
          </a:prstGeom>
          <a:noFill/>
        </p:spPr>
        <p:txBody>
          <a:bodyPr wrap="square" rtlCol="0">
            <a:spAutoFit/>
          </a:bodyPr>
          <a:lstStyle/>
          <a:p>
            <a:pPr algn="ctr"/>
            <a:r>
              <a:rPr lang="fr-FR" sz="5400" b="1" dirty="0" smtClean="0">
                <a:solidFill>
                  <a:srgbClr val="132577"/>
                </a:solidFill>
              </a:rPr>
              <a:t>Evolution de l’optique</a:t>
            </a:r>
            <a:endParaRPr lang="fr-FR" sz="5400" b="1" dirty="0">
              <a:solidFill>
                <a:srgbClr val="132577"/>
              </a:solidFill>
            </a:endParaRPr>
          </a:p>
        </p:txBody>
      </p:sp>
      <p:sp>
        <p:nvSpPr>
          <p:cNvPr id="110" name="TextBox 109"/>
          <p:cNvSpPr txBox="1"/>
          <p:nvPr/>
        </p:nvSpPr>
        <p:spPr>
          <a:xfrm>
            <a:off x="20355187" y="15353209"/>
            <a:ext cx="10048115" cy="5016758"/>
          </a:xfrm>
          <a:prstGeom prst="rect">
            <a:avLst/>
          </a:prstGeom>
          <a:noFill/>
        </p:spPr>
        <p:txBody>
          <a:bodyPr wrap="square" rtlCol="0">
            <a:spAutoFit/>
          </a:bodyPr>
          <a:lstStyle/>
          <a:p>
            <a:pPr>
              <a:tabLst>
                <a:tab pos="817563" algn="l"/>
              </a:tabLst>
            </a:pPr>
            <a:r>
              <a:rPr lang="fr-FR" sz="2800" dirty="0" smtClean="0"/>
              <a:t>1993: FPR </a:t>
            </a:r>
            <a:r>
              <a:rPr lang="fr-FR" sz="2800" dirty="0" err="1" smtClean="0"/>
              <a:t>lattice</a:t>
            </a:r>
            <a:r>
              <a:rPr lang="fr-FR" sz="2800" dirty="0" smtClean="0"/>
              <a:t> </a:t>
            </a:r>
            <a:r>
              <a:rPr lang="fr-FR" sz="2800" dirty="0" smtClean="0">
                <a:latin typeface="Symbol" panose="05050102010706020507" pitchFamily="18" charset="2"/>
              </a:rPr>
              <a:t>e</a:t>
            </a:r>
            <a:r>
              <a:rPr lang="fr-FR" sz="2800" baseline="-25000" dirty="0" smtClean="0"/>
              <a:t>x</a:t>
            </a:r>
            <a:r>
              <a:rPr lang="fr-FR" sz="2800" dirty="0" smtClean="0"/>
              <a:t>: </a:t>
            </a:r>
            <a:r>
              <a:rPr lang="fr-FR" sz="2400" dirty="0" smtClean="0"/>
              <a:t>7nm</a:t>
            </a:r>
            <a:r>
              <a:rPr lang="fr-FR" sz="2800" dirty="0" smtClean="0"/>
              <a:t> </a:t>
            </a:r>
            <a:r>
              <a:rPr lang="fr-FR" sz="2800" dirty="0" err="1" smtClean="0">
                <a:latin typeface="Symbol" panose="05050102010706020507" pitchFamily="18" charset="2"/>
              </a:rPr>
              <a:t>e</a:t>
            </a:r>
            <a:r>
              <a:rPr lang="fr-FR" sz="2800" baseline="-25000" dirty="0" err="1" smtClean="0"/>
              <a:t>z</a:t>
            </a:r>
            <a:r>
              <a:rPr lang="fr-FR" sz="2800" baseline="-25000" dirty="0" smtClean="0"/>
              <a:t> </a:t>
            </a:r>
            <a:r>
              <a:rPr lang="fr-FR" sz="2800" dirty="0" smtClean="0"/>
              <a:t> </a:t>
            </a:r>
            <a:r>
              <a:rPr lang="fr-FR" sz="2400" dirty="0" smtClean="0"/>
              <a:t>70 pm</a:t>
            </a:r>
          </a:p>
          <a:p>
            <a:pPr>
              <a:tabLst>
                <a:tab pos="817563" algn="l"/>
              </a:tabLst>
            </a:pPr>
            <a:r>
              <a:rPr lang="fr-FR" sz="2800" dirty="0" smtClean="0"/>
              <a:t>1994: Nouvelle </a:t>
            </a:r>
            <a:r>
              <a:rPr lang="fr-FR" sz="2800" dirty="0" err="1" smtClean="0"/>
              <a:t>lattice</a:t>
            </a:r>
            <a:r>
              <a:rPr lang="fr-FR" sz="2800" dirty="0" smtClean="0"/>
              <a:t> </a:t>
            </a:r>
            <a:r>
              <a:rPr lang="fr-FR" sz="2800" dirty="0" smtClean="0">
                <a:latin typeface="Symbol" panose="05050102010706020507" pitchFamily="18" charset="2"/>
              </a:rPr>
              <a:t>e</a:t>
            </a:r>
            <a:r>
              <a:rPr lang="fr-FR" sz="2800" baseline="-25000" dirty="0" smtClean="0"/>
              <a:t>x</a:t>
            </a:r>
            <a:r>
              <a:rPr lang="fr-FR" sz="2800" dirty="0" smtClean="0"/>
              <a:t>: </a:t>
            </a:r>
            <a:r>
              <a:rPr lang="fr-FR" sz="2000" dirty="0" smtClean="0"/>
              <a:t>4nm</a:t>
            </a:r>
            <a:r>
              <a:rPr lang="fr-FR" sz="2800" dirty="0" smtClean="0"/>
              <a:t> </a:t>
            </a:r>
            <a:r>
              <a:rPr lang="fr-FR" sz="2800" dirty="0" err="1" smtClean="0">
                <a:latin typeface="Symbol" panose="05050102010706020507" pitchFamily="18" charset="2"/>
              </a:rPr>
              <a:t>e</a:t>
            </a:r>
            <a:r>
              <a:rPr lang="fr-FR" sz="2800" baseline="-25000" dirty="0" err="1" smtClean="0"/>
              <a:t>z</a:t>
            </a:r>
            <a:r>
              <a:rPr lang="fr-FR" sz="2800" baseline="-25000" dirty="0" smtClean="0"/>
              <a:t> </a:t>
            </a:r>
            <a:r>
              <a:rPr lang="fr-FR" sz="2800" dirty="0" smtClean="0"/>
              <a:t> </a:t>
            </a:r>
            <a:r>
              <a:rPr lang="fr-FR" sz="2000" dirty="0" smtClean="0"/>
              <a:t>40 pm</a:t>
            </a:r>
          </a:p>
          <a:p>
            <a:pPr>
              <a:tabLst>
                <a:tab pos="817563" algn="l"/>
              </a:tabLst>
            </a:pPr>
            <a:r>
              <a:rPr lang="fr-FR" sz="2800" dirty="0" smtClean="0"/>
              <a:t>1996: </a:t>
            </a:r>
            <a:r>
              <a:rPr lang="fr-FR" sz="2800" dirty="0" err="1" smtClean="0"/>
              <a:t>Low</a:t>
            </a:r>
            <a:r>
              <a:rPr lang="fr-FR" sz="2800" dirty="0" smtClean="0"/>
              <a:t> </a:t>
            </a:r>
            <a:r>
              <a:rPr lang="fr-FR" sz="2800" dirty="0" err="1" smtClean="0">
                <a:latin typeface="Symbol" panose="05050102010706020507" pitchFamily="18" charset="2"/>
              </a:rPr>
              <a:t>b</a:t>
            </a:r>
            <a:r>
              <a:rPr lang="fr-FR" sz="2800" dirty="0" err="1" smtClean="0"/>
              <a:t>z</a:t>
            </a:r>
            <a:r>
              <a:rPr lang="fr-FR" sz="2800" dirty="0" smtClean="0"/>
              <a:t> </a:t>
            </a:r>
            <a:r>
              <a:rPr lang="fr-FR" sz="2800" dirty="0" err="1" smtClean="0"/>
              <a:t>optics</a:t>
            </a:r>
            <a:r>
              <a:rPr lang="fr-FR" sz="2800" dirty="0" smtClean="0"/>
              <a:t> dans toutes </a:t>
            </a:r>
            <a:r>
              <a:rPr lang="fr-FR" sz="2800" smtClean="0"/>
              <a:t>les cellules</a:t>
            </a:r>
            <a:r>
              <a:rPr lang="fr-FR" sz="2800" i="1" dirty="0" smtClean="0"/>
              <a:t/>
            </a:r>
            <a:br>
              <a:rPr lang="fr-FR" sz="2800" i="1" dirty="0" smtClean="0"/>
            </a:br>
            <a:r>
              <a:rPr lang="fr-FR" sz="2800" i="1" dirty="0" smtClean="0"/>
              <a:t>		</a:t>
            </a:r>
            <a:r>
              <a:rPr lang="fr-FR" sz="2000" i="1" dirty="0" smtClean="0">
                <a:sym typeface="Wingdings" panose="05000000000000000000" pitchFamily="2" charset="2"/>
              </a:rPr>
              <a:t> </a:t>
            </a:r>
            <a:r>
              <a:rPr lang="fr-FR" sz="2000" i="1" dirty="0">
                <a:sym typeface="Wingdings" panose="05000000000000000000" pitchFamily="2" charset="2"/>
              </a:rPr>
              <a:t>réduire l'ouverture </a:t>
            </a:r>
            <a:r>
              <a:rPr lang="fr-FR" sz="2000" i="1" dirty="0" smtClean="0">
                <a:sym typeface="Wingdings" panose="05000000000000000000" pitchFamily="2" charset="2"/>
              </a:rPr>
              <a:t>verticale des chambres ID</a:t>
            </a:r>
          </a:p>
          <a:p>
            <a:pPr>
              <a:tabLst>
                <a:tab pos="817563" algn="l"/>
              </a:tabLst>
            </a:pPr>
            <a:r>
              <a:rPr lang="fr-FR" sz="2000" i="1" dirty="0" smtClean="0">
                <a:sym typeface="Wingdings" panose="05000000000000000000" pitchFamily="2" charset="2"/>
              </a:rPr>
              <a:t> </a:t>
            </a:r>
            <a:r>
              <a:rPr lang="fr-FR" sz="2800" dirty="0" smtClean="0">
                <a:solidFill>
                  <a:prstClr val="black"/>
                </a:solidFill>
              </a:rPr>
              <a:t>2006: Nouvelle optique avec 2 </a:t>
            </a:r>
            <a:r>
              <a:rPr lang="fr-FR" sz="2800" dirty="0" err="1" smtClean="0">
                <a:solidFill>
                  <a:prstClr val="black"/>
                </a:solidFill>
              </a:rPr>
              <a:t>quadrupoles</a:t>
            </a:r>
            <a:r>
              <a:rPr lang="fr-FR" sz="2800" dirty="0" smtClean="0">
                <a:solidFill>
                  <a:prstClr val="black"/>
                </a:solidFill>
              </a:rPr>
              <a:t> non alimentés de chaque deux côtés des sections droites </a:t>
            </a:r>
          </a:p>
          <a:p>
            <a:pPr>
              <a:tabLst>
                <a:tab pos="817563" algn="l"/>
              </a:tabLst>
            </a:pPr>
            <a:r>
              <a:rPr lang="fr-FR" sz="2800" dirty="0" smtClean="0">
                <a:solidFill>
                  <a:prstClr val="black"/>
                </a:solidFill>
              </a:rPr>
              <a:t>2009-2012: Sections droites de 5 à  6m: 11 cellules modifiées:  </a:t>
            </a:r>
            <a:br>
              <a:rPr lang="fr-FR" sz="2800" dirty="0" smtClean="0">
                <a:solidFill>
                  <a:prstClr val="black"/>
                </a:solidFill>
              </a:rPr>
            </a:br>
            <a:r>
              <a:rPr lang="fr-FR" sz="2000" dirty="0" smtClean="0">
                <a:solidFill>
                  <a:prstClr val="black"/>
                </a:solidFill>
                <a:sym typeface="Wingdings" panose="05000000000000000000" pitchFamily="2" charset="2"/>
              </a:rPr>
              <a:t>Modification du câblage, de la tuyauterie et des chambres à vide ==.  expertise pour EBS</a:t>
            </a:r>
            <a:br>
              <a:rPr lang="fr-FR" sz="2000" dirty="0" smtClean="0">
                <a:solidFill>
                  <a:prstClr val="black"/>
                </a:solidFill>
                <a:sym typeface="Wingdings" panose="05000000000000000000" pitchFamily="2" charset="2"/>
              </a:rPr>
            </a:br>
            <a:r>
              <a:rPr lang="fr-FR" sz="2800" dirty="0" smtClean="0">
                <a:solidFill>
                  <a:prstClr val="black"/>
                </a:solidFill>
              </a:rPr>
              <a:t>2013: Section droite 7 m en cellule 23, </a:t>
            </a:r>
          </a:p>
          <a:p>
            <a:pPr lvl="0">
              <a:tabLst>
                <a:tab pos="817563" algn="l"/>
              </a:tabLst>
            </a:pPr>
            <a:r>
              <a:rPr lang="fr-FR" sz="2000" dirty="0" smtClean="0">
                <a:solidFill>
                  <a:prstClr val="black"/>
                </a:solidFill>
                <a:sym typeface="Wingdings" panose="05000000000000000000" pitchFamily="2" charset="2"/>
              </a:rPr>
              <a:t>Nouveaux aimants avec alimentations indépendantes  expertise essentielle pour l’EBS</a:t>
            </a:r>
            <a:endParaRPr lang="fr-FR" sz="2000" dirty="0" smtClean="0">
              <a:solidFill>
                <a:prstClr val="black"/>
              </a:solidFill>
            </a:endParaRPr>
          </a:p>
          <a:p>
            <a:pPr lvl="0">
              <a:tabLst>
                <a:tab pos="817563" algn="l"/>
              </a:tabLst>
            </a:pPr>
            <a:r>
              <a:rPr lang="fr-FR" sz="2800" dirty="0" smtClean="0">
                <a:solidFill>
                  <a:prstClr val="black"/>
                </a:solidFill>
              </a:rPr>
              <a:t>1999: Correction bas couplage</a:t>
            </a:r>
            <a:r>
              <a:rPr lang="fr-FR" sz="2000" dirty="0" smtClean="0">
                <a:solidFill>
                  <a:prstClr val="black"/>
                </a:solidFill>
              </a:rPr>
              <a:t>:  </a:t>
            </a:r>
            <a:r>
              <a:rPr lang="fr-FR" sz="2000" dirty="0" err="1" smtClean="0">
                <a:solidFill>
                  <a:prstClr val="black"/>
                </a:solidFill>
                <a:latin typeface="Symbol" panose="05050102010706020507" pitchFamily="18" charset="2"/>
              </a:rPr>
              <a:t>e</a:t>
            </a:r>
            <a:r>
              <a:rPr lang="fr-FR" sz="2000" baseline="-25000" dirty="0" err="1" smtClean="0">
                <a:solidFill>
                  <a:prstClr val="black"/>
                </a:solidFill>
              </a:rPr>
              <a:t>z</a:t>
            </a:r>
            <a:r>
              <a:rPr lang="fr-FR" sz="2000" baseline="-25000" dirty="0" smtClean="0">
                <a:solidFill>
                  <a:prstClr val="black"/>
                </a:solidFill>
              </a:rPr>
              <a:t> </a:t>
            </a:r>
            <a:r>
              <a:rPr lang="fr-FR" sz="2000" dirty="0" smtClean="0">
                <a:solidFill>
                  <a:prstClr val="black"/>
                </a:solidFill>
              </a:rPr>
              <a:t> 12 pm atteint, </a:t>
            </a:r>
            <a:r>
              <a:rPr lang="fr-FR" sz="2000" dirty="0" err="1" smtClean="0">
                <a:solidFill>
                  <a:prstClr val="black"/>
                </a:solidFill>
              </a:rPr>
              <a:t>operation</a:t>
            </a:r>
            <a:r>
              <a:rPr lang="fr-FR" sz="2000" dirty="0" smtClean="0">
                <a:solidFill>
                  <a:prstClr val="black"/>
                </a:solidFill>
              </a:rPr>
              <a:t> </a:t>
            </a:r>
            <a:r>
              <a:rPr lang="fr-FR" sz="2000" dirty="0">
                <a:solidFill>
                  <a:prstClr val="black"/>
                </a:solidFill>
              </a:rPr>
              <a:t>à</a:t>
            </a:r>
            <a:r>
              <a:rPr lang="fr-FR" sz="2000" dirty="0" smtClean="0">
                <a:solidFill>
                  <a:prstClr val="black"/>
                </a:solidFill>
              </a:rPr>
              <a:t> 20-30 pm</a:t>
            </a:r>
          </a:p>
          <a:p>
            <a:pPr lvl="0">
              <a:tabLst>
                <a:tab pos="817563" algn="l"/>
              </a:tabLst>
            </a:pPr>
            <a:r>
              <a:rPr lang="fr-FR" sz="2800" dirty="0" smtClean="0">
                <a:solidFill>
                  <a:prstClr val="black"/>
                </a:solidFill>
              </a:rPr>
              <a:t>2011: </a:t>
            </a:r>
            <a:r>
              <a:rPr lang="fr-FR" sz="2800" dirty="0" err="1" smtClean="0">
                <a:solidFill>
                  <a:prstClr val="black"/>
                </a:solidFill>
              </a:rPr>
              <a:t>Operation</a:t>
            </a:r>
            <a:r>
              <a:rPr lang="fr-FR" sz="2800" dirty="0" smtClean="0">
                <a:solidFill>
                  <a:prstClr val="black"/>
                </a:solidFill>
              </a:rPr>
              <a:t> </a:t>
            </a:r>
            <a:r>
              <a:rPr lang="fr-FR" sz="2800" dirty="0" err="1" smtClean="0">
                <a:solidFill>
                  <a:prstClr val="black"/>
                </a:solidFill>
              </a:rPr>
              <a:t>low</a:t>
            </a:r>
            <a:r>
              <a:rPr lang="fr-FR" sz="2800" dirty="0" smtClean="0">
                <a:solidFill>
                  <a:prstClr val="black"/>
                </a:solidFill>
              </a:rPr>
              <a:t> vertical </a:t>
            </a:r>
            <a:r>
              <a:rPr lang="fr-FR" sz="2800" dirty="0" err="1" smtClean="0">
                <a:solidFill>
                  <a:prstClr val="black"/>
                </a:solidFill>
              </a:rPr>
              <a:t>emittance</a:t>
            </a:r>
            <a:r>
              <a:rPr lang="fr-FR" sz="2800" dirty="0" smtClean="0">
                <a:solidFill>
                  <a:prstClr val="black"/>
                </a:solidFill>
              </a:rPr>
              <a:t> 7 pm </a:t>
            </a:r>
            <a:r>
              <a:rPr lang="fr-FR" sz="2400" dirty="0" smtClean="0">
                <a:solidFill>
                  <a:prstClr val="black"/>
                </a:solidFill>
              </a:rPr>
              <a:t>(4pm atteint)</a:t>
            </a:r>
            <a:endParaRPr lang="fr-FR" sz="2800" dirty="0">
              <a:solidFill>
                <a:prstClr val="black"/>
              </a:solidFill>
            </a:endParaRPr>
          </a:p>
        </p:txBody>
      </p:sp>
      <p:pic>
        <p:nvPicPr>
          <p:cNvPr id="113" name="Picture 112"/>
          <p:cNvPicPr>
            <a:picLocks noChangeAspect="1"/>
          </p:cNvPicPr>
          <p:nvPr/>
        </p:nvPicPr>
        <p:blipFill rotWithShape="1">
          <a:blip r:embed="rId45" cstate="print">
            <a:extLst>
              <a:ext uri="{28A0092B-C50C-407E-A947-70E740481C1C}">
                <a14:useLocalDpi xmlns:a14="http://schemas.microsoft.com/office/drawing/2010/main" val="0"/>
              </a:ext>
            </a:extLst>
          </a:blip>
          <a:srcRect l="881"/>
          <a:stretch/>
        </p:blipFill>
        <p:spPr>
          <a:xfrm>
            <a:off x="25416608" y="29420582"/>
            <a:ext cx="3834566" cy="2422459"/>
          </a:xfrm>
          <a:prstGeom prst="rect">
            <a:avLst/>
          </a:prstGeom>
        </p:spPr>
      </p:pic>
      <p:sp>
        <p:nvSpPr>
          <p:cNvPr id="115" name="TextBox 114"/>
          <p:cNvSpPr txBox="1"/>
          <p:nvPr/>
        </p:nvSpPr>
        <p:spPr>
          <a:xfrm>
            <a:off x="22493810" y="25218305"/>
            <a:ext cx="8082841" cy="923330"/>
          </a:xfrm>
          <a:prstGeom prst="rect">
            <a:avLst/>
          </a:prstGeom>
          <a:noFill/>
        </p:spPr>
        <p:txBody>
          <a:bodyPr wrap="square" rtlCol="0">
            <a:spAutoFit/>
          </a:bodyPr>
          <a:lstStyle/>
          <a:p>
            <a:pPr algn="ctr"/>
            <a:r>
              <a:rPr lang="fr-FR" sz="5400" b="1" dirty="0" smtClean="0">
                <a:solidFill>
                  <a:srgbClr val="132577"/>
                </a:solidFill>
              </a:rPr>
              <a:t>Injection &amp;</a:t>
            </a:r>
            <a:r>
              <a:rPr lang="fr-FR" sz="5400" b="1" dirty="0" err="1" smtClean="0">
                <a:solidFill>
                  <a:srgbClr val="132577"/>
                </a:solidFill>
              </a:rPr>
              <a:t>Top-up</a:t>
            </a:r>
            <a:endParaRPr lang="fr-FR" sz="5400" b="1" dirty="0">
              <a:solidFill>
                <a:srgbClr val="132577"/>
              </a:solidFill>
            </a:endParaRPr>
          </a:p>
        </p:txBody>
      </p:sp>
      <p:pic>
        <p:nvPicPr>
          <p:cNvPr id="35" name="Picture 34"/>
          <p:cNvPicPr>
            <a:picLocks noChangeAspect="1"/>
          </p:cNvPicPr>
          <p:nvPr/>
        </p:nvPicPr>
        <p:blipFill>
          <a:blip r:embed="rId46"/>
          <a:stretch>
            <a:fillRect/>
          </a:stretch>
        </p:blipFill>
        <p:spPr>
          <a:xfrm>
            <a:off x="20577971" y="21473889"/>
            <a:ext cx="7185406" cy="3735251"/>
          </a:xfrm>
          <a:prstGeom prst="rect">
            <a:avLst/>
          </a:prstGeom>
        </p:spPr>
      </p:pic>
      <p:sp>
        <p:nvSpPr>
          <p:cNvPr id="116" name="TextBox 115"/>
          <p:cNvSpPr txBox="1"/>
          <p:nvPr/>
        </p:nvSpPr>
        <p:spPr>
          <a:xfrm>
            <a:off x="20726048" y="20672656"/>
            <a:ext cx="8082841" cy="923330"/>
          </a:xfrm>
          <a:prstGeom prst="rect">
            <a:avLst/>
          </a:prstGeom>
          <a:noFill/>
        </p:spPr>
        <p:txBody>
          <a:bodyPr wrap="square" rtlCol="0">
            <a:spAutoFit/>
          </a:bodyPr>
          <a:lstStyle/>
          <a:p>
            <a:pPr algn="ctr"/>
            <a:r>
              <a:rPr lang="fr-FR" sz="5400" b="1" dirty="0" smtClean="0">
                <a:solidFill>
                  <a:srgbClr val="132577"/>
                </a:solidFill>
              </a:rPr>
              <a:t>Evolution du courant</a:t>
            </a:r>
            <a:endParaRPr lang="fr-FR" sz="5400" b="1" dirty="0">
              <a:solidFill>
                <a:srgbClr val="132577"/>
              </a:solidFill>
            </a:endParaRPr>
          </a:p>
        </p:txBody>
      </p:sp>
      <p:graphicFrame>
        <p:nvGraphicFramePr>
          <p:cNvPr id="36" name="Table 35"/>
          <p:cNvGraphicFramePr>
            <a:graphicFrameLocks noGrp="1"/>
          </p:cNvGraphicFramePr>
          <p:nvPr>
            <p:extLst>
              <p:ext uri="{D42A27DB-BD31-4B8C-83A1-F6EECF244321}">
                <p14:modId xmlns:p14="http://schemas.microsoft.com/office/powerpoint/2010/main" val="586212728"/>
              </p:ext>
            </p:extLst>
          </p:nvPr>
        </p:nvGraphicFramePr>
        <p:xfrm>
          <a:off x="5609751" y="29671510"/>
          <a:ext cx="5223096" cy="1828800"/>
        </p:xfrm>
        <a:graphic>
          <a:graphicData uri="http://schemas.openxmlformats.org/drawingml/2006/table">
            <a:tbl>
              <a:tblPr>
                <a:tableStyleId>{5C22544A-7EE6-4342-B048-85BDC9FD1C3A}</a:tableStyleId>
              </a:tblPr>
              <a:tblGrid>
                <a:gridCol w="4195318"/>
                <a:gridCol w="1027778"/>
              </a:tblGrid>
              <a:tr h="0">
                <a:tc>
                  <a:txBody>
                    <a:bodyPr/>
                    <a:lstStyle/>
                    <a:p>
                      <a:pPr algn="l">
                        <a:spcBef>
                          <a:spcPts val="100"/>
                        </a:spcBef>
                        <a:spcAft>
                          <a:spcPts val="100"/>
                        </a:spcAft>
                      </a:pPr>
                      <a:r>
                        <a:rPr lang="en-GB" sz="2400" kern="800" dirty="0">
                          <a:effectLst/>
                        </a:rPr>
                        <a:t>5 metres AL NEG coated</a:t>
                      </a:r>
                      <a:endParaRPr lang="en-GB"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
                        </a:spcBef>
                        <a:spcAft>
                          <a:spcPts val="100"/>
                        </a:spcAft>
                      </a:pPr>
                      <a:r>
                        <a:rPr lang="en-GB" sz="2000" kern="800">
                          <a:effectLst/>
                        </a:rPr>
                        <a:t>7</a:t>
                      </a:r>
                      <a:endParaRPr lang="en-GB" sz="2400">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l">
                        <a:spcBef>
                          <a:spcPts val="100"/>
                        </a:spcBef>
                        <a:spcAft>
                          <a:spcPts val="100"/>
                        </a:spcAft>
                      </a:pPr>
                      <a:r>
                        <a:rPr lang="en-GB" sz="2400" kern="800" dirty="0">
                          <a:effectLst/>
                        </a:rPr>
                        <a:t>6 metres AL NEG coated</a:t>
                      </a:r>
                      <a:endParaRPr lang="en-GB"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
                        </a:spcBef>
                        <a:spcAft>
                          <a:spcPts val="100"/>
                        </a:spcAft>
                      </a:pPr>
                      <a:r>
                        <a:rPr lang="en-GB" sz="2000" kern="800">
                          <a:effectLst/>
                        </a:rPr>
                        <a:t>6</a:t>
                      </a:r>
                      <a:endParaRPr lang="en-GB" sz="2400">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l">
                        <a:spcBef>
                          <a:spcPts val="100"/>
                        </a:spcBef>
                        <a:spcAft>
                          <a:spcPts val="100"/>
                        </a:spcAft>
                      </a:pPr>
                      <a:r>
                        <a:rPr lang="en-GB" sz="2400" kern="800">
                          <a:effectLst/>
                        </a:rPr>
                        <a:t>2 metres AL Neg coated</a:t>
                      </a:r>
                      <a:endParaRPr lang="en-GB"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
                        </a:spcBef>
                        <a:spcAft>
                          <a:spcPts val="100"/>
                        </a:spcAft>
                      </a:pPr>
                      <a:r>
                        <a:rPr lang="en-GB" sz="2000" kern="800">
                          <a:effectLst/>
                        </a:rPr>
                        <a:t>8</a:t>
                      </a:r>
                      <a:endParaRPr lang="en-GB" sz="2400">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l">
                        <a:spcBef>
                          <a:spcPts val="100"/>
                        </a:spcBef>
                        <a:spcAft>
                          <a:spcPts val="100"/>
                        </a:spcAft>
                      </a:pPr>
                      <a:r>
                        <a:rPr lang="en-GB" sz="2400" kern="800" dirty="0">
                          <a:effectLst/>
                        </a:rPr>
                        <a:t>In vacuum </a:t>
                      </a:r>
                      <a:r>
                        <a:rPr lang="en-GB" sz="2400" kern="800" dirty="0" err="1">
                          <a:effectLst/>
                        </a:rPr>
                        <a:t>undulators</a:t>
                      </a:r>
                      <a:endParaRPr lang="en-GB"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
                        </a:spcBef>
                        <a:spcAft>
                          <a:spcPts val="100"/>
                        </a:spcAft>
                      </a:pPr>
                      <a:r>
                        <a:rPr lang="en-GB" sz="2000" kern="800">
                          <a:effectLst/>
                        </a:rPr>
                        <a:t>10</a:t>
                      </a:r>
                      <a:endParaRPr lang="en-GB" sz="2400">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l">
                        <a:spcBef>
                          <a:spcPts val="100"/>
                        </a:spcBef>
                        <a:spcAft>
                          <a:spcPts val="100"/>
                        </a:spcAft>
                      </a:pPr>
                      <a:r>
                        <a:rPr lang="en-GB" sz="2400" kern="800">
                          <a:effectLst/>
                        </a:rPr>
                        <a:t>Cryogenic in-vacuum undulators</a:t>
                      </a:r>
                      <a:endParaRPr lang="en-GB"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Bef>
                          <a:spcPts val="100"/>
                        </a:spcBef>
                        <a:spcAft>
                          <a:spcPts val="100"/>
                        </a:spcAft>
                      </a:pPr>
                      <a:r>
                        <a:rPr lang="en-GB" sz="2000" kern="800" dirty="0">
                          <a:effectLst/>
                        </a:rPr>
                        <a:t>3</a:t>
                      </a:r>
                      <a:endParaRPr lang="en-GB" sz="24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37" name="Rectangle 1"/>
          <p:cNvSpPr>
            <a:spLocks noChangeArrowheads="1"/>
          </p:cNvSpPr>
          <p:nvPr/>
        </p:nvSpPr>
        <p:spPr bwMode="auto">
          <a:xfrm>
            <a:off x="5596754" y="28851340"/>
            <a:ext cx="5171986" cy="70788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000" b="1" i="1" u="sng"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Status</a:t>
            </a:r>
            <a:r>
              <a:rPr kumimoji="0" lang="fr-FR" altLang="en-US" sz="2000" b="1" i="1" u="sng"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fr-FR" altLang="en-US" sz="2000" b="1" i="1" u="sng"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des sections droites ID</a:t>
            </a:r>
            <a:r>
              <a:rPr kumimoji="0" lang="fr-FR" altLang="en-US" sz="2000" b="1" i="1" u="sng" strike="noStrike" cap="none" normalizeH="0" dirty="0" smtClean="0">
                <a:ln>
                  <a:noFill/>
                </a:ln>
                <a:solidFill>
                  <a:schemeClr val="tx1"/>
                </a:solidFill>
                <a:effectLst/>
                <a:latin typeface="Arial" panose="020B0604020202020204" pitchFamily="34" charset="0"/>
                <a:ea typeface="Times New Roman" panose="02020603050405020304" pitchFamily="18" charset="0"/>
              </a:rPr>
              <a:t> fin </a:t>
            </a:r>
            <a:r>
              <a:rPr kumimoji="0" lang="fr-FR" altLang="en-US" sz="2000" b="1" i="1" u="sng"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2018</a:t>
            </a:r>
            <a:endParaRPr kumimoji="0" lang="fr-FR" altLang="en-US" sz="2000" b="1" i="0" u="sng"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2000" b="1" i="0" u="sng" strike="noStrike" cap="none" normalizeH="0" baseline="0" dirty="0" smtClean="0">
              <a:ln>
                <a:noFill/>
              </a:ln>
              <a:solidFill>
                <a:schemeClr val="tx1"/>
              </a:solidFill>
              <a:effectLst/>
              <a:latin typeface="Arial" panose="020B0604020202020204" pitchFamily="34" charset="0"/>
            </a:endParaRPr>
          </a:p>
        </p:txBody>
      </p:sp>
      <p:sp>
        <p:nvSpPr>
          <p:cNvPr id="117" name="Rectangle 116"/>
          <p:cNvSpPr/>
          <p:nvPr/>
        </p:nvSpPr>
        <p:spPr>
          <a:xfrm>
            <a:off x="375966" y="23701189"/>
            <a:ext cx="10433724" cy="820443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8" name="TextBox 117"/>
          <p:cNvSpPr txBox="1"/>
          <p:nvPr/>
        </p:nvSpPr>
        <p:spPr>
          <a:xfrm>
            <a:off x="635933" y="23646937"/>
            <a:ext cx="4231582" cy="707886"/>
          </a:xfrm>
          <a:prstGeom prst="rect">
            <a:avLst/>
          </a:prstGeom>
          <a:noFill/>
        </p:spPr>
        <p:txBody>
          <a:bodyPr wrap="square" rtlCol="0">
            <a:spAutoFit/>
          </a:bodyPr>
          <a:lstStyle/>
          <a:p>
            <a:r>
              <a:rPr lang="fr-FR" sz="4000" b="1" dirty="0" smtClean="0">
                <a:solidFill>
                  <a:srgbClr val="132577"/>
                </a:solidFill>
              </a:rPr>
              <a:t>Système de vide</a:t>
            </a:r>
            <a:endParaRPr lang="fr-FR" sz="4000" b="1" dirty="0">
              <a:solidFill>
                <a:srgbClr val="132577"/>
              </a:solidFill>
            </a:endParaRPr>
          </a:p>
        </p:txBody>
      </p:sp>
      <p:sp>
        <p:nvSpPr>
          <p:cNvPr id="38" name="Right Arrow 37"/>
          <p:cNvSpPr/>
          <p:nvPr/>
        </p:nvSpPr>
        <p:spPr>
          <a:xfrm>
            <a:off x="4033217" y="11997646"/>
            <a:ext cx="1275272" cy="877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extBox 2"/>
          <p:cNvSpPr txBox="1"/>
          <p:nvPr/>
        </p:nvSpPr>
        <p:spPr>
          <a:xfrm>
            <a:off x="547816" y="15098254"/>
            <a:ext cx="7800900" cy="954107"/>
          </a:xfrm>
          <a:prstGeom prst="rect">
            <a:avLst/>
          </a:prstGeom>
          <a:noFill/>
        </p:spPr>
        <p:txBody>
          <a:bodyPr wrap="square" rtlCol="0">
            <a:spAutoFit/>
          </a:bodyPr>
          <a:lstStyle/>
          <a:p>
            <a:r>
              <a:rPr lang="fr-FR" sz="2800" i="1" dirty="0" smtClean="0"/>
              <a:t>Perturbations réseau</a:t>
            </a:r>
            <a:br>
              <a:rPr lang="fr-FR" sz="2800" i="1" dirty="0" smtClean="0"/>
            </a:br>
            <a:r>
              <a:rPr lang="fr-FR" sz="2800" i="1" dirty="0" smtClean="0"/>
              <a:t> électrique</a:t>
            </a:r>
            <a:endParaRPr lang="fr-FR" sz="2800" i="1" dirty="0"/>
          </a:p>
        </p:txBody>
      </p:sp>
      <p:sp>
        <p:nvSpPr>
          <p:cNvPr id="11" name="TextBox 10"/>
          <p:cNvSpPr txBox="1"/>
          <p:nvPr/>
        </p:nvSpPr>
        <p:spPr>
          <a:xfrm>
            <a:off x="1774131" y="16447595"/>
            <a:ext cx="2165676" cy="1384995"/>
          </a:xfrm>
          <a:prstGeom prst="rect">
            <a:avLst/>
          </a:prstGeom>
          <a:noFill/>
        </p:spPr>
        <p:txBody>
          <a:bodyPr wrap="square" rtlCol="0">
            <a:spAutoFit/>
          </a:bodyPr>
          <a:lstStyle/>
          <a:p>
            <a:pPr algn="ctr"/>
            <a:r>
              <a:rPr lang="fr-FR" sz="2800" dirty="0" smtClean="0">
                <a:solidFill>
                  <a:schemeClr val="bg1"/>
                </a:solidFill>
              </a:rPr>
              <a:t>High </a:t>
            </a:r>
            <a:r>
              <a:rPr lang="fr-FR" sz="2800" dirty="0" err="1" smtClean="0">
                <a:solidFill>
                  <a:schemeClr val="bg1"/>
                </a:solidFill>
              </a:rPr>
              <a:t>Quality</a:t>
            </a:r>
            <a:r>
              <a:rPr lang="fr-FR" sz="2800" dirty="0" smtClean="0">
                <a:solidFill>
                  <a:schemeClr val="bg1"/>
                </a:solidFill>
              </a:rPr>
              <a:t> Power </a:t>
            </a:r>
            <a:r>
              <a:rPr lang="fr-FR" sz="2800" dirty="0" err="1" smtClean="0">
                <a:solidFill>
                  <a:schemeClr val="bg1"/>
                </a:solidFill>
              </a:rPr>
              <a:t>Supply</a:t>
            </a:r>
            <a:r>
              <a:rPr lang="fr-FR" sz="2800" dirty="0" smtClean="0">
                <a:solidFill>
                  <a:schemeClr val="bg1"/>
                </a:solidFill>
              </a:rPr>
              <a:t> System</a:t>
            </a:r>
            <a:endParaRPr lang="fr-FR" sz="2800" dirty="0">
              <a:solidFill>
                <a:schemeClr val="bg1"/>
              </a:solidFill>
            </a:endParaRPr>
          </a:p>
        </p:txBody>
      </p:sp>
      <p:sp>
        <p:nvSpPr>
          <p:cNvPr id="111" name="TextBox 110"/>
          <p:cNvSpPr txBox="1"/>
          <p:nvPr/>
        </p:nvSpPr>
        <p:spPr>
          <a:xfrm>
            <a:off x="5282423" y="14490922"/>
            <a:ext cx="5067332" cy="1384995"/>
          </a:xfrm>
          <a:prstGeom prst="rect">
            <a:avLst/>
          </a:prstGeom>
          <a:noFill/>
        </p:spPr>
        <p:txBody>
          <a:bodyPr wrap="square" rtlCol="0">
            <a:spAutoFit/>
          </a:bodyPr>
          <a:lstStyle/>
          <a:p>
            <a:r>
              <a:rPr lang="fr-FR" sz="2800" i="1" dirty="0" smtClean="0"/>
              <a:t>Refroidissement : Corrosion, effet de </a:t>
            </a:r>
            <a:r>
              <a:rPr lang="fr-FR" sz="2800" i="1" dirty="0" smtClean="0"/>
              <a:t>piquage, </a:t>
            </a:r>
            <a:r>
              <a:rPr lang="fr-FR" sz="2800" i="1" dirty="0" smtClean="0"/>
              <a:t>dommages causés par les radiations</a:t>
            </a:r>
            <a:endParaRPr lang="fr-FR" sz="2800" i="1" dirty="0"/>
          </a:p>
        </p:txBody>
      </p:sp>
      <p:sp>
        <p:nvSpPr>
          <p:cNvPr id="112" name="TextBox 111"/>
          <p:cNvSpPr txBox="1"/>
          <p:nvPr/>
        </p:nvSpPr>
        <p:spPr>
          <a:xfrm>
            <a:off x="525496" y="18958075"/>
            <a:ext cx="5067332" cy="954107"/>
          </a:xfrm>
          <a:prstGeom prst="rect">
            <a:avLst/>
          </a:prstGeom>
          <a:noFill/>
        </p:spPr>
        <p:txBody>
          <a:bodyPr wrap="square" rtlCol="0">
            <a:spAutoFit/>
          </a:bodyPr>
          <a:lstStyle/>
          <a:p>
            <a:r>
              <a:rPr lang="fr-FR" sz="2800" i="1" dirty="0" err="1" smtClean="0"/>
              <a:t>Crotch</a:t>
            </a:r>
            <a:r>
              <a:rPr lang="fr-FR" sz="2800" i="1" dirty="0" smtClean="0"/>
              <a:t> </a:t>
            </a:r>
            <a:r>
              <a:rPr lang="fr-FR" sz="2800" i="1" dirty="0" err="1" smtClean="0"/>
              <a:t>absorbers</a:t>
            </a:r>
            <a:r>
              <a:rPr lang="fr-FR" sz="2800" i="1" dirty="0" smtClean="0"/>
              <a:t>:</a:t>
            </a:r>
          </a:p>
          <a:p>
            <a:r>
              <a:rPr lang="fr-FR" sz="2800" i="1" dirty="0" smtClean="0"/>
              <a:t>Fuite d’eau au vide.</a:t>
            </a:r>
            <a:endParaRPr lang="fr-FR" sz="2800" i="1" dirty="0"/>
          </a:p>
        </p:txBody>
      </p:sp>
      <p:sp>
        <p:nvSpPr>
          <p:cNvPr id="119" name="TextBox 118"/>
          <p:cNvSpPr txBox="1"/>
          <p:nvPr/>
        </p:nvSpPr>
        <p:spPr>
          <a:xfrm>
            <a:off x="5357690" y="19801754"/>
            <a:ext cx="5067332" cy="523220"/>
          </a:xfrm>
          <a:prstGeom prst="rect">
            <a:avLst/>
          </a:prstGeom>
          <a:noFill/>
        </p:spPr>
        <p:txBody>
          <a:bodyPr wrap="square" rtlCol="0">
            <a:spAutoFit/>
          </a:bodyPr>
          <a:lstStyle/>
          <a:p>
            <a:r>
              <a:rPr lang="fr-FR" sz="2800" i="1" dirty="0" smtClean="0"/>
              <a:t>Doigts RF :</a:t>
            </a:r>
          </a:p>
        </p:txBody>
      </p:sp>
      <p:sp>
        <p:nvSpPr>
          <p:cNvPr id="120" name="TextBox 119"/>
          <p:cNvSpPr txBox="1"/>
          <p:nvPr/>
        </p:nvSpPr>
        <p:spPr>
          <a:xfrm>
            <a:off x="339092" y="24251182"/>
            <a:ext cx="10705618" cy="4524315"/>
          </a:xfrm>
          <a:prstGeom prst="rect">
            <a:avLst/>
          </a:prstGeom>
          <a:noFill/>
        </p:spPr>
        <p:txBody>
          <a:bodyPr wrap="square" rtlCol="0">
            <a:spAutoFit/>
          </a:bodyPr>
          <a:lstStyle/>
          <a:p>
            <a:pPr marL="801688" indent="-801688" defTabSz="982663">
              <a:tabLst>
                <a:tab pos="804863" algn="l"/>
                <a:tab pos="1433513" algn="l"/>
              </a:tabLst>
            </a:pPr>
            <a:r>
              <a:rPr lang="fr-FR" sz="2400" dirty="0" smtClean="0"/>
              <a:t>1993: 	</a:t>
            </a:r>
            <a:r>
              <a:rPr lang="fr-FR" sz="2400" dirty="0" smtClean="0"/>
              <a:t>Toutes les chambres ID : 19 </a:t>
            </a:r>
            <a:r>
              <a:rPr lang="fr-FR" sz="2400" dirty="0" smtClean="0"/>
              <a:t>mm </a:t>
            </a:r>
            <a:r>
              <a:rPr lang="fr-FR" sz="2400" dirty="0" err="1" smtClean="0"/>
              <a:t>stainless</a:t>
            </a:r>
            <a:r>
              <a:rPr lang="fr-FR" sz="2400" dirty="0" smtClean="0"/>
              <a:t> </a:t>
            </a:r>
            <a:r>
              <a:rPr lang="fr-FR" sz="2400" dirty="0" err="1" smtClean="0"/>
              <a:t>steel</a:t>
            </a:r>
            <a:r>
              <a:rPr lang="fr-FR" sz="2400" i="1" dirty="0" smtClean="0"/>
              <a:t> </a:t>
            </a:r>
            <a:r>
              <a:rPr lang="fr-FR" sz="2000" i="1" dirty="0" smtClean="0"/>
              <a:t>(16 mm </a:t>
            </a:r>
            <a:r>
              <a:rPr lang="fr-FR" sz="2000" i="1" dirty="0" err="1" smtClean="0"/>
              <a:t>inner</a:t>
            </a:r>
            <a:r>
              <a:rPr lang="fr-FR" sz="2000" i="1" dirty="0" smtClean="0"/>
              <a:t>) </a:t>
            </a:r>
            <a:r>
              <a:rPr lang="fr-FR" sz="2400" dirty="0" err="1" smtClean="0"/>
              <a:t>with</a:t>
            </a:r>
            <a:r>
              <a:rPr lang="fr-FR" sz="2400" dirty="0" smtClean="0"/>
              <a:t> </a:t>
            </a:r>
            <a:r>
              <a:rPr lang="fr-FR" sz="2400" dirty="0" err="1" smtClean="0"/>
              <a:t>distributed</a:t>
            </a:r>
            <a:r>
              <a:rPr lang="fr-FR" sz="2400" dirty="0" smtClean="0"/>
              <a:t> NEG </a:t>
            </a:r>
            <a:r>
              <a:rPr lang="fr-FR" sz="2400" dirty="0" err="1" smtClean="0"/>
              <a:t>strips</a:t>
            </a:r>
            <a:r>
              <a:rPr lang="fr-FR" sz="2400" dirty="0" smtClean="0"/>
              <a:t> </a:t>
            </a:r>
            <a:r>
              <a:rPr lang="fr-FR" sz="2400" dirty="0" smtClean="0"/>
              <a:t> </a:t>
            </a:r>
            <a:r>
              <a:rPr lang="fr-FR" sz="2000" i="1" dirty="0" smtClean="0">
                <a:sym typeface="Wingdings" panose="05000000000000000000" pitchFamily="2" charset="2"/>
              </a:rPr>
              <a:t> évidence de poussière magnétique dans la chambre dû au </a:t>
            </a:r>
            <a:r>
              <a:rPr lang="fr-FR" sz="2000" i="1" dirty="0" smtClean="0"/>
              <a:t>NEG  </a:t>
            </a:r>
            <a:r>
              <a:rPr lang="fr-FR" sz="2000" i="1" dirty="0" err="1" smtClean="0"/>
              <a:t>pumping</a:t>
            </a:r>
            <a:endParaRPr lang="fr-FR" sz="2400" i="1" dirty="0" smtClean="0"/>
          </a:p>
          <a:p>
            <a:pPr marL="801688" indent="-801688" defTabSz="982663">
              <a:tabLst>
                <a:tab pos="804863" algn="l"/>
                <a:tab pos="1433513" algn="l"/>
              </a:tabLst>
            </a:pPr>
            <a:r>
              <a:rPr lang="fr-FR" sz="2400" dirty="0" smtClean="0"/>
              <a:t>1995: 	</a:t>
            </a:r>
            <a:r>
              <a:rPr lang="fr-FR" sz="2400" dirty="0" smtClean="0"/>
              <a:t>Démarrage de l’installation de chambres 15 </a:t>
            </a:r>
            <a:r>
              <a:rPr lang="fr-FR" sz="2400" dirty="0" smtClean="0"/>
              <a:t>mm </a:t>
            </a:r>
            <a:r>
              <a:rPr lang="fr-FR" sz="2400" dirty="0" err="1" smtClean="0"/>
              <a:t>stainless</a:t>
            </a:r>
            <a:r>
              <a:rPr lang="fr-FR" sz="2400" dirty="0" smtClean="0"/>
              <a:t> </a:t>
            </a:r>
            <a:r>
              <a:rPr lang="fr-FR" sz="2400" dirty="0" err="1" smtClean="0"/>
              <a:t>steel</a:t>
            </a:r>
            <a:r>
              <a:rPr lang="fr-FR" sz="2400" dirty="0" smtClean="0"/>
              <a:t> </a:t>
            </a:r>
            <a:r>
              <a:rPr lang="fr-FR" sz="2000" i="1" dirty="0" smtClean="0"/>
              <a:t>(</a:t>
            </a:r>
            <a:r>
              <a:rPr lang="fr-FR" sz="2000" i="1" dirty="0" smtClean="0"/>
              <a:t>13 mm </a:t>
            </a:r>
            <a:r>
              <a:rPr lang="fr-FR" sz="2000" i="1" dirty="0" err="1" smtClean="0"/>
              <a:t>inside</a:t>
            </a:r>
            <a:r>
              <a:rPr lang="fr-FR" sz="2000" i="1" dirty="0" smtClean="0"/>
              <a:t>)</a:t>
            </a:r>
            <a:endParaRPr lang="fr-FR" sz="2400" i="1" dirty="0" smtClean="0"/>
          </a:p>
          <a:p>
            <a:pPr marL="801688" indent="-801688" defTabSz="982663">
              <a:tabLst>
                <a:tab pos="804863" algn="l"/>
                <a:tab pos="1433513" algn="l"/>
              </a:tabLst>
            </a:pPr>
            <a:r>
              <a:rPr lang="fr-FR" sz="2400" dirty="0" smtClean="0"/>
              <a:t>1997: 	Installation </a:t>
            </a:r>
            <a:r>
              <a:rPr lang="fr-FR" sz="2400" dirty="0" smtClean="0"/>
              <a:t>de chambres 5m </a:t>
            </a:r>
            <a:r>
              <a:rPr lang="fr-FR" sz="2400" dirty="0" smtClean="0"/>
              <a:t>10 mm SS ID </a:t>
            </a:r>
            <a:r>
              <a:rPr lang="fr-FR" sz="2000" i="1" dirty="0" smtClean="0"/>
              <a:t>(</a:t>
            </a:r>
            <a:r>
              <a:rPr lang="fr-FR" sz="2000" i="1" dirty="0" smtClean="0"/>
              <a:t>8 mm </a:t>
            </a:r>
            <a:r>
              <a:rPr lang="fr-FR" sz="2000" i="1" dirty="0" err="1" smtClean="0"/>
              <a:t>inside</a:t>
            </a:r>
            <a:r>
              <a:rPr lang="fr-FR" sz="2000" i="1" dirty="0" smtClean="0"/>
              <a:t>)</a:t>
            </a:r>
            <a:endParaRPr lang="fr-FR" sz="2400" i="1" dirty="0" smtClean="0"/>
          </a:p>
          <a:p>
            <a:pPr marL="801688" indent="-801688" defTabSz="982663">
              <a:tabLst>
                <a:tab pos="804863" algn="l"/>
                <a:tab pos="1433513" algn="l"/>
              </a:tabLst>
            </a:pPr>
            <a:r>
              <a:rPr lang="fr-FR" sz="2400" dirty="0" smtClean="0"/>
              <a:t>1999: 	Installation </a:t>
            </a:r>
            <a:r>
              <a:rPr lang="fr-FR" sz="2400" dirty="0" smtClean="0"/>
              <a:t>du premier onduleur sous vide </a:t>
            </a:r>
            <a:endParaRPr lang="fr-FR" sz="2400" dirty="0" smtClean="0"/>
          </a:p>
          <a:p>
            <a:pPr marL="801688" indent="-801688" defTabSz="982663">
              <a:tabLst>
                <a:tab pos="804863" algn="l"/>
                <a:tab pos="1433513" algn="l"/>
              </a:tabLst>
            </a:pPr>
            <a:r>
              <a:rPr lang="fr-FR" sz="2400" dirty="0" smtClean="0"/>
              <a:t>	Installation </a:t>
            </a:r>
            <a:r>
              <a:rPr lang="fr-FR" sz="2400" dirty="0" smtClean="0"/>
              <a:t>de chambres  ID 10 </a:t>
            </a:r>
            <a:r>
              <a:rPr lang="fr-FR" sz="2400" dirty="0" smtClean="0"/>
              <a:t>mm </a:t>
            </a:r>
            <a:r>
              <a:rPr lang="fr-FR" sz="2400" dirty="0" err="1" smtClean="0"/>
              <a:t>copper</a:t>
            </a:r>
            <a:r>
              <a:rPr lang="fr-FR" sz="2400" dirty="0" smtClean="0"/>
              <a:t> </a:t>
            </a:r>
            <a:r>
              <a:rPr lang="fr-FR" sz="2400" dirty="0" err="1" smtClean="0"/>
              <a:t>plated</a:t>
            </a:r>
            <a:r>
              <a:rPr lang="fr-FR" sz="2400" dirty="0" smtClean="0"/>
              <a:t> </a:t>
            </a:r>
            <a:r>
              <a:rPr lang="fr-FR" sz="2400" dirty="0" err="1" smtClean="0"/>
              <a:t>stainless</a:t>
            </a:r>
            <a:r>
              <a:rPr lang="fr-FR" sz="2400" dirty="0" smtClean="0"/>
              <a:t> </a:t>
            </a:r>
            <a:r>
              <a:rPr lang="fr-FR" sz="2400" dirty="0" err="1" smtClean="0"/>
              <a:t>steel</a:t>
            </a:r>
            <a:r>
              <a:rPr lang="fr-FR" sz="2400" dirty="0" smtClean="0"/>
              <a:t> </a:t>
            </a:r>
            <a:r>
              <a:rPr lang="fr-FR" sz="2000" i="1" dirty="0" smtClean="0"/>
              <a:t>(très cher)</a:t>
            </a:r>
            <a:endParaRPr lang="fr-FR" sz="2000" i="1" dirty="0" smtClean="0"/>
          </a:p>
          <a:p>
            <a:pPr marL="801688" indent="-801688" defTabSz="982663">
              <a:tabLst>
                <a:tab pos="804863" algn="l"/>
                <a:tab pos="1433513" algn="l"/>
              </a:tabLst>
            </a:pPr>
            <a:r>
              <a:rPr lang="fr-FR" sz="2400" dirty="0" smtClean="0"/>
              <a:t>	</a:t>
            </a:r>
            <a:r>
              <a:rPr lang="fr-FR" sz="2400" dirty="0" smtClean="0"/>
              <a:t>Première chambre aluminium </a:t>
            </a:r>
            <a:r>
              <a:rPr lang="fr-FR" sz="2400" dirty="0" smtClean="0"/>
              <a:t>NEG </a:t>
            </a:r>
            <a:r>
              <a:rPr lang="fr-FR" sz="2400" dirty="0" err="1" smtClean="0"/>
              <a:t>coated</a:t>
            </a:r>
            <a:r>
              <a:rPr lang="fr-FR" sz="2400" dirty="0" smtClean="0"/>
              <a:t> </a:t>
            </a:r>
            <a:r>
              <a:rPr lang="fr-FR" sz="2400" dirty="0" smtClean="0"/>
              <a:t>(Faible </a:t>
            </a:r>
            <a:r>
              <a:rPr lang="fr-FR" sz="2400" dirty="0" err="1" smtClean="0"/>
              <a:t>bremsstrahlung</a:t>
            </a:r>
            <a:r>
              <a:rPr lang="fr-FR" sz="2400" dirty="0" smtClean="0"/>
              <a:t>) </a:t>
            </a:r>
            <a:r>
              <a:rPr lang="fr-FR" sz="2000" i="1" dirty="0" smtClean="0"/>
              <a:t>(11mm </a:t>
            </a:r>
            <a:r>
              <a:rPr lang="fr-FR" sz="2000" i="1" dirty="0" err="1" smtClean="0"/>
              <a:t>inside</a:t>
            </a:r>
            <a:r>
              <a:rPr lang="fr-FR" sz="2000" i="1" dirty="0" smtClean="0"/>
              <a:t>)</a:t>
            </a:r>
          </a:p>
          <a:p>
            <a:pPr marL="801688" indent="-801688" defTabSz="982663">
              <a:tabLst>
                <a:tab pos="804863" algn="l"/>
                <a:tab pos="1433513" algn="l"/>
              </a:tabLst>
            </a:pPr>
            <a:r>
              <a:rPr lang="fr-FR" sz="2400" dirty="0" smtClean="0"/>
              <a:t>2000: 	Installation </a:t>
            </a:r>
            <a:r>
              <a:rPr lang="fr-FR" sz="2400" dirty="0" smtClean="0"/>
              <a:t>de chambres 15 </a:t>
            </a:r>
            <a:r>
              <a:rPr lang="fr-FR" sz="2400" dirty="0" smtClean="0"/>
              <a:t>mm AL NEG </a:t>
            </a:r>
            <a:r>
              <a:rPr lang="fr-FR" sz="2400" dirty="0" err="1" smtClean="0"/>
              <a:t>coated</a:t>
            </a:r>
            <a:r>
              <a:rPr lang="fr-FR" sz="2400" dirty="0" smtClean="0"/>
              <a:t> </a:t>
            </a:r>
            <a:r>
              <a:rPr lang="fr-FR" sz="2000" i="1" dirty="0" smtClean="0"/>
              <a:t>(</a:t>
            </a:r>
            <a:r>
              <a:rPr lang="fr-FR" sz="2000" i="1" dirty="0" smtClean="0"/>
              <a:t>11mm </a:t>
            </a:r>
            <a:r>
              <a:rPr lang="fr-FR" sz="2000" i="1" dirty="0" err="1" smtClean="0"/>
              <a:t>inside</a:t>
            </a:r>
            <a:r>
              <a:rPr lang="fr-FR" sz="2000" i="1" dirty="0" smtClean="0"/>
              <a:t>)</a:t>
            </a:r>
          </a:p>
          <a:p>
            <a:pPr marL="801688" indent="-801688" defTabSz="982663">
              <a:tabLst>
                <a:tab pos="804863" algn="l"/>
                <a:tab pos="1433513" algn="l"/>
              </a:tabLst>
            </a:pPr>
            <a:r>
              <a:rPr lang="fr-FR" sz="2400" dirty="0" smtClean="0"/>
              <a:t>2001: 	ESRF NEG </a:t>
            </a:r>
            <a:r>
              <a:rPr lang="fr-FR" sz="2400" dirty="0" err="1" smtClean="0"/>
              <a:t>coated</a:t>
            </a:r>
            <a:r>
              <a:rPr lang="fr-FR" sz="2400" dirty="0" smtClean="0"/>
              <a:t> </a:t>
            </a:r>
            <a:r>
              <a:rPr lang="fr-FR" sz="2400" dirty="0" err="1" smtClean="0"/>
              <a:t>facility</a:t>
            </a:r>
            <a:endParaRPr lang="fr-FR" sz="2400" dirty="0" smtClean="0"/>
          </a:p>
          <a:p>
            <a:pPr marL="801688" indent="-801688" defTabSz="982663">
              <a:tabLst>
                <a:tab pos="804863" algn="l"/>
                <a:tab pos="1433513" algn="l"/>
              </a:tabLst>
            </a:pPr>
            <a:r>
              <a:rPr lang="fr-FR" sz="2400" dirty="0" smtClean="0"/>
              <a:t>	</a:t>
            </a:r>
            <a:r>
              <a:rPr lang="fr-FR" sz="2400" dirty="0" smtClean="0"/>
              <a:t>Première chambres 10 </a:t>
            </a:r>
            <a:r>
              <a:rPr lang="fr-FR" sz="2400" dirty="0" smtClean="0"/>
              <a:t>mm 5 m </a:t>
            </a:r>
            <a:r>
              <a:rPr lang="fr-FR" sz="2400" dirty="0" smtClean="0"/>
              <a:t>Aluminium </a:t>
            </a:r>
            <a:r>
              <a:rPr lang="fr-FR" sz="2400" dirty="0" smtClean="0"/>
              <a:t>NEG </a:t>
            </a:r>
            <a:r>
              <a:rPr lang="fr-FR" sz="2400" dirty="0" err="1" smtClean="0"/>
              <a:t>coated</a:t>
            </a:r>
            <a:r>
              <a:rPr lang="fr-FR" sz="2400" dirty="0" smtClean="0"/>
              <a:t> </a:t>
            </a:r>
            <a:r>
              <a:rPr lang="fr-FR" sz="2000" i="1" dirty="0" smtClean="0"/>
              <a:t>(8 mm </a:t>
            </a:r>
            <a:r>
              <a:rPr lang="fr-FR" sz="2000" i="1" dirty="0" err="1" smtClean="0"/>
              <a:t>inside</a:t>
            </a:r>
            <a:r>
              <a:rPr lang="fr-FR" sz="2000" i="1" dirty="0" smtClean="0"/>
              <a:t>)</a:t>
            </a:r>
          </a:p>
          <a:p>
            <a:pPr marL="801688" indent="-801688" defTabSz="982663">
              <a:tabLst>
                <a:tab pos="804863" algn="l"/>
                <a:tab pos="1433513" algn="l"/>
              </a:tabLst>
            </a:pPr>
            <a:r>
              <a:rPr lang="fr-FR" sz="2400" dirty="0" smtClean="0"/>
              <a:t>2008: 	</a:t>
            </a:r>
            <a:r>
              <a:rPr lang="fr-FR" sz="2400" dirty="0" smtClean="0"/>
              <a:t>Premier </a:t>
            </a:r>
            <a:r>
              <a:rPr lang="fr-FR" sz="2400" dirty="0" err="1" smtClean="0"/>
              <a:t>ondulateur</a:t>
            </a:r>
            <a:r>
              <a:rPr lang="fr-FR" sz="2400" dirty="0" smtClean="0"/>
              <a:t> </a:t>
            </a:r>
            <a:r>
              <a:rPr lang="fr-FR" sz="2400" dirty="0" err="1" smtClean="0"/>
              <a:t>cryogenic</a:t>
            </a:r>
            <a:r>
              <a:rPr lang="fr-FR" sz="2400" dirty="0" smtClean="0"/>
              <a:t> </a:t>
            </a:r>
            <a:r>
              <a:rPr lang="fr-FR" sz="2400" dirty="0" smtClean="0"/>
              <a:t>in-vacuum </a:t>
            </a:r>
            <a:r>
              <a:rPr lang="fr-FR" sz="2400" dirty="0" smtClean="0"/>
              <a:t>en  </a:t>
            </a:r>
            <a:r>
              <a:rPr lang="fr-FR" sz="2400" dirty="0" smtClean="0"/>
              <a:t>ID6</a:t>
            </a:r>
          </a:p>
          <a:p>
            <a:pPr marL="801688" indent="-801688" defTabSz="982663">
              <a:tabLst>
                <a:tab pos="804863" algn="l"/>
                <a:tab pos="1433513" algn="l"/>
              </a:tabLst>
            </a:pPr>
            <a:r>
              <a:rPr lang="fr-FR" sz="2400" dirty="0" smtClean="0"/>
              <a:t>2010: 	</a:t>
            </a:r>
            <a:r>
              <a:rPr lang="fr-FR" sz="2400" dirty="0" smtClean="0"/>
              <a:t>Premières chambres 6 </a:t>
            </a:r>
            <a:r>
              <a:rPr lang="fr-FR" sz="2400" dirty="0" smtClean="0"/>
              <a:t>m ID </a:t>
            </a:r>
            <a:r>
              <a:rPr lang="fr-FR" sz="1800" dirty="0" smtClean="0"/>
              <a:t>	…</a:t>
            </a:r>
            <a:endParaRPr lang="fr-FR" sz="1800" dirty="0"/>
          </a:p>
        </p:txBody>
      </p:sp>
      <p:pic>
        <p:nvPicPr>
          <p:cNvPr id="121" name="Picture 120"/>
          <p:cNvPicPr>
            <a:picLocks noChangeAspect="1"/>
          </p:cNvPicPr>
          <p:nvPr/>
        </p:nvPicPr>
        <p:blipFill rotWithShape="1">
          <a:blip r:embed="rId47" cstate="print">
            <a:extLst>
              <a:ext uri="{28A0092B-C50C-407E-A947-70E740481C1C}">
                <a14:useLocalDpi xmlns:a14="http://schemas.microsoft.com/office/drawing/2010/main" val="0"/>
              </a:ext>
            </a:extLst>
          </a:blip>
          <a:srcRect/>
          <a:stretch/>
        </p:blipFill>
        <p:spPr>
          <a:xfrm>
            <a:off x="8270358" y="20972400"/>
            <a:ext cx="1550278" cy="2314137"/>
          </a:xfrm>
          <a:prstGeom prst="rect">
            <a:avLst/>
          </a:prstGeom>
        </p:spPr>
      </p:pic>
      <p:sp>
        <p:nvSpPr>
          <p:cNvPr id="122" name="TextBox 121"/>
          <p:cNvSpPr txBox="1"/>
          <p:nvPr/>
        </p:nvSpPr>
        <p:spPr>
          <a:xfrm>
            <a:off x="6921077" y="19602009"/>
            <a:ext cx="4424193" cy="1384995"/>
          </a:xfrm>
          <a:prstGeom prst="rect">
            <a:avLst/>
          </a:prstGeom>
          <a:noFill/>
        </p:spPr>
        <p:txBody>
          <a:bodyPr wrap="square" rtlCol="0">
            <a:spAutoFit/>
          </a:bodyPr>
          <a:lstStyle/>
          <a:p>
            <a:pPr algn="ctr"/>
            <a:r>
              <a:rPr lang="fr-FR" sz="2800" i="1" dirty="0" smtClean="0"/>
              <a:t>Pollution </a:t>
            </a:r>
            <a:r>
              <a:rPr lang="fr-FR" sz="2800" i="1" dirty="0" smtClean="0"/>
              <a:t>circuit </a:t>
            </a:r>
            <a:r>
              <a:rPr lang="fr-FR" sz="2800" i="1" dirty="0" smtClean="0"/>
              <a:t>de refroidissement</a:t>
            </a:r>
            <a:br>
              <a:rPr lang="fr-FR" sz="2800" i="1" dirty="0" smtClean="0"/>
            </a:br>
            <a:r>
              <a:rPr lang="fr-FR" sz="2800" i="1" dirty="0" smtClean="0">
                <a:sym typeface="Wingdings" panose="05000000000000000000" pitchFamily="2" charset="2"/>
              </a:rPr>
              <a:t></a:t>
            </a:r>
            <a:r>
              <a:rPr lang="fr-FR" sz="2800" i="1" dirty="0" smtClean="0"/>
              <a:t> Filtrage 1</a:t>
            </a:r>
            <a:r>
              <a:rPr lang="fr-FR" sz="2800" i="1" dirty="0" smtClean="0">
                <a:latin typeface="Symbol" panose="05050102010706020507" pitchFamily="18" charset="2"/>
              </a:rPr>
              <a:t>m</a:t>
            </a:r>
            <a:r>
              <a:rPr lang="fr-FR" sz="2800" i="1" dirty="0" smtClean="0"/>
              <a:t>m</a:t>
            </a:r>
            <a:endParaRPr lang="fr-FR" sz="2800" i="1" dirty="0"/>
          </a:p>
        </p:txBody>
      </p:sp>
      <p:sp>
        <p:nvSpPr>
          <p:cNvPr id="123" name="Rectangle 122"/>
          <p:cNvSpPr/>
          <p:nvPr/>
        </p:nvSpPr>
        <p:spPr>
          <a:xfrm>
            <a:off x="9247930" y="32156254"/>
            <a:ext cx="20704794" cy="80164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2" name="Picture 21"/>
          <p:cNvPicPr>
            <a:picLocks noChangeAspect="1"/>
          </p:cNvPicPr>
          <p:nvPr/>
        </p:nvPicPr>
        <p:blipFill>
          <a:blip r:embed="rId48"/>
          <a:stretch>
            <a:fillRect/>
          </a:stretch>
        </p:blipFill>
        <p:spPr>
          <a:xfrm>
            <a:off x="3422760" y="37809478"/>
            <a:ext cx="2711188" cy="2033391"/>
          </a:xfrm>
          <a:prstGeom prst="rect">
            <a:avLst/>
          </a:prstGeom>
        </p:spPr>
      </p:pic>
      <p:pic>
        <p:nvPicPr>
          <p:cNvPr id="34" name="Picture 33"/>
          <p:cNvPicPr>
            <a:picLocks noChangeAspect="1"/>
          </p:cNvPicPr>
          <p:nvPr/>
        </p:nvPicPr>
        <p:blipFill>
          <a:blip r:embed="rId49"/>
          <a:stretch>
            <a:fillRect/>
          </a:stretch>
        </p:blipFill>
        <p:spPr>
          <a:xfrm>
            <a:off x="6272417" y="37778397"/>
            <a:ext cx="2500755" cy="1997729"/>
          </a:xfrm>
          <a:prstGeom prst="rect">
            <a:avLst/>
          </a:prstGeom>
        </p:spPr>
      </p:pic>
      <p:sp>
        <p:nvSpPr>
          <p:cNvPr id="39" name="Rectangle 38"/>
          <p:cNvSpPr/>
          <p:nvPr/>
        </p:nvSpPr>
        <p:spPr>
          <a:xfrm>
            <a:off x="553725" y="33058460"/>
            <a:ext cx="11111631" cy="4401205"/>
          </a:xfrm>
          <a:prstGeom prst="rect">
            <a:avLst/>
          </a:prstGeom>
        </p:spPr>
        <p:txBody>
          <a:bodyPr wrap="square">
            <a:spAutoFit/>
          </a:bodyPr>
          <a:lstStyle/>
          <a:p>
            <a:pPr>
              <a:tabLst>
                <a:tab pos="1352550" algn="l"/>
              </a:tabLst>
            </a:pPr>
            <a:r>
              <a:rPr lang="fr-FR" sz="2000" dirty="0" smtClean="0"/>
              <a:t>1992:</a:t>
            </a:r>
            <a:r>
              <a:rPr lang="fr-FR" sz="2800" dirty="0" smtClean="0"/>
              <a:t> 	Booster: 1 Klystron   + 2 cavités 5 cellules</a:t>
            </a:r>
          </a:p>
          <a:p>
            <a:pPr>
              <a:tabLst>
                <a:tab pos="1352550" algn="l"/>
              </a:tabLst>
            </a:pPr>
            <a:r>
              <a:rPr lang="fr-FR" sz="2800" dirty="0" smtClean="0"/>
              <a:t>	Storage Ring: 2 Klystrons + 4 cavités 5 cellules</a:t>
            </a:r>
          </a:p>
          <a:p>
            <a:pPr>
              <a:tabLst>
                <a:tab pos="1352550" algn="l"/>
              </a:tabLst>
            </a:pPr>
            <a:r>
              <a:rPr lang="fr-FR" sz="2000" dirty="0" smtClean="0"/>
              <a:t>1997:</a:t>
            </a:r>
            <a:r>
              <a:rPr lang="fr-FR" sz="2800" dirty="0" smtClean="0"/>
              <a:t> 	Cav5&amp;6 et 1 Klystron- opération fiable à 200 mA </a:t>
            </a:r>
          </a:p>
          <a:p>
            <a:pPr>
              <a:tabLst>
                <a:tab pos="1352550" algn="l"/>
              </a:tabLst>
            </a:pPr>
            <a:r>
              <a:rPr lang="fr-FR" sz="2000" dirty="0" smtClean="0"/>
              <a:t>1998:</a:t>
            </a:r>
            <a:r>
              <a:rPr lang="fr-FR" sz="2800" dirty="0" smtClean="0"/>
              <a:t> 	Amélioration contrôle en </a:t>
            </a:r>
            <a:r>
              <a:rPr lang="fr-FR" sz="2800" dirty="0" err="1" smtClean="0"/>
              <a:t>Tp</a:t>
            </a:r>
            <a:r>
              <a:rPr lang="fr-FR" sz="2800" dirty="0" smtClean="0"/>
              <a:t>. des cavités (HOM)</a:t>
            </a:r>
          </a:p>
          <a:p>
            <a:pPr>
              <a:tabLst>
                <a:tab pos="1352550" algn="l"/>
              </a:tabLst>
            </a:pPr>
            <a:r>
              <a:rPr lang="fr-FR" sz="2000" dirty="0" smtClean="0"/>
              <a:t>1998-2001:</a:t>
            </a:r>
            <a:r>
              <a:rPr lang="fr-FR" sz="2800" dirty="0" smtClean="0"/>
              <a:t> 	LLRF &amp; control </a:t>
            </a:r>
            <a:r>
              <a:rPr lang="fr-FR" sz="2800" dirty="0" smtClean="0"/>
              <a:t>mise à niveau</a:t>
            </a:r>
            <a:endParaRPr lang="fr-FR" sz="2800" dirty="0" smtClean="0"/>
          </a:p>
          <a:p>
            <a:pPr>
              <a:tabLst>
                <a:tab pos="1352550" algn="l"/>
              </a:tabLst>
            </a:pPr>
            <a:r>
              <a:rPr lang="fr-FR" sz="2000" dirty="0" smtClean="0"/>
              <a:t>2005-2011:</a:t>
            </a:r>
            <a:r>
              <a:rPr lang="fr-FR" sz="2800" dirty="0" smtClean="0"/>
              <a:t> 	R&amp;D normal </a:t>
            </a:r>
            <a:r>
              <a:rPr lang="fr-FR" sz="2800" dirty="0" err="1" smtClean="0"/>
              <a:t>conducting</a:t>
            </a:r>
            <a:r>
              <a:rPr lang="fr-FR" sz="2800" dirty="0" smtClean="0"/>
              <a:t> HOM </a:t>
            </a:r>
            <a:r>
              <a:rPr lang="fr-FR" sz="2800" dirty="0" err="1" smtClean="0"/>
              <a:t>damped</a:t>
            </a:r>
            <a:r>
              <a:rPr lang="fr-FR" sz="2800" dirty="0" smtClean="0"/>
              <a:t> </a:t>
            </a:r>
            <a:r>
              <a:rPr lang="fr-FR" sz="2800" dirty="0" err="1" smtClean="0"/>
              <a:t>cavity</a:t>
            </a:r>
            <a:r>
              <a:rPr lang="fr-FR" sz="2800" dirty="0" smtClean="0"/>
              <a:t> </a:t>
            </a:r>
          </a:p>
          <a:p>
            <a:pPr>
              <a:tabLst>
                <a:tab pos="1352550" algn="l"/>
              </a:tabLst>
            </a:pPr>
            <a:r>
              <a:rPr lang="fr-FR" sz="2000" dirty="0" smtClean="0"/>
              <a:t>2006: </a:t>
            </a:r>
            <a:r>
              <a:rPr lang="fr-FR" sz="2800" dirty="0" smtClean="0"/>
              <a:t>	300 mA avec HOM &amp; LFB </a:t>
            </a:r>
            <a:r>
              <a:rPr lang="fr-FR" sz="2800" dirty="0" err="1" smtClean="0"/>
              <a:t>tuning</a:t>
            </a:r>
            <a:r>
              <a:rPr lang="fr-FR" sz="2800" dirty="0" smtClean="0"/>
              <a:t> </a:t>
            </a:r>
          </a:p>
          <a:p>
            <a:pPr>
              <a:tabLst>
                <a:tab pos="1352550" algn="l"/>
              </a:tabLst>
            </a:pPr>
            <a:r>
              <a:rPr lang="fr-FR" sz="2000" dirty="0" smtClean="0"/>
              <a:t>2012: </a:t>
            </a:r>
            <a:r>
              <a:rPr lang="fr-FR" sz="2800" dirty="0" smtClean="0"/>
              <a:t>	4 x 150 kW SSA pour la RF du booster</a:t>
            </a:r>
          </a:p>
          <a:p>
            <a:pPr>
              <a:tabLst>
                <a:tab pos="1352550" algn="l"/>
              </a:tabLst>
            </a:pPr>
            <a:r>
              <a:rPr lang="fr-FR" sz="2000" dirty="0" smtClean="0"/>
              <a:t>2013: </a:t>
            </a:r>
            <a:r>
              <a:rPr lang="fr-FR" sz="2800" dirty="0" smtClean="0"/>
              <a:t>	3 HOM </a:t>
            </a:r>
            <a:r>
              <a:rPr lang="fr-FR" sz="2800" dirty="0" err="1" smtClean="0"/>
              <a:t>damped</a:t>
            </a:r>
            <a:r>
              <a:rPr lang="fr-FR" sz="2800" dirty="0" smtClean="0"/>
              <a:t> </a:t>
            </a:r>
            <a:r>
              <a:rPr lang="fr-FR" sz="2800" dirty="0" err="1" smtClean="0"/>
              <a:t>cavity</a:t>
            </a:r>
            <a:r>
              <a:rPr lang="fr-FR" sz="2800" dirty="0"/>
              <a:t> </a:t>
            </a:r>
            <a:r>
              <a:rPr lang="fr-FR" sz="2800" dirty="0" smtClean="0"/>
              <a:t>(SR), alimenté par 3 </a:t>
            </a:r>
            <a:r>
              <a:rPr lang="fr-FR" sz="2800" dirty="0" err="1" smtClean="0"/>
              <a:t>SSAs</a:t>
            </a:r>
            <a:endParaRPr lang="fr-FR" sz="2800" dirty="0" smtClean="0"/>
          </a:p>
          <a:p>
            <a:pPr>
              <a:tabLst>
                <a:tab pos="1352550" algn="l"/>
              </a:tabLst>
            </a:pPr>
            <a:r>
              <a:rPr lang="fr-FR" sz="2000" dirty="0" smtClean="0"/>
              <a:t>2015: </a:t>
            </a:r>
            <a:r>
              <a:rPr lang="fr-FR" sz="2800" dirty="0" smtClean="0"/>
              <a:t>	</a:t>
            </a:r>
            <a:r>
              <a:rPr lang="fr-FR" sz="2800" dirty="0" smtClean="0"/>
              <a:t>Booster:  </a:t>
            </a:r>
            <a:r>
              <a:rPr lang="fr-FR" sz="2800" dirty="0"/>
              <a:t>2 </a:t>
            </a:r>
            <a:r>
              <a:rPr lang="fr-FR" sz="2800" dirty="0" smtClean="0"/>
              <a:t>cavités </a:t>
            </a:r>
            <a:r>
              <a:rPr lang="fr-FR" sz="2800" dirty="0" smtClean="0"/>
              <a:t>en plus </a:t>
            </a:r>
            <a:r>
              <a:rPr lang="fr-FR" sz="2000" i="1" dirty="0" smtClean="0"/>
              <a:t>( redondance pour top up)</a:t>
            </a:r>
            <a:endParaRPr lang="fr-FR" sz="2000" i="1" dirty="0"/>
          </a:p>
        </p:txBody>
      </p:sp>
      <p:sp>
        <p:nvSpPr>
          <p:cNvPr id="124" name="Rectangle 123"/>
          <p:cNvSpPr/>
          <p:nvPr/>
        </p:nvSpPr>
        <p:spPr>
          <a:xfrm>
            <a:off x="362761" y="32419105"/>
            <a:ext cx="8642527" cy="74846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Rectangle 39"/>
          <p:cNvSpPr/>
          <p:nvPr/>
        </p:nvSpPr>
        <p:spPr>
          <a:xfrm>
            <a:off x="557480" y="37346602"/>
            <a:ext cx="9113153" cy="468616"/>
          </a:xfrm>
          <a:prstGeom prst="rect">
            <a:avLst/>
          </a:prstGeom>
        </p:spPr>
        <p:txBody>
          <a:bodyPr wrap="square">
            <a:spAutoFit/>
          </a:bodyPr>
          <a:lstStyle/>
          <a:p>
            <a:pPr>
              <a:tabLst>
                <a:tab pos="1176338" algn="l"/>
              </a:tabLst>
            </a:pPr>
            <a:r>
              <a:rPr lang="fr-FR" sz="2400" dirty="0" smtClean="0"/>
              <a:t>Amélioration continue des systèmes de détection des arcs</a:t>
            </a:r>
            <a:endParaRPr lang="fr-FR" sz="2400" dirty="0"/>
          </a:p>
        </p:txBody>
      </p:sp>
      <p:grpSp>
        <p:nvGrpSpPr>
          <p:cNvPr id="125" name="Group 124"/>
          <p:cNvGrpSpPr>
            <a:grpSpLocks noChangeAspect="1"/>
          </p:cNvGrpSpPr>
          <p:nvPr/>
        </p:nvGrpSpPr>
        <p:grpSpPr>
          <a:xfrm>
            <a:off x="547816" y="37952433"/>
            <a:ext cx="2697452" cy="1772610"/>
            <a:chOff x="251520" y="2780333"/>
            <a:chExt cx="2624246" cy="1829371"/>
          </a:xfrm>
        </p:grpSpPr>
        <p:pic>
          <p:nvPicPr>
            <p:cNvPr id="126" name="Picture 746" descr="BoosterRF"/>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251520" y="2780333"/>
              <a:ext cx="2624246" cy="1829371"/>
            </a:xfrm>
            <a:prstGeom prst="rect">
              <a:avLst/>
            </a:prstGeom>
            <a:noFill/>
            <a:ln w="9525">
              <a:noFill/>
              <a:miter lim="800000"/>
              <a:headEnd/>
              <a:tailEnd/>
            </a:ln>
          </p:spPr>
        </p:pic>
        <p:sp>
          <p:nvSpPr>
            <p:cNvPr id="127" name="Text Box 749"/>
            <p:cNvSpPr txBox="1">
              <a:spLocks noChangeArrowheads="1"/>
            </p:cNvSpPr>
            <p:nvPr/>
          </p:nvSpPr>
          <p:spPr bwMode="auto">
            <a:xfrm>
              <a:off x="251520" y="4262360"/>
              <a:ext cx="2592288" cy="317632"/>
            </a:xfrm>
            <a:prstGeom prst="rect">
              <a:avLst/>
            </a:prstGeom>
            <a:noFill/>
            <a:ln w="9525" algn="ctr">
              <a:noFill/>
              <a:miter lim="800000"/>
              <a:headEnd/>
              <a:tailEnd/>
            </a:ln>
          </p:spPr>
          <p:txBody>
            <a:bodyPr wrap="square">
              <a:spAutoFit/>
            </a:bodyPr>
            <a:lstStyle/>
            <a:p>
              <a:pPr marL="266700" indent="-266700" algn="ctr"/>
              <a:r>
                <a:rPr lang="fr-FR" sz="1400" b="1" dirty="0" smtClean="0">
                  <a:solidFill>
                    <a:srgbClr val="FF9900"/>
                  </a:solidFill>
                </a:rPr>
                <a:t>5-cell </a:t>
              </a:r>
              <a:r>
                <a:rPr lang="fr-FR" sz="1400" b="1" dirty="0" err="1" smtClean="0">
                  <a:solidFill>
                    <a:srgbClr val="FF9900"/>
                  </a:solidFill>
                </a:rPr>
                <a:t>cavities</a:t>
              </a:r>
              <a:r>
                <a:rPr lang="fr-FR" sz="1400" b="1" dirty="0" smtClean="0">
                  <a:solidFill>
                    <a:srgbClr val="FF9900"/>
                  </a:solidFill>
                </a:rPr>
                <a:t>: </a:t>
              </a:r>
              <a:r>
                <a:rPr lang="fr-FR" sz="1400" b="1" dirty="0" err="1" smtClean="0">
                  <a:solidFill>
                    <a:srgbClr val="FF9900"/>
                  </a:solidFill>
                </a:rPr>
                <a:t>strong</a:t>
              </a:r>
              <a:r>
                <a:rPr lang="fr-FR" sz="1400" b="1" dirty="0" smtClean="0">
                  <a:solidFill>
                    <a:srgbClr val="FF9900"/>
                  </a:solidFill>
                </a:rPr>
                <a:t> HOM !</a:t>
              </a:r>
              <a:endParaRPr lang="fr-FR" sz="1400" b="1" dirty="0">
                <a:solidFill>
                  <a:srgbClr val="FF9900"/>
                </a:solidFill>
              </a:endParaRPr>
            </a:p>
          </p:txBody>
        </p:sp>
      </p:grpSp>
      <p:sp>
        <p:nvSpPr>
          <p:cNvPr id="128" name="TextBox 127"/>
          <p:cNvSpPr txBox="1"/>
          <p:nvPr/>
        </p:nvSpPr>
        <p:spPr>
          <a:xfrm>
            <a:off x="605403" y="32432983"/>
            <a:ext cx="5543666" cy="707886"/>
          </a:xfrm>
          <a:prstGeom prst="rect">
            <a:avLst/>
          </a:prstGeom>
          <a:noFill/>
        </p:spPr>
        <p:txBody>
          <a:bodyPr wrap="square" rtlCol="0">
            <a:spAutoFit/>
          </a:bodyPr>
          <a:lstStyle/>
          <a:p>
            <a:r>
              <a:rPr lang="fr-FR" sz="4000" b="1" dirty="0" smtClean="0">
                <a:solidFill>
                  <a:srgbClr val="132577"/>
                </a:solidFill>
              </a:rPr>
              <a:t>Système Radio fréquence</a:t>
            </a:r>
            <a:endParaRPr lang="fr-FR" sz="4000" b="1" dirty="0">
              <a:solidFill>
                <a:srgbClr val="132577"/>
              </a:solidFill>
            </a:endParaRPr>
          </a:p>
        </p:txBody>
      </p:sp>
      <p:pic>
        <p:nvPicPr>
          <p:cNvPr id="1026" name="Picture 2" descr="http://accelerateurs.sfpnet.fr/wp-content/uploads/2019/03/affiche_V5_Roscoff_2019_resized-1024x724.png"/>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25413418" y="295286"/>
            <a:ext cx="4539307" cy="3209431"/>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rotWithShape="1">
          <a:blip r:embed="rId52" cstate="print">
            <a:extLst>
              <a:ext uri="{28A0092B-C50C-407E-A947-70E740481C1C}">
                <a14:useLocalDpi xmlns:a14="http://schemas.microsoft.com/office/drawing/2010/main" val="0"/>
              </a:ext>
            </a:extLst>
          </a:blip>
          <a:srcRect b="12241"/>
          <a:stretch/>
        </p:blipFill>
        <p:spPr>
          <a:xfrm rot="5400000">
            <a:off x="25724949" y="33465953"/>
            <a:ext cx="4774207" cy="3142338"/>
          </a:xfrm>
          <a:prstGeom prst="rect">
            <a:avLst/>
          </a:prstGeom>
          <a:ln w="57150">
            <a:solidFill>
              <a:schemeClr val="bg1"/>
            </a:solidFill>
          </a:ln>
        </p:spPr>
      </p:pic>
      <p:pic>
        <p:nvPicPr>
          <p:cNvPr id="18" name="Picture 17"/>
          <p:cNvPicPr>
            <a:picLocks noChangeAspect="1"/>
          </p:cNvPicPr>
          <p:nvPr/>
        </p:nvPicPr>
        <p:blipFill rotWithShape="1">
          <a:blip r:embed="rId53" cstate="print">
            <a:extLst>
              <a:ext uri="{28A0092B-C50C-407E-A947-70E740481C1C}">
                <a14:useLocalDpi xmlns:a14="http://schemas.microsoft.com/office/drawing/2010/main" val="0"/>
              </a:ext>
            </a:extLst>
          </a:blip>
          <a:srcRect l="25848" t="23266"/>
          <a:stretch/>
        </p:blipFill>
        <p:spPr>
          <a:xfrm rot="5400000">
            <a:off x="26491065" y="36541100"/>
            <a:ext cx="3461669" cy="2686642"/>
          </a:xfrm>
          <a:prstGeom prst="rect">
            <a:avLst/>
          </a:prstGeom>
          <a:ln w="57150">
            <a:solidFill>
              <a:schemeClr val="bg1"/>
            </a:solidFill>
          </a:ln>
        </p:spPr>
      </p:pic>
      <p:pic>
        <p:nvPicPr>
          <p:cNvPr id="42" name="Picture 41"/>
          <p:cNvPicPr>
            <a:picLocks noChangeAspect="1"/>
          </p:cNvPicPr>
          <p:nvPr/>
        </p:nvPicPr>
        <p:blipFill rotWithShape="1">
          <a:blip r:embed="rId54" cstate="print">
            <a:extLst>
              <a:ext uri="{28A0092B-C50C-407E-A947-70E740481C1C}">
                <a14:useLocalDpi xmlns:a14="http://schemas.microsoft.com/office/drawing/2010/main" val="0"/>
              </a:ext>
            </a:extLst>
          </a:blip>
          <a:srcRect l="14747"/>
          <a:stretch/>
        </p:blipFill>
        <p:spPr>
          <a:xfrm rot="5400000">
            <a:off x="22963777" y="35660129"/>
            <a:ext cx="4148344" cy="3649463"/>
          </a:xfrm>
          <a:prstGeom prst="rect">
            <a:avLst/>
          </a:prstGeom>
          <a:ln w="57150">
            <a:solidFill>
              <a:schemeClr val="bg1"/>
            </a:solidFill>
          </a:ln>
        </p:spPr>
      </p:pic>
      <p:pic>
        <p:nvPicPr>
          <p:cNvPr id="100" name="Picture 99" descr="LOGO EBS _white background.jpg"/>
          <p:cNvPicPr>
            <a:picLocks noChangeAspect="1"/>
          </p:cNvPicPr>
          <p:nvPr/>
        </p:nvPicPr>
        <p:blipFill>
          <a:blip r:embed="rId55" cstate="print">
            <a:extLst>
              <a:ext uri="{28A0092B-C50C-407E-A947-70E740481C1C}">
                <a14:useLocalDpi xmlns:a14="http://schemas.microsoft.com/office/drawing/2010/main"/>
              </a:ext>
            </a:extLst>
          </a:blip>
          <a:srcRect/>
          <a:stretch>
            <a:fillRect/>
          </a:stretch>
        </p:blipFill>
        <p:spPr>
          <a:xfrm>
            <a:off x="18816942" y="34896412"/>
            <a:ext cx="1703113" cy="2253858"/>
          </a:xfrm>
          <a:prstGeom prst="rect">
            <a:avLst/>
          </a:prstGeom>
        </p:spPr>
      </p:pic>
      <p:sp>
        <p:nvSpPr>
          <p:cNvPr id="145" name="TextBox 144"/>
          <p:cNvSpPr txBox="1"/>
          <p:nvPr/>
        </p:nvSpPr>
        <p:spPr>
          <a:xfrm>
            <a:off x="16125656" y="37713719"/>
            <a:ext cx="8207392" cy="2677656"/>
          </a:xfrm>
          <a:prstGeom prst="rect">
            <a:avLst/>
          </a:prstGeom>
          <a:solidFill>
            <a:schemeClr val="bg1">
              <a:lumMod val="95000"/>
            </a:schemeClr>
          </a:solidFill>
          <a:ln w="12700">
            <a:solidFill>
              <a:srgbClr val="FF0000"/>
            </a:solidFill>
          </a:ln>
          <a:effectLst>
            <a:outerShdw blurRad="76200" dir="18900000" sy="23000" kx="-1200000" algn="bl" rotWithShape="0">
              <a:prstClr val="black">
                <a:alpha val="20000"/>
              </a:prstClr>
            </a:outerShdw>
          </a:effectLst>
        </p:spPr>
        <p:txBody>
          <a:bodyPr wrap="square" rtlCol="0">
            <a:spAutoFit/>
          </a:bodyPr>
          <a:lstStyle/>
          <a:p>
            <a:pPr>
              <a:tabLst>
                <a:tab pos="1079500" algn="r"/>
                <a:tab pos="1428750" algn="l"/>
                <a:tab pos="2324100" algn="l"/>
                <a:tab pos="3676650" algn="l"/>
                <a:tab pos="3848100" algn="l"/>
                <a:tab pos="4133850" algn="l"/>
                <a:tab pos="4476750" algn="l"/>
                <a:tab pos="5197475" algn="l"/>
              </a:tabLst>
            </a:pPr>
            <a:r>
              <a:rPr lang="fr-FR" sz="2400" b="1" dirty="0" smtClean="0">
                <a:solidFill>
                  <a:srgbClr val="FF0000"/>
                </a:solidFill>
                <a:latin typeface="Calibri" pitchFamily="34" charset="0"/>
                <a:cs typeface="Calibri" pitchFamily="34" charset="0"/>
              </a:rPr>
              <a:t>	</a:t>
            </a:r>
            <a:r>
              <a:rPr lang="fr-FR" sz="2400" b="1" dirty="0" smtClean="0">
                <a:solidFill>
                  <a:schemeClr val="accent2">
                    <a:lumMod val="50000"/>
                  </a:schemeClr>
                </a:solidFill>
                <a:latin typeface="Calibri" pitchFamily="34" charset="0"/>
                <a:cs typeface="Calibri" pitchFamily="34" charset="0"/>
              </a:rPr>
              <a:t>Oct.	2017  	Début de l’assemblage des </a:t>
            </a:r>
            <a:r>
              <a:rPr lang="fr-FR" sz="2400" b="1" dirty="0" smtClean="0">
                <a:solidFill>
                  <a:schemeClr val="accent2">
                    <a:lumMod val="50000"/>
                  </a:schemeClr>
                </a:solidFill>
                <a:latin typeface="Calibri" pitchFamily="34" charset="0"/>
                <a:cs typeface="Calibri" pitchFamily="34" charset="0"/>
              </a:rPr>
              <a:t>poutres </a:t>
            </a:r>
            <a:r>
              <a:rPr lang="fr-FR" sz="1600" b="1" i="1" dirty="0" smtClean="0">
                <a:solidFill>
                  <a:schemeClr val="accent2">
                    <a:lumMod val="50000"/>
                  </a:schemeClr>
                </a:solidFill>
                <a:latin typeface="Calibri" pitchFamily="34" charset="0"/>
                <a:cs typeface="Calibri" pitchFamily="34" charset="0"/>
              </a:rPr>
              <a:t>(12 </a:t>
            </a:r>
            <a:r>
              <a:rPr lang="fr-FR" sz="1600" b="1" i="1" dirty="0" smtClean="0">
                <a:solidFill>
                  <a:schemeClr val="accent2">
                    <a:lumMod val="50000"/>
                  </a:schemeClr>
                </a:solidFill>
                <a:latin typeface="Calibri" pitchFamily="34" charset="0"/>
                <a:cs typeface="Calibri" pitchFamily="34" charset="0"/>
              </a:rPr>
              <a:t>mois)</a:t>
            </a:r>
            <a:r>
              <a:rPr lang="fr-FR" sz="2400" b="1" dirty="0" smtClean="0">
                <a:latin typeface="Calibri" pitchFamily="34" charset="0"/>
                <a:cs typeface="Calibri" pitchFamily="34" charset="0"/>
              </a:rPr>
              <a:t/>
            </a:r>
            <a:br>
              <a:rPr lang="fr-FR" sz="2400" b="1" dirty="0" smtClean="0">
                <a:latin typeface="Calibri" pitchFamily="34" charset="0"/>
                <a:cs typeface="Calibri" pitchFamily="34" charset="0"/>
              </a:rPr>
            </a:br>
            <a:r>
              <a:rPr lang="fr-FR" sz="2400" b="1" dirty="0" smtClean="0">
                <a:solidFill>
                  <a:srgbClr val="FF0000"/>
                </a:solidFill>
                <a:latin typeface="Calibri" pitchFamily="34" charset="0"/>
                <a:cs typeface="Calibri" pitchFamily="34" charset="0"/>
              </a:rPr>
              <a:t>	</a:t>
            </a:r>
            <a:r>
              <a:rPr lang="fr-FR" sz="2400" b="1" dirty="0" smtClean="0">
                <a:solidFill>
                  <a:schemeClr val="tx1">
                    <a:lumMod val="50000"/>
                    <a:lumOff val="50000"/>
                  </a:schemeClr>
                </a:solidFill>
                <a:latin typeface="Calibri" pitchFamily="34" charset="0"/>
                <a:cs typeface="Calibri" pitchFamily="34" charset="0"/>
              </a:rPr>
              <a:t>10 Déc..	2018  	Démarrage du long arrêt </a:t>
            </a:r>
            <a:r>
              <a:rPr lang="fr-FR" sz="1600" b="1" i="1" dirty="0" smtClean="0">
                <a:solidFill>
                  <a:schemeClr val="tx1">
                    <a:lumMod val="50000"/>
                    <a:lumOff val="50000"/>
                  </a:schemeClr>
                </a:solidFill>
                <a:latin typeface="Calibri" pitchFamily="34" charset="0"/>
                <a:cs typeface="Calibri" pitchFamily="34" charset="0"/>
              </a:rPr>
              <a:t>(18 mois)</a:t>
            </a:r>
            <a:r>
              <a:rPr lang="fr-FR" sz="2000" b="1" dirty="0" smtClean="0">
                <a:latin typeface="Calibri" pitchFamily="34" charset="0"/>
                <a:cs typeface="Calibri" pitchFamily="34" charset="0"/>
              </a:rPr>
              <a:t/>
            </a:r>
            <a:br>
              <a:rPr lang="fr-FR" sz="2000" b="1" dirty="0" smtClean="0">
                <a:latin typeface="Calibri" pitchFamily="34" charset="0"/>
                <a:cs typeface="Calibri" pitchFamily="34" charset="0"/>
              </a:rPr>
            </a:br>
            <a:r>
              <a:rPr lang="fr-FR" sz="2400" b="1" dirty="0" smtClean="0">
                <a:latin typeface="Calibri" pitchFamily="34" charset="0"/>
                <a:cs typeface="Calibri" pitchFamily="34" charset="0"/>
              </a:rPr>
              <a:t>			 </a:t>
            </a:r>
            <a:r>
              <a:rPr lang="fr-FR" sz="2400" dirty="0" smtClean="0">
                <a:latin typeface="Calibri" pitchFamily="34" charset="0"/>
                <a:cs typeface="Calibri" pitchFamily="34" charset="0"/>
              </a:rPr>
              <a:t>dont</a:t>
            </a:r>
            <a:r>
              <a:rPr lang="fr-FR" sz="2400" b="1" dirty="0" smtClean="0">
                <a:latin typeface="Calibri" pitchFamily="34" charset="0"/>
                <a:cs typeface="Calibri" pitchFamily="34" charset="0"/>
              </a:rPr>
              <a:t> </a:t>
            </a:r>
            <a:r>
              <a:rPr lang="fr-FR" sz="2400" b="1" dirty="0" smtClean="0">
                <a:solidFill>
                  <a:srgbClr val="FF0000"/>
                </a:solidFill>
                <a:latin typeface="Calibri" pitchFamily="34" charset="0"/>
                <a:cs typeface="Calibri" pitchFamily="34" charset="0"/>
              </a:rPr>
              <a:t>Installation </a:t>
            </a:r>
            <a:r>
              <a:rPr lang="fr-FR" sz="1600" b="1" i="1" dirty="0" smtClean="0">
                <a:solidFill>
                  <a:srgbClr val="FF0000"/>
                </a:solidFill>
                <a:latin typeface="Calibri" pitchFamily="34" charset="0"/>
                <a:cs typeface="Calibri" pitchFamily="34" charset="0"/>
              </a:rPr>
              <a:t>(9 mois)</a:t>
            </a:r>
            <a:r>
              <a:rPr lang="fr-FR" sz="2400" b="1" dirty="0" smtClean="0">
                <a:solidFill>
                  <a:srgbClr val="FF0000"/>
                </a:solidFill>
                <a:latin typeface="Calibri" pitchFamily="34" charset="0"/>
                <a:cs typeface="Calibri" pitchFamily="34" charset="0"/>
              </a:rPr>
              <a:t>    </a:t>
            </a:r>
          </a:p>
          <a:p>
            <a:pPr>
              <a:tabLst>
                <a:tab pos="1079500" algn="r"/>
                <a:tab pos="1428750" algn="l"/>
                <a:tab pos="2324100" algn="l"/>
                <a:tab pos="3676650" algn="l"/>
                <a:tab pos="3848100" algn="l"/>
                <a:tab pos="4133850" algn="l"/>
                <a:tab pos="4476750" algn="l"/>
                <a:tab pos="5197475" algn="l"/>
              </a:tabLst>
            </a:pPr>
            <a:r>
              <a:rPr lang="fr-FR" sz="2400" b="1" dirty="0" smtClean="0">
                <a:solidFill>
                  <a:srgbClr val="FF0000"/>
                </a:solidFill>
                <a:latin typeface="Calibri" pitchFamily="34" charset="0"/>
                <a:cs typeface="Calibri" pitchFamily="34" charset="0"/>
              </a:rPr>
              <a:t>	</a:t>
            </a:r>
            <a:r>
              <a:rPr lang="fr-FR" sz="2400" b="1" dirty="0" smtClean="0">
                <a:solidFill>
                  <a:srgbClr val="7030A0"/>
                </a:solidFill>
                <a:latin typeface="Calibri" pitchFamily="34" charset="0"/>
                <a:cs typeface="Calibri" pitchFamily="34" charset="0"/>
              </a:rPr>
              <a:t>8 Nov.	2019	Fermeture tunnel et tests </a:t>
            </a:r>
            <a:r>
              <a:rPr lang="fr-FR" sz="2400" b="1" dirty="0" smtClean="0">
                <a:solidFill>
                  <a:srgbClr val="7030A0"/>
                </a:solidFill>
                <a:latin typeface="Calibri" pitchFamily="34" charset="0"/>
                <a:cs typeface="Calibri" pitchFamily="34" charset="0"/>
              </a:rPr>
              <a:t>équipements</a:t>
            </a:r>
            <a:endParaRPr lang="fr-FR" sz="2400" b="1" dirty="0" smtClean="0">
              <a:solidFill>
                <a:srgbClr val="7030A0"/>
              </a:solidFill>
              <a:latin typeface="Calibri" pitchFamily="34" charset="0"/>
              <a:cs typeface="Calibri" pitchFamily="34" charset="0"/>
            </a:endParaRPr>
          </a:p>
          <a:p>
            <a:pPr>
              <a:tabLst>
                <a:tab pos="1079500" algn="r"/>
                <a:tab pos="1428750" algn="l"/>
                <a:tab pos="2324100" algn="l"/>
                <a:tab pos="3676650" algn="l"/>
                <a:tab pos="3848100" algn="l"/>
                <a:tab pos="4133850" algn="l"/>
                <a:tab pos="4476750" algn="l"/>
                <a:tab pos="5197475" algn="l"/>
              </a:tabLst>
            </a:pPr>
            <a:r>
              <a:rPr lang="fr-FR" sz="2400" b="1" dirty="0" smtClean="0">
                <a:solidFill>
                  <a:srgbClr val="FF0000"/>
                </a:solidFill>
                <a:latin typeface="Calibri" pitchFamily="34" charset="0"/>
                <a:cs typeface="Calibri" pitchFamily="34" charset="0"/>
              </a:rPr>
              <a:t>	</a:t>
            </a:r>
            <a:r>
              <a:rPr lang="fr-FR" sz="2400" b="1" dirty="0" smtClean="0">
                <a:solidFill>
                  <a:srgbClr val="0070C0"/>
                </a:solidFill>
                <a:latin typeface="Calibri" pitchFamily="34" charset="0"/>
                <a:cs typeface="Calibri" pitchFamily="34" charset="0"/>
              </a:rPr>
              <a:t>2 Déc..	2019 	Accelerator </a:t>
            </a:r>
            <a:r>
              <a:rPr lang="fr-FR" sz="2400" b="1" dirty="0" err="1" smtClean="0">
                <a:solidFill>
                  <a:srgbClr val="0070C0"/>
                </a:solidFill>
                <a:latin typeface="Calibri" pitchFamily="34" charset="0"/>
                <a:cs typeface="Calibri" pitchFamily="34" charset="0"/>
              </a:rPr>
              <a:t>commissioning</a:t>
            </a:r>
            <a:r>
              <a:rPr lang="fr-FR" sz="2400" b="1" dirty="0" smtClean="0">
                <a:latin typeface="Calibri" pitchFamily="34" charset="0"/>
                <a:cs typeface="Calibri" pitchFamily="34" charset="0"/>
              </a:rPr>
              <a:t/>
            </a:r>
            <a:br>
              <a:rPr lang="fr-FR" sz="2400" b="1" dirty="0" smtClean="0">
                <a:latin typeface="Calibri" pitchFamily="34" charset="0"/>
                <a:cs typeface="Calibri" pitchFamily="34" charset="0"/>
              </a:rPr>
            </a:br>
            <a:r>
              <a:rPr lang="fr-FR" sz="2400" b="1" dirty="0" smtClean="0">
                <a:solidFill>
                  <a:srgbClr val="FF0000"/>
                </a:solidFill>
                <a:latin typeface="Calibri" pitchFamily="34" charset="0"/>
                <a:cs typeface="Calibri" pitchFamily="34" charset="0"/>
              </a:rPr>
              <a:t>	</a:t>
            </a:r>
            <a:r>
              <a:rPr lang="fr-FR" sz="2400" b="1" dirty="0" smtClean="0">
                <a:solidFill>
                  <a:schemeClr val="accent1">
                    <a:lumMod val="60000"/>
                    <a:lumOff val="40000"/>
                  </a:schemeClr>
                </a:solidFill>
                <a:latin typeface="Calibri" pitchFamily="34" charset="0"/>
                <a:cs typeface="Calibri" pitchFamily="34" charset="0"/>
              </a:rPr>
              <a:t>Mars	2020	</a:t>
            </a:r>
            <a:r>
              <a:rPr lang="fr-FR" sz="2400" b="1" dirty="0" err="1" smtClean="0">
                <a:solidFill>
                  <a:schemeClr val="accent1">
                    <a:lumMod val="60000"/>
                    <a:lumOff val="40000"/>
                  </a:schemeClr>
                </a:solidFill>
                <a:latin typeface="Calibri" pitchFamily="34" charset="0"/>
                <a:cs typeface="Calibri" pitchFamily="34" charset="0"/>
              </a:rPr>
              <a:t>Beamline</a:t>
            </a:r>
            <a:r>
              <a:rPr lang="fr-FR" sz="2400" b="1" dirty="0" smtClean="0">
                <a:solidFill>
                  <a:schemeClr val="accent1">
                    <a:lumMod val="60000"/>
                    <a:lumOff val="40000"/>
                  </a:schemeClr>
                </a:solidFill>
                <a:latin typeface="Calibri" pitchFamily="34" charset="0"/>
                <a:cs typeface="Calibri" pitchFamily="34" charset="0"/>
              </a:rPr>
              <a:t> </a:t>
            </a:r>
            <a:r>
              <a:rPr lang="fr-FR" sz="2400" b="1" dirty="0" err="1" smtClean="0">
                <a:solidFill>
                  <a:schemeClr val="accent1">
                    <a:lumMod val="60000"/>
                    <a:lumOff val="40000"/>
                  </a:schemeClr>
                </a:solidFill>
                <a:latin typeface="Calibri" pitchFamily="34" charset="0"/>
                <a:cs typeface="Calibri" pitchFamily="34" charset="0"/>
              </a:rPr>
              <a:t>commissioning</a:t>
            </a:r>
            <a:r>
              <a:rPr lang="fr-FR" sz="2400" b="1" dirty="0" smtClean="0">
                <a:latin typeface="Calibri" pitchFamily="34" charset="0"/>
                <a:cs typeface="Calibri" pitchFamily="34" charset="0"/>
              </a:rPr>
              <a:t/>
            </a:r>
            <a:br>
              <a:rPr lang="fr-FR" sz="2400" b="1" dirty="0" smtClean="0">
                <a:latin typeface="Calibri" pitchFamily="34" charset="0"/>
                <a:cs typeface="Calibri" pitchFamily="34" charset="0"/>
              </a:rPr>
            </a:br>
            <a:r>
              <a:rPr lang="fr-FR" sz="2400" b="1" dirty="0" smtClean="0">
                <a:solidFill>
                  <a:srgbClr val="FF0000"/>
                </a:solidFill>
                <a:latin typeface="Calibri" pitchFamily="34" charset="0"/>
                <a:cs typeface="Calibri" pitchFamily="34" charset="0"/>
              </a:rPr>
              <a:t>	</a:t>
            </a:r>
            <a:r>
              <a:rPr lang="fr-FR" sz="2400" b="1" dirty="0" smtClean="0">
                <a:latin typeface="Calibri" pitchFamily="34" charset="0"/>
                <a:cs typeface="Calibri" pitchFamily="34" charset="0"/>
              </a:rPr>
              <a:t>25 Aout	2020 	Retour service utilisateurs</a:t>
            </a:r>
            <a:endParaRPr lang="fr-FR" sz="2400" b="1" dirty="0">
              <a:latin typeface="Calibri" pitchFamily="34" charset="0"/>
              <a:cs typeface="Calibri" pitchFamily="34" charset="0"/>
            </a:endParaRPr>
          </a:p>
        </p:txBody>
      </p:sp>
    </p:spTree>
    <p:extLst>
      <p:ext uri="{BB962C8B-B14F-4D97-AF65-F5344CB8AC3E}">
        <p14:creationId xmlns:p14="http://schemas.microsoft.com/office/powerpoint/2010/main" val="30911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94"/>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A0-2015.potx" id="{71A9D228-CE2D-4AFE-A4CB-517C2D88A208}" vid="{19CFE0AD-F22A-4361-9484-E6667C0115D5}"/>
    </a:ext>
  </a:extLst>
</a:theme>
</file>

<file path=docProps/app.xml><?xml version="1.0" encoding="utf-8"?>
<Properties xmlns="http://schemas.openxmlformats.org/officeDocument/2006/extended-properties" xmlns:vt="http://schemas.openxmlformats.org/officeDocument/2006/docPropsVTypes">
  <Template>PosterA0-2015-1</Template>
  <TotalTime>1575</TotalTime>
  <Words>507</Words>
  <Application>Microsoft Office PowerPoint</Application>
  <PresentationFormat>Custom</PresentationFormat>
  <Paragraphs>135</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Symbol</vt:lpstr>
      <vt:lpstr>Times New Roman</vt:lpstr>
      <vt:lpstr>Wingdings</vt:lpstr>
      <vt:lpstr>Office Theme</vt:lpstr>
      <vt:lpstr>L'ESRF de 1988 à 2018,  30 ANS D'INNOVATION ET D'EXPLOITATION</vt:lpstr>
    </vt:vector>
  </TitlesOfParts>
  <Company>ESRF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your title to this area of the page.</dc:title>
  <dc:creator>REVOL Jean-Luc</dc:creator>
  <cp:lastModifiedBy>REVOL Jean-Luc</cp:lastModifiedBy>
  <cp:revision>128</cp:revision>
  <cp:lastPrinted>2019-09-30T13:22:47Z</cp:lastPrinted>
  <dcterms:created xsi:type="dcterms:W3CDTF">2018-04-18T10:16:16Z</dcterms:created>
  <dcterms:modified xsi:type="dcterms:W3CDTF">2019-09-30T15:01:57Z</dcterms:modified>
</cp:coreProperties>
</file>