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3" r:id="rId2"/>
    <p:sldId id="569" r:id="rId3"/>
    <p:sldId id="570" r:id="rId4"/>
    <p:sldId id="568" r:id="rId5"/>
    <p:sldId id="482" r:id="rId6"/>
    <p:sldId id="3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5788" autoAdjust="0"/>
  </p:normalViewPr>
  <p:slideViewPr>
    <p:cSldViewPr>
      <p:cViewPr>
        <p:scale>
          <a:sx n="80" d="100"/>
          <a:sy n="80" d="100"/>
        </p:scale>
        <p:origin x="-1310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2C4BA-38B9-4FB0-A8C3-6CF10FC6967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4560F5-2906-478F-8BC0-5D34AFF95012}">
      <dgm:prSet phldrT="[Text]" custT="1"/>
      <dgm:spPr/>
      <dgm:t>
        <a:bodyPr/>
        <a:lstStyle/>
        <a:p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Restauration de la population par </a:t>
          </a:r>
          <a:r>
            <a:rPr lang="en-GB" sz="14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brassage</a:t>
          </a:r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GB" sz="14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génétique</a:t>
          </a:r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et mutation</a:t>
          </a:r>
          <a:endParaRPr lang="en-GB" sz="11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6ADBFDB-1D6A-4247-8056-3920BFAC7C42}" type="parTrans" cxnId="{09F3649F-178F-41EA-AEE2-FE39F4578083}">
      <dgm:prSet/>
      <dgm:spPr/>
      <dgm:t>
        <a:bodyPr/>
        <a:lstStyle/>
        <a:p>
          <a:endParaRPr lang="en-GB"/>
        </a:p>
      </dgm:t>
    </dgm:pt>
    <dgm:pt modelId="{AD9723DB-1914-4257-80D9-EECA72F834C4}" type="sibTrans" cxnId="{09F3649F-178F-41EA-AEE2-FE39F4578083}">
      <dgm:prSet/>
      <dgm:spPr/>
      <dgm:t>
        <a:bodyPr/>
        <a:lstStyle/>
        <a:p>
          <a:endParaRPr lang="en-GB"/>
        </a:p>
      </dgm:t>
    </dgm:pt>
    <dgm:pt modelId="{EC639F08-1AAE-41BA-9663-27B30B5A363F}">
      <dgm:prSet phldrT="[Text]" custT="1"/>
      <dgm:spPr/>
      <dgm:t>
        <a:bodyPr/>
        <a:lstStyle/>
        <a:p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Tri des </a:t>
          </a:r>
          <a:r>
            <a:rPr lang="en-GB" sz="14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individus</a:t>
          </a:r>
          <a:endParaRPr lang="en-GB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048386C-87E6-448F-BEF2-96A02C3938EB}" type="parTrans" cxnId="{366FD191-FE6F-4A72-AA75-E5E3F8BF37D1}">
      <dgm:prSet/>
      <dgm:spPr/>
      <dgm:t>
        <a:bodyPr/>
        <a:lstStyle/>
        <a:p>
          <a:endParaRPr lang="en-GB"/>
        </a:p>
      </dgm:t>
    </dgm:pt>
    <dgm:pt modelId="{146150F0-2BF0-44C5-93DA-3D27454071BF}" type="sibTrans" cxnId="{366FD191-FE6F-4A72-AA75-E5E3F8BF37D1}">
      <dgm:prSet/>
      <dgm:spPr/>
      <dgm:t>
        <a:bodyPr/>
        <a:lstStyle/>
        <a:p>
          <a:endParaRPr lang="en-GB" sz="1050"/>
        </a:p>
      </dgm:t>
    </dgm:pt>
    <dgm:pt modelId="{E74939E4-2C3F-48C3-8ACA-689996BAA35B}">
      <dgm:prSet phldrT="[Text]" custT="1"/>
      <dgm:spPr/>
      <dgm:t>
        <a:bodyPr/>
        <a:lstStyle/>
        <a:p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Generation</a:t>
          </a:r>
        </a:p>
        <a:p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N :=N+1</a:t>
          </a:r>
          <a:endParaRPr lang="en-GB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F1CB6AB-164C-443D-B953-0EECDC9134A9}" type="parTrans" cxnId="{50BF2368-663C-4D59-A524-F8814467F821}">
      <dgm:prSet/>
      <dgm:spPr/>
      <dgm:t>
        <a:bodyPr/>
        <a:lstStyle/>
        <a:p>
          <a:endParaRPr lang="en-GB"/>
        </a:p>
      </dgm:t>
    </dgm:pt>
    <dgm:pt modelId="{DD373664-ABF2-4739-B27B-E23B85E77A45}" type="sibTrans" cxnId="{50BF2368-663C-4D59-A524-F8814467F821}">
      <dgm:prSet/>
      <dgm:spPr/>
      <dgm:t>
        <a:bodyPr/>
        <a:lstStyle/>
        <a:p>
          <a:endParaRPr lang="en-GB"/>
        </a:p>
      </dgm:t>
    </dgm:pt>
    <dgm:pt modelId="{5E792942-CF42-400E-8B1D-DB1E279683FE}">
      <dgm:prSet phldrT="[Text]" custT="1"/>
      <dgm:spPr/>
      <dgm:t>
        <a:bodyPr/>
        <a:lstStyle/>
        <a:p>
          <a:r>
            <a:rPr lang="en-GB" sz="14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Sélection</a:t>
          </a:r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GB" sz="14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darwinienne</a:t>
          </a:r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des </a:t>
          </a:r>
          <a:r>
            <a:rPr lang="en-GB" sz="14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meilleurs</a:t>
          </a:r>
          <a:r>
            <a:rPr lang="en-GB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GB" sz="14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individus</a:t>
          </a:r>
          <a:endParaRPr lang="en-GB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C396F24-019C-4AF4-BF10-3B55A9C5C1A7}" type="parTrans" cxnId="{517FA68A-6B78-4017-8BD0-F714ACCEC3B2}">
      <dgm:prSet/>
      <dgm:spPr/>
      <dgm:t>
        <a:bodyPr/>
        <a:lstStyle/>
        <a:p>
          <a:endParaRPr lang="en-GB"/>
        </a:p>
      </dgm:t>
    </dgm:pt>
    <dgm:pt modelId="{19881EFF-51F1-485D-80FF-AFD4AAA05A74}" type="sibTrans" cxnId="{517FA68A-6B78-4017-8BD0-F714ACCEC3B2}">
      <dgm:prSet/>
      <dgm:spPr/>
      <dgm:t>
        <a:bodyPr/>
        <a:lstStyle/>
        <a:p>
          <a:endParaRPr lang="en-GB"/>
        </a:p>
      </dgm:t>
    </dgm:pt>
    <dgm:pt modelId="{014F8607-4245-4B56-9E6C-461AEF84487B}" type="pres">
      <dgm:prSet presAssocID="{C2E2C4BA-38B9-4FB0-A8C3-6CF10FC6967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E74D451-808D-4BE9-B773-B6F968D9F485}" type="pres">
      <dgm:prSet presAssocID="{5E792942-CF42-400E-8B1D-DB1E279683FE}" presName="dummy" presStyleCnt="0"/>
      <dgm:spPr/>
    </dgm:pt>
    <dgm:pt modelId="{B9ED483E-70A8-40C1-9790-9A4DADC38630}" type="pres">
      <dgm:prSet presAssocID="{5E792942-CF42-400E-8B1D-DB1E279683FE}" presName="node" presStyleLbl="revTx" presStyleIdx="0" presStyleCnt="4" custScaleX="179705" custRadScaleRad="101654" custRadScaleInc="564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3C5FBB-3153-4653-B464-0D2FD2BAED4A}" type="pres">
      <dgm:prSet presAssocID="{19881EFF-51F1-485D-80FF-AFD4AAA05A74}" presName="sibTrans" presStyleLbl="node1" presStyleIdx="0" presStyleCnt="4" custLinFactNeighborX="-3215"/>
      <dgm:spPr/>
      <dgm:t>
        <a:bodyPr/>
        <a:lstStyle/>
        <a:p>
          <a:endParaRPr lang="fr-FR"/>
        </a:p>
      </dgm:t>
    </dgm:pt>
    <dgm:pt modelId="{FD048970-A326-4A87-8C28-B73C10BAB32B}" type="pres">
      <dgm:prSet presAssocID="{634560F5-2906-478F-8BC0-5D34AFF95012}" presName="dummy" presStyleCnt="0"/>
      <dgm:spPr/>
    </dgm:pt>
    <dgm:pt modelId="{8DB6B985-84FF-43CE-A7AA-667612FFBDF5}" type="pres">
      <dgm:prSet presAssocID="{634560F5-2906-478F-8BC0-5D34AFF95012}" presName="node" presStyleLbl="revTx" presStyleIdx="1" presStyleCnt="4" custScaleX="172857" custScaleY="74959" custRadScaleRad="127353" custRadScaleInc="-220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DD0B9A-11C4-408C-957F-762517CDAC97}" type="pres">
      <dgm:prSet presAssocID="{AD9723DB-1914-4257-80D9-EECA72F834C4}" presName="sibTrans" presStyleLbl="node1" presStyleIdx="1" presStyleCnt="4" custLinFactNeighborX="-8143"/>
      <dgm:spPr/>
      <dgm:t>
        <a:bodyPr/>
        <a:lstStyle/>
        <a:p>
          <a:endParaRPr lang="en-GB"/>
        </a:p>
      </dgm:t>
    </dgm:pt>
    <dgm:pt modelId="{1EF66638-F055-430F-AD86-A6FA9B401DC4}" type="pres">
      <dgm:prSet presAssocID="{E74939E4-2C3F-48C3-8ACA-689996BAA35B}" presName="dummy" presStyleCnt="0"/>
      <dgm:spPr/>
    </dgm:pt>
    <dgm:pt modelId="{2D63F2BB-C9B1-43CA-B2BB-7E9BE33A679B}" type="pres">
      <dgm:prSet presAssocID="{E74939E4-2C3F-48C3-8ACA-689996BAA35B}" presName="node" presStyleLbl="revTx" presStyleIdx="2" presStyleCnt="4" custScaleX="1212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B54A6A-F845-449F-A801-3140FC50DCB9}" type="pres">
      <dgm:prSet presAssocID="{DD373664-ABF2-4739-B27B-E23B85E77A45}" presName="sibTrans" presStyleLbl="node1" presStyleIdx="2" presStyleCnt="4"/>
      <dgm:spPr/>
      <dgm:t>
        <a:bodyPr/>
        <a:lstStyle/>
        <a:p>
          <a:endParaRPr lang="fr-FR"/>
        </a:p>
      </dgm:t>
    </dgm:pt>
    <dgm:pt modelId="{C342BC9D-4812-4F51-964E-C1A0A255E5A1}" type="pres">
      <dgm:prSet presAssocID="{EC639F08-1AAE-41BA-9663-27B30B5A363F}" presName="dummy" presStyleCnt="0"/>
      <dgm:spPr/>
    </dgm:pt>
    <dgm:pt modelId="{6F6D2F4D-34AF-4384-B4BB-3F73640D4F10}" type="pres">
      <dgm:prSet presAssocID="{EC639F08-1AAE-41BA-9663-27B30B5A363F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BA11DC-B7C1-4100-A356-D48713E7FBA7}" type="pres">
      <dgm:prSet presAssocID="{146150F0-2BF0-44C5-93DA-3D27454071BF}" presName="sibTrans" presStyleLbl="node1" presStyleIdx="3" presStyleCnt="4" custLinFactNeighborX="4260"/>
      <dgm:spPr/>
      <dgm:t>
        <a:bodyPr/>
        <a:lstStyle/>
        <a:p>
          <a:endParaRPr lang="en-GB"/>
        </a:p>
      </dgm:t>
    </dgm:pt>
  </dgm:ptLst>
  <dgm:cxnLst>
    <dgm:cxn modelId="{366FD191-FE6F-4A72-AA75-E5E3F8BF37D1}" srcId="{C2E2C4BA-38B9-4FB0-A8C3-6CF10FC69676}" destId="{EC639F08-1AAE-41BA-9663-27B30B5A363F}" srcOrd="3" destOrd="0" parTransId="{B048386C-87E6-448F-BEF2-96A02C3938EB}" sibTransId="{146150F0-2BF0-44C5-93DA-3D27454071BF}"/>
    <dgm:cxn modelId="{CC060F4E-7DEA-4F06-B8F2-99C04D892080}" type="presOf" srcId="{C2E2C4BA-38B9-4FB0-A8C3-6CF10FC69676}" destId="{014F8607-4245-4B56-9E6C-461AEF84487B}" srcOrd="0" destOrd="0" presId="urn:microsoft.com/office/officeart/2005/8/layout/cycle1"/>
    <dgm:cxn modelId="{9665FA1F-EE8C-451A-B6E3-FF89B94CCE82}" type="presOf" srcId="{EC639F08-1AAE-41BA-9663-27B30B5A363F}" destId="{6F6D2F4D-34AF-4384-B4BB-3F73640D4F10}" srcOrd="0" destOrd="0" presId="urn:microsoft.com/office/officeart/2005/8/layout/cycle1"/>
    <dgm:cxn modelId="{517FA68A-6B78-4017-8BD0-F714ACCEC3B2}" srcId="{C2E2C4BA-38B9-4FB0-A8C3-6CF10FC69676}" destId="{5E792942-CF42-400E-8B1D-DB1E279683FE}" srcOrd="0" destOrd="0" parTransId="{AC396F24-019C-4AF4-BF10-3B55A9C5C1A7}" sibTransId="{19881EFF-51F1-485D-80FF-AFD4AAA05A74}"/>
    <dgm:cxn modelId="{4A251B0F-2A59-4353-B58D-54ABFFC56303}" type="presOf" srcId="{5E792942-CF42-400E-8B1D-DB1E279683FE}" destId="{B9ED483E-70A8-40C1-9790-9A4DADC38630}" srcOrd="0" destOrd="0" presId="urn:microsoft.com/office/officeart/2005/8/layout/cycle1"/>
    <dgm:cxn modelId="{869E6ADC-53C6-4727-85A1-9FA3902D059B}" type="presOf" srcId="{146150F0-2BF0-44C5-93DA-3D27454071BF}" destId="{ADBA11DC-B7C1-4100-A356-D48713E7FBA7}" srcOrd="0" destOrd="0" presId="urn:microsoft.com/office/officeart/2005/8/layout/cycle1"/>
    <dgm:cxn modelId="{50BF2368-663C-4D59-A524-F8814467F821}" srcId="{C2E2C4BA-38B9-4FB0-A8C3-6CF10FC69676}" destId="{E74939E4-2C3F-48C3-8ACA-689996BAA35B}" srcOrd="2" destOrd="0" parTransId="{CF1CB6AB-164C-443D-B953-0EECDC9134A9}" sibTransId="{DD373664-ABF2-4739-B27B-E23B85E77A45}"/>
    <dgm:cxn modelId="{B70754E1-352C-450C-BC5B-D1451114B991}" type="presOf" srcId="{E74939E4-2C3F-48C3-8ACA-689996BAA35B}" destId="{2D63F2BB-C9B1-43CA-B2BB-7E9BE33A679B}" srcOrd="0" destOrd="0" presId="urn:microsoft.com/office/officeart/2005/8/layout/cycle1"/>
    <dgm:cxn modelId="{09F3649F-178F-41EA-AEE2-FE39F4578083}" srcId="{C2E2C4BA-38B9-4FB0-A8C3-6CF10FC69676}" destId="{634560F5-2906-478F-8BC0-5D34AFF95012}" srcOrd="1" destOrd="0" parTransId="{96ADBFDB-1D6A-4247-8056-3920BFAC7C42}" sibTransId="{AD9723DB-1914-4257-80D9-EECA72F834C4}"/>
    <dgm:cxn modelId="{56A72239-0556-49B6-8355-683F916B42D7}" type="presOf" srcId="{634560F5-2906-478F-8BC0-5D34AFF95012}" destId="{8DB6B985-84FF-43CE-A7AA-667612FFBDF5}" srcOrd="0" destOrd="0" presId="urn:microsoft.com/office/officeart/2005/8/layout/cycle1"/>
    <dgm:cxn modelId="{FB04E48F-4615-4FB0-87BF-5A2CAF9BB5C0}" type="presOf" srcId="{DD373664-ABF2-4739-B27B-E23B85E77A45}" destId="{66B54A6A-F845-449F-A801-3140FC50DCB9}" srcOrd="0" destOrd="0" presId="urn:microsoft.com/office/officeart/2005/8/layout/cycle1"/>
    <dgm:cxn modelId="{FB4C6647-BBFC-4CDE-BC37-750B59929603}" type="presOf" srcId="{19881EFF-51F1-485D-80FF-AFD4AAA05A74}" destId="{353C5FBB-3153-4653-B464-0D2FD2BAED4A}" srcOrd="0" destOrd="0" presId="urn:microsoft.com/office/officeart/2005/8/layout/cycle1"/>
    <dgm:cxn modelId="{B9EFF879-8D1D-42F5-8510-D254B0E0DB52}" type="presOf" srcId="{AD9723DB-1914-4257-80D9-EECA72F834C4}" destId="{7EDD0B9A-11C4-408C-957F-762517CDAC97}" srcOrd="0" destOrd="0" presId="urn:microsoft.com/office/officeart/2005/8/layout/cycle1"/>
    <dgm:cxn modelId="{80419E8D-D509-430C-A8DC-F84362D63FE0}" type="presParOf" srcId="{014F8607-4245-4B56-9E6C-461AEF84487B}" destId="{3E74D451-808D-4BE9-B773-B6F968D9F485}" srcOrd="0" destOrd="0" presId="urn:microsoft.com/office/officeart/2005/8/layout/cycle1"/>
    <dgm:cxn modelId="{106F3805-D1FF-47A9-86B5-C8814E2F0364}" type="presParOf" srcId="{014F8607-4245-4B56-9E6C-461AEF84487B}" destId="{B9ED483E-70A8-40C1-9790-9A4DADC38630}" srcOrd="1" destOrd="0" presId="urn:microsoft.com/office/officeart/2005/8/layout/cycle1"/>
    <dgm:cxn modelId="{E5621EB1-F5E8-4D99-B2BD-A2C3F909D69D}" type="presParOf" srcId="{014F8607-4245-4B56-9E6C-461AEF84487B}" destId="{353C5FBB-3153-4653-B464-0D2FD2BAED4A}" srcOrd="2" destOrd="0" presId="urn:microsoft.com/office/officeart/2005/8/layout/cycle1"/>
    <dgm:cxn modelId="{1503F7B0-E8EE-4315-B2E2-0D43B3522F67}" type="presParOf" srcId="{014F8607-4245-4B56-9E6C-461AEF84487B}" destId="{FD048970-A326-4A87-8C28-B73C10BAB32B}" srcOrd="3" destOrd="0" presId="urn:microsoft.com/office/officeart/2005/8/layout/cycle1"/>
    <dgm:cxn modelId="{273023A2-9883-4E63-AD7C-832768460CE8}" type="presParOf" srcId="{014F8607-4245-4B56-9E6C-461AEF84487B}" destId="{8DB6B985-84FF-43CE-A7AA-667612FFBDF5}" srcOrd="4" destOrd="0" presId="urn:microsoft.com/office/officeart/2005/8/layout/cycle1"/>
    <dgm:cxn modelId="{C963019C-F0AE-4FE4-815B-74ED9C483017}" type="presParOf" srcId="{014F8607-4245-4B56-9E6C-461AEF84487B}" destId="{7EDD0B9A-11C4-408C-957F-762517CDAC97}" srcOrd="5" destOrd="0" presId="urn:microsoft.com/office/officeart/2005/8/layout/cycle1"/>
    <dgm:cxn modelId="{4E926E18-3D9A-4663-B983-2A87F7B14CF6}" type="presParOf" srcId="{014F8607-4245-4B56-9E6C-461AEF84487B}" destId="{1EF66638-F055-430F-AD86-A6FA9B401DC4}" srcOrd="6" destOrd="0" presId="urn:microsoft.com/office/officeart/2005/8/layout/cycle1"/>
    <dgm:cxn modelId="{863DD7ED-C3CF-4262-9A75-C6D58BF69A50}" type="presParOf" srcId="{014F8607-4245-4B56-9E6C-461AEF84487B}" destId="{2D63F2BB-C9B1-43CA-B2BB-7E9BE33A679B}" srcOrd="7" destOrd="0" presId="urn:microsoft.com/office/officeart/2005/8/layout/cycle1"/>
    <dgm:cxn modelId="{64FE2C6C-436E-4E7A-B5C6-AD1B76B32B7F}" type="presParOf" srcId="{014F8607-4245-4B56-9E6C-461AEF84487B}" destId="{66B54A6A-F845-449F-A801-3140FC50DCB9}" srcOrd="8" destOrd="0" presId="urn:microsoft.com/office/officeart/2005/8/layout/cycle1"/>
    <dgm:cxn modelId="{298BE17D-115E-46E7-BE8B-F719FF32F5D5}" type="presParOf" srcId="{014F8607-4245-4B56-9E6C-461AEF84487B}" destId="{C342BC9D-4812-4F51-964E-C1A0A255E5A1}" srcOrd="9" destOrd="0" presId="urn:microsoft.com/office/officeart/2005/8/layout/cycle1"/>
    <dgm:cxn modelId="{23F4F420-0062-474F-8806-999714E6349E}" type="presParOf" srcId="{014F8607-4245-4B56-9E6C-461AEF84487B}" destId="{6F6D2F4D-34AF-4384-B4BB-3F73640D4F10}" srcOrd="10" destOrd="0" presId="urn:microsoft.com/office/officeart/2005/8/layout/cycle1"/>
    <dgm:cxn modelId="{E8735158-D23C-4ABD-BB81-E9A0E0083BDE}" type="presParOf" srcId="{014F8607-4245-4B56-9E6C-461AEF84487B}" destId="{ADBA11DC-B7C1-4100-A356-D48713E7FBA7}" srcOrd="11" destOrd="0" presId="urn:microsoft.com/office/officeart/2005/8/layout/cycle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D483E-70A8-40C1-9790-9A4DADC38630}">
      <dsp:nvSpPr>
        <dsp:cNvPr id="0" name=""/>
        <dsp:cNvSpPr/>
      </dsp:nvSpPr>
      <dsp:spPr>
        <a:xfrm>
          <a:off x="1633708" y="294091"/>
          <a:ext cx="1566693" cy="871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Sélection</a:t>
          </a: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GB" sz="14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darwinienne</a:t>
          </a: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des </a:t>
          </a:r>
          <a:r>
            <a:rPr lang="en-GB" sz="14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meilleurs</a:t>
          </a: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GB" sz="14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individus</a:t>
          </a:r>
          <a:endParaRPr lang="en-GB" sz="14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1633708" y="294091"/>
        <a:ext cx="1566693" cy="871813"/>
      </dsp:txXfrm>
    </dsp:sp>
    <dsp:sp modelId="{353C5FBB-3153-4653-B464-0D2FD2BAED4A}">
      <dsp:nvSpPr>
        <dsp:cNvPr id="0" name=""/>
        <dsp:cNvSpPr/>
      </dsp:nvSpPr>
      <dsp:spPr>
        <a:xfrm>
          <a:off x="304772" y="424165"/>
          <a:ext cx="2461808" cy="2461808"/>
        </a:xfrm>
        <a:prstGeom prst="circularArrow">
          <a:avLst>
            <a:gd name="adj1" fmla="val 6906"/>
            <a:gd name="adj2" fmla="val 465636"/>
            <a:gd name="adj3" fmla="val 21385925"/>
            <a:gd name="adj4" fmla="val 19928353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6B985-84FF-43CE-A7AA-667612FFBDF5}">
      <dsp:nvSpPr>
        <dsp:cNvPr id="0" name=""/>
        <dsp:cNvSpPr/>
      </dsp:nvSpPr>
      <dsp:spPr>
        <a:xfrm>
          <a:off x="1704294" y="1731597"/>
          <a:ext cx="1506991" cy="653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Restauration de la population par </a:t>
          </a:r>
          <a:r>
            <a:rPr lang="en-GB" sz="14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brassage</a:t>
          </a: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GB" sz="14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génétique</a:t>
          </a: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et mutation</a:t>
          </a:r>
          <a:endParaRPr lang="en-GB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1704294" y="1731597"/>
        <a:ext cx="1506991" cy="653503"/>
      </dsp:txXfrm>
    </dsp:sp>
    <dsp:sp modelId="{7EDD0B9A-11C4-408C-957F-762517CDAC97}">
      <dsp:nvSpPr>
        <dsp:cNvPr id="0" name=""/>
        <dsp:cNvSpPr/>
      </dsp:nvSpPr>
      <dsp:spPr>
        <a:xfrm>
          <a:off x="381005" y="131791"/>
          <a:ext cx="2461808" cy="2461808"/>
        </a:xfrm>
        <a:prstGeom prst="circularArrow">
          <a:avLst>
            <a:gd name="adj1" fmla="val 6906"/>
            <a:gd name="adj2" fmla="val 465636"/>
            <a:gd name="adj3" fmla="val 6820884"/>
            <a:gd name="adj4" fmla="val 4657355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3F2BB-C9B1-43CA-B2BB-7E9BE33A679B}">
      <dsp:nvSpPr>
        <dsp:cNvPr id="0" name=""/>
        <dsp:cNvSpPr/>
      </dsp:nvSpPr>
      <dsp:spPr>
        <a:xfrm>
          <a:off x="209635" y="1534898"/>
          <a:ext cx="1056725" cy="871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Generation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N :=N+1</a:t>
          </a:r>
          <a:endParaRPr lang="en-GB" sz="14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09635" y="1534898"/>
        <a:ext cx="1056725" cy="871813"/>
      </dsp:txXfrm>
    </dsp:sp>
    <dsp:sp modelId="{66B54A6A-F845-449F-A801-3140FC50DCB9}">
      <dsp:nvSpPr>
        <dsp:cNvPr id="0" name=""/>
        <dsp:cNvSpPr/>
      </dsp:nvSpPr>
      <dsp:spPr>
        <a:xfrm>
          <a:off x="247246" y="-251"/>
          <a:ext cx="2461808" cy="2461808"/>
        </a:xfrm>
        <a:prstGeom prst="circularArrow">
          <a:avLst>
            <a:gd name="adj1" fmla="val 6906"/>
            <a:gd name="adj2" fmla="val 465636"/>
            <a:gd name="adj3" fmla="val 11348219"/>
            <a:gd name="adj4" fmla="val 9786145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D2F4D-34AF-4384-B4BB-3F73640D4F10}">
      <dsp:nvSpPr>
        <dsp:cNvPr id="0" name=""/>
        <dsp:cNvSpPr/>
      </dsp:nvSpPr>
      <dsp:spPr>
        <a:xfrm>
          <a:off x="302091" y="54593"/>
          <a:ext cx="871813" cy="871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Tri des </a:t>
          </a:r>
          <a:r>
            <a:rPr lang="en-GB" sz="14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individus</a:t>
          </a:r>
          <a:endParaRPr lang="en-GB" sz="14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02091" y="54593"/>
        <a:ext cx="871813" cy="871813"/>
      </dsp:txXfrm>
    </dsp:sp>
    <dsp:sp modelId="{ADBA11DC-B7C1-4100-A356-D48713E7FBA7}">
      <dsp:nvSpPr>
        <dsp:cNvPr id="0" name=""/>
        <dsp:cNvSpPr/>
      </dsp:nvSpPr>
      <dsp:spPr>
        <a:xfrm>
          <a:off x="375286" y="-7583"/>
          <a:ext cx="2461808" cy="2461808"/>
        </a:xfrm>
        <a:prstGeom prst="circularArrow">
          <a:avLst>
            <a:gd name="adj1" fmla="val 6906"/>
            <a:gd name="adj2" fmla="val 465636"/>
            <a:gd name="adj3" fmla="val 17378916"/>
            <a:gd name="adj4" fmla="val 15106336"/>
            <a:gd name="adj5" fmla="val 8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75B58-F5AE-4CDD-A7EC-3272A886941D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6DDF-07E9-4654-A867-04F54D6A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59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46DDF-07E9-4654-A867-04F54D6A2E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2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46DDF-07E9-4654-A867-04F54D6A2E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19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593" y="2209800"/>
            <a:ext cx="9185999" cy="1150409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581400"/>
            <a:ext cx="4238203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5595" y="89335"/>
            <a:ext cx="1618405" cy="914399"/>
          </a:xfrm>
          <a:prstGeom prst="rect">
            <a:avLst/>
          </a:prstGeom>
        </p:spPr>
      </p:pic>
      <p:pic>
        <p:nvPicPr>
          <p:cNvPr id="16" name="Picture 11" descr="Résultat de recherche d'images pour &quot;universite de liverpool&quot;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" y="170156"/>
            <a:ext cx="3273810" cy="74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https://www.liverpool.ac.uk/media/livacuk/quasargroup/images/logos/QUASAR_Logo,copy-250x177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1" t="9039" r="12388" b="11272"/>
          <a:stretch/>
        </p:blipFill>
        <p:spPr bwMode="auto">
          <a:xfrm>
            <a:off x="5657684" y="35232"/>
            <a:ext cx="1352716" cy="102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4"/>
          <a:stretch/>
        </p:blipFill>
        <p:spPr>
          <a:xfrm>
            <a:off x="7214927" y="97596"/>
            <a:ext cx="1776673" cy="903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700B-0470-4614-B7F3-64CA64EA049C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3276601" y="3276598"/>
            <a:ext cx="6858003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75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-76200"/>
            <a:ext cx="8856783" cy="8382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406" y="3846572"/>
            <a:ext cx="7977188" cy="4985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99D0-7B91-4F1E-926D-CAF97632851F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3352801" y="3200400"/>
            <a:ext cx="6858003" cy="457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75000"/>
                </a:schemeClr>
              </a:gs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-35512"/>
            <a:ext cx="8856783" cy="1295400"/>
          </a:xfrm>
        </p:spPr>
        <p:txBody>
          <a:bodyPr/>
          <a:lstStyle>
            <a:lvl1pPr algn="l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406" y="3846572"/>
            <a:ext cx="7977188" cy="498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5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808036" y="48466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41BD-38CA-47F8-A79C-5FA4E4FA3B5B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11886" y="6422572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14400" indent="-457200" algn="l" defTabSz="914400" rtl="0" eaLnBrk="1" latinLnBrk="0" hangingPunct="1">
        <a:spcBef>
          <a:spcPct val="20000"/>
        </a:spcBef>
        <a:buSzPct val="50000"/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763000" cy="25146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Etude </a:t>
            </a:r>
            <a:r>
              <a:rPr lang="fr-F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optimisation de la dynamique non linéaire et 6-dimensionnelle d’un faisceau d’électrons dans un anneau de stockage ayant une émittance ultra-faible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00" r="16105"/>
          <a:stretch/>
        </p:blipFill>
        <p:spPr>
          <a:xfrm>
            <a:off x="-1" y="4543424"/>
            <a:ext cx="9144001" cy="23145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505200"/>
            <a:ext cx="4238203" cy="990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Lina HOUMMI</a:t>
            </a:r>
          </a:p>
          <a:p>
            <a:r>
              <a:rPr lang="en-GB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octobre </a:t>
            </a:r>
            <a:r>
              <a:rPr lang="fr-F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</a:p>
          <a:p>
            <a:r>
              <a:rPr lang="fr-F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Journées Accélérateurs Roscoff</a:t>
            </a:r>
            <a:endParaRPr lang="en-GB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3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1" y="0"/>
            <a:ext cx="8856783" cy="838200"/>
          </a:xfrm>
        </p:spPr>
        <p:txBody>
          <a:bodyPr>
            <a:noAutofit/>
          </a:bodyPr>
          <a:lstStyle/>
          <a:p>
            <a:r>
              <a:rPr lang="fr-FR" sz="2800" dirty="0" smtClean="0"/>
              <a:t>Comparaison linéaire et développement de mailles à émittance ultra faible</a:t>
            </a:r>
            <a:endParaRPr lang="en-GB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2000"/>
            <a:ext cx="4608344" cy="323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2868709"/>
                  </p:ext>
                </p:extLst>
              </p:nvPr>
            </p:nvGraphicFramePr>
            <p:xfrm>
              <a:off x="4953000" y="3876675"/>
              <a:ext cx="4191000" cy="2748915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67000"/>
                    <a:gridCol w="1524000"/>
                  </a:tblGrid>
                  <a:tr h="381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sz="1200" b="1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7BA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HOA lattice proposal 2.75GeV 20-fold symmetry</a:t>
                          </a:r>
                          <a:endParaRPr lang="fr-FR" sz="1200" b="1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Emittance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pm.rad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9052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Tunes per period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fr-FR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1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400" baseline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3.37,1.30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 compaction factor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14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oMath>
                          </a14:m>
                          <a:endParaRPr lang="en-US" sz="1400" baseline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5.50E-05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Reverse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bending angle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-0.195 degrees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Energy loss per turn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keV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5339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b="0" i="1" smtClean="0">
                                  <a:latin typeface="Cambria Math"/>
                                </a:rPr>
                                <m:t>@</m:t>
                              </m:r>
                            </m:oMath>
                          </a14:m>
                          <a:r>
                            <a:rPr lang="fr-FR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Insertion </a:t>
                          </a:r>
                          <a:r>
                            <a:rPr lang="fr-FR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Device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(1.7, 1.7) m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2868709"/>
                  </p:ext>
                </p:extLst>
              </p:nvPr>
            </p:nvGraphicFramePr>
            <p:xfrm>
              <a:off x="4953000" y="3876675"/>
              <a:ext cx="4191000" cy="2748915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67000"/>
                    <a:gridCol w="1524000"/>
                  </a:tblGrid>
                  <a:tr h="381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sz="1200" b="1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7BA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HOA lattice proposal 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2.75GeV 20-fold symmetry</a:t>
                          </a:r>
                          <a:endParaRPr lang="fr-FR" sz="1200" b="1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29" t="-103226" r="-57208" b="-525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pm.rad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905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29" t="-196875" r="-57208" b="-4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75200" t="-196875" b="-409375"/>
                          </a:stretch>
                        </a:blipFill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29" t="-301587" r="-57208" b="-3158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5.50E-05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Reverse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bending angle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-0.195 degrees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Energy loss per turn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keV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533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29" t="-510811" r="-57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(1.7, 1.7) m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8"/>
          <a:stretch/>
        </p:blipFill>
        <p:spPr bwMode="auto">
          <a:xfrm>
            <a:off x="457200" y="933971"/>
            <a:ext cx="4191000" cy="302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9315750"/>
                  </p:ext>
                </p:extLst>
              </p:nvPr>
            </p:nvGraphicFramePr>
            <p:xfrm>
              <a:off x="304800" y="3886200"/>
              <a:ext cx="4267200" cy="2743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743200"/>
                    <a:gridCol w="15240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sz="1200" b="1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7BA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BASELINE lattice 2.75GeV 20-fold symmetry</a:t>
                          </a:r>
                          <a:endParaRPr lang="fr-FR" sz="1200" b="1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Emittance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pm.rad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Tunes per period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1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400" baseline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2.76, 0.91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Momentum compaction factor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4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GB" sz="14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endParaRPr lang="en-US" sz="1400" baseline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1.47 E-4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Reverse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bending angle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-0,048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degrees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31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Energy loss per turn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15.5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keV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b="0" i="1" smtClean="0">
                                  <a:latin typeface="Cambria Math"/>
                                </a:rPr>
                                <m:t>@</m:t>
                              </m:r>
                            </m:oMath>
                          </a14:m>
                          <a:r>
                            <a:rPr lang="fr-FR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Insertion </a:t>
                          </a:r>
                          <a:r>
                            <a:rPr lang="fr-FR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Device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(1.0, 1.0) m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9315750"/>
                  </p:ext>
                </p:extLst>
              </p:nvPr>
            </p:nvGraphicFramePr>
            <p:xfrm>
              <a:off x="304800" y="3886200"/>
              <a:ext cx="4267200" cy="2743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743200"/>
                    <a:gridCol w="15240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sz="1200" b="1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7BA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BASELINE lattice 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2.75GeV 20-fold </a:t>
                          </a:r>
                          <a:r>
                            <a:rPr lang="en-US" sz="1200" b="1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symmetry</a:t>
                          </a:r>
                          <a:endParaRPr lang="fr-FR" sz="1200" b="1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t="-101639" r="-55556" b="-5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pm.rad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t="-201639" r="-55556" b="-4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180000" t="-201639" b="-43770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t="-306667" r="-55556" b="-34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1.47 E-4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Reverse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bending angle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-0,048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degrees</a:t>
                          </a:r>
                          <a:r>
                            <a:rPr lang="en-US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318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Energy loss per turn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15.5 </a:t>
                          </a:r>
                          <a:r>
                            <a:rPr lang="en-US" sz="1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keV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t="-501333" r="-5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(1.0, 1.0) m</a:t>
                          </a:r>
                          <a:endParaRPr lang="fr-FR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99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217" y="0"/>
            <a:ext cx="8856783" cy="838200"/>
          </a:xfrm>
        </p:spPr>
        <p:txBody>
          <a:bodyPr>
            <a:noAutofit/>
          </a:bodyPr>
          <a:lstStyle/>
          <a:p>
            <a:r>
              <a:rPr lang="fr-FR" sz="2800" dirty="0" smtClean="0"/>
              <a:t>Algorithme Génétique Multi-Objectifs (MOGA) pour l’optimisation non linéaire 4D</a:t>
            </a:r>
            <a:endParaRPr lang="en-GB" sz="28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914400"/>
            <a:ext cx="8773886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000" dirty="0" smtClean="0">
                <a:ea typeface="Cambria Math" panose="02040503050406030204" pitchFamily="18" charset="0"/>
              </a:rPr>
              <a:t>MOGA-Bmad* : optimisation de </a:t>
            </a:r>
            <a:r>
              <a:rPr lang="en-GB" sz="2000" dirty="0" err="1" smtClean="0">
                <a:ea typeface="Cambria Math" panose="02040503050406030204" pitchFamily="18" charset="0"/>
              </a:rPr>
              <a:t>l’ouverture</a:t>
            </a:r>
            <a:r>
              <a:rPr lang="en-GB" sz="2000" dirty="0" smtClean="0">
                <a:ea typeface="Cambria Math" panose="02040503050406030204" pitchFamily="18" charset="0"/>
              </a:rPr>
              <a:t> </a:t>
            </a:r>
            <a:r>
              <a:rPr lang="en-GB" sz="2000" dirty="0" err="1" smtClean="0">
                <a:ea typeface="Cambria Math" panose="02040503050406030204" pitchFamily="18" charset="0"/>
              </a:rPr>
              <a:t>dynamique</a:t>
            </a:r>
            <a:r>
              <a:rPr lang="en-GB" sz="2000" dirty="0" smtClean="0">
                <a:ea typeface="Cambria Math" panose="02040503050406030204" pitchFamily="18" charset="0"/>
              </a:rPr>
              <a:t> on- et off-momentum à </a:t>
            </a:r>
            <a:r>
              <a:rPr lang="en-GB" sz="2000" u="sng" dirty="0" err="1" smtClean="0">
                <a:ea typeface="Cambria Math" panose="02040503050406030204" pitchFamily="18" charset="0"/>
              </a:rPr>
              <a:t>chromaticité</a:t>
            </a:r>
            <a:r>
              <a:rPr lang="en-GB" sz="2000" u="sng" dirty="0" smtClean="0">
                <a:ea typeface="Cambria Math" panose="02040503050406030204" pitchFamily="18" charset="0"/>
              </a:rPr>
              <a:t> constante</a:t>
            </a:r>
            <a:r>
              <a:rPr lang="en-GB" sz="2000" dirty="0" smtClean="0">
                <a:ea typeface="Cambria Math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fr-FR" sz="2000" dirty="0" smtClean="0">
                <a:ea typeface="Cambria Math" panose="02040503050406030204" pitchFamily="18" charset="0"/>
              </a:rPr>
              <a:t>Déroulement de l’optimisation : </a:t>
            </a:r>
            <a:endParaRPr lang="en-GB" sz="2000" dirty="0" smtClean="0">
              <a:ea typeface="Cambria Math" panose="02040503050406030204" pitchFamily="18" charset="0"/>
            </a:endParaRPr>
          </a:p>
          <a:p>
            <a:pPr algn="just"/>
            <a:endParaRPr lang="en-GB" sz="1800" dirty="0" smtClean="0"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en-GB" sz="1800" dirty="0">
              <a:ea typeface="Cambria Math" panose="02040503050406030204" pitchFamily="18" charset="0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8011886" y="6422572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74747"/>
              </p:ext>
            </p:extLst>
          </p:nvPr>
        </p:nvGraphicFramePr>
        <p:xfrm>
          <a:off x="409575" y="1981200"/>
          <a:ext cx="3211286" cy="2461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Content Placeholder 1"/>
          <p:cNvSpPr txBox="1">
            <a:spLocks/>
          </p:cNvSpPr>
          <p:nvPr/>
        </p:nvSpPr>
        <p:spPr>
          <a:xfrm>
            <a:off x="5438775" y="1447800"/>
            <a:ext cx="3400425" cy="1295400"/>
          </a:xfrm>
          <a:prstGeom prst="rect">
            <a:avLst/>
          </a:prstGeom>
          <a:ln w="41275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u="sng" dirty="0" smtClean="0">
                <a:ea typeface="Cambria Math" panose="02040503050406030204" pitchFamily="18" charset="0"/>
              </a:rPr>
              <a:t>Contraintes</a:t>
            </a:r>
            <a:endParaRPr lang="en-GB" sz="2000" b="1" u="sng" dirty="0" smtClean="0">
              <a:ea typeface="Cambria Math" panose="02040503050406030204" pitchFamily="18" charset="0"/>
            </a:endParaRPr>
          </a:p>
          <a:p>
            <a:pPr algn="just"/>
            <a:r>
              <a:rPr lang="fr-FR" sz="1600" dirty="0" smtClean="0">
                <a:ea typeface="Cambria Math" panose="02040503050406030204" pitchFamily="18" charset="0"/>
              </a:rPr>
              <a:t>Forces des sextupôles bornées</a:t>
            </a:r>
          </a:p>
          <a:p>
            <a:pPr algn="just"/>
            <a:r>
              <a:rPr lang="fr-FR" sz="1600" dirty="0" smtClean="0">
                <a:ea typeface="Cambria Math" panose="02040503050406030204" pitchFamily="18" charset="0"/>
              </a:rPr>
              <a:t>Bornes sur l’orbite fermée</a:t>
            </a:r>
          </a:p>
          <a:p>
            <a:pPr algn="just"/>
            <a:r>
              <a:rPr lang="fr-FR" sz="1600" dirty="0" smtClean="0">
                <a:ea typeface="Cambria Math" panose="02040503050406030204" pitchFamily="18" charset="0"/>
              </a:rPr>
              <a:t>Limites sur le </a:t>
            </a:r>
            <a:r>
              <a:rPr lang="fr-FR" sz="1600" dirty="0" err="1" smtClean="0">
                <a:ea typeface="Cambria Math" panose="02040503050406030204" pitchFamily="18" charset="0"/>
              </a:rPr>
              <a:t>chromatic</a:t>
            </a:r>
            <a:r>
              <a:rPr lang="fr-FR" sz="1600" dirty="0" smtClean="0">
                <a:ea typeface="Cambria Math" panose="02040503050406030204" pitchFamily="18" charset="0"/>
              </a:rPr>
              <a:t> tune shift</a:t>
            </a:r>
            <a:endParaRPr lang="en-GB" sz="1600" dirty="0">
              <a:ea typeface="Cambria Math" panose="02040503050406030204" pitchFamily="18" charset="0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381000" y="4800600"/>
            <a:ext cx="3400425" cy="1295400"/>
          </a:xfrm>
          <a:prstGeom prst="rect">
            <a:avLst/>
          </a:prstGeom>
          <a:ln w="41275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u="sng" dirty="0" smtClean="0">
                <a:ea typeface="Cambria Math" panose="02040503050406030204" pitchFamily="18" charset="0"/>
              </a:rPr>
              <a:t>Exemple</a:t>
            </a:r>
          </a:p>
          <a:p>
            <a:pPr marL="0" indent="0" algn="just">
              <a:buNone/>
            </a:pPr>
            <a:r>
              <a:rPr lang="fr-FR" sz="1800" dirty="0" smtClean="0">
                <a:ea typeface="Cambria Math" panose="02040503050406030204" pitchFamily="18" charset="0"/>
              </a:rPr>
              <a:t>Optimisation de la maille 7BA-4BA à symétrie 1 en utilisant des sextupôles et des </a:t>
            </a:r>
            <a:r>
              <a:rPr lang="fr-FR" sz="1800" dirty="0" err="1" smtClean="0">
                <a:ea typeface="Cambria Math" panose="02040503050406030204" pitchFamily="18" charset="0"/>
              </a:rPr>
              <a:t>octupôles</a:t>
            </a:r>
            <a:endParaRPr lang="en-GB" sz="1800" dirty="0" smtClean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4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1" y="0"/>
            <a:ext cx="9143999" cy="914400"/>
          </a:xfrm>
        </p:spPr>
        <p:txBody>
          <a:bodyPr>
            <a:noAutofit/>
          </a:bodyPr>
          <a:lstStyle/>
          <a:p>
            <a:r>
              <a:rPr lang="fr-FR" sz="2200" dirty="0" smtClean="0"/>
              <a:t>Contrôle de l’espace longitudinal : restauration de l’acceptance en énergie par manipulation des ordres supérieurs du facteur de compression des moments</a:t>
            </a:r>
            <a:endParaRPr lang="en-GB" sz="2200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8011886" y="6422572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011886" y="6422572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384" y="4572000"/>
            <a:ext cx="3307529" cy="707886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Possibilité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ctr"/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du MOGA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81001" y="5287876"/>
            <a:ext cx="5181599" cy="14065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Optimisation des </a:t>
            </a:r>
            <a:r>
              <a:rPr lang="en-GB" sz="2000" dirty="0" err="1" smtClean="0"/>
              <a:t>ouvertures</a:t>
            </a:r>
            <a:r>
              <a:rPr lang="en-GB" sz="2000" dirty="0" smtClean="0"/>
              <a:t> </a:t>
            </a:r>
            <a:r>
              <a:rPr lang="en-GB" sz="2000" dirty="0" err="1" smtClean="0"/>
              <a:t>dynamiques</a:t>
            </a:r>
            <a:r>
              <a:rPr lang="en-GB" sz="2000" dirty="0" smtClean="0"/>
              <a:t> transverses on- et off-momentum 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 → MOGA-</a:t>
            </a:r>
            <a:r>
              <a:rPr lang="en-GB" sz="2000" dirty="0" err="1" smtClean="0"/>
              <a:t>Bmad</a:t>
            </a:r>
            <a:endParaRPr lang="en-GB" sz="2000" dirty="0" smtClean="0"/>
          </a:p>
          <a:p>
            <a:r>
              <a:rPr lang="en-GB" sz="2000" b="1" dirty="0" err="1" smtClean="0"/>
              <a:t>Contrôles</a:t>
            </a:r>
            <a:r>
              <a:rPr lang="en-GB" sz="2000" b="1" dirty="0" smtClean="0"/>
              <a:t> des </a:t>
            </a:r>
            <a:r>
              <a:rPr lang="en-GB" sz="2000" b="1" dirty="0" err="1" smtClean="0"/>
              <a:t>caractéristiques</a:t>
            </a:r>
            <a:r>
              <a:rPr lang="en-GB" sz="2000" b="1" dirty="0" smtClean="0"/>
              <a:t> de la zone stable </a:t>
            </a:r>
            <a:r>
              <a:rPr lang="en-GB" sz="2000" b="1" dirty="0" err="1" smtClean="0"/>
              <a:t>longitudinale</a:t>
            </a:r>
            <a:r>
              <a:rPr lang="en-GB" sz="2000" b="1" dirty="0" smtClean="0"/>
              <a:t> : </a:t>
            </a:r>
            <a:r>
              <a:rPr lang="en-GB" sz="2000" dirty="0" err="1" smtClean="0"/>
              <a:t>taille</a:t>
            </a:r>
            <a:r>
              <a:rPr lang="en-GB" sz="2000" dirty="0" smtClean="0"/>
              <a:t>, acceptance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énergie</a:t>
            </a:r>
            <a:endParaRPr lang="en-GB" sz="2000" dirty="0"/>
          </a:p>
          <a:p>
            <a:endParaRPr lang="en-GB" sz="2000" dirty="0" smtClean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40" y="1593436"/>
            <a:ext cx="3406647" cy="262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31" y="1714172"/>
            <a:ext cx="3247669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>
          <a:xfrm>
            <a:off x="8763000" y="1188571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763313" y="845671"/>
            <a:ext cx="30480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7400" y="838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SFP = ‘Stable Fixed Point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UFP = ‘Unstable Fixed Point’</a:t>
            </a:r>
          </a:p>
        </p:txBody>
      </p:sp>
      <p:sp>
        <p:nvSpPr>
          <p:cNvPr id="18" name="Oval 17"/>
          <p:cNvSpPr/>
          <p:nvPr/>
        </p:nvSpPr>
        <p:spPr>
          <a:xfrm>
            <a:off x="2414765" y="2868447"/>
            <a:ext cx="186848" cy="239388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657913" y="2897285"/>
            <a:ext cx="186848" cy="239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110378" y="2849397"/>
            <a:ext cx="186848" cy="239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200587" y="2848354"/>
            <a:ext cx="228600" cy="231309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211763" y="3307237"/>
            <a:ext cx="236474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1"/>
              <p:cNvSpPr txBox="1">
                <a:spLocks/>
              </p:cNvSpPr>
              <p:nvPr/>
            </p:nvSpPr>
            <p:spPr>
              <a:xfrm>
                <a:off x="838200" y="1581150"/>
                <a:ext cx="2956797" cy="472186"/>
              </a:xfrm>
              <a:prstGeom prst="rect">
                <a:avLst/>
              </a:prstGeom>
              <a:solidFill>
                <a:schemeClr val="bg1"/>
              </a:solidFill>
              <a:ln w="15875"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1pPr>
                <a:lvl2pPr marL="914400" indent="-457200" algn="l" defTabSz="914400" rtl="0" eaLnBrk="1" latinLnBrk="0" hangingPunct="1">
                  <a:spcBef>
                    <a:spcPct val="20000"/>
                  </a:spcBef>
                  <a:buSzPct val="50000"/>
                  <a:buFont typeface="Wingdings" panose="05000000000000000000" pitchFamily="2" charset="2"/>
                  <a:buChar char="q"/>
                  <a:defRPr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400" b="1" i="1" smtClean="0">
                          <a:latin typeface="Cambria Math"/>
                        </a:rPr>
                        <m:t>=</m:t>
                      </m:r>
                      <m:r>
                        <a:rPr lang="en-US" sz="1400" b="1" i="1" smtClean="0">
                          <a:latin typeface="Cambria Math"/>
                        </a:rPr>
                        <m:t>𝟏</m:t>
                      </m:r>
                      <m:r>
                        <a:rPr lang="en-US" sz="1400" b="1" i="1" smtClean="0">
                          <a:latin typeface="Cambria Math"/>
                        </a:rPr>
                        <m:t>,</m:t>
                      </m:r>
                      <m:r>
                        <a:rPr lang="en-US" sz="1400" b="1" i="1" smtClean="0">
                          <a:latin typeface="Cambria Math"/>
                        </a:rPr>
                        <m:t>𝟕</m:t>
                      </m:r>
                      <m:r>
                        <a:rPr lang="en-US" sz="1400" b="1" i="1" smtClean="0">
                          <a:latin typeface="Cambria Math"/>
                        </a:rPr>
                        <m:t>𝑬</m:t>
                      </m:r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fr-FR" sz="1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1400" b="1" i="1" dirty="0" smtClean="0">
                  <a:latin typeface="Cambria Math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400" b="1" i="1" smtClean="0">
                          <a:latin typeface="Cambria Math"/>
                        </a:rPr>
                        <m:t>=</m:t>
                      </m:r>
                      <m:r>
                        <a:rPr lang="en-US" sz="1400" b="1" i="1" smtClean="0">
                          <a:latin typeface="Cambria Math"/>
                        </a:rPr>
                        <m:t>𝟏</m:t>
                      </m:r>
                      <m:r>
                        <a:rPr lang="en-US" sz="1400" b="1" i="1" smtClean="0">
                          <a:latin typeface="Cambria Math"/>
                        </a:rPr>
                        <m:t>,</m:t>
                      </m:r>
                      <m:r>
                        <a:rPr lang="en-GB" sz="1400" b="1" i="1" smtClean="0">
                          <a:latin typeface="Cambria Math"/>
                        </a:rPr>
                        <m:t>𝟕</m:t>
                      </m:r>
                      <m:r>
                        <a:rPr lang="en-US" sz="1400" b="1" i="1" smtClean="0">
                          <a:latin typeface="Cambria Math"/>
                        </a:rPr>
                        <m:t>𝑬</m:t>
                      </m:r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fr-FR" sz="1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1400" b="1" dirty="0" smtClean="0"/>
              </a:p>
            </p:txBody>
          </p:sp>
        </mc:Choice>
        <mc:Fallback xmlns="">
          <p:sp>
            <p:nvSpPr>
              <p:cNvPr id="2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81150"/>
                <a:ext cx="2956797" cy="472186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1"/>
              <p:cNvSpPr txBox="1">
                <a:spLocks/>
              </p:cNvSpPr>
              <p:nvPr/>
            </p:nvSpPr>
            <p:spPr>
              <a:xfrm>
                <a:off x="5828987" y="1485900"/>
                <a:ext cx="3086099" cy="476250"/>
              </a:xfrm>
              <a:prstGeom prst="rect">
                <a:avLst/>
              </a:prstGeom>
              <a:solidFill>
                <a:schemeClr val="bg1"/>
              </a:solidFill>
              <a:ln w="15875"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1pPr>
                <a:lvl2pPr marL="914400" indent="-457200" algn="l" defTabSz="914400" rtl="0" eaLnBrk="1" latinLnBrk="0" hangingPunct="1">
                  <a:spcBef>
                    <a:spcPct val="20000"/>
                  </a:spcBef>
                  <a:buSzPct val="50000"/>
                  <a:buFont typeface="Wingdings" panose="05000000000000000000" pitchFamily="2" charset="2"/>
                  <a:buChar char="q"/>
                  <a:defRPr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400" b="1" i="1" smtClean="0">
                          <a:latin typeface="Cambria Math"/>
                        </a:rPr>
                        <m:t>=</m:t>
                      </m:r>
                      <m:r>
                        <a:rPr lang="en-US" sz="1400" b="1" i="1" smtClean="0">
                          <a:latin typeface="Cambria Math"/>
                        </a:rPr>
                        <m:t>𝟏</m:t>
                      </m:r>
                      <m:r>
                        <a:rPr lang="en-US" sz="1400" b="1" i="1" smtClean="0">
                          <a:latin typeface="Cambria Math"/>
                        </a:rPr>
                        <m:t>,</m:t>
                      </m:r>
                      <m:r>
                        <a:rPr lang="en-US" sz="1400" b="1" i="1" smtClean="0">
                          <a:latin typeface="Cambria Math"/>
                        </a:rPr>
                        <m:t>𝟕</m:t>
                      </m:r>
                      <m:r>
                        <a:rPr lang="en-US" sz="1400" b="1" i="1" smtClean="0">
                          <a:latin typeface="Cambria Math"/>
                        </a:rPr>
                        <m:t>𝑬</m:t>
                      </m:r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en-US" sz="1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1400" b="1" i="1" dirty="0" smtClean="0">
                  <a:latin typeface="Cambria Math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400" b="1" i="1" smtClean="0">
                          <a:latin typeface="Cambria Math"/>
                        </a:rPr>
                        <m:t>=</m:t>
                      </m:r>
                      <m:r>
                        <a:rPr lang="en-US" sz="1400" b="1" i="1" smtClean="0">
                          <a:latin typeface="Cambria Math"/>
                        </a:rPr>
                        <m:t>𝟏</m:t>
                      </m:r>
                      <m:r>
                        <a:rPr lang="en-US" sz="1400" b="1" i="1" smtClean="0">
                          <a:latin typeface="Cambria Math"/>
                        </a:rPr>
                        <m:t>,</m:t>
                      </m:r>
                      <m:r>
                        <a:rPr lang="en-GB" sz="1400" b="1" i="1" smtClean="0">
                          <a:latin typeface="Cambria Math"/>
                        </a:rPr>
                        <m:t>𝟕</m:t>
                      </m:r>
                      <m:r>
                        <a:rPr lang="en-US" sz="1400" b="1" i="1" smtClean="0">
                          <a:latin typeface="Cambria Math"/>
                        </a:rPr>
                        <m:t>𝑬</m:t>
                      </m:r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en-GB" sz="1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1400" b="1" dirty="0" smtClean="0"/>
              </a:p>
            </p:txBody>
          </p:sp>
        </mc:Choice>
        <mc:Fallback xmlns="">
          <p:sp>
            <p:nvSpPr>
              <p:cNvPr id="28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987" y="1485900"/>
                <a:ext cx="3086099" cy="47625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1"/>
              <p:cNvSpPr txBox="1">
                <a:spLocks/>
              </p:cNvSpPr>
              <p:nvPr/>
            </p:nvSpPr>
            <p:spPr>
              <a:xfrm rot="16200000">
                <a:off x="-266700" y="2781301"/>
                <a:ext cx="1828802" cy="533400"/>
              </a:xfrm>
              <a:prstGeom prst="rect">
                <a:avLst/>
              </a:prstGeom>
              <a:solidFill>
                <a:schemeClr val="bg1"/>
              </a:solidFill>
              <a:ln w="15875"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1pPr>
                <a:lvl2pPr marL="914400" indent="-457200" algn="l" defTabSz="914400" rtl="0" eaLnBrk="1" latinLnBrk="0" hangingPunct="1">
                  <a:spcBef>
                    <a:spcPct val="20000"/>
                  </a:spcBef>
                  <a:buSzPct val="50000"/>
                  <a:buFont typeface="Wingdings" panose="05000000000000000000" pitchFamily="2" charset="2"/>
                  <a:buChar char="q"/>
                  <a:defRPr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GB" sz="1600" b="1" i="1" smtClean="0">
                              <a:latin typeface="Cambria Math"/>
                            </a:rPr>
                            <m:t>𝒎𝒂𝒙</m:t>
                          </m:r>
                        </m:sub>
                      </m:sSub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𝟏𝟕</m:t>
                      </m:r>
                      <m:r>
                        <a:rPr lang="en-GB" sz="16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GB" sz="1600" b="1" i="1" dirty="0" smtClean="0">
                  <a:latin typeface="Cambria Math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GB" sz="1600" b="1" i="1" smtClean="0">
                              <a:latin typeface="Cambria Math"/>
                            </a:rPr>
                            <m:t>𝒎𝒊𝒏</m:t>
                          </m:r>
                        </m:sub>
                      </m:sSub>
                      <m:r>
                        <a:rPr lang="en-US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𝟐𝟎</m:t>
                      </m:r>
                      <m:r>
                        <a:rPr lang="en-GB" sz="16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29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66700" y="2781301"/>
                <a:ext cx="1828802" cy="533400"/>
              </a:xfrm>
              <a:prstGeom prst="rect">
                <a:avLst/>
              </a:prstGeom>
              <a:blipFill rotWithShape="1">
                <a:blip r:embed="rId6"/>
                <a:stretch>
                  <a:fillRect r="-8046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1"/>
              <p:cNvSpPr txBox="1">
                <a:spLocks/>
              </p:cNvSpPr>
              <p:nvPr/>
            </p:nvSpPr>
            <p:spPr>
              <a:xfrm rot="16200000">
                <a:off x="4562163" y="2895600"/>
                <a:ext cx="1676400" cy="609600"/>
              </a:xfrm>
              <a:prstGeom prst="rect">
                <a:avLst/>
              </a:prstGeom>
              <a:solidFill>
                <a:schemeClr val="bg1"/>
              </a:solidFill>
              <a:ln w="15875"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1pPr>
                <a:lvl2pPr marL="914400" indent="-457200" algn="l" defTabSz="914400" rtl="0" eaLnBrk="1" latinLnBrk="0" hangingPunct="1">
                  <a:spcBef>
                    <a:spcPct val="20000"/>
                  </a:spcBef>
                  <a:buSzPct val="50000"/>
                  <a:buFont typeface="Wingdings" panose="05000000000000000000" pitchFamily="2" charset="2"/>
                  <a:buChar char="q"/>
                  <a:defRPr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GB" sz="1600" b="1" i="1" smtClean="0">
                              <a:latin typeface="Cambria Math"/>
                            </a:rPr>
                            <m:t>𝒎𝒂𝒙</m:t>
                          </m:r>
                        </m:sub>
                      </m:sSub>
                      <m:r>
                        <a:rPr lang="en-GB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𝟏𝟑</m:t>
                      </m:r>
                      <m:r>
                        <a:rPr lang="en-GB" sz="16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GB" sz="1600" b="1" i="1" dirty="0" smtClean="0">
                  <a:latin typeface="Cambria Math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𝜹</m:t>
                          </m:r>
                        </m:e>
                        <m:sub>
                          <m:r>
                            <a:rPr lang="en-GB" sz="1600" b="1" i="1" smtClean="0">
                              <a:latin typeface="Cambria Math"/>
                            </a:rPr>
                            <m:t>𝒎𝒊𝒏</m:t>
                          </m:r>
                        </m:sub>
                      </m:sSub>
                      <m:r>
                        <a:rPr lang="en-US" sz="1600" b="1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𝟏𝟎</m:t>
                      </m:r>
                      <m:r>
                        <a:rPr lang="en-GB" sz="16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3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562163" y="2895600"/>
                <a:ext cx="1676400" cy="6096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1"/>
              <p:cNvSpPr txBox="1">
                <a:spLocks/>
              </p:cNvSpPr>
              <p:nvPr/>
            </p:nvSpPr>
            <p:spPr>
              <a:xfrm>
                <a:off x="381000" y="1066800"/>
                <a:ext cx="2857500" cy="457200"/>
              </a:xfrm>
              <a:prstGeom prst="rect">
                <a:avLst/>
              </a:prstGeom>
              <a:ln w="15875"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1pPr>
                <a:lvl2pPr marL="914400" indent="-457200" algn="l" defTabSz="914400" rtl="0" eaLnBrk="1" latinLnBrk="0" hangingPunct="1">
                  <a:spcBef>
                    <a:spcPct val="20000"/>
                  </a:spcBef>
                  <a:buSzPct val="50000"/>
                  <a:buFont typeface="Wingdings" panose="05000000000000000000" pitchFamily="2" charset="2"/>
                  <a:buChar char="q"/>
                  <a:defRPr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sz="16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𝟐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latin typeface="Cambria Math"/>
                        </a:rPr>
                        <m:t>𝜹</m:t>
                      </m:r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latin typeface="Cambria Math"/>
                        </a:rPr>
                        <m:t>𝟑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sz="1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𝜹</m:t>
                          </m:r>
                        </m:e>
                        <m:sup>
                          <m:r>
                            <a:rPr lang="en-US" sz="1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31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066800"/>
                <a:ext cx="2857500" cy="4572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158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/>
          <p:cNvSpPr/>
          <p:nvPr/>
        </p:nvSpPr>
        <p:spPr>
          <a:xfrm>
            <a:off x="5828987" y="3304528"/>
            <a:ext cx="228600" cy="231309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544973" y="3265402"/>
            <a:ext cx="228600" cy="231309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8527574" y="2795835"/>
            <a:ext cx="236474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839873" y="2833935"/>
            <a:ext cx="236474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40" y="4445766"/>
            <a:ext cx="3578723" cy="180263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6" name="Right Arrow 45"/>
          <p:cNvSpPr/>
          <p:nvPr/>
        </p:nvSpPr>
        <p:spPr>
          <a:xfrm>
            <a:off x="4191000" y="2868447"/>
            <a:ext cx="762000" cy="396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429000" y="1777424"/>
            <a:ext cx="2316616" cy="5847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</a:t>
            </a:r>
            <a:r>
              <a:rPr lang="en-GB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énergie</a:t>
            </a:r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réduite</a:t>
            </a:r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moitié</a:t>
            </a: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6706" y="838199"/>
            <a:ext cx="8741094" cy="8455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smtClean="0"/>
              <a:t>Forte </a:t>
            </a:r>
            <a:r>
              <a:rPr lang="en-GB" sz="2000" dirty="0" err="1" smtClean="0"/>
              <a:t>réduction</a:t>
            </a:r>
            <a:r>
              <a:rPr lang="en-GB" sz="2000" dirty="0" smtClean="0"/>
              <a:t> de </a:t>
            </a:r>
            <a:r>
              <a:rPr lang="en-GB" sz="2000" dirty="0" err="1" smtClean="0"/>
              <a:t>l’ouverture</a:t>
            </a:r>
            <a:r>
              <a:rPr lang="en-GB" sz="2000" dirty="0" smtClean="0"/>
              <a:t> </a:t>
            </a:r>
            <a:r>
              <a:rPr lang="en-GB" sz="2000" dirty="0" err="1" smtClean="0"/>
              <a:t>dynamique</a:t>
            </a:r>
            <a:r>
              <a:rPr lang="en-GB" sz="2000" dirty="0" smtClean="0"/>
              <a:t> 6D de la </a:t>
            </a:r>
            <a:r>
              <a:rPr lang="en-GB" sz="2000" dirty="0" err="1" smtClean="0"/>
              <a:t>maille</a:t>
            </a:r>
            <a:r>
              <a:rPr lang="en-GB" sz="2000" dirty="0" smtClean="0"/>
              <a:t> SOLEIL de type </a:t>
            </a:r>
            <a:r>
              <a:rPr lang="en-GB" sz="2000" i="1" dirty="0" smtClean="0"/>
              <a:t>–I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Etude de la </a:t>
            </a:r>
            <a:r>
              <a:rPr lang="en-GB" sz="2800" dirty="0" err="1" smtClean="0"/>
              <a:t>distorsion</a:t>
            </a:r>
            <a:r>
              <a:rPr lang="en-GB" sz="2800" dirty="0" smtClean="0"/>
              <a:t> de la </a:t>
            </a:r>
            <a:r>
              <a:rPr lang="en-GB" sz="2800" dirty="0" err="1" smtClean="0"/>
              <a:t>trajectoire</a:t>
            </a:r>
            <a:r>
              <a:rPr lang="en-GB" sz="2800" dirty="0" smtClean="0"/>
              <a:t> sur les </a:t>
            </a:r>
            <a:r>
              <a:rPr lang="en-GB" sz="2800" dirty="0" err="1" smtClean="0"/>
              <a:t>mailles</a:t>
            </a:r>
            <a:r>
              <a:rPr lang="en-GB" sz="2800" dirty="0" smtClean="0"/>
              <a:t> </a:t>
            </a:r>
            <a:r>
              <a:rPr lang="en-GB" sz="2800" dirty="0" err="1" smtClean="0"/>
              <a:t>hybrides</a:t>
            </a:r>
            <a:r>
              <a:rPr lang="en-GB" sz="2800" dirty="0" smtClean="0"/>
              <a:t> à ultra-</a:t>
            </a:r>
            <a:r>
              <a:rPr lang="en-GB" sz="2800" dirty="0" err="1" smtClean="0"/>
              <a:t>faible</a:t>
            </a:r>
            <a:r>
              <a:rPr lang="en-GB" sz="2800" dirty="0" smtClean="0"/>
              <a:t> émittance 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259720" y="4271576"/>
            <a:ext cx="474345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1: A. </a:t>
            </a:r>
            <a:r>
              <a:rPr lang="en-US" sz="1200" b="1" dirty="0" err="1" smtClean="0">
                <a:solidFill>
                  <a:schemeClr val="bg1"/>
                </a:solidFill>
              </a:rPr>
              <a:t>Loulergue</a:t>
            </a:r>
            <a:r>
              <a:rPr lang="en-US" sz="1200" b="1" dirty="0" smtClean="0">
                <a:solidFill>
                  <a:schemeClr val="bg1"/>
                </a:solidFill>
              </a:rPr>
              <a:t>, </a:t>
            </a:r>
            <a:r>
              <a:rPr lang="en-US" sz="1200" b="1" i="1" dirty="0" smtClean="0">
                <a:solidFill>
                  <a:schemeClr val="bg1"/>
                </a:solidFill>
              </a:rPr>
              <a:t>et al</a:t>
            </a:r>
            <a:r>
              <a:rPr lang="en-US" sz="1200" b="1" dirty="0" smtClean="0">
                <a:solidFill>
                  <a:schemeClr val="bg1"/>
                </a:solidFill>
              </a:rPr>
              <a:t>., Proceedings of IPAC2018, Vancouver, Canada</a:t>
            </a:r>
            <a:endParaRPr lang="fr-FR" sz="1200" b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1000" y="2458868"/>
            <a:ext cx="4272629" cy="3497859"/>
            <a:chOff x="381000" y="1302741"/>
            <a:chExt cx="4272629" cy="3497859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302741"/>
              <a:ext cx="4272629" cy="3497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1371600"/>
              <a:ext cx="8001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185" y="2362200"/>
            <a:ext cx="4367815" cy="332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2900" y="1219200"/>
                <a:ext cx="8572500" cy="10619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Formule usuelle de l’allongement de la trajectoire, moyennée sur la phase :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>
                          <a:latin typeface="Cambria Math"/>
                        </a:rPr>
                        <m:t>Δ</m:t>
                      </m:r>
                      <m:r>
                        <a:rPr lang="en-GB" sz="2000" i="1">
                          <a:latin typeface="Cambria Math"/>
                        </a:rPr>
                        <m:t>𝐶</m:t>
                      </m:r>
                      <m:r>
                        <a:rPr lang="en-GB" sz="2000" i="1">
                          <a:latin typeface="Cambria Math"/>
                        </a:rPr>
                        <m:t>=−2</m:t>
                      </m:r>
                      <m:r>
                        <a:rPr lang="en-GB" sz="2000" i="1">
                          <a:latin typeface="Cambria Math"/>
                        </a:rPr>
                        <m:t>𝜋</m:t>
                      </m:r>
                      <m:d>
                        <m:dPr>
                          <m:ctrlPr>
                            <a:rPr lang="en-GB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GB" sz="20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b="0" i="0" smtClean="0">
                        <a:latin typeface="Cambria Math"/>
                      </a:rPr>
                      <m:t>vec</m:t>
                    </m:r>
                    <m:r>
                      <a:rPr lang="fr-FR" sz="20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variable </a:t>
                </a:r>
                <a:r>
                  <a:rPr lang="en-GB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d’action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𝜉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</a:t>
                </a:r>
                <a:r>
                  <a:rPr lang="en-GB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chromaticité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219200"/>
                <a:ext cx="8572500" cy="1061957"/>
              </a:xfrm>
              <a:prstGeom prst="rect">
                <a:avLst/>
              </a:prstGeom>
              <a:blipFill rotWithShape="1">
                <a:blip r:embed="rId6"/>
                <a:stretch>
                  <a:fillRect l="-711" t="-2874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5410200" y="5691396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6D sous A.T. pour différentes mailles.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342900" y="5936259"/>
            <a:ext cx="5448300" cy="84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GB" sz="2000" dirty="0" smtClean="0">
                <a:sym typeface="Symbol"/>
              </a:rPr>
              <a:t> Programme pour </a:t>
            </a:r>
            <a:r>
              <a:rPr lang="en-GB" sz="2000" dirty="0" err="1" smtClean="0">
                <a:sym typeface="Symbol"/>
              </a:rPr>
              <a:t>réduire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err="1" smtClean="0">
                <a:sym typeface="Symbol"/>
              </a:rPr>
              <a:t>voire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err="1" smtClean="0">
                <a:sym typeface="Symbol"/>
              </a:rPr>
              <a:t>annuler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err="1" smtClean="0">
                <a:sym typeface="Symbol"/>
              </a:rPr>
              <a:t>cet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err="1" smtClean="0">
                <a:sym typeface="Symbol"/>
              </a:rPr>
              <a:t>effet</a:t>
            </a:r>
            <a:r>
              <a:rPr lang="en-GB" sz="2000" dirty="0" smtClean="0">
                <a:sym typeface="Symbol"/>
              </a:rPr>
              <a:t> et </a:t>
            </a:r>
            <a:r>
              <a:rPr lang="en-GB" sz="2000" dirty="0" err="1" smtClean="0">
                <a:sym typeface="Symbol"/>
              </a:rPr>
              <a:t>restaurer</a:t>
            </a:r>
            <a:r>
              <a:rPr lang="en-GB" sz="2000" dirty="0" smtClean="0">
                <a:sym typeface="Symbol"/>
              </a:rPr>
              <a:t> la </a:t>
            </a:r>
            <a:r>
              <a:rPr lang="en-GB" sz="2000" dirty="0" err="1" smtClean="0">
                <a:sym typeface="Symbol"/>
              </a:rPr>
              <a:t>dynamique</a:t>
            </a:r>
            <a:r>
              <a:rPr lang="en-GB" sz="2000" dirty="0" smtClean="0">
                <a:sym typeface="Symbol"/>
              </a:rPr>
              <a:t> (</a:t>
            </a:r>
            <a:r>
              <a:rPr lang="en-GB" sz="2000" dirty="0" err="1" smtClean="0">
                <a:sym typeface="Symbol"/>
              </a:rPr>
              <a:t>en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err="1" smtClean="0">
                <a:sym typeface="Symbol"/>
              </a:rPr>
              <a:t>cours</a:t>
            </a:r>
            <a:r>
              <a:rPr lang="en-GB" sz="2000" dirty="0" smtClean="0">
                <a:sym typeface="Symbol"/>
              </a:rPr>
              <a:t>)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0076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446" y="2590800"/>
            <a:ext cx="9185999" cy="1524000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Thank you for </a:t>
            </a:r>
            <a:r>
              <a:rPr lang="en-GB" sz="6000" smtClean="0"/>
              <a:t>your attention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4108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163788</TotalTime>
  <Words>559</Words>
  <Application>Microsoft Office PowerPoint</Application>
  <PresentationFormat>On-screen Show (4:3)</PresentationFormat>
  <Paragraphs>81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Etude et optimisation de la dynamique non linéaire et 6-dimensionnelle d’un faisceau d’électrons dans un anneau de stockage ayant une émittance ultra-faible</vt:lpstr>
      <vt:lpstr>Comparaison linéaire et développement de mailles à émittance ultra faible</vt:lpstr>
      <vt:lpstr>Algorithme Génétique Multi-Objectifs (MOGA) pour l’optimisation non linéaire 4D</vt:lpstr>
      <vt:lpstr>Contrôle de l’espace longitudinal : restauration de l’acceptance en énergie par manipulation des ordres supérieurs du facteur de compression des moments</vt:lpstr>
      <vt:lpstr>Etude de la distorsion de la trajectoire sur les mailles hybrides à ultra-faible émittance 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Hoummi Valle, Lina (Liverpool Uni.,DL,-)</dc:creator>
  <cp:lastModifiedBy>Lina HOUMMI</cp:lastModifiedBy>
  <cp:revision>1140</cp:revision>
  <dcterms:created xsi:type="dcterms:W3CDTF">2006-08-16T00:00:00Z</dcterms:created>
  <dcterms:modified xsi:type="dcterms:W3CDTF">2019-09-30T09:14:20Z</dcterms:modified>
</cp:coreProperties>
</file>