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97" autoAdjust="0"/>
    <p:restoredTop sz="94662" autoAdjust="0"/>
  </p:normalViewPr>
  <p:slideViewPr>
    <p:cSldViewPr snapToGrid="0" snapToObjects="1">
      <p:cViewPr>
        <p:scale>
          <a:sx n="80" d="100"/>
          <a:sy n="80" d="100"/>
        </p:scale>
        <p:origin x="-86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1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5EE48-05EE-467B-B7F2-FAA3C8C026B8}" type="datetimeFigureOut">
              <a:rPr lang="fr-FR" smtClean="0"/>
              <a:pPr/>
              <a:t>02/10/2008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C499D-E8C2-4B6D-8903-3DDF60302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A369FA-B5CB-44F7-8CB2-F9311DE06D18}" type="datetimeFigureOut">
              <a:rPr lang="fr-FR"/>
              <a:pPr>
                <a:defRPr/>
              </a:pPr>
              <a:t>02/10/2008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663532-E105-4BFB-8ABE-CA1AC31E74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mièr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86808" cy="1714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5938" y="214290"/>
            <a:ext cx="7992000" cy="104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15938" y="6356351"/>
            <a:ext cx="7992000" cy="28735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rot="10800000" flipH="1">
            <a:off x="642938" y="6286500"/>
            <a:ext cx="7929562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642910" y="1500174"/>
            <a:ext cx="7992000" cy="4643451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181CC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Pixels hybrides pour rayons X</a:t>
            </a:r>
            <a:br>
              <a:rPr lang="fr-FR" dirty="0" smtClean="0"/>
            </a:br>
            <a:r>
              <a:rPr lang="fr-FR" dirty="0" smtClean="0"/>
              <a:t>Les détecteurs XPAD </a:t>
            </a:r>
            <a:endParaRPr lang="fr-FR" dirty="0"/>
          </a:p>
        </p:txBody>
      </p:sp>
      <p:pic>
        <p:nvPicPr>
          <p:cNvPr id="3" name="Image 2" descr="Logo_CP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721" y="5764639"/>
            <a:ext cx="747758" cy="1093361"/>
          </a:xfrm>
          <a:prstGeom prst="rect">
            <a:avLst/>
          </a:prstGeom>
        </p:spPr>
      </p:pic>
      <p:pic>
        <p:nvPicPr>
          <p:cNvPr id="4" name="Image 3" descr="cn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549" y="5981700"/>
            <a:ext cx="2028008" cy="876300"/>
          </a:xfrm>
          <a:prstGeom prst="rect">
            <a:avLst/>
          </a:prstGeom>
        </p:spPr>
      </p:pic>
      <p:pic>
        <p:nvPicPr>
          <p:cNvPr id="5" name="Image 4" descr="logo_Neel_f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686" y="6008756"/>
            <a:ext cx="1647534" cy="849244"/>
          </a:xfrm>
          <a:prstGeom prst="rect">
            <a:avLst/>
          </a:prstGeom>
        </p:spPr>
      </p:pic>
      <p:pic>
        <p:nvPicPr>
          <p:cNvPr id="6" name="Image 5" descr="panneau_Solei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25" y="5981700"/>
            <a:ext cx="1857375" cy="876300"/>
          </a:xfrm>
          <a:prstGeom prst="rect">
            <a:avLst/>
          </a:prstGeom>
        </p:spPr>
      </p:pic>
      <p:pic>
        <p:nvPicPr>
          <p:cNvPr id="9" name="Image 8" descr="imXgam_logo.hu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2284" y="6008756"/>
            <a:ext cx="2075149" cy="84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CdTe</a:t>
            </a:r>
            <a:r>
              <a:rPr lang="fr-FR" dirty="0" smtClean="0"/>
              <a:t> sur XPAD3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fr-FR" dirty="0" err="1" smtClean="0"/>
              <a:t>CdTe</a:t>
            </a:r>
            <a:r>
              <a:rPr lang="fr-FR" dirty="0" smtClean="0"/>
              <a:t> avec contacts Schottky </a:t>
            </a:r>
          </a:p>
          <a:p>
            <a:pPr lvl="1"/>
            <a:r>
              <a:rPr lang="fr-FR" dirty="0" smtClean="0"/>
              <a:t>Fournisseur </a:t>
            </a:r>
            <a:r>
              <a:rPr lang="fr-FR" dirty="0" err="1" smtClean="0"/>
              <a:t>Acrorad</a:t>
            </a:r>
            <a:r>
              <a:rPr lang="fr-FR" dirty="0" smtClean="0"/>
              <a:t>,  </a:t>
            </a:r>
            <a:r>
              <a:rPr lang="fr-FR" dirty="0" err="1" smtClean="0"/>
              <a:t>bonding</a:t>
            </a:r>
            <a:r>
              <a:rPr lang="fr-FR" dirty="0" smtClean="0"/>
              <a:t> AJAT</a:t>
            </a:r>
          </a:p>
          <a:p>
            <a:pPr lvl="1"/>
            <a:r>
              <a:rPr lang="fr-FR" dirty="0" smtClean="0"/>
              <a:t>Collecte de trous  ( polarisation  900V/ 750µm)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5" name="Picture 12" descr="BGA_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665" y="2850078"/>
            <a:ext cx="2726170" cy="1985574"/>
          </a:xfrm>
          <a:prstGeom prst="rect">
            <a:avLst/>
          </a:prstGeom>
          <a:noFill/>
        </p:spPr>
      </p:pic>
      <p:pic>
        <p:nvPicPr>
          <p:cNvPr id="6" name="Picture 13" descr="B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5840" y="2951805"/>
            <a:ext cx="4182258" cy="315067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012684" y="5212518"/>
            <a:ext cx="126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Am 241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CdTe</a:t>
            </a:r>
            <a:r>
              <a:rPr lang="fr-FR" dirty="0" smtClean="0"/>
              <a:t> sur XPAD3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cdte_8kev_47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20" y="1657722"/>
            <a:ext cx="3269171" cy="2410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81106" y="2493818"/>
            <a:ext cx="126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8keV </a:t>
            </a:r>
            <a:endParaRPr lang="fr-FR" dirty="0"/>
          </a:p>
        </p:txBody>
      </p:sp>
      <p:pic>
        <p:nvPicPr>
          <p:cNvPr id="7" name="Image 6" descr="Efficiency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292" y="2405383"/>
            <a:ext cx="4322618" cy="332639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40187" y="3914689"/>
            <a:ext cx="1593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Mesures Soleil </a:t>
            </a:r>
            <a:endParaRPr lang="fr-FR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46520" y="4083966"/>
            <a:ext cx="289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SAXS  sur </a:t>
            </a:r>
            <a:r>
              <a:rPr lang="fr-FR" sz="1200" dirty="0" err="1" smtClean="0">
                <a:solidFill>
                  <a:schemeClr val="bg1"/>
                </a:solidFill>
              </a:rPr>
              <a:t>CdTe</a:t>
            </a:r>
            <a:r>
              <a:rPr lang="fr-FR" sz="1200" dirty="0" smtClean="0">
                <a:solidFill>
                  <a:schemeClr val="bg1"/>
                </a:solidFill>
              </a:rPr>
              <a:t>, 8keV  (ESRF)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312292" y="5777939"/>
            <a:ext cx="4121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Mesure efficacité Si (500µm) et </a:t>
            </a:r>
            <a:r>
              <a:rPr lang="fr-FR" sz="1200" dirty="0" err="1" smtClean="0">
                <a:solidFill>
                  <a:schemeClr val="bg1"/>
                </a:solidFill>
              </a:rPr>
              <a:t>CdTe</a:t>
            </a:r>
            <a:r>
              <a:rPr lang="fr-FR" sz="1200" dirty="0" smtClean="0">
                <a:solidFill>
                  <a:schemeClr val="bg1"/>
                </a:solidFill>
              </a:rPr>
              <a:t> (700µm), Soleil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Conclusions &amp; futur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Maturité des électroniques  pour  sources de lumière actuelles :</a:t>
            </a:r>
          </a:p>
          <a:p>
            <a:pPr lvl="1"/>
            <a:r>
              <a:rPr lang="fr-FR" dirty="0" smtClean="0"/>
              <a:t>Résistance aux radiations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Explorer les matériaux à Z élevé :</a:t>
            </a:r>
          </a:p>
          <a:p>
            <a:pPr lvl="1"/>
            <a:r>
              <a:rPr lang="fr-FR" dirty="0" smtClean="0"/>
              <a:t>Résoudre les problèmes actuels</a:t>
            </a:r>
          </a:p>
          <a:p>
            <a:pPr lvl="1"/>
            <a:r>
              <a:rPr lang="fr-FR" dirty="0" smtClean="0"/>
              <a:t>Chip XPAD3.2  avec version e-</a:t>
            </a:r>
          </a:p>
          <a:p>
            <a:pPr lvl="1"/>
            <a:r>
              <a:rPr lang="fr-FR" dirty="0" smtClean="0"/>
              <a:t>Dépendance  avec les fournisseurs de cristaux</a:t>
            </a:r>
          </a:p>
          <a:p>
            <a:pPr lvl="1"/>
            <a:r>
              <a:rPr lang="fr-FR" dirty="0" smtClean="0"/>
              <a:t>Intégration 3D ( à la </a:t>
            </a:r>
            <a:r>
              <a:rPr lang="fr-FR" dirty="0" err="1" smtClean="0"/>
              <a:t>RelaxD</a:t>
            </a:r>
            <a:r>
              <a:rPr lang="fr-FR" dirty="0" smtClean="0"/>
              <a:t>) pour  pallier les faibles dimensions</a:t>
            </a:r>
          </a:p>
          <a:p>
            <a:endParaRPr lang="fr-FR" dirty="0" smtClean="0"/>
          </a:p>
          <a:p>
            <a:r>
              <a:rPr lang="fr-FR" dirty="0" smtClean="0"/>
              <a:t>Nouveaux concepts pour les sources de type XFEL</a:t>
            </a:r>
          </a:p>
          <a:p>
            <a:pPr lvl="1"/>
            <a:r>
              <a:rPr lang="fr-FR" dirty="0" err="1" smtClean="0"/>
              <a:t>Bunchs</a:t>
            </a:r>
            <a:r>
              <a:rPr lang="fr-FR" dirty="0" smtClean="0"/>
              <a:t> très proches en temps</a:t>
            </a:r>
          </a:p>
          <a:p>
            <a:pPr lvl="1"/>
            <a:r>
              <a:rPr lang="fr-FR" dirty="0" smtClean="0"/>
              <a:t>Résistance aux radiations ( luminosité )</a:t>
            </a:r>
          </a:p>
          <a:p>
            <a:r>
              <a:rPr lang="fr-FR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collaboration XPAD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5938" y="1500174"/>
            <a:ext cx="7992000" cy="4643451"/>
          </a:xfrm>
        </p:spPr>
        <p:txBody>
          <a:bodyPr/>
          <a:lstStyle/>
          <a:p>
            <a:r>
              <a:rPr lang="fr-FR" dirty="0" smtClean="0"/>
              <a:t>Début en 1997 ..(CPPM+ CNRS cristallographie)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Motivations principales :</a:t>
            </a:r>
          </a:p>
          <a:p>
            <a:pPr lvl="2"/>
            <a:r>
              <a:rPr lang="fr-FR" dirty="0" smtClean="0"/>
              <a:t>Dynamique de comptage</a:t>
            </a:r>
          </a:p>
          <a:p>
            <a:pPr lvl="2"/>
            <a:r>
              <a:rPr lang="fr-FR" dirty="0" smtClean="0"/>
              <a:t>Eviter l’effet de « blooming » </a:t>
            </a:r>
          </a:p>
          <a:p>
            <a:pPr lvl="1"/>
            <a:r>
              <a:rPr lang="fr-FR" dirty="0" smtClean="0"/>
              <a:t>Caractéristiques  demandées :</a:t>
            </a:r>
          </a:p>
          <a:p>
            <a:pPr lvl="2"/>
            <a:r>
              <a:rPr lang="fr-FR" dirty="0" smtClean="0"/>
              <a:t>5 à 25 </a:t>
            </a:r>
            <a:r>
              <a:rPr lang="fr-FR" dirty="0" err="1" smtClean="0"/>
              <a:t>keV</a:t>
            </a:r>
            <a:r>
              <a:rPr lang="fr-FR" dirty="0" smtClean="0"/>
              <a:t> (même avec pertes d’efficacité)</a:t>
            </a:r>
          </a:p>
          <a:p>
            <a:pPr lvl="2"/>
            <a:r>
              <a:rPr lang="fr-FR" dirty="0" smtClean="0"/>
              <a:t>Pixels de l’ordre de 250 *250 µm</a:t>
            </a:r>
          </a:p>
          <a:p>
            <a:pPr lvl="2"/>
            <a:r>
              <a:rPr lang="fr-FR" dirty="0" smtClean="0"/>
              <a:t>10</a:t>
            </a:r>
            <a:r>
              <a:rPr lang="fr-FR" baseline="30000" dirty="0" smtClean="0"/>
              <a:t>7</a:t>
            </a:r>
            <a:r>
              <a:rPr lang="fr-FR" dirty="0" smtClean="0"/>
              <a:t> photons/mm</a:t>
            </a:r>
            <a:r>
              <a:rPr lang="fr-FR" baseline="30000" dirty="0" smtClean="0"/>
              <a:t>2</a:t>
            </a:r>
            <a:r>
              <a:rPr lang="fr-FR" dirty="0" smtClean="0"/>
              <a:t>/seconde</a:t>
            </a:r>
          </a:p>
          <a:p>
            <a:pPr lvl="2"/>
            <a:r>
              <a:rPr lang="fr-FR" dirty="0" smtClean="0"/>
              <a:t>Dynamique de comptage « infinie » </a:t>
            </a:r>
          </a:p>
          <a:p>
            <a:pPr lvl="2"/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XPAD : Principes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74" name="Text Box 99"/>
          <p:cNvSpPr txBox="1">
            <a:spLocks noChangeArrowheads="1"/>
          </p:cNvSpPr>
          <p:nvPr/>
        </p:nvSpPr>
        <p:spPr bwMode="auto">
          <a:xfrm>
            <a:off x="5325150" y="5112062"/>
            <a:ext cx="109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924815" y="1328732"/>
            <a:ext cx="7253043" cy="2406650"/>
            <a:chOff x="824131" y="2711444"/>
            <a:chExt cx="7253043" cy="2406650"/>
          </a:xfrm>
        </p:grpSpPr>
        <p:grpSp>
          <p:nvGrpSpPr>
            <p:cNvPr id="43" name="Group 57"/>
            <p:cNvGrpSpPr>
              <a:grpSpLocks/>
            </p:cNvGrpSpPr>
            <p:nvPr/>
          </p:nvGrpSpPr>
          <p:grpSpPr bwMode="auto">
            <a:xfrm>
              <a:off x="1746224" y="2711444"/>
              <a:ext cx="1177925" cy="384175"/>
              <a:chOff x="1590" y="1622"/>
              <a:chExt cx="742" cy="242"/>
            </a:xfrm>
          </p:grpSpPr>
          <p:grpSp>
            <p:nvGrpSpPr>
              <p:cNvPr id="44" name="Group 58"/>
              <p:cNvGrpSpPr>
                <a:grpSpLocks/>
              </p:cNvGrpSpPr>
              <p:nvPr/>
            </p:nvGrpSpPr>
            <p:grpSpPr bwMode="auto">
              <a:xfrm>
                <a:off x="1590" y="1835"/>
                <a:ext cx="743" cy="30"/>
                <a:chOff x="1590" y="1835"/>
                <a:chExt cx="743" cy="30"/>
              </a:xfrm>
            </p:grpSpPr>
            <p:sp>
              <p:nvSpPr>
                <p:cNvPr id="48" name="Line 59"/>
                <p:cNvSpPr>
                  <a:spLocks noChangeShapeType="1"/>
                </p:cNvSpPr>
                <p:nvPr/>
              </p:nvSpPr>
              <p:spPr bwMode="auto">
                <a:xfrm>
                  <a:off x="1688" y="1840"/>
                  <a:ext cx="113" cy="24"/>
                </a:xfrm>
                <a:prstGeom prst="line">
                  <a:avLst/>
                </a:prstGeom>
                <a:noFill/>
                <a:ln w="126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Line 60"/>
                <p:cNvSpPr>
                  <a:spLocks noChangeShapeType="1"/>
                </p:cNvSpPr>
                <p:nvPr/>
              </p:nvSpPr>
              <p:spPr bwMode="auto">
                <a:xfrm>
                  <a:off x="1929" y="1840"/>
                  <a:ext cx="113" cy="24"/>
                </a:xfrm>
                <a:prstGeom prst="line">
                  <a:avLst/>
                </a:prstGeom>
                <a:noFill/>
                <a:ln w="126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Line 61"/>
                <p:cNvSpPr>
                  <a:spLocks noChangeShapeType="1"/>
                </p:cNvSpPr>
                <p:nvPr/>
              </p:nvSpPr>
              <p:spPr bwMode="auto">
                <a:xfrm>
                  <a:off x="2161" y="1837"/>
                  <a:ext cx="113" cy="24"/>
                </a:xfrm>
                <a:prstGeom prst="line">
                  <a:avLst/>
                </a:prstGeom>
                <a:noFill/>
                <a:ln w="126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1590" y="1836"/>
                  <a:ext cx="87" cy="22"/>
                </a:xfrm>
                <a:prstGeom prst="line">
                  <a:avLst/>
                </a:prstGeom>
                <a:noFill/>
                <a:ln w="126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813" y="1837"/>
                  <a:ext cx="113" cy="28"/>
                </a:xfrm>
                <a:prstGeom prst="line">
                  <a:avLst/>
                </a:prstGeom>
                <a:noFill/>
                <a:ln w="126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041" y="1835"/>
                  <a:ext cx="113" cy="28"/>
                </a:xfrm>
                <a:prstGeom prst="line">
                  <a:avLst/>
                </a:prstGeom>
                <a:noFill/>
                <a:ln w="126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277" y="1843"/>
                  <a:ext cx="56" cy="19"/>
                </a:xfrm>
                <a:prstGeom prst="line">
                  <a:avLst/>
                </a:prstGeom>
                <a:noFill/>
                <a:ln w="126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Line 66"/>
              <p:cNvSpPr>
                <a:spLocks noChangeShapeType="1"/>
              </p:cNvSpPr>
              <p:nvPr/>
            </p:nvSpPr>
            <p:spPr bwMode="auto">
              <a:xfrm>
                <a:off x="1741" y="1862"/>
                <a:ext cx="141" cy="1"/>
              </a:xfrm>
              <a:prstGeom prst="line">
                <a:avLst/>
              </a:prstGeom>
              <a:noFill/>
              <a:ln w="2556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Line 67"/>
              <p:cNvSpPr>
                <a:spLocks noChangeShapeType="1"/>
              </p:cNvSpPr>
              <p:nvPr/>
            </p:nvSpPr>
            <p:spPr bwMode="auto">
              <a:xfrm flipH="1">
                <a:off x="2026" y="1854"/>
                <a:ext cx="167" cy="1"/>
              </a:xfrm>
              <a:prstGeom prst="line">
                <a:avLst/>
              </a:prstGeom>
              <a:noFill/>
              <a:ln w="2556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xt Box 68"/>
              <p:cNvSpPr txBox="1">
                <a:spLocks noChangeArrowheads="1"/>
              </p:cNvSpPr>
              <p:nvPr/>
            </p:nvSpPr>
            <p:spPr bwMode="auto">
              <a:xfrm>
                <a:off x="1847" y="1622"/>
                <a:ext cx="287" cy="2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just" hangingPunct="0"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1000" b="1">
                    <a:solidFill>
                      <a:schemeClr val="bg1"/>
                    </a:solidFill>
                    <a:ea typeface="Arial Unicode MS" pitchFamily="34" charset="-128"/>
                    <a:cs typeface="Arial Unicode MS" pitchFamily="34" charset="-128"/>
                  </a:rPr>
                  <a:t>Rf</a:t>
                </a:r>
              </a:p>
            </p:txBody>
          </p:sp>
        </p:grp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824131" y="3914769"/>
              <a:ext cx="405545" cy="461619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228699" y="4149719"/>
              <a:ext cx="793750" cy="1588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 rot="16200000">
              <a:off x="3462312" y="3754432"/>
              <a:ext cx="771524" cy="733425"/>
            </a:xfrm>
            <a:custGeom>
              <a:avLst/>
              <a:gdLst>
                <a:gd name="G0" fmla="+- 6715 0 0"/>
                <a:gd name="G1" fmla="+- 21600 0 6715"/>
                <a:gd name="G2" fmla="*/ 6715 1 2"/>
                <a:gd name="G3" fmla="+- 21600 0 G2"/>
                <a:gd name="G4" fmla="+/ 6715 21600 2"/>
                <a:gd name="G5" fmla="+/ G1 0 2"/>
                <a:gd name="G6" fmla="*/ 21600 21600 6715"/>
                <a:gd name="G7" fmla="*/ G6 1 2"/>
                <a:gd name="G8" fmla="+- 21600 0 G7"/>
                <a:gd name="G9" fmla="*/ 21600 1 2"/>
                <a:gd name="G10" fmla="+- 6715 0 G9"/>
                <a:gd name="G11" fmla="?: G10 G8 0"/>
                <a:gd name="G12" fmla="?: G10 G7 21600"/>
                <a:gd name="T0" fmla="*/ 18242 w 21600"/>
                <a:gd name="T1" fmla="*/ 10800 h 21600"/>
                <a:gd name="T2" fmla="*/ 10800 w 21600"/>
                <a:gd name="T3" fmla="*/ 21600 h 21600"/>
                <a:gd name="T4" fmla="*/ 3358 w 21600"/>
                <a:gd name="T5" fmla="*/ 10800 h 21600"/>
                <a:gd name="T6" fmla="*/ 10800 w 21600"/>
                <a:gd name="T7" fmla="*/ 0 h 21600"/>
                <a:gd name="T8" fmla="*/ 5158 w 21600"/>
                <a:gd name="T9" fmla="*/ 5158 h 21600"/>
                <a:gd name="T10" fmla="*/ 16442 w 21600"/>
                <a:gd name="T11" fmla="*/ 164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15" y="21600"/>
                  </a:lnTo>
                  <a:lnTo>
                    <a:pt x="14885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563912" y="3979857"/>
              <a:ext cx="650898" cy="377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just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0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Shaper</a:t>
              </a:r>
              <a:r>
                <a:rPr lang="en-GB" sz="80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8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4206850" y="4149719"/>
              <a:ext cx="900113" cy="1587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4259237" y="4151307"/>
              <a:ext cx="292100" cy="1587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4262412" y="3136894"/>
              <a:ext cx="900112" cy="5095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102600" tIns="57600" rIns="102600" bIns="57600"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100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Threshold adjustment </a:t>
              </a:r>
              <a:r>
                <a:rPr lang="en-GB" sz="1000" dirty="0" err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dac</a:t>
              </a:r>
              <a:endParaRPr lang="en-GB" sz="10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4705324" y="3635369"/>
              <a:ext cx="1588" cy="334963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 rot="5400000">
              <a:off x="2078805" y="3718713"/>
              <a:ext cx="784225" cy="877888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1957362" y="3987794"/>
              <a:ext cx="965200" cy="3921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just" defTabSz="449263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723900" algn="l"/>
                </a:tabLst>
              </a:pPr>
              <a:r>
                <a:rPr lang="en-GB" sz="10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  CSA</a:t>
              </a:r>
              <a:r>
                <a:rPr lang="en-GB" sz="8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697137" y="2981319"/>
              <a:ext cx="1587" cy="1588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003399" y="3471857"/>
              <a:ext cx="298450" cy="1588"/>
            </a:xfrm>
            <a:prstGeom prst="line">
              <a:avLst/>
            </a:prstGeom>
            <a:noFill/>
            <a:ln w="2556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flipV="1">
              <a:off x="2308199" y="3371844"/>
              <a:ext cx="1587" cy="198438"/>
            </a:xfrm>
            <a:prstGeom prst="line">
              <a:avLst/>
            </a:prstGeom>
            <a:noFill/>
            <a:ln w="2556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H="1">
              <a:off x="2368524" y="3471857"/>
              <a:ext cx="334962" cy="1588"/>
            </a:xfrm>
            <a:prstGeom prst="line">
              <a:avLst/>
            </a:prstGeom>
            <a:noFill/>
            <a:ln w="2556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V="1">
              <a:off x="2357411" y="3371844"/>
              <a:ext cx="1587" cy="198438"/>
            </a:xfrm>
            <a:prstGeom prst="line">
              <a:avLst/>
            </a:prstGeom>
            <a:noFill/>
            <a:ln w="2556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2157388" y="3168644"/>
              <a:ext cx="484187" cy="3968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just" hangingPunct="0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000" b="1" dirty="0" err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Cf</a:t>
              </a:r>
              <a:endParaRPr lang="en-GB" sz="10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 flipV="1">
              <a:off x="1995462" y="3086094"/>
              <a:ext cx="1587" cy="379413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 flipV="1">
              <a:off x="2706662" y="3086094"/>
              <a:ext cx="1587" cy="379413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1690662" y="3279769"/>
              <a:ext cx="301625" cy="1588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>
              <a:off x="2711424" y="3279769"/>
              <a:ext cx="355600" cy="1588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V="1">
              <a:off x="1684312" y="3278182"/>
              <a:ext cx="1587" cy="874713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 flipV="1">
              <a:off x="3070199" y="3278182"/>
              <a:ext cx="1587" cy="860425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2913037" y="4141782"/>
              <a:ext cx="571500" cy="1587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1682724" y="4164007"/>
              <a:ext cx="1588" cy="379412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>
              <a:off x="1585887" y="4548182"/>
              <a:ext cx="201612" cy="1587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>
              <a:off x="1682724" y="4632319"/>
              <a:ext cx="1588" cy="384175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>
              <a:off x="1585887" y="4616444"/>
              <a:ext cx="201612" cy="1588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1776387" y="4548182"/>
              <a:ext cx="650875" cy="40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just" hangingPunct="0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0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Ctest</a:t>
              </a:r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6194399" y="4149719"/>
              <a:ext cx="938213" cy="1588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7126262" y="3367082"/>
              <a:ext cx="950912" cy="1570037"/>
            </a:xfrm>
            <a:prstGeom prst="rect">
              <a:avLst/>
            </a:prstGeom>
            <a:noFill/>
            <a:ln w="93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7" name="Text Box 72"/>
            <p:cNvSpPr txBox="1">
              <a:spLocks noChangeArrowheads="1"/>
            </p:cNvSpPr>
            <p:nvPr/>
          </p:nvSpPr>
          <p:spPr bwMode="auto">
            <a:xfrm>
              <a:off x="7158012" y="3575044"/>
              <a:ext cx="774700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just" defTabSz="449263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723900" algn="l"/>
                </a:tabLst>
              </a:pPr>
              <a:r>
                <a:rPr lang="en-GB" sz="10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Counting and read-out logic</a:t>
              </a:r>
            </a:p>
          </p:txBody>
        </p:sp>
        <p:sp>
          <p:nvSpPr>
            <p:cNvPr id="58" name="Line 73"/>
            <p:cNvSpPr>
              <a:spLocks noChangeShapeType="1"/>
            </p:cNvSpPr>
            <p:nvPr/>
          </p:nvSpPr>
          <p:spPr bwMode="auto">
            <a:xfrm flipV="1">
              <a:off x="6811937" y="3246432"/>
              <a:ext cx="1587" cy="1871662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0" name="Line 75"/>
            <p:cNvSpPr>
              <a:spLocks noChangeShapeType="1"/>
            </p:cNvSpPr>
            <p:nvPr/>
          </p:nvSpPr>
          <p:spPr bwMode="auto">
            <a:xfrm>
              <a:off x="4714849" y="4151023"/>
              <a:ext cx="292100" cy="1021"/>
            </a:xfrm>
            <a:prstGeom prst="line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2" name="Rectangle 77"/>
            <p:cNvSpPr>
              <a:spLocks noChangeArrowheads="1"/>
            </p:cNvSpPr>
            <p:nvPr/>
          </p:nvSpPr>
          <p:spPr bwMode="auto">
            <a:xfrm>
              <a:off x="5119662" y="3898894"/>
              <a:ext cx="1082675" cy="504259"/>
            </a:xfrm>
            <a:prstGeom prst="rect">
              <a:avLst/>
            </a:prstGeom>
            <a:noFill/>
            <a:ln w="93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3" name="Text Box 78"/>
            <p:cNvSpPr txBox="1">
              <a:spLocks noChangeArrowheads="1"/>
            </p:cNvSpPr>
            <p:nvPr/>
          </p:nvSpPr>
          <p:spPr bwMode="auto">
            <a:xfrm>
              <a:off x="5072066" y="4000504"/>
              <a:ext cx="1247775" cy="2521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just" defTabSz="449263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723900" algn="l"/>
                </a:tabLst>
              </a:pPr>
              <a:r>
                <a:rPr lang="en-GB" sz="1000" b="1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Discriminator</a:t>
              </a:r>
              <a:endParaRPr lang="en-GB" sz="8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9" name="Line 90"/>
            <p:cNvSpPr>
              <a:spLocks noChangeShapeType="1"/>
            </p:cNvSpPr>
            <p:nvPr/>
          </p:nvSpPr>
          <p:spPr bwMode="auto">
            <a:xfrm>
              <a:off x="4708499" y="3994144"/>
              <a:ext cx="4095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0" name="Line 91"/>
            <p:cNvSpPr>
              <a:spLocks noChangeShapeType="1"/>
            </p:cNvSpPr>
            <p:nvPr/>
          </p:nvSpPr>
          <p:spPr bwMode="auto">
            <a:xfrm>
              <a:off x="4708499" y="3689344"/>
              <a:ext cx="0" cy="3143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cxnSp>
          <p:nvCxnSpPr>
            <p:cNvPr id="80" name="Connecteur droit 79"/>
            <p:cNvCxnSpPr>
              <a:stCxn id="26" idx="0"/>
            </p:cNvCxnSpPr>
            <p:nvPr/>
          </p:nvCxnSpPr>
          <p:spPr>
            <a:xfrm rot="16200000" flipH="1">
              <a:off x="2102278" y="3358690"/>
              <a:ext cx="679" cy="214313"/>
            </a:xfrm>
            <a:prstGeom prst="line">
              <a:avLst/>
            </a:prstGeom>
            <a:ln w="25527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2370905" y="3465506"/>
              <a:ext cx="334500" cy="680"/>
            </a:xfrm>
            <a:prstGeom prst="line">
              <a:avLst/>
            </a:prstGeom>
            <a:ln w="25527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rot="5400000">
              <a:off x="2108175" y="3468682"/>
              <a:ext cx="203200" cy="1588"/>
            </a:xfrm>
            <a:prstGeom prst="line">
              <a:avLst/>
            </a:prstGeom>
            <a:ln w="25527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rot="5400000">
              <a:off x="2255017" y="3464712"/>
              <a:ext cx="203200" cy="1588"/>
            </a:xfrm>
            <a:prstGeom prst="line">
              <a:avLst/>
            </a:prstGeom>
            <a:ln w="25527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 bwMode="auto">
            <a:xfrm>
              <a:off x="2210569" y="3023546"/>
              <a:ext cx="295272" cy="113347"/>
            </a:xfrm>
            <a:prstGeom prst="rect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cxnSp>
          <p:nvCxnSpPr>
            <p:cNvPr id="96" name="Connecteur droit 95"/>
            <p:cNvCxnSpPr/>
            <p:nvPr/>
          </p:nvCxnSpPr>
          <p:spPr>
            <a:xfrm rot="16200000" flipH="1">
              <a:off x="2092754" y="2978598"/>
              <a:ext cx="679" cy="214313"/>
            </a:xfrm>
            <a:prstGeom prst="line">
              <a:avLst/>
            </a:prstGeom>
            <a:ln w="25527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rot="16200000" flipH="1">
              <a:off x="2612658" y="2977918"/>
              <a:ext cx="679" cy="214313"/>
            </a:xfrm>
            <a:prstGeom prst="line">
              <a:avLst/>
            </a:prstGeom>
            <a:ln w="25527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108"/>
          <p:cNvGrpSpPr>
            <a:grpSpLocks/>
          </p:cNvGrpSpPr>
          <p:nvPr/>
        </p:nvGrpSpPr>
        <p:grpSpPr bwMode="auto">
          <a:xfrm>
            <a:off x="756443" y="3796738"/>
            <a:ext cx="3014663" cy="1500188"/>
            <a:chOff x="674" y="960"/>
            <a:chExt cx="1899" cy="945"/>
          </a:xfrm>
        </p:grpSpPr>
        <p:sp>
          <p:nvSpPr>
            <p:cNvPr id="101" name="Rectangle 109"/>
            <p:cNvSpPr>
              <a:spLocks noChangeArrowheads="1"/>
            </p:cNvSpPr>
            <p:nvPr/>
          </p:nvSpPr>
          <p:spPr bwMode="auto">
            <a:xfrm>
              <a:off x="840" y="1374"/>
              <a:ext cx="1714" cy="285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rgbClr val="99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>
              <a:off x="830" y="1662"/>
              <a:ext cx="1721" cy="0"/>
            </a:xfrm>
            <a:prstGeom prst="line">
              <a:avLst/>
            </a:prstGeom>
            <a:noFill/>
            <a:ln w="508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Arc 111"/>
            <p:cNvSpPr>
              <a:spLocks/>
            </p:cNvSpPr>
            <p:nvPr/>
          </p:nvSpPr>
          <p:spPr bwMode="auto">
            <a:xfrm>
              <a:off x="830" y="1365"/>
              <a:ext cx="253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 w="1270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Arc 112"/>
            <p:cNvSpPr>
              <a:spLocks/>
            </p:cNvSpPr>
            <p:nvPr/>
          </p:nvSpPr>
          <p:spPr bwMode="auto">
            <a:xfrm>
              <a:off x="830" y="1365"/>
              <a:ext cx="250" cy="2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Line 113"/>
            <p:cNvSpPr>
              <a:spLocks noChangeShapeType="1"/>
            </p:cNvSpPr>
            <p:nvPr/>
          </p:nvSpPr>
          <p:spPr bwMode="auto">
            <a:xfrm flipH="1">
              <a:off x="837" y="1363"/>
              <a:ext cx="205" cy="0"/>
            </a:xfrm>
            <a:prstGeom prst="line">
              <a:avLst/>
            </a:prstGeom>
            <a:noFill/>
            <a:ln w="381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Line 114"/>
            <p:cNvSpPr>
              <a:spLocks noChangeShapeType="1"/>
            </p:cNvSpPr>
            <p:nvPr/>
          </p:nvSpPr>
          <p:spPr bwMode="auto">
            <a:xfrm>
              <a:off x="826" y="1651"/>
              <a:ext cx="1720" cy="0"/>
            </a:xfrm>
            <a:prstGeom prst="line">
              <a:avLst/>
            </a:prstGeom>
            <a:noFill/>
            <a:ln w="50800">
              <a:solidFill>
                <a:srgbClr val="0000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Text Box 115"/>
            <p:cNvSpPr txBox="1">
              <a:spLocks noChangeArrowheads="1"/>
            </p:cNvSpPr>
            <p:nvPr/>
          </p:nvSpPr>
          <p:spPr bwMode="auto">
            <a:xfrm>
              <a:off x="786" y="1443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fr-FR" sz="1400" dirty="0">
                <a:latin typeface="Geneva" pitchFamily="34" charset="0"/>
              </a:endParaRPr>
            </a:p>
          </p:txBody>
        </p:sp>
        <p:sp>
          <p:nvSpPr>
            <p:cNvPr id="108" name="Text Box 116"/>
            <p:cNvSpPr txBox="1">
              <a:spLocks noChangeArrowheads="1"/>
            </p:cNvSpPr>
            <p:nvPr/>
          </p:nvSpPr>
          <p:spPr bwMode="auto">
            <a:xfrm>
              <a:off x="674" y="1711"/>
              <a:ext cx="4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1400" dirty="0" smtClean="0">
                  <a:solidFill>
                    <a:schemeClr val="bg1"/>
                  </a:solidFill>
                  <a:latin typeface="Geneva" pitchFamily="34" charset="0"/>
                </a:rPr>
                <a:t>Photon</a:t>
              </a:r>
              <a:endParaRPr lang="fr-FR" sz="1400" dirty="0">
                <a:solidFill>
                  <a:schemeClr val="bg1"/>
                </a:solidFill>
                <a:latin typeface="Geneva" pitchFamily="34" charset="0"/>
              </a:endParaRPr>
            </a:p>
          </p:txBody>
        </p:sp>
        <p:grpSp>
          <p:nvGrpSpPr>
            <p:cNvPr id="111" name="Group 119"/>
            <p:cNvGrpSpPr>
              <a:grpSpLocks/>
            </p:cNvGrpSpPr>
            <p:nvPr/>
          </p:nvGrpSpPr>
          <p:grpSpPr bwMode="auto">
            <a:xfrm>
              <a:off x="837" y="1039"/>
              <a:ext cx="1736" cy="226"/>
              <a:chOff x="837" y="1039"/>
              <a:chExt cx="1736" cy="226"/>
            </a:xfrm>
          </p:grpSpPr>
          <p:sp>
            <p:nvSpPr>
              <p:cNvPr id="161" name="Rectangle 120" descr="Papier de soie rose"/>
              <p:cNvSpPr>
                <a:spLocks noChangeArrowheads="1"/>
              </p:cNvSpPr>
              <p:nvPr/>
            </p:nvSpPr>
            <p:spPr bwMode="auto">
              <a:xfrm>
                <a:off x="837" y="1041"/>
                <a:ext cx="1712" cy="217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CC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400">
                  <a:latin typeface="Geneva" pitchFamily="34" charset="0"/>
                </a:endParaRPr>
              </a:p>
            </p:txBody>
          </p:sp>
          <p:sp>
            <p:nvSpPr>
              <p:cNvPr id="162" name="Freeform 121" descr="Papier de soie rose"/>
              <p:cNvSpPr>
                <a:spLocks/>
              </p:cNvSpPr>
              <p:nvPr/>
            </p:nvSpPr>
            <p:spPr bwMode="auto">
              <a:xfrm>
                <a:off x="2531" y="1039"/>
                <a:ext cx="42" cy="2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90"/>
                  </a:cxn>
                  <a:cxn ang="0">
                    <a:pos x="36" y="312"/>
                  </a:cxn>
                  <a:cxn ang="0">
                    <a:pos x="24" y="438"/>
                  </a:cxn>
                  <a:cxn ang="0">
                    <a:pos x="24" y="534"/>
                  </a:cxn>
                  <a:cxn ang="0">
                    <a:pos x="12" y="594"/>
                  </a:cxn>
                </a:cxnLst>
                <a:rect l="0" t="0" r="r" b="b"/>
                <a:pathLst>
                  <a:path w="66" h="594">
                    <a:moveTo>
                      <a:pt x="0" y="0"/>
                    </a:moveTo>
                    <a:cubicBezTo>
                      <a:pt x="27" y="19"/>
                      <a:pt x="54" y="38"/>
                      <a:pt x="60" y="90"/>
                    </a:cubicBezTo>
                    <a:cubicBezTo>
                      <a:pt x="66" y="142"/>
                      <a:pt x="42" y="254"/>
                      <a:pt x="36" y="312"/>
                    </a:cubicBezTo>
                    <a:cubicBezTo>
                      <a:pt x="30" y="370"/>
                      <a:pt x="26" y="401"/>
                      <a:pt x="24" y="438"/>
                    </a:cubicBezTo>
                    <a:cubicBezTo>
                      <a:pt x="22" y="475"/>
                      <a:pt x="26" y="508"/>
                      <a:pt x="24" y="534"/>
                    </a:cubicBezTo>
                    <a:cubicBezTo>
                      <a:pt x="22" y="560"/>
                      <a:pt x="14" y="584"/>
                      <a:pt x="12" y="594"/>
                    </a:cubicBezTo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2" name="Line 122"/>
            <p:cNvSpPr>
              <a:spLocks noChangeShapeType="1"/>
            </p:cNvSpPr>
            <p:nvPr/>
          </p:nvSpPr>
          <p:spPr bwMode="auto">
            <a:xfrm>
              <a:off x="840" y="1260"/>
              <a:ext cx="1706" cy="0"/>
            </a:xfrm>
            <a:prstGeom prst="line">
              <a:avLst/>
            </a:prstGeom>
            <a:noFill/>
            <a:ln w="127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123"/>
            <p:cNvSpPr>
              <a:spLocks noChangeShapeType="1"/>
            </p:cNvSpPr>
            <p:nvPr/>
          </p:nvSpPr>
          <p:spPr bwMode="auto">
            <a:xfrm>
              <a:off x="845" y="1039"/>
              <a:ext cx="1699" cy="0"/>
            </a:xfrm>
            <a:prstGeom prst="line">
              <a:avLst/>
            </a:prstGeom>
            <a:noFill/>
            <a:ln w="127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Line 124"/>
            <p:cNvSpPr>
              <a:spLocks noChangeShapeType="1"/>
            </p:cNvSpPr>
            <p:nvPr/>
          </p:nvSpPr>
          <p:spPr bwMode="auto">
            <a:xfrm flipH="1">
              <a:off x="839" y="1213"/>
              <a:ext cx="1636" cy="0"/>
            </a:xfrm>
            <a:prstGeom prst="line">
              <a:avLst/>
            </a:prstGeom>
            <a:noFill/>
            <a:ln w="127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Text Box 125"/>
            <p:cNvSpPr txBox="1">
              <a:spLocks noChangeArrowheads="1"/>
            </p:cNvSpPr>
            <p:nvPr/>
          </p:nvSpPr>
          <p:spPr bwMode="auto">
            <a:xfrm>
              <a:off x="845" y="1016"/>
              <a:ext cx="7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1400">
                  <a:latin typeface="Geneva" pitchFamily="34" charset="0"/>
                </a:rPr>
                <a:t>électronique</a:t>
              </a:r>
            </a:p>
          </p:txBody>
        </p:sp>
        <p:sp>
          <p:nvSpPr>
            <p:cNvPr id="116" name="Oval 126"/>
            <p:cNvSpPr>
              <a:spLocks noChangeArrowheads="1"/>
            </p:cNvSpPr>
            <p:nvPr/>
          </p:nvSpPr>
          <p:spPr bwMode="auto">
            <a:xfrm>
              <a:off x="2178" y="1249"/>
              <a:ext cx="368" cy="12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Oval 127"/>
            <p:cNvSpPr>
              <a:spLocks noChangeArrowheads="1"/>
            </p:cNvSpPr>
            <p:nvPr/>
          </p:nvSpPr>
          <p:spPr bwMode="auto">
            <a:xfrm>
              <a:off x="1198" y="1249"/>
              <a:ext cx="367" cy="12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Arc 128"/>
            <p:cNvSpPr>
              <a:spLocks/>
            </p:cNvSpPr>
            <p:nvPr/>
          </p:nvSpPr>
          <p:spPr bwMode="auto">
            <a:xfrm>
              <a:off x="1841" y="1365"/>
              <a:ext cx="222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 w="1270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Arc 129"/>
            <p:cNvSpPr>
              <a:spLocks/>
            </p:cNvSpPr>
            <p:nvPr/>
          </p:nvSpPr>
          <p:spPr bwMode="auto">
            <a:xfrm>
              <a:off x="1841" y="1365"/>
              <a:ext cx="220" cy="2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Arc 130"/>
            <p:cNvSpPr>
              <a:spLocks/>
            </p:cNvSpPr>
            <p:nvPr/>
          </p:nvSpPr>
          <p:spPr bwMode="auto">
            <a:xfrm>
              <a:off x="1168" y="1365"/>
              <a:ext cx="219" cy="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12700" cap="rnd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Rectangle 131"/>
            <p:cNvSpPr>
              <a:spLocks noChangeArrowheads="1"/>
            </p:cNvSpPr>
            <p:nvPr/>
          </p:nvSpPr>
          <p:spPr bwMode="auto">
            <a:xfrm>
              <a:off x="1361" y="1368"/>
              <a:ext cx="480" cy="21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Arc 132"/>
            <p:cNvSpPr>
              <a:spLocks/>
            </p:cNvSpPr>
            <p:nvPr/>
          </p:nvSpPr>
          <p:spPr bwMode="auto">
            <a:xfrm>
              <a:off x="2164" y="1365"/>
              <a:ext cx="219" cy="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12700" cap="rnd">
              <a:solidFill>
                <a:srgbClr val="FF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Rectangle 133"/>
            <p:cNvSpPr>
              <a:spLocks noChangeArrowheads="1"/>
            </p:cNvSpPr>
            <p:nvPr/>
          </p:nvSpPr>
          <p:spPr bwMode="auto">
            <a:xfrm>
              <a:off x="2362" y="1366"/>
              <a:ext cx="182" cy="23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Line 134"/>
            <p:cNvSpPr>
              <a:spLocks noChangeShapeType="1"/>
            </p:cNvSpPr>
            <p:nvPr/>
          </p:nvSpPr>
          <p:spPr bwMode="auto">
            <a:xfrm>
              <a:off x="2214" y="1363"/>
              <a:ext cx="337" cy="0"/>
            </a:xfrm>
            <a:prstGeom prst="line">
              <a:avLst/>
            </a:prstGeom>
            <a:noFill/>
            <a:ln w="381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Line 135"/>
            <p:cNvSpPr>
              <a:spLocks noChangeShapeType="1"/>
            </p:cNvSpPr>
            <p:nvPr/>
          </p:nvSpPr>
          <p:spPr bwMode="auto">
            <a:xfrm>
              <a:off x="1200" y="1366"/>
              <a:ext cx="823" cy="0"/>
            </a:xfrm>
            <a:prstGeom prst="line">
              <a:avLst/>
            </a:prstGeom>
            <a:noFill/>
            <a:ln w="381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Freeform 136"/>
            <p:cNvSpPr>
              <a:spLocks/>
            </p:cNvSpPr>
            <p:nvPr/>
          </p:nvSpPr>
          <p:spPr bwMode="auto">
            <a:xfrm>
              <a:off x="2535" y="1363"/>
              <a:ext cx="30" cy="30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0" y="228"/>
                </a:cxn>
                <a:cxn ang="0">
                  <a:pos x="24" y="474"/>
                </a:cxn>
                <a:cxn ang="0">
                  <a:pos x="60" y="660"/>
                </a:cxn>
                <a:cxn ang="0">
                  <a:pos x="0" y="792"/>
                </a:cxn>
              </a:cxnLst>
              <a:rect l="0" t="0" r="r" b="b"/>
              <a:pathLst>
                <a:path w="121" h="792">
                  <a:moveTo>
                    <a:pt x="18" y="0"/>
                  </a:moveTo>
                  <a:cubicBezTo>
                    <a:pt x="68" y="74"/>
                    <a:pt x="119" y="149"/>
                    <a:pt x="120" y="228"/>
                  </a:cubicBezTo>
                  <a:cubicBezTo>
                    <a:pt x="121" y="307"/>
                    <a:pt x="34" y="402"/>
                    <a:pt x="24" y="474"/>
                  </a:cubicBezTo>
                  <a:cubicBezTo>
                    <a:pt x="14" y="546"/>
                    <a:pt x="64" y="607"/>
                    <a:pt x="60" y="660"/>
                  </a:cubicBezTo>
                  <a:cubicBezTo>
                    <a:pt x="56" y="713"/>
                    <a:pt x="28" y="752"/>
                    <a:pt x="0" y="792"/>
                  </a:cubicBezTo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Text Box 137"/>
            <p:cNvSpPr txBox="1">
              <a:spLocks noChangeArrowheads="1"/>
            </p:cNvSpPr>
            <p:nvPr/>
          </p:nvSpPr>
          <p:spPr bwMode="auto">
            <a:xfrm>
              <a:off x="1587" y="1453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latin typeface="Geneva" pitchFamily="34" charset="0"/>
                </a:rPr>
                <a:t>+</a:t>
              </a:r>
            </a:p>
          </p:txBody>
        </p:sp>
        <p:sp>
          <p:nvSpPr>
            <p:cNvPr id="128" name="Text Box 138"/>
            <p:cNvSpPr txBox="1">
              <a:spLocks noChangeArrowheads="1"/>
            </p:cNvSpPr>
            <p:nvPr/>
          </p:nvSpPr>
          <p:spPr bwMode="auto">
            <a:xfrm>
              <a:off x="1433" y="1439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latin typeface="Geneva" pitchFamily="34" charset="0"/>
                </a:rPr>
                <a:t>+</a:t>
              </a:r>
            </a:p>
          </p:txBody>
        </p:sp>
        <p:sp>
          <p:nvSpPr>
            <p:cNvPr id="129" name="Text Box 139"/>
            <p:cNvSpPr txBox="1">
              <a:spLocks noChangeArrowheads="1"/>
            </p:cNvSpPr>
            <p:nvPr/>
          </p:nvSpPr>
          <p:spPr bwMode="auto">
            <a:xfrm>
              <a:off x="1650" y="1391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latin typeface="Geneva" pitchFamily="34" charset="0"/>
                </a:rPr>
                <a:t>+</a:t>
              </a:r>
            </a:p>
          </p:txBody>
        </p:sp>
        <p:sp>
          <p:nvSpPr>
            <p:cNvPr id="130" name="Text Box 140"/>
            <p:cNvSpPr txBox="1">
              <a:spLocks noChangeArrowheads="1"/>
            </p:cNvSpPr>
            <p:nvPr/>
          </p:nvSpPr>
          <p:spPr bwMode="auto">
            <a:xfrm>
              <a:off x="1524" y="1483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latin typeface="Geneva" pitchFamily="34" charset="0"/>
                </a:rPr>
                <a:t>-</a:t>
              </a:r>
            </a:p>
          </p:txBody>
        </p:sp>
        <p:sp>
          <p:nvSpPr>
            <p:cNvPr id="131" name="Text Box 141"/>
            <p:cNvSpPr txBox="1">
              <a:spLocks noChangeArrowheads="1"/>
            </p:cNvSpPr>
            <p:nvPr/>
          </p:nvSpPr>
          <p:spPr bwMode="auto">
            <a:xfrm>
              <a:off x="1587" y="1333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latin typeface="Geneva" pitchFamily="34" charset="0"/>
                </a:rPr>
                <a:t>-</a:t>
              </a:r>
            </a:p>
          </p:txBody>
        </p:sp>
        <p:sp>
          <p:nvSpPr>
            <p:cNvPr id="132" name="Text Box 142"/>
            <p:cNvSpPr txBox="1">
              <a:spLocks noChangeArrowheads="1"/>
            </p:cNvSpPr>
            <p:nvPr/>
          </p:nvSpPr>
          <p:spPr bwMode="auto">
            <a:xfrm>
              <a:off x="1530" y="1381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>
                  <a:latin typeface="Geneva" pitchFamily="34" charset="0"/>
                </a:rPr>
                <a:t>-</a:t>
              </a:r>
            </a:p>
          </p:txBody>
        </p:sp>
        <p:sp>
          <p:nvSpPr>
            <p:cNvPr id="133" name="Line 143"/>
            <p:cNvSpPr>
              <a:spLocks noChangeShapeType="1"/>
            </p:cNvSpPr>
            <p:nvPr/>
          </p:nvSpPr>
          <p:spPr bwMode="auto">
            <a:xfrm flipH="1" flipV="1">
              <a:off x="1594" y="1390"/>
              <a:ext cx="6" cy="78"/>
            </a:xfrm>
            <a:prstGeom prst="line">
              <a:avLst/>
            </a:prstGeom>
            <a:noFill/>
            <a:ln w="9525">
              <a:solidFill>
                <a:srgbClr val="987B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144"/>
            <p:cNvSpPr>
              <a:spLocks noChangeShapeType="1"/>
            </p:cNvSpPr>
            <p:nvPr/>
          </p:nvSpPr>
          <p:spPr bwMode="auto">
            <a:xfrm>
              <a:off x="1744" y="1546"/>
              <a:ext cx="0" cy="6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Text Box 145"/>
            <p:cNvSpPr txBox="1">
              <a:spLocks noChangeArrowheads="1"/>
            </p:cNvSpPr>
            <p:nvPr/>
          </p:nvSpPr>
          <p:spPr bwMode="auto">
            <a:xfrm>
              <a:off x="1979" y="1452"/>
              <a:ext cx="4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1400" dirty="0" smtClean="0">
                  <a:latin typeface="Geneva" pitchFamily="34" charset="0"/>
                </a:rPr>
                <a:t>capteur</a:t>
              </a:r>
              <a:endParaRPr lang="fr-FR" sz="1400" dirty="0">
                <a:latin typeface="Geneva" pitchFamily="34" charset="0"/>
              </a:endParaRPr>
            </a:p>
          </p:txBody>
        </p:sp>
        <p:sp>
          <p:nvSpPr>
            <p:cNvPr id="136" name="Freeform 146"/>
            <p:cNvSpPr>
              <a:spLocks/>
            </p:cNvSpPr>
            <p:nvPr/>
          </p:nvSpPr>
          <p:spPr bwMode="auto">
            <a:xfrm>
              <a:off x="2546" y="1041"/>
              <a:ext cx="21" cy="21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16"/>
                </a:cxn>
                <a:cxn ang="0">
                  <a:pos x="19" y="32"/>
                </a:cxn>
                <a:cxn ang="0">
                  <a:pos x="26" y="39"/>
                </a:cxn>
                <a:cxn ang="0">
                  <a:pos x="26" y="55"/>
                </a:cxn>
                <a:cxn ang="0">
                  <a:pos x="32" y="71"/>
                </a:cxn>
                <a:cxn ang="0">
                  <a:pos x="32" y="87"/>
                </a:cxn>
                <a:cxn ang="0">
                  <a:pos x="32" y="103"/>
                </a:cxn>
                <a:cxn ang="0">
                  <a:pos x="32" y="118"/>
                </a:cxn>
                <a:cxn ang="0">
                  <a:pos x="32" y="134"/>
                </a:cxn>
                <a:cxn ang="0">
                  <a:pos x="32" y="150"/>
                </a:cxn>
                <a:cxn ang="0">
                  <a:pos x="32" y="166"/>
                </a:cxn>
                <a:cxn ang="0">
                  <a:pos x="32" y="181"/>
                </a:cxn>
                <a:cxn ang="0">
                  <a:pos x="32" y="197"/>
                </a:cxn>
                <a:cxn ang="0">
                  <a:pos x="32" y="213"/>
                </a:cxn>
                <a:cxn ang="0">
                  <a:pos x="32" y="229"/>
                </a:cxn>
                <a:cxn ang="0">
                  <a:pos x="26" y="245"/>
                </a:cxn>
                <a:cxn ang="0">
                  <a:pos x="26" y="260"/>
                </a:cxn>
                <a:cxn ang="0">
                  <a:pos x="26" y="276"/>
                </a:cxn>
                <a:cxn ang="0">
                  <a:pos x="19" y="284"/>
                </a:cxn>
                <a:cxn ang="0">
                  <a:pos x="19" y="300"/>
                </a:cxn>
                <a:cxn ang="0">
                  <a:pos x="13" y="316"/>
                </a:cxn>
                <a:cxn ang="0">
                  <a:pos x="13" y="331"/>
                </a:cxn>
                <a:cxn ang="0">
                  <a:pos x="6" y="347"/>
                </a:cxn>
                <a:cxn ang="0">
                  <a:pos x="6" y="363"/>
                </a:cxn>
                <a:cxn ang="0">
                  <a:pos x="6" y="379"/>
                </a:cxn>
                <a:cxn ang="0">
                  <a:pos x="6" y="395"/>
                </a:cxn>
                <a:cxn ang="0">
                  <a:pos x="6" y="410"/>
                </a:cxn>
                <a:cxn ang="0">
                  <a:pos x="6" y="426"/>
                </a:cxn>
                <a:cxn ang="0">
                  <a:pos x="6" y="442"/>
                </a:cxn>
                <a:cxn ang="0">
                  <a:pos x="6" y="458"/>
                </a:cxn>
                <a:cxn ang="0">
                  <a:pos x="6" y="473"/>
                </a:cxn>
                <a:cxn ang="0">
                  <a:pos x="6" y="489"/>
                </a:cxn>
                <a:cxn ang="0">
                  <a:pos x="6" y="505"/>
                </a:cxn>
                <a:cxn ang="0">
                  <a:pos x="6" y="521"/>
                </a:cxn>
                <a:cxn ang="0">
                  <a:pos x="6" y="537"/>
                </a:cxn>
                <a:cxn ang="0">
                  <a:pos x="6" y="552"/>
                </a:cxn>
                <a:cxn ang="0">
                  <a:pos x="0" y="568"/>
                </a:cxn>
                <a:cxn ang="0">
                  <a:pos x="0" y="0"/>
                </a:cxn>
              </a:cxnLst>
              <a:rect l="0" t="0" r="r" b="b"/>
              <a:pathLst>
                <a:path w="33" h="577">
                  <a:moveTo>
                    <a:pt x="0" y="0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6" y="16"/>
                  </a:lnTo>
                  <a:lnTo>
                    <a:pt x="13" y="24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26" y="39"/>
                  </a:lnTo>
                  <a:lnTo>
                    <a:pt x="26" y="47"/>
                  </a:lnTo>
                  <a:lnTo>
                    <a:pt x="26" y="55"/>
                  </a:lnTo>
                  <a:lnTo>
                    <a:pt x="32" y="63"/>
                  </a:lnTo>
                  <a:lnTo>
                    <a:pt x="32" y="71"/>
                  </a:lnTo>
                  <a:lnTo>
                    <a:pt x="32" y="79"/>
                  </a:lnTo>
                  <a:lnTo>
                    <a:pt x="32" y="87"/>
                  </a:lnTo>
                  <a:lnTo>
                    <a:pt x="32" y="95"/>
                  </a:lnTo>
                  <a:lnTo>
                    <a:pt x="32" y="103"/>
                  </a:lnTo>
                  <a:lnTo>
                    <a:pt x="32" y="110"/>
                  </a:lnTo>
                  <a:lnTo>
                    <a:pt x="32" y="118"/>
                  </a:lnTo>
                  <a:lnTo>
                    <a:pt x="32" y="126"/>
                  </a:lnTo>
                  <a:lnTo>
                    <a:pt x="32" y="134"/>
                  </a:lnTo>
                  <a:lnTo>
                    <a:pt x="32" y="142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32" y="174"/>
                  </a:lnTo>
                  <a:lnTo>
                    <a:pt x="32" y="181"/>
                  </a:lnTo>
                  <a:lnTo>
                    <a:pt x="32" y="189"/>
                  </a:lnTo>
                  <a:lnTo>
                    <a:pt x="32" y="197"/>
                  </a:lnTo>
                  <a:lnTo>
                    <a:pt x="32" y="205"/>
                  </a:lnTo>
                  <a:lnTo>
                    <a:pt x="32" y="213"/>
                  </a:lnTo>
                  <a:lnTo>
                    <a:pt x="32" y="221"/>
                  </a:lnTo>
                  <a:lnTo>
                    <a:pt x="32" y="229"/>
                  </a:lnTo>
                  <a:lnTo>
                    <a:pt x="32" y="237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26" y="268"/>
                  </a:lnTo>
                  <a:lnTo>
                    <a:pt x="26" y="276"/>
                  </a:lnTo>
                  <a:lnTo>
                    <a:pt x="26" y="284"/>
                  </a:lnTo>
                  <a:lnTo>
                    <a:pt x="19" y="284"/>
                  </a:lnTo>
                  <a:lnTo>
                    <a:pt x="19" y="292"/>
                  </a:lnTo>
                  <a:lnTo>
                    <a:pt x="19" y="300"/>
                  </a:lnTo>
                  <a:lnTo>
                    <a:pt x="19" y="308"/>
                  </a:lnTo>
                  <a:lnTo>
                    <a:pt x="13" y="316"/>
                  </a:lnTo>
                  <a:lnTo>
                    <a:pt x="13" y="324"/>
                  </a:lnTo>
                  <a:lnTo>
                    <a:pt x="13" y="331"/>
                  </a:lnTo>
                  <a:lnTo>
                    <a:pt x="13" y="339"/>
                  </a:lnTo>
                  <a:lnTo>
                    <a:pt x="6" y="347"/>
                  </a:lnTo>
                  <a:lnTo>
                    <a:pt x="6" y="355"/>
                  </a:lnTo>
                  <a:lnTo>
                    <a:pt x="6" y="363"/>
                  </a:lnTo>
                  <a:lnTo>
                    <a:pt x="6" y="371"/>
                  </a:lnTo>
                  <a:lnTo>
                    <a:pt x="6" y="379"/>
                  </a:lnTo>
                  <a:lnTo>
                    <a:pt x="6" y="387"/>
                  </a:lnTo>
                  <a:lnTo>
                    <a:pt x="6" y="395"/>
                  </a:lnTo>
                  <a:lnTo>
                    <a:pt x="6" y="402"/>
                  </a:lnTo>
                  <a:lnTo>
                    <a:pt x="6" y="410"/>
                  </a:lnTo>
                  <a:lnTo>
                    <a:pt x="6" y="418"/>
                  </a:lnTo>
                  <a:lnTo>
                    <a:pt x="6" y="426"/>
                  </a:lnTo>
                  <a:lnTo>
                    <a:pt x="6" y="434"/>
                  </a:lnTo>
                  <a:lnTo>
                    <a:pt x="6" y="442"/>
                  </a:lnTo>
                  <a:lnTo>
                    <a:pt x="6" y="450"/>
                  </a:lnTo>
                  <a:lnTo>
                    <a:pt x="6" y="458"/>
                  </a:lnTo>
                  <a:lnTo>
                    <a:pt x="6" y="466"/>
                  </a:lnTo>
                  <a:lnTo>
                    <a:pt x="6" y="473"/>
                  </a:lnTo>
                  <a:lnTo>
                    <a:pt x="6" y="481"/>
                  </a:lnTo>
                  <a:lnTo>
                    <a:pt x="6" y="489"/>
                  </a:lnTo>
                  <a:lnTo>
                    <a:pt x="6" y="497"/>
                  </a:lnTo>
                  <a:lnTo>
                    <a:pt x="6" y="505"/>
                  </a:lnTo>
                  <a:lnTo>
                    <a:pt x="6" y="513"/>
                  </a:lnTo>
                  <a:lnTo>
                    <a:pt x="6" y="521"/>
                  </a:lnTo>
                  <a:lnTo>
                    <a:pt x="6" y="529"/>
                  </a:lnTo>
                  <a:lnTo>
                    <a:pt x="6" y="537"/>
                  </a:lnTo>
                  <a:lnTo>
                    <a:pt x="6" y="544"/>
                  </a:lnTo>
                  <a:lnTo>
                    <a:pt x="6" y="552"/>
                  </a:lnTo>
                  <a:lnTo>
                    <a:pt x="6" y="560"/>
                  </a:lnTo>
                  <a:lnTo>
                    <a:pt x="0" y="568"/>
                  </a:ln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solidFill>
              <a:srgbClr val="FFCCCC"/>
            </a:solidFill>
            <a:ln w="1270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147"/>
            <p:cNvSpPr>
              <a:spLocks noChangeShapeType="1"/>
            </p:cNvSpPr>
            <p:nvPr/>
          </p:nvSpPr>
          <p:spPr bwMode="auto">
            <a:xfrm flipV="1">
              <a:off x="1558" y="1232"/>
              <a:ext cx="30" cy="40"/>
            </a:xfrm>
            <a:prstGeom prst="line">
              <a:avLst/>
            </a:prstGeom>
            <a:noFill/>
            <a:ln w="508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Rectangle 148"/>
            <p:cNvSpPr>
              <a:spLocks noChangeArrowheads="1"/>
            </p:cNvSpPr>
            <p:nvPr/>
          </p:nvSpPr>
          <p:spPr bwMode="auto">
            <a:xfrm>
              <a:off x="1479" y="1234"/>
              <a:ext cx="250" cy="3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11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Freeform 149"/>
            <p:cNvSpPr>
              <a:spLocks/>
            </p:cNvSpPr>
            <p:nvPr/>
          </p:nvSpPr>
          <p:spPr bwMode="auto">
            <a:xfrm>
              <a:off x="1716" y="1211"/>
              <a:ext cx="88" cy="2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36" y="0"/>
                </a:cxn>
                <a:cxn ang="0">
                  <a:pos x="136" y="14"/>
                </a:cxn>
                <a:cxn ang="0">
                  <a:pos x="0" y="64"/>
                </a:cxn>
                <a:cxn ang="0">
                  <a:pos x="0" y="50"/>
                </a:cxn>
              </a:cxnLst>
              <a:rect l="0" t="0" r="r" b="b"/>
              <a:pathLst>
                <a:path w="137" h="65">
                  <a:moveTo>
                    <a:pt x="0" y="50"/>
                  </a:moveTo>
                  <a:lnTo>
                    <a:pt x="136" y="0"/>
                  </a:lnTo>
                  <a:lnTo>
                    <a:pt x="136" y="14"/>
                  </a:lnTo>
                  <a:lnTo>
                    <a:pt x="0" y="64"/>
                  </a:lnTo>
                  <a:lnTo>
                    <a:pt x="0" y="50"/>
                  </a:lnTo>
                </a:path>
              </a:pathLst>
            </a:custGeom>
            <a:solidFill>
              <a:srgbClr val="CC33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150"/>
            <p:cNvSpPr>
              <a:spLocks/>
            </p:cNvSpPr>
            <p:nvPr/>
          </p:nvSpPr>
          <p:spPr bwMode="auto">
            <a:xfrm>
              <a:off x="1716" y="1211"/>
              <a:ext cx="93" cy="28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44" y="0"/>
                </a:cxn>
                <a:cxn ang="0">
                  <a:pos x="144" y="16"/>
                </a:cxn>
                <a:cxn ang="0">
                  <a:pos x="0" y="72"/>
                </a:cxn>
                <a:cxn ang="0">
                  <a:pos x="0" y="56"/>
                </a:cxn>
              </a:cxnLst>
              <a:rect l="0" t="0" r="r" b="b"/>
              <a:pathLst>
                <a:path w="145" h="73">
                  <a:moveTo>
                    <a:pt x="0" y="56"/>
                  </a:moveTo>
                  <a:lnTo>
                    <a:pt x="144" y="0"/>
                  </a:lnTo>
                  <a:lnTo>
                    <a:pt x="144" y="16"/>
                  </a:lnTo>
                  <a:lnTo>
                    <a:pt x="0" y="72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11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Freeform 151"/>
            <p:cNvSpPr>
              <a:spLocks/>
            </p:cNvSpPr>
            <p:nvPr/>
          </p:nvSpPr>
          <p:spPr bwMode="auto">
            <a:xfrm>
              <a:off x="1384" y="1211"/>
              <a:ext cx="93" cy="28"/>
            </a:xfrm>
            <a:custGeom>
              <a:avLst/>
              <a:gdLst/>
              <a:ahLst/>
              <a:cxnLst>
                <a:cxn ang="0">
                  <a:pos x="144" y="56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44" y="72"/>
                </a:cxn>
                <a:cxn ang="0">
                  <a:pos x="144" y="56"/>
                </a:cxn>
              </a:cxnLst>
              <a:rect l="0" t="0" r="r" b="b"/>
              <a:pathLst>
                <a:path w="145" h="73">
                  <a:moveTo>
                    <a:pt x="144" y="5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4" y="72"/>
                  </a:lnTo>
                  <a:lnTo>
                    <a:pt x="144" y="56"/>
                  </a:lnTo>
                </a:path>
              </a:pathLst>
            </a:custGeom>
            <a:solidFill>
              <a:srgbClr val="CC3300"/>
            </a:solidFill>
            <a:ln w="12700" cap="rnd" cmpd="sng">
              <a:solidFill>
                <a:srgbClr val="11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Rectangle 152"/>
            <p:cNvSpPr>
              <a:spLocks noChangeArrowheads="1"/>
            </p:cNvSpPr>
            <p:nvPr/>
          </p:nvSpPr>
          <p:spPr bwMode="auto">
            <a:xfrm>
              <a:off x="1346" y="1213"/>
              <a:ext cx="87" cy="3"/>
            </a:xfrm>
            <a:prstGeom prst="rect">
              <a:avLst/>
            </a:prstGeom>
            <a:solidFill>
              <a:srgbClr val="CC3333"/>
            </a:solidFill>
            <a:ln w="12700">
              <a:solidFill>
                <a:srgbClr val="11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Rectangle 153"/>
            <p:cNvSpPr>
              <a:spLocks noChangeArrowheads="1"/>
            </p:cNvSpPr>
            <p:nvPr/>
          </p:nvSpPr>
          <p:spPr bwMode="auto">
            <a:xfrm>
              <a:off x="1760" y="1213"/>
              <a:ext cx="86" cy="3"/>
            </a:xfrm>
            <a:prstGeom prst="rect">
              <a:avLst/>
            </a:prstGeom>
            <a:solidFill>
              <a:srgbClr val="CC3333"/>
            </a:solidFill>
            <a:ln w="12700">
              <a:solidFill>
                <a:srgbClr val="11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AutoShape 154"/>
            <p:cNvSpPr>
              <a:spLocks noChangeArrowheads="1"/>
            </p:cNvSpPr>
            <p:nvPr/>
          </p:nvSpPr>
          <p:spPr bwMode="auto">
            <a:xfrm>
              <a:off x="1300" y="1200"/>
              <a:ext cx="71" cy="10"/>
            </a:xfrm>
            <a:prstGeom prst="roundRect">
              <a:avLst>
                <a:gd name="adj" fmla="val 49995"/>
              </a:avLst>
            </a:prstGeom>
            <a:solidFill>
              <a:srgbClr val="9933FF"/>
            </a:solidFill>
            <a:ln w="127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utoShape 155"/>
            <p:cNvSpPr>
              <a:spLocks noChangeArrowheads="1"/>
            </p:cNvSpPr>
            <p:nvPr/>
          </p:nvSpPr>
          <p:spPr bwMode="auto">
            <a:xfrm>
              <a:off x="1407" y="1200"/>
              <a:ext cx="72" cy="10"/>
            </a:xfrm>
            <a:prstGeom prst="roundRect">
              <a:avLst>
                <a:gd name="adj" fmla="val 49995"/>
              </a:avLst>
            </a:prstGeom>
            <a:solidFill>
              <a:srgbClr val="9933FF"/>
            </a:solidFill>
            <a:ln w="127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AutoShape 156"/>
            <p:cNvSpPr>
              <a:spLocks noChangeArrowheads="1"/>
            </p:cNvSpPr>
            <p:nvPr/>
          </p:nvSpPr>
          <p:spPr bwMode="auto">
            <a:xfrm>
              <a:off x="1683" y="1185"/>
              <a:ext cx="260" cy="25"/>
            </a:xfrm>
            <a:prstGeom prst="roundRect">
              <a:avLst>
                <a:gd name="adj" fmla="val 49995"/>
              </a:avLst>
            </a:prstGeom>
            <a:solidFill>
              <a:srgbClr val="CC99FF"/>
            </a:solidFill>
            <a:ln w="127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utoShape 157"/>
            <p:cNvSpPr>
              <a:spLocks noChangeArrowheads="1"/>
            </p:cNvSpPr>
            <p:nvPr/>
          </p:nvSpPr>
          <p:spPr bwMode="auto">
            <a:xfrm>
              <a:off x="1826" y="1200"/>
              <a:ext cx="71" cy="10"/>
            </a:xfrm>
            <a:prstGeom prst="roundRect">
              <a:avLst>
                <a:gd name="adj" fmla="val 49995"/>
              </a:avLst>
            </a:prstGeom>
            <a:solidFill>
              <a:srgbClr val="9933FF"/>
            </a:solidFill>
            <a:ln w="127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AutoShape 158"/>
            <p:cNvSpPr>
              <a:spLocks noChangeArrowheads="1"/>
            </p:cNvSpPr>
            <p:nvPr/>
          </p:nvSpPr>
          <p:spPr bwMode="auto">
            <a:xfrm>
              <a:off x="1714" y="1200"/>
              <a:ext cx="71" cy="10"/>
            </a:xfrm>
            <a:prstGeom prst="roundRect">
              <a:avLst>
                <a:gd name="adj" fmla="val 49995"/>
              </a:avLst>
            </a:prstGeom>
            <a:solidFill>
              <a:srgbClr val="9933FF"/>
            </a:solidFill>
            <a:ln w="127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159"/>
            <p:cNvSpPr>
              <a:spLocks noChangeShapeType="1"/>
            </p:cNvSpPr>
            <p:nvPr/>
          </p:nvSpPr>
          <p:spPr bwMode="auto">
            <a:xfrm>
              <a:off x="1900" y="1220"/>
              <a:ext cx="82" cy="0"/>
            </a:xfrm>
            <a:prstGeom prst="line">
              <a:avLst/>
            </a:prstGeom>
            <a:noFill/>
            <a:ln w="508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0" name="Group 160"/>
            <p:cNvGrpSpPr>
              <a:grpSpLocks/>
            </p:cNvGrpSpPr>
            <p:nvPr/>
          </p:nvGrpSpPr>
          <p:grpSpPr bwMode="auto">
            <a:xfrm>
              <a:off x="2308" y="1197"/>
              <a:ext cx="176" cy="43"/>
              <a:chOff x="3193" y="2345"/>
              <a:chExt cx="276" cy="113"/>
            </a:xfrm>
          </p:grpSpPr>
          <p:sp>
            <p:nvSpPr>
              <p:cNvPr id="157" name="Freeform 161"/>
              <p:cNvSpPr>
                <a:spLocks/>
              </p:cNvSpPr>
              <p:nvPr/>
            </p:nvSpPr>
            <p:spPr bwMode="auto">
              <a:xfrm>
                <a:off x="3323" y="2377"/>
                <a:ext cx="143" cy="81"/>
              </a:xfrm>
              <a:custGeom>
                <a:avLst/>
                <a:gdLst/>
                <a:ahLst/>
                <a:cxnLst>
                  <a:cxn ang="0">
                    <a:pos x="142" y="62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42" y="80"/>
                  </a:cxn>
                  <a:cxn ang="0">
                    <a:pos x="142" y="62"/>
                  </a:cxn>
                </a:cxnLst>
                <a:rect l="0" t="0" r="r" b="b"/>
                <a:pathLst>
                  <a:path w="143" h="81">
                    <a:moveTo>
                      <a:pt x="142" y="62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142" y="80"/>
                    </a:lnTo>
                    <a:lnTo>
                      <a:pt x="142" y="62"/>
                    </a:lnTo>
                  </a:path>
                </a:pathLst>
              </a:custGeom>
              <a:solidFill>
                <a:srgbClr val="CC3300"/>
              </a:solidFill>
              <a:ln w="12700" cap="rnd" cmpd="sng">
                <a:solidFill>
                  <a:srgbClr val="11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Rectangle 162"/>
              <p:cNvSpPr>
                <a:spLocks noChangeArrowheads="1"/>
              </p:cNvSpPr>
              <p:nvPr/>
            </p:nvSpPr>
            <p:spPr bwMode="auto">
              <a:xfrm>
                <a:off x="3264" y="2381"/>
                <a:ext cx="134" cy="10"/>
              </a:xfrm>
              <a:prstGeom prst="rect">
                <a:avLst/>
              </a:prstGeom>
              <a:solidFill>
                <a:srgbClr val="CC3333"/>
              </a:solidFill>
              <a:ln w="12700">
                <a:solidFill>
                  <a:srgbClr val="11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" name="AutoShape 163"/>
              <p:cNvSpPr>
                <a:spLocks noChangeArrowheads="1"/>
              </p:cNvSpPr>
              <p:nvPr/>
            </p:nvSpPr>
            <p:spPr bwMode="auto">
              <a:xfrm>
                <a:off x="3193" y="2345"/>
                <a:ext cx="110" cy="28"/>
              </a:xfrm>
              <a:prstGeom prst="roundRect">
                <a:avLst>
                  <a:gd name="adj" fmla="val 49995"/>
                </a:avLst>
              </a:prstGeom>
              <a:solidFill>
                <a:srgbClr val="9933FF"/>
              </a:solidFill>
              <a:ln w="12700">
                <a:solidFill>
                  <a:srgbClr val="11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" name="AutoShape 164"/>
              <p:cNvSpPr>
                <a:spLocks noChangeArrowheads="1"/>
              </p:cNvSpPr>
              <p:nvPr/>
            </p:nvSpPr>
            <p:spPr bwMode="auto">
              <a:xfrm>
                <a:off x="3359" y="2345"/>
                <a:ext cx="110" cy="28"/>
              </a:xfrm>
              <a:prstGeom prst="roundRect">
                <a:avLst>
                  <a:gd name="adj" fmla="val 49995"/>
                </a:avLst>
              </a:prstGeom>
              <a:solidFill>
                <a:srgbClr val="9933FF"/>
              </a:solidFill>
              <a:ln w="12700">
                <a:solidFill>
                  <a:srgbClr val="11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1" name="Rectangle 165"/>
            <p:cNvSpPr>
              <a:spLocks noChangeArrowheads="1"/>
            </p:cNvSpPr>
            <p:nvPr/>
          </p:nvSpPr>
          <p:spPr bwMode="auto">
            <a:xfrm>
              <a:off x="2482" y="1236"/>
              <a:ext cx="67" cy="3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11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Line 166"/>
            <p:cNvSpPr>
              <a:spLocks noChangeShapeType="1"/>
            </p:cNvSpPr>
            <p:nvPr/>
          </p:nvSpPr>
          <p:spPr bwMode="auto">
            <a:xfrm>
              <a:off x="1195" y="1266"/>
              <a:ext cx="363" cy="0"/>
            </a:xfrm>
            <a:prstGeom prst="line">
              <a:avLst/>
            </a:prstGeom>
            <a:noFill/>
            <a:ln w="381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Line 167"/>
            <p:cNvSpPr>
              <a:spLocks noChangeShapeType="1"/>
            </p:cNvSpPr>
            <p:nvPr/>
          </p:nvSpPr>
          <p:spPr bwMode="auto">
            <a:xfrm>
              <a:off x="2178" y="1267"/>
              <a:ext cx="363" cy="0"/>
            </a:xfrm>
            <a:prstGeom prst="line">
              <a:avLst/>
            </a:prstGeom>
            <a:noFill/>
            <a:ln w="38100">
              <a:solidFill>
                <a:srgbClr val="11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Line 168"/>
            <p:cNvSpPr>
              <a:spLocks noChangeShapeType="1"/>
            </p:cNvSpPr>
            <p:nvPr/>
          </p:nvSpPr>
          <p:spPr bwMode="auto">
            <a:xfrm flipH="1">
              <a:off x="2448" y="1232"/>
              <a:ext cx="2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Line 169"/>
            <p:cNvSpPr>
              <a:spLocks noChangeShapeType="1"/>
            </p:cNvSpPr>
            <p:nvPr/>
          </p:nvSpPr>
          <p:spPr bwMode="auto">
            <a:xfrm flipH="1">
              <a:off x="1432" y="1216"/>
              <a:ext cx="16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Line 170"/>
            <p:cNvSpPr>
              <a:spLocks noChangeShapeType="1"/>
            </p:cNvSpPr>
            <p:nvPr/>
          </p:nvSpPr>
          <p:spPr bwMode="auto">
            <a:xfrm flipV="1">
              <a:off x="1195" y="960"/>
              <a:ext cx="1156" cy="92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" name="Espace réservé du texte 2"/>
          <p:cNvSpPr txBox="1">
            <a:spLocks/>
          </p:cNvSpPr>
          <p:nvPr/>
        </p:nvSpPr>
        <p:spPr>
          <a:xfrm>
            <a:off x="4307534" y="3926076"/>
            <a:ext cx="4028944" cy="2125750"/>
          </a:xfrm>
          <a:prstGeom prst="rect">
            <a:avLst/>
          </a:prstGeom>
        </p:spPr>
        <p:txBody>
          <a:bodyPr/>
          <a:lstStyle/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Détecteurs à pixels hybrides (capteur Si)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Seuillage en énergie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Mise en forme et taille  compteur adaptés au taux de comptage et à la fréquence  de lecture 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XPAD  1 &amp; 2: Réalisations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XPAD 1 &amp; 2</a:t>
            </a:r>
          </a:p>
          <a:p>
            <a:pPr lvl="1"/>
            <a:r>
              <a:rPr lang="fr-FR" dirty="0" smtClean="0"/>
              <a:t>Techno AMS 0.8 µm , 600 pixels /chip</a:t>
            </a:r>
          </a:p>
          <a:p>
            <a:pPr lvl="1"/>
            <a:r>
              <a:rPr lang="fr-FR" dirty="0" smtClean="0"/>
              <a:t>Pixels de 330 µm ( réutilisation des capteurs « Delphi »)</a:t>
            </a:r>
          </a:p>
          <a:p>
            <a:pPr lvl="1"/>
            <a:r>
              <a:rPr lang="fr-FR" dirty="0" smtClean="0"/>
              <a:t>Compteur 16 bits avec lecture débordement au vol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082" y="3179590"/>
            <a:ext cx="2551523" cy="28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3-modu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011" y="3827470"/>
            <a:ext cx="3087873" cy="23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0" descr="C:\Pierre\users\X-rays\XPIX\Tableaux.jpeg\modu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3706" y="3179589"/>
            <a:ext cx="2730232" cy="17446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731325" y="5643268"/>
            <a:ext cx="93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XPAD1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61860" y="4924189"/>
            <a:ext cx="93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XPAD2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83012" y="1258290"/>
            <a:ext cx="33249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/>
            <a:r>
              <a:rPr lang="fr-FR" sz="1400" b="1" dirty="0">
                <a:solidFill>
                  <a:schemeClr val="bg1"/>
                </a:solidFill>
              </a:rPr>
              <a:t>       Diffusion aux petits angles :</a:t>
            </a:r>
          </a:p>
          <a:p>
            <a:pPr marL="342900" indent="-342900" algn="l"/>
            <a:r>
              <a:rPr lang="fr-FR" sz="1400" b="1" dirty="0">
                <a:solidFill>
                  <a:schemeClr val="bg1"/>
                </a:solidFill>
              </a:rPr>
              <a:t>	200 images de 10 ms espacées de 2 ms</a:t>
            </a:r>
          </a:p>
          <a:p>
            <a:pPr marL="342900" indent="-342900" algn="l"/>
            <a:r>
              <a:rPr lang="fr-FR" sz="1400" dirty="0">
                <a:solidFill>
                  <a:schemeClr val="bg1"/>
                </a:solidFill>
              </a:rPr>
              <a:t>	L’échantillon reste dans le faisceau durant 100 ms environ. </a:t>
            </a:r>
          </a:p>
          <a:p>
            <a:pPr marL="342900" indent="-342900" algn="l"/>
            <a:r>
              <a:rPr lang="fr-FR" sz="1400" dirty="0">
                <a:solidFill>
                  <a:schemeClr val="bg1"/>
                </a:solidFill>
              </a:rPr>
              <a:t>       Ralenti, </a:t>
            </a:r>
            <a:r>
              <a:rPr lang="fr-FR" sz="1400" dirty="0" smtClean="0">
                <a:solidFill>
                  <a:schemeClr val="bg1"/>
                </a:solidFill>
              </a:rPr>
              <a:t>ESRF, 2004</a:t>
            </a:r>
            <a:endParaRPr lang="fr-FR" sz="1400" dirty="0">
              <a:solidFill>
                <a:schemeClr val="bg1"/>
              </a:solidFill>
            </a:endParaRPr>
          </a:p>
          <a:p>
            <a:pPr marL="342900" indent="-342900" algn="l"/>
            <a:r>
              <a:rPr lang="fr-FR" sz="1400" dirty="0"/>
              <a:t>       </a:t>
            </a:r>
          </a:p>
        </p:txBody>
      </p:sp>
      <p:pic>
        <p:nvPicPr>
          <p:cNvPr id="7" name="Picture 5" descr="D:\JCC\Presentations\Conseil_280404\marsa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3" y="2765425"/>
            <a:ext cx="2935287" cy="30226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XPAD 1 &amp; 2: Réalisations ..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XPAD  2 :</a:t>
            </a:r>
          </a:p>
        </p:txBody>
      </p:sp>
      <p:pic>
        <p:nvPicPr>
          <p:cNvPr id="5" name="Image 4" descr="DSCN0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458" y="2370671"/>
            <a:ext cx="3790129" cy="2842597"/>
          </a:xfrm>
          <a:prstGeom prst="rect">
            <a:avLst/>
          </a:prstGeom>
        </p:spPr>
      </p:pic>
      <p:sp useBgFill="1">
        <p:nvSpPr>
          <p:cNvPr id="8" name="Rectangle 7"/>
          <p:cNvSpPr/>
          <p:nvPr/>
        </p:nvSpPr>
        <p:spPr>
          <a:xfrm>
            <a:off x="5091113" y="1757809"/>
            <a:ext cx="38033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Cartes d’acquisition (ESRF) permettant :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connecter en parallèle 8 détecteurs de 8 cm</a:t>
            </a:r>
            <a:r>
              <a:rPr lang="fr-FR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chacun  ( 38000 pixels sur 64 cm</a:t>
            </a:r>
            <a:r>
              <a:rPr lang="fr-FR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Temps min d’acquisition image : 2 ms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Mémoire locale : 223 images 32 bits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Transfert des images  par  Ethernet</a:t>
            </a:r>
          </a:p>
          <a:p>
            <a:pPr algn="just">
              <a:spcBef>
                <a:spcPct val="50000"/>
              </a:spcBef>
            </a:pP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Vitesse de transfert maximale :           15 ms/image</a:t>
            </a: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XPAD3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XPAD  1 &amp; 2 : Les défauts</a:t>
            </a:r>
          </a:p>
          <a:p>
            <a:pPr lvl="1"/>
            <a:r>
              <a:rPr lang="fr-FR" dirty="0" smtClean="0"/>
              <a:t>Beaucoup de pixels défectueux</a:t>
            </a:r>
          </a:p>
          <a:p>
            <a:pPr lvl="1"/>
            <a:r>
              <a:rPr lang="fr-FR" dirty="0" smtClean="0"/>
              <a:t>Trop grande dispersion des seuils</a:t>
            </a:r>
          </a:p>
          <a:p>
            <a:pPr lvl="1"/>
            <a:r>
              <a:rPr lang="fr-FR" dirty="0" smtClean="0"/>
              <a:t>Rendement </a:t>
            </a:r>
            <a:r>
              <a:rPr lang="fr-FR" dirty="0" err="1" smtClean="0"/>
              <a:t>bump</a:t>
            </a:r>
            <a:r>
              <a:rPr lang="fr-FR" dirty="0" smtClean="0"/>
              <a:t>-</a:t>
            </a:r>
            <a:r>
              <a:rPr lang="fr-FR" dirty="0" err="1" smtClean="0"/>
              <a:t>bonding</a:t>
            </a:r>
            <a:r>
              <a:rPr lang="fr-FR" dirty="0" smtClean="0"/>
              <a:t>  moyen 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Collaboration  XPAD3 : CPPM, Institut Louis Néel, Soleil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Nouvelle techno : IBM 0.25 µm</a:t>
            </a:r>
          </a:p>
          <a:p>
            <a:pPr lvl="1"/>
            <a:r>
              <a:rPr lang="fr-FR" dirty="0" smtClean="0"/>
              <a:t>Pixels beaucoup plus petits : 130 µm</a:t>
            </a:r>
          </a:p>
          <a:p>
            <a:pPr lvl="1"/>
            <a:r>
              <a:rPr lang="fr-FR" dirty="0" smtClean="0"/>
              <a:t>9600 pixels par chip (1.6 cm</a:t>
            </a:r>
            <a:r>
              <a:rPr lang="fr-FR" baseline="30000" dirty="0" smtClean="0"/>
              <a:t>2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Compteur 12 bits +1, lecture continue durant le comptage</a:t>
            </a:r>
          </a:p>
          <a:p>
            <a:pPr lvl="1"/>
            <a:r>
              <a:rPr lang="fr-FR" dirty="0" err="1" smtClean="0"/>
              <a:t>Bump</a:t>
            </a:r>
            <a:r>
              <a:rPr lang="fr-FR" dirty="0" smtClean="0"/>
              <a:t>-</a:t>
            </a:r>
            <a:r>
              <a:rPr lang="fr-FR" dirty="0" err="1" smtClean="0"/>
              <a:t>bonding</a:t>
            </a:r>
            <a:r>
              <a:rPr lang="fr-FR" dirty="0" smtClean="0"/>
              <a:t> IZM (avec l’expérience Atlas)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XPAD3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Résultats :</a:t>
            </a:r>
          </a:p>
          <a:p>
            <a:pPr lvl="1"/>
            <a:r>
              <a:rPr lang="fr-FR" dirty="0" smtClean="0"/>
              <a:t>Seuils réglables à  0.5 </a:t>
            </a:r>
            <a:r>
              <a:rPr lang="fr-FR" dirty="0" err="1" smtClean="0"/>
              <a:t>keV</a:t>
            </a:r>
            <a:r>
              <a:rPr lang="fr-FR" dirty="0" smtClean="0"/>
              <a:t> RMS</a:t>
            </a:r>
          </a:p>
          <a:p>
            <a:pPr lvl="1"/>
            <a:r>
              <a:rPr lang="fr-FR" dirty="0" smtClean="0"/>
              <a:t>Très peu de pixels défectueux</a:t>
            </a:r>
          </a:p>
          <a:p>
            <a:pPr lvl="1"/>
            <a:r>
              <a:rPr lang="fr-FR" dirty="0" smtClean="0"/>
              <a:t>Rendement de </a:t>
            </a:r>
            <a:r>
              <a:rPr lang="fr-FR" dirty="0" err="1" smtClean="0"/>
              <a:t>bump</a:t>
            </a:r>
            <a:r>
              <a:rPr lang="fr-FR" dirty="0" smtClean="0"/>
              <a:t>-</a:t>
            </a:r>
            <a:r>
              <a:rPr lang="fr-FR" dirty="0" err="1" smtClean="0"/>
              <a:t>bonding</a:t>
            </a:r>
            <a:r>
              <a:rPr lang="fr-FR" dirty="0" smtClean="0"/>
              <a:t> élevé (détecteur Si 500µm)</a:t>
            </a:r>
          </a:p>
          <a:p>
            <a:pPr lvl="1">
              <a:buNone/>
            </a:pPr>
            <a:endParaRPr lang="fr-FR" dirty="0" smtClean="0"/>
          </a:p>
        </p:txBody>
      </p:sp>
      <p:grpSp>
        <p:nvGrpSpPr>
          <p:cNvPr id="13" name="Groupe 12"/>
          <p:cNvGrpSpPr/>
          <p:nvPr/>
        </p:nvGrpSpPr>
        <p:grpSpPr>
          <a:xfrm>
            <a:off x="947081" y="3152479"/>
            <a:ext cx="4674704" cy="2060039"/>
            <a:chOff x="947081" y="3152479"/>
            <a:chExt cx="4674704" cy="2060039"/>
          </a:xfrm>
        </p:grpSpPr>
        <p:pic>
          <p:nvPicPr>
            <p:cNvPr id="6" name="Image 5" descr="Behenate d'argen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081" y="3152479"/>
              <a:ext cx="4674704" cy="206003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728708" y="3586348"/>
              <a:ext cx="938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XPAD1</a:t>
              </a:r>
              <a:r>
                <a:rPr lang="fr-FR" dirty="0" smtClean="0"/>
                <a:t> </a:t>
              </a:r>
              <a:endParaRPr lang="fr-FR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947081" y="3111182"/>
            <a:ext cx="6285602" cy="3032443"/>
            <a:chOff x="1994910" y="3152479"/>
            <a:chExt cx="6285602" cy="3032443"/>
          </a:xfrm>
        </p:grpSpPr>
        <p:pic>
          <p:nvPicPr>
            <p:cNvPr id="14" name="Image 13" descr="Imageacq_15_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4910" y="3152479"/>
              <a:ext cx="6285602" cy="3032443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7015455" y="4843186"/>
              <a:ext cx="938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XPAD3</a:t>
              </a:r>
              <a:r>
                <a:rPr lang="fr-FR" dirty="0" smtClean="0"/>
                <a:t> 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XPAD3 …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5" name="Picture 6" descr="IMG_7789_rédu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009" y="1500174"/>
            <a:ext cx="3750930" cy="3535362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42911" y="1500174"/>
            <a:ext cx="4214098" cy="4643451"/>
          </a:xfrm>
        </p:spPr>
        <p:txBody>
          <a:bodyPr/>
          <a:lstStyle/>
          <a:p>
            <a:r>
              <a:rPr lang="fr-FR" dirty="0" smtClean="0"/>
              <a:t>Réalisation de détecteurs</a:t>
            </a:r>
          </a:p>
          <a:p>
            <a:pPr lvl="1"/>
            <a:r>
              <a:rPr lang="fr-FR" dirty="0" smtClean="0"/>
              <a:t>Barrettes  7circuits = 67200 pixels</a:t>
            </a:r>
          </a:p>
          <a:p>
            <a:pPr lvl="2"/>
            <a:r>
              <a:rPr lang="fr-FR" dirty="0" smtClean="0"/>
              <a:t>30 réalisées</a:t>
            </a:r>
          </a:p>
          <a:p>
            <a:pPr lvl="1"/>
            <a:r>
              <a:rPr lang="fr-FR" dirty="0" smtClean="0"/>
              <a:t>Puis de détecteurs complets (8 barrettes)/ plat ou tuilés</a:t>
            </a:r>
          </a:p>
          <a:p>
            <a:pPr lvl="1"/>
            <a:r>
              <a:rPr lang="fr-FR" dirty="0" smtClean="0"/>
              <a:t>Acquisition (en cours)</a:t>
            </a:r>
          </a:p>
          <a:p>
            <a:pPr lvl="2"/>
            <a:r>
              <a:rPr lang="fr-FR" dirty="0" smtClean="0"/>
              <a:t>1000 images (12 bits)/s</a:t>
            </a:r>
          </a:p>
          <a:p>
            <a:pPr lvl="2"/>
            <a:r>
              <a:rPr lang="fr-FR" dirty="0" smtClean="0"/>
              <a:t>Stockage local </a:t>
            </a:r>
          </a:p>
          <a:p>
            <a:pPr lvl="2"/>
            <a:r>
              <a:rPr lang="fr-FR" dirty="0" smtClean="0"/>
              <a:t>Transfert vers PC (bus PCI express)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boit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09" y="1258290"/>
            <a:ext cx="3999645" cy="462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Matériaux à Z élevé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Intérêts :</a:t>
            </a:r>
          </a:p>
          <a:p>
            <a:pPr lvl="1"/>
            <a:r>
              <a:rPr lang="fr-FR" dirty="0" smtClean="0"/>
              <a:t>Efficacité après 20  </a:t>
            </a:r>
            <a:r>
              <a:rPr lang="fr-FR" dirty="0" err="1" smtClean="0"/>
              <a:t>keV</a:t>
            </a:r>
            <a:endParaRPr lang="fr-FR" dirty="0" smtClean="0"/>
          </a:p>
          <a:p>
            <a:pPr lvl="1"/>
            <a:r>
              <a:rPr lang="fr-FR" dirty="0" smtClean="0"/>
              <a:t>Résistance aux radiations (protection électronique)</a:t>
            </a:r>
          </a:p>
          <a:p>
            <a:r>
              <a:rPr lang="fr-FR" dirty="0" smtClean="0"/>
              <a:t>Inconvénients :</a:t>
            </a:r>
          </a:p>
          <a:p>
            <a:pPr lvl="1"/>
            <a:r>
              <a:rPr lang="fr-FR" dirty="0" smtClean="0"/>
              <a:t>Matériaux « difficiles » </a:t>
            </a:r>
          </a:p>
          <a:p>
            <a:pPr lvl="2"/>
            <a:r>
              <a:rPr lang="fr-FR" dirty="0" smtClean="0"/>
              <a:t>Petites dimensions</a:t>
            </a:r>
          </a:p>
          <a:p>
            <a:pPr lvl="2"/>
            <a:r>
              <a:rPr lang="fr-FR" dirty="0" smtClean="0"/>
              <a:t>Fragilité</a:t>
            </a:r>
          </a:p>
          <a:p>
            <a:pPr lvl="2"/>
            <a:r>
              <a:rPr lang="fr-FR" dirty="0" smtClean="0"/>
              <a:t>Hybridation</a:t>
            </a:r>
          </a:p>
          <a:p>
            <a:pPr lvl="2"/>
            <a:r>
              <a:rPr lang="fr-FR" dirty="0" smtClean="0"/>
              <a:t>Polarité  (collecte e-)</a:t>
            </a:r>
          </a:p>
          <a:p>
            <a:r>
              <a:rPr lang="fr-FR" dirty="0" smtClean="0"/>
              <a:t>JRA  HIZPAD  :</a:t>
            </a:r>
          </a:p>
          <a:p>
            <a:pPr lvl="1"/>
            <a:r>
              <a:rPr lang="en-GB" dirty="0" smtClean="0"/>
              <a:t>But : “ to develop the technologies needed for sustainable production of high-Z semiconductor sensors to be used in X-ray pixel detectors “</a:t>
            </a:r>
            <a:endParaRPr lang="fr-FR" dirty="0" smtClean="0"/>
          </a:p>
          <a:p>
            <a:pPr lvl="1"/>
            <a:r>
              <a:rPr lang="fr-FR" dirty="0" smtClean="0"/>
              <a:t>750 k€</a:t>
            </a:r>
          </a:p>
          <a:p>
            <a:pPr lvl="2">
              <a:buNone/>
            </a:pPr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Ray_IN2P3_0210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560">
          <a:solidFill>
            <a:schemeClr val="bg1"/>
          </a:solidFill>
          <a:miter lim="800000"/>
          <a:headEnd/>
          <a:tailEnd/>
        </a:ln>
        <a:effectLst/>
      </a:spPr>
      <a:bodyPr/>
      <a:lstStyle>
        <a:defPPr>
          <a:defRPr>
            <a:solidFill>
              <a:schemeClr val="bg1"/>
            </a:solidFill>
          </a:defRPr>
        </a:defPPr>
      </a:lstStyle>
    </a:spDef>
    <a:lnDef>
      <a:spPr>
        <a:ln w="25527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XRay_IN2P3_02102008</Template>
  <TotalTime>83</TotalTime>
  <Words>565</Words>
  <Application>Microsoft Office PowerPoint</Application>
  <PresentationFormat>Affichage à l'écran (4:3)</PresentationFormat>
  <Paragraphs>157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XRay_IN2P3_02102008</vt:lpstr>
      <vt:lpstr>Pixels hybrides pour rayons X Les détecteurs XPAD </vt:lpstr>
      <vt:lpstr>La collaboration XPAD</vt:lpstr>
      <vt:lpstr>XPAD : Principes</vt:lpstr>
      <vt:lpstr>XPAD  1 &amp; 2: Réalisations</vt:lpstr>
      <vt:lpstr>XPAD 1 &amp; 2: Réalisations ..</vt:lpstr>
      <vt:lpstr>XPAD3</vt:lpstr>
      <vt:lpstr>XPAD3</vt:lpstr>
      <vt:lpstr>XPAD3 …</vt:lpstr>
      <vt:lpstr>Matériaux à Z élevé</vt:lpstr>
      <vt:lpstr>CdTe sur XPAD3</vt:lpstr>
      <vt:lpstr>CdTe sur XPAD3</vt:lpstr>
      <vt:lpstr>Conclusions &amp; futur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Pixels hybrides pour rayons X La saga XPAD</dc:title>
  <dc:creator>Jean-Claude Clémens</dc:creator>
  <cp:lastModifiedBy>Jean-Claude Clémens</cp:lastModifiedBy>
  <cp:revision>6</cp:revision>
  <dcterms:created xsi:type="dcterms:W3CDTF">2008-10-01T09:20:30Z</dcterms:created>
  <dcterms:modified xsi:type="dcterms:W3CDTF">2008-10-02T09:16:51Z</dcterms:modified>
</cp:coreProperties>
</file>