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284" r:id="rId3"/>
    <p:sldId id="285" r:id="rId4"/>
    <p:sldId id="319" r:id="rId5"/>
    <p:sldId id="308" r:id="rId6"/>
    <p:sldId id="320" r:id="rId7"/>
    <p:sldId id="321" r:id="rId8"/>
    <p:sldId id="28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7FF"/>
    <a:srgbClr val="FD7E2C"/>
    <a:srgbClr val="FFD825"/>
    <a:srgbClr val="9900FF"/>
    <a:srgbClr val="43B249"/>
    <a:srgbClr val="FF48DF"/>
    <a:srgbClr val="45F1FF"/>
    <a:srgbClr val="53DC5B"/>
    <a:srgbClr val="104282"/>
    <a:srgbClr val="0B3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D7A0F-494B-FE4E-888F-3A998057204B}" type="datetime1">
              <a:rPr lang="en-US" smtClean="0"/>
              <a:t>11.03.19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E0C92-9F1E-5B4A-BAAF-6A444ACC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19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185B0-CDED-4646-AA82-9833015E0B34}" type="datetime1">
              <a:rPr lang="en-US" smtClean="0"/>
              <a:t>11.03.19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31835-0993-E74E-8C2A-AD6BCD434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567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1835-0993-E74E-8C2A-AD6BCD4346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0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1835-0993-E74E-8C2A-AD6BCD4346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0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1835-0993-E74E-8C2A-AD6BCD4346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04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1835-0993-E74E-8C2A-AD6BCD4346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0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1835-0993-E74E-8C2A-AD6BCD4346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0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19/10/2018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LAL partecipation to UA9 2019-2024 Workshop, LAL                            Marco Garattini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  <a:prstGeom prst="rect">
            <a:avLst/>
          </a:prstGeo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19/10/2018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LAL partecipation to UA9 2019-2024 Workshop, LAL                            Marco Garattini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  <a:prstGeom prst="rect">
            <a:avLst/>
          </a:prstGeo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19/10/2018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LAL partecipation to UA9 2019-2024 Workshop, LAL                            Marco Garattini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7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266393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266393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3959440" y="2765964"/>
            <a:ext cx="1221946" cy="1261931"/>
          </a:xfrm>
          <a:prstGeom prst="rect">
            <a:avLst/>
          </a:prstGeom>
        </p:spPr>
      </p:pic>
      <p:sp>
        <p:nvSpPr>
          <p:cNvPr id="6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19/10/2018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LAL partecipation to UA9 2019-2024 Workshop, LAL                            Marco Garattini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  <a:prstGeom prst="rect">
            <a:avLst/>
          </a:prstGeo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  <a:prstGeom prst="rect">
            <a:avLst/>
          </a:prstGeo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19/10/2018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LAL partecipation to UA9 2019-2024 Workshop, LAL                            Marco Garattini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19/10/2018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LAL partecipation to UA9 2019-2024 Workshop, LAL                            Marco Garattini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19/10/2018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LAL partecipation to UA9 2019-2024 Workshop, LAL                            Marco Garattini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6" Type="http://schemas.openxmlformats.org/officeDocument/2006/relationships/image" Target="../media/image2.png"/><Relationship Id="rId1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61755" y="63692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19/10/2018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68728" y="6356350"/>
            <a:ext cx="4909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mtClean="0"/>
              <a:t>LAL partecipation to UA9 2019-2024 Workshop, LAL                            Marco Garattini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4"/>
          <p:cNvPicPr>
            <a:picLocks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4882" y="26446"/>
            <a:ext cx="1774344" cy="75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ERN_logo_white.jp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" y="24378"/>
            <a:ext cx="799987" cy="7827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gif"/><Relationship Id="rId7" Type="http://schemas.openxmlformats.org/officeDocument/2006/relationships/image" Target="../media/image11.gif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5397"/>
            <a:ext cx="8496300" cy="2377755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cs typeface="Times New Roman"/>
              </a:rPr>
              <a:t>“Future FNAL and CERN </a:t>
            </a:r>
            <a:br>
              <a:rPr lang="en-US" sz="4000" b="1" i="1" dirty="0" smtClean="0">
                <a:cs typeface="Times New Roman"/>
              </a:rPr>
            </a:br>
            <a:r>
              <a:rPr lang="en-US" sz="4000" b="1" i="1" dirty="0" smtClean="0">
                <a:cs typeface="Times New Roman"/>
              </a:rPr>
              <a:t>test beams</a:t>
            </a:r>
            <a:r>
              <a:rPr lang="en-US" sz="4400" b="1" i="1" dirty="0" smtClean="0"/>
              <a:t>” 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75036" y="6362377"/>
            <a:ext cx="2133600" cy="365125"/>
          </a:xfrm>
        </p:spPr>
        <p:txBody>
          <a:bodyPr/>
          <a:lstStyle/>
          <a:p>
            <a:r>
              <a:rPr lang="en-US" smtClean="0"/>
              <a:t>19/10/2018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5443" y="6356350"/>
            <a:ext cx="6402914" cy="365125"/>
          </a:xfrm>
        </p:spPr>
        <p:txBody>
          <a:bodyPr/>
          <a:lstStyle/>
          <a:p>
            <a:r>
              <a:rPr lang="it-IT" smtClean="0"/>
              <a:t>LAL partecipation to UA9 2019-2024 Workshop, LAL                            Marco Garattini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675443" y="4033858"/>
            <a:ext cx="5677857" cy="1979591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2400" dirty="0" smtClean="0"/>
              <a:t>Marco </a:t>
            </a:r>
            <a:r>
              <a:rPr lang="en-US" sz="2400" dirty="0" smtClean="0"/>
              <a:t>Garattini  </a:t>
            </a:r>
            <a:endParaRPr lang="en-US" sz="2400" dirty="0" smtClean="0"/>
          </a:p>
          <a:p>
            <a:pPr algn="ctr"/>
            <a:r>
              <a:rPr lang="en-US" sz="2400" dirty="0" smtClean="0"/>
              <a:t>CERN / Imperial College London </a:t>
            </a:r>
          </a:p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UA9 </a:t>
            </a:r>
            <a:r>
              <a:rPr lang="en-US" sz="2400" i="1" dirty="0" smtClean="0">
                <a:solidFill>
                  <a:srgbClr val="FF0000"/>
                </a:solidFill>
              </a:rPr>
              <a:t>Collaboration</a:t>
            </a:r>
          </a:p>
          <a:p>
            <a:pPr algn="ctr"/>
            <a:r>
              <a:rPr lang="en-US" sz="1600" i="1" dirty="0">
                <a:solidFill>
                  <a:srgbClr val="FF0000"/>
                </a:solidFill>
              </a:rPr>
              <a:t>[</a:t>
            </a:r>
            <a:r>
              <a:rPr lang="en-US" sz="1600" i="1" dirty="0" smtClean="0">
                <a:solidFill>
                  <a:srgbClr val="FF0000"/>
                </a:solidFill>
              </a:rPr>
              <a:t>In collaboration with L. S. Esposito (CERN-EN-STI)]</a:t>
            </a:r>
            <a:endParaRPr lang="en-US" sz="1600" i="1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9518" y="3022542"/>
            <a:ext cx="73103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LAL participation to UA9 2019-2024 workshop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LAL, France (12 </a:t>
            </a:r>
            <a:r>
              <a:rPr lang="en-US" i="1" dirty="0" smtClean="0"/>
              <a:t>March 2019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Picture 8" descr="2015-01-13_CERN_ENdept 13% h12mm 300d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" y="-1794"/>
            <a:ext cx="2207500" cy="82927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0" name="Group 9"/>
          <p:cNvGrpSpPr/>
          <p:nvPr/>
        </p:nvGrpSpPr>
        <p:grpSpPr>
          <a:xfrm>
            <a:off x="2780437" y="111571"/>
            <a:ext cx="3838354" cy="1431811"/>
            <a:chOff x="1435395" y="3560766"/>
            <a:chExt cx="3838354" cy="1431811"/>
          </a:xfrm>
        </p:grpSpPr>
        <p:pic>
          <p:nvPicPr>
            <p:cNvPr id="11" name="Picture 10" descr="logo_imperial_college_londo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0930" y="4519141"/>
              <a:ext cx="1231228" cy="322465"/>
            </a:xfrm>
            <a:prstGeom prst="rect">
              <a:avLst/>
            </a:prstGeom>
          </p:spPr>
        </p:pic>
        <p:pic>
          <p:nvPicPr>
            <p:cNvPr id="12" name="Picture 11" descr="lal_log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1055" y="4268577"/>
              <a:ext cx="1088234" cy="724000"/>
            </a:xfrm>
            <a:prstGeom prst="rect">
              <a:avLst/>
            </a:prstGeom>
          </p:spPr>
        </p:pic>
        <p:pic>
          <p:nvPicPr>
            <p:cNvPr id="13" name="Picture 12" descr="logoihep70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70127" y="3632527"/>
              <a:ext cx="572030" cy="572031"/>
            </a:xfrm>
            <a:prstGeom prst="rect">
              <a:avLst/>
            </a:prstGeom>
          </p:spPr>
        </p:pic>
        <p:pic>
          <p:nvPicPr>
            <p:cNvPr id="14" name="Picture 13" descr="logo0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19646" y="4239320"/>
              <a:ext cx="723999" cy="724000"/>
            </a:xfrm>
            <a:prstGeom prst="rect">
              <a:avLst/>
            </a:prstGeom>
          </p:spPr>
        </p:pic>
        <p:pic>
          <p:nvPicPr>
            <p:cNvPr id="15" name="Picture 14" descr="images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19647" y="3632527"/>
              <a:ext cx="893798" cy="572031"/>
            </a:xfrm>
            <a:prstGeom prst="rect">
              <a:avLst/>
            </a:prstGeom>
          </p:spPr>
        </p:pic>
        <p:pic>
          <p:nvPicPr>
            <p:cNvPr id="16" name="Picture 15" descr="images-1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13444" y="3560766"/>
              <a:ext cx="895845" cy="78025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10930" y="3632527"/>
              <a:ext cx="574784" cy="574784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1435395" y="3560766"/>
              <a:ext cx="3838354" cy="143181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9418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714"/>
            <a:ext cx="8226854" cy="940443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 smtClean="0"/>
              <a:t>Outline</a:t>
            </a:r>
            <a:endParaRPr lang="en-US" sz="5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64143" y="1474614"/>
            <a:ext cx="913225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Scientific and technological program</a:t>
            </a:r>
          </a:p>
          <a:p>
            <a:endParaRPr lang="en-US" sz="3600" dirty="0"/>
          </a:p>
          <a:p>
            <a:endParaRPr lang="en-US" sz="3600" dirty="0" smtClean="0"/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FNAL test beams in 2020</a:t>
            </a:r>
          </a:p>
          <a:p>
            <a:pPr marL="571500" indent="-571500">
              <a:buFont typeface="Arial"/>
              <a:buChar char="•"/>
            </a:pPr>
            <a:endParaRPr lang="en-US" sz="3600" dirty="0" smtClean="0"/>
          </a:p>
          <a:p>
            <a:pPr marL="571500" indent="-571500">
              <a:buFont typeface="Arial"/>
              <a:buChar char="•"/>
            </a:pPr>
            <a:endParaRPr lang="en-US" sz="3600" dirty="0" smtClean="0"/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CERN test beams in 2021-2024</a:t>
            </a:r>
          </a:p>
          <a:p>
            <a:pPr marL="571500" indent="-571500">
              <a:buFont typeface="Arial"/>
              <a:buChar char="•"/>
            </a:pPr>
            <a:endParaRPr lang="en-US" sz="3600" dirty="0" smtClean="0"/>
          </a:p>
          <a:p>
            <a:endParaRPr lang="en-US" sz="280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875036" y="6362377"/>
            <a:ext cx="2133600" cy="365125"/>
          </a:xfrm>
        </p:spPr>
        <p:txBody>
          <a:bodyPr/>
          <a:lstStyle/>
          <a:p>
            <a:r>
              <a:rPr lang="en-US" smtClean="0"/>
              <a:t>19/10/2018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5443" y="6356350"/>
            <a:ext cx="6402914" cy="365125"/>
          </a:xfrm>
        </p:spPr>
        <p:txBody>
          <a:bodyPr/>
          <a:lstStyle/>
          <a:p>
            <a:r>
              <a:rPr lang="it-IT" smtClean="0"/>
              <a:t>LAL partecipation to UA9 2019-2024 Workshop, LAL                            Marco Garattini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3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6" y="-25400"/>
            <a:ext cx="8226854" cy="940443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 smtClean="0"/>
              <a:t>Scientific </a:t>
            </a:r>
            <a:r>
              <a:rPr lang="en-US" sz="2800" b="1" i="1" dirty="0"/>
              <a:t>and technological </a:t>
            </a:r>
            <a:r>
              <a:rPr lang="en-US" sz="2800" b="1" i="1" dirty="0" smtClean="0"/>
              <a:t>program</a:t>
            </a:r>
            <a:endParaRPr lang="en-US" sz="2800" b="1" i="1" dirty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2"/>
          </p:nvPr>
        </p:nvSpPr>
        <p:spPr>
          <a:xfrm>
            <a:off x="875036" y="6362377"/>
            <a:ext cx="2133600" cy="365125"/>
          </a:xfrm>
        </p:spPr>
        <p:txBody>
          <a:bodyPr/>
          <a:lstStyle/>
          <a:p>
            <a:r>
              <a:rPr lang="en-US" smtClean="0"/>
              <a:t>19/10/2018</a:t>
            </a:r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5443" y="6356350"/>
            <a:ext cx="6402914" cy="365125"/>
          </a:xfrm>
        </p:spPr>
        <p:txBody>
          <a:bodyPr/>
          <a:lstStyle/>
          <a:p>
            <a:r>
              <a:rPr lang="it-IT" smtClean="0"/>
              <a:t>LAL partecipation to UA9 2019-2024 Workshop, LAL                            Marco Garattini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1042043"/>
            <a:ext cx="87503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Test of LHC crystals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Test of big angle (long) crystals for double crystal experiment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Test of crystals for SPS extraction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Test of high-dose irradiated crystals 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Test of focusing crystals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Test of </a:t>
            </a:r>
            <a:r>
              <a:rPr lang="en-US" sz="2400" dirty="0" err="1" smtClean="0"/>
              <a:t>MediPix</a:t>
            </a:r>
            <a:r>
              <a:rPr lang="en-US" sz="2400" dirty="0" smtClean="0"/>
              <a:t> detectors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Test of </a:t>
            </a:r>
            <a:r>
              <a:rPr lang="en-US" sz="2400" dirty="0" err="1" smtClean="0"/>
              <a:t>CpFM</a:t>
            </a:r>
            <a:r>
              <a:rPr lang="en-US" sz="2400" dirty="0" smtClean="0"/>
              <a:t> detector</a:t>
            </a:r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Other proposals?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438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84" y="9178"/>
            <a:ext cx="6386506" cy="940443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/>
              <a:t>FNAL test beams</a:t>
            </a:r>
            <a:endParaRPr lang="en-US" sz="4000" b="1" i="1" dirty="0"/>
          </a:p>
        </p:txBody>
      </p:sp>
      <p:sp>
        <p:nvSpPr>
          <p:cNvPr id="21" name="Date Placeholder 2"/>
          <p:cNvSpPr>
            <a:spLocks noGrp="1"/>
          </p:cNvSpPr>
          <p:nvPr>
            <p:ph type="dt" sz="half" idx="2"/>
          </p:nvPr>
        </p:nvSpPr>
        <p:spPr>
          <a:xfrm>
            <a:off x="875036" y="6362377"/>
            <a:ext cx="2133600" cy="365125"/>
          </a:xfrm>
        </p:spPr>
        <p:txBody>
          <a:bodyPr/>
          <a:lstStyle/>
          <a:p>
            <a:r>
              <a:rPr lang="en-US" smtClean="0"/>
              <a:t>19/10/2018</a:t>
            </a:r>
            <a:endParaRPr lang="en-US" dirty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5443" y="6356350"/>
            <a:ext cx="6402914" cy="365125"/>
          </a:xfrm>
        </p:spPr>
        <p:txBody>
          <a:bodyPr/>
          <a:lstStyle/>
          <a:p>
            <a:r>
              <a:rPr lang="it-IT" smtClean="0"/>
              <a:t>LAL partecipation to UA9 2019-2024 Workshop, LAL                            Marco Garattini</a:t>
            </a:r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1600" y="974317"/>
            <a:ext cx="4826000" cy="1323439"/>
          </a:xfrm>
          <a:prstGeom prst="rect">
            <a:avLst/>
          </a:prstGeom>
          <a:ln>
            <a:solidFill>
              <a:srgbClr val="19191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Available beam:</a:t>
            </a:r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120 </a:t>
            </a:r>
            <a:r>
              <a:rPr lang="en-US" sz="2000" b="1" dirty="0" err="1" smtClean="0">
                <a:solidFill>
                  <a:srgbClr val="008000"/>
                </a:solidFill>
              </a:rPr>
              <a:t>GeV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>
                <a:solidFill>
                  <a:srgbClr val="008000"/>
                </a:solidFill>
              </a:rPr>
              <a:t>protons </a:t>
            </a:r>
            <a:r>
              <a:rPr lang="en-US" sz="2000" b="1" dirty="0" smtClean="0">
                <a:solidFill>
                  <a:srgbClr val="008000"/>
                </a:solidFill>
              </a:rPr>
              <a:t>(~1-300 KHz)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- Divergence = ???</a:t>
            </a:r>
          </a:p>
          <a:p>
            <a:pPr algn="ctr"/>
            <a:r>
              <a:rPr lang="en-US" dirty="0" smtClean="0">
                <a:solidFill>
                  <a:srgbClr val="FF6600"/>
                </a:solidFill>
              </a:rPr>
              <a:t>- Dimension = ~</a:t>
            </a:r>
            <a:r>
              <a:rPr lang="en-US" dirty="0">
                <a:solidFill>
                  <a:srgbClr val="FF6600"/>
                </a:solidFill>
              </a:rPr>
              <a:t>5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m</a:t>
            </a:r>
            <a:r>
              <a:rPr lang="en-US" dirty="0" smtClean="0">
                <a:solidFill>
                  <a:srgbClr val="FF6600"/>
                </a:solidFill>
              </a:rPr>
              <a:t>m (may be smaller)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18987" y="983434"/>
            <a:ext cx="3296406" cy="175432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Test beam time slots</a:t>
            </a:r>
            <a:endParaRPr lang="en-US" dirty="0"/>
          </a:p>
          <a:p>
            <a:pPr algn="ctr"/>
            <a:r>
              <a:rPr lang="en-US" b="1" dirty="0" smtClean="0">
                <a:solidFill>
                  <a:srgbClr val="0055A0"/>
                </a:solidFill>
              </a:rPr>
              <a:t>2019: </a:t>
            </a:r>
            <a:r>
              <a:rPr lang="en-US" dirty="0" smtClean="0"/>
              <a:t>2 surveys at FNAL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b="1" dirty="0" smtClean="0"/>
              <a:t>2020: </a:t>
            </a:r>
            <a:r>
              <a:rPr lang="en-US" dirty="0" smtClean="0"/>
              <a:t>test beams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2 weeks in January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2 weeks in </a:t>
            </a:r>
            <a:r>
              <a:rPr lang="en-US" dirty="0"/>
              <a:t>J</a:t>
            </a:r>
            <a:r>
              <a:rPr lang="en-US" dirty="0" smtClean="0"/>
              <a:t>une-July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4300" y="2497810"/>
            <a:ext cx="6112942" cy="3462107"/>
            <a:chOff x="292100" y="2497810"/>
            <a:chExt cx="6112942" cy="3462107"/>
          </a:xfrm>
        </p:grpSpPr>
        <p:pic>
          <p:nvPicPr>
            <p:cNvPr id="7" name="Picture 6" descr="MT6_Instrumentation_Map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00" y="2897176"/>
              <a:ext cx="4635500" cy="3062741"/>
            </a:xfrm>
            <a:prstGeom prst="rect">
              <a:avLst/>
            </a:prstGeom>
            <a:ln>
              <a:solidFill>
                <a:srgbClr val="191919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073400" y="4514334"/>
              <a:ext cx="832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~20 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4684" y="2497810"/>
              <a:ext cx="312550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Available area length </a:t>
              </a:r>
              <a:r>
                <a:rPr lang="en-US" dirty="0"/>
                <a:t>~</a:t>
              </a:r>
              <a:r>
                <a:rPr lang="en-US" dirty="0" smtClean="0"/>
                <a:t> 20 m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01985" y="3063286"/>
              <a:ext cx="1698715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Counting room</a:t>
              </a:r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594100" y="3432618"/>
              <a:ext cx="1181100" cy="2884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091236" y="5168900"/>
              <a:ext cx="1313806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 area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10" idx="1"/>
              <a:endCxn id="8" idx="0"/>
            </p:cNvCxnSpPr>
            <p:nvPr/>
          </p:nvCxnSpPr>
          <p:spPr>
            <a:xfrm flipH="1" flipV="1">
              <a:off x="3489721" y="4514334"/>
              <a:ext cx="1601515" cy="8392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866789" y="3708400"/>
            <a:ext cx="4239111" cy="1015663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Access and safety courses:</a:t>
            </a:r>
          </a:p>
          <a:p>
            <a:pPr algn="ctr"/>
            <a:r>
              <a:rPr lang="en-US" dirty="0" smtClean="0"/>
              <a:t>- Some remotely on-line</a:t>
            </a:r>
          </a:p>
          <a:p>
            <a:pPr algn="ctr"/>
            <a:r>
              <a:rPr lang="en-US" dirty="0" smtClean="0"/>
              <a:t>- Some are frontal on site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3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54" y="-88900"/>
            <a:ext cx="8226854" cy="940443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Basic instrumentation</a:t>
            </a:r>
            <a:endParaRPr lang="en-US" sz="4000" b="1" i="1" dirty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2"/>
          </p:nvPr>
        </p:nvSpPr>
        <p:spPr>
          <a:xfrm>
            <a:off x="875036" y="6362377"/>
            <a:ext cx="2133600" cy="365125"/>
          </a:xfrm>
        </p:spPr>
        <p:txBody>
          <a:bodyPr/>
          <a:lstStyle/>
          <a:p>
            <a:r>
              <a:rPr lang="en-US" smtClean="0"/>
              <a:t>19/10/2018</a:t>
            </a:r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5443" y="6356350"/>
            <a:ext cx="6402914" cy="365125"/>
          </a:xfrm>
        </p:spPr>
        <p:txBody>
          <a:bodyPr/>
          <a:lstStyle/>
          <a:p>
            <a:r>
              <a:rPr lang="it-IT" smtClean="0"/>
              <a:t>LAL partecipation to UA9 2019-2024 Workshop, LAL                            Marco Garattini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 descr="Screen Shot 2019-03-06 at 17.28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6" y="832492"/>
            <a:ext cx="3924807" cy="2812408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042586" y="756935"/>
            <a:ext cx="497725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5A0"/>
                </a:solidFill>
              </a:rPr>
              <a:t>TELESCOPE</a:t>
            </a:r>
          </a:p>
          <a:p>
            <a:pPr algn="ctr"/>
            <a:endParaRPr lang="en-US" sz="1200" b="1" dirty="0" smtClean="0">
              <a:solidFill>
                <a:srgbClr val="0055A0"/>
              </a:solidFill>
            </a:endParaRP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PLAN A (FEASABLE)</a:t>
            </a:r>
          </a:p>
          <a:p>
            <a:pPr algn="ctr"/>
            <a:r>
              <a:rPr lang="en-US" b="1" dirty="0" smtClean="0"/>
              <a:t>FNAL CMS-like telescope to be adapted for: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D</a:t>
            </a:r>
            <a:r>
              <a:rPr lang="en-US" dirty="0" smtClean="0"/>
              <a:t>istances of silicon strip planes </a:t>
            </a:r>
          </a:p>
          <a:p>
            <a:pPr algn="ctr"/>
            <a:r>
              <a:rPr lang="en-US" dirty="0" smtClean="0"/>
              <a:t>(from ~1 m to ~20 m)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UA9 H8 DAQ system from ICL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PLAN B (DIFFICULT)</a:t>
            </a:r>
          </a:p>
          <a:p>
            <a:pPr algn="ctr"/>
            <a:r>
              <a:rPr lang="en-US" b="1" dirty="0" smtClean="0">
                <a:solidFill>
                  <a:srgbClr val="0055A0"/>
                </a:solidFill>
              </a:rPr>
              <a:t>transport our H8 Telescope to USA</a:t>
            </a:r>
            <a:endParaRPr lang="en-US" b="1" dirty="0">
              <a:solidFill>
                <a:srgbClr val="0055A0"/>
              </a:solidFill>
            </a:endParaRPr>
          </a:p>
        </p:txBody>
      </p:sp>
      <p:pic>
        <p:nvPicPr>
          <p:cNvPr id="3" name="Picture 2" descr="Screen Shot 2019-03-06 at 17.52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683000"/>
            <a:ext cx="3073400" cy="2460423"/>
          </a:xfrm>
          <a:prstGeom prst="rect">
            <a:avLst/>
          </a:prstGeom>
          <a:ln>
            <a:solidFill>
              <a:srgbClr val="191919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08847" y="3897868"/>
            <a:ext cx="47094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4 AXIS GONIOMETER</a:t>
            </a:r>
            <a:endParaRPr lang="en-US" b="1" dirty="0" smtClean="0"/>
          </a:p>
          <a:p>
            <a:pPr algn="ctr"/>
            <a:r>
              <a:rPr lang="en-US" dirty="0" smtClean="0"/>
              <a:t>The old H8 </a:t>
            </a:r>
            <a:r>
              <a:rPr lang="en-US" dirty="0" err="1" smtClean="0"/>
              <a:t>gonio</a:t>
            </a:r>
            <a:r>
              <a:rPr lang="en-US" dirty="0" smtClean="0"/>
              <a:t> is not working perfectly</a:t>
            </a:r>
          </a:p>
          <a:p>
            <a:pPr algn="ctr"/>
            <a:endParaRPr lang="en-US" sz="1200" dirty="0"/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PLAN A: buy a full new </a:t>
            </a:r>
            <a:r>
              <a:rPr lang="en-US" b="1" dirty="0" err="1" smtClean="0">
                <a:solidFill>
                  <a:srgbClr val="008000"/>
                </a:solidFill>
              </a:rPr>
              <a:t>gonio</a:t>
            </a:r>
            <a:r>
              <a:rPr lang="en-US" b="1" dirty="0" smtClean="0">
                <a:solidFill>
                  <a:srgbClr val="008000"/>
                </a:solidFill>
              </a:rPr>
              <a:t> (~47 KCHF)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(it will be useful also from 2021 at </a:t>
            </a:r>
            <a:r>
              <a:rPr lang="en-US" b="1" dirty="0">
                <a:solidFill>
                  <a:srgbClr val="008000"/>
                </a:solidFill>
              </a:rPr>
              <a:t>C</a:t>
            </a:r>
            <a:r>
              <a:rPr lang="en-US" b="1" dirty="0" smtClean="0">
                <a:solidFill>
                  <a:srgbClr val="008000"/>
                </a:solidFill>
              </a:rPr>
              <a:t>ERN)</a:t>
            </a:r>
          </a:p>
          <a:p>
            <a:pPr algn="ctr"/>
            <a:endParaRPr lang="en-US" sz="1200" b="1" dirty="0" smtClean="0">
              <a:solidFill>
                <a:srgbClr val="008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PLAN B: repair the old one (difficult)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5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6" y="-25400"/>
            <a:ext cx="8226854" cy="940443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smtClean="0"/>
              <a:t>Main issues to face for FNAL</a:t>
            </a:r>
            <a:endParaRPr lang="en-US" sz="3600" b="1" i="1" dirty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2"/>
          </p:nvPr>
        </p:nvSpPr>
        <p:spPr>
          <a:xfrm>
            <a:off x="875036" y="6362377"/>
            <a:ext cx="2133600" cy="365125"/>
          </a:xfrm>
        </p:spPr>
        <p:txBody>
          <a:bodyPr/>
          <a:lstStyle/>
          <a:p>
            <a:r>
              <a:rPr lang="en-US" smtClean="0"/>
              <a:t>19/10/2018</a:t>
            </a:r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5443" y="6356350"/>
            <a:ext cx="6402914" cy="365125"/>
          </a:xfrm>
        </p:spPr>
        <p:txBody>
          <a:bodyPr/>
          <a:lstStyle/>
          <a:p>
            <a:r>
              <a:rPr lang="it-IT" smtClean="0"/>
              <a:t>LAL partecipation to UA9 2019-2024 Workshop, LAL                            Marco Garattini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546" y="1008435"/>
            <a:ext cx="87503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6600"/>
                </a:solidFill>
              </a:rPr>
              <a:t>Financial resources (pending</a:t>
            </a:r>
            <a:r>
              <a:rPr lang="mr-IN" sz="2400" dirty="0" smtClean="0">
                <a:solidFill>
                  <a:srgbClr val="FF6600"/>
                </a:solidFill>
              </a:rPr>
              <a:t>…</a:t>
            </a:r>
            <a:r>
              <a:rPr lang="en-US" sz="2400" dirty="0" smtClean="0">
                <a:solidFill>
                  <a:srgbClr val="FF660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Technical feasibility (good!)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6600"/>
                </a:solidFill>
              </a:rPr>
              <a:t>People availability (to be discussed</a:t>
            </a:r>
            <a:r>
              <a:rPr lang="mr-IN" sz="2400" dirty="0" smtClean="0">
                <a:solidFill>
                  <a:srgbClr val="FF6600"/>
                </a:solidFill>
              </a:rPr>
              <a:t>…</a:t>
            </a:r>
            <a:r>
              <a:rPr lang="en-US" sz="2400" dirty="0" smtClean="0">
                <a:solidFill>
                  <a:srgbClr val="FF660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Almost sure the Russian colleagues absence (big problem!):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No Russian crystal experts on site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No crystal alignment experts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At least 2 shifter operators less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4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6" y="-25400"/>
            <a:ext cx="8226854" cy="940443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smtClean="0"/>
              <a:t>CERN H8 test beams</a:t>
            </a:r>
            <a:endParaRPr lang="en-US" sz="3600" b="1" i="1" dirty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2"/>
          </p:nvPr>
        </p:nvSpPr>
        <p:spPr>
          <a:xfrm>
            <a:off x="875036" y="6362377"/>
            <a:ext cx="2133600" cy="365125"/>
          </a:xfrm>
        </p:spPr>
        <p:txBody>
          <a:bodyPr/>
          <a:lstStyle/>
          <a:p>
            <a:r>
              <a:rPr lang="en-US" smtClean="0"/>
              <a:t>19/10/2018</a:t>
            </a:r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5443" y="6356350"/>
            <a:ext cx="6402914" cy="365125"/>
          </a:xfrm>
        </p:spPr>
        <p:txBody>
          <a:bodyPr/>
          <a:lstStyle/>
          <a:p>
            <a:r>
              <a:rPr lang="it-IT" smtClean="0"/>
              <a:t>LAL partecipation to UA9 2019-2024 Workshop, LAL                            Marco Garattini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546" y="1008435"/>
            <a:ext cx="87503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Same </a:t>
            </a:r>
            <a:r>
              <a:rPr lang="en-US" sz="2400" dirty="0" smtClean="0"/>
              <a:t>scientific and technological general program, but it depends on what we will be able to do at FNAL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Starting from 2021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To be requested to CERN management </a:t>
            </a:r>
          </a:p>
          <a:p>
            <a:r>
              <a:rPr lang="en-US" sz="2400" dirty="0" smtClean="0"/>
              <a:t>            (SPSC approved or MD-like)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Standard configuration + new goniometer</a:t>
            </a:r>
          </a:p>
          <a:p>
            <a:endParaRPr lang="en-US" sz="2400" dirty="0" smtClean="0"/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9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1801" y="1104900"/>
            <a:ext cx="825499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/>
              <a:t>Thank you for your attention and hope to see you on the   beam lines !!!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875036" y="6362377"/>
            <a:ext cx="2133600" cy="365125"/>
          </a:xfrm>
        </p:spPr>
        <p:txBody>
          <a:bodyPr/>
          <a:lstStyle/>
          <a:p>
            <a:r>
              <a:rPr lang="en-US" smtClean="0"/>
              <a:t>19/10/2018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5443" y="6356350"/>
            <a:ext cx="6402914" cy="365125"/>
          </a:xfrm>
        </p:spPr>
        <p:txBody>
          <a:bodyPr/>
          <a:lstStyle/>
          <a:p>
            <a:r>
              <a:rPr lang="it-IT" smtClean="0"/>
              <a:t>LAL partecipation to UA9 2019-2024 Workshop, LAL                            Marco Garattini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2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CERNCorporate4-3.potx</Template>
  <TotalTime>57348</TotalTime>
  <Words>562</Words>
  <Application>Microsoft Macintosh PowerPoint</Application>
  <PresentationFormat>On-screen Show (4:3)</PresentationFormat>
  <Paragraphs>123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CERNCorporate4-3</vt:lpstr>
      <vt:lpstr>“Future FNAL and CERN  test beams” </vt:lpstr>
      <vt:lpstr>Outline</vt:lpstr>
      <vt:lpstr>Scientific and technological program</vt:lpstr>
      <vt:lpstr>FNAL test beams</vt:lpstr>
      <vt:lpstr>Basic instrumentation</vt:lpstr>
      <vt:lpstr>Main issues to face for FNAL</vt:lpstr>
      <vt:lpstr>CERN H8 test beams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Marco Garattini</cp:lastModifiedBy>
  <cp:revision>1212</cp:revision>
  <dcterms:created xsi:type="dcterms:W3CDTF">2012-11-30T11:04:26Z</dcterms:created>
  <dcterms:modified xsi:type="dcterms:W3CDTF">2019-03-11T12:14:49Z</dcterms:modified>
</cp:coreProperties>
</file>