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1985" r:id="rId2"/>
    <p:sldId id="1969" r:id="rId3"/>
    <p:sldId id="1972" r:id="rId4"/>
    <p:sldId id="1998" r:id="rId5"/>
    <p:sldId id="1965" r:id="rId6"/>
    <p:sldId id="1970" r:id="rId7"/>
    <p:sldId id="1996" r:id="rId8"/>
    <p:sldId id="1997" r:id="rId9"/>
    <p:sldId id="2002" r:id="rId10"/>
    <p:sldId id="1976" r:id="rId11"/>
    <p:sldId id="1981" r:id="rId12"/>
    <p:sldId id="1968" r:id="rId13"/>
    <p:sldId id="1983" r:id="rId14"/>
    <p:sldId id="1984" r:id="rId15"/>
    <p:sldId id="1986" r:id="rId16"/>
    <p:sldId id="1988" r:id="rId17"/>
    <p:sldId id="1989" r:id="rId18"/>
    <p:sldId id="1994" r:id="rId19"/>
    <p:sldId id="1995" r:id="rId20"/>
    <p:sldId id="2001" r:id="rId21"/>
    <p:sldId id="1991" r:id="rId22"/>
    <p:sldId id="1992" r:id="rId23"/>
    <p:sldId id="1993" r:id="rId24"/>
    <p:sldId id="1990" r:id="rId25"/>
    <p:sldId id="1999" r:id="rId26"/>
    <p:sldId id="2000" r:id="rId27"/>
    <p:sldId id="1982" r:id="rId28"/>
  </p:sldIdLst>
  <p:sldSz cx="9144000" cy="5143500" type="screen16x9"/>
  <p:notesSz cx="6805613" cy="9944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orient="horz" pos="628" userDrawn="1">
          <p15:clr>
            <a:srgbClr val="A4A3A4"/>
          </p15:clr>
        </p15:guide>
        <p15:guide id="4" pos="5251" userDrawn="1">
          <p15:clr>
            <a:srgbClr val="A4A3A4"/>
          </p15:clr>
        </p15:guide>
        <p15:guide id="5" pos="8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 userDrawn="1">
          <p15:clr>
            <a:srgbClr val="A4A3A4"/>
          </p15:clr>
        </p15:guide>
        <p15:guide id="2" pos="214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F7E"/>
    <a:srgbClr val="FB5837"/>
    <a:srgbClr val="F96739"/>
    <a:srgbClr val="FF2929"/>
    <a:srgbClr val="FF3333"/>
    <a:srgbClr val="FF0000"/>
    <a:srgbClr val="009644"/>
    <a:srgbClr val="4F81BD"/>
    <a:srgbClr val="FFC000"/>
    <a:srgbClr val="1737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88429" autoAdjust="0"/>
  </p:normalViewPr>
  <p:slideViewPr>
    <p:cSldViewPr>
      <p:cViewPr varScale="1">
        <p:scale>
          <a:sx n="98" d="100"/>
          <a:sy n="98" d="100"/>
        </p:scale>
        <p:origin x="474" y="72"/>
      </p:cViewPr>
      <p:guideLst>
        <p:guide orient="horz" pos="3240"/>
        <p:guide orient="horz" pos="628"/>
        <p:guide pos="5251"/>
        <p:guide pos="8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75" d="100"/>
        <a:sy n="75" d="100"/>
      </p:scale>
      <p:origin x="0" y="1136"/>
    </p:cViewPr>
  </p:sorterViewPr>
  <p:notesViewPr>
    <p:cSldViewPr>
      <p:cViewPr varScale="1">
        <p:scale>
          <a:sx n="77" d="100"/>
          <a:sy n="77" d="100"/>
        </p:scale>
        <p:origin x="-2208" y="-90"/>
      </p:cViewPr>
      <p:guideLst>
        <p:guide orient="horz" pos="3132"/>
        <p:guide pos="2144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8565" cy="496564"/>
          </a:xfrm>
          <a:prstGeom prst="rect">
            <a:avLst/>
          </a:prstGeom>
        </p:spPr>
        <p:txBody>
          <a:bodyPr vert="horz" lIns="92325" tIns="46162" rIns="92325" bIns="46162" rtlCol="0"/>
          <a:lstStyle>
            <a:lvl1pPr algn="l">
              <a:defRPr sz="1300"/>
            </a:lvl1pPr>
          </a:lstStyle>
          <a:p>
            <a:pPr>
              <a:defRPr/>
            </a:pPr>
            <a:r>
              <a:rPr lang="en-US"/>
              <a:t>This is a test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5443" y="2"/>
            <a:ext cx="2948565" cy="496564"/>
          </a:xfrm>
          <a:prstGeom prst="rect">
            <a:avLst/>
          </a:prstGeom>
        </p:spPr>
        <p:txBody>
          <a:bodyPr vert="horz" lIns="92325" tIns="46162" rIns="92325" bIns="46162" rtlCol="0"/>
          <a:lstStyle>
            <a:lvl1pPr algn="r">
              <a:defRPr sz="1300"/>
            </a:lvl1pPr>
          </a:lstStyle>
          <a:p>
            <a:pPr>
              <a:defRPr/>
            </a:pPr>
            <a:fld id="{D0617223-37D1-4538-923C-6B117196357E}" type="datetimeFigureOut">
              <a:rPr lang="en-US"/>
              <a:pPr>
                <a:defRPr/>
              </a:pPr>
              <a:t>3/12/2019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5936"/>
            <a:ext cx="2948565" cy="496564"/>
          </a:xfrm>
          <a:prstGeom prst="rect">
            <a:avLst/>
          </a:prstGeom>
        </p:spPr>
        <p:txBody>
          <a:bodyPr vert="horz" lIns="92325" tIns="46162" rIns="92325" bIns="46162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5443" y="9445936"/>
            <a:ext cx="2948565" cy="496564"/>
          </a:xfrm>
          <a:prstGeom prst="rect">
            <a:avLst/>
          </a:prstGeom>
        </p:spPr>
        <p:txBody>
          <a:bodyPr vert="horz" lIns="92325" tIns="46162" rIns="92325" bIns="46162" rtlCol="0" anchor="b"/>
          <a:lstStyle>
            <a:lvl1pPr algn="r">
              <a:defRPr sz="1300"/>
            </a:lvl1pPr>
          </a:lstStyle>
          <a:p>
            <a:pPr>
              <a:defRPr/>
            </a:pPr>
            <a:fld id="{602268FF-81BF-4736-830D-281BB962F3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09013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2950169" cy="496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97" tIns="48799" rIns="97597" bIns="48799" numCol="1" anchor="t" anchorCtr="0" compatLnSpc="1">
            <a:prstTxWarp prst="textNoShape">
              <a:avLst/>
            </a:prstTxWarp>
          </a:bodyPr>
          <a:lstStyle>
            <a:lvl1pPr algn="l" defTabSz="976145">
              <a:defRPr sz="1400"/>
            </a:lvl1pPr>
          </a:lstStyle>
          <a:p>
            <a:pPr>
              <a:defRPr/>
            </a:pPr>
            <a:r>
              <a:rPr lang="en-US"/>
              <a:t>This is a test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5443" y="2"/>
            <a:ext cx="2948565" cy="496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97" tIns="48799" rIns="97597" bIns="48799" numCol="1" anchor="t" anchorCtr="0" compatLnSpc="1">
            <a:prstTxWarp prst="textNoShape">
              <a:avLst/>
            </a:prstTxWarp>
          </a:bodyPr>
          <a:lstStyle>
            <a:lvl1pPr algn="r" defTabSz="976145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313" y="746125"/>
            <a:ext cx="6630987" cy="3730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562" y="4723769"/>
            <a:ext cx="5444490" cy="4473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97" tIns="48799" rIns="97597" bIns="487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45936"/>
            <a:ext cx="2950169" cy="496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97" tIns="48799" rIns="97597" bIns="48799" numCol="1" anchor="b" anchorCtr="0" compatLnSpc="1">
            <a:prstTxWarp prst="textNoShape">
              <a:avLst/>
            </a:prstTxWarp>
          </a:bodyPr>
          <a:lstStyle>
            <a:lvl1pPr algn="l" defTabSz="976145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5443" y="9445936"/>
            <a:ext cx="2948565" cy="496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97" tIns="48799" rIns="97597" bIns="48799" numCol="1" anchor="b" anchorCtr="0" compatLnSpc="1">
            <a:prstTxWarp prst="textNoShape">
              <a:avLst/>
            </a:prstTxWarp>
          </a:bodyPr>
          <a:lstStyle>
            <a:lvl1pPr algn="r" defTabSz="976145">
              <a:defRPr sz="1400"/>
            </a:lvl1pPr>
          </a:lstStyle>
          <a:p>
            <a:pPr>
              <a:defRPr/>
            </a:pPr>
            <a:fld id="{B16AB1AD-67F4-4C8E-A88E-285F0961BBD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14033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This is a test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241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4CBD12F-8B46-4DDB-A540-D18E90A15995}" type="slidenum">
              <a:t>16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8779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23739AE-520A-4596-84A6-950B721661BD}" type="slidenum">
              <a:t>17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3281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1B9AC36-EFEA-4921-BDFB-D39570F58FC6}" type="slidenum">
              <a:t>19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506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9C265-F566-43B5-AF49-036FDDA9067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864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9C265-F566-43B5-AF49-036FDDA9067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11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CB56ED0-CCEF-4796-9340-A1948578F441}" type="slidenum">
              <a:t>7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94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D773ACF-7A28-4C81-B128-924DFFE57938}" type="slidenum">
              <a:t>8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34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9C265-F566-43B5-AF49-036FDDA9067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143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9C265-F566-43B5-AF49-036FDDA9067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7002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9C265-F566-43B5-AF49-036FDDA9067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18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D5E4FDF-1830-47A0-9AE6-AD23CD5535E5}" type="slidenum">
              <a:t>15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097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344260"/>
            <a:ext cx="9144000" cy="1113745"/>
          </a:xfrm>
          <a:prstGeom prst="rect">
            <a:avLst/>
          </a:prstGeom>
          <a:gradFill flip="none" rotWithShape="1">
            <a:gsLst>
              <a:gs pos="12000">
                <a:schemeClr val="bg1">
                  <a:lumMod val="65000"/>
                  <a:alpha val="31000"/>
                </a:schemeClr>
              </a:gs>
              <a:gs pos="85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15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2360" y="421070"/>
            <a:ext cx="7162800" cy="45983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3037285"/>
            <a:ext cx="7162800" cy="1077515"/>
          </a:xfrm>
        </p:spPr>
        <p:txBody>
          <a:bodyPr anchor="b"/>
          <a:lstStyle>
            <a:lvl1pPr marL="0" indent="0">
              <a:buNone/>
              <a:defRPr sz="1500" i="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6877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467600" cy="857250"/>
          </a:xfrm>
        </p:spPr>
        <p:txBody>
          <a:bodyPr/>
          <a:lstStyle/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3657600" cy="3262788"/>
          </a:xfrm>
        </p:spPr>
        <p:txBody>
          <a:bodyPr/>
          <a:lstStyle>
            <a:lvl1pPr>
              <a:defRPr sz="1950"/>
            </a:lvl1pPr>
            <a:lvl2pPr>
              <a:defRPr sz="165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200150"/>
            <a:ext cx="3657600" cy="3262789"/>
          </a:xfrm>
        </p:spPr>
        <p:txBody>
          <a:bodyPr/>
          <a:lstStyle>
            <a:lvl1pPr>
              <a:defRPr sz="1950"/>
            </a:lvl1pPr>
            <a:lvl2pPr>
              <a:defRPr sz="165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17/10/2016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CERN - EURADOS WG9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188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Jus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x-none" dirty="0" smtClean="0"/>
              <a:t>Slide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295326" y="4767263"/>
            <a:ext cx="1371108" cy="273844"/>
          </a:xfrm>
          <a:prstGeom prst="rect">
            <a:avLst/>
          </a:prstGeom>
        </p:spPr>
        <p:txBody>
          <a:bodyPr/>
          <a:lstStyle/>
          <a:p>
            <a:fld id="{68B12609-34BA-4E69-ADAD-A31FCB243A07}" type="datetime1">
              <a:rPr lang="en-US" smtClean="0"/>
              <a:t>3/12/2019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66435" y="4767263"/>
            <a:ext cx="4290489" cy="27384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Régis SEIDENBINDER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56924" y="4767263"/>
            <a:ext cx="729876" cy="273844"/>
          </a:xfrm>
          <a:prstGeom prst="rect">
            <a:avLst/>
          </a:prstGeom>
        </p:spPr>
        <p:txBody>
          <a:bodyPr/>
          <a:lstStyle/>
          <a:p>
            <a:fld id="{8D6C380F-326D-3C40-9EE7-7FBAB09534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030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1"/>
          <p:cNvSpPr/>
          <p:nvPr userDrawn="1"/>
        </p:nvSpPr>
        <p:spPr bwMode="auto">
          <a:xfrm>
            <a:off x="0" y="0"/>
            <a:ext cx="9144000" cy="742950"/>
          </a:xfrm>
          <a:prstGeom prst="rect">
            <a:avLst/>
          </a:prstGeom>
          <a:gradFill flip="none" rotWithShape="1">
            <a:gsLst>
              <a:gs pos="12000">
                <a:schemeClr val="bg1">
                  <a:lumMod val="65000"/>
                  <a:alpha val="31000"/>
                </a:schemeClr>
              </a:gs>
              <a:gs pos="85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1500" dirty="0"/>
          </a:p>
        </p:txBody>
      </p:sp>
      <p:sp>
        <p:nvSpPr>
          <p:cNvPr id="3" name="Tit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"/>
            <a:ext cx="7467600" cy="708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7630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914400"/>
            <a:ext cx="3657600" cy="38290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0"/>
          </p:nvPr>
        </p:nvSpPr>
        <p:spPr>
          <a:xfrm>
            <a:off x="5334000" y="914400"/>
            <a:ext cx="3657600" cy="38290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"/>
            <a:ext cx="7467600" cy="708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6212" y="914400"/>
            <a:ext cx="3659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6212" y="1394221"/>
            <a:ext cx="3659188" cy="3406379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30976" y="914400"/>
            <a:ext cx="366062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0976" y="1394221"/>
            <a:ext cx="3660625" cy="3406379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"/>
            <a:ext cx="7467600" cy="708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447800" y="857251"/>
            <a:ext cx="3657600" cy="19595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257800" y="857251"/>
            <a:ext cx="3657600" cy="19595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447800" y="2896792"/>
            <a:ext cx="3657600" cy="196095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57800" y="2896792"/>
            <a:ext cx="3657600" cy="19609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"/>
            <a:ext cx="7467600" cy="708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371600" y="914400"/>
            <a:ext cx="7543800" cy="388620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 dirty="0" smtClean="0"/>
          </a:p>
        </p:txBody>
      </p:sp>
      <p:sp>
        <p:nvSpPr>
          <p:cNvPr id="5" name="Title 4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"/>
            <a:ext cx="7467600" cy="708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0" y="0"/>
            <a:ext cx="9144000" cy="742950"/>
          </a:xfrm>
          <a:prstGeom prst="rect">
            <a:avLst/>
          </a:prstGeom>
          <a:gradFill flip="none" rotWithShape="1">
            <a:gsLst>
              <a:gs pos="12000">
                <a:schemeClr val="bg1">
                  <a:lumMod val="65000"/>
                  <a:alpha val="31000"/>
                </a:schemeClr>
              </a:gs>
              <a:gs pos="85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1500" dirty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"/>
            <a:ext cx="7467600" cy="708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914400"/>
            <a:ext cx="7467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533400" y="4686300"/>
            <a:ext cx="12954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/>
          <a:lstStyle/>
          <a:p>
            <a:pPr>
              <a:defRPr/>
            </a:pPr>
            <a:endParaRPr lang="en-US" sz="105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0" y="4857750"/>
            <a:ext cx="12192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/>
          <a:lstStyle/>
          <a:p>
            <a:pPr algn="ctr">
              <a:defRPr/>
            </a:pPr>
            <a:r>
              <a:rPr lang="en-US" sz="1050" dirty="0">
                <a:solidFill>
                  <a:schemeClr val="bg1"/>
                </a:solidFill>
              </a:rPr>
              <a:t> -</a:t>
            </a:r>
            <a:fld id="{6A59D7EB-9048-4DBB-B21A-D5AD76E636FE}" type="slidenum">
              <a:rPr lang="en-US" sz="1050">
                <a:solidFill>
                  <a:schemeClr val="bg1"/>
                </a:solidFill>
              </a:rPr>
              <a:pPr algn="ctr">
                <a:defRPr/>
              </a:pPr>
              <a:t>‹#›</a:t>
            </a:fld>
            <a:r>
              <a:rPr lang="en-US" sz="1050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17" name="NameInfo"/>
          <p:cNvSpPr txBox="1"/>
          <p:nvPr/>
        </p:nvSpPr>
        <p:spPr>
          <a:xfrm>
            <a:off x="7874000" y="4857750"/>
            <a:ext cx="1905000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endParaRPr lang="en-US" sz="105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19740" y="4837645"/>
            <a:ext cx="4242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EAA5DB9-D22A-4160-9776-E969CB8E7A13}" type="slidenum">
              <a:rPr lang="en-GB" sz="900" smtClean="0"/>
              <a:pPr/>
              <a:t>‹#›</a:t>
            </a:fld>
            <a:endParaRPr lang="en-GB" sz="900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3561" y="4857074"/>
            <a:ext cx="21163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rgbClr val="003F7E"/>
                </a:solidFill>
              </a:rPr>
              <a:t>F.Murtas</a:t>
            </a:r>
            <a:r>
              <a:rPr lang="it-IT" sz="1200" dirty="0" smtClean="0">
                <a:solidFill>
                  <a:srgbClr val="003F7E"/>
                </a:solidFill>
              </a:rPr>
              <a:t> CERN &amp; INFN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2306105" y="4873218"/>
            <a:ext cx="31876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 smtClean="0">
                <a:solidFill>
                  <a:srgbClr val="003F7E"/>
                </a:solidFill>
                <a:effectLst/>
                <a:latin typeface="Arial" panose="020B0604020202020204" pitchFamily="34" charset="0"/>
              </a:rPr>
              <a:t>UA9 2019-2024 Workshop March 12</a:t>
            </a:r>
            <a:r>
              <a:rPr lang="en-US" sz="1200" b="0" baseline="30000" dirty="0" smtClean="0">
                <a:solidFill>
                  <a:srgbClr val="003F7E"/>
                </a:solidFill>
                <a:effectLst/>
                <a:latin typeface="Arial" panose="020B0604020202020204" pitchFamily="34" charset="0"/>
              </a:rPr>
              <a:t>th</a:t>
            </a:r>
            <a:r>
              <a:rPr lang="en-US" sz="1200" b="0" dirty="0" smtClean="0">
                <a:solidFill>
                  <a:srgbClr val="003F7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200" b="0" baseline="0" dirty="0" smtClean="0">
                <a:solidFill>
                  <a:srgbClr val="003F7E"/>
                </a:solidFill>
                <a:effectLst/>
                <a:latin typeface="Arial" panose="020B0604020202020204" pitchFamily="34" charset="0"/>
              </a:rPr>
              <a:t>2019 </a:t>
            </a:r>
            <a:endParaRPr lang="en-US" sz="1200" b="0" dirty="0">
              <a:solidFill>
                <a:srgbClr val="003F7E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59" r:id="rId4"/>
    <p:sldLayoutId id="2147483660" r:id="rId5"/>
    <p:sldLayoutId id="2147483661" r:id="rId6"/>
    <p:sldLayoutId id="2147483664" r:id="rId7"/>
    <p:sldLayoutId id="2147483665" r:id="rId8"/>
    <p:sldLayoutId id="2147483666" r:id="rId9"/>
    <p:sldLayoutId id="2147483674" r:id="rId10"/>
    <p:sldLayoutId id="2147483675" r:id="rId11"/>
    <p:sldLayoutId id="2147483676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7375E"/>
          </a:solidFill>
          <a:effectLst/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7375E"/>
          </a:solidFill>
          <a:effectLst>
            <a:outerShdw blurRad="38100" dist="38100" dir="2700000" algn="tl">
              <a:srgbClr val="C0C0C0"/>
            </a:outerShdw>
          </a:effectLst>
          <a:latin typeface="Franklin Gothic Medium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7375E"/>
          </a:solidFill>
          <a:effectLst>
            <a:outerShdw blurRad="38100" dist="38100" dir="2700000" algn="tl">
              <a:srgbClr val="C0C0C0"/>
            </a:outerShdw>
          </a:effectLst>
          <a:latin typeface="Franklin Gothic Medium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7375E"/>
          </a:solidFill>
          <a:effectLst>
            <a:outerShdw blurRad="38100" dist="38100" dir="2700000" algn="tl">
              <a:srgbClr val="C0C0C0"/>
            </a:outerShdw>
          </a:effectLst>
          <a:latin typeface="Franklin Gothic Medium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7375E"/>
          </a:solidFill>
          <a:effectLst>
            <a:outerShdw blurRad="38100" dist="38100" dir="2700000" algn="tl">
              <a:srgbClr val="C0C0C0"/>
            </a:outerShdw>
          </a:effectLst>
          <a:latin typeface="Franklin Gothic Medium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990099"/>
          </a:solidFill>
          <a:effectLst>
            <a:outerShdw blurRad="38100" dist="38100" dir="2700000" algn="tl">
              <a:srgbClr val="C0C0C0"/>
            </a:outerShdw>
          </a:effectLst>
          <a:latin typeface="Franklin Gothic Medium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990099"/>
          </a:solidFill>
          <a:effectLst>
            <a:outerShdw blurRad="38100" dist="38100" dir="2700000" algn="tl">
              <a:srgbClr val="C0C0C0"/>
            </a:outerShdw>
          </a:effectLst>
          <a:latin typeface="Franklin Gothic Medium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990099"/>
          </a:solidFill>
          <a:effectLst>
            <a:outerShdw blurRad="38100" dist="38100" dir="2700000" algn="tl">
              <a:srgbClr val="C0C0C0"/>
            </a:outerShdw>
          </a:effectLst>
          <a:latin typeface="Franklin Gothic Medium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990099"/>
          </a:solidFill>
          <a:effectLst>
            <a:outerShdw blurRad="38100" dist="38100" dir="2700000" algn="tl">
              <a:srgbClr val="C0C0C0"/>
            </a:outerShdw>
          </a:effectLst>
          <a:latin typeface="Franklin Gothic Medium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1800" b="1">
          <a:solidFill>
            <a:srgbClr val="376092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b="1">
          <a:solidFill>
            <a:srgbClr val="376092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200" b="1">
          <a:solidFill>
            <a:srgbClr val="376092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200" b="1">
          <a:solidFill>
            <a:srgbClr val="376092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200" b="1">
          <a:solidFill>
            <a:srgbClr val="376092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200" b="1">
          <a:solidFill>
            <a:srgbClr val="004F9E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200" b="1">
          <a:solidFill>
            <a:srgbClr val="004F9E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200" b="1">
          <a:solidFill>
            <a:srgbClr val="004F9E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200" b="1">
          <a:solidFill>
            <a:srgbClr val="004F9E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4.wdp"/><Relationship Id="rId5" Type="http://schemas.openxmlformats.org/officeDocument/2006/relationships/image" Target="../media/image47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9.pn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microsoft.com/office/2007/relationships/hdphoto" Target="../media/hdphoto7.wdp"/><Relationship Id="rId7" Type="http://schemas.openxmlformats.org/officeDocument/2006/relationships/image" Target="../media/image6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6.png"/><Relationship Id="rId5" Type="http://schemas.openxmlformats.org/officeDocument/2006/relationships/image" Target="../media/image65.tiff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3163" y="459475"/>
            <a:ext cx="7162800" cy="839481"/>
          </a:xfrm>
        </p:spPr>
        <p:txBody>
          <a:bodyPr anchor="ctr"/>
          <a:lstStyle/>
          <a:p>
            <a:pPr algn="ctr" eaLnBrk="1" hangingPunct="1">
              <a:defRPr/>
            </a:pPr>
            <a:r>
              <a:rPr lang="en-GB" sz="2400" dirty="0"/>
              <a:t>Timepix and Timepix3 installations in SPS for monitoring </a:t>
            </a:r>
            <a:r>
              <a:rPr lang="en-GB" sz="2400" dirty="0" smtClean="0"/>
              <a:t>of </a:t>
            </a:r>
            <a:r>
              <a:rPr lang="en-GB" sz="2400" dirty="0"/>
              <a:t>crystal </a:t>
            </a:r>
            <a:r>
              <a:rPr lang="en-GB" sz="2400" dirty="0" smtClean="0"/>
              <a:t>channelled BEAM </a:t>
            </a:r>
            <a:endParaRPr lang="en-US" cap="none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530" name="Text Placeholder 2"/>
          <p:cNvSpPr>
            <a:spLocks noGrp="1"/>
          </p:cNvSpPr>
          <p:nvPr>
            <p:ph type="body" idx="1"/>
          </p:nvPr>
        </p:nvSpPr>
        <p:spPr>
          <a:xfrm>
            <a:off x="1173163" y="1611625"/>
            <a:ext cx="7162800" cy="768100"/>
          </a:xfrm>
        </p:spPr>
        <p:txBody>
          <a:bodyPr/>
          <a:lstStyle/>
          <a:p>
            <a:pPr algn="ctr" eaLnBrk="1" hangingPunct="1"/>
            <a:r>
              <a:rPr lang="en-US" dirty="0" err="1" smtClean="0"/>
              <a:t>F.Murtas</a:t>
            </a:r>
            <a:r>
              <a:rPr lang="en-US" dirty="0" smtClean="0"/>
              <a:t>, J. </a:t>
            </a:r>
            <a:r>
              <a:rPr lang="en-US" dirty="0" err="1" smtClean="0"/>
              <a:t>Alozy</a:t>
            </a:r>
            <a:r>
              <a:rPr lang="en-US" dirty="0" smtClean="0"/>
              <a:t>,  </a:t>
            </a:r>
            <a:r>
              <a:rPr lang="en-US" dirty="0" err="1" smtClean="0"/>
              <a:t>P.Burian</a:t>
            </a:r>
            <a:r>
              <a:rPr lang="en-US" dirty="0" smtClean="0"/>
              <a:t>,  </a:t>
            </a:r>
            <a:r>
              <a:rPr lang="en-US" dirty="0" err="1" smtClean="0"/>
              <a:t>A.Natochii</a:t>
            </a:r>
            <a:r>
              <a:rPr lang="en-US" dirty="0" smtClean="0"/>
              <a:t>, 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R</a:t>
            </a:r>
            <a:r>
              <a:rPr lang="en-US" dirty="0" smtClean="0"/>
              <a:t>. </a:t>
            </a:r>
            <a:r>
              <a:rPr lang="en-US" dirty="0" err="1" smtClean="0"/>
              <a:t>Seidenbinder</a:t>
            </a:r>
            <a:r>
              <a:rPr lang="en-US" dirty="0" smtClean="0"/>
              <a:t> &amp;  </a:t>
            </a:r>
            <a:r>
              <a:rPr lang="en-US" dirty="0" err="1" smtClean="0"/>
              <a:t>W.Scandale</a:t>
            </a:r>
            <a:endParaRPr lang="en-US" dirty="0" smtClean="0"/>
          </a:p>
          <a:p>
            <a:pPr algn="ctr" eaLnBrk="1" hangingPunct="1"/>
            <a:r>
              <a:rPr lang="en-US" sz="1350" dirty="0" smtClean="0"/>
              <a:t> </a:t>
            </a:r>
            <a:endParaRPr lang="en-US" sz="1350" i="1" dirty="0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998865" y="2379893"/>
            <a:ext cx="5040656" cy="184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14313" indent="-214313">
              <a:spcAft>
                <a:spcPts val="450"/>
              </a:spcAft>
              <a:buFont typeface="Arial" charset="0"/>
              <a:buChar char="•"/>
            </a:pPr>
            <a:r>
              <a:rPr lang="en-US" dirty="0" smtClean="0">
                <a:solidFill>
                  <a:srgbClr val="003F7E"/>
                </a:solidFill>
              </a:rPr>
              <a:t>Ua9 experiment layout 2017 and 2018</a:t>
            </a:r>
          </a:p>
          <a:p>
            <a:pPr marL="214313" indent="-214313">
              <a:spcAft>
                <a:spcPts val="450"/>
              </a:spcAft>
              <a:buFont typeface="Arial" charset="0"/>
              <a:buChar char="•"/>
            </a:pPr>
            <a:r>
              <a:rPr lang="en-US" dirty="0" smtClean="0">
                <a:solidFill>
                  <a:srgbClr val="003F7E"/>
                </a:solidFill>
              </a:rPr>
              <a:t>Timepix vs Timepix3 </a:t>
            </a:r>
            <a:endParaRPr lang="en-US" dirty="0" smtClean="0">
              <a:solidFill>
                <a:srgbClr val="003F7E"/>
              </a:solidFill>
            </a:endParaRPr>
          </a:p>
          <a:p>
            <a:pPr marL="214313" indent="-214313">
              <a:spcAft>
                <a:spcPts val="450"/>
              </a:spcAft>
              <a:buFont typeface="Arial" charset="0"/>
              <a:buChar char="•"/>
            </a:pPr>
            <a:r>
              <a:rPr lang="it-IT" dirty="0" smtClean="0">
                <a:solidFill>
                  <a:srgbClr val="003F7E"/>
                </a:solidFill>
              </a:rPr>
              <a:t>Mode of </a:t>
            </a:r>
            <a:r>
              <a:rPr lang="en-US" dirty="0" smtClean="0">
                <a:solidFill>
                  <a:srgbClr val="003F7E"/>
                </a:solidFill>
              </a:rPr>
              <a:t>acquisitions</a:t>
            </a:r>
            <a:r>
              <a:rPr lang="it-IT" dirty="0" smtClean="0">
                <a:solidFill>
                  <a:srgbClr val="003F7E"/>
                </a:solidFill>
              </a:rPr>
              <a:t> and </a:t>
            </a:r>
            <a:r>
              <a:rPr lang="en-US" dirty="0" smtClean="0">
                <a:solidFill>
                  <a:srgbClr val="003F7E"/>
                </a:solidFill>
              </a:rPr>
              <a:t>linearity</a:t>
            </a:r>
            <a:r>
              <a:rPr lang="it-IT" dirty="0" smtClean="0">
                <a:solidFill>
                  <a:srgbClr val="003F7E"/>
                </a:solidFill>
              </a:rPr>
              <a:t> </a:t>
            </a:r>
            <a:endParaRPr lang="en-GB" dirty="0">
              <a:solidFill>
                <a:srgbClr val="003F7E"/>
              </a:solidFill>
            </a:endParaRPr>
          </a:p>
          <a:p>
            <a:pPr marL="214313" indent="-214313">
              <a:spcAft>
                <a:spcPts val="450"/>
              </a:spcAft>
              <a:buFont typeface="Arial" charset="0"/>
              <a:buChar char="•"/>
            </a:pPr>
            <a:r>
              <a:rPr lang="en-GB" dirty="0" smtClean="0">
                <a:solidFill>
                  <a:srgbClr val="003F7E"/>
                </a:solidFill>
              </a:rPr>
              <a:t>Physics measurements</a:t>
            </a:r>
            <a:endParaRPr lang="en-GB" dirty="0" smtClean="0">
              <a:solidFill>
                <a:srgbClr val="003F7E"/>
              </a:solidFill>
            </a:endParaRPr>
          </a:p>
          <a:p>
            <a:pPr marL="214313" indent="-214313">
              <a:spcAft>
                <a:spcPts val="450"/>
              </a:spcAft>
              <a:buFont typeface="Arial" charset="0"/>
              <a:buChar char="•"/>
            </a:pPr>
            <a:r>
              <a:rPr lang="it-IT" dirty="0" smtClean="0">
                <a:solidFill>
                  <a:srgbClr val="003F7E"/>
                </a:solidFill>
              </a:rPr>
              <a:t>Future </a:t>
            </a:r>
            <a:r>
              <a:rPr lang="en-US" dirty="0" smtClean="0">
                <a:solidFill>
                  <a:srgbClr val="003F7E"/>
                </a:solidFill>
              </a:rPr>
              <a:t>programs</a:t>
            </a:r>
            <a:r>
              <a:rPr lang="it-IT" dirty="0" smtClean="0">
                <a:solidFill>
                  <a:srgbClr val="003F7E"/>
                </a:solidFill>
              </a:rPr>
              <a:t> </a:t>
            </a:r>
            <a:endParaRPr lang="en-GB" dirty="0" smtClean="0">
              <a:solidFill>
                <a:srgbClr val="003F7E"/>
              </a:solidFill>
            </a:endParaRPr>
          </a:p>
          <a:p>
            <a:pPr marL="214313" indent="-214313">
              <a:spcAft>
                <a:spcPts val="450"/>
              </a:spcAft>
              <a:buFont typeface="Arial" charset="0"/>
              <a:buChar char="•"/>
            </a:pPr>
            <a:endParaRPr lang="fr-CH" b="1" dirty="0">
              <a:solidFill>
                <a:srgbClr val="000000"/>
              </a:solidFill>
            </a:endParaRPr>
          </a:p>
          <a:p>
            <a:pPr marL="257175" indent="-257175" eaLnBrk="0" hangingPunct="0">
              <a:spcBef>
                <a:spcPct val="20000"/>
              </a:spcBef>
              <a:spcAft>
                <a:spcPts val="450"/>
              </a:spcAft>
              <a:buFontTx/>
              <a:buChar char="•"/>
            </a:pP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73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40024" y="0"/>
            <a:ext cx="8105775" cy="708422"/>
          </a:xfrm>
        </p:spPr>
        <p:txBody>
          <a:bodyPr/>
          <a:lstStyle/>
          <a:p>
            <a:r>
              <a:rPr lang="en-US" dirty="0" smtClean="0"/>
              <a:t>Timepix telescope for crystal tests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01" y="843525"/>
            <a:ext cx="2419515" cy="18146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43774" y="881930"/>
            <a:ext cx="63002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We have used two quads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and two </a:t>
            </a:r>
            <a:r>
              <a:rPr lang="en-US" sz="1800" dirty="0" err="1" smtClean="0">
                <a:solidFill>
                  <a:schemeClr val="tx2">
                    <a:lumMod val="75000"/>
                  </a:schemeClr>
                </a:solidFill>
              </a:rPr>
              <a:t>timepix</a:t>
            </a: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  as telescope</a:t>
            </a:r>
          </a:p>
          <a:p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for measurements with </a:t>
            </a:r>
            <a:r>
              <a:rPr lang="en-US" sz="1800" dirty="0" smtClean="0">
                <a:solidFill>
                  <a:srgbClr val="FF0000"/>
                </a:solidFill>
              </a:rPr>
              <a:t>track reconstruction using the </a:t>
            </a:r>
            <a:r>
              <a:rPr lang="en-US" sz="1800" dirty="0" err="1" smtClean="0">
                <a:solidFill>
                  <a:srgbClr val="FF0000"/>
                </a:solidFill>
              </a:rPr>
              <a:t>ToA</a:t>
            </a:r>
            <a:r>
              <a:rPr lang="en-US" sz="1800" dirty="0" smtClean="0">
                <a:solidFill>
                  <a:srgbClr val="FF0000"/>
                </a:solidFill>
              </a:rPr>
              <a:t> mode.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The telescope was 100 meters from the crystals</a:t>
            </a:r>
          </a:p>
          <a:p>
            <a:endParaRPr lang="en-US" sz="1800" dirty="0" smtClean="0">
              <a:solidFill>
                <a:srgbClr val="FF0000"/>
              </a:solidFill>
            </a:endParaRPr>
          </a:p>
          <a:p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The result are comparable with the CMS tracker used up to now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234" y="2686977"/>
            <a:ext cx="2402181" cy="21122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60479" y="3419942"/>
            <a:ext cx="5545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2060"/>
                </a:solidFill>
              </a:rPr>
              <a:t>This is the image of main and the channeled beam </a:t>
            </a:r>
          </a:p>
          <a:p>
            <a:r>
              <a:rPr lang="en-US" sz="1800" dirty="0" smtClean="0">
                <a:solidFill>
                  <a:srgbClr val="002060"/>
                </a:solidFill>
              </a:rPr>
              <a:t>produced by the crystal on test.</a:t>
            </a:r>
            <a:endParaRPr lang="en-US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43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30188" y="3954"/>
            <a:ext cx="8105775" cy="708422"/>
          </a:xfrm>
        </p:spPr>
        <p:txBody>
          <a:bodyPr/>
          <a:lstStyle/>
          <a:p>
            <a:r>
              <a:rPr lang="en-US" dirty="0" err="1" smtClean="0"/>
              <a:t>TimepixQuad</a:t>
            </a:r>
            <a:r>
              <a:rPr lang="en-US" dirty="0" smtClean="0"/>
              <a:t> detector for test on beam extraction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9262" y="2989745"/>
            <a:ext cx="24112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We have used two quads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as beam monitor near the crystals </a:t>
            </a: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i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n counting mode for studies on beam extraction</a:t>
            </a:r>
            <a:endParaRPr lang="en-US" sz="1600" dirty="0" smtClean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71" y="1013334"/>
            <a:ext cx="2404867" cy="180365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876413" y="920335"/>
            <a:ext cx="3018447" cy="3983243"/>
            <a:chOff x="2876413" y="920335"/>
            <a:chExt cx="3018447" cy="3983243"/>
          </a:xfrm>
        </p:grpSpPr>
        <p:sp>
          <p:nvSpPr>
            <p:cNvPr id="10" name="Down Arrow 9"/>
            <p:cNvSpPr/>
            <p:nvPr/>
          </p:nvSpPr>
          <p:spPr bwMode="auto">
            <a:xfrm>
              <a:off x="4283075" y="2610155"/>
              <a:ext cx="365735" cy="674906"/>
            </a:xfrm>
            <a:prstGeom prst="downArrow">
              <a:avLst/>
            </a:prstGeom>
            <a:solidFill>
              <a:srgbClr val="4F81BD">
                <a:alpha val="52157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2180" y="920335"/>
              <a:ext cx="3012680" cy="165161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6413" y="3263040"/>
              <a:ext cx="2999748" cy="164053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803900" y="2648560"/>
              <a:ext cx="14382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 smtClean="0"/>
                <a:t>subtraction</a:t>
              </a:r>
              <a:endParaRPr lang="en-GB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647340" y="1061744"/>
            <a:ext cx="3578203" cy="3863447"/>
            <a:chOff x="5647340" y="1061744"/>
            <a:chExt cx="3578203" cy="386344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7340" y="1061744"/>
              <a:ext cx="1766559" cy="1718160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5876161" y="1124126"/>
              <a:ext cx="3349382" cy="3801065"/>
              <a:chOff x="5876161" y="1124126"/>
              <a:chExt cx="3349382" cy="3801065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2375" y="1124126"/>
                <a:ext cx="1638093" cy="1552058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8162" y="2851365"/>
                <a:ext cx="2211249" cy="2073826"/>
              </a:xfrm>
              <a:prstGeom prst="rect">
                <a:avLst/>
              </a:prstGeom>
            </p:spPr>
          </p:pic>
          <p:sp>
            <p:nvSpPr>
              <p:cNvPr id="24" name="Rectangle 23"/>
              <p:cNvSpPr/>
              <p:nvPr/>
            </p:nvSpPr>
            <p:spPr>
              <a:xfrm>
                <a:off x="5876161" y="1295953"/>
                <a:ext cx="1591849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050" dirty="0">
                    <a:solidFill>
                      <a:schemeClr val="bg1"/>
                    </a:solidFill>
                    <a:latin typeface="LiberationSans"/>
                  </a:rPr>
                  <a:t>Without any object</a:t>
                </a:r>
              </a:p>
              <a:p>
                <a:r>
                  <a:rPr lang="en-GB" sz="1050" dirty="0">
                    <a:solidFill>
                      <a:schemeClr val="bg1"/>
                    </a:solidFill>
                    <a:latin typeface="LiberationSans"/>
                  </a:rPr>
                  <a:t>on the beam</a:t>
                </a:r>
                <a:endParaRPr lang="en-GB" sz="105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7841403" y="1284475"/>
                <a:ext cx="124906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200" dirty="0">
                    <a:latin typeface="LiberationSans"/>
                  </a:rPr>
                  <a:t>Crystal in VR</a:t>
                </a:r>
              </a:p>
              <a:p>
                <a:r>
                  <a:rPr lang="en-GB" sz="1200" dirty="0">
                    <a:latin typeface="LiberationSans"/>
                  </a:rPr>
                  <a:t>+ septum</a:t>
                </a:r>
                <a:endParaRPr lang="en-GB" dirty="0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6648810" y="3139155"/>
                <a:ext cx="1740132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200" dirty="0" smtClean="0">
                    <a:latin typeface="LiberationSans"/>
                  </a:rPr>
                  <a:t>Image subtraction</a:t>
                </a:r>
                <a:endParaRPr lang="en-GB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6684275" y="4383876"/>
                <a:ext cx="85472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100" dirty="0" err="1" smtClean="0"/>
                  <a:t>Chanelling</a:t>
                </a:r>
                <a:endParaRPr lang="en-GB" sz="1100" dirty="0"/>
              </a:p>
            </p:txBody>
          </p:sp>
          <p:cxnSp>
            <p:nvCxnSpPr>
              <p:cNvPr id="32" name="Straight Arrow Connector 31"/>
              <p:cNvCxnSpPr/>
              <p:nvPr/>
            </p:nvCxnSpPr>
            <p:spPr bwMode="auto">
              <a:xfrm flipV="1">
                <a:off x="7555513" y="4261570"/>
                <a:ext cx="165697" cy="15362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33" name="TextBox 32"/>
              <p:cNvSpPr txBox="1"/>
              <p:nvPr/>
            </p:nvSpPr>
            <p:spPr>
              <a:xfrm>
                <a:off x="8412500" y="3612472"/>
                <a:ext cx="813043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050" dirty="0" smtClean="0"/>
                  <a:t>Volume</a:t>
                </a:r>
              </a:p>
              <a:p>
                <a:r>
                  <a:rPr lang="it-IT" sz="1050" dirty="0" err="1" smtClean="0"/>
                  <a:t>Reflection</a:t>
                </a:r>
                <a:endParaRPr lang="en-GB" sz="1050" dirty="0"/>
              </a:p>
            </p:txBody>
          </p:sp>
          <p:cxnSp>
            <p:nvCxnSpPr>
              <p:cNvPr id="34" name="Straight Arrow Connector 33"/>
              <p:cNvCxnSpPr>
                <a:stCxn id="33" idx="1"/>
              </p:cNvCxnSpPr>
              <p:nvPr/>
            </p:nvCxnSpPr>
            <p:spPr bwMode="auto">
              <a:xfrm flipH="1">
                <a:off x="8068288" y="3827916"/>
                <a:ext cx="344212" cy="101367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</p:grpSp>
      <p:sp>
        <p:nvSpPr>
          <p:cNvPr id="22" name="TextBox 21"/>
          <p:cNvSpPr txBox="1"/>
          <p:nvPr/>
        </p:nvSpPr>
        <p:spPr>
          <a:xfrm>
            <a:off x="6229188" y="4854072"/>
            <a:ext cx="2579376" cy="276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err="1"/>
              <a:t>F.Murtas</a:t>
            </a:r>
            <a:r>
              <a:rPr lang="en-GB" sz="1200" dirty="0"/>
              <a:t>,  A. </a:t>
            </a:r>
            <a:r>
              <a:rPr lang="en-GB" sz="1200" dirty="0" err="1"/>
              <a:t>Natochi</a:t>
            </a:r>
            <a:r>
              <a:rPr lang="en-GB" sz="1200" dirty="0"/>
              <a:t>,  </a:t>
            </a:r>
            <a:r>
              <a:rPr lang="en-GB" sz="1200" dirty="0" err="1" smtClean="0"/>
              <a:t>W.Scandale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4915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9574" y="1"/>
            <a:ext cx="6756546" cy="708422"/>
          </a:xfrm>
        </p:spPr>
        <p:txBody>
          <a:bodyPr/>
          <a:lstStyle/>
          <a:p>
            <a:r>
              <a:rPr lang="en-US" dirty="0" smtClean="0"/>
              <a:t>Double </a:t>
            </a:r>
            <a:r>
              <a:rPr lang="en-US" dirty="0" err="1" smtClean="0"/>
              <a:t>Channelling</a:t>
            </a:r>
            <a:r>
              <a:rPr lang="en-US" dirty="0" smtClean="0"/>
              <a:t> seen by Timepix in UA9 2017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8" t="7441" r="4589" b="9476"/>
          <a:stretch/>
        </p:blipFill>
        <p:spPr>
          <a:xfrm rot="5400000">
            <a:off x="5269904" y="920889"/>
            <a:ext cx="1428078" cy="14684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30737" y="1307055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500" dirty="0"/>
          </a:p>
        </p:txBody>
      </p:sp>
      <p:sp>
        <p:nvSpPr>
          <p:cNvPr id="12" name="TextBox 11"/>
          <p:cNvSpPr txBox="1"/>
          <p:nvPr/>
        </p:nvSpPr>
        <p:spPr>
          <a:xfrm>
            <a:off x="4136571" y="1472177"/>
            <a:ext cx="84830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tx2">
                    <a:lumMod val="50000"/>
                  </a:schemeClr>
                </a:solidFill>
              </a:rPr>
              <a:t>Vertical</a:t>
            </a:r>
          </a:p>
          <a:p>
            <a:r>
              <a:rPr lang="en-US" sz="1500" dirty="0" smtClean="0">
                <a:solidFill>
                  <a:schemeClr val="tx2">
                    <a:lumMod val="50000"/>
                  </a:schemeClr>
                </a:solidFill>
              </a:rPr>
              <a:t>14mm</a:t>
            </a:r>
            <a:endParaRPr lang="en-US" sz="15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Left Brace 12"/>
          <p:cNvSpPr/>
          <p:nvPr/>
        </p:nvSpPr>
        <p:spPr>
          <a:xfrm>
            <a:off x="4904088" y="943821"/>
            <a:ext cx="178160" cy="1304291"/>
          </a:xfrm>
          <a:prstGeom prst="leftBrace">
            <a:avLst>
              <a:gd name="adj1" fmla="val 57822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4" name="TextBox 13"/>
          <p:cNvSpPr txBox="1"/>
          <p:nvPr/>
        </p:nvSpPr>
        <p:spPr>
          <a:xfrm>
            <a:off x="5289098" y="2632635"/>
            <a:ext cx="164179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Horizontal 14mm</a:t>
            </a:r>
          </a:p>
        </p:txBody>
      </p:sp>
      <p:sp>
        <p:nvSpPr>
          <p:cNvPr id="15" name="Left Brace 14"/>
          <p:cNvSpPr/>
          <p:nvPr/>
        </p:nvSpPr>
        <p:spPr>
          <a:xfrm rot="16200000">
            <a:off x="5865824" y="1855668"/>
            <a:ext cx="168885" cy="1385046"/>
          </a:xfrm>
          <a:prstGeom prst="leftBrace">
            <a:avLst>
              <a:gd name="adj1" fmla="val 57822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grpSp>
        <p:nvGrpSpPr>
          <p:cNvPr id="34" name="Group 33"/>
          <p:cNvGrpSpPr/>
          <p:nvPr/>
        </p:nvGrpSpPr>
        <p:grpSpPr>
          <a:xfrm>
            <a:off x="142742" y="2158577"/>
            <a:ext cx="4337409" cy="2493664"/>
            <a:chOff x="59529" y="3616047"/>
            <a:chExt cx="4801688" cy="239107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893" y="3973078"/>
              <a:ext cx="3347591" cy="177511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9529" y="3616047"/>
              <a:ext cx="4801688" cy="6768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2">
                      <a:lumMod val="50000"/>
                    </a:schemeClr>
                  </a:solidFill>
                </a:rPr>
                <a:t>On October 17</a:t>
              </a:r>
              <a:r>
                <a:rPr lang="en-US" sz="1200" baseline="30000" dirty="0">
                  <a:solidFill>
                    <a:schemeClr val="tx2">
                      <a:lumMod val="50000"/>
                    </a:schemeClr>
                  </a:solidFill>
                </a:rPr>
                <a:t>th</a:t>
              </a:r>
              <a:r>
                <a:rPr lang="en-US" sz="1200" dirty="0">
                  <a:solidFill>
                    <a:schemeClr val="tx2">
                      <a:lumMod val="50000"/>
                    </a:schemeClr>
                  </a:solidFill>
                </a:rPr>
                <a:t> double crystal experiment was </a:t>
              </a:r>
              <a:r>
                <a:rPr lang="en-US" sz="1200" dirty="0" smtClean="0">
                  <a:solidFill>
                    <a:schemeClr val="tx2">
                      <a:lumMod val="50000"/>
                    </a:schemeClr>
                  </a:solidFill>
                </a:rPr>
                <a:t>performed :</a:t>
              </a:r>
            </a:p>
            <a:p>
              <a:r>
                <a:rPr lang="en-US" sz="1200" dirty="0" smtClean="0">
                  <a:solidFill>
                    <a:schemeClr val="tx2">
                      <a:lumMod val="50000"/>
                    </a:schemeClr>
                  </a:solidFill>
                </a:rPr>
                <a:t>a </a:t>
              </a:r>
              <a:r>
                <a:rPr lang="en-US" sz="1200" dirty="0">
                  <a:solidFill>
                    <a:schemeClr val="tx2">
                      <a:lumMod val="50000"/>
                    </a:schemeClr>
                  </a:solidFill>
                </a:rPr>
                <a:t>second crystal was inserted in the channeled beam</a:t>
              </a:r>
            </a:p>
            <a:p>
              <a:endParaRPr lang="en-US" sz="1200" dirty="0" smtClean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6200000">
              <a:off x="-484878" y="4599457"/>
              <a:ext cx="1408934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Horizontal 14mm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16601" y="5507462"/>
              <a:ext cx="588196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Time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33625" y="5717023"/>
              <a:ext cx="2363219" cy="29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12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Horizontal profile vs time </a:t>
              </a:r>
              <a:endParaRPr lang="en-US" sz="12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2354" y="5145064"/>
              <a:ext cx="2665796" cy="2659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</a:rPr>
                <a:t>2</a:t>
              </a:r>
              <a:r>
                <a:rPr lang="en-US" sz="1050" b="1" baseline="30000" dirty="0">
                  <a:solidFill>
                    <a:schemeClr val="bg1"/>
                  </a:solidFill>
                </a:rPr>
                <a:t>nd</a:t>
              </a:r>
              <a:r>
                <a:rPr lang="en-US" sz="1050" b="1" dirty="0">
                  <a:solidFill>
                    <a:schemeClr val="bg1"/>
                  </a:solidFill>
                </a:rPr>
                <a:t> crystal </a:t>
              </a:r>
              <a:r>
                <a:rPr lang="en-US" sz="1050" b="1" dirty="0" err="1" smtClean="0">
                  <a:solidFill>
                    <a:schemeClr val="bg1"/>
                  </a:solidFill>
                </a:rPr>
                <a:t>shadowduring</a:t>
              </a:r>
              <a:r>
                <a:rPr lang="en-US" sz="1050" b="1" dirty="0" smtClean="0">
                  <a:solidFill>
                    <a:schemeClr val="bg1"/>
                  </a:solidFill>
                </a:rPr>
                <a:t> </a:t>
              </a:r>
              <a:r>
                <a:rPr lang="en-US" sz="1050" b="1" dirty="0">
                  <a:solidFill>
                    <a:schemeClr val="bg1"/>
                  </a:solidFill>
                </a:rPr>
                <a:t>insertion</a:t>
              </a:r>
            </a:p>
          </p:txBody>
        </p:sp>
        <p:sp>
          <p:nvSpPr>
            <p:cNvPr id="27" name="Right Arrow 26"/>
            <p:cNvSpPr/>
            <p:nvPr/>
          </p:nvSpPr>
          <p:spPr>
            <a:xfrm rot="16200000">
              <a:off x="1467928" y="4894709"/>
              <a:ext cx="468730" cy="185975"/>
            </a:xfrm>
            <a:prstGeom prst="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514763" y="2917397"/>
            <a:ext cx="1439818" cy="1551622"/>
            <a:chOff x="4309526" y="3923824"/>
            <a:chExt cx="1919757" cy="206883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93" t="8534" r="4348" b="9343"/>
            <a:stretch/>
          </p:blipFill>
          <p:spPr>
            <a:xfrm rot="5400000">
              <a:off x="4263428" y="4046239"/>
              <a:ext cx="2068831" cy="182400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309526" y="3948597"/>
              <a:ext cx="1919757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</a:rPr>
                <a:t>2</a:t>
              </a:r>
              <a:r>
                <a:rPr lang="en-US" sz="1050" b="1" baseline="30000" dirty="0">
                  <a:solidFill>
                    <a:schemeClr val="bg1"/>
                  </a:solidFill>
                </a:rPr>
                <a:t>nd</a:t>
              </a:r>
              <a:r>
                <a:rPr lang="en-US" sz="1050" b="1" dirty="0">
                  <a:solidFill>
                    <a:schemeClr val="bg1"/>
                  </a:solidFill>
                </a:rPr>
                <a:t> crystal shadow</a:t>
              </a:r>
            </a:p>
            <a:p>
              <a:r>
                <a:rPr lang="en-US" sz="1050" b="1" dirty="0">
                  <a:solidFill>
                    <a:schemeClr val="bg1"/>
                  </a:solidFill>
                </a:rPr>
                <a:t>on channeled beam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181716" y="2928765"/>
            <a:ext cx="1460656" cy="1558528"/>
            <a:chOff x="6718288" y="3905021"/>
            <a:chExt cx="1947541" cy="207803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90" t="9679" r="3834" b="9300"/>
            <a:stretch/>
          </p:blipFill>
          <p:spPr>
            <a:xfrm rot="5400000">
              <a:off x="6639100" y="4056042"/>
              <a:ext cx="2078039" cy="1775998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6772789" y="3942390"/>
              <a:ext cx="1838538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</a:rPr>
                <a:t>2</a:t>
              </a:r>
              <a:r>
                <a:rPr lang="en-US" sz="1050" b="1" baseline="30000" dirty="0">
                  <a:solidFill>
                    <a:schemeClr val="bg1"/>
                  </a:solidFill>
                </a:rPr>
                <a:t>nd</a:t>
              </a:r>
              <a:r>
                <a:rPr lang="en-US" sz="1050" b="1" dirty="0">
                  <a:solidFill>
                    <a:schemeClr val="bg1"/>
                  </a:solidFill>
                </a:rPr>
                <a:t> crystal shadow</a:t>
              </a:r>
            </a:p>
            <a:p>
              <a:r>
                <a:rPr lang="en-US" sz="1050" b="1" dirty="0">
                  <a:solidFill>
                    <a:schemeClr val="bg1"/>
                  </a:solidFill>
                </a:rPr>
                <a:t>set for channeling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718288" y="5552048"/>
              <a:ext cx="194754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</a:rPr>
                <a:t>2</a:t>
              </a:r>
              <a:r>
                <a:rPr lang="en-US" sz="1050" b="1" baseline="30000" dirty="0">
                  <a:solidFill>
                    <a:schemeClr val="bg1"/>
                  </a:solidFill>
                </a:rPr>
                <a:t>nd</a:t>
              </a:r>
              <a:r>
                <a:rPr lang="en-US" sz="1050" b="1" dirty="0">
                  <a:solidFill>
                    <a:schemeClr val="bg1"/>
                  </a:solidFill>
                </a:rPr>
                <a:t> channeled beam</a:t>
              </a:r>
            </a:p>
          </p:txBody>
        </p:sp>
        <p:sp>
          <p:nvSpPr>
            <p:cNvPr id="31" name="Right Arrow 30"/>
            <p:cNvSpPr/>
            <p:nvPr/>
          </p:nvSpPr>
          <p:spPr>
            <a:xfrm rot="16200000">
              <a:off x="7335717" y="5453380"/>
              <a:ext cx="195639" cy="212951"/>
            </a:xfrm>
            <a:prstGeom prst="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53332" y="956703"/>
            <a:ext cx="311976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Beam Characteristics :</a:t>
            </a:r>
          </a:p>
          <a:p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Single bunch</a:t>
            </a:r>
          </a:p>
          <a:p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Intensity </a:t>
            </a:r>
            <a:r>
              <a:rPr lang="en-US" sz="1400" dirty="0" smtClean="0">
                <a:solidFill>
                  <a:srgbClr val="FF0000"/>
                </a:solidFill>
              </a:rPr>
              <a:t>1.2 10</a:t>
            </a:r>
            <a:r>
              <a:rPr lang="en-US" sz="1400" baseline="30000" dirty="0" smtClean="0">
                <a:solidFill>
                  <a:srgbClr val="FF0000"/>
                </a:solidFill>
              </a:rPr>
              <a:t>11 </a:t>
            </a: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p/bunch</a:t>
            </a:r>
          </a:p>
          <a:p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Momentum 270 GeV/c</a:t>
            </a:r>
          </a:p>
          <a:p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User LHCMD3 </a:t>
            </a:r>
            <a:r>
              <a:rPr lang="en-US" sz="1400" dirty="0" err="1" smtClean="0">
                <a:solidFill>
                  <a:schemeClr val="tx2">
                    <a:lumMod val="50000"/>
                  </a:schemeClr>
                </a:solidFill>
              </a:rPr>
              <a:t>Qh</a:t>
            </a: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 =20.13 Qv= 20.18</a:t>
            </a:r>
          </a:p>
          <a:p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6930894" y="1358732"/>
            <a:ext cx="943936" cy="944183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71000">
                <a:srgbClr val="FFFF00"/>
              </a:gs>
              <a:gs pos="99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23615" y="1419205"/>
            <a:ext cx="8547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Main</a:t>
            </a:r>
            <a:r>
              <a:rPr lang="it-IT" dirty="0" smtClean="0"/>
              <a:t> </a:t>
            </a:r>
          </a:p>
          <a:p>
            <a:r>
              <a:rPr lang="it-IT" dirty="0" err="1" smtClean="0"/>
              <a:t>Beam</a:t>
            </a:r>
            <a:endParaRPr lang="en-GB" dirty="0"/>
          </a:p>
        </p:txBody>
      </p:sp>
      <p:sp>
        <p:nvSpPr>
          <p:cNvPr id="35" name="TextBox 34"/>
          <p:cNvSpPr txBox="1"/>
          <p:nvPr/>
        </p:nvSpPr>
        <p:spPr>
          <a:xfrm>
            <a:off x="6113174" y="4603013"/>
            <a:ext cx="2579376" cy="276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err="1"/>
              <a:t>F.Murtas</a:t>
            </a:r>
            <a:r>
              <a:rPr lang="en-GB" sz="1200" dirty="0"/>
              <a:t>,  A. </a:t>
            </a:r>
            <a:r>
              <a:rPr lang="en-GB" sz="1200" dirty="0" err="1"/>
              <a:t>Natochi</a:t>
            </a:r>
            <a:r>
              <a:rPr lang="en-GB" sz="1200" dirty="0"/>
              <a:t>,  </a:t>
            </a:r>
            <a:r>
              <a:rPr lang="en-GB" sz="1200" dirty="0" err="1" smtClean="0"/>
              <a:t>W.Scandale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91859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715" y="7760"/>
            <a:ext cx="7467600" cy="708422"/>
          </a:xfrm>
        </p:spPr>
        <p:txBody>
          <a:bodyPr/>
          <a:lstStyle/>
          <a:p>
            <a:r>
              <a:rPr lang="en-US" dirty="0" smtClean="0"/>
              <a:t>Double Channeling in 2018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30" y="1189170"/>
            <a:ext cx="5346188" cy="353326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 bwMode="auto">
          <a:xfrm>
            <a:off x="961930" y="1649413"/>
            <a:ext cx="0" cy="238172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658" y="1348254"/>
            <a:ext cx="3096109" cy="302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4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93827E-7 L 0.36962 -4.93827E-7 " pathEditMode="relative" rAng="0" ptsTypes="AA">
                                      <p:cBhvr>
                                        <p:cTn id="6" dur="2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095" y="0"/>
            <a:ext cx="5107865" cy="708422"/>
          </a:xfrm>
        </p:spPr>
        <p:txBody>
          <a:bodyPr/>
          <a:lstStyle/>
          <a:p>
            <a:r>
              <a:rPr lang="en-GB" dirty="0" smtClean="0"/>
              <a:t>Double </a:t>
            </a:r>
            <a:r>
              <a:rPr lang="en-GB" dirty="0" err="1"/>
              <a:t>C</a:t>
            </a:r>
            <a:r>
              <a:rPr lang="en-GB" dirty="0" err="1" smtClean="0"/>
              <a:t>hanneling</a:t>
            </a:r>
            <a:r>
              <a:rPr lang="en-GB" dirty="0" smtClean="0"/>
              <a:t> </a:t>
            </a:r>
            <a:r>
              <a:rPr lang="en-GB" dirty="0" smtClean="0"/>
              <a:t>in 2018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" y="2518715"/>
            <a:ext cx="4111141" cy="23113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16540"/>
          <a:stretch/>
        </p:blipFill>
        <p:spPr>
          <a:xfrm>
            <a:off x="23669" y="944108"/>
            <a:ext cx="4101579" cy="19246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2555" y="2518714"/>
            <a:ext cx="4124557" cy="23189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16299"/>
          <a:stretch/>
        </p:blipFill>
        <p:spPr>
          <a:xfrm>
            <a:off x="4543761" y="944109"/>
            <a:ext cx="4162147" cy="195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61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t="8276" r="6657"/>
          <a:stretch>
            <a:fillRect/>
          </a:stretch>
        </p:blipFill>
        <p:spPr>
          <a:xfrm>
            <a:off x="4495190" y="2372050"/>
            <a:ext cx="4065009" cy="2282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2249" t="44492" r="49997" b="27426"/>
          <a:stretch>
            <a:fillRect/>
          </a:stretch>
        </p:blipFill>
        <p:spPr>
          <a:xfrm>
            <a:off x="2557898" y="930066"/>
            <a:ext cx="2079533" cy="1020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41707" t="2397" b="66780"/>
          <a:stretch/>
        </p:blipFill>
        <p:spPr>
          <a:xfrm>
            <a:off x="68219" y="831355"/>
            <a:ext cx="2538667" cy="111986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reeform 5"/>
          <p:cNvSpPr/>
          <p:nvPr/>
        </p:nvSpPr>
        <p:spPr>
          <a:xfrm>
            <a:off x="2094474" y="862463"/>
            <a:ext cx="248858" cy="105764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720">
            <a:solidFill>
              <a:srgbClr val="66FF66"/>
            </a:solidFill>
            <a:prstDash val="solid"/>
          </a:ln>
        </p:spPr>
        <p:txBody>
          <a:bodyPr vert="horz" wrap="none" lIns="73482" tIns="42864" rIns="73482" bIns="42864" anchor="ctr" anchorCtr="0" compatLnSpc="0">
            <a:noAutofit/>
          </a:bodyPr>
          <a:lstStyle/>
          <a:p>
            <a:pPr lvl="0" rtl="0" hangingPunct="0">
              <a:buNone/>
              <a:tabLst/>
            </a:pPr>
            <a:endParaRPr lang="en-US" sz="1633"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2382522" y="862463"/>
            <a:ext cx="248858" cy="105764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720">
            <a:solidFill>
              <a:srgbClr val="FF3333"/>
            </a:solidFill>
            <a:prstDash val="solid"/>
          </a:ln>
        </p:spPr>
        <p:txBody>
          <a:bodyPr vert="horz" wrap="none" lIns="73482" tIns="42864" rIns="73482" bIns="42864" anchor="ctr" anchorCtr="0" compatLnSpc="0">
            <a:noAutofit/>
          </a:bodyPr>
          <a:lstStyle/>
          <a:p>
            <a:pPr lvl="0" rtl="0" hangingPunct="0">
              <a:buNone/>
              <a:tabLst/>
            </a:pPr>
            <a:endParaRPr lang="en-US" sz="1633"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851177" y="862463"/>
            <a:ext cx="248858" cy="105764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720">
            <a:solidFill>
              <a:srgbClr val="6666FF"/>
            </a:solidFill>
            <a:prstDash val="solid"/>
          </a:ln>
        </p:spPr>
        <p:txBody>
          <a:bodyPr vert="horz" wrap="none" lIns="73482" tIns="42864" rIns="73482" bIns="42864" anchor="ctr" anchorCtr="0" compatLnSpc="0">
            <a:noAutofit/>
          </a:bodyPr>
          <a:lstStyle/>
          <a:p>
            <a:pPr lvl="0" rtl="0" hangingPunct="0">
              <a:buNone/>
              <a:tabLst/>
            </a:pPr>
            <a:endParaRPr lang="en-US" sz="1633"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5094285" y="1102546"/>
            <a:ext cx="435502" cy="18664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36720">
            <a:solidFill>
              <a:srgbClr val="66FF66"/>
            </a:solidFill>
            <a:prstDash val="solid"/>
          </a:ln>
        </p:spPr>
        <p:txBody>
          <a:bodyPr vert="horz" wrap="none" lIns="73482" tIns="42864" rIns="73482" bIns="42864" anchor="ctr" anchorCtr="0" compatLnSpc="0">
            <a:noAutofit/>
          </a:bodyPr>
          <a:lstStyle/>
          <a:p>
            <a:pPr lvl="0" rtl="0" hangingPunct="0">
              <a:buNone/>
              <a:tabLst/>
            </a:pPr>
            <a:endParaRPr lang="en-US" sz="1633">
              <a:latin typeface="+mn-lt"/>
              <a:ea typeface="DejaVu Sans" pitchFamily="2"/>
              <a:cs typeface="DejaVu Sans" pitchFamily="2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5094285" y="1338177"/>
            <a:ext cx="435502" cy="18664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36720">
            <a:solidFill>
              <a:srgbClr val="FF3333"/>
            </a:solidFill>
            <a:prstDash val="solid"/>
          </a:ln>
        </p:spPr>
        <p:txBody>
          <a:bodyPr vert="horz" wrap="none" lIns="73482" tIns="42864" rIns="73482" bIns="42864" anchor="ctr" anchorCtr="0" compatLnSpc="0">
            <a:noAutofit/>
          </a:bodyPr>
          <a:lstStyle/>
          <a:p>
            <a:pPr lvl="0" rtl="0" hangingPunct="0">
              <a:buNone/>
              <a:tabLst/>
            </a:pPr>
            <a:endParaRPr lang="en-US" sz="1633">
              <a:latin typeface="+mn-lt"/>
              <a:ea typeface="DejaVu Sans" pitchFamily="2"/>
              <a:cs typeface="DejaVu Sans" pitchFamily="2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5094285" y="1573809"/>
            <a:ext cx="435502" cy="18664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36720">
            <a:solidFill>
              <a:srgbClr val="6666FF"/>
            </a:solidFill>
            <a:prstDash val="solid"/>
          </a:ln>
        </p:spPr>
        <p:txBody>
          <a:bodyPr vert="horz" wrap="none" lIns="73482" tIns="42864" rIns="73482" bIns="42864" anchor="ctr" anchorCtr="0" compatLnSpc="0">
            <a:noAutofit/>
          </a:bodyPr>
          <a:lstStyle/>
          <a:p>
            <a:pPr lvl="0" rtl="0" hangingPunct="0">
              <a:buNone/>
              <a:tabLst/>
            </a:pPr>
            <a:endParaRPr lang="en-US" sz="1633">
              <a:latin typeface="+mn-lt"/>
              <a:ea typeface="DejaVu Sans" pitchFamily="2"/>
              <a:cs typeface="DejaVu Sans" pitchFamily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56241" y="1078053"/>
            <a:ext cx="1756742" cy="242459"/>
          </a:xfrm>
          <a:prstGeom prst="rect">
            <a:avLst/>
          </a:prstGeom>
          <a:noFill/>
          <a:ln>
            <a:noFill/>
          </a:ln>
        </p:spPr>
        <p:txBody>
          <a:bodyPr vert="horz" wrap="none" lIns="61235" tIns="30617" rIns="61235" bIns="30617" anchorCtr="0" compatLnSpc="0">
            <a:spAutoFit/>
          </a:bodyPr>
          <a:lstStyle/>
          <a:p>
            <a:pPr hangingPunct="0"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US" sz="1225">
                <a:latin typeface="+mn-lt"/>
                <a:ea typeface="Droid Sans Fallback" pitchFamily="2"/>
                <a:cs typeface="FreeSans" pitchFamily="2"/>
              </a:rPr>
              <a:t>Crystal4 (angle in urad)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56240" y="1313683"/>
            <a:ext cx="1896524" cy="242459"/>
          </a:xfrm>
          <a:prstGeom prst="rect">
            <a:avLst/>
          </a:prstGeom>
          <a:noFill/>
          <a:ln>
            <a:noFill/>
          </a:ln>
        </p:spPr>
        <p:txBody>
          <a:bodyPr vert="horz" wrap="none" lIns="61235" tIns="30617" rIns="61235" bIns="30617" anchorCtr="0" compatLnSpc="0">
            <a:spAutoFit/>
          </a:bodyPr>
          <a:lstStyle/>
          <a:p>
            <a:pPr hangingPunct="0"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US" sz="1225">
                <a:latin typeface="+mn-lt"/>
                <a:ea typeface="Droid Sans Fallback" pitchFamily="2"/>
                <a:cs typeface="FreeSans" pitchFamily="2"/>
              </a:rPr>
              <a:t>BLM4 (number of counts)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56241" y="1549315"/>
            <a:ext cx="2318241" cy="242459"/>
          </a:xfrm>
          <a:prstGeom prst="rect">
            <a:avLst/>
          </a:prstGeom>
          <a:noFill/>
          <a:ln>
            <a:noFill/>
          </a:ln>
        </p:spPr>
        <p:txBody>
          <a:bodyPr vert="horz" wrap="none" lIns="61235" tIns="30617" rIns="61235" bIns="30617" anchorCtr="0" compatLnSpc="0">
            <a:spAutoFit/>
          </a:bodyPr>
          <a:lstStyle/>
          <a:p>
            <a:pPr hangingPunct="0"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US" sz="1225" dirty="0">
                <a:latin typeface="+mn-lt"/>
                <a:ea typeface="Droid Sans Fallback" pitchFamily="2"/>
                <a:cs typeface="FreeSans" pitchFamily="2"/>
              </a:rPr>
              <a:t>Timepix (number of fired pixels)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73642" y="2454595"/>
            <a:ext cx="1391705" cy="18212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none" lIns="61235" tIns="30617" rIns="61235" bIns="30617" anchorCtr="0" compatLnSpc="0">
            <a:spAutoFit/>
          </a:bodyPr>
          <a:lstStyle/>
          <a:p>
            <a:pPr hangingPunct="0">
              <a:spcBef>
                <a:spcPts val="0"/>
              </a:spcBef>
              <a:spcAft>
                <a:spcPts val="0"/>
              </a:spcAft>
              <a:defRPr sz="1200"/>
            </a:pPr>
            <a:r>
              <a:rPr lang="en-US" sz="816" dirty="0">
                <a:latin typeface="+mn-lt"/>
                <a:ea typeface="Droid Sans Fallback" pitchFamily="2"/>
                <a:cs typeface="FreeSans" pitchFamily="2"/>
              </a:rPr>
              <a:t>Angular scan with Crystal 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219" y="2141752"/>
            <a:ext cx="4448744" cy="2151233"/>
          </a:xfrm>
          <a:prstGeom prst="rect">
            <a:avLst/>
          </a:prstGeom>
          <a:noFill/>
          <a:ln w="36720">
            <a:noFill/>
            <a:prstDash val="solid"/>
          </a:ln>
        </p:spPr>
        <p:txBody>
          <a:bodyPr vert="horz" wrap="none" lIns="73482" tIns="42864" rIns="73482" bIns="42864" anchorCtr="0" compatLnSpc="0">
            <a:spAutoFit/>
          </a:bodyPr>
          <a:lstStyle/>
          <a:p>
            <a:pPr algn="just" hangingPunct="0"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US" sz="1400" dirty="0">
                <a:latin typeface="+mn-lt"/>
                <a:ea typeface="Droid Sans Fallback" pitchFamily="2"/>
                <a:cs typeface="FreeSans" pitchFamily="2"/>
              </a:rPr>
              <a:t>During angular scan with a </a:t>
            </a:r>
            <a:r>
              <a:rPr lang="en-US" sz="1400" dirty="0">
                <a:solidFill>
                  <a:srgbClr val="00CC33"/>
                </a:solidFill>
                <a:latin typeface="+mn-lt"/>
                <a:ea typeface="Droid Sans Fallback" pitchFamily="2"/>
                <a:cs typeface="FreeSans" pitchFamily="2"/>
              </a:rPr>
              <a:t>crystal</a:t>
            </a:r>
            <a:r>
              <a:rPr lang="en-US" sz="1400" dirty="0">
                <a:latin typeface="+mn-lt"/>
                <a:ea typeface="Droid Sans Fallback" pitchFamily="2"/>
                <a:cs typeface="FreeSans" pitchFamily="2"/>
              </a:rPr>
              <a:t> we confirmed </a:t>
            </a:r>
            <a:r>
              <a:rPr lang="en-US" sz="1400" dirty="0" smtClean="0">
                <a:latin typeface="+mn-lt"/>
                <a:ea typeface="Droid Sans Fallback" pitchFamily="2"/>
                <a:cs typeface="FreeSans" pitchFamily="2"/>
              </a:rPr>
              <a:t>a</a:t>
            </a:r>
          </a:p>
          <a:p>
            <a:pPr algn="just" hangingPunct="0"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US" sz="1400" dirty="0" smtClean="0">
                <a:latin typeface="+mn-lt"/>
                <a:ea typeface="Droid Sans Fallback" pitchFamily="2"/>
                <a:cs typeface="FreeSans" pitchFamily="2"/>
              </a:rPr>
              <a:t>good </a:t>
            </a:r>
            <a:r>
              <a:rPr lang="en-US" sz="1400" dirty="0">
                <a:latin typeface="+mn-lt"/>
                <a:ea typeface="Droid Sans Fallback" pitchFamily="2"/>
                <a:cs typeface="FreeSans" pitchFamily="2"/>
              </a:rPr>
              <a:t>correlation between </a:t>
            </a:r>
            <a:r>
              <a:rPr lang="en-US" sz="1400" dirty="0">
                <a:solidFill>
                  <a:srgbClr val="6666FF"/>
                </a:solidFill>
                <a:latin typeface="+mn-lt"/>
                <a:ea typeface="Droid Sans Fallback" pitchFamily="2"/>
                <a:cs typeface="FreeSans" pitchFamily="2"/>
              </a:rPr>
              <a:t>Timepix</a:t>
            </a:r>
            <a:r>
              <a:rPr lang="en-US" sz="1400" dirty="0">
                <a:latin typeface="+mn-lt"/>
                <a:ea typeface="Droid Sans Fallback" pitchFamily="2"/>
                <a:cs typeface="FreeSans" pitchFamily="2"/>
              </a:rPr>
              <a:t> and </a:t>
            </a:r>
            <a:r>
              <a:rPr lang="en-US" sz="1400" dirty="0">
                <a:solidFill>
                  <a:srgbClr val="FF3333"/>
                </a:solidFill>
                <a:latin typeface="+mn-lt"/>
                <a:ea typeface="Droid Sans Fallback" pitchFamily="2"/>
                <a:cs typeface="FreeSans" pitchFamily="2"/>
              </a:rPr>
              <a:t>BLM</a:t>
            </a:r>
            <a:r>
              <a:rPr lang="en-US" sz="1400" dirty="0">
                <a:latin typeface="+mn-lt"/>
                <a:ea typeface="Droid Sans Fallback" pitchFamily="2"/>
                <a:cs typeface="FreeSans" pitchFamily="2"/>
              </a:rPr>
              <a:t> counts. </a:t>
            </a:r>
            <a:endParaRPr lang="en-US" sz="1400" dirty="0" smtClean="0">
              <a:latin typeface="+mn-lt"/>
              <a:ea typeface="Droid Sans Fallback" pitchFamily="2"/>
              <a:cs typeface="FreeSans" pitchFamily="2"/>
            </a:endParaRPr>
          </a:p>
          <a:p>
            <a:pPr algn="just" hangingPunct="0"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US" sz="1400" dirty="0" smtClean="0">
                <a:latin typeface="+mn-lt"/>
                <a:ea typeface="Droid Sans Fallback" pitchFamily="2"/>
                <a:cs typeface="FreeSans" pitchFamily="2"/>
              </a:rPr>
              <a:t>The </a:t>
            </a:r>
            <a:r>
              <a:rPr lang="en-US" sz="1400" dirty="0">
                <a:latin typeface="+mn-lt"/>
                <a:ea typeface="Droid Sans Fallback" pitchFamily="2"/>
                <a:cs typeface="FreeSans" pitchFamily="2"/>
              </a:rPr>
              <a:t>only difference which was observed in </a:t>
            </a:r>
            <a:r>
              <a:rPr lang="en-US" sz="1400" dirty="0" smtClean="0">
                <a:latin typeface="+mn-lt"/>
                <a:ea typeface="Droid Sans Fallback" pitchFamily="2"/>
                <a:cs typeface="FreeSans" pitchFamily="2"/>
              </a:rPr>
              <a:t/>
            </a:r>
            <a:br>
              <a:rPr lang="en-US" sz="1400" dirty="0" smtClean="0">
                <a:latin typeface="+mn-lt"/>
                <a:ea typeface="Droid Sans Fallback" pitchFamily="2"/>
                <a:cs typeface="FreeSans" pitchFamily="2"/>
              </a:rPr>
            </a:br>
            <a:r>
              <a:rPr lang="en-US" sz="1400" dirty="0" smtClean="0">
                <a:latin typeface="+mn-lt"/>
                <a:ea typeface="Droid Sans Fallback" pitchFamily="2"/>
                <a:cs typeface="FreeSans" pitchFamily="2"/>
              </a:rPr>
              <a:t>the </a:t>
            </a:r>
            <a:r>
              <a:rPr lang="en-US" sz="1400" dirty="0">
                <a:latin typeface="+mn-lt"/>
                <a:ea typeface="Droid Sans Fallback" pitchFamily="2"/>
                <a:cs typeface="FreeSans" pitchFamily="2"/>
              </a:rPr>
              <a:t>special </a:t>
            </a:r>
            <a:r>
              <a:rPr lang="en-US" sz="1400" dirty="0" smtClean="0">
                <a:latin typeface="+mn-lt"/>
                <a:ea typeface="Droid Sans Fallback" pitchFamily="2"/>
                <a:cs typeface="FreeSans" pitchFamily="2"/>
              </a:rPr>
              <a:t>crystal </a:t>
            </a:r>
            <a:r>
              <a:rPr lang="en-US" sz="1400" dirty="0">
                <a:latin typeface="+mn-lt"/>
                <a:ea typeface="Droid Sans Fallback" pitchFamily="2"/>
                <a:cs typeface="FreeSans" pitchFamily="2"/>
              </a:rPr>
              <a:t>position is related to </a:t>
            </a:r>
            <a:endParaRPr lang="en-US" sz="1400" dirty="0" smtClean="0">
              <a:latin typeface="+mn-lt"/>
              <a:ea typeface="Droid Sans Fallback" pitchFamily="2"/>
              <a:cs typeface="FreeSans" pitchFamily="2"/>
            </a:endParaRPr>
          </a:p>
          <a:p>
            <a:pPr algn="just" hangingPunct="0"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US" sz="1400" dirty="0" smtClean="0">
                <a:latin typeface="+mn-lt"/>
                <a:ea typeface="Droid Sans Fallback" pitchFamily="2"/>
                <a:cs typeface="FreeSans" pitchFamily="2"/>
              </a:rPr>
              <a:t>channeling </a:t>
            </a:r>
            <a:r>
              <a:rPr lang="en-US" sz="1400" dirty="0">
                <a:latin typeface="+mn-lt"/>
                <a:ea typeface="Droid Sans Fallback" pitchFamily="2"/>
                <a:cs typeface="FreeSans" pitchFamily="2"/>
              </a:rPr>
              <a:t>orientation of the crystal. </a:t>
            </a:r>
            <a:endParaRPr lang="en-US" sz="1400" dirty="0" smtClean="0">
              <a:latin typeface="+mn-lt"/>
              <a:ea typeface="Droid Sans Fallback" pitchFamily="2"/>
              <a:cs typeface="FreeSans" pitchFamily="2"/>
            </a:endParaRPr>
          </a:p>
          <a:p>
            <a:pPr algn="just" hangingPunct="0"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US" sz="1400" dirty="0" smtClean="0">
                <a:latin typeface="+mn-lt"/>
                <a:ea typeface="Droid Sans Fallback" pitchFamily="2"/>
                <a:cs typeface="FreeSans" pitchFamily="2"/>
              </a:rPr>
              <a:t>For </a:t>
            </a:r>
            <a:r>
              <a:rPr lang="en-US" sz="1400" dirty="0">
                <a:latin typeface="+mn-lt"/>
                <a:ea typeface="Droid Sans Fallback" pitchFamily="2"/>
                <a:cs typeface="FreeSans" pitchFamily="2"/>
              </a:rPr>
              <a:t>BLM it's counts of losses and for </a:t>
            </a:r>
            <a:endParaRPr lang="en-US" sz="1400" dirty="0" smtClean="0">
              <a:latin typeface="+mn-lt"/>
              <a:ea typeface="Droid Sans Fallback" pitchFamily="2"/>
              <a:cs typeface="FreeSans" pitchFamily="2"/>
            </a:endParaRPr>
          </a:p>
          <a:p>
            <a:pPr algn="just" hangingPunct="0"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US" sz="1400" dirty="0" smtClean="0">
                <a:latin typeface="+mn-lt"/>
                <a:ea typeface="Droid Sans Fallback" pitchFamily="2"/>
                <a:cs typeface="FreeSans" pitchFamily="2"/>
              </a:rPr>
              <a:t>Timepix </a:t>
            </a:r>
            <a:r>
              <a:rPr lang="en-US" sz="1400" dirty="0">
                <a:latin typeface="+mn-lt"/>
                <a:ea typeface="Droid Sans Fallback" pitchFamily="2"/>
                <a:cs typeface="FreeSans" pitchFamily="2"/>
              </a:rPr>
              <a:t>is deflected beam. </a:t>
            </a:r>
            <a:endParaRPr lang="en-US" sz="1400" dirty="0" smtClean="0">
              <a:latin typeface="+mn-lt"/>
              <a:ea typeface="Droid Sans Fallback" pitchFamily="2"/>
              <a:cs typeface="FreeSans" pitchFamily="2"/>
            </a:endParaRPr>
          </a:p>
          <a:p>
            <a:pPr algn="just" hangingPunct="0"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US" sz="1400" dirty="0" smtClean="0">
                <a:latin typeface="+mn-lt"/>
                <a:ea typeface="Droid Sans Fallback" pitchFamily="2"/>
                <a:cs typeface="FreeSans" pitchFamily="2"/>
              </a:rPr>
              <a:t>But </a:t>
            </a:r>
            <a:r>
              <a:rPr lang="en-US" sz="1400" dirty="0">
                <a:latin typeface="+mn-lt"/>
                <a:ea typeface="Droid Sans Fallback" pitchFamily="2"/>
                <a:cs typeface="FreeSans" pitchFamily="2"/>
              </a:rPr>
              <a:t>it still keeps the same behavior (</a:t>
            </a:r>
            <a:r>
              <a:rPr lang="en-US" sz="1400" dirty="0">
                <a:solidFill>
                  <a:srgbClr val="FF33FF"/>
                </a:solidFill>
                <a:latin typeface="+mn-lt"/>
                <a:ea typeface="Droid Sans Fallback" pitchFamily="2"/>
                <a:cs typeface="FreeSans" pitchFamily="2"/>
              </a:rPr>
              <a:t>Magenta</a:t>
            </a:r>
            <a:r>
              <a:rPr lang="en-US" sz="1400" dirty="0">
                <a:latin typeface="+mn-lt"/>
                <a:ea typeface="Droid Sans Fallback" pitchFamily="2"/>
                <a:cs typeface="FreeSans" pitchFamily="2"/>
              </a:rPr>
              <a:t> circles). </a:t>
            </a:r>
            <a:endParaRPr lang="en-US" sz="1400" dirty="0" smtClean="0">
              <a:latin typeface="+mn-lt"/>
              <a:ea typeface="Droid Sans Fallback" pitchFamily="2"/>
              <a:cs typeface="FreeSans" pitchFamily="2"/>
            </a:endParaRPr>
          </a:p>
          <a:p>
            <a:pPr algn="just" hangingPunct="0"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US" sz="1400" dirty="0" smtClean="0">
                <a:latin typeface="+mn-lt"/>
                <a:ea typeface="Droid Sans Fallback" pitchFamily="2"/>
                <a:cs typeface="FreeSans" pitchFamily="2"/>
              </a:rPr>
              <a:t>Thus </a:t>
            </a:r>
            <a:r>
              <a:rPr lang="en-US" sz="1400" dirty="0">
                <a:latin typeface="+mn-lt"/>
                <a:ea typeface="Droid Sans Fallback" pitchFamily="2"/>
                <a:cs typeface="FreeSans" pitchFamily="2"/>
              </a:rPr>
              <a:t>one can use Timepix detector </a:t>
            </a:r>
            <a:endParaRPr lang="en-US" sz="1400" dirty="0" smtClean="0">
              <a:latin typeface="+mn-lt"/>
              <a:ea typeface="Droid Sans Fallback" pitchFamily="2"/>
              <a:cs typeface="FreeSans" pitchFamily="2"/>
            </a:endParaRPr>
          </a:p>
          <a:p>
            <a:pPr algn="just" hangingPunct="0"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US" sz="1400" dirty="0" smtClean="0">
                <a:latin typeface="+mn-lt"/>
                <a:ea typeface="Droid Sans Fallback" pitchFamily="2"/>
                <a:cs typeface="FreeSans" pitchFamily="2"/>
              </a:rPr>
              <a:t>also </a:t>
            </a:r>
            <a:r>
              <a:rPr lang="en-US" sz="1400" dirty="0">
                <a:latin typeface="+mn-lt"/>
                <a:ea typeface="Droid Sans Fallback" pitchFamily="2"/>
                <a:cs typeface="FreeSans" pitchFamily="2"/>
              </a:rPr>
              <a:t>like Beam Loss Monitor.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67757" y="3725339"/>
            <a:ext cx="293392" cy="202320"/>
          </a:xfrm>
          <a:prstGeom prst="rect">
            <a:avLst/>
          </a:prstGeom>
          <a:noFill/>
          <a:ln>
            <a:noFill/>
          </a:ln>
        </p:spPr>
        <p:txBody>
          <a:bodyPr vert="horz" wrap="none" lIns="61235" tIns="30617" rIns="61235" bIns="30617" anchorCtr="0" compatLnSpc="0">
            <a:spAutoFit/>
          </a:bodyPr>
          <a:lstStyle/>
          <a:p>
            <a:pPr hangingPunct="0">
              <a:spcBef>
                <a:spcPts val="0"/>
              </a:spcBef>
              <a:spcAft>
                <a:spcPts val="0"/>
              </a:spcAft>
              <a:defRPr sz="1400"/>
            </a:pPr>
            <a:r>
              <a:rPr lang="en-US" sz="953">
                <a:latin typeface="Liberation Sans" pitchFamily="18"/>
                <a:ea typeface="Droid Sans Fallback" pitchFamily="2"/>
                <a:cs typeface="FreeSans" pitchFamily="2"/>
              </a:rPr>
              <a:t>CH</a:t>
            </a:r>
          </a:p>
        </p:txBody>
      </p:sp>
      <p:sp>
        <p:nvSpPr>
          <p:cNvPr id="18" name="Straight Connector 17"/>
          <p:cNvSpPr/>
          <p:nvPr/>
        </p:nvSpPr>
        <p:spPr>
          <a:xfrm>
            <a:off x="4791566" y="3824049"/>
            <a:ext cx="3608443" cy="0"/>
          </a:xfrm>
          <a:prstGeom prst="line">
            <a:avLst/>
          </a:prstGeom>
          <a:noFill/>
          <a:ln w="36720">
            <a:solidFill>
              <a:srgbClr val="000000"/>
            </a:solidFill>
            <a:custDash>
              <a:ds d="197000" sp="197000"/>
            </a:custDash>
            <a:headEnd type="arrow"/>
          </a:ln>
        </p:spPr>
        <p:txBody>
          <a:bodyPr vert="horz" wrap="none" lIns="73482" tIns="42864" rIns="73482" bIns="42864" anchor="ctr" anchorCtr="0" compatLnSpc="0"/>
          <a:lstStyle/>
          <a:p>
            <a:pPr hangingPunct="0">
              <a:spcBef>
                <a:spcPts val="0"/>
              </a:spcBef>
              <a:spcAft>
                <a:spcPts val="0"/>
              </a:spcAft>
            </a:pPr>
            <a:endParaRPr lang="en-US" sz="1225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6435598" y="2703453"/>
            <a:ext cx="373287" cy="136872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36720">
            <a:solidFill>
              <a:srgbClr val="FF33FF"/>
            </a:solidFill>
            <a:custDash>
              <a:ds d="197000" sp="197000"/>
            </a:custDash>
          </a:ln>
        </p:spPr>
        <p:txBody>
          <a:bodyPr vert="horz" wrap="none" lIns="73482" tIns="42864" rIns="73482" bIns="42864" anchor="ctr" anchorCtr="0" compatLnSpc="0">
            <a:noAutofit/>
          </a:bodyPr>
          <a:lstStyle/>
          <a:p>
            <a:pPr lvl="0" rtl="0" hangingPunct="0">
              <a:buNone/>
              <a:tabLst/>
            </a:pPr>
            <a:endParaRPr lang="en-US" sz="1633"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6876733" y="2703698"/>
            <a:ext cx="373287" cy="136872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36720">
            <a:solidFill>
              <a:srgbClr val="FF33FF"/>
            </a:solidFill>
            <a:custDash>
              <a:ds d="197000" sp="197000"/>
            </a:custDash>
          </a:ln>
        </p:spPr>
        <p:txBody>
          <a:bodyPr vert="horz" wrap="none" lIns="73482" tIns="42864" rIns="73482" bIns="42864" anchor="ctr" anchorCtr="0" compatLnSpc="0">
            <a:noAutofit/>
          </a:bodyPr>
          <a:lstStyle/>
          <a:p>
            <a:pPr lvl="0" rtl="0" hangingPunct="0">
              <a:buNone/>
              <a:tabLst/>
            </a:pPr>
            <a:endParaRPr lang="en-US" sz="1633"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24" name="Title 23"/>
          <p:cNvSpPr>
            <a:spLocks noGrp="1"/>
          </p:cNvSpPr>
          <p:nvPr>
            <p:ph type="title"/>
          </p:nvPr>
        </p:nvSpPr>
        <p:spPr>
          <a:xfrm>
            <a:off x="616285" y="19246"/>
            <a:ext cx="5607130" cy="708422"/>
          </a:xfrm>
        </p:spPr>
        <p:txBody>
          <a:bodyPr/>
          <a:lstStyle/>
          <a:p>
            <a:r>
              <a:rPr lang="en-US" dirty="0">
                <a:ea typeface="Droid Sans Fallback" pitchFamily="2"/>
                <a:cs typeface="FreeSans" pitchFamily="2"/>
              </a:rPr>
              <a:t>Timepix &amp; BLM </a:t>
            </a:r>
            <a:r>
              <a:rPr lang="en-US" dirty="0" smtClean="0">
                <a:ea typeface="Droid Sans Fallback" pitchFamily="2"/>
                <a:cs typeface="FreeSans" pitchFamily="2"/>
              </a:rPr>
              <a:t>Correlation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14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alphaModFix/>
          </a:blip>
          <a:srcRect t="9249"/>
          <a:stretch>
            <a:fillRect/>
          </a:stretch>
        </p:blipFill>
        <p:spPr>
          <a:xfrm>
            <a:off x="1141416" y="3753887"/>
            <a:ext cx="6858050" cy="9301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" name="Group 28"/>
          <p:cNvGrpSpPr/>
          <p:nvPr/>
        </p:nvGrpSpPr>
        <p:grpSpPr>
          <a:xfrm>
            <a:off x="602771" y="766715"/>
            <a:ext cx="7396695" cy="1038168"/>
            <a:chOff x="602771" y="454981"/>
            <a:chExt cx="7396695" cy="103816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alphaModFix/>
            </a:blip>
            <a:srcRect t="8875"/>
            <a:stretch>
              <a:fillRect/>
            </a:stretch>
          </p:blipFill>
          <p:spPr>
            <a:xfrm>
              <a:off x="1141416" y="454981"/>
              <a:ext cx="6858050" cy="10381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2845255" y="569270"/>
              <a:ext cx="1416439" cy="20685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none" lIns="73482" tIns="42864" rIns="73482" bIns="42864" anchorCtr="0" compatLnSpc="0">
              <a:spAutoFit/>
            </a:bodyPr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  <a:defRPr sz="1200"/>
              </a:pPr>
              <a:r>
                <a:rPr lang="en-US" sz="816" dirty="0">
                  <a:latin typeface="+mn-lt"/>
                  <a:ea typeface="Droid Sans Fallback" pitchFamily="2"/>
                  <a:cs typeface="FreeSans" pitchFamily="2"/>
                </a:rPr>
                <a:t>Angular scan with Crystal 2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690412" y="938117"/>
              <a:ext cx="1128878" cy="342806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61235" tIns="30617" rIns="61235" bIns="30617" anchorCtr="0" compatLnSpc="0">
              <a:spAutoFit/>
            </a:bodyPr>
            <a:lstStyle/>
            <a:p>
              <a:pPr algn="ctr" hangingPunct="0">
                <a:spcBef>
                  <a:spcPts val="0"/>
                </a:spcBef>
                <a:spcAft>
                  <a:spcPts val="0"/>
                </a:spcAft>
                <a:defRPr sz="1400"/>
              </a:pPr>
              <a:r>
                <a:rPr lang="en-US" sz="953" dirty="0">
                  <a:latin typeface="+mn-lt"/>
                  <a:ea typeface="Droid Sans Fallback" pitchFamily="2"/>
                  <a:cs typeface="FreeSans" pitchFamily="2"/>
                </a:rPr>
                <a:t>Position RP1_INT:</a:t>
              </a:r>
            </a:p>
            <a:p>
              <a:pPr algn="ctr" hangingPunct="0">
                <a:spcBef>
                  <a:spcPts val="0"/>
                </a:spcBef>
                <a:spcAft>
                  <a:spcPts val="0"/>
                </a:spcAft>
                <a:defRPr sz="1400"/>
              </a:pPr>
              <a:r>
                <a:rPr lang="en-US" sz="953" dirty="0">
                  <a:latin typeface="+mn-lt"/>
                  <a:ea typeface="Droid Sans Fallback" pitchFamily="2"/>
                  <a:cs typeface="FreeSans" pitchFamily="2"/>
                </a:rPr>
                <a:t>35.5 mm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080376" y="569270"/>
              <a:ext cx="539870" cy="242459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61235" tIns="30617" rIns="61235" bIns="30617" anchorCtr="0" compatLnSpc="0">
              <a:spAutoFit/>
            </a:bodyPr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  <a:defRPr sz="1800"/>
              </a:pPr>
              <a:r>
                <a:rPr lang="en-US" sz="1225" dirty="0">
                  <a:latin typeface="+mn-lt"/>
                  <a:ea typeface="Droid Sans Fallback" pitchFamily="2"/>
                  <a:cs typeface="FreeSans" pitchFamily="2"/>
                </a:rPr>
                <a:t>CRY2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960016" y="672358"/>
              <a:ext cx="463118" cy="342806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61235" tIns="30617" rIns="61235" bIns="30617" anchorCtr="0" compatLnSpc="0">
              <a:spAutoFit/>
            </a:bodyPr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  <a:defRPr sz="1400"/>
              </a:pPr>
              <a:r>
                <a:rPr lang="en-US" sz="953" b="1">
                  <a:solidFill>
                    <a:srgbClr val="FF3333"/>
                  </a:solidFill>
                  <a:latin typeface="+mn-lt"/>
                  <a:ea typeface="Droid Sans Fallback" pitchFamily="2"/>
                  <a:cs typeface="FreeSans" pitchFamily="2"/>
                </a:rPr>
                <a:t>CTRL</a:t>
              </a:r>
            </a:p>
            <a:p>
              <a:pPr hangingPunct="0">
                <a:spcBef>
                  <a:spcPts val="0"/>
                </a:spcBef>
                <a:spcAft>
                  <a:spcPts val="0"/>
                </a:spcAft>
                <a:defRPr sz="1400"/>
              </a:pPr>
              <a:r>
                <a:rPr lang="en-US" sz="953" b="1">
                  <a:solidFill>
                    <a:srgbClr val="6666FF"/>
                  </a:solidFill>
                  <a:latin typeface="+mn-lt"/>
                  <a:ea typeface="Droid Sans Fallback" pitchFamily="2"/>
                  <a:cs typeface="FreeSans" pitchFamily="2"/>
                </a:rPr>
                <a:t>LVDT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559959" y="523189"/>
              <a:ext cx="1390029" cy="338506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61235" tIns="30617" rIns="61235" bIns="30617" anchorCtr="0" compatLnSpc="0"/>
            <a:lstStyle/>
            <a:p>
              <a:pPr algn="ctr" hangingPunct="0">
                <a:spcBef>
                  <a:spcPts val="0"/>
                </a:spcBef>
                <a:spcAft>
                  <a:spcPts val="0"/>
                </a:spcAft>
                <a:defRPr sz="1400"/>
              </a:pPr>
              <a:r>
                <a:rPr lang="en-US" sz="953" dirty="0">
                  <a:latin typeface="+mn-lt"/>
                  <a:ea typeface="Droid Sans Fallback" pitchFamily="2"/>
                  <a:cs typeface="FreeSans" pitchFamily="2"/>
                </a:rPr>
                <a:t>ADT: switch = ON,</a:t>
              </a:r>
            </a:p>
            <a:p>
              <a:pPr algn="ctr" hangingPunct="0">
                <a:spcBef>
                  <a:spcPts val="0"/>
                </a:spcBef>
                <a:spcAft>
                  <a:spcPts val="0"/>
                </a:spcAft>
                <a:defRPr sz="1400"/>
              </a:pPr>
              <a:r>
                <a:rPr lang="en-US" sz="953" dirty="0">
                  <a:latin typeface="+mn-lt"/>
                  <a:ea typeface="Droid Sans Fallback" pitchFamily="2"/>
                  <a:cs typeface="FreeSans" pitchFamily="2"/>
                </a:rPr>
                <a:t>gain = 10%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alphaModFix/>
            </a:blip>
            <a:srcRect t="8875" r="94560" b="47850"/>
            <a:stretch>
              <a:fillRect/>
            </a:stretch>
          </p:blipFill>
          <p:spPr>
            <a:xfrm rot="5400000">
              <a:off x="820154" y="534335"/>
              <a:ext cx="372797" cy="80756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Group 27"/>
          <p:cNvGrpSpPr/>
          <p:nvPr/>
        </p:nvGrpSpPr>
        <p:grpSpPr>
          <a:xfrm>
            <a:off x="562519" y="1899391"/>
            <a:ext cx="7436211" cy="830716"/>
            <a:chOff x="562519" y="1522543"/>
            <a:chExt cx="7436211" cy="83071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alphaModFix/>
            </a:blip>
            <a:srcRect l="7253" t="6658" b="6690"/>
            <a:stretch>
              <a:fillRect/>
            </a:stretch>
          </p:blipFill>
          <p:spPr>
            <a:xfrm>
              <a:off x="1640356" y="1522543"/>
              <a:ext cx="6358374" cy="8307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562519" y="1860846"/>
              <a:ext cx="964537" cy="2093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none" lIns="61235" tIns="30617" rIns="61235" bIns="30617" anchorCtr="0" compatLnSpc="0">
              <a:spAutoFit/>
            </a:bodyPr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  <a:defRPr sz="1400"/>
              </a:pPr>
              <a:r>
                <a:rPr lang="en-US" sz="1000" dirty="0">
                  <a:latin typeface="+mn-lt"/>
                  <a:ea typeface="Droid Sans Fallback" pitchFamily="2"/>
                  <a:cs typeface="FreeSans" pitchFamily="2"/>
                </a:rPr>
                <a:t>Horizontal axis</a:t>
              </a:r>
            </a:p>
          </p:txBody>
        </p:sp>
        <p:sp>
          <p:nvSpPr>
            <p:cNvPr id="12" name="Freeform 11"/>
            <p:cNvSpPr/>
            <p:nvPr/>
          </p:nvSpPr>
          <p:spPr>
            <a:xfrm>
              <a:off x="6119803" y="1558302"/>
              <a:ext cx="1182075" cy="1866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28575">
              <a:solidFill>
                <a:srgbClr val="FF3333"/>
              </a:solidFill>
              <a:custDash>
                <a:ds d="197000" sp="197000"/>
              </a:custDash>
            </a:ln>
          </p:spPr>
          <p:txBody>
            <a:bodyPr vert="horz" wrap="none" lIns="79605" tIns="48988" rIns="79605" bIns="48988" anchor="ctr" anchorCtr="0" compatLnSpc="0">
              <a:noAutofit/>
            </a:bodyPr>
            <a:lstStyle/>
            <a:p>
              <a:pPr lvl="0" rtl="0" hangingPunct="0">
                <a:buNone/>
                <a:tabLst/>
              </a:pPr>
              <a:endParaRPr lang="en-US" sz="1633">
                <a:latin typeface="Liberation Serif" pitchFamily="18"/>
                <a:ea typeface="DejaVu Sans" pitchFamily="2"/>
                <a:cs typeface="DejaVu Sans" pitchFamily="2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4315581" y="1558302"/>
              <a:ext cx="559931" cy="37328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28575">
              <a:solidFill>
                <a:srgbClr val="FF3333"/>
              </a:solidFill>
              <a:custDash>
                <a:ds d="197000" sp="197000"/>
              </a:custDash>
            </a:ln>
          </p:spPr>
          <p:txBody>
            <a:bodyPr vert="horz" wrap="none" lIns="79605" tIns="48988" rIns="79605" bIns="48988" anchor="ctr" anchorCtr="0" compatLnSpc="0">
              <a:noAutofit/>
            </a:bodyPr>
            <a:lstStyle/>
            <a:p>
              <a:pPr lvl="0" rtl="0" hangingPunct="0">
                <a:buNone/>
                <a:tabLst/>
              </a:pPr>
              <a:endParaRPr lang="en-US" sz="1633">
                <a:latin typeface="Liberation Serif" pitchFamily="18"/>
                <a:ea typeface="DejaVu Sans" pitchFamily="2"/>
                <a:cs typeface="DejaVu Sans" pitchFamily="2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080376" y="1995675"/>
              <a:ext cx="857393" cy="20232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61235" tIns="30617" rIns="61235" bIns="30617" anchorCtr="0" compatLnSpc="0">
              <a:spAutoFit/>
            </a:bodyPr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  <a:defRPr sz="1400"/>
              </a:pPr>
              <a:r>
                <a:rPr lang="en-US" sz="953" dirty="0">
                  <a:latin typeface="+mn-lt"/>
                  <a:ea typeface="Droid Sans Fallback" pitchFamily="2"/>
                  <a:cs typeface="FreeSans" pitchFamily="2"/>
                </a:rPr>
                <a:t>Skew plane 1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168869" y="1995675"/>
              <a:ext cx="857393" cy="20232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61235" tIns="30617" rIns="61235" bIns="30617" anchorCtr="0" compatLnSpc="0">
              <a:spAutoFit/>
            </a:bodyPr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  <a:defRPr sz="1400"/>
              </a:pPr>
              <a:r>
                <a:rPr lang="en-US" sz="953" dirty="0">
                  <a:latin typeface="+mn-lt"/>
                  <a:ea typeface="Droid Sans Fallback" pitchFamily="2"/>
                  <a:cs typeface="FreeSans" pitchFamily="2"/>
                </a:rPr>
                <a:t>Skew plane 2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283057" y="1995675"/>
              <a:ext cx="721522" cy="20232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61235" tIns="30617" rIns="61235" bIns="30617" anchorCtr="0" compatLnSpc="0">
              <a:spAutoFit/>
            </a:bodyPr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  <a:defRPr sz="1400"/>
              </a:pPr>
              <a:r>
                <a:rPr lang="en-US" sz="953">
                  <a:latin typeface="+mn-lt"/>
                  <a:ea typeface="Droid Sans Fallback" pitchFamily="2"/>
                  <a:cs typeface="FreeSans" pitchFamily="2"/>
                </a:rPr>
                <a:t>Main plane</a:t>
              </a:r>
            </a:p>
          </p:txBody>
        </p:sp>
        <p:sp>
          <p:nvSpPr>
            <p:cNvPr id="20" name="Freeform 19"/>
            <p:cNvSpPr/>
            <p:nvPr/>
          </p:nvSpPr>
          <p:spPr>
            <a:xfrm>
              <a:off x="1827000" y="1558302"/>
              <a:ext cx="1244291" cy="1866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28575">
              <a:solidFill>
                <a:srgbClr val="FF3333"/>
              </a:solidFill>
              <a:custDash>
                <a:ds d="197000" sp="197000"/>
              </a:custDash>
            </a:ln>
          </p:spPr>
          <p:txBody>
            <a:bodyPr vert="horz" wrap="none" lIns="79605" tIns="48988" rIns="79605" bIns="48988" anchor="ctr" anchorCtr="0" compatLnSpc="0">
              <a:noAutofit/>
            </a:bodyPr>
            <a:lstStyle/>
            <a:p>
              <a:pPr lvl="0" rtl="0" hangingPunct="0">
                <a:buNone/>
                <a:tabLst/>
              </a:pPr>
              <a:endParaRPr lang="en-US" sz="1633">
                <a:latin typeface="Liberation Serif" pitchFamily="18"/>
                <a:ea typeface="DejaVu Sans" pitchFamily="2"/>
                <a:cs typeface="DejaVu Sans" pitchFamily="2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05187" y="2929114"/>
            <a:ext cx="7293789" cy="815821"/>
            <a:chOff x="705187" y="2552266"/>
            <a:chExt cx="7293789" cy="81582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>
              <a:alphaModFix/>
            </a:blip>
            <a:srcRect l="6350" t="8588"/>
            <a:stretch>
              <a:fillRect/>
            </a:stretch>
          </p:blipFill>
          <p:spPr>
            <a:xfrm>
              <a:off x="1578387" y="2552266"/>
              <a:ext cx="6420589" cy="8158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705187" y="2781030"/>
              <a:ext cx="814881" cy="2093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none" lIns="61235" tIns="30617" rIns="61235" bIns="30617" anchorCtr="0" compatLnSpc="0">
              <a:spAutoFit/>
            </a:bodyPr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  <a:defRPr sz="1400"/>
              </a:pPr>
              <a:r>
                <a:rPr lang="en-US" sz="1000" dirty="0">
                  <a:latin typeface="+mn-lt"/>
                  <a:ea typeface="Droid Sans Fallback" pitchFamily="2"/>
                  <a:cs typeface="FreeSans" pitchFamily="2"/>
                </a:rPr>
                <a:t>Vertical axis</a:t>
              </a:r>
            </a:p>
          </p:txBody>
        </p:sp>
        <p:sp>
          <p:nvSpPr>
            <p:cNvPr id="15" name="Freeform 14"/>
            <p:cNvSpPr/>
            <p:nvPr/>
          </p:nvSpPr>
          <p:spPr>
            <a:xfrm>
              <a:off x="1827000" y="2560593"/>
              <a:ext cx="1244291" cy="33556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28575">
              <a:solidFill>
                <a:srgbClr val="FF3333"/>
              </a:solidFill>
              <a:custDash>
                <a:ds d="197000" sp="197000"/>
              </a:custDash>
            </a:ln>
          </p:spPr>
          <p:txBody>
            <a:bodyPr vert="horz" wrap="none" lIns="79605" tIns="48988" rIns="79605" bIns="48988" anchor="ctr" anchorCtr="0" compatLnSpc="0">
              <a:noAutofit/>
            </a:bodyPr>
            <a:lstStyle/>
            <a:p>
              <a:pPr lvl="0" rtl="0" hangingPunct="0">
                <a:buNone/>
                <a:tabLst/>
              </a:pPr>
              <a:endParaRPr lang="en-US" sz="1633">
                <a:latin typeface="Liberation Serif" pitchFamily="18"/>
                <a:ea typeface="DejaVu Sans" pitchFamily="2"/>
                <a:cs typeface="DejaVu Sans" pitchFamily="2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6119803" y="2903508"/>
              <a:ext cx="1182075" cy="33556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28575">
              <a:solidFill>
                <a:srgbClr val="FF3333"/>
              </a:solidFill>
              <a:custDash>
                <a:ds d="197000" sp="197000"/>
              </a:custDash>
            </a:ln>
          </p:spPr>
          <p:txBody>
            <a:bodyPr vert="horz" wrap="none" lIns="79605" tIns="48988" rIns="79605" bIns="48988" anchor="ctr" anchorCtr="0" compatLnSpc="0">
              <a:noAutofit/>
            </a:bodyPr>
            <a:lstStyle/>
            <a:p>
              <a:pPr lvl="0" rtl="0" hangingPunct="0">
                <a:buNone/>
                <a:tabLst/>
              </a:pPr>
              <a:endParaRPr lang="en-US" sz="1633">
                <a:latin typeface="Liberation Serif" pitchFamily="18"/>
                <a:ea typeface="DejaVu Sans" pitchFamily="2"/>
                <a:cs typeface="DejaVu Sans" pitchFamily="2"/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4315581" y="2609582"/>
              <a:ext cx="559931" cy="52220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28575">
              <a:solidFill>
                <a:srgbClr val="FF3333"/>
              </a:solidFill>
              <a:custDash>
                <a:ds d="197000" sp="197000"/>
              </a:custDash>
            </a:ln>
          </p:spPr>
          <p:txBody>
            <a:bodyPr vert="horz" wrap="none" lIns="79605" tIns="48988" rIns="79605" bIns="48988" anchor="ctr" anchorCtr="0" compatLnSpc="0">
              <a:noAutofit/>
            </a:bodyPr>
            <a:lstStyle/>
            <a:p>
              <a:pPr lvl="0" rtl="0" hangingPunct="0">
                <a:buNone/>
                <a:tabLst/>
              </a:pPr>
              <a:endParaRPr lang="en-US" sz="1633">
                <a:latin typeface="Liberation Serif" pitchFamily="18"/>
                <a:ea typeface="DejaVu Sans" pitchFamily="2"/>
                <a:cs typeface="DejaVu Sans" pitchFamily="2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650620" y="4013857"/>
            <a:ext cx="872076" cy="209308"/>
          </a:xfrm>
          <a:prstGeom prst="rect">
            <a:avLst/>
          </a:prstGeom>
          <a:noFill/>
          <a:ln>
            <a:noFill/>
          </a:ln>
        </p:spPr>
        <p:txBody>
          <a:bodyPr vert="horz" wrap="none" lIns="61235" tIns="30617" rIns="61235" bIns="30617" anchorCtr="0" compatLnSpc="0">
            <a:spAutoFit/>
          </a:bodyPr>
          <a:lstStyle/>
          <a:p>
            <a:pPr hangingPunct="0">
              <a:spcBef>
                <a:spcPts val="0"/>
              </a:spcBef>
              <a:spcAft>
                <a:spcPts val="0"/>
              </a:spcAft>
              <a:defRPr sz="1400"/>
            </a:pPr>
            <a:r>
              <a:rPr lang="en-US" sz="1000" dirty="0">
                <a:latin typeface="+mn-lt"/>
                <a:ea typeface="Droid Sans Fallback" pitchFamily="2"/>
                <a:cs typeface="FreeSans" pitchFamily="2"/>
              </a:rPr>
              <a:t>BLM3 counts</a:t>
            </a:r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Skew planes for QM crystal </a:t>
            </a:r>
            <a:r>
              <a:rPr lang="en-US" dirty="0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17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rot="5400000">
            <a:off x="1069222" y="2655062"/>
            <a:ext cx="2047487" cy="1934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rot="5400000">
            <a:off x="3467868" y="2621814"/>
            <a:ext cx="2047485" cy="2001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 rot="5400000">
            <a:off x="5837573" y="2647404"/>
            <a:ext cx="2047486" cy="19501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766766" y="4154744"/>
            <a:ext cx="986466" cy="182121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vert="horz" wrap="none" lIns="61235" tIns="30617" rIns="61235" bIns="30617" anchorCtr="0" compatLnSpc="0">
            <a:spAutoFit/>
          </a:bodyPr>
          <a:lstStyle/>
          <a:p>
            <a:pPr hangingPunct="0">
              <a:spcBef>
                <a:spcPts val="0"/>
              </a:spcBef>
              <a:spcAft>
                <a:spcPts val="0"/>
              </a:spcAft>
              <a:defRPr sz="1200"/>
            </a:pPr>
            <a:r>
              <a:rPr lang="en-US" sz="816">
                <a:solidFill>
                  <a:schemeClr val="bg1"/>
                </a:solidFill>
                <a:latin typeface="Liberation Sans" pitchFamily="18"/>
                <a:ea typeface="Droid Sans Fallback" pitchFamily="2"/>
                <a:cs typeface="FreeSans" pitchFamily="2"/>
              </a:rPr>
              <a:t>Normalized on 1 sec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71441" y="4154744"/>
            <a:ext cx="986466" cy="182121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vert="horz" wrap="none" lIns="61235" tIns="30617" rIns="61235" bIns="30617" anchorCtr="0" compatLnSpc="0">
            <a:spAutoFit/>
          </a:bodyPr>
          <a:lstStyle/>
          <a:p>
            <a:pPr hangingPunct="0">
              <a:spcBef>
                <a:spcPts val="0"/>
              </a:spcBef>
              <a:spcAft>
                <a:spcPts val="0"/>
              </a:spcAft>
              <a:defRPr sz="1200"/>
            </a:pPr>
            <a:r>
              <a:rPr lang="en-US" sz="816" dirty="0">
                <a:solidFill>
                  <a:schemeClr val="bg1"/>
                </a:solidFill>
                <a:latin typeface="Liberation Sans" pitchFamily="18"/>
                <a:ea typeface="Droid Sans Fallback" pitchFamily="2"/>
                <a:cs typeface="FreeSans" pitchFamily="2"/>
              </a:rPr>
              <a:t>Normalized on 1 sec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0502" y="4154744"/>
            <a:ext cx="986466" cy="182121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vert="horz" wrap="none" lIns="61235" tIns="30617" rIns="61235" bIns="30617" anchorCtr="0" compatLnSpc="0">
            <a:spAutoFit/>
          </a:bodyPr>
          <a:lstStyle/>
          <a:p>
            <a:pPr hangingPunct="0">
              <a:spcBef>
                <a:spcPts val="0"/>
              </a:spcBef>
              <a:spcAft>
                <a:spcPts val="0"/>
              </a:spcAft>
              <a:defRPr sz="1200"/>
            </a:pPr>
            <a:r>
              <a:rPr lang="en-US" sz="816">
                <a:solidFill>
                  <a:schemeClr val="bg1"/>
                </a:solidFill>
                <a:latin typeface="Liberation Sans" pitchFamily="18"/>
                <a:ea typeface="Droid Sans Fallback" pitchFamily="2"/>
                <a:cs typeface="FreeSans" pitchFamily="2"/>
              </a:rPr>
              <a:t>Normalized on 1 sec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02420" y="4693929"/>
            <a:ext cx="765701" cy="182121"/>
          </a:xfrm>
          <a:prstGeom prst="rect">
            <a:avLst/>
          </a:prstGeom>
          <a:noFill/>
          <a:ln>
            <a:noFill/>
          </a:ln>
        </p:spPr>
        <p:txBody>
          <a:bodyPr vert="horz" wrap="none" lIns="61235" tIns="30617" rIns="61235" bIns="30617" anchorCtr="0" compatLnSpc="0">
            <a:spAutoFit/>
          </a:bodyPr>
          <a:lstStyle/>
          <a:p>
            <a:pPr hangingPunct="0">
              <a:spcBef>
                <a:spcPts val="0"/>
              </a:spcBef>
              <a:spcAft>
                <a:spcPts val="0"/>
              </a:spcAft>
              <a:defRPr sz="1200"/>
            </a:pPr>
            <a:r>
              <a:rPr lang="en-US" sz="816" dirty="0">
                <a:solidFill>
                  <a:schemeClr val="tx2">
                    <a:lumMod val="50000"/>
                  </a:schemeClr>
                </a:solidFill>
                <a:latin typeface="Liberation Sans" pitchFamily="18"/>
                <a:ea typeface="Droid Sans Fallback" pitchFamily="2"/>
                <a:cs typeface="FreeSans" pitchFamily="2"/>
              </a:rPr>
              <a:t>Horizontal axis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97745" y="4693929"/>
            <a:ext cx="765701" cy="182121"/>
          </a:xfrm>
          <a:prstGeom prst="rect">
            <a:avLst/>
          </a:prstGeom>
          <a:noFill/>
          <a:ln>
            <a:noFill/>
          </a:ln>
        </p:spPr>
        <p:txBody>
          <a:bodyPr vert="horz" wrap="none" lIns="61235" tIns="30617" rIns="61235" bIns="30617" anchorCtr="0" compatLnSpc="0">
            <a:spAutoFit/>
          </a:bodyPr>
          <a:lstStyle/>
          <a:p>
            <a:pPr hangingPunct="0">
              <a:spcBef>
                <a:spcPts val="0"/>
              </a:spcBef>
              <a:spcAft>
                <a:spcPts val="0"/>
              </a:spcAft>
              <a:defRPr sz="1200"/>
            </a:pPr>
            <a:r>
              <a:rPr lang="en-US" sz="816">
                <a:solidFill>
                  <a:schemeClr val="tx2">
                    <a:lumMod val="50000"/>
                  </a:schemeClr>
                </a:solidFill>
                <a:latin typeface="Liberation Sans" pitchFamily="18"/>
                <a:ea typeface="Droid Sans Fallback" pitchFamily="2"/>
                <a:cs typeface="FreeSans" pitchFamily="2"/>
              </a:rPr>
              <a:t>Horizontal axis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21482" y="4693929"/>
            <a:ext cx="765701" cy="182121"/>
          </a:xfrm>
          <a:prstGeom prst="rect">
            <a:avLst/>
          </a:prstGeom>
          <a:noFill/>
          <a:ln>
            <a:noFill/>
          </a:ln>
        </p:spPr>
        <p:txBody>
          <a:bodyPr vert="horz" wrap="none" lIns="61235" tIns="30617" rIns="61235" bIns="30617" anchorCtr="0" compatLnSpc="0">
            <a:spAutoFit/>
          </a:bodyPr>
          <a:lstStyle/>
          <a:p>
            <a:pPr hangingPunct="0">
              <a:spcBef>
                <a:spcPts val="0"/>
              </a:spcBef>
              <a:spcAft>
                <a:spcPts val="0"/>
              </a:spcAft>
              <a:defRPr sz="1200"/>
            </a:pPr>
            <a:r>
              <a:rPr lang="en-US" sz="816">
                <a:solidFill>
                  <a:schemeClr val="tx2">
                    <a:lumMod val="50000"/>
                  </a:schemeClr>
                </a:solidFill>
                <a:latin typeface="Liberation Sans" pitchFamily="18"/>
                <a:ea typeface="Droid Sans Fallback" pitchFamily="2"/>
                <a:cs typeface="FreeSans" pitchFamily="2"/>
              </a:rPr>
              <a:t>Horizontal axis</a:t>
            </a:r>
          </a:p>
        </p:txBody>
      </p:sp>
      <p:sp>
        <p:nvSpPr>
          <p:cNvPr id="14" name="Straight Connector 13"/>
          <p:cNvSpPr/>
          <p:nvPr/>
        </p:nvSpPr>
        <p:spPr>
          <a:xfrm>
            <a:off x="1342510" y="1452285"/>
            <a:ext cx="6408097" cy="0"/>
          </a:xfrm>
          <a:prstGeom prst="line">
            <a:avLst/>
          </a:prstGeom>
          <a:noFill/>
          <a:ln w="18360">
            <a:solidFill>
              <a:srgbClr val="000000"/>
            </a:solidFill>
            <a:custDash>
              <a:ds d="197000" sp="197000"/>
            </a:custDash>
          </a:ln>
        </p:spPr>
        <p:txBody>
          <a:bodyPr vert="horz" wrap="none" lIns="67358" tIns="36741" rIns="67358" bIns="36741" anchor="ctr" anchorCtr="0" compatLnSpc="0"/>
          <a:lstStyle/>
          <a:p>
            <a:pPr hangingPunct="0">
              <a:spcBef>
                <a:spcPts val="0"/>
              </a:spcBef>
              <a:spcAft>
                <a:spcPts val="0"/>
              </a:spcAft>
            </a:pPr>
            <a:endParaRPr lang="en-US" sz="1225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15" name="Straight Connector 14"/>
          <p:cNvSpPr/>
          <p:nvPr/>
        </p:nvSpPr>
        <p:spPr>
          <a:xfrm>
            <a:off x="1342510" y="1957270"/>
            <a:ext cx="6408097" cy="0"/>
          </a:xfrm>
          <a:prstGeom prst="line">
            <a:avLst/>
          </a:prstGeom>
          <a:noFill/>
          <a:ln w="18360">
            <a:solidFill>
              <a:srgbClr val="000000"/>
            </a:solidFill>
            <a:custDash>
              <a:ds d="197000" sp="197000"/>
            </a:custDash>
          </a:ln>
        </p:spPr>
        <p:txBody>
          <a:bodyPr vert="horz" wrap="none" lIns="67358" tIns="36741" rIns="67358" bIns="36741" anchor="ctr" anchorCtr="0" compatLnSpc="0"/>
          <a:lstStyle/>
          <a:p>
            <a:pPr hangingPunct="0">
              <a:spcBef>
                <a:spcPts val="0"/>
              </a:spcBef>
              <a:spcAft>
                <a:spcPts val="0"/>
              </a:spcAft>
            </a:pPr>
            <a:endParaRPr lang="en-US" sz="1225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16" name="Straight Connector 15"/>
          <p:cNvSpPr/>
          <p:nvPr/>
        </p:nvSpPr>
        <p:spPr>
          <a:xfrm>
            <a:off x="1342510" y="2456535"/>
            <a:ext cx="6408097" cy="0"/>
          </a:xfrm>
          <a:prstGeom prst="line">
            <a:avLst/>
          </a:prstGeom>
          <a:noFill/>
          <a:ln w="18360">
            <a:solidFill>
              <a:srgbClr val="000000"/>
            </a:solidFill>
            <a:custDash>
              <a:ds d="197000" sp="197000"/>
            </a:custDash>
          </a:ln>
        </p:spPr>
        <p:txBody>
          <a:bodyPr vert="horz" wrap="none" lIns="67358" tIns="36741" rIns="67358" bIns="36741" anchor="ctr" anchorCtr="0" compatLnSpc="0"/>
          <a:lstStyle/>
          <a:p>
            <a:pPr hangingPunct="0">
              <a:spcBef>
                <a:spcPts val="0"/>
              </a:spcBef>
              <a:spcAft>
                <a:spcPts val="0"/>
              </a:spcAft>
            </a:pPr>
            <a:endParaRPr lang="en-US" sz="1225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17" name="TextBox 16"/>
          <p:cNvSpPr txBox="1"/>
          <p:nvPr/>
        </p:nvSpPr>
        <p:spPr>
          <a:xfrm rot="5400000">
            <a:off x="3066703" y="3562175"/>
            <a:ext cx="655158" cy="18212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none" lIns="61235" tIns="30617" rIns="61235" bIns="30617" anchorCtr="0" compatLnSpc="0">
            <a:spAutoFit/>
          </a:bodyPr>
          <a:lstStyle/>
          <a:p>
            <a:pPr hangingPunct="0">
              <a:spcBef>
                <a:spcPts val="0"/>
              </a:spcBef>
              <a:spcAft>
                <a:spcPts val="0"/>
              </a:spcAft>
              <a:defRPr sz="1200"/>
            </a:pPr>
            <a:r>
              <a:rPr lang="en-US" sz="816" dirty="0">
                <a:solidFill>
                  <a:schemeClr val="tx2">
                    <a:lumMod val="50000"/>
                  </a:schemeClr>
                </a:solidFill>
                <a:latin typeface="Liberation Sans" pitchFamily="18"/>
                <a:ea typeface="Droid Sans Fallback" pitchFamily="2"/>
                <a:cs typeface="FreeSans" pitchFamily="2"/>
              </a:rPr>
              <a:t>Vertical axis</a:t>
            </a:r>
          </a:p>
        </p:txBody>
      </p:sp>
      <p:sp>
        <p:nvSpPr>
          <p:cNvPr id="18" name="TextBox 17"/>
          <p:cNvSpPr txBox="1"/>
          <p:nvPr/>
        </p:nvSpPr>
        <p:spPr>
          <a:xfrm rot="5400000">
            <a:off x="669574" y="3562175"/>
            <a:ext cx="655158" cy="18212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none" lIns="61235" tIns="30617" rIns="61235" bIns="30617" anchorCtr="0" compatLnSpc="0">
            <a:spAutoFit/>
          </a:bodyPr>
          <a:lstStyle/>
          <a:p>
            <a:pPr hangingPunct="0">
              <a:spcBef>
                <a:spcPts val="0"/>
              </a:spcBef>
              <a:spcAft>
                <a:spcPts val="0"/>
              </a:spcAft>
              <a:defRPr sz="1200"/>
            </a:pPr>
            <a:r>
              <a:rPr lang="en-US" sz="816" dirty="0">
                <a:solidFill>
                  <a:schemeClr val="tx2">
                    <a:lumMod val="50000"/>
                  </a:schemeClr>
                </a:solidFill>
                <a:latin typeface="Liberation Sans" pitchFamily="18"/>
                <a:ea typeface="Droid Sans Fallback" pitchFamily="2"/>
                <a:cs typeface="FreeSans" pitchFamily="2"/>
              </a:rPr>
              <a:t>Vertical axis</a:t>
            </a:r>
          </a:p>
        </p:txBody>
      </p:sp>
      <p:sp>
        <p:nvSpPr>
          <p:cNvPr id="19" name="TextBox 18"/>
          <p:cNvSpPr txBox="1"/>
          <p:nvPr/>
        </p:nvSpPr>
        <p:spPr>
          <a:xfrm rot="5400000">
            <a:off x="5431119" y="3562175"/>
            <a:ext cx="655158" cy="18212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none" lIns="61235" tIns="30617" rIns="61235" bIns="30617" anchorCtr="0" compatLnSpc="0">
            <a:spAutoFit/>
          </a:bodyPr>
          <a:lstStyle/>
          <a:p>
            <a:pPr hangingPunct="0">
              <a:spcBef>
                <a:spcPts val="0"/>
              </a:spcBef>
              <a:spcAft>
                <a:spcPts val="0"/>
              </a:spcAft>
              <a:defRPr sz="1200"/>
            </a:pPr>
            <a:r>
              <a:rPr lang="en-US" sz="816" dirty="0">
                <a:solidFill>
                  <a:schemeClr val="tx2">
                    <a:lumMod val="50000"/>
                  </a:schemeClr>
                </a:solidFill>
                <a:latin typeface="Liberation Sans" pitchFamily="18"/>
                <a:ea typeface="Droid Sans Fallback" pitchFamily="2"/>
                <a:cs typeface="FreeSans" pitchFamily="2"/>
              </a:rPr>
              <a:t>Vertical axis</a:t>
            </a:r>
          </a:p>
        </p:txBody>
      </p:sp>
      <p:sp>
        <p:nvSpPr>
          <p:cNvPr id="20" name="Straight Connector 19"/>
          <p:cNvSpPr/>
          <p:nvPr/>
        </p:nvSpPr>
        <p:spPr>
          <a:xfrm>
            <a:off x="2631870" y="1942163"/>
            <a:ext cx="0" cy="514372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vert="horz" wrap="none" lIns="61235" tIns="30617" rIns="61235" bIns="30617" anchor="ctr" anchorCtr="0" compatLnSpc="0"/>
          <a:lstStyle/>
          <a:p>
            <a:pPr hangingPunct="0">
              <a:spcBef>
                <a:spcPts val="0"/>
              </a:spcBef>
              <a:spcAft>
                <a:spcPts val="0"/>
              </a:spcAft>
            </a:pPr>
            <a:endParaRPr lang="en-US" sz="1225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21" name="Straight Connector 20"/>
          <p:cNvSpPr/>
          <p:nvPr/>
        </p:nvSpPr>
        <p:spPr>
          <a:xfrm>
            <a:off x="7529185" y="1427791"/>
            <a:ext cx="0" cy="514372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vert="horz" wrap="none" lIns="61235" tIns="30617" rIns="61235" bIns="30617" anchor="ctr" anchorCtr="0" compatLnSpc="0"/>
          <a:lstStyle/>
          <a:p>
            <a:pPr hangingPunct="0">
              <a:spcBef>
                <a:spcPts val="0"/>
              </a:spcBef>
              <a:spcAft>
                <a:spcPts val="0"/>
              </a:spcAft>
            </a:pPr>
            <a:endParaRPr lang="en-US" sz="1225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17192" y="1765245"/>
            <a:ext cx="797055" cy="371532"/>
          </a:xfrm>
          <a:prstGeom prst="rect">
            <a:avLst/>
          </a:prstGeom>
          <a:solidFill>
            <a:srgbClr val="FFFF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61235" tIns="30617" rIns="61235" bIns="30617" anchorCtr="0" compatLnSpc="0">
            <a:spAutoFit/>
          </a:bodyPr>
          <a:lstStyle/>
          <a:p>
            <a:pPr algn="ctr" hangingPunct="0">
              <a:spcBef>
                <a:spcPts val="0"/>
              </a:spcBef>
              <a:spcAft>
                <a:spcPts val="0"/>
              </a:spcAft>
              <a:defRPr sz="1200"/>
            </a:pPr>
            <a:r>
              <a:rPr lang="en-US" sz="1050" dirty="0">
                <a:latin typeface="+mn-lt"/>
                <a:ea typeface="Droid Sans Fallback" pitchFamily="2"/>
                <a:cs typeface="FreeSans" pitchFamily="2"/>
              </a:rPr>
              <a:t>35 pixels</a:t>
            </a:r>
          </a:p>
          <a:p>
            <a:pPr algn="ctr" hangingPunct="0">
              <a:spcBef>
                <a:spcPts val="0"/>
              </a:spcBef>
              <a:spcAft>
                <a:spcPts val="0"/>
              </a:spcAft>
              <a:defRPr sz="1200"/>
            </a:pPr>
            <a:r>
              <a:rPr lang="en-US" sz="1050" dirty="0">
                <a:latin typeface="+mn-lt"/>
                <a:ea typeface="Droid Sans Fallback" pitchFamily="2"/>
                <a:cs typeface="FreeSans" pitchFamily="2"/>
              </a:rPr>
              <a:t>[1.925 mm]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45612" y="1534815"/>
            <a:ext cx="765125" cy="356785"/>
          </a:xfrm>
          <a:prstGeom prst="rect">
            <a:avLst/>
          </a:prstGeom>
          <a:solidFill>
            <a:srgbClr val="FFFF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61235" tIns="30617" rIns="61235" bIns="30617" anchorCtr="0" compatLnSpc="0">
            <a:spAutoFit/>
          </a:bodyPr>
          <a:lstStyle/>
          <a:p>
            <a:pPr algn="ctr" hangingPunct="0">
              <a:spcBef>
                <a:spcPts val="0"/>
              </a:spcBef>
              <a:spcAft>
                <a:spcPts val="0"/>
              </a:spcAft>
              <a:defRPr sz="1200"/>
            </a:pPr>
            <a:r>
              <a:rPr lang="en-US" sz="1000">
                <a:latin typeface="+mn-lt"/>
                <a:ea typeface="Droid Sans Fallback" pitchFamily="2"/>
                <a:cs typeface="FreeSans" pitchFamily="2"/>
              </a:rPr>
              <a:t>65 pixels</a:t>
            </a:r>
          </a:p>
          <a:p>
            <a:pPr algn="ctr" hangingPunct="0">
              <a:spcBef>
                <a:spcPts val="0"/>
              </a:spcBef>
              <a:spcAft>
                <a:spcPts val="0"/>
              </a:spcAft>
              <a:defRPr sz="1200"/>
            </a:pPr>
            <a:r>
              <a:rPr lang="en-US" sz="1000">
                <a:latin typeface="+mn-lt"/>
                <a:ea typeface="Droid Sans Fallback" pitchFamily="2"/>
                <a:cs typeface="FreeSans" pitchFamily="2"/>
              </a:rPr>
              <a:t>[3.575 mm]</a:t>
            </a:r>
          </a:p>
        </p:txBody>
      </p:sp>
      <p:sp>
        <p:nvSpPr>
          <p:cNvPr id="24" name="Straight Connector 23"/>
          <p:cNvSpPr/>
          <p:nvPr/>
        </p:nvSpPr>
        <p:spPr>
          <a:xfrm flipV="1">
            <a:off x="5071265" y="1893845"/>
            <a:ext cx="0" cy="1990865"/>
          </a:xfrm>
          <a:prstGeom prst="line">
            <a:avLst/>
          </a:prstGeom>
          <a:noFill/>
          <a:ln w="18360">
            <a:solidFill>
              <a:srgbClr val="000000"/>
            </a:solidFill>
            <a:custDash>
              <a:ds d="197000" sp="197000"/>
            </a:custDash>
          </a:ln>
        </p:spPr>
        <p:txBody>
          <a:bodyPr vert="horz" wrap="none" lIns="67358" tIns="36741" rIns="67358" bIns="36741" anchor="ctr" anchorCtr="0" compatLnSpc="0"/>
          <a:lstStyle/>
          <a:p>
            <a:pPr hangingPunct="0">
              <a:spcBef>
                <a:spcPts val="0"/>
              </a:spcBef>
              <a:spcAft>
                <a:spcPts val="0"/>
              </a:spcAft>
            </a:pPr>
            <a:endParaRPr lang="en-US" sz="1225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95192" y="3023245"/>
            <a:ext cx="996149" cy="302411"/>
          </a:xfrm>
          <a:prstGeom prst="rect">
            <a:avLst/>
          </a:prstGeom>
          <a:noFill/>
          <a:ln>
            <a:noFill/>
          </a:ln>
        </p:spPr>
        <p:txBody>
          <a:bodyPr vert="horz" wrap="none" lIns="61235" tIns="30617" rIns="61235" bIns="30617" anchorCtr="0" compatLnSpc="0">
            <a:spAutoFit/>
          </a:bodyPr>
          <a:lstStyle/>
          <a:p>
            <a:pPr algn="ctr" hangingPunct="0">
              <a:spcBef>
                <a:spcPts val="0"/>
              </a:spcBef>
              <a:spcAft>
                <a:spcPts val="0"/>
              </a:spcAft>
              <a:defRPr sz="1200"/>
            </a:pPr>
            <a:r>
              <a:rPr lang="en-US" sz="816" dirty="0">
                <a:solidFill>
                  <a:schemeClr val="bg1"/>
                </a:solidFill>
                <a:latin typeface="+mn-lt"/>
                <a:ea typeface="Droid Sans Fallback" pitchFamily="2"/>
                <a:cs typeface="FreeSans" pitchFamily="2"/>
              </a:rPr>
              <a:t>Crystal orientation:</a:t>
            </a:r>
          </a:p>
          <a:p>
            <a:pPr algn="ctr" hangingPunct="0">
              <a:spcBef>
                <a:spcPts val="0"/>
              </a:spcBef>
              <a:spcAft>
                <a:spcPts val="0"/>
              </a:spcAft>
              <a:defRPr sz="1200"/>
            </a:pPr>
            <a:r>
              <a:rPr lang="en-US" sz="816" dirty="0">
                <a:solidFill>
                  <a:schemeClr val="bg1"/>
                </a:solidFill>
                <a:latin typeface="+mn-lt"/>
                <a:ea typeface="Droid Sans Fallback" pitchFamily="2"/>
                <a:cs typeface="FreeSans" pitchFamily="2"/>
              </a:rPr>
              <a:t>[</a:t>
            </a:r>
            <a:r>
              <a:rPr lang="en-US" sz="816" u="sng" dirty="0">
                <a:solidFill>
                  <a:schemeClr val="bg1"/>
                </a:solidFill>
                <a:latin typeface="+mn-lt"/>
                <a:ea typeface="Droid Sans Fallback" pitchFamily="2"/>
                <a:cs typeface="FreeSans" pitchFamily="2"/>
              </a:rPr>
              <a:t>-2200</a:t>
            </a:r>
            <a:r>
              <a:rPr lang="en-US" sz="816" dirty="0">
                <a:solidFill>
                  <a:schemeClr val="bg1"/>
                </a:solidFill>
                <a:latin typeface="+mn-lt"/>
                <a:ea typeface="Droid Sans Fallback" pitchFamily="2"/>
                <a:cs typeface="FreeSans" pitchFamily="2"/>
              </a:rPr>
              <a:t>;-2100 </a:t>
            </a:r>
            <a:r>
              <a:rPr lang="en-US" sz="816" dirty="0" err="1">
                <a:solidFill>
                  <a:schemeClr val="bg1"/>
                </a:solidFill>
                <a:latin typeface="+mn-lt"/>
                <a:ea typeface="Droid Sans Fallback" pitchFamily="2"/>
                <a:cs typeface="FreeSans" pitchFamily="2"/>
              </a:rPr>
              <a:t>urad</a:t>
            </a:r>
            <a:r>
              <a:rPr lang="en-US" sz="816" dirty="0">
                <a:solidFill>
                  <a:schemeClr val="bg1"/>
                </a:solidFill>
                <a:latin typeface="+mn-lt"/>
                <a:ea typeface="Droid Sans Fallback" pitchFamily="2"/>
                <a:cs typeface="FreeSans" pitchFamily="2"/>
              </a:rPr>
              <a:t>]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990517" y="3023245"/>
            <a:ext cx="996149" cy="302411"/>
          </a:xfrm>
          <a:prstGeom prst="rect">
            <a:avLst/>
          </a:prstGeom>
          <a:noFill/>
          <a:ln>
            <a:noFill/>
          </a:ln>
        </p:spPr>
        <p:txBody>
          <a:bodyPr vert="horz" wrap="none" lIns="61235" tIns="30617" rIns="61235" bIns="30617" anchorCtr="0" compatLnSpc="0">
            <a:spAutoFit/>
          </a:bodyPr>
          <a:lstStyle/>
          <a:p>
            <a:pPr algn="ctr" hangingPunct="0">
              <a:spcBef>
                <a:spcPts val="0"/>
              </a:spcBef>
              <a:spcAft>
                <a:spcPts val="0"/>
              </a:spcAft>
              <a:defRPr sz="1200"/>
            </a:pPr>
            <a:r>
              <a:rPr lang="en-US" sz="816">
                <a:solidFill>
                  <a:schemeClr val="bg1"/>
                </a:solidFill>
                <a:latin typeface="+mn-lt"/>
                <a:ea typeface="Droid Sans Fallback" pitchFamily="2"/>
                <a:cs typeface="FreeSans" pitchFamily="2"/>
              </a:rPr>
              <a:t>Crystal orientation:</a:t>
            </a:r>
          </a:p>
          <a:p>
            <a:pPr algn="ctr" hangingPunct="0">
              <a:spcBef>
                <a:spcPts val="0"/>
              </a:spcBef>
              <a:spcAft>
                <a:spcPts val="0"/>
              </a:spcAft>
              <a:defRPr sz="1200"/>
            </a:pPr>
            <a:r>
              <a:rPr lang="en-US" sz="816">
                <a:solidFill>
                  <a:schemeClr val="bg1"/>
                </a:solidFill>
                <a:latin typeface="+mn-lt"/>
                <a:ea typeface="Droid Sans Fallback" pitchFamily="2"/>
                <a:cs typeface="FreeSans" pitchFamily="2"/>
              </a:rPr>
              <a:t>[-1900;-1800 urad]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14254" y="3023245"/>
            <a:ext cx="996149" cy="302411"/>
          </a:xfrm>
          <a:prstGeom prst="rect">
            <a:avLst/>
          </a:prstGeom>
          <a:noFill/>
          <a:ln>
            <a:noFill/>
          </a:ln>
        </p:spPr>
        <p:txBody>
          <a:bodyPr vert="horz" wrap="none" lIns="61235" tIns="30617" rIns="61235" bIns="30617" anchorCtr="0" compatLnSpc="0">
            <a:spAutoFit/>
          </a:bodyPr>
          <a:lstStyle/>
          <a:p>
            <a:pPr algn="ctr" hangingPunct="0">
              <a:spcBef>
                <a:spcPts val="0"/>
              </a:spcBef>
              <a:spcAft>
                <a:spcPts val="0"/>
              </a:spcAft>
              <a:defRPr sz="1200"/>
            </a:pPr>
            <a:r>
              <a:rPr lang="en-US" sz="816">
                <a:solidFill>
                  <a:schemeClr val="bg1"/>
                </a:solidFill>
                <a:latin typeface="+mn-lt"/>
                <a:ea typeface="Droid Sans Fallback" pitchFamily="2"/>
                <a:cs typeface="FreeSans" pitchFamily="2"/>
              </a:rPr>
              <a:t>Crystal orientation:</a:t>
            </a:r>
          </a:p>
          <a:p>
            <a:pPr algn="ctr" hangingPunct="0">
              <a:spcBef>
                <a:spcPts val="0"/>
              </a:spcBef>
              <a:spcAft>
                <a:spcPts val="0"/>
              </a:spcAft>
              <a:defRPr sz="1200"/>
            </a:pPr>
            <a:r>
              <a:rPr lang="en-US" sz="816">
                <a:solidFill>
                  <a:schemeClr val="bg1"/>
                </a:solidFill>
                <a:latin typeface="+mn-lt"/>
                <a:ea typeface="Droid Sans Fallback" pitchFamily="2"/>
                <a:cs typeface="FreeSans" pitchFamily="2"/>
              </a:rPr>
              <a:t>[-1600;</a:t>
            </a:r>
            <a:r>
              <a:rPr lang="en-US" sz="816" u="sng">
                <a:solidFill>
                  <a:schemeClr val="bg1"/>
                </a:solidFill>
                <a:latin typeface="+mn-lt"/>
                <a:ea typeface="Droid Sans Fallback" pitchFamily="2"/>
                <a:cs typeface="FreeSans" pitchFamily="2"/>
              </a:rPr>
              <a:t>-1500</a:t>
            </a:r>
            <a:r>
              <a:rPr lang="en-US" sz="816">
                <a:solidFill>
                  <a:schemeClr val="bg1"/>
                </a:solidFill>
                <a:latin typeface="+mn-lt"/>
                <a:ea typeface="Droid Sans Fallback" pitchFamily="2"/>
                <a:cs typeface="FreeSans" pitchFamily="2"/>
              </a:rPr>
              <a:t> urad]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614815" y="2008193"/>
            <a:ext cx="797055" cy="371532"/>
          </a:xfrm>
          <a:prstGeom prst="rect">
            <a:avLst/>
          </a:prstGeom>
          <a:solidFill>
            <a:srgbClr val="FFFF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61235" tIns="30617" rIns="61235" bIns="30617" anchorCtr="0" compatLnSpc="0">
            <a:spAutoFit/>
          </a:bodyPr>
          <a:lstStyle/>
          <a:p>
            <a:pPr algn="ctr" hangingPunct="0">
              <a:spcBef>
                <a:spcPts val="0"/>
              </a:spcBef>
              <a:spcAft>
                <a:spcPts val="0"/>
              </a:spcAft>
              <a:defRPr sz="1200"/>
            </a:pPr>
            <a:r>
              <a:rPr lang="en-US" sz="1050">
                <a:latin typeface="+mn-lt"/>
                <a:ea typeface="Droid Sans Fallback" pitchFamily="2"/>
                <a:cs typeface="FreeSans" pitchFamily="2"/>
              </a:rPr>
              <a:t>65 pixels</a:t>
            </a:r>
          </a:p>
          <a:p>
            <a:pPr algn="ctr" hangingPunct="0">
              <a:spcBef>
                <a:spcPts val="0"/>
              </a:spcBef>
              <a:spcAft>
                <a:spcPts val="0"/>
              </a:spcAft>
              <a:defRPr sz="1200"/>
            </a:pPr>
            <a:r>
              <a:rPr lang="en-US" sz="1050">
                <a:latin typeface="+mn-lt"/>
                <a:ea typeface="Droid Sans Fallback" pitchFamily="2"/>
                <a:cs typeface="FreeSans" pitchFamily="2"/>
              </a:rPr>
              <a:t>[3.575 mm]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9250" y="871728"/>
            <a:ext cx="9121368" cy="558489"/>
          </a:xfrm>
          <a:prstGeom prst="rect">
            <a:avLst/>
          </a:prstGeom>
          <a:noFill/>
          <a:ln w="36720">
            <a:noFill/>
            <a:prstDash val="solid"/>
          </a:ln>
        </p:spPr>
        <p:txBody>
          <a:bodyPr vert="horz" wrap="none" lIns="73482" tIns="42864" rIns="73482" bIns="42864" anchorCtr="0" compatLnSpc="0">
            <a:spAutoFit/>
          </a:bodyPr>
          <a:lstStyle/>
          <a:p>
            <a:pPr algn="just" hangingPunct="0"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+mn-lt"/>
                <a:ea typeface="Droid Sans Fallback" pitchFamily="2"/>
                <a:cs typeface="FreeSans" pitchFamily="2"/>
              </a:rPr>
              <a:t>During angular scan with QM crystal were observed three different positions of the deflected beam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Droid Sans Fallback" pitchFamily="2"/>
                <a:cs typeface="FreeSans" pitchFamily="2"/>
              </a:rPr>
              <a:t>.</a:t>
            </a:r>
          </a:p>
          <a:p>
            <a:pPr algn="just" hangingPunct="0"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Droid Sans Fallback" pitchFamily="2"/>
                <a:cs typeface="FreeSans" pitchFamily="2"/>
              </a:rPr>
              <a:t>Each 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+mn-lt"/>
                <a:ea typeface="Droid Sans Fallback" pitchFamily="2"/>
                <a:cs typeface="FreeSans" pitchFamily="2"/>
              </a:rPr>
              <a:t>spot 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Droid Sans Fallback" pitchFamily="2"/>
                <a:cs typeface="FreeSans" pitchFamily="2"/>
              </a:rPr>
              <a:t>correspond 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+mn-lt"/>
                <a:ea typeface="Droid Sans Fallback" pitchFamily="2"/>
                <a:cs typeface="FreeSans" pitchFamily="2"/>
              </a:rPr>
              <a:t>to different deflected planes of the crystal.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37920" y="3685713"/>
            <a:ext cx="782181" cy="342806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vert="horz" wrap="none" lIns="61235" tIns="30617" rIns="61235" bIns="30617" anchorCtr="0" compatLnSpc="0">
            <a:spAutoFit/>
          </a:bodyPr>
          <a:lstStyle/>
          <a:p>
            <a:pPr algn="ctr" hangingPunct="0">
              <a:spcBef>
                <a:spcPts val="0"/>
              </a:spcBef>
              <a:spcAft>
                <a:spcPts val="0"/>
              </a:spcAft>
              <a:defRPr sz="1400"/>
            </a:pPr>
            <a:r>
              <a:rPr lang="en-US" sz="953">
                <a:solidFill>
                  <a:schemeClr val="bg1"/>
                </a:solidFill>
                <a:latin typeface="Liberation Sans" pitchFamily="18"/>
                <a:ea typeface="Droid Sans Fallback" pitchFamily="2"/>
                <a:cs typeface="FreeSans" pitchFamily="2"/>
              </a:rPr>
              <a:t>Skew plane 1</a:t>
            </a:r>
          </a:p>
          <a:p>
            <a:pPr algn="ctr" hangingPunct="0">
              <a:spcBef>
                <a:spcPts val="0"/>
              </a:spcBef>
              <a:spcAft>
                <a:spcPts val="0"/>
              </a:spcAft>
              <a:defRPr sz="1400"/>
            </a:pPr>
            <a:r>
              <a:rPr lang="en-US" sz="953">
                <a:solidFill>
                  <a:schemeClr val="bg1"/>
                </a:solidFill>
                <a:latin typeface="Liberation Sans" pitchFamily="18"/>
                <a:ea typeface="Droid Sans Fallback" pitchFamily="2"/>
                <a:cs typeface="FreeSans" pitchFamily="2"/>
              </a:rPr>
              <a:t>[2 minutes]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45224" y="3685713"/>
            <a:ext cx="782181" cy="342806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vert="horz" wrap="none" lIns="61235" tIns="30617" rIns="61235" bIns="30617" anchorCtr="0" compatLnSpc="0">
            <a:spAutoFit/>
          </a:bodyPr>
          <a:lstStyle/>
          <a:p>
            <a:pPr algn="ctr" hangingPunct="0">
              <a:spcBef>
                <a:spcPts val="0"/>
              </a:spcBef>
              <a:spcAft>
                <a:spcPts val="0"/>
              </a:spcAft>
              <a:defRPr sz="1400"/>
            </a:pPr>
            <a:r>
              <a:rPr lang="en-US" sz="953">
                <a:solidFill>
                  <a:schemeClr val="bg1"/>
                </a:solidFill>
                <a:latin typeface="Liberation Sans" pitchFamily="18"/>
                <a:ea typeface="Droid Sans Fallback" pitchFamily="2"/>
                <a:cs typeface="FreeSans" pitchFamily="2"/>
              </a:rPr>
              <a:t>Skew plane 2</a:t>
            </a:r>
          </a:p>
          <a:p>
            <a:pPr algn="ctr" hangingPunct="0">
              <a:spcBef>
                <a:spcPts val="0"/>
              </a:spcBef>
              <a:spcAft>
                <a:spcPts val="0"/>
              </a:spcAft>
              <a:defRPr sz="1400"/>
            </a:pPr>
            <a:r>
              <a:rPr lang="en-US" sz="953">
                <a:solidFill>
                  <a:schemeClr val="bg1"/>
                </a:solidFill>
                <a:latin typeface="Liberation Sans" pitchFamily="18"/>
                <a:ea typeface="Droid Sans Fallback" pitchFamily="2"/>
                <a:cs typeface="FreeSans" pitchFamily="2"/>
              </a:rPr>
              <a:t>[2 minutes]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50886" y="3685713"/>
            <a:ext cx="676959" cy="342806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vert="horz" wrap="none" lIns="61235" tIns="30617" rIns="61235" bIns="30617" anchorCtr="0" compatLnSpc="0">
            <a:spAutoFit/>
          </a:bodyPr>
          <a:lstStyle/>
          <a:p>
            <a:pPr algn="ctr" hangingPunct="0">
              <a:spcBef>
                <a:spcPts val="0"/>
              </a:spcBef>
              <a:spcAft>
                <a:spcPts val="0"/>
              </a:spcAft>
              <a:defRPr sz="1400"/>
            </a:pPr>
            <a:r>
              <a:rPr lang="en-US" sz="953">
                <a:solidFill>
                  <a:schemeClr val="bg1"/>
                </a:solidFill>
                <a:latin typeface="Liberation Sans" pitchFamily="18"/>
                <a:ea typeface="Droid Sans Fallback" pitchFamily="2"/>
                <a:cs typeface="FreeSans" pitchFamily="2"/>
              </a:rPr>
              <a:t>Main plane</a:t>
            </a:r>
          </a:p>
          <a:p>
            <a:pPr algn="ctr" hangingPunct="0">
              <a:spcBef>
                <a:spcPts val="0"/>
              </a:spcBef>
              <a:spcAft>
                <a:spcPts val="0"/>
              </a:spcAft>
              <a:defRPr sz="1400"/>
            </a:pPr>
            <a:r>
              <a:rPr lang="en-US" sz="953">
                <a:solidFill>
                  <a:schemeClr val="bg1"/>
                </a:solidFill>
                <a:latin typeface="Liberation Sans" pitchFamily="18"/>
                <a:ea typeface="Droid Sans Fallback" pitchFamily="2"/>
                <a:cs typeface="FreeSans" pitchFamily="2"/>
              </a:rPr>
              <a:t>[1 minute]</a:t>
            </a:r>
          </a:p>
        </p:txBody>
      </p:sp>
      <p:sp>
        <p:nvSpPr>
          <p:cNvPr id="32" name="Title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Droid Sans Fallback" pitchFamily="2"/>
                <a:cs typeface="FreeSans" pitchFamily="2"/>
              </a:rPr>
              <a:t>Skew planes for QM </a:t>
            </a:r>
            <a:r>
              <a:rPr lang="en-US" dirty="0" smtClean="0">
                <a:ea typeface="Droid Sans Fallback" pitchFamily="2"/>
                <a:cs typeface="FreeSans" pitchFamily="2"/>
              </a:rPr>
              <a:t>crystal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5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890" y="-3913"/>
            <a:ext cx="7467600" cy="708422"/>
          </a:xfrm>
        </p:spPr>
        <p:txBody>
          <a:bodyPr/>
          <a:lstStyle/>
          <a:p>
            <a:r>
              <a:rPr lang="en-US" dirty="0" smtClean="0"/>
              <a:t>Measurements of fragments with Timepix3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883" y="1002115"/>
            <a:ext cx="5529615" cy="359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475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/>
          <p:cNvSpPr>
            <a:spLocks noGrp="1"/>
          </p:cNvSpPr>
          <p:nvPr>
            <p:ph type="title"/>
          </p:nvPr>
        </p:nvSpPr>
        <p:spPr>
          <a:xfrm>
            <a:off x="588962" y="8379"/>
            <a:ext cx="7467600" cy="708422"/>
          </a:xfrm>
        </p:spPr>
        <p:txBody>
          <a:bodyPr/>
          <a:lstStyle/>
          <a:p>
            <a:r>
              <a:rPr lang="en-US" dirty="0"/>
              <a:t>Goniometer vibrations</a:t>
            </a:r>
          </a:p>
        </p:txBody>
      </p:sp>
      <p:sp>
        <p:nvSpPr>
          <p:cNvPr id="2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545388" y="4686300"/>
            <a:ext cx="1598612" cy="354013"/>
          </a:xfrm>
          <a:prstGeom prst="rect">
            <a:avLst/>
          </a:prstGeom>
        </p:spPr>
        <p:txBody>
          <a:bodyPr/>
          <a:lstStyle/>
          <a:p>
            <a:pPr lvl="0"/>
            <a:fld id="{F6EED7D6-BD45-47F8-BAB6-07BB5173BBD0}" type="slidenum">
              <a:t>19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142885" y="3276796"/>
            <a:ext cx="6858050" cy="186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t="8317" b="1698"/>
          <a:stretch>
            <a:fillRect/>
          </a:stretch>
        </p:blipFill>
        <p:spPr>
          <a:xfrm>
            <a:off x="1142640" y="869925"/>
            <a:ext cx="6858050" cy="1240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t="6658" b="-3301"/>
          <a:stretch>
            <a:fillRect/>
          </a:stretch>
        </p:blipFill>
        <p:spPr>
          <a:xfrm>
            <a:off x="1142640" y="2182511"/>
            <a:ext cx="6858050" cy="1289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t="7878" r="92743"/>
          <a:stretch>
            <a:fillRect/>
          </a:stretch>
        </p:blipFill>
        <p:spPr>
          <a:xfrm rot="5400000">
            <a:off x="582817" y="1896948"/>
            <a:ext cx="407334" cy="140864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82162" y="1163375"/>
            <a:ext cx="1292960" cy="182121"/>
          </a:xfrm>
          <a:prstGeom prst="rect">
            <a:avLst/>
          </a:prstGeom>
          <a:noFill/>
          <a:ln>
            <a:noFill/>
          </a:ln>
        </p:spPr>
        <p:txBody>
          <a:bodyPr vert="horz" wrap="none" lIns="61235" tIns="30617" rIns="61235" bIns="30617" anchorCtr="0" compatLnSpc="0">
            <a:spAutoFit/>
          </a:bodyPr>
          <a:lstStyle/>
          <a:p>
            <a:pPr hangingPunct="0">
              <a:spcBef>
                <a:spcPts val="0"/>
              </a:spcBef>
              <a:spcAft>
                <a:spcPts val="0"/>
              </a:spcAft>
              <a:defRPr sz="1200"/>
            </a:pPr>
            <a:r>
              <a:rPr lang="en-US" sz="816" dirty="0">
                <a:latin typeface="+mn-lt"/>
                <a:ea typeface="Droid Sans Fallback" pitchFamily="2"/>
                <a:cs typeface="FreeSans" pitchFamily="2"/>
              </a:rPr>
              <a:t>CRY2 Angle LVDT [</a:t>
            </a:r>
            <a:r>
              <a:rPr lang="en-US" sz="816" dirty="0" err="1">
                <a:latin typeface="+mn-lt"/>
                <a:ea typeface="Droid Sans Fallback" pitchFamily="2"/>
                <a:cs typeface="FreeSans" pitchFamily="2"/>
              </a:rPr>
              <a:t>urad</a:t>
            </a:r>
            <a:r>
              <a:rPr lang="en-US" sz="816" dirty="0">
                <a:latin typeface="+mn-lt"/>
                <a:ea typeface="Droid Sans Fallback" pitchFamily="2"/>
                <a:cs typeface="FreeSans" pitchFamily="2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9198" y="4007901"/>
            <a:ext cx="1112719" cy="422700"/>
          </a:xfrm>
          <a:prstGeom prst="rect">
            <a:avLst/>
          </a:prstGeom>
          <a:noFill/>
          <a:ln>
            <a:noFill/>
          </a:ln>
        </p:spPr>
        <p:txBody>
          <a:bodyPr vert="horz" wrap="none" lIns="61235" tIns="30617" rIns="61235" bIns="30617" anchorCtr="0" compatLnSpc="0">
            <a:spAutoFit/>
          </a:bodyPr>
          <a:lstStyle/>
          <a:p>
            <a:pPr algn="ctr" hangingPunct="0">
              <a:spcBef>
                <a:spcPts val="0"/>
              </a:spcBef>
              <a:spcAft>
                <a:spcPts val="0"/>
              </a:spcAft>
              <a:defRPr sz="1200"/>
            </a:pPr>
            <a:r>
              <a:rPr lang="en-US" sz="816" dirty="0">
                <a:latin typeface="+mn-lt"/>
                <a:ea typeface="Droid Sans Fallback" pitchFamily="2"/>
                <a:cs typeface="FreeSans" pitchFamily="2"/>
              </a:rPr>
              <a:t>Beam spot position</a:t>
            </a:r>
          </a:p>
          <a:p>
            <a:pPr algn="ctr" hangingPunct="0">
              <a:spcBef>
                <a:spcPts val="0"/>
              </a:spcBef>
              <a:spcAft>
                <a:spcPts val="0"/>
              </a:spcAft>
              <a:defRPr sz="1200"/>
            </a:pPr>
            <a:r>
              <a:rPr lang="en-US" sz="816" dirty="0">
                <a:latin typeface="+mn-lt"/>
                <a:ea typeface="Droid Sans Fallback" pitchFamily="2"/>
                <a:cs typeface="FreeSans" pitchFamily="2"/>
              </a:rPr>
              <a:t>in horizontal direction</a:t>
            </a:r>
          </a:p>
          <a:p>
            <a:pPr algn="ctr" hangingPunct="0">
              <a:spcBef>
                <a:spcPts val="0"/>
              </a:spcBef>
              <a:spcAft>
                <a:spcPts val="0"/>
              </a:spcAft>
              <a:defRPr sz="1200"/>
            </a:pPr>
            <a:r>
              <a:rPr lang="en-US" sz="816" dirty="0">
                <a:latin typeface="+mn-lt"/>
                <a:ea typeface="Droid Sans Fallback" pitchFamily="2"/>
                <a:cs typeface="FreeSans" pitchFamily="2"/>
              </a:rPr>
              <a:t>[pixels]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55956" y="1625089"/>
            <a:ext cx="1452979" cy="178561"/>
          </a:xfrm>
          <a:prstGeom prst="rect">
            <a:avLst/>
          </a:prstGeom>
          <a:noFill/>
          <a:ln>
            <a:noFill/>
          </a:ln>
        </p:spPr>
        <p:txBody>
          <a:bodyPr vert="horz" wrap="none" lIns="61235" tIns="30617" rIns="61235" bIns="30617" anchorCtr="0" compatLnSpc="0"/>
          <a:lstStyle/>
          <a:p>
            <a:pPr hangingPunct="0">
              <a:spcBef>
                <a:spcPts val="0"/>
              </a:spcBef>
              <a:spcAft>
                <a:spcPts val="0"/>
              </a:spcAft>
              <a:defRPr sz="1200"/>
            </a:pPr>
            <a:r>
              <a:rPr lang="en-US" sz="816" dirty="0">
                <a:latin typeface="+mn-lt"/>
                <a:ea typeface="Droid Sans Fallback" pitchFamily="2"/>
                <a:cs typeface="FreeSans" pitchFamily="2"/>
              </a:rPr>
              <a:t>Angular scan with </a:t>
            </a:r>
            <a:r>
              <a:rPr lang="en-US" sz="816" b="1" dirty="0">
                <a:latin typeface="+mn-lt"/>
                <a:ea typeface="Droid Sans Fallback" pitchFamily="2"/>
                <a:cs typeface="FreeSans" pitchFamily="2"/>
              </a:rPr>
              <a:t>Crystal 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74021" y="2840585"/>
            <a:ext cx="2194554" cy="18212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none" lIns="61235" tIns="30617" rIns="61235" bIns="30617" anchorCtr="0" compatLnSpc="0">
            <a:spAutoFit/>
          </a:bodyPr>
          <a:lstStyle/>
          <a:p>
            <a:pPr hangingPunct="0">
              <a:spcBef>
                <a:spcPts val="0"/>
              </a:spcBef>
              <a:spcAft>
                <a:spcPts val="0"/>
              </a:spcAft>
              <a:defRPr sz="1200"/>
            </a:pPr>
            <a:r>
              <a:rPr lang="en-US" sz="816" dirty="0">
                <a:latin typeface="+mn-lt"/>
                <a:ea typeface="Droid Sans Fallback" pitchFamily="2"/>
                <a:cs typeface="FreeSans" pitchFamily="2"/>
              </a:rPr>
              <a:t>Projection of the frame on the horizontal axis</a:t>
            </a:r>
          </a:p>
        </p:txBody>
      </p:sp>
      <p:sp>
        <p:nvSpPr>
          <p:cNvPr id="11" name="Straight Connector 10"/>
          <p:cNvSpPr/>
          <p:nvPr/>
        </p:nvSpPr>
        <p:spPr>
          <a:xfrm>
            <a:off x="4726589" y="4068439"/>
            <a:ext cx="808789" cy="497716"/>
          </a:xfrm>
          <a:prstGeom prst="line">
            <a:avLst/>
          </a:prstGeom>
          <a:noFill/>
          <a:ln w="36720">
            <a:solidFill>
              <a:srgbClr val="FF3333"/>
            </a:solidFill>
            <a:custDash>
              <a:ds d="197000" sp="197000"/>
            </a:custDash>
          </a:ln>
        </p:spPr>
        <p:txBody>
          <a:bodyPr vert="horz" wrap="none" lIns="73482" tIns="42864" rIns="73482" bIns="42864" anchor="ctr" anchorCtr="0" compatLnSpc="0"/>
          <a:lstStyle/>
          <a:p>
            <a:pPr hangingPunct="0">
              <a:spcBef>
                <a:spcPts val="0"/>
              </a:spcBef>
              <a:spcAft>
                <a:spcPts val="0"/>
              </a:spcAft>
            </a:pPr>
            <a:endParaRPr lang="en-US" sz="1225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12" name="Straight Connector 11"/>
          <p:cNvSpPr/>
          <p:nvPr/>
        </p:nvSpPr>
        <p:spPr>
          <a:xfrm>
            <a:off x="5632864" y="3847994"/>
            <a:ext cx="808789" cy="497716"/>
          </a:xfrm>
          <a:prstGeom prst="line">
            <a:avLst/>
          </a:prstGeom>
          <a:noFill/>
          <a:ln w="36720">
            <a:solidFill>
              <a:srgbClr val="FF3333"/>
            </a:solidFill>
            <a:custDash>
              <a:ds d="197000" sp="197000"/>
            </a:custDash>
          </a:ln>
        </p:spPr>
        <p:txBody>
          <a:bodyPr vert="horz" wrap="none" lIns="73482" tIns="42864" rIns="73482" bIns="42864" anchor="ctr" anchorCtr="0" compatLnSpc="0"/>
          <a:lstStyle/>
          <a:p>
            <a:pPr hangingPunct="0">
              <a:spcBef>
                <a:spcPts val="0"/>
              </a:spcBef>
              <a:spcAft>
                <a:spcPts val="0"/>
              </a:spcAft>
            </a:pPr>
            <a:endParaRPr lang="en-US" sz="1225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70176" y="3497241"/>
            <a:ext cx="1026909" cy="327144"/>
          </a:xfrm>
          <a:prstGeom prst="rect">
            <a:avLst/>
          </a:prstGeom>
          <a:solidFill>
            <a:srgbClr val="FFFFFF"/>
          </a:solidFill>
          <a:ln w="36720">
            <a:solidFill>
              <a:srgbClr val="FF3333"/>
            </a:solidFill>
            <a:prstDash val="solid"/>
          </a:ln>
        </p:spPr>
        <p:txBody>
          <a:bodyPr vert="horz" wrap="none" lIns="73482" tIns="42864" rIns="73482" bIns="42864" anchorCtr="0" compatLnSpc="0">
            <a:spAutoFit/>
          </a:bodyPr>
          <a:lstStyle/>
          <a:p>
            <a:pPr algn="ctr" hangingPunct="0">
              <a:spcBef>
                <a:spcPts val="0"/>
              </a:spcBef>
              <a:spcAft>
                <a:spcPts val="0"/>
              </a:spcAft>
              <a:defRPr sz="1200"/>
            </a:pPr>
            <a:r>
              <a:rPr lang="en-US" sz="816">
                <a:latin typeface="+mn-lt"/>
                <a:ea typeface="Droid Sans Fallback" pitchFamily="2"/>
                <a:cs typeface="FreeSans" pitchFamily="2"/>
              </a:rPr>
              <a:t>Jumping amplitude</a:t>
            </a:r>
          </a:p>
          <a:p>
            <a:pPr algn="ctr" hangingPunct="0">
              <a:spcBef>
                <a:spcPts val="0"/>
              </a:spcBef>
              <a:spcAft>
                <a:spcPts val="0"/>
              </a:spcAft>
              <a:defRPr sz="1200"/>
            </a:pPr>
            <a:r>
              <a:rPr lang="en-US" sz="816">
                <a:latin typeface="+mn-lt"/>
                <a:ea typeface="Droid Sans Fallback" pitchFamily="2"/>
                <a:cs typeface="FreeSans" pitchFamily="2"/>
              </a:rPr>
              <a:t>is around 3.3 mm</a:t>
            </a:r>
          </a:p>
        </p:txBody>
      </p:sp>
      <p:sp>
        <p:nvSpPr>
          <p:cNvPr id="14" name="Straight Connector 13"/>
          <p:cNvSpPr/>
          <p:nvPr/>
        </p:nvSpPr>
        <p:spPr>
          <a:xfrm>
            <a:off x="5583876" y="3919516"/>
            <a:ext cx="0" cy="646639"/>
          </a:xfrm>
          <a:prstGeom prst="line">
            <a:avLst/>
          </a:prstGeom>
          <a:noFill/>
          <a:ln w="18360">
            <a:solidFill>
              <a:srgbClr val="FF3333"/>
            </a:solidFill>
            <a:prstDash val="solid"/>
            <a:headEnd type="arrow"/>
            <a:tailEnd type="arrow"/>
          </a:ln>
        </p:spPr>
        <p:txBody>
          <a:bodyPr vert="horz" wrap="none" lIns="67358" tIns="36741" rIns="67358" bIns="36741" anchor="ctr" anchorCtr="0" compatLnSpc="0"/>
          <a:lstStyle/>
          <a:p>
            <a:pPr hangingPunct="0">
              <a:spcBef>
                <a:spcPts val="0"/>
              </a:spcBef>
              <a:spcAft>
                <a:spcPts val="0"/>
              </a:spcAft>
            </a:pPr>
            <a:endParaRPr lang="en-US" sz="1225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15" name="Straight Connector 14"/>
          <p:cNvSpPr/>
          <p:nvPr/>
        </p:nvSpPr>
        <p:spPr>
          <a:xfrm flipV="1">
            <a:off x="3320149" y="3857301"/>
            <a:ext cx="1119862" cy="559931"/>
          </a:xfrm>
          <a:prstGeom prst="line">
            <a:avLst/>
          </a:prstGeom>
          <a:noFill/>
          <a:ln w="36720">
            <a:solidFill>
              <a:srgbClr val="6666FF"/>
            </a:solidFill>
            <a:custDash>
              <a:ds d="197000" sp="197000"/>
            </a:custDash>
          </a:ln>
        </p:spPr>
        <p:txBody>
          <a:bodyPr vert="horz" wrap="none" lIns="73482" tIns="42864" rIns="73482" bIns="42864" anchor="ctr" anchorCtr="0" compatLnSpc="0"/>
          <a:lstStyle/>
          <a:p>
            <a:pPr hangingPunct="0">
              <a:spcBef>
                <a:spcPts val="0"/>
              </a:spcBef>
              <a:spcAft>
                <a:spcPts val="0"/>
              </a:spcAft>
            </a:pPr>
            <a:endParaRPr lang="en-US" sz="1225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16" name="Straight Connector 15"/>
          <p:cNvSpPr/>
          <p:nvPr/>
        </p:nvSpPr>
        <p:spPr>
          <a:xfrm flipV="1">
            <a:off x="3442619" y="4043945"/>
            <a:ext cx="1121821" cy="544745"/>
          </a:xfrm>
          <a:prstGeom prst="line">
            <a:avLst/>
          </a:prstGeom>
          <a:noFill/>
          <a:ln w="36720">
            <a:solidFill>
              <a:srgbClr val="6666FF"/>
            </a:solidFill>
            <a:custDash>
              <a:ds d="197000" sp="197000"/>
            </a:custDash>
          </a:ln>
        </p:spPr>
        <p:txBody>
          <a:bodyPr vert="horz" wrap="none" lIns="73482" tIns="42864" rIns="73482" bIns="42864" anchor="ctr" anchorCtr="0" compatLnSpc="0"/>
          <a:lstStyle/>
          <a:p>
            <a:pPr hangingPunct="0">
              <a:spcBef>
                <a:spcPts val="0"/>
              </a:spcBef>
              <a:spcAft>
                <a:spcPts val="0"/>
              </a:spcAft>
            </a:pPr>
            <a:endParaRPr lang="en-US" sz="1225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82120" y="3497486"/>
            <a:ext cx="1026909" cy="327144"/>
          </a:xfrm>
          <a:prstGeom prst="rect">
            <a:avLst/>
          </a:prstGeom>
          <a:solidFill>
            <a:srgbClr val="FFFFFF"/>
          </a:solidFill>
          <a:ln w="36720">
            <a:solidFill>
              <a:srgbClr val="6666FF"/>
            </a:solidFill>
            <a:prstDash val="solid"/>
          </a:ln>
        </p:spPr>
        <p:txBody>
          <a:bodyPr vert="horz" wrap="none" lIns="73482" tIns="42864" rIns="73482" bIns="42864" anchorCtr="0" compatLnSpc="0">
            <a:spAutoFit/>
          </a:bodyPr>
          <a:lstStyle/>
          <a:p>
            <a:pPr algn="ctr" hangingPunct="0">
              <a:spcBef>
                <a:spcPts val="0"/>
              </a:spcBef>
              <a:spcAft>
                <a:spcPts val="0"/>
              </a:spcAft>
              <a:defRPr sz="1200"/>
            </a:pPr>
            <a:r>
              <a:rPr lang="en-US" sz="816">
                <a:latin typeface="+mn-lt"/>
                <a:ea typeface="Droid Sans Fallback" pitchFamily="2"/>
                <a:cs typeface="FreeSans" pitchFamily="2"/>
              </a:rPr>
              <a:t>Jumping amplitude</a:t>
            </a:r>
          </a:p>
          <a:p>
            <a:pPr algn="ctr" hangingPunct="0">
              <a:spcBef>
                <a:spcPts val="0"/>
              </a:spcBef>
              <a:spcAft>
                <a:spcPts val="0"/>
              </a:spcAft>
              <a:defRPr sz="1200"/>
            </a:pPr>
            <a:r>
              <a:rPr lang="en-US" sz="816">
                <a:latin typeface="+mn-lt"/>
                <a:ea typeface="Droid Sans Fallback" pitchFamily="2"/>
                <a:cs typeface="FreeSans" pitchFamily="2"/>
              </a:rPr>
              <a:t>is around 1.0 mm</a:t>
            </a:r>
          </a:p>
        </p:txBody>
      </p:sp>
      <p:sp>
        <p:nvSpPr>
          <p:cNvPr id="18" name="Straight Connector 17"/>
          <p:cNvSpPr/>
          <p:nvPr/>
        </p:nvSpPr>
        <p:spPr>
          <a:xfrm>
            <a:off x="3967278" y="4115467"/>
            <a:ext cx="0" cy="239550"/>
          </a:xfrm>
          <a:prstGeom prst="line">
            <a:avLst/>
          </a:prstGeom>
          <a:noFill/>
          <a:ln w="18360">
            <a:solidFill>
              <a:srgbClr val="6666FF"/>
            </a:solidFill>
            <a:prstDash val="solid"/>
            <a:headEnd type="arrow"/>
            <a:tailEnd type="arrow"/>
          </a:ln>
        </p:spPr>
        <p:txBody>
          <a:bodyPr vert="horz" wrap="none" lIns="67358" tIns="36741" rIns="67358" bIns="36741" anchor="ctr" anchorCtr="0" compatLnSpc="0"/>
          <a:lstStyle/>
          <a:p>
            <a:pPr hangingPunct="0">
              <a:spcBef>
                <a:spcPts val="0"/>
              </a:spcBef>
              <a:spcAft>
                <a:spcPts val="0"/>
              </a:spcAft>
            </a:pPr>
            <a:endParaRPr lang="en-US" sz="1225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53771" y="4706969"/>
            <a:ext cx="1868567" cy="182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none" lIns="61235" tIns="30617" rIns="61235" bIns="30617" anchorCtr="0" compatLnSpc="0">
            <a:spAutoFit/>
          </a:bodyPr>
          <a:lstStyle/>
          <a:p>
            <a:pPr algn="ctr" hangingPunct="0">
              <a:spcBef>
                <a:spcPts val="0"/>
              </a:spcBef>
              <a:spcAft>
                <a:spcPts val="0"/>
              </a:spcAft>
              <a:defRPr sz="1200"/>
            </a:pPr>
            <a:r>
              <a:rPr lang="en-US" sz="816" dirty="0">
                <a:solidFill>
                  <a:srgbClr val="6666FF"/>
                </a:solidFill>
                <a:latin typeface="+mn-lt"/>
                <a:ea typeface="Droid Sans Fallback" pitchFamily="2"/>
                <a:cs typeface="FreeSans" pitchFamily="2"/>
              </a:rPr>
              <a:t>Forward movement of the goniometer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96428" y="4724254"/>
            <a:ext cx="1944294" cy="182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none" lIns="61235" tIns="30617" rIns="61235" bIns="30617" anchorCtr="0" compatLnSpc="0">
            <a:spAutoFit/>
          </a:bodyPr>
          <a:lstStyle/>
          <a:p>
            <a:pPr algn="ctr" hangingPunct="0">
              <a:spcBef>
                <a:spcPts val="0"/>
              </a:spcBef>
              <a:spcAft>
                <a:spcPts val="0"/>
              </a:spcAft>
              <a:defRPr sz="1200"/>
            </a:pPr>
            <a:r>
              <a:rPr lang="en-US" sz="816" dirty="0">
                <a:solidFill>
                  <a:srgbClr val="FF3333"/>
                </a:solidFill>
                <a:latin typeface="+mn-lt"/>
                <a:ea typeface="Droid Sans Fallback" pitchFamily="2"/>
                <a:cs typeface="FreeSans" pitchFamily="2"/>
              </a:rPr>
              <a:t>Backward movement of the goniometer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49132" y="1207671"/>
            <a:ext cx="1177784" cy="327144"/>
          </a:xfrm>
          <a:prstGeom prst="rect">
            <a:avLst/>
          </a:prstGeom>
          <a:noFill/>
          <a:ln w="36720">
            <a:solidFill>
              <a:srgbClr val="FF3333"/>
            </a:solidFill>
            <a:prstDash val="solid"/>
          </a:ln>
        </p:spPr>
        <p:txBody>
          <a:bodyPr vert="horz" wrap="none" lIns="73482" tIns="42864" rIns="73482" bIns="42864" anchorCtr="0" compatLnSpc="0">
            <a:spAutoFit/>
          </a:bodyPr>
          <a:lstStyle/>
          <a:p>
            <a:pPr algn="ctr" hangingPunct="0">
              <a:spcBef>
                <a:spcPts val="0"/>
              </a:spcBef>
              <a:spcAft>
                <a:spcPts val="0"/>
              </a:spcAft>
              <a:defRPr sz="1200"/>
            </a:pPr>
            <a:r>
              <a:rPr lang="en-US" sz="816">
                <a:latin typeface="+mn-lt"/>
                <a:ea typeface="Droid Sans Fallback" pitchFamily="2"/>
                <a:cs typeface="FreeSans" pitchFamily="2"/>
              </a:rPr>
              <a:t>Upstream Goniometer</a:t>
            </a:r>
          </a:p>
          <a:p>
            <a:pPr algn="ctr" hangingPunct="0">
              <a:spcBef>
                <a:spcPts val="0"/>
              </a:spcBef>
              <a:spcAft>
                <a:spcPts val="0"/>
              </a:spcAft>
              <a:defRPr sz="1200"/>
            </a:pPr>
            <a:r>
              <a:rPr lang="en-US" sz="816">
                <a:latin typeface="+mn-lt"/>
                <a:ea typeface="Droid Sans Fallback" pitchFamily="2"/>
                <a:cs typeface="FreeSans" pitchFamily="2"/>
              </a:rPr>
              <a:t>1.5e-6  rad/sec</a:t>
            </a:r>
          </a:p>
        </p:txBody>
      </p:sp>
    </p:spTree>
    <p:extLst>
      <p:ext uri="{BB962C8B-B14F-4D97-AF65-F5344CB8AC3E}">
        <p14:creationId xmlns:p14="http://schemas.microsoft.com/office/powerpoint/2010/main" val="3260718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UA9 SPS </a:t>
            </a:r>
            <a:r>
              <a:rPr lang="it-IT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experimental</a:t>
            </a:r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setup 2017 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9" name="Rectangle 5"/>
          <p:cNvSpPr>
            <a:spLocks noChangeArrowheads="1"/>
          </p:cNvSpPr>
          <p:nvPr/>
        </p:nvSpPr>
        <p:spPr bwMode="auto">
          <a:xfrm>
            <a:off x="414294" y="1616742"/>
            <a:ext cx="1191" cy="1191"/>
          </a:xfrm>
          <a:prstGeom prst="rect">
            <a:avLst/>
          </a:prstGeom>
          <a:solidFill>
            <a:srgbClr val="800000"/>
          </a:solidFill>
          <a:ln w="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500"/>
          </a:p>
        </p:txBody>
      </p:sp>
      <p:sp>
        <p:nvSpPr>
          <p:cNvPr id="91" name="Rectangle 7"/>
          <p:cNvSpPr>
            <a:spLocks noChangeArrowheads="1"/>
          </p:cNvSpPr>
          <p:nvPr/>
        </p:nvSpPr>
        <p:spPr bwMode="auto">
          <a:xfrm>
            <a:off x="4054079" y="1682353"/>
            <a:ext cx="642805" cy="126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825">
                <a:solidFill>
                  <a:srgbClr val="FFFFFF"/>
                </a:solidFill>
                <a:latin typeface="Helvetica Neue Light" charset="-95"/>
              </a:rPr>
              <a:t>Primary Beam</a:t>
            </a:r>
            <a:endParaRPr lang="en-US" altLang="en-US" sz="1350"/>
          </a:p>
        </p:txBody>
      </p:sp>
      <p:sp>
        <p:nvSpPr>
          <p:cNvPr id="92" name="Rectangle 8"/>
          <p:cNvSpPr>
            <a:spLocks noChangeArrowheads="1"/>
          </p:cNvSpPr>
          <p:nvPr/>
        </p:nvSpPr>
        <p:spPr bwMode="auto">
          <a:xfrm>
            <a:off x="4688682" y="1682354"/>
            <a:ext cx="6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endParaRPr lang="en-US" altLang="en-US" sz="1350"/>
          </a:p>
        </p:txBody>
      </p:sp>
      <p:sp>
        <p:nvSpPr>
          <p:cNvPr id="93" name="Freeform 9"/>
          <p:cNvSpPr>
            <a:spLocks/>
          </p:cNvSpPr>
          <p:nvPr/>
        </p:nvSpPr>
        <p:spPr bwMode="auto">
          <a:xfrm>
            <a:off x="145460" y="1614287"/>
            <a:ext cx="8804710" cy="336553"/>
          </a:xfrm>
          <a:custGeom>
            <a:avLst/>
            <a:gdLst>
              <a:gd name="T0" fmla="*/ 0 w 12888"/>
              <a:gd name="T1" fmla="*/ 0 h 236"/>
              <a:gd name="T2" fmla="*/ 0 w 12888"/>
              <a:gd name="T3" fmla="*/ 0 h 236"/>
              <a:gd name="T4" fmla="*/ 12888 w 12888"/>
              <a:gd name="T5" fmla="*/ 0 h 236"/>
              <a:gd name="T6" fmla="*/ 12888 w 12888"/>
              <a:gd name="T7" fmla="*/ 236 h 236"/>
              <a:gd name="T8" fmla="*/ 0 w 12888"/>
              <a:gd name="T9" fmla="*/ 236 h 236"/>
              <a:gd name="T10" fmla="*/ 0 w 12888"/>
              <a:gd name="T11" fmla="*/ 0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888" h="236">
                <a:moveTo>
                  <a:pt x="0" y="0"/>
                </a:moveTo>
                <a:lnTo>
                  <a:pt x="0" y="0"/>
                </a:lnTo>
                <a:lnTo>
                  <a:pt x="12888" y="0"/>
                </a:lnTo>
                <a:lnTo>
                  <a:pt x="12888" y="236"/>
                </a:lnTo>
                <a:lnTo>
                  <a:pt x="0" y="23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FFFFF">
                  <a:shade val="30000"/>
                  <a:satMod val="115000"/>
                </a:srgbClr>
              </a:gs>
              <a:gs pos="50000">
                <a:srgbClr val="FFFFFF">
                  <a:shade val="67500"/>
                  <a:satMod val="115000"/>
                </a:srgbClr>
              </a:gs>
              <a:gs pos="100000">
                <a:srgbClr val="FFFFFF">
                  <a:shade val="100000"/>
                  <a:satMod val="115000"/>
                </a:srgbClr>
              </a:gs>
            </a:gsLst>
            <a:lin ang="16200000" scaled="1"/>
            <a:tileRect/>
          </a:gra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500"/>
          </a:p>
        </p:txBody>
      </p:sp>
      <p:sp>
        <p:nvSpPr>
          <p:cNvPr id="302" name="Rectangle 301"/>
          <p:cNvSpPr/>
          <p:nvPr/>
        </p:nvSpPr>
        <p:spPr>
          <a:xfrm rot="163850" flipV="1">
            <a:off x="3106778" y="1832619"/>
            <a:ext cx="2617769" cy="45719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01" name="Rectangle 300"/>
          <p:cNvSpPr/>
          <p:nvPr/>
        </p:nvSpPr>
        <p:spPr>
          <a:xfrm>
            <a:off x="145460" y="1755577"/>
            <a:ext cx="8766305" cy="45719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grpSp>
        <p:nvGrpSpPr>
          <p:cNvPr id="83" name="Group 82"/>
          <p:cNvGrpSpPr/>
          <p:nvPr/>
        </p:nvGrpSpPr>
        <p:grpSpPr>
          <a:xfrm>
            <a:off x="3523060" y="1995675"/>
            <a:ext cx="835819" cy="301011"/>
            <a:chOff x="3523060" y="2073833"/>
            <a:chExt cx="835819" cy="301011"/>
          </a:xfrm>
        </p:grpSpPr>
        <p:sp>
          <p:nvSpPr>
            <p:cNvPr id="105" name="Freeform 21"/>
            <p:cNvSpPr>
              <a:spLocks/>
            </p:cNvSpPr>
            <p:nvPr/>
          </p:nvSpPr>
          <p:spPr bwMode="auto">
            <a:xfrm>
              <a:off x="3523060" y="2073833"/>
              <a:ext cx="835819" cy="301011"/>
            </a:xfrm>
            <a:custGeom>
              <a:avLst/>
              <a:gdLst>
                <a:gd name="T0" fmla="*/ 0 w 1921"/>
                <a:gd name="T1" fmla="*/ 0 h 347"/>
                <a:gd name="T2" fmla="*/ 0 w 1921"/>
                <a:gd name="T3" fmla="*/ 0 h 347"/>
                <a:gd name="T4" fmla="*/ 1921 w 1921"/>
                <a:gd name="T5" fmla="*/ 0 h 347"/>
                <a:gd name="T6" fmla="*/ 1921 w 1921"/>
                <a:gd name="T7" fmla="*/ 347 h 347"/>
                <a:gd name="T8" fmla="*/ 0 w 1921"/>
                <a:gd name="T9" fmla="*/ 347 h 347"/>
                <a:gd name="T10" fmla="*/ 0 w 1921"/>
                <a:gd name="T11" fmla="*/ 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21" h="347">
                  <a:moveTo>
                    <a:pt x="0" y="0"/>
                  </a:moveTo>
                  <a:lnTo>
                    <a:pt x="0" y="0"/>
                  </a:lnTo>
                  <a:lnTo>
                    <a:pt x="1921" y="0"/>
                  </a:lnTo>
                  <a:lnTo>
                    <a:pt x="1921" y="347"/>
                  </a:lnTo>
                  <a:lnTo>
                    <a:pt x="0" y="3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4C4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  <p:sp>
          <p:nvSpPr>
            <p:cNvPr id="107" name="Rectangle 23"/>
            <p:cNvSpPr>
              <a:spLocks noChangeArrowheads="1"/>
            </p:cNvSpPr>
            <p:nvPr/>
          </p:nvSpPr>
          <p:spPr bwMode="auto">
            <a:xfrm>
              <a:off x="3649223" y="2097380"/>
              <a:ext cx="583493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825" dirty="0" smtClean="0">
                  <a:solidFill>
                    <a:srgbClr val="FFFFFF"/>
                  </a:solidFill>
                  <a:latin typeface="Helvetica Neue Light" charset="-95"/>
                </a:rPr>
                <a:t>Collimator</a:t>
              </a:r>
            </a:p>
            <a:p>
              <a:pPr algn="ctr" defTabSz="685800"/>
              <a:r>
                <a:rPr lang="en-US" altLang="en-US" sz="825" dirty="0" smtClean="0">
                  <a:solidFill>
                    <a:srgbClr val="FFFFFF"/>
                  </a:solidFill>
                </a:rPr>
                <a:t>Graphite 1m</a:t>
              </a:r>
              <a:endParaRPr lang="en-US" altLang="en-US" sz="1350" dirty="0"/>
            </a:p>
          </p:txBody>
        </p:sp>
      </p:grpSp>
      <p:sp>
        <p:nvSpPr>
          <p:cNvPr id="108" name="Rectangle 24"/>
          <p:cNvSpPr>
            <a:spLocks noChangeArrowheads="1"/>
          </p:cNvSpPr>
          <p:nvPr/>
        </p:nvSpPr>
        <p:spPr bwMode="auto">
          <a:xfrm>
            <a:off x="4121944" y="2199085"/>
            <a:ext cx="6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endParaRPr lang="en-US" altLang="en-US" sz="1350"/>
          </a:p>
        </p:txBody>
      </p:sp>
      <p:sp>
        <p:nvSpPr>
          <p:cNvPr id="109" name="Rectangle 25"/>
          <p:cNvSpPr>
            <a:spLocks noChangeArrowheads="1"/>
          </p:cNvSpPr>
          <p:nvPr/>
        </p:nvSpPr>
        <p:spPr bwMode="auto">
          <a:xfrm>
            <a:off x="863776" y="1619262"/>
            <a:ext cx="45365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000000"/>
                </a:solidFill>
                <a:latin typeface="Helvetica Neue Light" charset="-95"/>
              </a:rPr>
              <a:t>Beam Pipe</a:t>
            </a:r>
            <a:endParaRPr lang="en-US" altLang="en-US" sz="1350" dirty="0"/>
          </a:p>
        </p:txBody>
      </p:sp>
      <p:sp>
        <p:nvSpPr>
          <p:cNvPr id="110" name="Rectangle 26"/>
          <p:cNvSpPr>
            <a:spLocks noChangeArrowheads="1"/>
          </p:cNvSpPr>
          <p:nvPr/>
        </p:nvSpPr>
        <p:spPr bwMode="auto">
          <a:xfrm>
            <a:off x="4496991" y="1935957"/>
            <a:ext cx="6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endParaRPr lang="en-US" altLang="en-US" sz="1350"/>
          </a:p>
        </p:txBody>
      </p:sp>
      <p:grpSp>
        <p:nvGrpSpPr>
          <p:cNvPr id="82" name="Group 81"/>
          <p:cNvGrpSpPr/>
          <p:nvPr/>
        </p:nvGrpSpPr>
        <p:grpSpPr>
          <a:xfrm>
            <a:off x="3523060" y="1297623"/>
            <a:ext cx="835819" cy="275597"/>
            <a:chOff x="3523060" y="1259218"/>
            <a:chExt cx="835819" cy="275597"/>
          </a:xfrm>
        </p:grpSpPr>
        <p:sp>
          <p:nvSpPr>
            <p:cNvPr id="126" name="Freeform 42"/>
            <p:cNvSpPr>
              <a:spLocks/>
            </p:cNvSpPr>
            <p:nvPr/>
          </p:nvSpPr>
          <p:spPr bwMode="auto">
            <a:xfrm>
              <a:off x="3523060" y="1259218"/>
              <a:ext cx="835819" cy="275597"/>
            </a:xfrm>
            <a:custGeom>
              <a:avLst/>
              <a:gdLst>
                <a:gd name="T0" fmla="*/ 0 w 1921"/>
                <a:gd name="T1" fmla="*/ 0 h 348"/>
                <a:gd name="T2" fmla="*/ 0 w 1921"/>
                <a:gd name="T3" fmla="*/ 0 h 348"/>
                <a:gd name="T4" fmla="*/ 1921 w 1921"/>
                <a:gd name="T5" fmla="*/ 0 h 348"/>
                <a:gd name="T6" fmla="*/ 1921 w 1921"/>
                <a:gd name="T7" fmla="*/ 348 h 348"/>
                <a:gd name="T8" fmla="*/ 0 w 1921"/>
                <a:gd name="T9" fmla="*/ 348 h 348"/>
                <a:gd name="T10" fmla="*/ 0 w 1921"/>
                <a:gd name="T11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21" h="348">
                  <a:moveTo>
                    <a:pt x="0" y="0"/>
                  </a:moveTo>
                  <a:lnTo>
                    <a:pt x="0" y="0"/>
                  </a:lnTo>
                  <a:lnTo>
                    <a:pt x="1921" y="0"/>
                  </a:lnTo>
                  <a:lnTo>
                    <a:pt x="1921" y="348"/>
                  </a:lnTo>
                  <a:lnTo>
                    <a:pt x="0" y="3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4C4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  <p:sp>
          <p:nvSpPr>
            <p:cNvPr id="128" name="Rectangle 44"/>
            <p:cNvSpPr>
              <a:spLocks noChangeArrowheads="1"/>
            </p:cNvSpPr>
            <p:nvPr/>
          </p:nvSpPr>
          <p:spPr bwMode="auto">
            <a:xfrm>
              <a:off x="3669507" y="1263253"/>
              <a:ext cx="583493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825" dirty="0" smtClean="0">
                  <a:solidFill>
                    <a:srgbClr val="FFFFFF"/>
                  </a:solidFill>
                  <a:latin typeface="Helvetica Neue Light" charset="-95"/>
                </a:rPr>
                <a:t>Collimator</a:t>
              </a:r>
            </a:p>
            <a:p>
              <a:pPr defTabSz="685800"/>
              <a:r>
                <a:rPr lang="en-US" altLang="en-US" sz="825" dirty="0" smtClean="0">
                  <a:solidFill>
                    <a:srgbClr val="FFFFFF"/>
                  </a:solidFill>
                </a:rPr>
                <a:t>Graphite 1m</a:t>
              </a:r>
              <a:endParaRPr lang="en-US" altLang="en-US" sz="1350" dirty="0"/>
            </a:p>
          </p:txBody>
        </p:sp>
        <p:sp>
          <p:nvSpPr>
            <p:cNvPr id="129" name="Rectangle 45"/>
            <p:cNvSpPr>
              <a:spLocks noChangeArrowheads="1"/>
            </p:cNvSpPr>
            <p:nvPr/>
          </p:nvSpPr>
          <p:spPr bwMode="auto">
            <a:xfrm>
              <a:off x="4121944" y="1263254"/>
              <a:ext cx="65" cy="207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en-US" altLang="en-US" sz="1350"/>
            </a:p>
          </p:txBody>
        </p:sp>
      </p:grpSp>
      <p:sp>
        <p:nvSpPr>
          <p:cNvPr id="161" name="Rectangle 77"/>
          <p:cNvSpPr>
            <a:spLocks noChangeArrowheads="1"/>
          </p:cNvSpPr>
          <p:nvPr/>
        </p:nvSpPr>
        <p:spPr bwMode="auto">
          <a:xfrm>
            <a:off x="6407944" y="808435"/>
            <a:ext cx="20840" cy="80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525">
                <a:solidFill>
                  <a:srgbClr val="000000"/>
                </a:solidFill>
                <a:latin typeface="Lucida Sans Unicode" panose="020B0602030504020204" pitchFamily="34" charset="0"/>
              </a:rPr>
              <a:t> </a:t>
            </a:r>
            <a:endParaRPr lang="en-US" altLang="en-US" sz="1350"/>
          </a:p>
        </p:txBody>
      </p:sp>
      <p:sp>
        <p:nvSpPr>
          <p:cNvPr id="170" name="Rectangle 86"/>
          <p:cNvSpPr>
            <a:spLocks noChangeArrowheads="1"/>
          </p:cNvSpPr>
          <p:nvPr/>
        </p:nvSpPr>
        <p:spPr bwMode="auto">
          <a:xfrm>
            <a:off x="2377679" y="808435"/>
            <a:ext cx="20840" cy="80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525">
                <a:solidFill>
                  <a:srgbClr val="000000"/>
                </a:solidFill>
                <a:latin typeface="Lucida Sans Unicode" panose="020B0602030504020204" pitchFamily="34" charset="0"/>
              </a:rPr>
              <a:t> </a:t>
            </a:r>
            <a:endParaRPr lang="en-US" altLang="en-US" sz="1350"/>
          </a:p>
        </p:txBody>
      </p:sp>
      <p:sp>
        <p:nvSpPr>
          <p:cNvPr id="183" name="Rectangle 99"/>
          <p:cNvSpPr>
            <a:spLocks noChangeArrowheads="1"/>
          </p:cNvSpPr>
          <p:nvPr/>
        </p:nvSpPr>
        <p:spPr bwMode="auto">
          <a:xfrm rot="16200000">
            <a:off x="4476012" y="2323130"/>
            <a:ext cx="70532" cy="126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825">
                <a:solidFill>
                  <a:srgbClr val="FFFFFF"/>
                </a:solidFill>
                <a:latin typeface="Helvetica Neue Light" charset="-95"/>
              </a:rPr>
              <a:t>B</a:t>
            </a:r>
            <a:endParaRPr lang="en-US" altLang="en-US" sz="1350"/>
          </a:p>
        </p:txBody>
      </p:sp>
      <p:sp>
        <p:nvSpPr>
          <p:cNvPr id="184" name="Rectangle 100"/>
          <p:cNvSpPr>
            <a:spLocks noChangeArrowheads="1"/>
          </p:cNvSpPr>
          <p:nvPr/>
        </p:nvSpPr>
        <p:spPr bwMode="auto">
          <a:xfrm rot="16200000">
            <a:off x="4483226" y="2258836"/>
            <a:ext cx="56106" cy="126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825">
                <a:solidFill>
                  <a:srgbClr val="FFFFFF"/>
                </a:solidFill>
                <a:latin typeface="Helvetica Neue Light" charset="-95"/>
              </a:rPr>
              <a:t>L</a:t>
            </a:r>
            <a:endParaRPr lang="en-US" altLang="en-US" sz="1350"/>
          </a:p>
        </p:txBody>
      </p:sp>
      <p:sp>
        <p:nvSpPr>
          <p:cNvPr id="185" name="Rectangle 101"/>
          <p:cNvSpPr>
            <a:spLocks noChangeArrowheads="1"/>
          </p:cNvSpPr>
          <p:nvPr/>
        </p:nvSpPr>
        <p:spPr bwMode="auto">
          <a:xfrm rot="16200000">
            <a:off x="4467998" y="2188589"/>
            <a:ext cx="86562" cy="126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825">
                <a:solidFill>
                  <a:srgbClr val="FFFFFF"/>
                </a:solidFill>
                <a:latin typeface="Helvetica Neue Light" charset="-95"/>
              </a:rPr>
              <a:t>M</a:t>
            </a:r>
            <a:endParaRPr lang="en-US" altLang="en-US" sz="1350"/>
          </a:p>
        </p:txBody>
      </p:sp>
      <p:sp>
        <p:nvSpPr>
          <p:cNvPr id="186" name="Rectangle 102"/>
          <p:cNvSpPr>
            <a:spLocks noChangeArrowheads="1"/>
          </p:cNvSpPr>
          <p:nvPr/>
        </p:nvSpPr>
        <p:spPr bwMode="auto">
          <a:xfrm rot="16200000">
            <a:off x="4510651" y="2105332"/>
            <a:ext cx="6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endParaRPr lang="en-US" altLang="en-US" sz="1350"/>
          </a:p>
        </p:txBody>
      </p:sp>
      <p:grpSp>
        <p:nvGrpSpPr>
          <p:cNvPr id="23" name="Group 22"/>
          <p:cNvGrpSpPr/>
          <p:nvPr/>
        </p:nvGrpSpPr>
        <p:grpSpPr>
          <a:xfrm>
            <a:off x="5528062" y="1842055"/>
            <a:ext cx="580138" cy="287565"/>
            <a:chOff x="5074141" y="2015350"/>
            <a:chExt cx="580138" cy="287565"/>
          </a:xfrm>
        </p:grpSpPr>
        <p:sp>
          <p:nvSpPr>
            <p:cNvPr id="234" name="Freeform 150"/>
            <p:cNvSpPr>
              <a:spLocks/>
            </p:cNvSpPr>
            <p:nvPr/>
          </p:nvSpPr>
          <p:spPr bwMode="auto">
            <a:xfrm>
              <a:off x="5074141" y="2015350"/>
              <a:ext cx="580138" cy="287565"/>
            </a:xfrm>
            <a:custGeom>
              <a:avLst/>
              <a:gdLst>
                <a:gd name="T0" fmla="*/ 0 w 1120"/>
                <a:gd name="T1" fmla="*/ 0 h 348"/>
                <a:gd name="T2" fmla="*/ 0 w 1120"/>
                <a:gd name="T3" fmla="*/ 0 h 348"/>
                <a:gd name="T4" fmla="*/ 1120 w 1120"/>
                <a:gd name="T5" fmla="*/ 0 h 348"/>
                <a:gd name="T6" fmla="*/ 1120 w 1120"/>
                <a:gd name="T7" fmla="*/ 348 h 348"/>
                <a:gd name="T8" fmla="*/ 0 w 1120"/>
                <a:gd name="T9" fmla="*/ 348 h 348"/>
                <a:gd name="T10" fmla="*/ 0 w 1120"/>
                <a:gd name="T11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0" h="348">
                  <a:moveTo>
                    <a:pt x="0" y="0"/>
                  </a:moveTo>
                  <a:lnTo>
                    <a:pt x="0" y="0"/>
                  </a:lnTo>
                  <a:lnTo>
                    <a:pt x="1120" y="0"/>
                  </a:lnTo>
                  <a:lnTo>
                    <a:pt x="1120" y="348"/>
                  </a:lnTo>
                  <a:lnTo>
                    <a:pt x="0" y="3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  <p:sp>
          <p:nvSpPr>
            <p:cNvPr id="236" name="Rectangle 152"/>
            <p:cNvSpPr>
              <a:spLocks noChangeArrowheads="1"/>
            </p:cNvSpPr>
            <p:nvPr/>
          </p:nvSpPr>
          <p:spPr bwMode="auto">
            <a:xfrm>
              <a:off x="5113171" y="2025916"/>
              <a:ext cx="50207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900" dirty="0" smtClean="0">
                  <a:solidFill>
                    <a:srgbClr val="FFFFFF"/>
                  </a:solidFill>
                  <a:latin typeface="Helvetica Neue Light" charset="-95"/>
                </a:rPr>
                <a:t>Absorber</a:t>
              </a:r>
            </a:p>
            <a:p>
              <a:pPr algn="ctr" defTabSz="685800"/>
              <a:r>
                <a:rPr lang="en-US" altLang="en-US" sz="900" dirty="0" smtClean="0">
                  <a:solidFill>
                    <a:srgbClr val="FFFFFF"/>
                  </a:solidFill>
                </a:rPr>
                <a:t>W 60cm</a:t>
              </a:r>
              <a:endParaRPr lang="en-US" altLang="en-US" sz="1400" dirty="0"/>
            </a:p>
          </p:txBody>
        </p:sp>
      </p:grpSp>
      <p:sp>
        <p:nvSpPr>
          <p:cNvPr id="237" name="Rectangle 153"/>
          <p:cNvSpPr>
            <a:spLocks noChangeArrowheads="1"/>
          </p:cNvSpPr>
          <p:nvPr/>
        </p:nvSpPr>
        <p:spPr bwMode="auto">
          <a:xfrm>
            <a:off x="5614988" y="2058591"/>
            <a:ext cx="6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endParaRPr lang="en-US" altLang="en-US" sz="1350"/>
          </a:p>
        </p:txBody>
      </p:sp>
      <p:sp>
        <p:nvSpPr>
          <p:cNvPr id="271" name="Rectangle 187"/>
          <p:cNvSpPr>
            <a:spLocks noChangeArrowheads="1"/>
          </p:cNvSpPr>
          <p:nvPr/>
        </p:nvSpPr>
        <p:spPr bwMode="auto">
          <a:xfrm>
            <a:off x="7937024" y="1073955"/>
            <a:ext cx="105041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200" b="1" dirty="0">
                <a:solidFill>
                  <a:srgbClr val="FF0000"/>
                </a:solidFill>
                <a:latin typeface="Helvetica Neue Light" charset="-95"/>
              </a:rPr>
              <a:t>2 </a:t>
            </a:r>
            <a:r>
              <a:rPr lang="en-US" altLang="en-US" sz="1200" b="1" dirty="0" err="1">
                <a:solidFill>
                  <a:srgbClr val="FF0000"/>
                </a:solidFill>
                <a:latin typeface="Helvetica Neue Light" charset="-95"/>
              </a:rPr>
              <a:t>Timepixes</a:t>
            </a:r>
            <a:r>
              <a:rPr lang="en-US" altLang="en-US" sz="1200" b="1" dirty="0">
                <a:solidFill>
                  <a:srgbClr val="FF0000"/>
                </a:solidFill>
                <a:latin typeface="Helvetica Neue Light" charset="-95"/>
              </a:rPr>
              <a:t>    </a:t>
            </a:r>
            <a:endParaRPr lang="en-US" altLang="en-US" sz="3600" b="1" dirty="0">
              <a:solidFill>
                <a:srgbClr val="FF0000"/>
              </a:solidFill>
            </a:endParaRPr>
          </a:p>
        </p:txBody>
      </p:sp>
      <p:sp>
        <p:nvSpPr>
          <p:cNvPr id="16" name="Rectangle 207"/>
          <p:cNvSpPr>
            <a:spLocks noChangeArrowheads="1"/>
          </p:cNvSpPr>
          <p:nvPr/>
        </p:nvSpPr>
        <p:spPr bwMode="auto">
          <a:xfrm>
            <a:off x="6271023" y="2551510"/>
            <a:ext cx="6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endParaRPr lang="en-US" altLang="en-US" sz="1350"/>
          </a:p>
        </p:txBody>
      </p:sp>
      <p:sp>
        <p:nvSpPr>
          <p:cNvPr id="19" name="Rectangle 210"/>
          <p:cNvSpPr>
            <a:spLocks noChangeArrowheads="1"/>
          </p:cNvSpPr>
          <p:nvPr/>
        </p:nvSpPr>
        <p:spPr bwMode="auto">
          <a:xfrm>
            <a:off x="5360194" y="2559845"/>
            <a:ext cx="6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endParaRPr lang="en-US" altLang="en-US" sz="1350" dirty="0"/>
          </a:p>
        </p:txBody>
      </p:sp>
      <p:sp>
        <p:nvSpPr>
          <p:cNvPr id="20" name="Rectangle 211"/>
          <p:cNvSpPr>
            <a:spLocks noChangeArrowheads="1"/>
          </p:cNvSpPr>
          <p:nvPr/>
        </p:nvSpPr>
        <p:spPr bwMode="auto">
          <a:xfrm>
            <a:off x="4923183" y="1886099"/>
            <a:ext cx="6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endParaRPr lang="en-US" altLang="en-US" sz="1350"/>
          </a:p>
        </p:txBody>
      </p:sp>
      <p:sp>
        <p:nvSpPr>
          <p:cNvPr id="80" name="Rectangle 271"/>
          <p:cNvSpPr>
            <a:spLocks noChangeArrowheads="1"/>
          </p:cNvSpPr>
          <p:nvPr/>
        </p:nvSpPr>
        <p:spPr bwMode="auto">
          <a:xfrm>
            <a:off x="7722394" y="808435"/>
            <a:ext cx="20840" cy="80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525">
                <a:solidFill>
                  <a:srgbClr val="000000"/>
                </a:solidFill>
                <a:latin typeface="Lucida Sans Unicode" panose="020B0602030504020204" pitchFamily="34" charset="0"/>
              </a:rPr>
              <a:t> </a:t>
            </a:r>
            <a:endParaRPr lang="en-US" altLang="en-US" sz="135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7834346" y="1286670"/>
            <a:ext cx="193217" cy="80569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Straight Arrow Connector 294"/>
          <p:cNvCxnSpPr/>
          <p:nvPr/>
        </p:nvCxnSpPr>
        <p:spPr>
          <a:xfrm flipH="1">
            <a:off x="7812538" y="1280717"/>
            <a:ext cx="226932" cy="62682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 rot="16200000">
            <a:off x="1075915" y="2052809"/>
            <a:ext cx="421910" cy="230832"/>
            <a:chOff x="401972" y="2750741"/>
            <a:chExt cx="421910" cy="230832"/>
          </a:xfrm>
        </p:grpSpPr>
        <p:sp>
          <p:nvSpPr>
            <p:cNvPr id="18" name="Rectangle 17"/>
            <p:cNvSpPr/>
            <p:nvPr/>
          </p:nvSpPr>
          <p:spPr bwMode="auto">
            <a:xfrm>
              <a:off x="455500" y="2783335"/>
              <a:ext cx="314854" cy="165645"/>
            </a:xfrm>
            <a:prstGeom prst="rect">
              <a:avLst/>
            </a:prstGeom>
            <a:solidFill>
              <a:srgbClr val="00964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01972" y="2750741"/>
              <a:ext cx="42191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BLM</a:t>
              </a:r>
              <a:endParaRPr lang="en-GB" sz="9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88" name="Group 287"/>
          <p:cNvGrpSpPr/>
          <p:nvPr/>
        </p:nvGrpSpPr>
        <p:grpSpPr>
          <a:xfrm rot="16200000">
            <a:off x="3202835" y="2052810"/>
            <a:ext cx="421910" cy="230832"/>
            <a:chOff x="401972" y="2750741"/>
            <a:chExt cx="421910" cy="230832"/>
          </a:xfrm>
        </p:grpSpPr>
        <p:sp>
          <p:nvSpPr>
            <p:cNvPr id="289" name="Rectangle 288"/>
            <p:cNvSpPr/>
            <p:nvPr/>
          </p:nvSpPr>
          <p:spPr bwMode="auto">
            <a:xfrm>
              <a:off x="455500" y="2783335"/>
              <a:ext cx="314854" cy="165645"/>
            </a:xfrm>
            <a:prstGeom prst="rect">
              <a:avLst/>
            </a:prstGeom>
            <a:solidFill>
              <a:srgbClr val="00964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2" name="TextBox 291"/>
            <p:cNvSpPr txBox="1"/>
            <p:nvPr/>
          </p:nvSpPr>
          <p:spPr>
            <a:xfrm>
              <a:off x="401972" y="2750741"/>
              <a:ext cx="42191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BLM</a:t>
              </a:r>
              <a:endParaRPr lang="en-GB" sz="9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8" name="Group 297"/>
          <p:cNvGrpSpPr/>
          <p:nvPr/>
        </p:nvGrpSpPr>
        <p:grpSpPr>
          <a:xfrm rot="16200000">
            <a:off x="4354235" y="2052809"/>
            <a:ext cx="421910" cy="230832"/>
            <a:chOff x="401972" y="2750741"/>
            <a:chExt cx="421910" cy="230832"/>
          </a:xfrm>
        </p:grpSpPr>
        <p:sp>
          <p:nvSpPr>
            <p:cNvPr id="299" name="Rectangle 298"/>
            <p:cNvSpPr/>
            <p:nvPr/>
          </p:nvSpPr>
          <p:spPr bwMode="auto">
            <a:xfrm>
              <a:off x="455500" y="2783335"/>
              <a:ext cx="314854" cy="165645"/>
            </a:xfrm>
            <a:prstGeom prst="rect">
              <a:avLst/>
            </a:prstGeom>
            <a:solidFill>
              <a:srgbClr val="00964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0" name="TextBox 299"/>
            <p:cNvSpPr txBox="1"/>
            <p:nvPr/>
          </p:nvSpPr>
          <p:spPr>
            <a:xfrm>
              <a:off x="401972" y="2750741"/>
              <a:ext cx="42191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BLM</a:t>
              </a:r>
              <a:endParaRPr lang="en-GB" sz="9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3" name="Group 302"/>
          <p:cNvGrpSpPr/>
          <p:nvPr/>
        </p:nvGrpSpPr>
        <p:grpSpPr>
          <a:xfrm rot="16200000">
            <a:off x="6012259" y="2052809"/>
            <a:ext cx="421910" cy="230832"/>
            <a:chOff x="401972" y="2750741"/>
            <a:chExt cx="421910" cy="230832"/>
          </a:xfrm>
        </p:grpSpPr>
        <p:sp>
          <p:nvSpPr>
            <p:cNvPr id="304" name="Rectangle 303"/>
            <p:cNvSpPr/>
            <p:nvPr/>
          </p:nvSpPr>
          <p:spPr bwMode="auto">
            <a:xfrm>
              <a:off x="455500" y="2783335"/>
              <a:ext cx="314854" cy="165645"/>
            </a:xfrm>
            <a:prstGeom prst="rect">
              <a:avLst/>
            </a:prstGeom>
            <a:solidFill>
              <a:srgbClr val="00964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6" name="TextBox 305"/>
            <p:cNvSpPr txBox="1"/>
            <p:nvPr/>
          </p:nvSpPr>
          <p:spPr>
            <a:xfrm>
              <a:off x="401972" y="2750741"/>
              <a:ext cx="42191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BLM</a:t>
              </a:r>
              <a:endParaRPr lang="en-GB" sz="9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7" name="Group 306"/>
          <p:cNvGrpSpPr/>
          <p:nvPr/>
        </p:nvGrpSpPr>
        <p:grpSpPr>
          <a:xfrm rot="16200000">
            <a:off x="7744870" y="2052809"/>
            <a:ext cx="421910" cy="230832"/>
            <a:chOff x="401972" y="2750741"/>
            <a:chExt cx="421910" cy="230832"/>
          </a:xfrm>
        </p:grpSpPr>
        <p:sp>
          <p:nvSpPr>
            <p:cNvPr id="308" name="Rectangle 307"/>
            <p:cNvSpPr/>
            <p:nvPr/>
          </p:nvSpPr>
          <p:spPr bwMode="auto">
            <a:xfrm>
              <a:off x="455500" y="2783335"/>
              <a:ext cx="314854" cy="165645"/>
            </a:xfrm>
            <a:prstGeom prst="rect">
              <a:avLst/>
            </a:prstGeom>
            <a:solidFill>
              <a:srgbClr val="00964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10" name="TextBox 309"/>
            <p:cNvSpPr txBox="1"/>
            <p:nvPr/>
          </p:nvSpPr>
          <p:spPr>
            <a:xfrm>
              <a:off x="401972" y="2750741"/>
              <a:ext cx="42191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BLM</a:t>
              </a:r>
              <a:endParaRPr lang="en-GB" sz="9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11" name="Group 310"/>
          <p:cNvGrpSpPr/>
          <p:nvPr/>
        </p:nvGrpSpPr>
        <p:grpSpPr>
          <a:xfrm rot="16200000">
            <a:off x="8400616" y="2052809"/>
            <a:ext cx="421910" cy="230832"/>
            <a:chOff x="401972" y="2750741"/>
            <a:chExt cx="421910" cy="230832"/>
          </a:xfrm>
        </p:grpSpPr>
        <p:sp>
          <p:nvSpPr>
            <p:cNvPr id="312" name="Rectangle 311"/>
            <p:cNvSpPr/>
            <p:nvPr/>
          </p:nvSpPr>
          <p:spPr bwMode="auto">
            <a:xfrm>
              <a:off x="455500" y="2783335"/>
              <a:ext cx="314854" cy="165645"/>
            </a:xfrm>
            <a:prstGeom prst="rect">
              <a:avLst/>
            </a:prstGeom>
            <a:solidFill>
              <a:srgbClr val="00964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13" name="TextBox 312"/>
            <p:cNvSpPr txBox="1"/>
            <p:nvPr/>
          </p:nvSpPr>
          <p:spPr>
            <a:xfrm>
              <a:off x="401972" y="2750741"/>
              <a:ext cx="42191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BLM</a:t>
              </a:r>
              <a:endParaRPr lang="en-GB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318" name="Rectangle 317"/>
          <p:cNvSpPr/>
          <p:nvPr/>
        </p:nvSpPr>
        <p:spPr bwMode="auto">
          <a:xfrm rot="16200000">
            <a:off x="4612041" y="1361060"/>
            <a:ext cx="494600" cy="192026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900" dirty="0" smtClean="0">
                <a:solidFill>
                  <a:schemeClr val="bg1"/>
                </a:solidFill>
              </a:rPr>
              <a:t>RP1</a:t>
            </a:r>
            <a:endParaRPr kumimoji="0" lang="en-GB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grpSp>
        <p:nvGrpSpPr>
          <p:cNvPr id="336" name="Group 335"/>
          <p:cNvGrpSpPr/>
          <p:nvPr/>
        </p:nvGrpSpPr>
        <p:grpSpPr>
          <a:xfrm rot="16200000">
            <a:off x="5958233" y="1680593"/>
            <a:ext cx="916781" cy="215444"/>
            <a:chOff x="70410" y="2382256"/>
            <a:chExt cx="916781" cy="215444"/>
          </a:xfrm>
        </p:grpSpPr>
        <p:sp>
          <p:nvSpPr>
            <p:cNvPr id="337" name="Freeform 174"/>
            <p:cNvSpPr>
              <a:spLocks/>
            </p:cNvSpPr>
            <p:nvPr/>
          </p:nvSpPr>
          <p:spPr bwMode="auto">
            <a:xfrm rot="5400000">
              <a:off x="460340" y="2039542"/>
              <a:ext cx="136922" cy="916781"/>
            </a:xfrm>
            <a:custGeom>
              <a:avLst/>
              <a:gdLst>
                <a:gd name="T0" fmla="*/ 0 w 316"/>
                <a:gd name="T1" fmla="*/ 0 h 2103"/>
                <a:gd name="T2" fmla="*/ 0 w 316"/>
                <a:gd name="T3" fmla="*/ 0 h 2103"/>
                <a:gd name="T4" fmla="*/ 316 w 316"/>
                <a:gd name="T5" fmla="*/ 0 h 2103"/>
                <a:gd name="T6" fmla="*/ 316 w 316"/>
                <a:gd name="T7" fmla="*/ 2103 h 2103"/>
                <a:gd name="T8" fmla="*/ 0 w 316"/>
                <a:gd name="T9" fmla="*/ 2103 h 2103"/>
                <a:gd name="T10" fmla="*/ 0 w 316"/>
                <a:gd name="T11" fmla="*/ 0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" h="2103">
                  <a:moveTo>
                    <a:pt x="0" y="0"/>
                  </a:moveTo>
                  <a:lnTo>
                    <a:pt x="0" y="0"/>
                  </a:lnTo>
                  <a:lnTo>
                    <a:pt x="316" y="0"/>
                  </a:lnTo>
                  <a:lnTo>
                    <a:pt x="316" y="2103"/>
                  </a:lnTo>
                  <a:lnTo>
                    <a:pt x="0" y="21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  <p:sp>
          <p:nvSpPr>
            <p:cNvPr id="338" name="TextBox 337"/>
            <p:cNvSpPr txBox="1"/>
            <p:nvPr/>
          </p:nvSpPr>
          <p:spPr>
            <a:xfrm>
              <a:off x="205765" y="2382256"/>
              <a:ext cx="64472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QF 52010</a:t>
              </a:r>
              <a:endParaRPr lang="en-GB" sz="800" dirty="0"/>
            </a:p>
          </p:txBody>
        </p:sp>
      </p:grpSp>
      <p:grpSp>
        <p:nvGrpSpPr>
          <p:cNvPr id="339" name="Group 338"/>
          <p:cNvGrpSpPr/>
          <p:nvPr/>
        </p:nvGrpSpPr>
        <p:grpSpPr>
          <a:xfrm rot="16200000">
            <a:off x="6173324" y="1680593"/>
            <a:ext cx="916781" cy="215444"/>
            <a:chOff x="70410" y="2382256"/>
            <a:chExt cx="916781" cy="215444"/>
          </a:xfrm>
        </p:grpSpPr>
        <p:sp>
          <p:nvSpPr>
            <p:cNvPr id="340" name="Freeform 174"/>
            <p:cNvSpPr>
              <a:spLocks/>
            </p:cNvSpPr>
            <p:nvPr/>
          </p:nvSpPr>
          <p:spPr bwMode="auto">
            <a:xfrm rot="5400000">
              <a:off x="460340" y="2039542"/>
              <a:ext cx="136922" cy="916781"/>
            </a:xfrm>
            <a:custGeom>
              <a:avLst/>
              <a:gdLst>
                <a:gd name="T0" fmla="*/ 0 w 316"/>
                <a:gd name="T1" fmla="*/ 0 h 2103"/>
                <a:gd name="T2" fmla="*/ 0 w 316"/>
                <a:gd name="T3" fmla="*/ 0 h 2103"/>
                <a:gd name="T4" fmla="*/ 316 w 316"/>
                <a:gd name="T5" fmla="*/ 0 h 2103"/>
                <a:gd name="T6" fmla="*/ 316 w 316"/>
                <a:gd name="T7" fmla="*/ 2103 h 2103"/>
                <a:gd name="T8" fmla="*/ 0 w 316"/>
                <a:gd name="T9" fmla="*/ 2103 h 2103"/>
                <a:gd name="T10" fmla="*/ 0 w 316"/>
                <a:gd name="T11" fmla="*/ 0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" h="2103">
                  <a:moveTo>
                    <a:pt x="0" y="0"/>
                  </a:moveTo>
                  <a:lnTo>
                    <a:pt x="0" y="0"/>
                  </a:lnTo>
                  <a:lnTo>
                    <a:pt x="316" y="0"/>
                  </a:lnTo>
                  <a:lnTo>
                    <a:pt x="316" y="2103"/>
                  </a:lnTo>
                  <a:lnTo>
                    <a:pt x="0" y="21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  <p:sp>
          <p:nvSpPr>
            <p:cNvPr id="341" name="TextBox 340"/>
            <p:cNvSpPr txBox="1"/>
            <p:nvPr/>
          </p:nvSpPr>
          <p:spPr>
            <a:xfrm>
              <a:off x="205765" y="2382256"/>
              <a:ext cx="65594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QD 52110</a:t>
              </a:r>
              <a:endParaRPr lang="en-GB" sz="800" dirty="0"/>
            </a:p>
          </p:txBody>
        </p:sp>
      </p:grpSp>
      <p:grpSp>
        <p:nvGrpSpPr>
          <p:cNvPr id="342" name="Group 341"/>
          <p:cNvGrpSpPr/>
          <p:nvPr/>
        </p:nvGrpSpPr>
        <p:grpSpPr>
          <a:xfrm rot="16200000">
            <a:off x="7728710" y="1678436"/>
            <a:ext cx="916781" cy="215444"/>
            <a:chOff x="70410" y="2382256"/>
            <a:chExt cx="916781" cy="215444"/>
          </a:xfrm>
        </p:grpSpPr>
        <p:sp>
          <p:nvSpPr>
            <p:cNvPr id="343" name="Freeform 174"/>
            <p:cNvSpPr>
              <a:spLocks/>
            </p:cNvSpPr>
            <p:nvPr/>
          </p:nvSpPr>
          <p:spPr bwMode="auto">
            <a:xfrm rot="5400000">
              <a:off x="460340" y="2039542"/>
              <a:ext cx="136922" cy="916781"/>
            </a:xfrm>
            <a:custGeom>
              <a:avLst/>
              <a:gdLst>
                <a:gd name="T0" fmla="*/ 0 w 316"/>
                <a:gd name="T1" fmla="*/ 0 h 2103"/>
                <a:gd name="T2" fmla="*/ 0 w 316"/>
                <a:gd name="T3" fmla="*/ 0 h 2103"/>
                <a:gd name="T4" fmla="*/ 316 w 316"/>
                <a:gd name="T5" fmla="*/ 0 h 2103"/>
                <a:gd name="T6" fmla="*/ 316 w 316"/>
                <a:gd name="T7" fmla="*/ 2103 h 2103"/>
                <a:gd name="T8" fmla="*/ 0 w 316"/>
                <a:gd name="T9" fmla="*/ 2103 h 2103"/>
                <a:gd name="T10" fmla="*/ 0 w 316"/>
                <a:gd name="T11" fmla="*/ 0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" h="2103">
                  <a:moveTo>
                    <a:pt x="0" y="0"/>
                  </a:moveTo>
                  <a:lnTo>
                    <a:pt x="0" y="0"/>
                  </a:lnTo>
                  <a:lnTo>
                    <a:pt x="316" y="0"/>
                  </a:lnTo>
                  <a:lnTo>
                    <a:pt x="316" y="2103"/>
                  </a:lnTo>
                  <a:lnTo>
                    <a:pt x="0" y="21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  <p:sp>
          <p:nvSpPr>
            <p:cNvPr id="344" name="TextBox 343"/>
            <p:cNvSpPr txBox="1"/>
            <p:nvPr/>
          </p:nvSpPr>
          <p:spPr>
            <a:xfrm>
              <a:off x="205765" y="2382256"/>
              <a:ext cx="64472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QF 52210</a:t>
              </a:r>
              <a:endParaRPr lang="en-GB" sz="800" dirty="0"/>
            </a:p>
          </p:txBody>
        </p:sp>
      </p:grpSp>
      <p:grpSp>
        <p:nvGrpSpPr>
          <p:cNvPr id="345" name="Group 344"/>
          <p:cNvGrpSpPr/>
          <p:nvPr/>
        </p:nvGrpSpPr>
        <p:grpSpPr>
          <a:xfrm rot="16200000">
            <a:off x="7934144" y="1678436"/>
            <a:ext cx="916781" cy="215444"/>
            <a:chOff x="70410" y="2382256"/>
            <a:chExt cx="916781" cy="215444"/>
          </a:xfrm>
        </p:grpSpPr>
        <p:sp>
          <p:nvSpPr>
            <p:cNvPr id="346" name="Freeform 174"/>
            <p:cNvSpPr>
              <a:spLocks/>
            </p:cNvSpPr>
            <p:nvPr/>
          </p:nvSpPr>
          <p:spPr bwMode="auto">
            <a:xfrm rot="5400000">
              <a:off x="460340" y="2039542"/>
              <a:ext cx="136922" cy="916781"/>
            </a:xfrm>
            <a:custGeom>
              <a:avLst/>
              <a:gdLst>
                <a:gd name="T0" fmla="*/ 0 w 316"/>
                <a:gd name="T1" fmla="*/ 0 h 2103"/>
                <a:gd name="T2" fmla="*/ 0 w 316"/>
                <a:gd name="T3" fmla="*/ 0 h 2103"/>
                <a:gd name="T4" fmla="*/ 316 w 316"/>
                <a:gd name="T5" fmla="*/ 0 h 2103"/>
                <a:gd name="T6" fmla="*/ 316 w 316"/>
                <a:gd name="T7" fmla="*/ 2103 h 2103"/>
                <a:gd name="T8" fmla="*/ 0 w 316"/>
                <a:gd name="T9" fmla="*/ 2103 h 2103"/>
                <a:gd name="T10" fmla="*/ 0 w 316"/>
                <a:gd name="T11" fmla="*/ 0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" h="2103">
                  <a:moveTo>
                    <a:pt x="0" y="0"/>
                  </a:moveTo>
                  <a:lnTo>
                    <a:pt x="0" y="0"/>
                  </a:lnTo>
                  <a:lnTo>
                    <a:pt x="316" y="0"/>
                  </a:lnTo>
                  <a:lnTo>
                    <a:pt x="316" y="2103"/>
                  </a:lnTo>
                  <a:lnTo>
                    <a:pt x="0" y="21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  <p:sp>
          <p:nvSpPr>
            <p:cNvPr id="347" name="TextBox 346"/>
            <p:cNvSpPr txBox="1"/>
            <p:nvPr/>
          </p:nvSpPr>
          <p:spPr>
            <a:xfrm>
              <a:off x="205765" y="2382256"/>
              <a:ext cx="65594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QD 52310</a:t>
              </a:r>
              <a:endParaRPr lang="en-GB" sz="800" dirty="0"/>
            </a:p>
          </p:txBody>
        </p:sp>
      </p:grpSp>
      <p:sp>
        <p:nvSpPr>
          <p:cNvPr id="351" name="Rectangle 350"/>
          <p:cNvSpPr/>
          <p:nvPr/>
        </p:nvSpPr>
        <p:spPr bwMode="auto">
          <a:xfrm rot="16200000">
            <a:off x="4612041" y="1996181"/>
            <a:ext cx="494600" cy="192026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900" dirty="0" smtClean="0">
                <a:solidFill>
                  <a:schemeClr val="bg1"/>
                </a:solidFill>
              </a:rPr>
              <a:t>RP1</a:t>
            </a:r>
            <a:endParaRPr kumimoji="0" lang="en-GB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352" name="Rectangle 351"/>
          <p:cNvSpPr/>
          <p:nvPr/>
        </p:nvSpPr>
        <p:spPr bwMode="auto">
          <a:xfrm rot="16200000">
            <a:off x="7445375" y="1366387"/>
            <a:ext cx="494600" cy="192026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900" dirty="0" smtClean="0">
                <a:solidFill>
                  <a:schemeClr val="bg1"/>
                </a:solidFill>
              </a:rPr>
              <a:t>RP3</a:t>
            </a:r>
            <a:endParaRPr kumimoji="0" lang="en-GB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353" name="Rectangle 352"/>
          <p:cNvSpPr/>
          <p:nvPr/>
        </p:nvSpPr>
        <p:spPr bwMode="auto">
          <a:xfrm rot="16200000">
            <a:off x="7445375" y="2001508"/>
            <a:ext cx="494600" cy="192026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900" dirty="0" smtClean="0">
                <a:solidFill>
                  <a:schemeClr val="bg1"/>
                </a:solidFill>
              </a:rPr>
              <a:t>RP3</a:t>
            </a:r>
            <a:endParaRPr kumimoji="0" lang="en-GB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3830" y="1209114"/>
            <a:ext cx="633507" cy="1164783"/>
            <a:chOff x="558810" y="1209114"/>
            <a:chExt cx="633507" cy="1164783"/>
          </a:xfrm>
        </p:grpSpPr>
        <p:sp>
          <p:nvSpPr>
            <p:cNvPr id="111" name="Rectangle 27"/>
            <p:cNvSpPr>
              <a:spLocks noChangeArrowheads="1"/>
            </p:cNvSpPr>
            <p:nvPr/>
          </p:nvSpPr>
          <p:spPr bwMode="auto">
            <a:xfrm>
              <a:off x="659919" y="1232511"/>
              <a:ext cx="41998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105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 Neue Light" charset="-95"/>
                </a:rPr>
                <a:t>Crystal</a:t>
              </a:r>
            </a:p>
            <a:p>
              <a:pPr algn="ctr" defTabSz="685800"/>
              <a:r>
                <a:rPr lang="en-US" altLang="en-US" sz="105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 Neue Light" charset="-95"/>
                </a:rPr>
                <a:t>1    2 </a:t>
              </a:r>
              <a:endParaRPr lang="en-US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" name="Rectangle 1"/>
            <p:cNvSpPr/>
            <p:nvPr/>
          </p:nvSpPr>
          <p:spPr bwMode="auto">
            <a:xfrm>
              <a:off x="607973" y="1209114"/>
              <a:ext cx="515303" cy="1142644"/>
            </a:xfrm>
            <a:prstGeom prst="rect">
              <a:avLst/>
            </a:prstGeom>
            <a:solidFill>
              <a:srgbClr val="FFC000">
                <a:alpha val="14118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58810" y="2004565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 smtClean="0"/>
                <a:t>IHEP</a:t>
              </a:r>
            </a:p>
            <a:p>
              <a:pPr algn="ctr"/>
              <a:r>
                <a:rPr lang="en-US" sz="900" dirty="0" smtClean="0"/>
                <a:t>GONIO1</a:t>
              </a:r>
              <a:endParaRPr lang="en-GB" sz="900" dirty="0"/>
            </a:p>
          </p:txBody>
        </p:sp>
      </p:grpSp>
      <p:sp>
        <p:nvSpPr>
          <p:cNvPr id="137" name="Rectangle 136"/>
          <p:cNvSpPr/>
          <p:nvPr/>
        </p:nvSpPr>
        <p:spPr bwMode="auto">
          <a:xfrm>
            <a:off x="2690155" y="1200749"/>
            <a:ext cx="515303" cy="1142644"/>
          </a:xfrm>
          <a:prstGeom prst="rect">
            <a:avLst/>
          </a:prstGeom>
          <a:solidFill>
            <a:srgbClr val="FFC000">
              <a:alpha val="14118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2651750" y="200047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 smtClean="0"/>
              <a:t>IHEP</a:t>
            </a:r>
          </a:p>
          <a:p>
            <a:pPr algn="ctr"/>
            <a:r>
              <a:rPr lang="en-US" sz="900" dirty="0" smtClean="0"/>
              <a:t>GONIO2</a:t>
            </a:r>
            <a:endParaRPr lang="en-GB" sz="900" dirty="0"/>
          </a:p>
        </p:txBody>
      </p:sp>
      <p:sp>
        <p:nvSpPr>
          <p:cNvPr id="136" name="Rectangle 27"/>
          <p:cNvSpPr>
            <a:spLocks noChangeArrowheads="1"/>
          </p:cNvSpPr>
          <p:nvPr/>
        </p:nvSpPr>
        <p:spPr bwMode="auto">
          <a:xfrm>
            <a:off x="2747638" y="1232511"/>
            <a:ext cx="4199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10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 charset="-95"/>
              </a:rPr>
              <a:t>Crystal</a:t>
            </a:r>
          </a:p>
          <a:p>
            <a:pPr algn="ctr" defTabSz="685800"/>
            <a:r>
              <a:rPr lang="en-US" altLang="en-US" sz="10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 charset="-95"/>
              </a:rPr>
              <a:t>3</a:t>
            </a:r>
            <a:r>
              <a:rPr lang="en-US" altLang="en-US" sz="10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 charset="-95"/>
              </a:rPr>
              <a:t>    </a:t>
            </a:r>
            <a:r>
              <a:rPr lang="en-US" altLang="en-US" sz="10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 charset="-95"/>
              </a:rPr>
              <a:t>4</a:t>
            </a:r>
            <a:r>
              <a:rPr lang="en-US" altLang="en-US" sz="10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 charset="-95"/>
              </a:rPr>
              <a:t> </a:t>
            </a:r>
            <a:endParaRPr lang="en-US" alt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9" name="Block Arc 138"/>
          <p:cNvSpPr/>
          <p:nvPr/>
        </p:nvSpPr>
        <p:spPr>
          <a:xfrm rot="16642938">
            <a:off x="2749989" y="1635337"/>
            <a:ext cx="202406" cy="685800"/>
          </a:xfrm>
          <a:prstGeom prst="blockArc">
            <a:avLst>
              <a:gd name="adj1" fmla="val 18724492"/>
              <a:gd name="adj2" fmla="val 0"/>
              <a:gd name="adj3" fmla="val 25000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chemeClr val="tx1"/>
              </a:solidFill>
            </a:endParaRPr>
          </a:p>
        </p:txBody>
      </p:sp>
      <p:sp>
        <p:nvSpPr>
          <p:cNvPr id="140" name="Block Arc 139"/>
          <p:cNvSpPr/>
          <p:nvPr/>
        </p:nvSpPr>
        <p:spPr>
          <a:xfrm rot="16642938">
            <a:off x="3006648" y="1635304"/>
            <a:ext cx="202406" cy="685800"/>
          </a:xfrm>
          <a:prstGeom prst="blockArc">
            <a:avLst>
              <a:gd name="adj1" fmla="val 18724492"/>
              <a:gd name="adj2" fmla="val 0"/>
              <a:gd name="adj3" fmla="val 25000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chemeClr val="tx1"/>
              </a:solidFill>
            </a:endParaRPr>
          </a:p>
        </p:txBody>
      </p:sp>
      <p:sp>
        <p:nvSpPr>
          <p:cNvPr id="141" name="Rectangle 140"/>
          <p:cNvSpPr/>
          <p:nvPr/>
        </p:nvSpPr>
        <p:spPr bwMode="auto">
          <a:xfrm rot="16200000">
            <a:off x="4958383" y="1992658"/>
            <a:ext cx="494600" cy="192026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900" dirty="0" err="1" smtClean="0">
                <a:solidFill>
                  <a:schemeClr val="bg1"/>
                </a:solidFill>
              </a:rPr>
              <a:t>CpFM</a:t>
            </a:r>
            <a:endParaRPr kumimoji="0" lang="en-GB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grpSp>
        <p:nvGrpSpPr>
          <p:cNvPr id="142" name="Group 141"/>
          <p:cNvGrpSpPr/>
          <p:nvPr/>
        </p:nvGrpSpPr>
        <p:grpSpPr>
          <a:xfrm>
            <a:off x="6928729" y="1850130"/>
            <a:ext cx="580138" cy="287565"/>
            <a:chOff x="5074141" y="2015350"/>
            <a:chExt cx="580138" cy="287565"/>
          </a:xfrm>
        </p:grpSpPr>
        <p:sp>
          <p:nvSpPr>
            <p:cNvPr id="143" name="Freeform 150"/>
            <p:cNvSpPr>
              <a:spLocks/>
            </p:cNvSpPr>
            <p:nvPr/>
          </p:nvSpPr>
          <p:spPr bwMode="auto">
            <a:xfrm>
              <a:off x="5074141" y="2015350"/>
              <a:ext cx="580138" cy="287565"/>
            </a:xfrm>
            <a:custGeom>
              <a:avLst/>
              <a:gdLst>
                <a:gd name="T0" fmla="*/ 0 w 1120"/>
                <a:gd name="T1" fmla="*/ 0 h 348"/>
                <a:gd name="T2" fmla="*/ 0 w 1120"/>
                <a:gd name="T3" fmla="*/ 0 h 348"/>
                <a:gd name="T4" fmla="*/ 1120 w 1120"/>
                <a:gd name="T5" fmla="*/ 0 h 348"/>
                <a:gd name="T6" fmla="*/ 1120 w 1120"/>
                <a:gd name="T7" fmla="*/ 348 h 348"/>
                <a:gd name="T8" fmla="*/ 0 w 1120"/>
                <a:gd name="T9" fmla="*/ 348 h 348"/>
                <a:gd name="T10" fmla="*/ 0 w 1120"/>
                <a:gd name="T11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0" h="348">
                  <a:moveTo>
                    <a:pt x="0" y="0"/>
                  </a:moveTo>
                  <a:lnTo>
                    <a:pt x="0" y="0"/>
                  </a:lnTo>
                  <a:lnTo>
                    <a:pt x="1120" y="0"/>
                  </a:lnTo>
                  <a:lnTo>
                    <a:pt x="1120" y="348"/>
                  </a:lnTo>
                  <a:lnTo>
                    <a:pt x="0" y="3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  <p:sp>
          <p:nvSpPr>
            <p:cNvPr id="144" name="Rectangle 152"/>
            <p:cNvSpPr>
              <a:spLocks noChangeArrowheads="1"/>
            </p:cNvSpPr>
            <p:nvPr/>
          </p:nvSpPr>
          <p:spPr bwMode="auto">
            <a:xfrm>
              <a:off x="5113171" y="2025916"/>
              <a:ext cx="50207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900" dirty="0" smtClean="0">
                  <a:solidFill>
                    <a:srgbClr val="FFFFFF"/>
                  </a:solidFill>
                  <a:latin typeface="Helvetica Neue Light" charset="-95"/>
                </a:rPr>
                <a:t>Absorber</a:t>
              </a:r>
            </a:p>
            <a:p>
              <a:pPr algn="ctr" defTabSz="685800"/>
              <a:r>
                <a:rPr lang="en-US" altLang="en-US" sz="900" dirty="0" smtClean="0">
                  <a:solidFill>
                    <a:srgbClr val="FFFFFF"/>
                  </a:solidFill>
                </a:rPr>
                <a:t>W 100cm</a:t>
              </a:r>
              <a:endParaRPr lang="en-US" altLang="en-US" sz="1400" dirty="0"/>
            </a:p>
          </p:txBody>
        </p:sp>
      </p:grpSp>
      <p:sp>
        <p:nvSpPr>
          <p:cNvPr id="145" name="Rectangle 187"/>
          <p:cNvSpPr>
            <a:spLocks noChangeArrowheads="1"/>
          </p:cNvSpPr>
          <p:nvPr/>
        </p:nvSpPr>
        <p:spPr bwMode="auto">
          <a:xfrm>
            <a:off x="4504046" y="2743298"/>
            <a:ext cx="122354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200" b="1" dirty="0" smtClean="0">
                <a:solidFill>
                  <a:srgbClr val="FF0000"/>
                </a:solidFill>
                <a:latin typeface="Helvetica Neue Light" charset="-95"/>
              </a:rPr>
              <a:t>1 new Timepix    </a:t>
            </a:r>
            <a:endParaRPr lang="en-US" altLang="en-US" sz="3600" b="1" dirty="0">
              <a:solidFill>
                <a:srgbClr val="FF0000"/>
              </a:solidFill>
            </a:endParaRPr>
          </a:p>
        </p:txBody>
      </p:sp>
      <p:grpSp>
        <p:nvGrpSpPr>
          <p:cNvPr id="148" name="Group 147"/>
          <p:cNvGrpSpPr/>
          <p:nvPr/>
        </p:nvGrpSpPr>
        <p:grpSpPr>
          <a:xfrm rot="16200000">
            <a:off x="5205754" y="2052029"/>
            <a:ext cx="421910" cy="230832"/>
            <a:chOff x="401972" y="2750741"/>
            <a:chExt cx="421910" cy="230832"/>
          </a:xfrm>
        </p:grpSpPr>
        <p:sp>
          <p:nvSpPr>
            <p:cNvPr id="149" name="Rectangle 148"/>
            <p:cNvSpPr/>
            <p:nvPr/>
          </p:nvSpPr>
          <p:spPr bwMode="auto">
            <a:xfrm>
              <a:off x="455500" y="2783335"/>
              <a:ext cx="314854" cy="165645"/>
            </a:xfrm>
            <a:prstGeom prst="rect">
              <a:avLst/>
            </a:prstGeom>
            <a:solidFill>
              <a:srgbClr val="00964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401972" y="2750741"/>
              <a:ext cx="42191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BLM</a:t>
              </a:r>
              <a:endParaRPr lang="en-GB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Block Arc 11"/>
          <p:cNvSpPr/>
          <p:nvPr/>
        </p:nvSpPr>
        <p:spPr>
          <a:xfrm rot="16642938">
            <a:off x="292069" y="1645623"/>
            <a:ext cx="202406" cy="685800"/>
          </a:xfrm>
          <a:prstGeom prst="blockArc">
            <a:avLst>
              <a:gd name="adj1" fmla="val 18724492"/>
              <a:gd name="adj2" fmla="val 0"/>
              <a:gd name="adj3" fmla="val 25000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chemeClr val="tx1"/>
              </a:solidFill>
            </a:endParaRPr>
          </a:p>
        </p:txBody>
      </p:sp>
      <p:grpSp>
        <p:nvGrpSpPr>
          <p:cNvPr id="153" name="Group 152"/>
          <p:cNvGrpSpPr/>
          <p:nvPr/>
        </p:nvGrpSpPr>
        <p:grpSpPr>
          <a:xfrm>
            <a:off x="2229295" y="2389382"/>
            <a:ext cx="6440225" cy="2435227"/>
            <a:chOff x="-54776" y="3185842"/>
            <a:chExt cx="8586965" cy="3246968"/>
          </a:xfrm>
        </p:grpSpPr>
        <p:pic>
          <p:nvPicPr>
            <p:cNvPr id="154" name="Picture 15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250" y="3975431"/>
              <a:ext cx="1657350" cy="1734099"/>
            </a:xfrm>
            <a:prstGeom prst="rect">
              <a:avLst/>
            </a:prstGeom>
          </p:spPr>
        </p:pic>
        <p:pic>
          <p:nvPicPr>
            <p:cNvPr id="155" name="Picture 15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6894" y="3975431"/>
              <a:ext cx="1597540" cy="1741498"/>
            </a:xfrm>
            <a:prstGeom prst="rect">
              <a:avLst/>
            </a:prstGeom>
          </p:spPr>
        </p:pic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4629" y="3982291"/>
              <a:ext cx="2911640" cy="1734638"/>
            </a:xfrm>
            <a:prstGeom prst="rect">
              <a:avLst/>
            </a:prstGeom>
          </p:spPr>
        </p:pic>
        <p:sp>
          <p:nvSpPr>
            <p:cNvPr id="158" name="TextBox 157"/>
            <p:cNvSpPr txBox="1"/>
            <p:nvPr/>
          </p:nvSpPr>
          <p:spPr>
            <a:xfrm>
              <a:off x="-54776" y="6001924"/>
              <a:ext cx="8586965" cy="430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smtClean="0">
                  <a:solidFill>
                    <a:srgbClr val="003F7E"/>
                  </a:solidFill>
                </a:rPr>
                <a:t>3 </a:t>
              </a:r>
              <a:r>
                <a:rPr lang="en-US" sz="1500" dirty="0" err="1" smtClean="0">
                  <a:solidFill>
                    <a:srgbClr val="003F7E"/>
                  </a:solidFill>
                </a:rPr>
                <a:t>Timepix</a:t>
              </a:r>
              <a:r>
                <a:rPr lang="en-US" sz="1500" dirty="0">
                  <a:solidFill>
                    <a:srgbClr val="003F7E"/>
                  </a:solidFill>
                </a:rPr>
                <a:t> </a:t>
              </a:r>
              <a:r>
                <a:rPr lang="en-US" sz="1500" dirty="0" smtClean="0">
                  <a:solidFill>
                    <a:srgbClr val="003F7E"/>
                  </a:solidFill>
                </a:rPr>
                <a:t>installed inside the beam pipe in secondary vacuum Roman Pot</a:t>
              </a:r>
              <a:endParaRPr lang="en-US" sz="1500" dirty="0">
                <a:solidFill>
                  <a:srgbClr val="003F7E"/>
                </a:solidFill>
              </a:endParaRPr>
            </a:p>
          </p:txBody>
        </p:sp>
        <p:sp>
          <p:nvSpPr>
            <p:cNvPr id="159" name="Right Brace 158"/>
            <p:cNvSpPr/>
            <p:nvPr/>
          </p:nvSpPr>
          <p:spPr>
            <a:xfrm rot="16200000">
              <a:off x="3786498" y="-381224"/>
              <a:ext cx="982498" cy="8116629"/>
            </a:xfrm>
            <a:prstGeom prst="rightBrace">
              <a:avLst>
                <a:gd name="adj1" fmla="val 68600"/>
                <a:gd name="adj2" fmla="val 39698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sp>
        <p:nvSpPr>
          <p:cNvPr id="113" name="Rectangle 63"/>
          <p:cNvSpPr>
            <a:spLocks noChangeArrowheads="1"/>
          </p:cNvSpPr>
          <p:nvPr/>
        </p:nvSpPr>
        <p:spPr bwMode="auto">
          <a:xfrm>
            <a:off x="3669507" y="804852"/>
            <a:ext cx="394339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00" dirty="0">
                <a:solidFill>
                  <a:srgbClr val="000000"/>
                </a:solidFill>
                <a:latin typeface="Helvetica Neue Light" charset="-95"/>
              </a:rPr>
              <a:t>~ </a:t>
            </a:r>
            <a:r>
              <a:rPr lang="en-US" altLang="en-US" sz="1000" dirty="0" smtClean="0">
                <a:solidFill>
                  <a:srgbClr val="000000"/>
                </a:solidFill>
                <a:latin typeface="Helvetica Neue Light" charset="-95"/>
              </a:rPr>
              <a:t>43 m</a:t>
            </a:r>
            <a:endParaRPr lang="en-US" altLang="en-US" sz="1800" dirty="0"/>
          </a:p>
        </p:txBody>
      </p:sp>
      <p:sp>
        <p:nvSpPr>
          <p:cNvPr id="114" name="Rectangle 72"/>
          <p:cNvSpPr>
            <a:spLocks noChangeArrowheads="1"/>
          </p:cNvSpPr>
          <p:nvPr/>
        </p:nvSpPr>
        <p:spPr bwMode="auto">
          <a:xfrm>
            <a:off x="6101050" y="804852"/>
            <a:ext cx="429605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00" dirty="0">
                <a:solidFill>
                  <a:srgbClr val="000000"/>
                </a:solidFill>
                <a:latin typeface="Helvetica Neue Light" charset="-95"/>
              </a:rPr>
              <a:t>~ </a:t>
            </a:r>
            <a:r>
              <a:rPr lang="en-US" altLang="en-US" sz="1000" dirty="0" smtClean="0">
                <a:solidFill>
                  <a:srgbClr val="000000"/>
                </a:solidFill>
                <a:latin typeface="Helvetica Neue Light" charset="-95"/>
              </a:rPr>
              <a:t>85 m </a:t>
            </a:r>
            <a:endParaRPr lang="en-US" altLang="en-US" sz="1800" dirty="0"/>
          </a:p>
        </p:txBody>
      </p:sp>
      <p:sp>
        <p:nvSpPr>
          <p:cNvPr id="115" name="Rectangle 77"/>
          <p:cNvSpPr>
            <a:spLocks noChangeArrowheads="1"/>
          </p:cNvSpPr>
          <p:nvPr/>
        </p:nvSpPr>
        <p:spPr bwMode="auto">
          <a:xfrm>
            <a:off x="6407944" y="808435"/>
            <a:ext cx="20840" cy="80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525">
                <a:solidFill>
                  <a:srgbClr val="000000"/>
                </a:solidFill>
                <a:latin typeface="Lucida Sans Unicode" panose="020B0602030504020204" pitchFamily="34" charset="0"/>
              </a:rPr>
              <a:t> </a:t>
            </a:r>
            <a:endParaRPr lang="en-US" altLang="en-US" sz="1350"/>
          </a:p>
        </p:txBody>
      </p:sp>
      <p:sp>
        <p:nvSpPr>
          <p:cNvPr id="117" name="Rectangle 86"/>
          <p:cNvSpPr>
            <a:spLocks noChangeArrowheads="1"/>
          </p:cNvSpPr>
          <p:nvPr/>
        </p:nvSpPr>
        <p:spPr bwMode="auto">
          <a:xfrm>
            <a:off x="2377679" y="808435"/>
            <a:ext cx="20840" cy="80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525">
                <a:solidFill>
                  <a:srgbClr val="000000"/>
                </a:solidFill>
                <a:latin typeface="Lucida Sans Unicode" panose="020B0602030504020204" pitchFamily="34" charset="0"/>
              </a:rPr>
              <a:t> </a:t>
            </a:r>
            <a:endParaRPr lang="en-US" altLang="en-US" sz="1350"/>
          </a:p>
        </p:txBody>
      </p:sp>
      <p:sp>
        <p:nvSpPr>
          <p:cNvPr id="118" name="Rectangle 271"/>
          <p:cNvSpPr>
            <a:spLocks noChangeArrowheads="1"/>
          </p:cNvSpPr>
          <p:nvPr/>
        </p:nvSpPr>
        <p:spPr bwMode="auto">
          <a:xfrm>
            <a:off x="7722394" y="808435"/>
            <a:ext cx="20840" cy="80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525">
                <a:solidFill>
                  <a:srgbClr val="000000"/>
                </a:solidFill>
                <a:latin typeface="Lucida Sans Unicode" panose="020B0602030504020204" pitchFamily="34" charset="0"/>
              </a:rPr>
              <a:t> </a:t>
            </a:r>
            <a:endParaRPr lang="en-US" altLang="en-US" sz="1350"/>
          </a:p>
        </p:txBody>
      </p:sp>
      <p:cxnSp>
        <p:nvCxnSpPr>
          <p:cNvPr id="119" name="Straight Arrow Connector 118"/>
          <p:cNvCxnSpPr/>
          <p:nvPr/>
        </p:nvCxnSpPr>
        <p:spPr bwMode="auto">
          <a:xfrm>
            <a:off x="4879240" y="996951"/>
            <a:ext cx="2843154" cy="786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stealth" w="med" len="med"/>
            <a:tailEnd type="stealth" w="med" len="med"/>
          </a:ln>
          <a:effectLst/>
        </p:spPr>
      </p:cxnSp>
      <p:cxnSp>
        <p:nvCxnSpPr>
          <p:cNvPr id="120" name="Straight Arrow Connector 119"/>
          <p:cNvCxnSpPr/>
          <p:nvPr/>
        </p:nvCxnSpPr>
        <p:spPr bwMode="auto">
          <a:xfrm>
            <a:off x="2968503" y="996950"/>
            <a:ext cx="1890838" cy="27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stealth" w="med" len="med"/>
            <a:tailEnd type="stealth" w="med" len="med"/>
          </a:ln>
          <a:effectLst/>
        </p:spPr>
      </p:cxnSp>
      <p:cxnSp>
        <p:nvCxnSpPr>
          <p:cNvPr id="122" name="Straight Arrow Connector 121"/>
          <p:cNvCxnSpPr/>
          <p:nvPr/>
        </p:nvCxnSpPr>
        <p:spPr bwMode="auto">
          <a:xfrm>
            <a:off x="501070" y="996950"/>
            <a:ext cx="244673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stealth" w="med" len="med"/>
            <a:tailEnd type="stealth" w="med" len="med"/>
          </a:ln>
          <a:effectLst/>
        </p:spPr>
      </p:cxnSp>
      <p:sp>
        <p:nvSpPr>
          <p:cNvPr id="123" name="Rectangle 81"/>
          <p:cNvSpPr>
            <a:spLocks noChangeArrowheads="1"/>
          </p:cNvSpPr>
          <p:nvPr/>
        </p:nvSpPr>
        <p:spPr bwMode="auto">
          <a:xfrm>
            <a:off x="1369694" y="804852"/>
            <a:ext cx="429605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00" dirty="0">
                <a:solidFill>
                  <a:srgbClr val="000000"/>
                </a:solidFill>
                <a:latin typeface="Helvetica Neue Light" charset="-95"/>
              </a:rPr>
              <a:t> ~ </a:t>
            </a:r>
            <a:r>
              <a:rPr lang="en-US" altLang="en-US" sz="1000" dirty="0" smtClean="0">
                <a:solidFill>
                  <a:srgbClr val="000000"/>
                </a:solidFill>
                <a:latin typeface="Helvetica Neue Light" charset="-95"/>
              </a:rPr>
              <a:t>50 m</a:t>
            </a:r>
            <a:endParaRPr lang="en-US" alt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9" y="2606641"/>
            <a:ext cx="1953944" cy="1953944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 flipH="1">
            <a:off x="2090564" y="1985837"/>
            <a:ext cx="621660" cy="58233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3F7E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71948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48148E-6 L -0.00017 -0.0115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" y="-57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" grpId="0" animBg="1"/>
      <p:bldP spid="301" grpId="0" animBg="1"/>
      <p:bldP spid="140" grpId="0" animBg="1"/>
      <p:bldP spid="1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08310" y="2648560"/>
            <a:ext cx="7162800" cy="463035"/>
          </a:xfrm>
        </p:spPr>
        <p:txBody>
          <a:bodyPr/>
          <a:lstStyle/>
          <a:p>
            <a:pPr algn="ctr"/>
            <a:r>
              <a:rPr lang="en-US" sz="2800" dirty="0" smtClean="0"/>
              <a:t>Future program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11752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0640" y="2515005"/>
            <a:ext cx="7010252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1 </a:t>
            </a:r>
            <a:r>
              <a:rPr lang="en-US" sz="1500" dirty="0">
                <a:solidFill>
                  <a:srgbClr val="FF0000"/>
                </a:solidFill>
              </a:rPr>
              <a:t>new</a:t>
            </a:r>
            <a:r>
              <a:rPr lang="en-US" sz="1500" dirty="0"/>
              <a:t> Roman Pot with position control  (Regis-</a:t>
            </a:r>
            <a:r>
              <a:rPr lang="en-US" sz="1500" dirty="0" err="1"/>
              <a:t>Calviani</a:t>
            </a:r>
            <a:r>
              <a:rPr lang="en-US" sz="1500" dirty="0"/>
              <a:t>)	</a:t>
            </a:r>
            <a:r>
              <a:rPr lang="en-US" sz="1500" dirty="0">
                <a:solidFill>
                  <a:srgbClr val="FF0000"/>
                </a:solidFill>
              </a:rPr>
              <a:t>about 30 </a:t>
            </a:r>
            <a:r>
              <a:rPr lang="en-US" sz="1500" dirty="0" err="1">
                <a:solidFill>
                  <a:srgbClr val="FF0000"/>
                </a:solidFill>
              </a:rPr>
              <a:t>keuro</a:t>
            </a:r>
            <a:endParaRPr lang="en-US" sz="1500" dirty="0">
              <a:solidFill>
                <a:srgbClr val="FF0000"/>
              </a:solidFill>
            </a:endParaRPr>
          </a:p>
          <a:p>
            <a:endParaRPr lang="en-US" sz="1500" dirty="0"/>
          </a:p>
          <a:p>
            <a:r>
              <a:rPr lang="en-US" sz="1500" dirty="0"/>
              <a:t>The new Roman Pot will be designed to allow 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/>
              <a:t>replace current Roman Pots with different mechanical characteristics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/>
              <a:t>fast detector insertion to reduce the installation time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/>
              <a:t>more reliability on detector alignment     </a:t>
            </a:r>
          </a:p>
          <a:p>
            <a:endParaRPr lang="en-US" sz="1500" dirty="0"/>
          </a:p>
        </p:txBody>
      </p:sp>
      <p:sp>
        <p:nvSpPr>
          <p:cNvPr id="8" name="Rectangle 7"/>
          <p:cNvSpPr/>
          <p:nvPr/>
        </p:nvSpPr>
        <p:spPr>
          <a:xfrm>
            <a:off x="7781426" y="480312"/>
            <a:ext cx="302079" cy="282622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7" name="Rectangle 6"/>
          <p:cNvSpPr/>
          <p:nvPr/>
        </p:nvSpPr>
        <p:spPr>
          <a:xfrm>
            <a:off x="7252712" y="1419623"/>
            <a:ext cx="1469572" cy="84092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RP</a:t>
            </a:r>
          </a:p>
          <a:p>
            <a:pPr algn="ctr"/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87179" y="1411184"/>
            <a:ext cx="1680587" cy="84092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Katherine box</a:t>
            </a:r>
            <a:endParaRPr lang="en-US" sz="2700" dirty="0">
              <a:solidFill>
                <a:schemeClr val="tx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682981" y="1419600"/>
            <a:ext cx="2532936" cy="323165"/>
            <a:chOff x="7103333" y="1992477"/>
            <a:chExt cx="2552296" cy="430886"/>
          </a:xfrm>
        </p:grpSpPr>
        <p:sp>
          <p:nvSpPr>
            <p:cNvPr id="9" name="Right Arrow 8"/>
            <p:cNvSpPr/>
            <p:nvPr/>
          </p:nvSpPr>
          <p:spPr>
            <a:xfrm rot="10800000">
              <a:off x="9144000" y="2057400"/>
              <a:ext cx="511629" cy="23948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553821" y="1992477"/>
              <a:ext cx="1965837" cy="430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Timepix3 cable</a:t>
              </a:r>
              <a:endParaRPr lang="en-US" sz="1500" dirty="0"/>
            </a:p>
          </p:txBody>
        </p:sp>
        <p:sp>
          <p:nvSpPr>
            <p:cNvPr id="14" name="Right Arrow 13"/>
            <p:cNvSpPr/>
            <p:nvPr/>
          </p:nvSpPr>
          <p:spPr>
            <a:xfrm rot="10800000">
              <a:off x="7103333" y="2057400"/>
              <a:ext cx="511629" cy="23948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696976" y="1669263"/>
            <a:ext cx="2529932" cy="323165"/>
            <a:chOff x="7108778" y="2346262"/>
            <a:chExt cx="2561504" cy="430886"/>
          </a:xfrm>
        </p:grpSpPr>
        <p:sp>
          <p:nvSpPr>
            <p:cNvPr id="11" name="Right Arrow 10"/>
            <p:cNvSpPr/>
            <p:nvPr/>
          </p:nvSpPr>
          <p:spPr>
            <a:xfrm>
              <a:off x="9158653" y="2411185"/>
              <a:ext cx="511629" cy="23948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568474" y="2346262"/>
              <a:ext cx="2076979" cy="430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Timepix3 PS 5V</a:t>
              </a:r>
              <a:endParaRPr lang="en-US" sz="1500" dirty="0"/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7108778" y="2399044"/>
              <a:ext cx="511629" cy="23948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966075" y="958740"/>
            <a:ext cx="6126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10 m</a:t>
            </a:r>
            <a:endParaRPr lang="en-US" sz="1500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331584" y="1229019"/>
            <a:ext cx="1910138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ight Arrow 28"/>
          <p:cNvSpPr/>
          <p:nvPr/>
        </p:nvSpPr>
        <p:spPr>
          <a:xfrm>
            <a:off x="2068271" y="1500594"/>
            <a:ext cx="703693" cy="1293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0" name="TextBox 29"/>
          <p:cNvSpPr txBox="1"/>
          <p:nvPr/>
        </p:nvSpPr>
        <p:spPr>
          <a:xfrm>
            <a:off x="1255600" y="1419600"/>
            <a:ext cx="8338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220 V PS</a:t>
            </a:r>
            <a:endParaRPr lang="en-US" sz="1200" dirty="0"/>
          </a:p>
        </p:txBody>
      </p:sp>
      <p:sp>
        <p:nvSpPr>
          <p:cNvPr id="31" name="Right Arrow 30"/>
          <p:cNvSpPr/>
          <p:nvPr/>
        </p:nvSpPr>
        <p:spPr>
          <a:xfrm rot="10800000">
            <a:off x="2054276" y="1939880"/>
            <a:ext cx="703693" cy="1293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2" name="TextBox 31"/>
          <p:cNvSpPr txBox="1"/>
          <p:nvPr/>
        </p:nvSpPr>
        <p:spPr>
          <a:xfrm>
            <a:off x="693140" y="1851006"/>
            <a:ext cx="13532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 optical data out</a:t>
            </a:r>
            <a:endParaRPr lang="en-US" sz="1200" dirty="0"/>
          </a:p>
        </p:txBody>
      </p:sp>
      <p:sp>
        <p:nvSpPr>
          <p:cNvPr id="33" name="Right Arrow 32"/>
          <p:cNvSpPr/>
          <p:nvPr/>
        </p:nvSpPr>
        <p:spPr>
          <a:xfrm>
            <a:off x="2061995" y="1720238"/>
            <a:ext cx="703693" cy="1293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4" name="TextBox 33"/>
          <p:cNvSpPr txBox="1"/>
          <p:nvPr/>
        </p:nvSpPr>
        <p:spPr>
          <a:xfrm>
            <a:off x="1119687" y="1635303"/>
            <a:ext cx="9307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TTL trigger</a:t>
            </a:r>
            <a:endParaRPr lang="en-US" sz="1200" dirty="0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2054276" y="2171642"/>
            <a:ext cx="71768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79031" y="2034080"/>
            <a:ext cx="12602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 remote switch</a:t>
            </a:r>
            <a:endParaRPr lang="en-US" sz="1200" dirty="0"/>
          </a:p>
        </p:txBody>
      </p:sp>
      <p:sp>
        <p:nvSpPr>
          <p:cNvPr id="38" name="Title 37"/>
          <p:cNvSpPr>
            <a:spLocks noGrp="1"/>
          </p:cNvSpPr>
          <p:nvPr>
            <p:ph type="title"/>
          </p:nvPr>
        </p:nvSpPr>
        <p:spPr>
          <a:xfrm>
            <a:off x="628650" y="221075"/>
            <a:ext cx="7886700" cy="41322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New Roman </a:t>
            </a:r>
            <a:r>
              <a:rPr lang="en-US" dirty="0" smtClean="0"/>
              <a:t>Pot </a:t>
            </a:r>
            <a:r>
              <a:rPr lang="en-US" dirty="0" smtClean="0"/>
              <a:t>for Timepix3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452176" y="4325817"/>
            <a:ext cx="19217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  </a:t>
            </a:r>
            <a:endParaRPr lang="en-US" sz="1500" dirty="0"/>
          </a:p>
        </p:txBody>
      </p:sp>
      <p:grpSp>
        <p:nvGrpSpPr>
          <p:cNvPr id="40" name="Group 39"/>
          <p:cNvGrpSpPr/>
          <p:nvPr/>
        </p:nvGrpSpPr>
        <p:grpSpPr>
          <a:xfrm>
            <a:off x="4696976" y="1941345"/>
            <a:ext cx="2529931" cy="323165"/>
            <a:chOff x="7108778" y="2346262"/>
            <a:chExt cx="2561504" cy="430886"/>
          </a:xfrm>
        </p:grpSpPr>
        <p:sp>
          <p:nvSpPr>
            <p:cNvPr id="41" name="Right Arrow 40"/>
            <p:cNvSpPr/>
            <p:nvPr/>
          </p:nvSpPr>
          <p:spPr>
            <a:xfrm>
              <a:off x="9158653" y="2411185"/>
              <a:ext cx="511629" cy="23948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568474" y="2346262"/>
              <a:ext cx="1933777" cy="430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Timepix3 BIAS</a:t>
              </a:r>
              <a:endParaRPr lang="en-US" sz="1500" dirty="0"/>
            </a:p>
          </p:txBody>
        </p:sp>
        <p:sp>
          <p:nvSpPr>
            <p:cNvPr id="43" name="Right Arrow 42"/>
            <p:cNvSpPr/>
            <p:nvPr/>
          </p:nvSpPr>
          <p:spPr>
            <a:xfrm>
              <a:off x="7108778" y="2399044"/>
              <a:ext cx="511629" cy="23948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296735" y="4097233"/>
            <a:ext cx="492692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Two possible active area : </a:t>
            </a:r>
            <a:r>
              <a:rPr lang="en-US" sz="1500" dirty="0">
                <a:solidFill>
                  <a:srgbClr val="FF0000"/>
                </a:solidFill>
              </a:rPr>
              <a:t>14x14</a:t>
            </a:r>
            <a:r>
              <a:rPr lang="en-US" sz="1500" dirty="0"/>
              <a:t> mm</a:t>
            </a:r>
            <a:r>
              <a:rPr lang="en-US" sz="1500" baseline="30000" dirty="0"/>
              <a:t>2</a:t>
            </a:r>
            <a:r>
              <a:rPr lang="en-US" sz="1500" dirty="0"/>
              <a:t>  and </a:t>
            </a:r>
            <a:r>
              <a:rPr lang="en-US" sz="1500" dirty="0">
                <a:solidFill>
                  <a:srgbClr val="FF0000"/>
                </a:solidFill>
              </a:rPr>
              <a:t>28x28</a:t>
            </a:r>
            <a:r>
              <a:rPr lang="en-US" sz="1500" dirty="0"/>
              <a:t> mm</a:t>
            </a:r>
            <a:r>
              <a:rPr lang="en-US" sz="1500" baseline="30000" dirty="0"/>
              <a:t>2</a:t>
            </a:r>
            <a:r>
              <a:rPr lang="en-US" sz="1500" dirty="0"/>
              <a:t> </a:t>
            </a:r>
          </a:p>
          <a:p>
            <a:r>
              <a:rPr lang="en-US" sz="1500" dirty="0"/>
              <a:t>If the wider area is needed the roman pot should</a:t>
            </a:r>
          </a:p>
          <a:p>
            <a:r>
              <a:rPr lang="en-US" sz="1500" dirty="0" smtClean="0"/>
              <a:t>be </a:t>
            </a:r>
            <a:r>
              <a:rPr lang="en-US" sz="1500" dirty="0"/>
              <a:t>designed for both solutions </a:t>
            </a:r>
            <a:endParaRPr lang="en-US" sz="15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10364" y="3699974"/>
            <a:ext cx="1567394" cy="11755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33110" y="3699933"/>
            <a:ext cx="1567067" cy="1175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77346" y="3699300"/>
            <a:ext cx="1568164" cy="11761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30796" y="3647090"/>
            <a:ext cx="55976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RP0</a:t>
            </a:r>
            <a:endParaRPr lang="en-US" sz="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660966" y="3648974"/>
            <a:ext cx="55976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RP1</a:t>
            </a:r>
            <a:endParaRPr lang="en-US" sz="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891136" y="3650858"/>
            <a:ext cx="55976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RP3</a:t>
            </a:r>
            <a:endParaRPr lang="en-US" sz="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93095" y="1851006"/>
            <a:ext cx="13532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 optical data out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587845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1714" y="186116"/>
            <a:ext cx="3667020" cy="37694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Detector Timepix3 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69" b="23289"/>
          <a:stretch/>
        </p:blipFill>
        <p:spPr>
          <a:xfrm>
            <a:off x="205355" y="488769"/>
            <a:ext cx="1950654" cy="15200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55" y="2061310"/>
            <a:ext cx="1950654" cy="14629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3563" y="1281172"/>
            <a:ext cx="3916457" cy="3093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Timepix3 </a:t>
            </a:r>
            <a:r>
              <a:rPr lang="en-US" sz="1500" dirty="0" err="1"/>
              <a:t>Asic</a:t>
            </a:r>
            <a:r>
              <a:rPr lang="en-US" sz="1500" dirty="0"/>
              <a:t> 		0.3 </a:t>
            </a:r>
            <a:r>
              <a:rPr lang="en-US" sz="1500" dirty="0" err="1"/>
              <a:t>keuro</a:t>
            </a:r>
            <a:endParaRPr lang="en-US" sz="1500" dirty="0"/>
          </a:p>
          <a:p>
            <a:r>
              <a:rPr lang="en-US" sz="1500" dirty="0"/>
              <a:t>Timepix3 silicon sensor 	1.5 </a:t>
            </a:r>
            <a:r>
              <a:rPr lang="en-US" sz="1500" dirty="0" err="1"/>
              <a:t>k</a:t>
            </a:r>
            <a:r>
              <a:rPr lang="en-US" sz="1500" dirty="0" err="1"/>
              <a:t>euro</a:t>
            </a:r>
            <a:endParaRPr lang="en-US" sz="1500" dirty="0"/>
          </a:p>
          <a:p>
            <a:r>
              <a:rPr lang="en-US" sz="1500" dirty="0"/>
              <a:t>Timepix3 </a:t>
            </a:r>
            <a:r>
              <a:rPr lang="en-US" sz="1500" dirty="0" err="1"/>
              <a:t>wirebonding</a:t>
            </a:r>
            <a:r>
              <a:rPr lang="en-US" sz="1500" dirty="0"/>
              <a:t> 	0.1 </a:t>
            </a:r>
            <a:r>
              <a:rPr lang="en-US" sz="1500" dirty="0" err="1"/>
              <a:t>k</a:t>
            </a:r>
            <a:r>
              <a:rPr lang="en-US" sz="1500" dirty="0" err="1"/>
              <a:t>euro</a:t>
            </a:r>
            <a:endParaRPr lang="en-US" sz="1500" dirty="0"/>
          </a:p>
          <a:p>
            <a:r>
              <a:rPr lang="en-US" sz="1500" dirty="0"/>
              <a:t>Timepix3 board 		0.5 </a:t>
            </a:r>
            <a:r>
              <a:rPr lang="en-US" sz="1500" dirty="0" err="1"/>
              <a:t>k</a:t>
            </a:r>
            <a:r>
              <a:rPr lang="en-US" sz="1500" dirty="0" err="1"/>
              <a:t>euro</a:t>
            </a:r>
            <a:endParaRPr lang="en-US" sz="1500" dirty="0"/>
          </a:p>
          <a:p>
            <a:r>
              <a:rPr lang="en-US" sz="1500" dirty="0"/>
              <a:t>Timepix3 holder 		0.5 </a:t>
            </a:r>
            <a:r>
              <a:rPr lang="en-US" sz="1500" dirty="0" err="1"/>
              <a:t>keuro</a:t>
            </a:r>
            <a:endParaRPr lang="en-US" sz="1500" dirty="0"/>
          </a:p>
          <a:p>
            <a:r>
              <a:rPr lang="en-US" sz="1500" dirty="0"/>
              <a:t>Cables and connector	0.3 </a:t>
            </a:r>
            <a:r>
              <a:rPr lang="en-US" sz="1500" dirty="0" err="1"/>
              <a:t>keuro</a:t>
            </a:r>
            <a:endParaRPr lang="en-US" sz="1500" dirty="0"/>
          </a:p>
          <a:p>
            <a:r>
              <a:rPr lang="en-US" sz="1500" dirty="0" err="1"/>
              <a:t>Kateherine</a:t>
            </a:r>
            <a:r>
              <a:rPr lang="en-US" sz="1500" dirty="0"/>
              <a:t>  DAQ		2.0 </a:t>
            </a:r>
            <a:r>
              <a:rPr lang="en-US" sz="1500" dirty="0" err="1"/>
              <a:t>keuro</a:t>
            </a:r>
            <a:endParaRPr lang="en-US" sz="1500" dirty="0"/>
          </a:p>
          <a:p>
            <a:r>
              <a:rPr lang="en-US" sz="1500" dirty="0"/>
              <a:t>Radiation hard PS 5V	0.1 </a:t>
            </a:r>
            <a:r>
              <a:rPr lang="en-US" sz="1500" dirty="0" err="1"/>
              <a:t>keuro</a:t>
            </a:r>
            <a:endParaRPr lang="en-US" sz="1500" dirty="0"/>
          </a:p>
          <a:p>
            <a:r>
              <a:rPr lang="en-US" sz="1500" dirty="0"/>
              <a:t>Eth- optical interface 	0.1 </a:t>
            </a:r>
            <a:r>
              <a:rPr lang="en-US" sz="1500" dirty="0" err="1"/>
              <a:t>keuro</a:t>
            </a:r>
            <a:endParaRPr lang="en-US" sz="1500" dirty="0"/>
          </a:p>
          <a:p>
            <a:r>
              <a:rPr lang="en-US" sz="1500" dirty="0"/>
              <a:t>Katherine box and connector 0.5 </a:t>
            </a:r>
            <a:r>
              <a:rPr lang="en-US" sz="1500" dirty="0" err="1"/>
              <a:t>keuro</a:t>
            </a:r>
            <a:endParaRPr lang="en-US" sz="1500" dirty="0"/>
          </a:p>
          <a:p>
            <a:r>
              <a:rPr lang="en-US" sz="1500" dirty="0"/>
              <a:t>Cable </a:t>
            </a:r>
            <a:r>
              <a:rPr lang="en-US" sz="1500" dirty="0" err="1"/>
              <a:t>Katerine</a:t>
            </a:r>
            <a:r>
              <a:rPr lang="en-US" sz="1500" dirty="0"/>
              <a:t> - Timepix3 	0.1 </a:t>
            </a:r>
            <a:r>
              <a:rPr lang="en-US" sz="1500" dirty="0" err="1"/>
              <a:t>keuro</a:t>
            </a:r>
            <a:r>
              <a:rPr lang="en-US" sz="1500" dirty="0"/>
              <a:t> </a:t>
            </a:r>
          </a:p>
          <a:p>
            <a:endParaRPr lang="en-US" sz="1500" dirty="0"/>
          </a:p>
          <a:p>
            <a:r>
              <a:rPr lang="en-US" sz="1500" dirty="0">
                <a:solidFill>
                  <a:srgbClr val="FF0000"/>
                </a:solidFill>
              </a:rPr>
              <a:t>Total 			6.0 </a:t>
            </a:r>
            <a:r>
              <a:rPr lang="en-US" sz="1500" dirty="0" err="1">
                <a:solidFill>
                  <a:srgbClr val="FF0000"/>
                </a:solidFill>
              </a:rPr>
              <a:t>keuro</a:t>
            </a:r>
            <a:r>
              <a:rPr lang="en-US" sz="1500" dirty="0">
                <a:solidFill>
                  <a:srgbClr val="FF0000"/>
                </a:solidFill>
              </a:rPr>
              <a:t>   </a:t>
            </a:r>
            <a:endParaRPr lang="en-US" sz="1500" dirty="0">
              <a:solidFill>
                <a:srgbClr val="FF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307853" y="186115"/>
            <a:ext cx="2526059" cy="2210417"/>
            <a:chOff x="7685108" y="565030"/>
            <a:chExt cx="3580975" cy="333910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85108" y="565030"/>
              <a:ext cx="3580975" cy="3339108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9827288" y="3024553"/>
              <a:ext cx="442127" cy="38183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cxnSp>
        <p:nvCxnSpPr>
          <p:cNvPr id="10" name="Straight Arrow Connector 9"/>
          <p:cNvCxnSpPr/>
          <p:nvPr/>
        </p:nvCxnSpPr>
        <p:spPr>
          <a:xfrm flipH="1" flipV="1">
            <a:off x="1575082" y="1248794"/>
            <a:ext cx="1018481" cy="3715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1394210" y="1484647"/>
            <a:ext cx="1199353" cy="5241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1052079" y="2244672"/>
            <a:ext cx="1541485" cy="2347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1" t="8337" r="18363" b="1569"/>
          <a:stretch/>
        </p:blipFill>
        <p:spPr>
          <a:xfrm rot="5400000">
            <a:off x="570007" y="3270286"/>
            <a:ext cx="1203347" cy="1932650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 flipH="1">
            <a:off x="1394209" y="2244672"/>
            <a:ext cx="1199354" cy="4822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1399459" y="2691183"/>
            <a:ext cx="1182256" cy="12502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1258556" y="1263934"/>
            <a:ext cx="1346855" cy="5745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5896" y="2102216"/>
            <a:ext cx="1938030" cy="284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987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6" t="11135" r="19963" b="2124"/>
          <a:stretch/>
        </p:blipFill>
        <p:spPr>
          <a:xfrm rot="5400000">
            <a:off x="286083" y="136065"/>
            <a:ext cx="1789199" cy="19506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1713" y="186116"/>
            <a:ext cx="4313968" cy="37694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Detector Timepix3 quad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55" y="2061310"/>
            <a:ext cx="1950654" cy="14629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8923" y="1281172"/>
            <a:ext cx="3916457" cy="3093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Timepix3 </a:t>
            </a:r>
            <a:r>
              <a:rPr lang="en-US" sz="1500" dirty="0" err="1"/>
              <a:t>Asic</a:t>
            </a:r>
            <a:r>
              <a:rPr lang="en-US" sz="1500" dirty="0"/>
              <a:t> 		1.2 </a:t>
            </a:r>
            <a:r>
              <a:rPr lang="en-US" sz="1500" dirty="0" err="1"/>
              <a:t>keuro</a:t>
            </a:r>
            <a:endParaRPr lang="en-US" sz="1500" dirty="0"/>
          </a:p>
          <a:p>
            <a:r>
              <a:rPr lang="en-US" sz="1500" dirty="0"/>
              <a:t>Timepix3 silicon sensor 	3.0 </a:t>
            </a:r>
            <a:r>
              <a:rPr lang="en-US" sz="1500" dirty="0" err="1"/>
              <a:t>k</a:t>
            </a:r>
            <a:r>
              <a:rPr lang="en-US" sz="1500" dirty="0" err="1"/>
              <a:t>euro</a:t>
            </a:r>
            <a:endParaRPr lang="en-US" sz="1500" dirty="0"/>
          </a:p>
          <a:p>
            <a:r>
              <a:rPr lang="en-US" sz="1500" dirty="0"/>
              <a:t>Timepix3 </a:t>
            </a:r>
            <a:r>
              <a:rPr lang="en-US" sz="1500" dirty="0" err="1"/>
              <a:t>wirebonding</a:t>
            </a:r>
            <a:r>
              <a:rPr lang="en-US" sz="1500" dirty="0"/>
              <a:t> 	0.4 </a:t>
            </a:r>
            <a:r>
              <a:rPr lang="en-US" sz="1500" dirty="0" err="1"/>
              <a:t>k</a:t>
            </a:r>
            <a:r>
              <a:rPr lang="en-US" sz="1500" dirty="0" err="1"/>
              <a:t>euro</a:t>
            </a:r>
            <a:endParaRPr lang="en-US" sz="1500" dirty="0"/>
          </a:p>
          <a:p>
            <a:r>
              <a:rPr lang="en-US" sz="1500" dirty="0"/>
              <a:t>Timepix3 </a:t>
            </a:r>
            <a:r>
              <a:rPr lang="en-US" sz="1500" dirty="0" err="1"/>
              <a:t>board+mezzanine</a:t>
            </a:r>
            <a:r>
              <a:rPr lang="en-US" sz="1500" dirty="0"/>
              <a:t>	0.8 </a:t>
            </a:r>
            <a:r>
              <a:rPr lang="en-US" sz="1500" dirty="0" err="1"/>
              <a:t>k</a:t>
            </a:r>
            <a:r>
              <a:rPr lang="en-US" sz="1500" dirty="0" err="1"/>
              <a:t>euro</a:t>
            </a:r>
            <a:endParaRPr lang="en-US" sz="1500" dirty="0"/>
          </a:p>
          <a:p>
            <a:r>
              <a:rPr lang="en-US" sz="1500" dirty="0"/>
              <a:t>Timepix3 holder 		0.5 </a:t>
            </a:r>
            <a:r>
              <a:rPr lang="en-US" sz="1500" dirty="0" err="1"/>
              <a:t>keuro</a:t>
            </a:r>
            <a:endParaRPr lang="en-US" sz="1500" dirty="0"/>
          </a:p>
          <a:p>
            <a:r>
              <a:rPr lang="en-US" sz="1500" dirty="0"/>
              <a:t>Cables and connector	0.3 </a:t>
            </a:r>
            <a:r>
              <a:rPr lang="en-US" sz="1500" dirty="0" err="1"/>
              <a:t>keuro</a:t>
            </a:r>
            <a:endParaRPr lang="en-US" sz="1500" dirty="0"/>
          </a:p>
          <a:p>
            <a:r>
              <a:rPr lang="en-US" sz="1500" dirty="0"/>
              <a:t>Eth- optical interface 	0.1 </a:t>
            </a:r>
            <a:r>
              <a:rPr lang="en-US" sz="1500" dirty="0" err="1"/>
              <a:t>keuro</a:t>
            </a:r>
            <a:endParaRPr lang="en-US" sz="1500" dirty="0"/>
          </a:p>
          <a:p>
            <a:r>
              <a:rPr lang="en-US" sz="1500" dirty="0" err="1"/>
              <a:t>Kateherine</a:t>
            </a:r>
            <a:r>
              <a:rPr lang="en-US" sz="1500" dirty="0"/>
              <a:t>  DAQ		2.0 </a:t>
            </a:r>
            <a:r>
              <a:rPr lang="en-US" sz="1500" dirty="0" err="1"/>
              <a:t>keuro</a:t>
            </a:r>
            <a:endParaRPr lang="en-US" sz="1500" dirty="0"/>
          </a:p>
          <a:p>
            <a:r>
              <a:rPr lang="en-US" sz="1500" dirty="0"/>
              <a:t>Katherine box and connector 0.5 </a:t>
            </a:r>
            <a:r>
              <a:rPr lang="en-US" sz="1500" dirty="0" err="1"/>
              <a:t>keuro</a:t>
            </a:r>
            <a:endParaRPr lang="en-US" sz="1500" dirty="0"/>
          </a:p>
          <a:p>
            <a:r>
              <a:rPr lang="en-US" sz="1500" dirty="0"/>
              <a:t>Radiation hard PS 5V	0.1 </a:t>
            </a:r>
            <a:r>
              <a:rPr lang="en-US" sz="1500" dirty="0" err="1"/>
              <a:t>keuro</a:t>
            </a:r>
            <a:endParaRPr lang="en-US" sz="1500" dirty="0"/>
          </a:p>
          <a:p>
            <a:r>
              <a:rPr lang="en-US" sz="1500" dirty="0"/>
              <a:t>Cable </a:t>
            </a:r>
            <a:r>
              <a:rPr lang="en-US" sz="1500" dirty="0" err="1"/>
              <a:t>Katerine</a:t>
            </a:r>
            <a:r>
              <a:rPr lang="en-US" sz="1500" dirty="0"/>
              <a:t> - Timepix3 	0.1 </a:t>
            </a:r>
            <a:r>
              <a:rPr lang="en-US" sz="1500" dirty="0" err="1"/>
              <a:t>keuro</a:t>
            </a:r>
            <a:r>
              <a:rPr lang="en-US" sz="1500" dirty="0"/>
              <a:t> </a:t>
            </a:r>
          </a:p>
          <a:p>
            <a:endParaRPr lang="en-US" sz="1500" dirty="0"/>
          </a:p>
          <a:p>
            <a:r>
              <a:rPr lang="en-US" sz="1500" dirty="0">
                <a:solidFill>
                  <a:srgbClr val="FF0000"/>
                </a:solidFill>
              </a:rPr>
              <a:t>Total 			9.0 </a:t>
            </a:r>
            <a:r>
              <a:rPr lang="en-US" sz="1500" dirty="0" err="1">
                <a:solidFill>
                  <a:srgbClr val="FF0000"/>
                </a:solidFill>
              </a:rPr>
              <a:t>keuro</a:t>
            </a:r>
            <a:r>
              <a:rPr lang="en-US" sz="1500" dirty="0">
                <a:solidFill>
                  <a:srgbClr val="FF0000"/>
                </a:solidFill>
              </a:rPr>
              <a:t>   </a:t>
            </a:r>
            <a:endParaRPr lang="en-US" sz="1500" dirty="0">
              <a:solidFill>
                <a:srgbClr val="FF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797710" y="826699"/>
            <a:ext cx="2036202" cy="1880918"/>
            <a:chOff x="7685108" y="565030"/>
            <a:chExt cx="3580975" cy="333910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85108" y="565030"/>
              <a:ext cx="3580975" cy="3339108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9827288" y="3024553"/>
              <a:ext cx="442127" cy="38183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cxnSp>
        <p:nvCxnSpPr>
          <p:cNvPr id="10" name="Straight Arrow Connector 9"/>
          <p:cNvCxnSpPr/>
          <p:nvPr/>
        </p:nvCxnSpPr>
        <p:spPr>
          <a:xfrm flipH="1" flipV="1">
            <a:off x="1801167" y="1093550"/>
            <a:ext cx="792396" cy="5267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1258557" y="1580527"/>
            <a:ext cx="1335007" cy="4282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1052079" y="2244672"/>
            <a:ext cx="1541485" cy="2347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1" t="8337" r="18363" b="1569"/>
          <a:stretch/>
        </p:blipFill>
        <p:spPr>
          <a:xfrm rot="5400000">
            <a:off x="570007" y="3270286"/>
            <a:ext cx="1203347" cy="1932650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 flipH="1">
            <a:off x="1394209" y="2244672"/>
            <a:ext cx="1199354" cy="4822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1399460" y="3064030"/>
            <a:ext cx="1176099" cy="8774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1612760" y="1187435"/>
            <a:ext cx="992651" cy="6509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1907676" y="3273589"/>
            <a:ext cx="679288" cy="11770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974956" y="2893925"/>
            <a:ext cx="1625055" cy="10759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2059" y="2830486"/>
            <a:ext cx="1454500" cy="207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4428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1406" y="0"/>
            <a:ext cx="7467600" cy="708422"/>
          </a:xfrm>
        </p:spPr>
        <p:txBody>
          <a:bodyPr/>
          <a:lstStyle/>
          <a:p>
            <a:r>
              <a:rPr lang="en-US" dirty="0" smtClean="0"/>
              <a:t>New Timepix3 board and Roman Pot Layout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88553" y="690931"/>
            <a:ext cx="6007997" cy="39807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629" y="3786698"/>
            <a:ext cx="653143" cy="5127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049" y="4158996"/>
            <a:ext cx="653143" cy="5127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2552" y="3255312"/>
            <a:ext cx="653143" cy="5127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59" t="2189" r="36560"/>
          <a:stretch/>
        </p:blipFill>
        <p:spPr>
          <a:xfrm>
            <a:off x="232166" y="1611625"/>
            <a:ext cx="1658480" cy="293441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553303" y="1496410"/>
            <a:ext cx="984702" cy="88331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604" y="1188633"/>
            <a:ext cx="2075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No </a:t>
            </a:r>
            <a:r>
              <a:rPr lang="en-US" sz="1400" dirty="0" err="1" smtClean="0"/>
              <a:t>pcb</a:t>
            </a:r>
            <a:r>
              <a:rPr lang="en-US" sz="1400" dirty="0" smtClean="0"/>
              <a:t> behind the chip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8425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640" y="198"/>
            <a:ext cx="7467600" cy="708422"/>
          </a:xfrm>
        </p:spPr>
        <p:txBody>
          <a:bodyPr/>
          <a:lstStyle/>
          <a:p>
            <a:r>
              <a:rPr lang="it-IT" dirty="0" smtClean="0">
                <a:solidFill>
                  <a:srgbClr val="FF0000"/>
                </a:solidFill>
              </a:rPr>
              <a:t>Diamondpix</a:t>
            </a:r>
            <a:r>
              <a:rPr lang="it-IT" dirty="0" smtClean="0"/>
              <a:t> : a </a:t>
            </a:r>
            <a:r>
              <a:rPr lang="it-IT" dirty="0" err="1" smtClean="0"/>
              <a:t>radiation</a:t>
            </a:r>
            <a:r>
              <a:rPr lang="it-IT" dirty="0"/>
              <a:t> </a:t>
            </a:r>
            <a:r>
              <a:rPr lang="it-IT" dirty="0" err="1" smtClean="0"/>
              <a:t>tollerant</a:t>
            </a:r>
            <a:r>
              <a:rPr lang="it-IT" dirty="0" smtClean="0"/>
              <a:t> </a:t>
            </a:r>
            <a:r>
              <a:rPr lang="it-IT" dirty="0" smtClean="0"/>
              <a:t>detector 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6069795" y="2514142"/>
            <a:ext cx="2492834" cy="19586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651" y="3685495"/>
            <a:ext cx="5288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</a:rPr>
              <a:t>T</a:t>
            </a:r>
            <a:r>
              <a:rPr lang="en-US" sz="1800" dirty="0" smtClean="0">
                <a:solidFill>
                  <a:srgbClr val="002060"/>
                </a:solidFill>
              </a:rPr>
              <a:t>wo </a:t>
            </a:r>
            <a:r>
              <a:rPr lang="en-US" sz="1800" dirty="0" err="1" smtClean="0">
                <a:solidFill>
                  <a:srgbClr val="002060"/>
                </a:solidFill>
              </a:rPr>
              <a:t>Diamondpixes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smtClean="0">
                <a:solidFill>
                  <a:srgbClr val="002060"/>
                </a:solidFill>
              </a:rPr>
              <a:t>have been tested on </a:t>
            </a:r>
          </a:p>
          <a:p>
            <a:r>
              <a:rPr lang="en-US" sz="1800" dirty="0" smtClean="0">
                <a:solidFill>
                  <a:srgbClr val="002060"/>
                </a:solidFill>
              </a:rPr>
              <a:t>charged and neutron beam for future applications.</a:t>
            </a:r>
          </a:p>
        </p:txBody>
      </p:sp>
      <p:pic>
        <p:nvPicPr>
          <p:cNvPr id="7" name="Picture" descr="C:\Users\claps\Desktop\DIAMONDs\ImmaginiPoster\project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691" y="1864826"/>
            <a:ext cx="2401170" cy="1628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" descr="C:\Users\claps\Desktop\DIAMONDs\ImmaginiPaper\tiff files\2AFIG.ti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447" y="836409"/>
            <a:ext cx="3168650" cy="900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3157901" y="971016"/>
            <a:ext cx="4992787" cy="1525374"/>
            <a:chOff x="3157901" y="971016"/>
            <a:chExt cx="4992787" cy="1525374"/>
          </a:xfrm>
        </p:grpSpPr>
        <p:pic>
          <p:nvPicPr>
            <p:cNvPr id="11" name="Picture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496660" y="971016"/>
              <a:ext cx="1438275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109670" y="985764"/>
              <a:ext cx="1438275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725748" y="995289"/>
              <a:ext cx="1424940" cy="1057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5149189" y="2034725"/>
              <a:ext cx="14285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dirty="0" smtClean="0">
                  <a:solidFill>
                    <a:srgbClr val="003F7E"/>
                  </a:solidFill>
                </a:rPr>
                <a:t>Pads on diamond </a:t>
              </a:r>
            </a:p>
            <a:p>
              <a:pPr algn="ctr"/>
              <a:r>
                <a:rPr lang="it-IT" sz="1200" dirty="0" smtClean="0">
                  <a:solidFill>
                    <a:srgbClr val="003F7E"/>
                  </a:solidFill>
                </a:rPr>
                <a:t>downward surface</a:t>
              </a:r>
              <a:endParaRPr lang="it-IT" sz="1200" dirty="0">
                <a:solidFill>
                  <a:srgbClr val="003F7E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57901" y="2016885"/>
              <a:ext cx="19832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dirty="0" smtClean="0">
                  <a:solidFill>
                    <a:srgbClr val="003F7E"/>
                  </a:solidFill>
                </a:rPr>
                <a:t>Gold cathode on diamond </a:t>
              </a:r>
            </a:p>
            <a:p>
              <a:pPr algn="ctr"/>
              <a:r>
                <a:rPr lang="it-IT" sz="1200" dirty="0" smtClean="0">
                  <a:solidFill>
                    <a:srgbClr val="003F7E"/>
                  </a:solidFill>
                </a:rPr>
                <a:t>upward surface</a:t>
              </a:r>
              <a:endParaRPr lang="it-IT" sz="1200" dirty="0">
                <a:solidFill>
                  <a:srgbClr val="003F7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29007" y="2108598"/>
              <a:ext cx="11936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dirty="0" smtClean="0">
                  <a:solidFill>
                    <a:srgbClr val="003F7E"/>
                  </a:solidFill>
                </a:rPr>
                <a:t>Timepix3 Pads</a:t>
              </a:r>
              <a:endParaRPr lang="it-IT" sz="1200" dirty="0">
                <a:solidFill>
                  <a:srgbClr val="003F7E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4409403" y="689280"/>
            <a:ext cx="29081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3F7E"/>
                </a:solidFill>
                <a:latin typeface="+mn-lt"/>
                <a:ea typeface="Droid Sans Fallback"/>
              </a:rPr>
              <a:t>Made by Element6 and </a:t>
            </a:r>
            <a:r>
              <a:rPr lang="en-US" sz="1200" dirty="0" err="1" smtClean="0">
                <a:solidFill>
                  <a:srgbClr val="003F7E"/>
                </a:solidFill>
                <a:latin typeface="+mn-lt"/>
                <a:ea typeface="Droid Sans Fallback"/>
              </a:rPr>
              <a:t>Fraunhofer</a:t>
            </a:r>
            <a:r>
              <a:rPr lang="en-US" sz="1200" dirty="0" smtClean="0">
                <a:solidFill>
                  <a:srgbClr val="003F7E"/>
                </a:solidFill>
                <a:latin typeface="+mn-lt"/>
                <a:ea typeface="Droid Sans Fallback"/>
              </a:rPr>
              <a:t> </a:t>
            </a:r>
            <a:r>
              <a:rPr lang="en-US" sz="1200" dirty="0">
                <a:solidFill>
                  <a:srgbClr val="003F7E"/>
                </a:solidFill>
                <a:latin typeface="+mn-lt"/>
                <a:ea typeface="Droid Sans Fallback"/>
              </a:rPr>
              <a:t>IZM </a:t>
            </a:r>
            <a:endParaRPr lang="it-IT" sz="1200" dirty="0">
              <a:solidFill>
                <a:srgbClr val="003F7E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079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285" y="6320"/>
            <a:ext cx="5313895" cy="708422"/>
          </a:xfrm>
        </p:spPr>
        <p:txBody>
          <a:bodyPr/>
          <a:lstStyle/>
          <a:p>
            <a:r>
              <a:rPr lang="en-US" dirty="0" smtClean="0"/>
              <a:t>Timepix3 in LHC 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80" y="1587786"/>
            <a:ext cx="4789144" cy="25731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0724" y="892679"/>
            <a:ext cx="2889823" cy="2186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9365" y="3224635"/>
            <a:ext cx="1929967" cy="188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1734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665" y="6285"/>
            <a:ext cx="7467600" cy="708422"/>
          </a:xfrm>
        </p:spPr>
        <p:txBody>
          <a:bodyPr/>
          <a:lstStyle/>
          <a:p>
            <a:r>
              <a:rPr lang="it-IT" dirty="0" smtClean="0"/>
              <a:t>Summary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78615" y="843525"/>
            <a:ext cx="898677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003F7E"/>
                </a:solidFill>
              </a:rPr>
              <a:t>Timepixes</a:t>
            </a:r>
            <a:r>
              <a:rPr lang="en-US" sz="1800" dirty="0" smtClean="0">
                <a:solidFill>
                  <a:srgbClr val="003F7E"/>
                </a:solidFill>
              </a:rPr>
              <a:t> (</a:t>
            </a:r>
            <a:r>
              <a:rPr lang="en-US" sz="1800" dirty="0" smtClean="0">
                <a:solidFill>
                  <a:srgbClr val="FF0000"/>
                </a:solidFill>
              </a:rPr>
              <a:t>Timepix, Timepix3, Quads, </a:t>
            </a:r>
            <a:r>
              <a:rPr lang="en-US" sz="1800" dirty="0" err="1" smtClean="0">
                <a:solidFill>
                  <a:srgbClr val="FF0000"/>
                </a:solidFill>
              </a:rPr>
              <a:t>Diamondpix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003F7E"/>
                </a:solidFill>
              </a:rPr>
              <a:t>) </a:t>
            </a:r>
          </a:p>
          <a:p>
            <a:r>
              <a:rPr lang="en-US" sz="1800" dirty="0" smtClean="0">
                <a:solidFill>
                  <a:srgbClr val="003F7E"/>
                </a:solidFill>
              </a:rPr>
              <a:t>show good performances in high intensity beam monitoring.</a:t>
            </a:r>
          </a:p>
          <a:p>
            <a:endParaRPr lang="en-US" sz="1800" dirty="0" smtClean="0">
              <a:solidFill>
                <a:srgbClr val="003F7E"/>
              </a:solidFill>
            </a:endParaRPr>
          </a:p>
          <a:p>
            <a:r>
              <a:rPr lang="en-US" sz="1800" dirty="0" smtClean="0">
                <a:solidFill>
                  <a:srgbClr val="003F7E"/>
                </a:solidFill>
              </a:rPr>
              <a:t>They have been installed successfully </a:t>
            </a:r>
            <a:r>
              <a:rPr lang="en-US" sz="1800" dirty="0" smtClean="0">
                <a:solidFill>
                  <a:srgbClr val="003F7E"/>
                </a:solidFill>
              </a:rPr>
              <a:t>and </a:t>
            </a:r>
            <a:r>
              <a:rPr lang="en-US" sz="1800" dirty="0" smtClean="0">
                <a:solidFill>
                  <a:srgbClr val="003F7E"/>
                </a:solidFill>
              </a:rPr>
              <a:t>they provide useful information on beam characteristics </a:t>
            </a:r>
            <a:r>
              <a:rPr lang="en-US" sz="1800" dirty="0" smtClean="0">
                <a:solidFill>
                  <a:srgbClr val="003F7E"/>
                </a:solidFill>
              </a:rPr>
              <a:t>and </a:t>
            </a:r>
            <a:r>
              <a:rPr lang="en-US" sz="1800" dirty="0" smtClean="0">
                <a:solidFill>
                  <a:srgbClr val="003F7E"/>
                </a:solidFill>
              </a:rPr>
              <a:t>they become important for future </a:t>
            </a:r>
            <a:r>
              <a:rPr lang="en-US" sz="1800" dirty="0" smtClean="0">
                <a:solidFill>
                  <a:srgbClr val="003F7E"/>
                </a:solidFill>
              </a:rPr>
              <a:t>project.</a:t>
            </a:r>
            <a:endParaRPr lang="en-US" sz="1800" dirty="0" smtClean="0">
              <a:solidFill>
                <a:srgbClr val="003F7E"/>
              </a:solidFill>
            </a:endParaRPr>
          </a:p>
          <a:p>
            <a:endParaRPr lang="en-US" sz="1800" dirty="0">
              <a:solidFill>
                <a:srgbClr val="003F7E"/>
              </a:solidFill>
            </a:endParaRPr>
          </a:p>
          <a:p>
            <a:r>
              <a:rPr lang="en-US" sz="1800" dirty="0" smtClean="0">
                <a:solidFill>
                  <a:srgbClr val="003F7E"/>
                </a:solidFill>
              </a:rPr>
              <a:t>The design of new Roma Pot is in progress  (CERN and LNF). </a:t>
            </a:r>
          </a:p>
          <a:p>
            <a:r>
              <a:rPr lang="en-US" sz="1800" dirty="0" smtClean="0">
                <a:solidFill>
                  <a:srgbClr val="003F7E"/>
                </a:solidFill>
              </a:rPr>
              <a:t>Some studies on new radiation tolerance</a:t>
            </a:r>
            <a:r>
              <a:rPr lang="en-US" sz="1800" dirty="0" smtClean="0">
                <a:solidFill>
                  <a:srgbClr val="FF0000"/>
                </a:solidFill>
              </a:rPr>
              <a:t> sensor </a:t>
            </a:r>
            <a:r>
              <a:rPr lang="en-US" sz="1800" dirty="0" smtClean="0">
                <a:solidFill>
                  <a:srgbClr val="003F7E"/>
                </a:solidFill>
              </a:rPr>
              <a:t>and </a:t>
            </a:r>
            <a:r>
              <a:rPr lang="en-US" sz="1800" dirty="0" smtClean="0">
                <a:solidFill>
                  <a:srgbClr val="FF0000"/>
                </a:solidFill>
              </a:rPr>
              <a:t>readout devices  </a:t>
            </a:r>
            <a:r>
              <a:rPr lang="en-US" sz="1800" dirty="0" smtClean="0">
                <a:solidFill>
                  <a:srgbClr val="003F7E"/>
                </a:solidFill>
              </a:rPr>
              <a:t>are in progress</a:t>
            </a:r>
          </a:p>
          <a:p>
            <a:r>
              <a:rPr lang="en-US" sz="1800" dirty="0">
                <a:solidFill>
                  <a:srgbClr val="003F7E"/>
                </a:solidFill>
              </a:rPr>
              <a:t>w</a:t>
            </a:r>
            <a:r>
              <a:rPr lang="en-US" sz="1800" dirty="0" smtClean="0">
                <a:solidFill>
                  <a:srgbClr val="003F7E"/>
                </a:solidFill>
              </a:rPr>
              <a:t>ith the Medipix collaboration, Pilsen and Prague colleagues</a:t>
            </a:r>
            <a:endParaRPr lang="en-US" sz="1800" dirty="0">
              <a:solidFill>
                <a:srgbClr val="003F7E"/>
              </a:solidFill>
            </a:endParaRPr>
          </a:p>
          <a:p>
            <a:endParaRPr lang="en-US" sz="1800" dirty="0" smtClean="0">
              <a:solidFill>
                <a:srgbClr val="FF0000"/>
              </a:solidFill>
            </a:endParaRPr>
          </a:p>
          <a:p>
            <a:r>
              <a:rPr lang="en-US" sz="1800" dirty="0" smtClean="0">
                <a:solidFill>
                  <a:srgbClr val="003F7E"/>
                </a:solidFill>
              </a:rPr>
              <a:t>Improvement </a:t>
            </a:r>
            <a:r>
              <a:rPr lang="en-US" sz="1800" dirty="0" smtClean="0">
                <a:solidFill>
                  <a:srgbClr val="003F7E"/>
                </a:solidFill>
              </a:rPr>
              <a:t>on </a:t>
            </a:r>
            <a:r>
              <a:rPr lang="en-US" sz="1800" dirty="0" smtClean="0">
                <a:solidFill>
                  <a:srgbClr val="FF0000"/>
                </a:solidFill>
              </a:rPr>
              <a:t>firmware, acquisition software, offline analysis 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and radiation tolerance </a:t>
            </a:r>
            <a:r>
              <a:rPr lang="en-US" sz="1800" dirty="0" smtClean="0">
                <a:solidFill>
                  <a:srgbClr val="003F7E"/>
                </a:solidFill>
              </a:rPr>
              <a:t>are fundamental</a:t>
            </a:r>
            <a:endParaRPr lang="en-US" sz="1800" dirty="0" smtClean="0">
              <a:solidFill>
                <a:srgbClr val="003F7E"/>
              </a:solidFill>
            </a:endParaRPr>
          </a:p>
          <a:p>
            <a:r>
              <a:rPr lang="en-US" sz="1800" dirty="0" smtClean="0">
                <a:solidFill>
                  <a:srgbClr val="003F7E"/>
                </a:solidFill>
              </a:rPr>
              <a:t> </a:t>
            </a:r>
            <a:endParaRPr lang="en-US" sz="1800" dirty="0">
              <a:solidFill>
                <a:srgbClr val="003F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78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/>
          <p:cNvSpPr/>
          <p:nvPr/>
        </p:nvSpPr>
        <p:spPr>
          <a:xfrm rot="325748" flipV="1">
            <a:off x="3011975" y="2007187"/>
            <a:ext cx="2680956" cy="45719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UA9 SPS </a:t>
            </a:r>
            <a:r>
              <a:rPr lang="it-IT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experimental</a:t>
            </a:r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setup 2018 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9" name="Rectangle 5"/>
          <p:cNvSpPr>
            <a:spLocks noChangeArrowheads="1"/>
          </p:cNvSpPr>
          <p:nvPr/>
        </p:nvSpPr>
        <p:spPr bwMode="auto">
          <a:xfrm>
            <a:off x="414294" y="1616742"/>
            <a:ext cx="1191" cy="1191"/>
          </a:xfrm>
          <a:prstGeom prst="rect">
            <a:avLst/>
          </a:prstGeom>
          <a:solidFill>
            <a:srgbClr val="800000"/>
          </a:solidFill>
          <a:ln w="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500"/>
          </a:p>
        </p:txBody>
      </p:sp>
      <p:sp>
        <p:nvSpPr>
          <p:cNvPr id="91" name="Rectangle 7"/>
          <p:cNvSpPr>
            <a:spLocks noChangeArrowheads="1"/>
          </p:cNvSpPr>
          <p:nvPr/>
        </p:nvSpPr>
        <p:spPr bwMode="auto">
          <a:xfrm>
            <a:off x="4054079" y="1682353"/>
            <a:ext cx="642805" cy="126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825">
                <a:solidFill>
                  <a:srgbClr val="FFFFFF"/>
                </a:solidFill>
                <a:latin typeface="Helvetica Neue Light" charset="-95"/>
              </a:rPr>
              <a:t>Primary Beam</a:t>
            </a:r>
            <a:endParaRPr lang="en-US" altLang="en-US" sz="1350"/>
          </a:p>
        </p:txBody>
      </p:sp>
      <p:sp>
        <p:nvSpPr>
          <p:cNvPr id="92" name="Rectangle 8"/>
          <p:cNvSpPr>
            <a:spLocks noChangeArrowheads="1"/>
          </p:cNvSpPr>
          <p:nvPr/>
        </p:nvSpPr>
        <p:spPr bwMode="auto">
          <a:xfrm>
            <a:off x="4688682" y="1682354"/>
            <a:ext cx="6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endParaRPr lang="en-US" altLang="en-US" sz="1350"/>
          </a:p>
        </p:txBody>
      </p:sp>
      <p:sp>
        <p:nvSpPr>
          <p:cNvPr id="93" name="Freeform 9"/>
          <p:cNvSpPr>
            <a:spLocks/>
          </p:cNvSpPr>
          <p:nvPr/>
        </p:nvSpPr>
        <p:spPr bwMode="auto">
          <a:xfrm>
            <a:off x="145460" y="1614287"/>
            <a:ext cx="8804710" cy="336553"/>
          </a:xfrm>
          <a:custGeom>
            <a:avLst/>
            <a:gdLst>
              <a:gd name="T0" fmla="*/ 0 w 12888"/>
              <a:gd name="T1" fmla="*/ 0 h 236"/>
              <a:gd name="T2" fmla="*/ 0 w 12888"/>
              <a:gd name="T3" fmla="*/ 0 h 236"/>
              <a:gd name="T4" fmla="*/ 12888 w 12888"/>
              <a:gd name="T5" fmla="*/ 0 h 236"/>
              <a:gd name="T6" fmla="*/ 12888 w 12888"/>
              <a:gd name="T7" fmla="*/ 236 h 236"/>
              <a:gd name="T8" fmla="*/ 0 w 12888"/>
              <a:gd name="T9" fmla="*/ 236 h 236"/>
              <a:gd name="T10" fmla="*/ 0 w 12888"/>
              <a:gd name="T11" fmla="*/ 0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888" h="236">
                <a:moveTo>
                  <a:pt x="0" y="0"/>
                </a:moveTo>
                <a:lnTo>
                  <a:pt x="0" y="0"/>
                </a:lnTo>
                <a:lnTo>
                  <a:pt x="12888" y="0"/>
                </a:lnTo>
                <a:lnTo>
                  <a:pt x="12888" y="236"/>
                </a:lnTo>
                <a:lnTo>
                  <a:pt x="0" y="23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FFFFF">
                  <a:shade val="30000"/>
                  <a:satMod val="115000"/>
                </a:srgbClr>
              </a:gs>
              <a:gs pos="50000">
                <a:srgbClr val="FFFFFF">
                  <a:shade val="67500"/>
                  <a:satMod val="115000"/>
                </a:srgbClr>
              </a:gs>
              <a:gs pos="100000">
                <a:srgbClr val="FFFFFF">
                  <a:shade val="100000"/>
                  <a:satMod val="115000"/>
                </a:srgbClr>
              </a:gs>
            </a:gsLst>
            <a:lin ang="16200000" scaled="1"/>
            <a:tileRect/>
          </a:gra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500"/>
          </a:p>
        </p:txBody>
      </p:sp>
      <p:sp>
        <p:nvSpPr>
          <p:cNvPr id="302" name="Rectangle 301"/>
          <p:cNvSpPr/>
          <p:nvPr/>
        </p:nvSpPr>
        <p:spPr>
          <a:xfrm rot="163850" flipV="1">
            <a:off x="412472" y="1876258"/>
            <a:ext cx="5129449" cy="45719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01" name="Rectangle 300"/>
          <p:cNvSpPr/>
          <p:nvPr/>
        </p:nvSpPr>
        <p:spPr>
          <a:xfrm>
            <a:off x="145460" y="1755577"/>
            <a:ext cx="8766305" cy="45719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grpSp>
        <p:nvGrpSpPr>
          <p:cNvPr id="83" name="Group 82"/>
          <p:cNvGrpSpPr/>
          <p:nvPr/>
        </p:nvGrpSpPr>
        <p:grpSpPr>
          <a:xfrm>
            <a:off x="3523060" y="2078714"/>
            <a:ext cx="835819" cy="301011"/>
            <a:chOff x="3523060" y="2073833"/>
            <a:chExt cx="835819" cy="301011"/>
          </a:xfrm>
        </p:grpSpPr>
        <p:sp>
          <p:nvSpPr>
            <p:cNvPr id="105" name="Freeform 21"/>
            <p:cNvSpPr>
              <a:spLocks/>
            </p:cNvSpPr>
            <p:nvPr/>
          </p:nvSpPr>
          <p:spPr bwMode="auto">
            <a:xfrm>
              <a:off x="3523060" y="2073833"/>
              <a:ext cx="835819" cy="301011"/>
            </a:xfrm>
            <a:custGeom>
              <a:avLst/>
              <a:gdLst>
                <a:gd name="T0" fmla="*/ 0 w 1921"/>
                <a:gd name="T1" fmla="*/ 0 h 347"/>
                <a:gd name="T2" fmla="*/ 0 w 1921"/>
                <a:gd name="T3" fmla="*/ 0 h 347"/>
                <a:gd name="T4" fmla="*/ 1921 w 1921"/>
                <a:gd name="T5" fmla="*/ 0 h 347"/>
                <a:gd name="T6" fmla="*/ 1921 w 1921"/>
                <a:gd name="T7" fmla="*/ 347 h 347"/>
                <a:gd name="T8" fmla="*/ 0 w 1921"/>
                <a:gd name="T9" fmla="*/ 347 h 347"/>
                <a:gd name="T10" fmla="*/ 0 w 1921"/>
                <a:gd name="T11" fmla="*/ 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21" h="347">
                  <a:moveTo>
                    <a:pt x="0" y="0"/>
                  </a:moveTo>
                  <a:lnTo>
                    <a:pt x="0" y="0"/>
                  </a:lnTo>
                  <a:lnTo>
                    <a:pt x="1921" y="0"/>
                  </a:lnTo>
                  <a:lnTo>
                    <a:pt x="1921" y="347"/>
                  </a:lnTo>
                  <a:lnTo>
                    <a:pt x="0" y="3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4C4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  <p:sp>
          <p:nvSpPr>
            <p:cNvPr id="107" name="Rectangle 23"/>
            <p:cNvSpPr>
              <a:spLocks noChangeArrowheads="1"/>
            </p:cNvSpPr>
            <p:nvPr/>
          </p:nvSpPr>
          <p:spPr bwMode="auto">
            <a:xfrm>
              <a:off x="3649223" y="2097380"/>
              <a:ext cx="583493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825" dirty="0" smtClean="0">
                  <a:solidFill>
                    <a:srgbClr val="FFFFFF"/>
                  </a:solidFill>
                  <a:latin typeface="Helvetica Neue Light" charset="-95"/>
                </a:rPr>
                <a:t>Collimator</a:t>
              </a:r>
            </a:p>
            <a:p>
              <a:pPr algn="ctr" defTabSz="685800"/>
              <a:r>
                <a:rPr lang="en-US" altLang="en-US" sz="825" dirty="0" smtClean="0">
                  <a:solidFill>
                    <a:srgbClr val="FFFFFF"/>
                  </a:solidFill>
                </a:rPr>
                <a:t>Graphite 1m</a:t>
              </a:r>
              <a:endParaRPr lang="en-US" altLang="en-US" sz="1350" dirty="0"/>
            </a:p>
          </p:txBody>
        </p:sp>
      </p:grpSp>
      <p:sp>
        <p:nvSpPr>
          <p:cNvPr id="108" name="Rectangle 24"/>
          <p:cNvSpPr>
            <a:spLocks noChangeArrowheads="1"/>
          </p:cNvSpPr>
          <p:nvPr/>
        </p:nvSpPr>
        <p:spPr bwMode="auto">
          <a:xfrm>
            <a:off x="4121944" y="2199085"/>
            <a:ext cx="6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endParaRPr lang="en-US" altLang="en-US" sz="1350"/>
          </a:p>
        </p:txBody>
      </p:sp>
      <p:sp>
        <p:nvSpPr>
          <p:cNvPr id="109" name="Rectangle 25"/>
          <p:cNvSpPr>
            <a:spLocks noChangeArrowheads="1"/>
          </p:cNvSpPr>
          <p:nvPr/>
        </p:nvSpPr>
        <p:spPr bwMode="auto">
          <a:xfrm>
            <a:off x="863776" y="1619262"/>
            <a:ext cx="453650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750" dirty="0">
                <a:solidFill>
                  <a:srgbClr val="000000"/>
                </a:solidFill>
                <a:latin typeface="Helvetica Neue Light" charset="-95"/>
              </a:rPr>
              <a:t>Beam Pipe</a:t>
            </a:r>
            <a:endParaRPr lang="en-US" altLang="en-US" sz="1350" dirty="0"/>
          </a:p>
        </p:txBody>
      </p:sp>
      <p:sp>
        <p:nvSpPr>
          <p:cNvPr id="110" name="Rectangle 26"/>
          <p:cNvSpPr>
            <a:spLocks noChangeArrowheads="1"/>
          </p:cNvSpPr>
          <p:nvPr/>
        </p:nvSpPr>
        <p:spPr bwMode="auto">
          <a:xfrm>
            <a:off x="4496991" y="1935957"/>
            <a:ext cx="6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endParaRPr lang="en-US" altLang="en-US" sz="1350"/>
          </a:p>
        </p:txBody>
      </p:sp>
      <p:grpSp>
        <p:nvGrpSpPr>
          <p:cNvPr id="82" name="Group 81"/>
          <p:cNvGrpSpPr/>
          <p:nvPr/>
        </p:nvGrpSpPr>
        <p:grpSpPr>
          <a:xfrm>
            <a:off x="3523060" y="1227575"/>
            <a:ext cx="835819" cy="275597"/>
            <a:chOff x="3523060" y="1259218"/>
            <a:chExt cx="835819" cy="275597"/>
          </a:xfrm>
        </p:grpSpPr>
        <p:sp>
          <p:nvSpPr>
            <p:cNvPr id="126" name="Freeform 42"/>
            <p:cNvSpPr>
              <a:spLocks/>
            </p:cNvSpPr>
            <p:nvPr/>
          </p:nvSpPr>
          <p:spPr bwMode="auto">
            <a:xfrm>
              <a:off x="3523060" y="1259218"/>
              <a:ext cx="835819" cy="275597"/>
            </a:xfrm>
            <a:custGeom>
              <a:avLst/>
              <a:gdLst>
                <a:gd name="T0" fmla="*/ 0 w 1921"/>
                <a:gd name="T1" fmla="*/ 0 h 348"/>
                <a:gd name="T2" fmla="*/ 0 w 1921"/>
                <a:gd name="T3" fmla="*/ 0 h 348"/>
                <a:gd name="T4" fmla="*/ 1921 w 1921"/>
                <a:gd name="T5" fmla="*/ 0 h 348"/>
                <a:gd name="T6" fmla="*/ 1921 w 1921"/>
                <a:gd name="T7" fmla="*/ 348 h 348"/>
                <a:gd name="T8" fmla="*/ 0 w 1921"/>
                <a:gd name="T9" fmla="*/ 348 h 348"/>
                <a:gd name="T10" fmla="*/ 0 w 1921"/>
                <a:gd name="T11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21" h="348">
                  <a:moveTo>
                    <a:pt x="0" y="0"/>
                  </a:moveTo>
                  <a:lnTo>
                    <a:pt x="0" y="0"/>
                  </a:lnTo>
                  <a:lnTo>
                    <a:pt x="1921" y="0"/>
                  </a:lnTo>
                  <a:lnTo>
                    <a:pt x="1921" y="348"/>
                  </a:lnTo>
                  <a:lnTo>
                    <a:pt x="0" y="3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4C4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  <p:sp>
          <p:nvSpPr>
            <p:cNvPr id="128" name="Rectangle 44"/>
            <p:cNvSpPr>
              <a:spLocks noChangeArrowheads="1"/>
            </p:cNvSpPr>
            <p:nvPr/>
          </p:nvSpPr>
          <p:spPr bwMode="auto">
            <a:xfrm>
              <a:off x="3669507" y="1263253"/>
              <a:ext cx="583493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825" dirty="0" smtClean="0">
                  <a:solidFill>
                    <a:srgbClr val="FFFFFF"/>
                  </a:solidFill>
                  <a:latin typeface="Helvetica Neue Light" charset="-95"/>
                </a:rPr>
                <a:t>Collimator</a:t>
              </a:r>
            </a:p>
            <a:p>
              <a:pPr defTabSz="685800"/>
              <a:r>
                <a:rPr lang="en-US" altLang="en-US" sz="825" dirty="0" smtClean="0">
                  <a:solidFill>
                    <a:srgbClr val="FFFFFF"/>
                  </a:solidFill>
                </a:rPr>
                <a:t>Graphite 1m</a:t>
              </a:r>
              <a:endParaRPr lang="en-US" altLang="en-US" sz="1350" dirty="0"/>
            </a:p>
          </p:txBody>
        </p:sp>
        <p:sp>
          <p:nvSpPr>
            <p:cNvPr id="129" name="Rectangle 45"/>
            <p:cNvSpPr>
              <a:spLocks noChangeArrowheads="1"/>
            </p:cNvSpPr>
            <p:nvPr/>
          </p:nvSpPr>
          <p:spPr bwMode="auto">
            <a:xfrm>
              <a:off x="4121944" y="1263254"/>
              <a:ext cx="65" cy="207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endParaRPr lang="en-US" altLang="en-US" sz="1350"/>
            </a:p>
          </p:txBody>
        </p:sp>
      </p:grpSp>
      <p:sp>
        <p:nvSpPr>
          <p:cNvPr id="147" name="Rectangle 63"/>
          <p:cNvSpPr>
            <a:spLocks noChangeArrowheads="1"/>
          </p:cNvSpPr>
          <p:nvPr/>
        </p:nvSpPr>
        <p:spPr bwMode="auto">
          <a:xfrm>
            <a:off x="3466278" y="804852"/>
            <a:ext cx="394339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00" dirty="0">
                <a:solidFill>
                  <a:srgbClr val="000000"/>
                </a:solidFill>
                <a:latin typeface="Helvetica Neue Light" charset="-95"/>
              </a:rPr>
              <a:t>~ </a:t>
            </a:r>
            <a:r>
              <a:rPr lang="en-US" altLang="en-US" sz="1000" dirty="0" smtClean="0">
                <a:solidFill>
                  <a:srgbClr val="000000"/>
                </a:solidFill>
                <a:latin typeface="Helvetica Neue Light" charset="-95"/>
              </a:rPr>
              <a:t>43 m</a:t>
            </a:r>
            <a:endParaRPr lang="en-US" altLang="en-US" sz="1800" dirty="0"/>
          </a:p>
        </p:txBody>
      </p:sp>
      <p:sp>
        <p:nvSpPr>
          <p:cNvPr id="156" name="Rectangle 72"/>
          <p:cNvSpPr>
            <a:spLocks noChangeArrowheads="1"/>
          </p:cNvSpPr>
          <p:nvPr/>
        </p:nvSpPr>
        <p:spPr bwMode="auto">
          <a:xfrm>
            <a:off x="6101050" y="804852"/>
            <a:ext cx="429605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00" dirty="0">
                <a:solidFill>
                  <a:srgbClr val="000000"/>
                </a:solidFill>
                <a:latin typeface="Helvetica Neue Light" charset="-95"/>
              </a:rPr>
              <a:t>~ </a:t>
            </a:r>
            <a:r>
              <a:rPr lang="en-US" altLang="en-US" sz="1000" dirty="0" smtClean="0">
                <a:solidFill>
                  <a:srgbClr val="000000"/>
                </a:solidFill>
                <a:latin typeface="Helvetica Neue Light" charset="-95"/>
              </a:rPr>
              <a:t>85 m </a:t>
            </a:r>
            <a:endParaRPr lang="en-US" altLang="en-US" sz="1800" dirty="0"/>
          </a:p>
        </p:txBody>
      </p:sp>
      <p:sp>
        <p:nvSpPr>
          <p:cNvPr id="161" name="Rectangle 77"/>
          <p:cNvSpPr>
            <a:spLocks noChangeArrowheads="1"/>
          </p:cNvSpPr>
          <p:nvPr/>
        </p:nvSpPr>
        <p:spPr bwMode="auto">
          <a:xfrm>
            <a:off x="6407944" y="808435"/>
            <a:ext cx="20840" cy="80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525">
                <a:solidFill>
                  <a:srgbClr val="000000"/>
                </a:solidFill>
                <a:latin typeface="Lucida Sans Unicode" panose="020B0602030504020204" pitchFamily="34" charset="0"/>
              </a:rPr>
              <a:t> </a:t>
            </a:r>
            <a:endParaRPr lang="en-US" altLang="en-US" sz="1350"/>
          </a:p>
        </p:txBody>
      </p:sp>
      <p:sp>
        <p:nvSpPr>
          <p:cNvPr id="165" name="Rectangle 81"/>
          <p:cNvSpPr>
            <a:spLocks noChangeArrowheads="1"/>
          </p:cNvSpPr>
          <p:nvPr/>
        </p:nvSpPr>
        <p:spPr bwMode="auto">
          <a:xfrm>
            <a:off x="769905" y="804852"/>
            <a:ext cx="429605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00" dirty="0">
                <a:solidFill>
                  <a:srgbClr val="000000"/>
                </a:solidFill>
                <a:latin typeface="Helvetica Neue Light" charset="-95"/>
              </a:rPr>
              <a:t> </a:t>
            </a:r>
            <a:r>
              <a:rPr lang="en-US" altLang="en-US" sz="1000" dirty="0" smtClean="0">
                <a:solidFill>
                  <a:srgbClr val="000000"/>
                </a:solidFill>
                <a:latin typeface="Helvetica Neue Light" charset="-95"/>
              </a:rPr>
              <a:t>~ 44 m</a:t>
            </a:r>
            <a:endParaRPr lang="en-US" altLang="en-US" sz="1800" dirty="0"/>
          </a:p>
        </p:txBody>
      </p:sp>
      <p:sp>
        <p:nvSpPr>
          <p:cNvPr id="170" name="Rectangle 86"/>
          <p:cNvSpPr>
            <a:spLocks noChangeArrowheads="1"/>
          </p:cNvSpPr>
          <p:nvPr/>
        </p:nvSpPr>
        <p:spPr bwMode="auto">
          <a:xfrm>
            <a:off x="2377679" y="808435"/>
            <a:ext cx="20840" cy="80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525">
                <a:solidFill>
                  <a:srgbClr val="000000"/>
                </a:solidFill>
                <a:latin typeface="Lucida Sans Unicode" panose="020B0602030504020204" pitchFamily="34" charset="0"/>
              </a:rPr>
              <a:t> </a:t>
            </a:r>
            <a:endParaRPr lang="en-US" altLang="en-US" sz="1350"/>
          </a:p>
        </p:txBody>
      </p:sp>
      <p:sp>
        <p:nvSpPr>
          <p:cNvPr id="183" name="Rectangle 99"/>
          <p:cNvSpPr>
            <a:spLocks noChangeArrowheads="1"/>
          </p:cNvSpPr>
          <p:nvPr/>
        </p:nvSpPr>
        <p:spPr bwMode="auto">
          <a:xfrm rot="16200000">
            <a:off x="4476012" y="2323130"/>
            <a:ext cx="70532" cy="126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825">
                <a:solidFill>
                  <a:srgbClr val="FFFFFF"/>
                </a:solidFill>
                <a:latin typeface="Helvetica Neue Light" charset="-95"/>
              </a:rPr>
              <a:t>B</a:t>
            </a:r>
            <a:endParaRPr lang="en-US" altLang="en-US" sz="1350"/>
          </a:p>
        </p:txBody>
      </p:sp>
      <p:sp>
        <p:nvSpPr>
          <p:cNvPr id="184" name="Rectangle 100"/>
          <p:cNvSpPr>
            <a:spLocks noChangeArrowheads="1"/>
          </p:cNvSpPr>
          <p:nvPr/>
        </p:nvSpPr>
        <p:spPr bwMode="auto">
          <a:xfrm rot="16200000">
            <a:off x="4483226" y="2258836"/>
            <a:ext cx="56106" cy="126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825">
                <a:solidFill>
                  <a:srgbClr val="FFFFFF"/>
                </a:solidFill>
                <a:latin typeface="Helvetica Neue Light" charset="-95"/>
              </a:rPr>
              <a:t>L</a:t>
            </a:r>
            <a:endParaRPr lang="en-US" altLang="en-US" sz="1350"/>
          </a:p>
        </p:txBody>
      </p:sp>
      <p:sp>
        <p:nvSpPr>
          <p:cNvPr id="185" name="Rectangle 101"/>
          <p:cNvSpPr>
            <a:spLocks noChangeArrowheads="1"/>
          </p:cNvSpPr>
          <p:nvPr/>
        </p:nvSpPr>
        <p:spPr bwMode="auto">
          <a:xfrm rot="16200000">
            <a:off x="4467998" y="2188589"/>
            <a:ext cx="86562" cy="126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825">
                <a:solidFill>
                  <a:srgbClr val="FFFFFF"/>
                </a:solidFill>
                <a:latin typeface="Helvetica Neue Light" charset="-95"/>
              </a:rPr>
              <a:t>M</a:t>
            </a:r>
            <a:endParaRPr lang="en-US" altLang="en-US" sz="1350"/>
          </a:p>
        </p:txBody>
      </p:sp>
      <p:sp>
        <p:nvSpPr>
          <p:cNvPr id="186" name="Rectangle 102"/>
          <p:cNvSpPr>
            <a:spLocks noChangeArrowheads="1"/>
          </p:cNvSpPr>
          <p:nvPr/>
        </p:nvSpPr>
        <p:spPr bwMode="auto">
          <a:xfrm rot="16200000">
            <a:off x="4510651" y="2105332"/>
            <a:ext cx="6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endParaRPr lang="en-US" altLang="en-US" sz="1350"/>
          </a:p>
        </p:txBody>
      </p:sp>
      <p:grpSp>
        <p:nvGrpSpPr>
          <p:cNvPr id="23" name="Group 22"/>
          <p:cNvGrpSpPr/>
          <p:nvPr/>
        </p:nvGrpSpPr>
        <p:grpSpPr>
          <a:xfrm>
            <a:off x="5528062" y="1842055"/>
            <a:ext cx="580138" cy="287565"/>
            <a:chOff x="5074141" y="2015350"/>
            <a:chExt cx="580138" cy="287565"/>
          </a:xfrm>
        </p:grpSpPr>
        <p:sp>
          <p:nvSpPr>
            <p:cNvPr id="234" name="Freeform 150"/>
            <p:cNvSpPr>
              <a:spLocks/>
            </p:cNvSpPr>
            <p:nvPr/>
          </p:nvSpPr>
          <p:spPr bwMode="auto">
            <a:xfrm>
              <a:off x="5074141" y="2015350"/>
              <a:ext cx="580138" cy="287565"/>
            </a:xfrm>
            <a:custGeom>
              <a:avLst/>
              <a:gdLst>
                <a:gd name="T0" fmla="*/ 0 w 1120"/>
                <a:gd name="T1" fmla="*/ 0 h 348"/>
                <a:gd name="T2" fmla="*/ 0 w 1120"/>
                <a:gd name="T3" fmla="*/ 0 h 348"/>
                <a:gd name="T4" fmla="*/ 1120 w 1120"/>
                <a:gd name="T5" fmla="*/ 0 h 348"/>
                <a:gd name="T6" fmla="*/ 1120 w 1120"/>
                <a:gd name="T7" fmla="*/ 348 h 348"/>
                <a:gd name="T8" fmla="*/ 0 w 1120"/>
                <a:gd name="T9" fmla="*/ 348 h 348"/>
                <a:gd name="T10" fmla="*/ 0 w 1120"/>
                <a:gd name="T11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0" h="348">
                  <a:moveTo>
                    <a:pt x="0" y="0"/>
                  </a:moveTo>
                  <a:lnTo>
                    <a:pt x="0" y="0"/>
                  </a:lnTo>
                  <a:lnTo>
                    <a:pt x="1120" y="0"/>
                  </a:lnTo>
                  <a:lnTo>
                    <a:pt x="1120" y="348"/>
                  </a:lnTo>
                  <a:lnTo>
                    <a:pt x="0" y="3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  <p:sp>
          <p:nvSpPr>
            <p:cNvPr id="236" name="Rectangle 152"/>
            <p:cNvSpPr>
              <a:spLocks noChangeArrowheads="1"/>
            </p:cNvSpPr>
            <p:nvPr/>
          </p:nvSpPr>
          <p:spPr bwMode="auto">
            <a:xfrm>
              <a:off x="5113171" y="2025916"/>
              <a:ext cx="50207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900" dirty="0" smtClean="0">
                  <a:solidFill>
                    <a:srgbClr val="FFFFFF"/>
                  </a:solidFill>
                  <a:latin typeface="Helvetica Neue Light" charset="-95"/>
                </a:rPr>
                <a:t>Absorber</a:t>
              </a:r>
            </a:p>
            <a:p>
              <a:pPr algn="ctr" defTabSz="685800"/>
              <a:r>
                <a:rPr lang="en-US" altLang="en-US" sz="900" dirty="0" smtClean="0">
                  <a:solidFill>
                    <a:srgbClr val="FFFFFF"/>
                  </a:solidFill>
                </a:rPr>
                <a:t>W 60cm</a:t>
              </a:r>
              <a:endParaRPr lang="en-US" altLang="en-US" sz="1400" dirty="0"/>
            </a:p>
          </p:txBody>
        </p:sp>
      </p:grpSp>
      <p:sp>
        <p:nvSpPr>
          <p:cNvPr id="237" name="Rectangle 153"/>
          <p:cNvSpPr>
            <a:spLocks noChangeArrowheads="1"/>
          </p:cNvSpPr>
          <p:nvPr/>
        </p:nvSpPr>
        <p:spPr bwMode="auto">
          <a:xfrm>
            <a:off x="5614988" y="2058591"/>
            <a:ext cx="6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endParaRPr lang="en-US" altLang="en-US" sz="1350"/>
          </a:p>
        </p:txBody>
      </p:sp>
      <p:sp>
        <p:nvSpPr>
          <p:cNvPr id="271" name="Rectangle 187"/>
          <p:cNvSpPr>
            <a:spLocks noChangeArrowheads="1"/>
          </p:cNvSpPr>
          <p:nvPr/>
        </p:nvSpPr>
        <p:spPr bwMode="auto">
          <a:xfrm>
            <a:off x="7937024" y="1150621"/>
            <a:ext cx="78707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900" b="1" dirty="0">
                <a:solidFill>
                  <a:schemeClr val="tx2"/>
                </a:solidFill>
                <a:latin typeface="Helvetica Neue Light" charset="-95"/>
              </a:rPr>
              <a:t>2 </a:t>
            </a:r>
            <a:r>
              <a:rPr lang="en-US" altLang="en-US" sz="900" b="1" dirty="0" err="1">
                <a:solidFill>
                  <a:schemeClr val="tx2"/>
                </a:solidFill>
                <a:latin typeface="Helvetica Neue Light" charset="-95"/>
              </a:rPr>
              <a:t>Timepixes</a:t>
            </a:r>
            <a:r>
              <a:rPr lang="en-US" altLang="en-US" sz="900" b="1" dirty="0">
                <a:solidFill>
                  <a:schemeClr val="tx2"/>
                </a:solidFill>
                <a:latin typeface="Helvetica Neue Light" charset="-95"/>
              </a:rPr>
              <a:t>    </a:t>
            </a:r>
            <a:endParaRPr lang="en-US" altLang="en-US" sz="2100" b="1" dirty="0">
              <a:solidFill>
                <a:schemeClr val="tx2"/>
              </a:solidFill>
            </a:endParaRPr>
          </a:p>
        </p:txBody>
      </p:sp>
      <p:sp>
        <p:nvSpPr>
          <p:cNvPr id="276" name="Rectangle 192"/>
          <p:cNvSpPr>
            <a:spLocks noChangeArrowheads="1"/>
          </p:cNvSpPr>
          <p:nvPr/>
        </p:nvSpPr>
        <p:spPr bwMode="auto">
          <a:xfrm>
            <a:off x="5254186" y="1150765"/>
            <a:ext cx="83561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200" b="1" dirty="0">
                <a:solidFill>
                  <a:srgbClr val="FF0000"/>
                </a:solidFill>
                <a:latin typeface="Helvetica Neue Light" charset="-95"/>
              </a:rPr>
              <a:t>1 </a:t>
            </a:r>
            <a:r>
              <a:rPr lang="en-US" altLang="en-US" sz="1200" b="1" dirty="0" smtClean="0">
                <a:solidFill>
                  <a:srgbClr val="FF0000"/>
                </a:solidFill>
                <a:latin typeface="Helvetica Neue Light" charset="-95"/>
              </a:rPr>
              <a:t>Timepix3 </a:t>
            </a:r>
            <a:endParaRPr lang="en-US" altLang="en-US" sz="3600" b="1" dirty="0">
              <a:solidFill>
                <a:srgbClr val="FF0000"/>
              </a:solidFill>
            </a:endParaRPr>
          </a:p>
        </p:txBody>
      </p:sp>
      <p:sp>
        <p:nvSpPr>
          <p:cNvPr id="16" name="Rectangle 207"/>
          <p:cNvSpPr>
            <a:spLocks noChangeArrowheads="1"/>
          </p:cNvSpPr>
          <p:nvPr/>
        </p:nvSpPr>
        <p:spPr bwMode="auto">
          <a:xfrm>
            <a:off x="6271023" y="2551510"/>
            <a:ext cx="6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endParaRPr lang="en-US" altLang="en-US" sz="1350"/>
          </a:p>
        </p:txBody>
      </p:sp>
      <p:sp>
        <p:nvSpPr>
          <p:cNvPr id="19" name="Rectangle 210"/>
          <p:cNvSpPr>
            <a:spLocks noChangeArrowheads="1"/>
          </p:cNvSpPr>
          <p:nvPr/>
        </p:nvSpPr>
        <p:spPr bwMode="auto">
          <a:xfrm>
            <a:off x="5360194" y="2559845"/>
            <a:ext cx="6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endParaRPr lang="en-US" altLang="en-US" sz="1350" dirty="0"/>
          </a:p>
        </p:txBody>
      </p:sp>
      <p:sp>
        <p:nvSpPr>
          <p:cNvPr id="20" name="Rectangle 211"/>
          <p:cNvSpPr>
            <a:spLocks noChangeArrowheads="1"/>
          </p:cNvSpPr>
          <p:nvPr/>
        </p:nvSpPr>
        <p:spPr bwMode="auto">
          <a:xfrm>
            <a:off x="4923183" y="1886099"/>
            <a:ext cx="6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endParaRPr lang="en-US" altLang="en-US" sz="1350"/>
          </a:p>
        </p:txBody>
      </p:sp>
      <p:sp>
        <p:nvSpPr>
          <p:cNvPr id="80" name="Rectangle 271"/>
          <p:cNvSpPr>
            <a:spLocks noChangeArrowheads="1"/>
          </p:cNvSpPr>
          <p:nvPr/>
        </p:nvSpPr>
        <p:spPr bwMode="auto">
          <a:xfrm>
            <a:off x="7722394" y="808435"/>
            <a:ext cx="20840" cy="80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525">
                <a:solidFill>
                  <a:srgbClr val="000000"/>
                </a:solidFill>
                <a:latin typeface="Lucida Sans Unicode" panose="020B0602030504020204" pitchFamily="34" charset="0"/>
              </a:rPr>
              <a:t> </a:t>
            </a:r>
            <a:endParaRPr lang="en-US" altLang="en-US" sz="135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7834346" y="1286670"/>
            <a:ext cx="193217" cy="80569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Straight Arrow Connector 294"/>
          <p:cNvCxnSpPr/>
          <p:nvPr/>
        </p:nvCxnSpPr>
        <p:spPr>
          <a:xfrm flipH="1">
            <a:off x="7812538" y="1280717"/>
            <a:ext cx="226932" cy="62682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Arrow Connector 295"/>
          <p:cNvCxnSpPr>
            <a:stCxn id="276" idx="2"/>
            <a:endCxn id="318" idx="2"/>
          </p:cNvCxnSpPr>
          <p:nvPr/>
        </p:nvCxnSpPr>
        <p:spPr>
          <a:xfrm flipH="1">
            <a:off x="4955354" y="1335431"/>
            <a:ext cx="716639" cy="121642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4" name="TextBox 293"/>
          <p:cNvSpPr txBox="1"/>
          <p:nvPr/>
        </p:nvSpPr>
        <p:spPr>
          <a:xfrm>
            <a:off x="107445" y="2763775"/>
            <a:ext cx="3983783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rgbClr val="FF0000"/>
                </a:solidFill>
              </a:rPr>
              <a:t>We doubled </a:t>
            </a:r>
            <a:r>
              <a:rPr lang="en-US" sz="1500" dirty="0" smtClean="0">
                <a:solidFill>
                  <a:srgbClr val="003F7E"/>
                </a:solidFill>
              </a:rPr>
              <a:t>the number of </a:t>
            </a:r>
            <a:r>
              <a:rPr lang="en-US" sz="1500" dirty="0" err="1">
                <a:solidFill>
                  <a:srgbClr val="003F7E"/>
                </a:solidFill>
              </a:rPr>
              <a:t>T</a:t>
            </a:r>
            <a:r>
              <a:rPr lang="en-US" sz="1500" dirty="0" err="1" smtClean="0">
                <a:solidFill>
                  <a:srgbClr val="003F7E"/>
                </a:solidFill>
              </a:rPr>
              <a:t>imepix</a:t>
            </a:r>
            <a:r>
              <a:rPr lang="en-US" sz="1500" dirty="0" smtClean="0">
                <a:solidFill>
                  <a:srgbClr val="003F7E"/>
                </a:solidFill>
              </a:rPr>
              <a:t> detectors</a:t>
            </a:r>
          </a:p>
          <a:p>
            <a:endParaRPr lang="en-US" sz="1500" dirty="0">
              <a:solidFill>
                <a:srgbClr val="003F7E"/>
              </a:solidFill>
            </a:endParaRPr>
          </a:p>
          <a:p>
            <a:r>
              <a:rPr lang="en-US" sz="1500" dirty="0" smtClean="0">
                <a:solidFill>
                  <a:srgbClr val="003F7E"/>
                </a:solidFill>
              </a:rPr>
              <a:t>A </a:t>
            </a:r>
            <a:r>
              <a:rPr lang="en-US" sz="1500" dirty="0">
                <a:solidFill>
                  <a:srgbClr val="003F7E"/>
                </a:solidFill>
              </a:rPr>
              <a:t>third </a:t>
            </a:r>
            <a:r>
              <a:rPr lang="en-US" sz="1500" dirty="0" smtClean="0">
                <a:solidFill>
                  <a:srgbClr val="003F7E"/>
                </a:solidFill>
              </a:rPr>
              <a:t>Roman Pot  was installed on </a:t>
            </a:r>
          </a:p>
          <a:p>
            <a:r>
              <a:rPr lang="en-US" sz="1500" dirty="0" smtClean="0">
                <a:solidFill>
                  <a:srgbClr val="003F7E"/>
                </a:solidFill>
              </a:rPr>
              <a:t>January 2018 with </a:t>
            </a:r>
            <a:r>
              <a:rPr lang="en-US" sz="1500" dirty="0" smtClean="0">
                <a:solidFill>
                  <a:srgbClr val="FF0000"/>
                </a:solidFill>
              </a:rPr>
              <a:t>2 </a:t>
            </a:r>
            <a:r>
              <a:rPr lang="en-US" sz="1500" dirty="0" err="1" smtClean="0">
                <a:solidFill>
                  <a:srgbClr val="FF0000"/>
                </a:solidFill>
              </a:rPr>
              <a:t>Timepixes</a:t>
            </a:r>
            <a:endParaRPr lang="en-US" sz="1500" dirty="0" smtClean="0">
              <a:solidFill>
                <a:srgbClr val="FF0000"/>
              </a:solidFill>
            </a:endParaRPr>
          </a:p>
          <a:p>
            <a:endParaRPr lang="en-US" sz="1500" dirty="0">
              <a:solidFill>
                <a:srgbClr val="003F7E"/>
              </a:solidFill>
            </a:endParaRPr>
          </a:p>
          <a:p>
            <a:r>
              <a:rPr lang="en-US" sz="1500" dirty="0" smtClean="0">
                <a:solidFill>
                  <a:srgbClr val="003F7E"/>
                </a:solidFill>
              </a:rPr>
              <a:t>A new </a:t>
            </a:r>
            <a:r>
              <a:rPr lang="en-US" sz="1500" dirty="0" smtClean="0">
                <a:solidFill>
                  <a:srgbClr val="FF0000"/>
                </a:solidFill>
              </a:rPr>
              <a:t>Timepix3 </a:t>
            </a:r>
            <a:r>
              <a:rPr lang="en-US" sz="1500" dirty="0" smtClean="0">
                <a:solidFill>
                  <a:srgbClr val="003F7E"/>
                </a:solidFill>
              </a:rPr>
              <a:t>has been installed in June</a:t>
            </a:r>
          </a:p>
          <a:p>
            <a:r>
              <a:rPr lang="en-US" sz="1500" dirty="0">
                <a:solidFill>
                  <a:srgbClr val="003F7E"/>
                </a:solidFill>
              </a:rPr>
              <a:t>o</a:t>
            </a:r>
            <a:r>
              <a:rPr lang="en-US" sz="1500" dirty="0" smtClean="0">
                <a:solidFill>
                  <a:srgbClr val="003F7E"/>
                </a:solidFill>
              </a:rPr>
              <a:t>n Roman Pot  1 external side</a:t>
            </a:r>
            <a:endParaRPr lang="en-US" sz="1500" dirty="0">
              <a:solidFill>
                <a:srgbClr val="003F7E"/>
              </a:solidFill>
            </a:endParaRPr>
          </a:p>
        </p:txBody>
      </p:sp>
      <p:sp>
        <p:nvSpPr>
          <p:cNvPr id="297" name="Right Brace 296"/>
          <p:cNvSpPr/>
          <p:nvPr/>
        </p:nvSpPr>
        <p:spPr>
          <a:xfrm rot="16200000">
            <a:off x="5954173" y="667927"/>
            <a:ext cx="736874" cy="4179785"/>
          </a:xfrm>
          <a:prstGeom prst="rightBrace">
            <a:avLst>
              <a:gd name="adj1" fmla="val 68600"/>
              <a:gd name="adj2" fmla="val 1514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cxnSp>
        <p:nvCxnSpPr>
          <p:cNvPr id="284" name="Straight Arrow Connector 283"/>
          <p:cNvCxnSpPr/>
          <p:nvPr/>
        </p:nvCxnSpPr>
        <p:spPr bwMode="auto">
          <a:xfrm>
            <a:off x="4879240" y="996951"/>
            <a:ext cx="2843154" cy="786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stealth" w="med" len="med"/>
            <a:tailEnd type="stealth" w="med" len="med"/>
          </a:ln>
          <a:effectLst/>
        </p:spPr>
      </p:cxnSp>
      <p:cxnSp>
        <p:nvCxnSpPr>
          <p:cNvPr id="285" name="Straight Arrow Connector 284"/>
          <p:cNvCxnSpPr/>
          <p:nvPr/>
        </p:nvCxnSpPr>
        <p:spPr bwMode="auto">
          <a:xfrm>
            <a:off x="2968503" y="996950"/>
            <a:ext cx="1890838" cy="27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stealth" w="med" len="med"/>
            <a:tailEnd type="stealth" w="med" len="med"/>
          </a:ln>
          <a:effectLst/>
        </p:spPr>
      </p:cxnSp>
      <p:cxnSp>
        <p:nvCxnSpPr>
          <p:cNvPr id="286" name="Straight Arrow Connector 285"/>
          <p:cNvCxnSpPr/>
          <p:nvPr/>
        </p:nvCxnSpPr>
        <p:spPr bwMode="auto">
          <a:xfrm flipV="1">
            <a:off x="500644" y="996950"/>
            <a:ext cx="1056563" cy="35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stealth" w="med" len="med"/>
            <a:tailEnd type="stealth" w="med" len="med"/>
          </a:ln>
          <a:effectLst/>
        </p:spPr>
      </p:cxnSp>
      <p:grpSp>
        <p:nvGrpSpPr>
          <p:cNvPr id="22" name="Group 21"/>
          <p:cNvGrpSpPr/>
          <p:nvPr/>
        </p:nvGrpSpPr>
        <p:grpSpPr>
          <a:xfrm rot="16200000">
            <a:off x="1075915" y="2052809"/>
            <a:ext cx="421910" cy="230832"/>
            <a:chOff x="401972" y="2750741"/>
            <a:chExt cx="421910" cy="230832"/>
          </a:xfrm>
        </p:grpSpPr>
        <p:sp>
          <p:nvSpPr>
            <p:cNvPr id="18" name="Rectangle 17"/>
            <p:cNvSpPr/>
            <p:nvPr/>
          </p:nvSpPr>
          <p:spPr bwMode="auto">
            <a:xfrm>
              <a:off x="455500" y="2783335"/>
              <a:ext cx="314854" cy="165645"/>
            </a:xfrm>
            <a:prstGeom prst="rect">
              <a:avLst/>
            </a:prstGeom>
            <a:solidFill>
              <a:srgbClr val="00964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01972" y="2750741"/>
              <a:ext cx="42191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BLM</a:t>
              </a:r>
              <a:endParaRPr lang="en-GB" sz="9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88" name="Group 287"/>
          <p:cNvGrpSpPr/>
          <p:nvPr/>
        </p:nvGrpSpPr>
        <p:grpSpPr>
          <a:xfrm rot="16200000">
            <a:off x="3202835" y="2052810"/>
            <a:ext cx="421910" cy="230832"/>
            <a:chOff x="401972" y="2750741"/>
            <a:chExt cx="421910" cy="230832"/>
          </a:xfrm>
        </p:grpSpPr>
        <p:sp>
          <p:nvSpPr>
            <p:cNvPr id="289" name="Rectangle 288"/>
            <p:cNvSpPr/>
            <p:nvPr/>
          </p:nvSpPr>
          <p:spPr bwMode="auto">
            <a:xfrm>
              <a:off x="455500" y="2783335"/>
              <a:ext cx="314854" cy="165645"/>
            </a:xfrm>
            <a:prstGeom prst="rect">
              <a:avLst/>
            </a:prstGeom>
            <a:solidFill>
              <a:srgbClr val="00964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2" name="TextBox 291"/>
            <p:cNvSpPr txBox="1"/>
            <p:nvPr/>
          </p:nvSpPr>
          <p:spPr>
            <a:xfrm>
              <a:off x="401972" y="2750741"/>
              <a:ext cx="42191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BLM</a:t>
              </a:r>
              <a:endParaRPr lang="en-GB" sz="9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8" name="Group 297"/>
          <p:cNvGrpSpPr/>
          <p:nvPr/>
        </p:nvGrpSpPr>
        <p:grpSpPr>
          <a:xfrm rot="16200000">
            <a:off x="4354235" y="2052809"/>
            <a:ext cx="421910" cy="230832"/>
            <a:chOff x="401972" y="2750741"/>
            <a:chExt cx="421910" cy="230832"/>
          </a:xfrm>
        </p:grpSpPr>
        <p:sp>
          <p:nvSpPr>
            <p:cNvPr id="299" name="Rectangle 298"/>
            <p:cNvSpPr/>
            <p:nvPr/>
          </p:nvSpPr>
          <p:spPr bwMode="auto">
            <a:xfrm>
              <a:off x="455500" y="2783335"/>
              <a:ext cx="314854" cy="165645"/>
            </a:xfrm>
            <a:prstGeom prst="rect">
              <a:avLst/>
            </a:prstGeom>
            <a:solidFill>
              <a:srgbClr val="00964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0" name="TextBox 299"/>
            <p:cNvSpPr txBox="1"/>
            <p:nvPr/>
          </p:nvSpPr>
          <p:spPr>
            <a:xfrm>
              <a:off x="401972" y="2750741"/>
              <a:ext cx="42191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BLM</a:t>
              </a:r>
              <a:endParaRPr lang="en-GB" sz="9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3" name="Group 302"/>
          <p:cNvGrpSpPr/>
          <p:nvPr/>
        </p:nvGrpSpPr>
        <p:grpSpPr>
          <a:xfrm rot="16200000">
            <a:off x="6012259" y="2052809"/>
            <a:ext cx="421910" cy="230832"/>
            <a:chOff x="401972" y="2750741"/>
            <a:chExt cx="421910" cy="230832"/>
          </a:xfrm>
        </p:grpSpPr>
        <p:sp>
          <p:nvSpPr>
            <p:cNvPr id="304" name="Rectangle 303"/>
            <p:cNvSpPr/>
            <p:nvPr/>
          </p:nvSpPr>
          <p:spPr bwMode="auto">
            <a:xfrm>
              <a:off x="455500" y="2783335"/>
              <a:ext cx="314854" cy="165645"/>
            </a:xfrm>
            <a:prstGeom prst="rect">
              <a:avLst/>
            </a:prstGeom>
            <a:solidFill>
              <a:srgbClr val="00964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6" name="TextBox 305"/>
            <p:cNvSpPr txBox="1"/>
            <p:nvPr/>
          </p:nvSpPr>
          <p:spPr>
            <a:xfrm>
              <a:off x="401972" y="2750741"/>
              <a:ext cx="42191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BLM</a:t>
              </a:r>
              <a:endParaRPr lang="en-GB" sz="9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7" name="Group 306"/>
          <p:cNvGrpSpPr/>
          <p:nvPr/>
        </p:nvGrpSpPr>
        <p:grpSpPr>
          <a:xfrm rot="16200000">
            <a:off x="7744870" y="2052809"/>
            <a:ext cx="421910" cy="230832"/>
            <a:chOff x="401972" y="2750741"/>
            <a:chExt cx="421910" cy="230832"/>
          </a:xfrm>
        </p:grpSpPr>
        <p:sp>
          <p:nvSpPr>
            <p:cNvPr id="308" name="Rectangle 307"/>
            <p:cNvSpPr/>
            <p:nvPr/>
          </p:nvSpPr>
          <p:spPr bwMode="auto">
            <a:xfrm>
              <a:off x="455500" y="2783335"/>
              <a:ext cx="314854" cy="165645"/>
            </a:xfrm>
            <a:prstGeom prst="rect">
              <a:avLst/>
            </a:prstGeom>
            <a:solidFill>
              <a:srgbClr val="00964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10" name="TextBox 309"/>
            <p:cNvSpPr txBox="1"/>
            <p:nvPr/>
          </p:nvSpPr>
          <p:spPr>
            <a:xfrm>
              <a:off x="401972" y="2750741"/>
              <a:ext cx="42191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BLM</a:t>
              </a:r>
              <a:endParaRPr lang="en-GB" sz="9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11" name="Group 310"/>
          <p:cNvGrpSpPr/>
          <p:nvPr/>
        </p:nvGrpSpPr>
        <p:grpSpPr>
          <a:xfrm rot="16200000">
            <a:off x="8400616" y="2052809"/>
            <a:ext cx="421910" cy="230832"/>
            <a:chOff x="401972" y="2750741"/>
            <a:chExt cx="421910" cy="230832"/>
          </a:xfrm>
        </p:grpSpPr>
        <p:sp>
          <p:nvSpPr>
            <p:cNvPr id="312" name="Rectangle 311"/>
            <p:cNvSpPr/>
            <p:nvPr/>
          </p:nvSpPr>
          <p:spPr bwMode="auto">
            <a:xfrm>
              <a:off x="455500" y="2783335"/>
              <a:ext cx="314854" cy="165645"/>
            </a:xfrm>
            <a:prstGeom prst="rect">
              <a:avLst/>
            </a:prstGeom>
            <a:solidFill>
              <a:srgbClr val="00964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13" name="TextBox 312"/>
            <p:cNvSpPr txBox="1"/>
            <p:nvPr/>
          </p:nvSpPr>
          <p:spPr>
            <a:xfrm>
              <a:off x="401972" y="2750741"/>
              <a:ext cx="42191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BLM</a:t>
              </a:r>
              <a:endParaRPr lang="en-GB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318" name="Rectangle 317"/>
          <p:cNvSpPr/>
          <p:nvPr/>
        </p:nvSpPr>
        <p:spPr bwMode="auto">
          <a:xfrm rot="16200000">
            <a:off x="4612041" y="1361060"/>
            <a:ext cx="494600" cy="192026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900" dirty="0" smtClean="0">
                <a:solidFill>
                  <a:schemeClr val="bg1"/>
                </a:solidFill>
              </a:rPr>
              <a:t>RP1</a:t>
            </a:r>
            <a:endParaRPr kumimoji="0" lang="en-GB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grpSp>
        <p:nvGrpSpPr>
          <p:cNvPr id="336" name="Group 335"/>
          <p:cNvGrpSpPr/>
          <p:nvPr/>
        </p:nvGrpSpPr>
        <p:grpSpPr>
          <a:xfrm rot="16200000">
            <a:off x="5958233" y="1680593"/>
            <a:ext cx="916781" cy="215444"/>
            <a:chOff x="70410" y="2382256"/>
            <a:chExt cx="916781" cy="215444"/>
          </a:xfrm>
        </p:grpSpPr>
        <p:sp>
          <p:nvSpPr>
            <p:cNvPr id="337" name="Freeform 174"/>
            <p:cNvSpPr>
              <a:spLocks/>
            </p:cNvSpPr>
            <p:nvPr/>
          </p:nvSpPr>
          <p:spPr bwMode="auto">
            <a:xfrm rot="5400000">
              <a:off x="460340" y="2039542"/>
              <a:ext cx="136922" cy="916781"/>
            </a:xfrm>
            <a:custGeom>
              <a:avLst/>
              <a:gdLst>
                <a:gd name="T0" fmla="*/ 0 w 316"/>
                <a:gd name="T1" fmla="*/ 0 h 2103"/>
                <a:gd name="T2" fmla="*/ 0 w 316"/>
                <a:gd name="T3" fmla="*/ 0 h 2103"/>
                <a:gd name="T4" fmla="*/ 316 w 316"/>
                <a:gd name="T5" fmla="*/ 0 h 2103"/>
                <a:gd name="T6" fmla="*/ 316 w 316"/>
                <a:gd name="T7" fmla="*/ 2103 h 2103"/>
                <a:gd name="T8" fmla="*/ 0 w 316"/>
                <a:gd name="T9" fmla="*/ 2103 h 2103"/>
                <a:gd name="T10" fmla="*/ 0 w 316"/>
                <a:gd name="T11" fmla="*/ 0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" h="2103">
                  <a:moveTo>
                    <a:pt x="0" y="0"/>
                  </a:moveTo>
                  <a:lnTo>
                    <a:pt x="0" y="0"/>
                  </a:lnTo>
                  <a:lnTo>
                    <a:pt x="316" y="0"/>
                  </a:lnTo>
                  <a:lnTo>
                    <a:pt x="316" y="2103"/>
                  </a:lnTo>
                  <a:lnTo>
                    <a:pt x="0" y="21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  <p:sp>
          <p:nvSpPr>
            <p:cNvPr id="338" name="TextBox 337"/>
            <p:cNvSpPr txBox="1"/>
            <p:nvPr/>
          </p:nvSpPr>
          <p:spPr>
            <a:xfrm>
              <a:off x="205765" y="2382256"/>
              <a:ext cx="64472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QF 52010</a:t>
              </a:r>
              <a:endParaRPr lang="en-GB" sz="800" dirty="0"/>
            </a:p>
          </p:txBody>
        </p:sp>
      </p:grpSp>
      <p:grpSp>
        <p:nvGrpSpPr>
          <p:cNvPr id="339" name="Group 338"/>
          <p:cNvGrpSpPr/>
          <p:nvPr/>
        </p:nvGrpSpPr>
        <p:grpSpPr>
          <a:xfrm rot="16200000">
            <a:off x="6173324" y="1680593"/>
            <a:ext cx="916781" cy="215444"/>
            <a:chOff x="70410" y="2382256"/>
            <a:chExt cx="916781" cy="215444"/>
          </a:xfrm>
        </p:grpSpPr>
        <p:sp>
          <p:nvSpPr>
            <p:cNvPr id="340" name="Freeform 174"/>
            <p:cNvSpPr>
              <a:spLocks/>
            </p:cNvSpPr>
            <p:nvPr/>
          </p:nvSpPr>
          <p:spPr bwMode="auto">
            <a:xfrm rot="5400000">
              <a:off x="460340" y="2039542"/>
              <a:ext cx="136922" cy="916781"/>
            </a:xfrm>
            <a:custGeom>
              <a:avLst/>
              <a:gdLst>
                <a:gd name="T0" fmla="*/ 0 w 316"/>
                <a:gd name="T1" fmla="*/ 0 h 2103"/>
                <a:gd name="T2" fmla="*/ 0 w 316"/>
                <a:gd name="T3" fmla="*/ 0 h 2103"/>
                <a:gd name="T4" fmla="*/ 316 w 316"/>
                <a:gd name="T5" fmla="*/ 0 h 2103"/>
                <a:gd name="T6" fmla="*/ 316 w 316"/>
                <a:gd name="T7" fmla="*/ 2103 h 2103"/>
                <a:gd name="T8" fmla="*/ 0 w 316"/>
                <a:gd name="T9" fmla="*/ 2103 h 2103"/>
                <a:gd name="T10" fmla="*/ 0 w 316"/>
                <a:gd name="T11" fmla="*/ 0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" h="2103">
                  <a:moveTo>
                    <a:pt x="0" y="0"/>
                  </a:moveTo>
                  <a:lnTo>
                    <a:pt x="0" y="0"/>
                  </a:lnTo>
                  <a:lnTo>
                    <a:pt x="316" y="0"/>
                  </a:lnTo>
                  <a:lnTo>
                    <a:pt x="316" y="2103"/>
                  </a:lnTo>
                  <a:lnTo>
                    <a:pt x="0" y="21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  <p:sp>
          <p:nvSpPr>
            <p:cNvPr id="341" name="TextBox 340"/>
            <p:cNvSpPr txBox="1"/>
            <p:nvPr/>
          </p:nvSpPr>
          <p:spPr>
            <a:xfrm>
              <a:off x="205765" y="2382256"/>
              <a:ext cx="65594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QD 52110</a:t>
              </a:r>
              <a:endParaRPr lang="en-GB" sz="800" dirty="0"/>
            </a:p>
          </p:txBody>
        </p:sp>
      </p:grpSp>
      <p:grpSp>
        <p:nvGrpSpPr>
          <p:cNvPr id="342" name="Group 341"/>
          <p:cNvGrpSpPr/>
          <p:nvPr/>
        </p:nvGrpSpPr>
        <p:grpSpPr>
          <a:xfrm rot="16200000">
            <a:off x="7728710" y="1678436"/>
            <a:ext cx="916781" cy="215444"/>
            <a:chOff x="70410" y="2382256"/>
            <a:chExt cx="916781" cy="215444"/>
          </a:xfrm>
        </p:grpSpPr>
        <p:sp>
          <p:nvSpPr>
            <p:cNvPr id="343" name="Freeform 174"/>
            <p:cNvSpPr>
              <a:spLocks/>
            </p:cNvSpPr>
            <p:nvPr/>
          </p:nvSpPr>
          <p:spPr bwMode="auto">
            <a:xfrm rot="5400000">
              <a:off x="460340" y="2039542"/>
              <a:ext cx="136922" cy="916781"/>
            </a:xfrm>
            <a:custGeom>
              <a:avLst/>
              <a:gdLst>
                <a:gd name="T0" fmla="*/ 0 w 316"/>
                <a:gd name="T1" fmla="*/ 0 h 2103"/>
                <a:gd name="T2" fmla="*/ 0 w 316"/>
                <a:gd name="T3" fmla="*/ 0 h 2103"/>
                <a:gd name="T4" fmla="*/ 316 w 316"/>
                <a:gd name="T5" fmla="*/ 0 h 2103"/>
                <a:gd name="T6" fmla="*/ 316 w 316"/>
                <a:gd name="T7" fmla="*/ 2103 h 2103"/>
                <a:gd name="T8" fmla="*/ 0 w 316"/>
                <a:gd name="T9" fmla="*/ 2103 h 2103"/>
                <a:gd name="T10" fmla="*/ 0 w 316"/>
                <a:gd name="T11" fmla="*/ 0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" h="2103">
                  <a:moveTo>
                    <a:pt x="0" y="0"/>
                  </a:moveTo>
                  <a:lnTo>
                    <a:pt x="0" y="0"/>
                  </a:lnTo>
                  <a:lnTo>
                    <a:pt x="316" y="0"/>
                  </a:lnTo>
                  <a:lnTo>
                    <a:pt x="316" y="2103"/>
                  </a:lnTo>
                  <a:lnTo>
                    <a:pt x="0" y="21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  <p:sp>
          <p:nvSpPr>
            <p:cNvPr id="344" name="TextBox 343"/>
            <p:cNvSpPr txBox="1"/>
            <p:nvPr/>
          </p:nvSpPr>
          <p:spPr>
            <a:xfrm>
              <a:off x="205765" y="2382256"/>
              <a:ext cx="64472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QF 52210</a:t>
              </a:r>
              <a:endParaRPr lang="en-GB" sz="800" dirty="0"/>
            </a:p>
          </p:txBody>
        </p:sp>
      </p:grpSp>
      <p:grpSp>
        <p:nvGrpSpPr>
          <p:cNvPr id="345" name="Group 344"/>
          <p:cNvGrpSpPr/>
          <p:nvPr/>
        </p:nvGrpSpPr>
        <p:grpSpPr>
          <a:xfrm rot="16200000">
            <a:off x="7934144" y="1678436"/>
            <a:ext cx="916781" cy="215444"/>
            <a:chOff x="70410" y="2382256"/>
            <a:chExt cx="916781" cy="215444"/>
          </a:xfrm>
        </p:grpSpPr>
        <p:sp>
          <p:nvSpPr>
            <p:cNvPr id="346" name="Freeform 174"/>
            <p:cNvSpPr>
              <a:spLocks/>
            </p:cNvSpPr>
            <p:nvPr/>
          </p:nvSpPr>
          <p:spPr bwMode="auto">
            <a:xfrm rot="5400000">
              <a:off x="460340" y="2039542"/>
              <a:ext cx="136922" cy="916781"/>
            </a:xfrm>
            <a:custGeom>
              <a:avLst/>
              <a:gdLst>
                <a:gd name="T0" fmla="*/ 0 w 316"/>
                <a:gd name="T1" fmla="*/ 0 h 2103"/>
                <a:gd name="T2" fmla="*/ 0 w 316"/>
                <a:gd name="T3" fmla="*/ 0 h 2103"/>
                <a:gd name="T4" fmla="*/ 316 w 316"/>
                <a:gd name="T5" fmla="*/ 0 h 2103"/>
                <a:gd name="T6" fmla="*/ 316 w 316"/>
                <a:gd name="T7" fmla="*/ 2103 h 2103"/>
                <a:gd name="T8" fmla="*/ 0 w 316"/>
                <a:gd name="T9" fmla="*/ 2103 h 2103"/>
                <a:gd name="T10" fmla="*/ 0 w 316"/>
                <a:gd name="T11" fmla="*/ 0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" h="2103">
                  <a:moveTo>
                    <a:pt x="0" y="0"/>
                  </a:moveTo>
                  <a:lnTo>
                    <a:pt x="0" y="0"/>
                  </a:lnTo>
                  <a:lnTo>
                    <a:pt x="316" y="0"/>
                  </a:lnTo>
                  <a:lnTo>
                    <a:pt x="316" y="2103"/>
                  </a:lnTo>
                  <a:lnTo>
                    <a:pt x="0" y="21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  <p:sp>
          <p:nvSpPr>
            <p:cNvPr id="347" name="TextBox 346"/>
            <p:cNvSpPr txBox="1"/>
            <p:nvPr/>
          </p:nvSpPr>
          <p:spPr>
            <a:xfrm>
              <a:off x="205765" y="2382256"/>
              <a:ext cx="65594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QD 52310</a:t>
              </a:r>
              <a:endParaRPr lang="en-GB" sz="800" dirty="0"/>
            </a:p>
          </p:txBody>
        </p:sp>
      </p:grpSp>
      <p:sp>
        <p:nvSpPr>
          <p:cNvPr id="351" name="Rectangle 350"/>
          <p:cNvSpPr/>
          <p:nvPr/>
        </p:nvSpPr>
        <p:spPr bwMode="auto">
          <a:xfrm rot="16200000">
            <a:off x="4612041" y="1996181"/>
            <a:ext cx="494600" cy="192026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900" dirty="0" smtClean="0">
                <a:solidFill>
                  <a:schemeClr val="bg1"/>
                </a:solidFill>
              </a:rPr>
              <a:t>RP1</a:t>
            </a:r>
            <a:endParaRPr kumimoji="0" lang="en-GB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352" name="Rectangle 351"/>
          <p:cNvSpPr/>
          <p:nvPr/>
        </p:nvSpPr>
        <p:spPr bwMode="auto">
          <a:xfrm rot="16200000">
            <a:off x="7445375" y="1366387"/>
            <a:ext cx="494600" cy="192026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900" dirty="0" smtClean="0">
                <a:solidFill>
                  <a:schemeClr val="bg1"/>
                </a:solidFill>
              </a:rPr>
              <a:t>RP3</a:t>
            </a:r>
            <a:endParaRPr kumimoji="0" lang="en-GB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353" name="Rectangle 352"/>
          <p:cNvSpPr/>
          <p:nvPr/>
        </p:nvSpPr>
        <p:spPr bwMode="auto">
          <a:xfrm rot="16200000">
            <a:off x="7445375" y="2001508"/>
            <a:ext cx="494600" cy="192026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900" dirty="0" smtClean="0">
                <a:solidFill>
                  <a:schemeClr val="bg1"/>
                </a:solidFill>
              </a:rPr>
              <a:t>RP3</a:t>
            </a:r>
            <a:endParaRPr kumimoji="0" lang="en-GB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27" name="Rectangle 187"/>
          <p:cNvSpPr>
            <a:spLocks noChangeArrowheads="1"/>
          </p:cNvSpPr>
          <p:nvPr/>
        </p:nvSpPr>
        <p:spPr bwMode="auto">
          <a:xfrm>
            <a:off x="1691625" y="1150765"/>
            <a:ext cx="105041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200" b="1" dirty="0">
                <a:solidFill>
                  <a:srgbClr val="FF0000"/>
                </a:solidFill>
                <a:latin typeface="Helvetica Neue Light" charset="-95"/>
              </a:rPr>
              <a:t>2 </a:t>
            </a:r>
            <a:r>
              <a:rPr lang="en-US" altLang="en-US" sz="1200" b="1" dirty="0" err="1">
                <a:solidFill>
                  <a:srgbClr val="FF0000"/>
                </a:solidFill>
                <a:latin typeface="Helvetica Neue Light" charset="-95"/>
              </a:rPr>
              <a:t>Timepixes</a:t>
            </a:r>
            <a:r>
              <a:rPr lang="en-US" altLang="en-US" sz="1200" b="1" dirty="0">
                <a:solidFill>
                  <a:srgbClr val="FF0000"/>
                </a:solidFill>
                <a:latin typeface="Helvetica Neue Light" charset="-95"/>
              </a:rPr>
              <a:t>    </a:t>
            </a:r>
            <a:endParaRPr lang="en-US" altLang="en-US" sz="3600" b="1" dirty="0">
              <a:solidFill>
                <a:srgbClr val="FF0000"/>
              </a:solidFill>
            </a:endParaRPr>
          </a:p>
        </p:txBody>
      </p:sp>
      <p:cxnSp>
        <p:nvCxnSpPr>
          <p:cNvPr id="130" name="Straight Arrow Connector 129"/>
          <p:cNvCxnSpPr/>
          <p:nvPr/>
        </p:nvCxnSpPr>
        <p:spPr>
          <a:xfrm flipH="1">
            <a:off x="1686924" y="1358019"/>
            <a:ext cx="193217" cy="80569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/>
          <p:nvPr/>
        </p:nvCxnSpPr>
        <p:spPr>
          <a:xfrm flipH="1">
            <a:off x="1665116" y="1352066"/>
            <a:ext cx="226932" cy="62682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Rectangle 122"/>
          <p:cNvSpPr/>
          <p:nvPr/>
        </p:nvSpPr>
        <p:spPr bwMode="auto">
          <a:xfrm rot="16200000">
            <a:off x="1309907" y="1360402"/>
            <a:ext cx="494600" cy="192026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900" dirty="0" smtClean="0">
                <a:solidFill>
                  <a:schemeClr val="bg1"/>
                </a:solidFill>
              </a:rPr>
              <a:t>RP0</a:t>
            </a:r>
            <a:endParaRPr kumimoji="0" lang="en-GB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24" name="Rectangle 123"/>
          <p:cNvSpPr/>
          <p:nvPr/>
        </p:nvSpPr>
        <p:spPr bwMode="auto">
          <a:xfrm rot="16200000">
            <a:off x="1309907" y="1995523"/>
            <a:ext cx="494600" cy="192026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900" dirty="0" smtClean="0">
                <a:solidFill>
                  <a:schemeClr val="bg1"/>
                </a:solidFill>
              </a:rPr>
              <a:t>RP0</a:t>
            </a:r>
            <a:endParaRPr kumimoji="0" lang="en-GB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3830" y="1209114"/>
            <a:ext cx="633507" cy="1164783"/>
            <a:chOff x="558810" y="1209114"/>
            <a:chExt cx="633507" cy="1164783"/>
          </a:xfrm>
        </p:grpSpPr>
        <p:sp>
          <p:nvSpPr>
            <p:cNvPr id="111" name="Rectangle 27"/>
            <p:cNvSpPr>
              <a:spLocks noChangeArrowheads="1"/>
            </p:cNvSpPr>
            <p:nvPr/>
          </p:nvSpPr>
          <p:spPr bwMode="auto">
            <a:xfrm>
              <a:off x="659919" y="1232511"/>
              <a:ext cx="41998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105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 Neue Light" charset="-95"/>
                </a:rPr>
                <a:t>Crystal</a:t>
              </a:r>
            </a:p>
            <a:p>
              <a:pPr algn="ctr" defTabSz="685800"/>
              <a:r>
                <a:rPr lang="en-US" altLang="en-US" sz="105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 Neue Light" charset="-95"/>
                </a:rPr>
                <a:t>1    2 </a:t>
              </a:r>
              <a:endParaRPr lang="en-US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" name="Rectangle 1"/>
            <p:cNvSpPr/>
            <p:nvPr/>
          </p:nvSpPr>
          <p:spPr bwMode="auto">
            <a:xfrm>
              <a:off x="607973" y="1209114"/>
              <a:ext cx="515303" cy="1142644"/>
            </a:xfrm>
            <a:prstGeom prst="rect">
              <a:avLst/>
            </a:prstGeom>
            <a:solidFill>
              <a:srgbClr val="FFC000">
                <a:alpha val="14118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58810" y="2004565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 smtClean="0"/>
                <a:t>IHEP</a:t>
              </a:r>
            </a:p>
            <a:p>
              <a:pPr algn="ctr"/>
              <a:r>
                <a:rPr lang="en-US" sz="900" dirty="0" smtClean="0"/>
                <a:t>GONIO1</a:t>
              </a:r>
              <a:endParaRPr lang="en-GB" sz="900" dirty="0"/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1917399" y="1848054"/>
            <a:ext cx="580138" cy="364509"/>
            <a:chOff x="5074141" y="2015350"/>
            <a:chExt cx="580138" cy="364509"/>
          </a:xfrm>
        </p:grpSpPr>
        <p:sp>
          <p:nvSpPr>
            <p:cNvPr id="134" name="Freeform 150"/>
            <p:cNvSpPr>
              <a:spLocks/>
            </p:cNvSpPr>
            <p:nvPr/>
          </p:nvSpPr>
          <p:spPr bwMode="auto">
            <a:xfrm>
              <a:off x="5074141" y="2015350"/>
              <a:ext cx="580138" cy="287565"/>
            </a:xfrm>
            <a:custGeom>
              <a:avLst/>
              <a:gdLst>
                <a:gd name="T0" fmla="*/ 0 w 1120"/>
                <a:gd name="T1" fmla="*/ 0 h 348"/>
                <a:gd name="T2" fmla="*/ 0 w 1120"/>
                <a:gd name="T3" fmla="*/ 0 h 348"/>
                <a:gd name="T4" fmla="*/ 1120 w 1120"/>
                <a:gd name="T5" fmla="*/ 0 h 348"/>
                <a:gd name="T6" fmla="*/ 1120 w 1120"/>
                <a:gd name="T7" fmla="*/ 348 h 348"/>
                <a:gd name="T8" fmla="*/ 0 w 1120"/>
                <a:gd name="T9" fmla="*/ 348 h 348"/>
                <a:gd name="T10" fmla="*/ 0 w 1120"/>
                <a:gd name="T11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0" h="348">
                  <a:moveTo>
                    <a:pt x="0" y="0"/>
                  </a:moveTo>
                  <a:lnTo>
                    <a:pt x="0" y="0"/>
                  </a:lnTo>
                  <a:lnTo>
                    <a:pt x="1120" y="0"/>
                  </a:lnTo>
                  <a:lnTo>
                    <a:pt x="1120" y="348"/>
                  </a:lnTo>
                  <a:lnTo>
                    <a:pt x="0" y="3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  <p:sp>
          <p:nvSpPr>
            <p:cNvPr id="135" name="Rectangle 152"/>
            <p:cNvSpPr>
              <a:spLocks noChangeArrowheads="1"/>
            </p:cNvSpPr>
            <p:nvPr/>
          </p:nvSpPr>
          <p:spPr bwMode="auto">
            <a:xfrm>
              <a:off x="5113171" y="2025916"/>
              <a:ext cx="502079" cy="353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900" dirty="0" smtClean="0">
                  <a:solidFill>
                    <a:srgbClr val="FFFFFF"/>
                  </a:solidFill>
                  <a:latin typeface="Helvetica Neue Light" charset="-95"/>
                </a:rPr>
                <a:t>Absorber</a:t>
              </a:r>
            </a:p>
            <a:p>
              <a:pPr algn="ctr" defTabSz="685800"/>
              <a:endParaRPr lang="en-US" altLang="en-US" sz="1400" dirty="0"/>
            </a:p>
          </p:txBody>
        </p:sp>
      </p:grpSp>
      <p:sp>
        <p:nvSpPr>
          <p:cNvPr id="137" name="Rectangle 136"/>
          <p:cNvSpPr/>
          <p:nvPr/>
        </p:nvSpPr>
        <p:spPr bwMode="auto">
          <a:xfrm>
            <a:off x="2690155" y="1200749"/>
            <a:ext cx="515303" cy="1142644"/>
          </a:xfrm>
          <a:prstGeom prst="rect">
            <a:avLst/>
          </a:prstGeom>
          <a:solidFill>
            <a:srgbClr val="FFC000">
              <a:alpha val="14118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2651750" y="200047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 smtClean="0"/>
              <a:t>IHEP</a:t>
            </a:r>
          </a:p>
          <a:p>
            <a:pPr algn="ctr"/>
            <a:r>
              <a:rPr lang="en-US" sz="900" dirty="0" smtClean="0"/>
              <a:t>GONIO2</a:t>
            </a:r>
            <a:endParaRPr lang="en-GB" sz="900" dirty="0"/>
          </a:p>
        </p:txBody>
      </p:sp>
      <p:sp>
        <p:nvSpPr>
          <p:cNvPr id="136" name="Rectangle 27"/>
          <p:cNvSpPr>
            <a:spLocks noChangeArrowheads="1"/>
          </p:cNvSpPr>
          <p:nvPr/>
        </p:nvSpPr>
        <p:spPr bwMode="auto">
          <a:xfrm>
            <a:off x="2747638" y="1232511"/>
            <a:ext cx="4199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altLang="en-US" sz="10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 charset="-95"/>
              </a:rPr>
              <a:t>Crystal</a:t>
            </a:r>
          </a:p>
          <a:p>
            <a:pPr algn="ctr" defTabSz="685800"/>
            <a:r>
              <a:rPr lang="en-US" altLang="en-US" sz="10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 charset="-95"/>
              </a:rPr>
              <a:t>3</a:t>
            </a:r>
            <a:r>
              <a:rPr lang="en-US" altLang="en-US" sz="10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 charset="-95"/>
              </a:rPr>
              <a:t>    </a:t>
            </a:r>
            <a:r>
              <a:rPr lang="en-US" altLang="en-US" sz="10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 charset="-95"/>
              </a:rPr>
              <a:t>4</a:t>
            </a:r>
            <a:r>
              <a:rPr lang="en-US" altLang="en-US" sz="10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 charset="-95"/>
              </a:rPr>
              <a:t> </a:t>
            </a:r>
            <a:endParaRPr lang="en-US" alt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9" name="Block Arc 138"/>
          <p:cNvSpPr/>
          <p:nvPr/>
        </p:nvSpPr>
        <p:spPr>
          <a:xfrm rot="16642938">
            <a:off x="2749989" y="1777186"/>
            <a:ext cx="202406" cy="685800"/>
          </a:xfrm>
          <a:prstGeom prst="blockArc">
            <a:avLst>
              <a:gd name="adj1" fmla="val 18724492"/>
              <a:gd name="adj2" fmla="val 0"/>
              <a:gd name="adj3" fmla="val 25000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chemeClr val="tx1"/>
              </a:solidFill>
            </a:endParaRPr>
          </a:p>
        </p:txBody>
      </p:sp>
      <p:sp>
        <p:nvSpPr>
          <p:cNvPr id="140" name="Block Arc 139"/>
          <p:cNvSpPr/>
          <p:nvPr/>
        </p:nvSpPr>
        <p:spPr>
          <a:xfrm rot="16642938">
            <a:off x="3006648" y="1758794"/>
            <a:ext cx="202406" cy="685800"/>
          </a:xfrm>
          <a:prstGeom prst="blockArc">
            <a:avLst>
              <a:gd name="adj1" fmla="val 18724492"/>
              <a:gd name="adj2" fmla="val 0"/>
              <a:gd name="adj3" fmla="val 25000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chemeClr val="tx1"/>
              </a:solidFill>
            </a:endParaRPr>
          </a:p>
        </p:txBody>
      </p:sp>
      <p:sp>
        <p:nvSpPr>
          <p:cNvPr id="141" name="Rectangle 140"/>
          <p:cNvSpPr/>
          <p:nvPr/>
        </p:nvSpPr>
        <p:spPr bwMode="auto">
          <a:xfrm rot="16200000">
            <a:off x="4958383" y="1992658"/>
            <a:ext cx="494600" cy="192026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900" dirty="0" err="1" smtClean="0">
                <a:solidFill>
                  <a:schemeClr val="bg1"/>
                </a:solidFill>
              </a:rPr>
              <a:t>CpFM</a:t>
            </a:r>
            <a:endParaRPr kumimoji="0" lang="en-GB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grpSp>
        <p:nvGrpSpPr>
          <p:cNvPr id="142" name="Group 141"/>
          <p:cNvGrpSpPr/>
          <p:nvPr/>
        </p:nvGrpSpPr>
        <p:grpSpPr>
          <a:xfrm>
            <a:off x="6928729" y="1850130"/>
            <a:ext cx="580138" cy="287565"/>
            <a:chOff x="5074141" y="2015350"/>
            <a:chExt cx="580138" cy="287565"/>
          </a:xfrm>
        </p:grpSpPr>
        <p:sp>
          <p:nvSpPr>
            <p:cNvPr id="143" name="Freeform 150"/>
            <p:cNvSpPr>
              <a:spLocks/>
            </p:cNvSpPr>
            <p:nvPr/>
          </p:nvSpPr>
          <p:spPr bwMode="auto">
            <a:xfrm>
              <a:off x="5074141" y="2015350"/>
              <a:ext cx="580138" cy="287565"/>
            </a:xfrm>
            <a:custGeom>
              <a:avLst/>
              <a:gdLst>
                <a:gd name="T0" fmla="*/ 0 w 1120"/>
                <a:gd name="T1" fmla="*/ 0 h 348"/>
                <a:gd name="T2" fmla="*/ 0 w 1120"/>
                <a:gd name="T3" fmla="*/ 0 h 348"/>
                <a:gd name="T4" fmla="*/ 1120 w 1120"/>
                <a:gd name="T5" fmla="*/ 0 h 348"/>
                <a:gd name="T6" fmla="*/ 1120 w 1120"/>
                <a:gd name="T7" fmla="*/ 348 h 348"/>
                <a:gd name="T8" fmla="*/ 0 w 1120"/>
                <a:gd name="T9" fmla="*/ 348 h 348"/>
                <a:gd name="T10" fmla="*/ 0 w 1120"/>
                <a:gd name="T11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0" h="348">
                  <a:moveTo>
                    <a:pt x="0" y="0"/>
                  </a:moveTo>
                  <a:lnTo>
                    <a:pt x="0" y="0"/>
                  </a:lnTo>
                  <a:lnTo>
                    <a:pt x="1120" y="0"/>
                  </a:lnTo>
                  <a:lnTo>
                    <a:pt x="1120" y="348"/>
                  </a:lnTo>
                  <a:lnTo>
                    <a:pt x="0" y="3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500"/>
            </a:p>
          </p:txBody>
        </p:sp>
        <p:sp>
          <p:nvSpPr>
            <p:cNvPr id="144" name="Rectangle 152"/>
            <p:cNvSpPr>
              <a:spLocks noChangeArrowheads="1"/>
            </p:cNvSpPr>
            <p:nvPr/>
          </p:nvSpPr>
          <p:spPr bwMode="auto">
            <a:xfrm>
              <a:off x="5113171" y="2025916"/>
              <a:ext cx="50207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/>
              <a:r>
                <a:rPr lang="en-US" altLang="en-US" sz="900" dirty="0" smtClean="0">
                  <a:solidFill>
                    <a:srgbClr val="FFFFFF"/>
                  </a:solidFill>
                  <a:latin typeface="Helvetica Neue Light" charset="-95"/>
                </a:rPr>
                <a:t>Absorber</a:t>
              </a:r>
            </a:p>
            <a:p>
              <a:pPr algn="ctr" defTabSz="685800"/>
              <a:r>
                <a:rPr lang="en-US" altLang="en-US" sz="900" dirty="0" smtClean="0">
                  <a:solidFill>
                    <a:srgbClr val="FFFFFF"/>
                  </a:solidFill>
                </a:rPr>
                <a:t>W 100cm</a:t>
              </a:r>
              <a:endParaRPr lang="en-US" altLang="en-US" sz="1400" dirty="0"/>
            </a:p>
          </p:txBody>
        </p:sp>
      </p:grpSp>
      <p:sp>
        <p:nvSpPr>
          <p:cNvPr id="145" name="Rectangle 187"/>
          <p:cNvSpPr>
            <a:spLocks noChangeArrowheads="1"/>
          </p:cNvSpPr>
          <p:nvPr/>
        </p:nvSpPr>
        <p:spPr bwMode="auto">
          <a:xfrm>
            <a:off x="5167356" y="2444257"/>
            <a:ext cx="788677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900" b="1" dirty="0">
                <a:solidFill>
                  <a:schemeClr val="tx2"/>
                </a:solidFill>
                <a:latin typeface="Helvetica Neue Light" charset="-95"/>
              </a:rPr>
              <a:t>1</a:t>
            </a:r>
            <a:r>
              <a:rPr lang="en-US" altLang="en-US" sz="900" b="1" dirty="0" smtClean="0">
                <a:solidFill>
                  <a:schemeClr val="tx2"/>
                </a:solidFill>
                <a:latin typeface="Helvetica Neue Light" charset="-95"/>
              </a:rPr>
              <a:t> </a:t>
            </a:r>
            <a:r>
              <a:rPr lang="en-US" altLang="en-US" sz="900" b="1" dirty="0" err="1">
                <a:solidFill>
                  <a:schemeClr val="tx2"/>
                </a:solidFill>
                <a:latin typeface="Helvetica Neue Light" charset="-95"/>
              </a:rPr>
              <a:t>Timepixes</a:t>
            </a:r>
            <a:r>
              <a:rPr lang="en-US" altLang="en-US" sz="900" b="1" dirty="0">
                <a:solidFill>
                  <a:schemeClr val="tx2"/>
                </a:solidFill>
                <a:latin typeface="Helvetica Neue Light" charset="-95"/>
              </a:rPr>
              <a:t>    </a:t>
            </a:r>
            <a:endParaRPr lang="en-US" altLang="en-US" sz="2100" b="1" dirty="0">
              <a:solidFill>
                <a:schemeClr val="tx2"/>
              </a:solidFill>
            </a:endParaRPr>
          </a:p>
        </p:txBody>
      </p:sp>
      <p:cxnSp>
        <p:nvCxnSpPr>
          <p:cNvPr id="146" name="Straight Arrow Connector 145"/>
          <p:cNvCxnSpPr/>
          <p:nvPr/>
        </p:nvCxnSpPr>
        <p:spPr>
          <a:xfrm flipH="1" flipV="1">
            <a:off x="4954070" y="2297208"/>
            <a:ext cx="133621" cy="200724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8" name="Group 147"/>
          <p:cNvGrpSpPr/>
          <p:nvPr/>
        </p:nvGrpSpPr>
        <p:grpSpPr>
          <a:xfrm rot="16200000">
            <a:off x="5205754" y="2052029"/>
            <a:ext cx="421910" cy="230832"/>
            <a:chOff x="401972" y="2750741"/>
            <a:chExt cx="421910" cy="230832"/>
          </a:xfrm>
        </p:grpSpPr>
        <p:sp>
          <p:nvSpPr>
            <p:cNvPr id="149" name="Rectangle 148"/>
            <p:cNvSpPr/>
            <p:nvPr/>
          </p:nvSpPr>
          <p:spPr bwMode="auto">
            <a:xfrm>
              <a:off x="455500" y="2783335"/>
              <a:ext cx="314854" cy="165645"/>
            </a:xfrm>
            <a:prstGeom prst="rect">
              <a:avLst/>
            </a:prstGeom>
            <a:solidFill>
              <a:srgbClr val="00964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401972" y="2750741"/>
              <a:ext cx="42191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BLM</a:t>
              </a:r>
              <a:endParaRPr lang="en-GB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Block Arc 11"/>
          <p:cNvSpPr/>
          <p:nvPr/>
        </p:nvSpPr>
        <p:spPr>
          <a:xfrm rot="16642938">
            <a:off x="292069" y="1645623"/>
            <a:ext cx="202406" cy="685800"/>
          </a:xfrm>
          <a:prstGeom prst="blockArc">
            <a:avLst>
              <a:gd name="adj1" fmla="val 18724492"/>
              <a:gd name="adj2" fmla="val 0"/>
              <a:gd name="adj3" fmla="val 25000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chemeClr val="tx1"/>
              </a:solidFill>
            </a:endParaRPr>
          </a:p>
        </p:txBody>
      </p:sp>
      <p:pic>
        <p:nvPicPr>
          <p:cNvPr id="151" name="Picture 15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448059" y="2692240"/>
            <a:ext cx="1405879" cy="2257930"/>
          </a:xfrm>
          <a:prstGeom prst="rect">
            <a:avLst/>
          </a:prstGeom>
        </p:spPr>
      </p:pic>
      <p:pic>
        <p:nvPicPr>
          <p:cNvPr id="152" name="Picture 1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097" y="3136459"/>
            <a:ext cx="1299053" cy="17320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22033" y="4606152"/>
            <a:ext cx="2104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3F7E"/>
                </a:solidFill>
              </a:rPr>
              <a:t>Katrine readout of Timepix3 </a:t>
            </a:r>
          </a:p>
          <a:p>
            <a:r>
              <a:rPr lang="en-US" sz="1200" dirty="0" smtClean="0">
                <a:solidFill>
                  <a:srgbClr val="003F7E"/>
                </a:solidFill>
              </a:rPr>
              <a:t>(P. </a:t>
            </a:r>
            <a:r>
              <a:rPr lang="en-US" sz="1200" dirty="0" err="1" smtClean="0">
                <a:solidFill>
                  <a:srgbClr val="003F7E"/>
                </a:solidFill>
              </a:rPr>
              <a:t>Burian</a:t>
            </a:r>
            <a:r>
              <a:rPr lang="en-US" sz="1200" dirty="0" smtClean="0">
                <a:solidFill>
                  <a:srgbClr val="003F7E"/>
                </a:solidFill>
              </a:rPr>
              <a:t>)</a:t>
            </a:r>
            <a:endParaRPr lang="en-GB" sz="1200" dirty="0">
              <a:solidFill>
                <a:srgbClr val="003F7E"/>
              </a:solidFill>
            </a:endParaRPr>
          </a:p>
        </p:txBody>
      </p:sp>
      <p:cxnSp>
        <p:nvCxnSpPr>
          <p:cNvPr id="113" name="Straight Arrow Connector 112"/>
          <p:cNvCxnSpPr/>
          <p:nvPr/>
        </p:nvCxnSpPr>
        <p:spPr bwMode="auto">
          <a:xfrm flipV="1">
            <a:off x="1557207" y="996950"/>
            <a:ext cx="1390599" cy="619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stealth" w="med" len="med"/>
            <a:tailEnd type="stealth" w="med" len="med"/>
          </a:ln>
          <a:effectLst/>
        </p:spPr>
      </p:cxnSp>
      <p:sp>
        <p:nvSpPr>
          <p:cNvPr id="114" name="Rectangle 81"/>
          <p:cNvSpPr>
            <a:spLocks noChangeArrowheads="1"/>
          </p:cNvSpPr>
          <p:nvPr/>
        </p:nvSpPr>
        <p:spPr bwMode="auto">
          <a:xfrm>
            <a:off x="1928166" y="804852"/>
            <a:ext cx="35907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000" dirty="0">
                <a:solidFill>
                  <a:srgbClr val="000000"/>
                </a:solidFill>
                <a:latin typeface="Helvetica Neue Light" charset="-95"/>
              </a:rPr>
              <a:t> ~ 6</a:t>
            </a:r>
            <a:r>
              <a:rPr lang="en-US" altLang="en-US" sz="1000" dirty="0" smtClean="0">
                <a:solidFill>
                  <a:srgbClr val="000000"/>
                </a:solidFill>
                <a:latin typeface="Helvetica Neue Light" charset="-95"/>
              </a:rPr>
              <a:t> m</a:t>
            </a:r>
            <a:endParaRPr lang="en-US" altLang="en-US" sz="1800" dirty="0"/>
          </a:p>
        </p:txBody>
      </p:sp>
      <p:sp>
        <p:nvSpPr>
          <p:cNvPr id="116" name="Block Arc 115"/>
          <p:cNvSpPr/>
          <p:nvPr/>
        </p:nvSpPr>
        <p:spPr>
          <a:xfrm rot="16642938">
            <a:off x="560904" y="1643579"/>
            <a:ext cx="202406" cy="685800"/>
          </a:xfrm>
          <a:prstGeom prst="blockArc">
            <a:avLst>
              <a:gd name="adj1" fmla="val 18724492"/>
              <a:gd name="adj2" fmla="val 0"/>
              <a:gd name="adj3" fmla="val 25000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57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48148E-6 L -0.00017 -0.0115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" y="-57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97531E-6 L -0.00018 -0.0114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302" grpId="0" animBg="1"/>
      <p:bldP spid="301" grpId="0" animBg="1"/>
      <p:bldP spid="140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363" y="0"/>
            <a:ext cx="7467600" cy="708422"/>
          </a:xfrm>
        </p:spPr>
        <p:txBody>
          <a:bodyPr/>
          <a:lstStyle/>
          <a:p>
            <a:r>
              <a:rPr lang="it-IT" dirty="0" smtClean="0"/>
              <a:t>Timepix family</a:t>
            </a:r>
            <a:endParaRPr lang="it-IT" dirty="0"/>
          </a:p>
        </p:txBody>
      </p:sp>
      <p:sp>
        <p:nvSpPr>
          <p:cNvPr id="10" name="AutoShape 4" descr="Immagine correlat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grpSp>
        <p:nvGrpSpPr>
          <p:cNvPr id="18" name="Group 17"/>
          <p:cNvGrpSpPr/>
          <p:nvPr/>
        </p:nvGrpSpPr>
        <p:grpSpPr>
          <a:xfrm>
            <a:off x="269362" y="843525"/>
            <a:ext cx="2996868" cy="3994120"/>
            <a:chOff x="269362" y="843525"/>
            <a:chExt cx="2996868" cy="3994120"/>
          </a:xfrm>
        </p:grpSpPr>
        <p:sp>
          <p:nvSpPr>
            <p:cNvPr id="6" name="TextBox 5"/>
            <p:cNvSpPr txBox="1"/>
            <p:nvPr/>
          </p:nvSpPr>
          <p:spPr>
            <a:xfrm>
              <a:off x="472272" y="843525"/>
              <a:ext cx="2014078" cy="2339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003F7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Timepix :</a:t>
              </a:r>
            </a:p>
            <a:p>
              <a:r>
                <a:rPr lang="it-IT" sz="16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Time frame oriented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400" dirty="0" smtClean="0">
                  <a:solidFill>
                    <a:srgbClr val="003F7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Counting mode </a:t>
              </a:r>
              <a:r>
                <a:rPr lang="it-IT" sz="1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400" dirty="0" smtClean="0">
                  <a:solidFill>
                    <a:srgbClr val="003F7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Time of arrival   </a:t>
              </a:r>
              <a:r>
                <a:rPr lang="it-IT" sz="1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400" dirty="0" smtClean="0">
                  <a:solidFill>
                    <a:srgbClr val="003F7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Charge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it-IT" sz="1200" dirty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285750" indent="-285750">
                <a:buFont typeface="Wingdings" panose="05000000000000000000" pitchFamily="2" charset="2"/>
                <a:buChar char="J"/>
              </a:pPr>
              <a:r>
                <a:rPr lang="it-IT" sz="1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Dead Time</a:t>
              </a:r>
              <a:endParaRPr lang="it-IT" sz="1400" dirty="0">
                <a:solidFill>
                  <a:srgbClr val="0096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endParaRPr>
            </a:p>
            <a:p>
              <a:pPr marL="285750" indent="-285750">
                <a:buFont typeface="Wingdings" panose="05000000000000000000" pitchFamily="2" charset="2"/>
                <a:buChar char="J"/>
              </a:pPr>
              <a:r>
                <a:rPr lang="it-IT" sz="1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anose="05000000000000000000" pitchFamily="2" charset="2"/>
                </a:rPr>
                <a:t>&gt; </a:t>
              </a:r>
              <a:r>
                <a:rPr lang="it-IT" sz="1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anose="05000000000000000000" pitchFamily="2" charset="2"/>
                </a:rPr>
                <a:t>5 keV</a:t>
              </a:r>
            </a:p>
            <a:p>
              <a:pPr marL="285750" indent="-285750">
                <a:buFont typeface="Wingdings" panose="05000000000000000000" pitchFamily="2" charset="2"/>
                <a:buChar char="J"/>
              </a:pPr>
              <a:r>
                <a:rPr lang="it-IT" sz="1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anose="05000000000000000000" pitchFamily="2" charset="2"/>
                </a:rPr>
                <a:t>10 ns resolution</a:t>
              </a:r>
              <a:endParaRPr lang="it-IT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285750" indent="-285750">
                <a:buFont typeface="Wingdings" panose="05000000000000000000" pitchFamily="2" charset="2"/>
                <a:buChar char="J"/>
              </a:pPr>
              <a:r>
                <a:rPr lang="it-IT" sz="1400" dirty="0" smtClean="0">
                  <a:solidFill>
                    <a:srgbClr val="00964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anose="05000000000000000000" pitchFamily="2" charset="2"/>
                </a:rPr>
                <a:t>kB/s</a:t>
              </a:r>
              <a:endParaRPr lang="it-IT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69362" y="3374293"/>
              <a:ext cx="2996868" cy="1463352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2034034" y="843525"/>
            <a:ext cx="3731464" cy="3994120"/>
            <a:chOff x="2034034" y="843525"/>
            <a:chExt cx="3731464" cy="399412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58255" y="3380909"/>
              <a:ext cx="1869405" cy="145673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343040" y="843525"/>
              <a:ext cx="2422458" cy="28931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003F7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Timepix3</a:t>
              </a:r>
            </a:p>
            <a:p>
              <a:pPr lvl="0"/>
              <a:r>
                <a:rPr lang="it-IT" sz="16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Pixel oriented</a:t>
              </a:r>
              <a:endParaRPr lang="it-IT" sz="2400" dirty="0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it-IT" sz="1400" dirty="0" smtClean="0">
                  <a:solidFill>
                    <a:srgbClr val="003F7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Counting </a:t>
              </a:r>
              <a:r>
                <a:rPr lang="it-IT" sz="1400" dirty="0">
                  <a:solidFill>
                    <a:srgbClr val="003F7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mode </a:t>
              </a:r>
              <a:r>
                <a:rPr lang="it-IT" sz="1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and</a:t>
              </a:r>
              <a:endParaRPr lang="it-IT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it-IT" sz="1400" dirty="0">
                  <a:solidFill>
                    <a:srgbClr val="003F7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Time of </a:t>
              </a:r>
              <a:r>
                <a:rPr lang="it-IT" sz="1400" dirty="0" smtClean="0">
                  <a:solidFill>
                    <a:srgbClr val="003F7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arrival   </a:t>
              </a:r>
              <a:r>
                <a:rPr lang="it-IT" sz="1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and</a:t>
              </a:r>
              <a:endParaRPr lang="it-IT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it-IT" sz="1400" dirty="0" smtClean="0">
                  <a:solidFill>
                    <a:srgbClr val="003F7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Charge</a:t>
              </a:r>
            </a:p>
            <a:p>
              <a:pPr lvl="0"/>
              <a:r>
                <a:rPr lang="it-IT" sz="1400" dirty="0" smtClean="0">
                  <a:solidFill>
                    <a:srgbClr val="003F7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endParaRPr lang="it-IT" sz="1400" dirty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285750" indent="-285750">
                <a:buFont typeface="Wingdings" panose="05000000000000000000" pitchFamily="2" charset="2"/>
                <a:buChar char="J"/>
              </a:pPr>
              <a:r>
                <a:rPr lang="it-IT" sz="1400" dirty="0" smtClean="0">
                  <a:solidFill>
                    <a:srgbClr val="00964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anose="05000000000000000000" pitchFamily="2" charset="2"/>
                </a:rPr>
                <a:t>Continous measurement</a:t>
              </a:r>
            </a:p>
            <a:p>
              <a:pPr marL="285750" indent="-285750">
                <a:buFont typeface="Wingdings" panose="05000000000000000000" pitchFamily="2" charset="2"/>
                <a:buChar char="J"/>
              </a:pPr>
              <a:r>
                <a:rPr lang="it-IT" sz="1400" dirty="0" smtClean="0">
                  <a:solidFill>
                    <a:srgbClr val="00964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anose="05000000000000000000" pitchFamily="2" charset="2"/>
                </a:rPr>
                <a:t>&gt; 3 keV</a:t>
              </a:r>
            </a:p>
            <a:p>
              <a:pPr marL="285750" indent="-285750">
                <a:buFont typeface="Wingdings" panose="05000000000000000000" pitchFamily="2" charset="2"/>
                <a:buChar char="J"/>
              </a:pPr>
              <a:r>
                <a:rPr lang="it-IT" sz="1400" dirty="0" smtClean="0">
                  <a:solidFill>
                    <a:srgbClr val="00964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anose="05000000000000000000" pitchFamily="2" charset="2"/>
                </a:rPr>
                <a:t>1.5 ns resoution</a:t>
              </a:r>
            </a:p>
            <a:p>
              <a:pPr marL="285750" indent="-285750">
                <a:buFont typeface="Wingdings" panose="05000000000000000000" pitchFamily="2" charset="2"/>
                <a:buChar char="L"/>
              </a:pPr>
              <a:r>
                <a:rPr lang="it-IT" sz="1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anose="05000000000000000000" pitchFamily="2" charset="2"/>
                </a:rPr>
                <a:t>MB/s</a:t>
              </a:r>
            </a:p>
            <a:p>
              <a:pPr marL="285750" indent="-285750">
                <a:buFont typeface="Wingdings" panose="05000000000000000000" pitchFamily="2" charset="2"/>
                <a:buChar char="L"/>
              </a:pPr>
              <a:r>
                <a:rPr lang="it-IT" sz="1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High Temperature</a:t>
              </a:r>
              <a:endParaRPr lang="it-IT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endParaRPr lang="it-IT" dirty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Right Arrow 12"/>
            <p:cNvSpPr/>
            <p:nvPr/>
          </p:nvSpPr>
          <p:spPr bwMode="auto">
            <a:xfrm>
              <a:off x="2034034" y="943553"/>
              <a:ext cx="1113745" cy="200055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268977" y="843525"/>
            <a:ext cx="3544591" cy="3994120"/>
            <a:chOff x="5268977" y="843525"/>
            <a:chExt cx="3544591" cy="3994120"/>
          </a:xfrm>
        </p:grpSpPr>
        <p:sp>
          <p:nvSpPr>
            <p:cNvPr id="7" name="TextBox 6"/>
            <p:cNvSpPr txBox="1"/>
            <p:nvPr/>
          </p:nvSpPr>
          <p:spPr>
            <a:xfrm>
              <a:off x="6799490" y="843525"/>
              <a:ext cx="2014078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003F7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Timepix2</a:t>
              </a:r>
            </a:p>
            <a:p>
              <a:pPr lvl="0"/>
              <a:r>
                <a:rPr lang="it-IT" sz="1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Pixel </a:t>
              </a:r>
              <a:r>
                <a:rPr lang="it-IT" sz="16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oriented</a:t>
              </a:r>
            </a:p>
            <a:p>
              <a:pPr lvl="0"/>
              <a:r>
                <a:rPr lang="it-IT" sz="16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Time frame oriented</a:t>
              </a:r>
              <a:endParaRPr lang="it-IT" sz="2400" dirty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7035" y="3380909"/>
              <a:ext cx="2189085" cy="1456736"/>
            </a:xfrm>
            <a:prstGeom prst="rect">
              <a:avLst/>
            </a:prstGeom>
          </p:spPr>
        </p:pic>
        <p:sp>
          <p:nvSpPr>
            <p:cNvPr id="14" name="Right Arrow 13"/>
            <p:cNvSpPr/>
            <p:nvPr/>
          </p:nvSpPr>
          <p:spPr bwMode="auto">
            <a:xfrm>
              <a:off x="5268977" y="943553"/>
              <a:ext cx="1113745" cy="200055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979398" y="1923603"/>
              <a:ext cx="4972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4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  <a:endPara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644400" y="2277546"/>
              <a:ext cx="4972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4000" b="1" dirty="0" smtClean="0">
                  <a:solidFill>
                    <a:srgbClr val="00964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  <a:endParaRPr lang="it-IT" sz="4000" b="1" dirty="0">
                <a:solidFill>
                  <a:srgbClr val="0096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076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85825" y="1"/>
            <a:ext cx="8105775" cy="708422"/>
          </a:xfrm>
        </p:spPr>
        <p:txBody>
          <a:bodyPr/>
          <a:lstStyle/>
          <a:p>
            <a:r>
              <a:rPr lang="en-US" dirty="0" smtClean="0"/>
              <a:t>The UA9 detectors : Timepix 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653820" y="838243"/>
            <a:ext cx="49715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2060"/>
                </a:solidFill>
              </a:rPr>
              <a:t>Based on silicon sensor </a:t>
            </a:r>
            <a:r>
              <a:rPr lang="en-US" sz="1500" dirty="0" smtClean="0">
                <a:solidFill>
                  <a:srgbClr val="002060"/>
                </a:solidFill>
              </a:rPr>
              <a:t>300 </a:t>
            </a:r>
            <a:r>
              <a:rPr lang="en-US" sz="1500" dirty="0" smtClean="0">
                <a:solidFill>
                  <a:srgbClr val="002060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1500" dirty="0" smtClean="0">
                <a:solidFill>
                  <a:srgbClr val="002060"/>
                </a:solidFill>
              </a:rPr>
              <a:t>m </a:t>
            </a:r>
            <a:r>
              <a:rPr lang="en-US" sz="1500" dirty="0">
                <a:solidFill>
                  <a:srgbClr val="002060"/>
                </a:solidFill>
              </a:rPr>
              <a:t>thick</a:t>
            </a:r>
          </a:p>
          <a:p>
            <a:endParaRPr lang="en-US" sz="1500" dirty="0">
              <a:solidFill>
                <a:srgbClr val="002060"/>
              </a:solidFill>
            </a:endParaRPr>
          </a:p>
          <a:p>
            <a:r>
              <a:rPr lang="en-US" sz="1500" dirty="0">
                <a:solidFill>
                  <a:srgbClr val="002060"/>
                </a:solidFill>
              </a:rPr>
              <a:t>About  20 readouts per </a:t>
            </a:r>
            <a:r>
              <a:rPr lang="en-US" sz="1500" dirty="0" smtClean="0">
                <a:solidFill>
                  <a:srgbClr val="002060"/>
                </a:solidFill>
              </a:rPr>
              <a:t>seconds</a:t>
            </a:r>
            <a:endParaRPr lang="en-US" sz="1500" dirty="0">
              <a:solidFill>
                <a:srgbClr val="002060"/>
              </a:solidFill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1500" dirty="0" smtClean="0">
                <a:solidFill>
                  <a:srgbClr val="002060"/>
                </a:solidFill>
              </a:rPr>
              <a:t>200 </a:t>
            </a:r>
            <a:r>
              <a:rPr lang="en-US" sz="1500" dirty="0" smtClean="0">
                <a:solidFill>
                  <a:srgbClr val="002060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1500" dirty="0" smtClean="0">
                <a:solidFill>
                  <a:srgbClr val="002060"/>
                </a:solidFill>
              </a:rPr>
              <a:t>s </a:t>
            </a:r>
            <a:r>
              <a:rPr lang="en-US" sz="1500" dirty="0">
                <a:solidFill>
                  <a:srgbClr val="002060"/>
                </a:solidFill>
              </a:rPr>
              <a:t>with 20 ns resolution </a:t>
            </a:r>
            <a:r>
              <a:rPr lang="en-US" sz="1500" dirty="0" smtClean="0">
                <a:solidFill>
                  <a:srgbClr val="002060"/>
                </a:solidFill>
              </a:rPr>
              <a:t>or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500" dirty="0" smtClean="0">
                <a:solidFill>
                  <a:srgbClr val="002060"/>
                </a:solidFill>
              </a:rPr>
              <a:t>2 </a:t>
            </a:r>
            <a:r>
              <a:rPr lang="en-US" sz="1500" dirty="0">
                <a:solidFill>
                  <a:srgbClr val="002060"/>
                </a:solidFill>
              </a:rPr>
              <a:t>ms with 200 ns resolution </a:t>
            </a:r>
          </a:p>
          <a:p>
            <a:endParaRPr lang="en-US" sz="1500" dirty="0" smtClean="0">
              <a:solidFill>
                <a:srgbClr val="002060"/>
              </a:solidFill>
            </a:endParaRPr>
          </a:p>
          <a:p>
            <a:r>
              <a:rPr lang="en-US" sz="1500" dirty="0" smtClean="0">
                <a:solidFill>
                  <a:srgbClr val="002060"/>
                </a:solidFill>
              </a:rPr>
              <a:t>Cluster reconstruction offline  (was online in 2016)</a:t>
            </a:r>
          </a:p>
          <a:p>
            <a:r>
              <a:rPr lang="en-US" sz="1500" dirty="0" smtClean="0">
                <a:solidFill>
                  <a:srgbClr val="FF0000"/>
                </a:solidFill>
              </a:rPr>
              <a:t>Synchronized </a:t>
            </a:r>
            <a:r>
              <a:rPr lang="en-US" sz="1500" dirty="0">
                <a:solidFill>
                  <a:srgbClr val="FF0000"/>
                </a:solidFill>
              </a:rPr>
              <a:t>readout with </a:t>
            </a:r>
            <a:r>
              <a:rPr lang="en-US" sz="1500" dirty="0" smtClean="0">
                <a:solidFill>
                  <a:srgbClr val="FF0000"/>
                </a:solidFill>
              </a:rPr>
              <a:t>SPS Radiofrequency  </a:t>
            </a:r>
            <a:endParaRPr lang="en-US" sz="1500" dirty="0">
              <a:solidFill>
                <a:srgbClr val="FF0000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80" y="905369"/>
            <a:ext cx="2329827" cy="165747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2786854"/>
            <a:ext cx="8991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We have </a:t>
            </a:r>
            <a:r>
              <a:rPr lang="en-US" sz="1400" dirty="0" smtClean="0">
                <a:solidFill>
                  <a:srgbClr val="002060"/>
                </a:solidFill>
              </a:rPr>
              <a:t>five </a:t>
            </a:r>
            <a:r>
              <a:rPr lang="en-US" sz="1400" dirty="0">
                <a:solidFill>
                  <a:srgbClr val="002060"/>
                </a:solidFill>
              </a:rPr>
              <a:t>assemblies installed </a:t>
            </a:r>
            <a:r>
              <a:rPr lang="en-US" sz="1400" dirty="0" smtClean="0">
                <a:solidFill>
                  <a:srgbClr val="002060"/>
                </a:solidFill>
              </a:rPr>
              <a:t>with </a:t>
            </a:r>
            <a:r>
              <a:rPr lang="en-US" sz="1400" dirty="0">
                <a:solidFill>
                  <a:srgbClr val="002060"/>
                </a:solidFill>
              </a:rPr>
              <a:t>14x14 mm</a:t>
            </a:r>
            <a:r>
              <a:rPr lang="en-US" sz="1400" baseline="30000" dirty="0">
                <a:solidFill>
                  <a:srgbClr val="002060"/>
                </a:solidFill>
              </a:rPr>
              <a:t>2 </a:t>
            </a:r>
            <a:r>
              <a:rPr lang="en-US" sz="1400" dirty="0">
                <a:solidFill>
                  <a:srgbClr val="002060"/>
                </a:solidFill>
              </a:rPr>
              <a:t>active area (2 cm</a:t>
            </a:r>
            <a:r>
              <a:rPr lang="en-US" sz="1400" baseline="30000" dirty="0">
                <a:solidFill>
                  <a:srgbClr val="002060"/>
                </a:solidFill>
              </a:rPr>
              <a:t>2</a:t>
            </a:r>
            <a:r>
              <a:rPr lang="en-US" sz="1400" dirty="0" smtClean="0">
                <a:solidFill>
                  <a:srgbClr val="002060"/>
                </a:solidFill>
              </a:rPr>
              <a:t>)</a:t>
            </a:r>
          </a:p>
          <a:p>
            <a:pPr marL="214313" indent="-214313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2060"/>
                </a:solidFill>
              </a:rPr>
              <a:t>2 </a:t>
            </a:r>
            <a:r>
              <a:rPr lang="en-US" sz="1400" dirty="0" err="1">
                <a:solidFill>
                  <a:srgbClr val="002060"/>
                </a:solidFill>
              </a:rPr>
              <a:t>Timpixes</a:t>
            </a:r>
            <a:r>
              <a:rPr lang="en-US" sz="1400" dirty="0">
                <a:solidFill>
                  <a:srgbClr val="002060"/>
                </a:solidFill>
              </a:rPr>
              <a:t> on Roman pot </a:t>
            </a:r>
            <a:r>
              <a:rPr lang="en-US" sz="1400" dirty="0" smtClean="0">
                <a:solidFill>
                  <a:srgbClr val="002060"/>
                </a:solidFill>
              </a:rPr>
              <a:t>#0  (after the first </a:t>
            </a:r>
            <a:r>
              <a:rPr lang="en-US" sz="1400" dirty="0" err="1" smtClean="0">
                <a:solidFill>
                  <a:srgbClr val="002060"/>
                </a:solidFill>
              </a:rPr>
              <a:t>Gonio</a:t>
            </a:r>
            <a:r>
              <a:rPr lang="en-US" sz="1400" dirty="0" smtClean="0">
                <a:solidFill>
                  <a:srgbClr val="00206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crystals 1 and 2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>
                <a:solidFill>
                  <a:srgbClr val="002060"/>
                </a:solidFill>
              </a:rPr>
              <a:t>image of the channeled beam</a:t>
            </a:r>
            <a:r>
              <a:rPr lang="en-US" sz="1400" dirty="0" smtClean="0">
                <a:solidFill>
                  <a:srgbClr val="002060"/>
                </a:solidFill>
              </a:rPr>
              <a:t>)</a:t>
            </a:r>
            <a:endParaRPr lang="en-US" sz="1400" dirty="0">
              <a:solidFill>
                <a:srgbClr val="002060"/>
              </a:solidFill>
            </a:endParaRPr>
          </a:p>
          <a:p>
            <a:pPr marL="214313" indent="-214313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2060"/>
                </a:solidFill>
              </a:rPr>
              <a:t>1 Timepix </a:t>
            </a:r>
            <a:r>
              <a:rPr lang="en-US" sz="1400" dirty="0" smtClean="0">
                <a:solidFill>
                  <a:srgbClr val="002060"/>
                </a:solidFill>
              </a:rPr>
              <a:t>  on </a:t>
            </a:r>
            <a:r>
              <a:rPr lang="en-US" sz="1400" dirty="0">
                <a:solidFill>
                  <a:srgbClr val="002060"/>
                </a:solidFill>
              </a:rPr>
              <a:t>Roman pot #1  </a:t>
            </a:r>
            <a:r>
              <a:rPr lang="en-US" sz="1400" dirty="0" smtClean="0">
                <a:solidFill>
                  <a:srgbClr val="002060"/>
                </a:solidFill>
              </a:rPr>
              <a:t>(</a:t>
            </a:r>
            <a:r>
              <a:rPr lang="en-US" sz="1400" dirty="0">
                <a:solidFill>
                  <a:srgbClr val="002060"/>
                </a:solidFill>
              </a:rPr>
              <a:t>after the </a:t>
            </a:r>
            <a:r>
              <a:rPr lang="en-US" sz="1400" dirty="0" smtClean="0">
                <a:solidFill>
                  <a:srgbClr val="002060"/>
                </a:solidFill>
              </a:rPr>
              <a:t>second </a:t>
            </a:r>
            <a:r>
              <a:rPr lang="en-US" sz="1400" dirty="0">
                <a:solidFill>
                  <a:srgbClr val="002060"/>
                </a:solidFill>
              </a:rPr>
              <a:t>Gonio </a:t>
            </a:r>
            <a:r>
              <a:rPr lang="en-US" sz="1400" dirty="0">
                <a:solidFill>
                  <a:srgbClr val="FF0000"/>
                </a:solidFill>
              </a:rPr>
              <a:t>crystals </a:t>
            </a:r>
            <a:r>
              <a:rPr lang="en-US" sz="1400" dirty="0" smtClean="0">
                <a:solidFill>
                  <a:srgbClr val="FF0000"/>
                </a:solidFill>
              </a:rPr>
              <a:t>3 </a:t>
            </a:r>
            <a:r>
              <a:rPr lang="en-US" sz="1400" dirty="0">
                <a:solidFill>
                  <a:srgbClr val="FF0000"/>
                </a:solidFill>
              </a:rPr>
              <a:t>and </a:t>
            </a:r>
            <a:r>
              <a:rPr lang="en-US" sz="1400" dirty="0" smtClean="0">
                <a:solidFill>
                  <a:srgbClr val="FF0000"/>
                </a:solidFill>
              </a:rPr>
              <a:t>4 </a:t>
            </a:r>
            <a:r>
              <a:rPr lang="en-US" sz="1400" dirty="0">
                <a:solidFill>
                  <a:srgbClr val="002060"/>
                </a:solidFill>
              </a:rPr>
              <a:t>image of the </a:t>
            </a:r>
            <a:r>
              <a:rPr lang="en-US" sz="1400" dirty="0" smtClean="0">
                <a:solidFill>
                  <a:srgbClr val="002060"/>
                </a:solidFill>
              </a:rPr>
              <a:t>double channeled </a:t>
            </a:r>
            <a:r>
              <a:rPr lang="en-US" sz="1400" dirty="0">
                <a:solidFill>
                  <a:srgbClr val="002060"/>
                </a:solidFill>
              </a:rPr>
              <a:t>beam</a:t>
            </a:r>
            <a:r>
              <a:rPr lang="en-US" sz="1400" dirty="0" smtClean="0">
                <a:solidFill>
                  <a:srgbClr val="002060"/>
                </a:solidFill>
              </a:rPr>
              <a:t>)</a:t>
            </a:r>
            <a:endParaRPr lang="en-US" sz="1400" dirty="0">
              <a:solidFill>
                <a:srgbClr val="002060"/>
              </a:solidFill>
            </a:endParaRPr>
          </a:p>
          <a:p>
            <a:pPr marL="214313" indent="-214313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002060"/>
                </a:solidFill>
              </a:rPr>
              <a:t>2 </a:t>
            </a:r>
            <a:r>
              <a:rPr lang="en-US" sz="1400" dirty="0" err="1">
                <a:solidFill>
                  <a:srgbClr val="002060"/>
                </a:solidFill>
              </a:rPr>
              <a:t>Timpixes</a:t>
            </a:r>
            <a:r>
              <a:rPr lang="en-US" sz="1400" dirty="0">
                <a:solidFill>
                  <a:srgbClr val="002060"/>
                </a:solidFill>
              </a:rPr>
              <a:t> on Roman pot </a:t>
            </a:r>
            <a:r>
              <a:rPr lang="en-US" sz="1400" dirty="0" smtClean="0">
                <a:solidFill>
                  <a:srgbClr val="002060"/>
                </a:solidFill>
              </a:rPr>
              <a:t>#3  </a:t>
            </a:r>
            <a:r>
              <a:rPr lang="en-US" sz="1400" dirty="0">
                <a:solidFill>
                  <a:srgbClr val="002060"/>
                </a:solidFill>
              </a:rPr>
              <a:t>(dispersive area for extracted beam image)</a:t>
            </a:r>
          </a:p>
          <a:p>
            <a:endParaRPr lang="en-US" sz="1400" dirty="0">
              <a:solidFill>
                <a:srgbClr val="002060"/>
              </a:solidFill>
            </a:endParaRPr>
          </a:p>
          <a:p>
            <a:r>
              <a:rPr lang="en-US" sz="1400" dirty="0">
                <a:solidFill>
                  <a:srgbClr val="002060"/>
                </a:solidFill>
              </a:rPr>
              <a:t>The detector is read in </a:t>
            </a:r>
            <a:r>
              <a:rPr lang="en-US" sz="1400" dirty="0" err="1">
                <a:solidFill>
                  <a:srgbClr val="FF0000"/>
                </a:solidFill>
              </a:rPr>
              <a:t>ToA</a:t>
            </a:r>
            <a:r>
              <a:rPr lang="en-US" sz="1400" dirty="0">
                <a:solidFill>
                  <a:srgbClr val="FF0000"/>
                </a:solidFill>
              </a:rPr>
              <a:t> (Time of Arrival) </a:t>
            </a:r>
            <a:r>
              <a:rPr lang="en-US" sz="1400" dirty="0">
                <a:solidFill>
                  <a:srgbClr val="002060"/>
                </a:solidFill>
              </a:rPr>
              <a:t>to measure the particle flux versus </a:t>
            </a:r>
            <a:r>
              <a:rPr lang="en-US" sz="1400" dirty="0" smtClean="0">
                <a:solidFill>
                  <a:srgbClr val="002060"/>
                </a:solidFill>
              </a:rPr>
              <a:t>time </a:t>
            </a:r>
          </a:p>
          <a:p>
            <a:r>
              <a:rPr lang="en-US" sz="1400" dirty="0" smtClean="0">
                <a:solidFill>
                  <a:srgbClr val="002060"/>
                </a:solidFill>
              </a:rPr>
              <a:t>with a </a:t>
            </a:r>
            <a:r>
              <a:rPr lang="en-US" sz="1400" dirty="0" smtClean="0">
                <a:solidFill>
                  <a:srgbClr val="FF0000"/>
                </a:solidFill>
              </a:rPr>
              <a:t>memory of 10 or 100 beam turns  </a:t>
            </a:r>
            <a:r>
              <a:rPr lang="en-US" sz="1400" dirty="0" smtClean="0">
                <a:solidFill>
                  <a:srgbClr val="002060"/>
                </a:solidFill>
              </a:rPr>
              <a:t>and Medipix mode for a  high statistic images.</a:t>
            </a:r>
            <a:endParaRPr lang="en-US" sz="1400" dirty="0">
              <a:solidFill>
                <a:srgbClr val="002060"/>
              </a:solidFill>
            </a:endParaRPr>
          </a:p>
          <a:p>
            <a:endParaRPr lang="en-US" sz="1400" dirty="0" smtClean="0">
              <a:solidFill>
                <a:srgbClr val="002060"/>
              </a:solidFill>
            </a:endParaRPr>
          </a:p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Rate of 10-20 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f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ames per second with dead time </a:t>
            </a:r>
            <a:r>
              <a:rPr lang="en-US" sz="1400" dirty="0" smtClean="0">
                <a:solidFill>
                  <a:srgbClr val="002060"/>
                </a:solidFill>
              </a:rPr>
              <a:t>(can be improved  )</a:t>
            </a:r>
          </a:p>
        </p:txBody>
      </p:sp>
    </p:spTree>
    <p:extLst>
      <p:ext uri="{BB962C8B-B14F-4D97-AF65-F5344CB8AC3E}">
        <p14:creationId xmlns:p14="http://schemas.microsoft.com/office/powerpoint/2010/main" val="176374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85825" y="1"/>
            <a:ext cx="8105775" cy="708422"/>
          </a:xfrm>
        </p:spPr>
        <p:txBody>
          <a:bodyPr/>
          <a:lstStyle/>
          <a:p>
            <a:r>
              <a:rPr lang="en-US" dirty="0" smtClean="0"/>
              <a:t>The UA9 detectors : Timepix3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640" y="844963"/>
            <a:ext cx="2600872" cy="20267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35800" y="844963"/>
            <a:ext cx="49715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</a:rPr>
              <a:t>Based on silicon sensor </a:t>
            </a:r>
            <a:r>
              <a:rPr lang="en-US" sz="1200" dirty="0" smtClean="0">
                <a:solidFill>
                  <a:srgbClr val="002060"/>
                </a:solidFill>
              </a:rPr>
              <a:t>300 </a:t>
            </a:r>
            <a:r>
              <a:rPr lang="en-US" sz="1200" dirty="0" smtClean="0">
                <a:solidFill>
                  <a:srgbClr val="002060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1200" dirty="0" smtClean="0">
                <a:solidFill>
                  <a:srgbClr val="002060"/>
                </a:solidFill>
              </a:rPr>
              <a:t>m thick 14x14 </a:t>
            </a:r>
            <a:r>
              <a:rPr lang="en-US" sz="1200" dirty="0">
                <a:solidFill>
                  <a:srgbClr val="002060"/>
                </a:solidFill>
              </a:rPr>
              <a:t>mm</a:t>
            </a:r>
            <a:r>
              <a:rPr lang="en-US" sz="1200" baseline="30000" dirty="0">
                <a:solidFill>
                  <a:srgbClr val="002060"/>
                </a:solidFill>
              </a:rPr>
              <a:t>2 </a:t>
            </a:r>
            <a:r>
              <a:rPr lang="en-US" sz="1200" dirty="0">
                <a:solidFill>
                  <a:srgbClr val="002060"/>
                </a:solidFill>
              </a:rPr>
              <a:t>active area (2 cm</a:t>
            </a:r>
            <a:r>
              <a:rPr lang="en-US" sz="1200" baseline="30000" dirty="0">
                <a:solidFill>
                  <a:srgbClr val="002060"/>
                </a:solidFill>
              </a:rPr>
              <a:t>2</a:t>
            </a:r>
            <a:r>
              <a:rPr lang="en-US" sz="1200" dirty="0" smtClean="0">
                <a:solidFill>
                  <a:srgbClr val="002060"/>
                </a:solidFill>
              </a:rPr>
              <a:t>)</a:t>
            </a:r>
            <a:endParaRPr lang="en-US" sz="1200" dirty="0">
              <a:solidFill>
                <a:srgbClr val="002060"/>
              </a:solidFill>
            </a:endParaRPr>
          </a:p>
          <a:p>
            <a:endParaRPr lang="en-US" sz="1200" dirty="0" smtClean="0">
              <a:solidFill>
                <a:srgbClr val="002060"/>
              </a:solidFill>
            </a:endParaRPr>
          </a:p>
          <a:p>
            <a:r>
              <a:rPr lang="en-US" sz="1200" dirty="0" smtClean="0">
                <a:solidFill>
                  <a:srgbClr val="002060"/>
                </a:solidFill>
              </a:rPr>
              <a:t>Chips provided by Medipix Collaboration </a:t>
            </a:r>
          </a:p>
          <a:p>
            <a:endParaRPr lang="en-US" sz="1200" dirty="0" smtClean="0">
              <a:solidFill>
                <a:srgbClr val="002060"/>
              </a:solidFill>
            </a:endParaRPr>
          </a:p>
          <a:p>
            <a:r>
              <a:rPr lang="en-US" sz="1200" dirty="0" smtClean="0">
                <a:solidFill>
                  <a:srgbClr val="002060"/>
                </a:solidFill>
              </a:rPr>
              <a:t>Timepix3 board designed and built by </a:t>
            </a:r>
            <a:r>
              <a:rPr lang="en-US" sz="1200" dirty="0" smtClean="0">
                <a:solidFill>
                  <a:srgbClr val="FF0000"/>
                </a:solidFill>
              </a:rPr>
              <a:t>University of West </a:t>
            </a:r>
            <a:r>
              <a:rPr lang="en-US" sz="1200" dirty="0" err="1" smtClean="0">
                <a:solidFill>
                  <a:srgbClr val="FF0000"/>
                </a:solidFill>
              </a:rPr>
              <a:t>Boemia</a:t>
            </a:r>
            <a:r>
              <a:rPr lang="en-US" sz="1200" dirty="0" smtClean="0">
                <a:solidFill>
                  <a:srgbClr val="FF0000"/>
                </a:solidFill>
              </a:rPr>
              <a:t> and IEAP in Prague </a:t>
            </a:r>
          </a:p>
          <a:p>
            <a:endParaRPr lang="en-US" sz="1200" dirty="0">
              <a:solidFill>
                <a:srgbClr val="002060"/>
              </a:solidFill>
            </a:endParaRPr>
          </a:p>
          <a:p>
            <a:r>
              <a:rPr lang="en-US" sz="1200" dirty="0" smtClean="0">
                <a:solidFill>
                  <a:srgbClr val="002060"/>
                </a:solidFill>
              </a:rPr>
              <a:t>Also the holder was realized by the same group</a:t>
            </a:r>
          </a:p>
          <a:p>
            <a:r>
              <a:rPr lang="en-US" sz="1200" dirty="0">
                <a:solidFill>
                  <a:srgbClr val="002060"/>
                </a:solidFill>
              </a:rPr>
              <a:t>d</a:t>
            </a:r>
            <a:r>
              <a:rPr lang="en-US" sz="1200" dirty="0" smtClean="0">
                <a:solidFill>
                  <a:srgbClr val="002060"/>
                </a:solidFill>
              </a:rPr>
              <a:t>esigned also for the </a:t>
            </a:r>
            <a:r>
              <a:rPr lang="en-US" sz="1200" dirty="0" smtClean="0">
                <a:solidFill>
                  <a:srgbClr val="FF0000"/>
                </a:solidFill>
              </a:rPr>
              <a:t>chip heat extraction </a:t>
            </a:r>
          </a:p>
          <a:p>
            <a:endParaRPr lang="en-US" sz="1200" dirty="0" smtClean="0">
              <a:solidFill>
                <a:srgbClr val="002060"/>
              </a:solidFill>
            </a:endParaRPr>
          </a:p>
          <a:p>
            <a:r>
              <a:rPr lang="en-US" sz="1200" dirty="0" smtClean="0">
                <a:solidFill>
                  <a:srgbClr val="002060"/>
                </a:solidFill>
              </a:rPr>
              <a:t>Data acquisition with time frame and continuous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200" dirty="0" smtClean="0">
                <a:solidFill>
                  <a:srgbClr val="FF0000"/>
                </a:solidFill>
              </a:rPr>
              <a:t>1.56 ns resolution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200" dirty="0">
                <a:solidFill>
                  <a:srgbClr val="FF0000"/>
                </a:solidFill>
              </a:rPr>
              <a:t>c</a:t>
            </a:r>
            <a:r>
              <a:rPr lang="en-US" sz="1200" dirty="0" smtClean="0">
                <a:solidFill>
                  <a:srgbClr val="FF0000"/>
                </a:solidFill>
              </a:rPr>
              <a:t>harge and time at the same time  </a:t>
            </a:r>
            <a:endParaRPr lang="en-US" sz="1200" dirty="0">
              <a:solidFill>
                <a:srgbClr val="FF0000"/>
              </a:solidFill>
            </a:endParaRPr>
          </a:p>
          <a:p>
            <a:endParaRPr lang="en-US" sz="1200" dirty="0" smtClean="0">
              <a:solidFill>
                <a:srgbClr val="FF0000"/>
              </a:solidFill>
            </a:endParaRPr>
          </a:p>
          <a:p>
            <a:r>
              <a:rPr lang="en-US" sz="1200" dirty="0" smtClean="0">
                <a:solidFill>
                  <a:srgbClr val="FF0000"/>
                </a:solidFill>
              </a:rPr>
              <a:t>Possibility to read the beam without dead time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(Data Driven Mode)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40" y="2941684"/>
            <a:ext cx="2600872" cy="19506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83711" y="4382687"/>
            <a:ext cx="898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holder</a:t>
            </a:r>
            <a:endParaRPr lang="en-GB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 flipV="1">
            <a:off x="1806840" y="3839116"/>
            <a:ext cx="422455" cy="65288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28815" y="2358375"/>
            <a:ext cx="2594362" cy="19457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78505" y="4782797"/>
            <a:ext cx="2814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Timepix3 data acquisition system</a:t>
            </a:r>
            <a:endParaRPr lang="en-GB" sz="1400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6453845" y="4209907"/>
            <a:ext cx="481371" cy="57289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3015345" y="3918298"/>
            <a:ext cx="3284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009644"/>
                </a:solidFill>
              </a:rPr>
              <a:t>Petr </a:t>
            </a:r>
            <a:r>
              <a:rPr lang="en-GB" sz="1200" dirty="0" err="1" smtClean="0">
                <a:solidFill>
                  <a:srgbClr val="009644"/>
                </a:solidFill>
              </a:rPr>
              <a:t>Burian</a:t>
            </a:r>
            <a:r>
              <a:rPr lang="en-GB" sz="1200" dirty="0" smtClean="0">
                <a:solidFill>
                  <a:srgbClr val="009644"/>
                </a:solidFill>
              </a:rPr>
              <a:t>        (Technical Coordinator) </a:t>
            </a:r>
            <a:r>
              <a:rPr lang="en-GB" sz="1200" dirty="0">
                <a:solidFill>
                  <a:srgbClr val="009644"/>
                </a:solidFill>
              </a:rPr>
              <a:t/>
            </a:r>
            <a:br>
              <a:rPr lang="en-GB" sz="1200" dirty="0">
                <a:solidFill>
                  <a:srgbClr val="009644"/>
                </a:solidFill>
              </a:rPr>
            </a:br>
            <a:r>
              <a:rPr lang="en-GB" sz="1200" dirty="0">
                <a:solidFill>
                  <a:srgbClr val="009644"/>
                </a:solidFill>
              </a:rPr>
              <a:t>Pavel </a:t>
            </a:r>
            <a:r>
              <a:rPr lang="en-GB" sz="1200" dirty="0" err="1" smtClean="0">
                <a:solidFill>
                  <a:srgbClr val="009644"/>
                </a:solidFill>
              </a:rPr>
              <a:t>Broulím</a:t>
            </a:r>
            <a:r>
              <a:rPr lang="en-GB" sz="1200" dirty="0">
                <a:solidFill>
                  <a:srgbClr val="009644"/>
                </a:solidFill>
              </a:rPr>
              <a:t> </a:t>
            </a:r>
            <a:r>
              <a:rPr lang="en-GB" sz="1200" dirty="0" smtClean="0">
                <a:solidFill>
                  <a:srgbClr val="009644"/>
                </a:solidFill>
              </a:rPr>
              <a:t>   (HW </a:t>
            </a:r>
            <a:r>
              <a:rPr lang="en-GB" sz="1200" dirty="0">
                <a:solidFill>
                  <a:srgbClr val="009644"/>
                </a:solidFill>
              </a:rPr>
              <a:t>designer) </a:t>
            </a:r>
            <a:br>
              <a:rPr lang="en-GB" sz="1200" dirty="0">
                <a:solidFill>
                  <a:srgbClr val="009644"/>
                </a:solidFill>
              </a:rPr>
            </a:br>
            <a:r>
              <a:rPr lang="en-GB" sz="1200" dirty="0" err="1">
                <a:solidFill>
                  <a:srgbClr val="009644"/>
                </a:solidFill>
              </a:rPr>
              <a:t>Lukáš</a:t>
            </a:r>
            <a:r>
              <a:rPr lang="en-GB" sz="1200" dirty="0">
                <a:solidFill>
                  <a:srgbClr val="009644"/>
                </a:solidFill>
              </a:rPr>
              <a:t> </a:t>
            </a:r>
            <a:r>
              <a:rPr lang="en-GB" sz="1200" dirty="0" err="1">
                <a:solidFill>
                  <a:srgbClr val="009644"/>
                </a:solidFill>
              </a:rPr>
              <a:t>Pušman</a:t>
            </a:r>
            <a:r>
              <a:rPr lang="en-GB" sz="1200" dirty="0">
                <a:solidFill>
                  <a:srgbClr val="009644"/>
                </a:solidFill>
              </a:rPr>
              <a:t>, </a:t>
            </a:r>
            <a:r>
              <a:rPr lang="en-GB" sz="1200" dirty="0" smtClean="0">
                <a:solidFill>
                  <a:srgbClr val="009644"/>
                </a:solidFill>
              </a:rPr>
              <a:t> </a:t>
            </a:r>
            <a:r>
              <a:rPr lang="en-GB" sz="1200" dirty="0">
                <a:solidFill>
                  <a:srgbClr val="009644"/>
                </a:solidFill>
              </a:rPr>
              <a:t>(mechanics designer) </a:t>
            </a:r>
            <a:br>
              <a:rPr lang="en-GB" sz="1200" dirty="0">
                <a:solidFill>
                  <a:srgbClr val="009644"/>
                </a:solidFill>
              </a:rPr>
            </a:br>
            <a:r>
              <a:rPr lang="en-GB" sz="1200" dirty="0" err="1">
                <a:solidFill>
                  <a:srgbClr val="009644"/>
                </a:solidFill>
              </a:rPr>
              <a:t>Benedikt</a:t>
            </a:r>
            <a:r>
              <a:rPr lang="en-GB" sz="1200" dirty="0">
                <a:solidFill>
                  <a:srgbClr val="009644"/>
                </a:solidFill>
              </a:rPr>
              <a:t> Ludwig </a:t>
            </a:r>
            <a:r>
              <a:rPr lang="en-GB" sz="1200" dirty="0" smtClean="0">
                <a:solidFill>
                  <a:srgbClr val="009644"/>
                </a:solidFill>
              </a:rPr>
              <a:t>Bergmann (data </a:t>
            </a:r>
            <a:r>
              <a:rPr lang="en-GB" sz="1200" dirty="0">
                <a:solidFill>
                  <a:srgbClr val="009644"/>
                </a:solidFill>
              </a:rPr>
              <a:t>evaluation) </a:t>
            </a:r>
          </a:p>
        </p:txBody>
      </p:sp>
    </p:spTree>
    <p:extLst>
      <p:ext uri="{BB962C8B-B14F-4D97-AF65-F5344CB8AC3E}">
        <p14:creationId xmlns:p14="http://schemas.microsoft.com/office/powerpoint/2010/main" val="222388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alphaModFix/>
          </a:blip>
          <a:srcRect t="7310" r="8337"/>
          <a:stretch>
            <a:fillRect/>
          </a:stretch>
        </p:blipFill>
        <p:spPr>
          <a:xfrm>
            <a:off x="4218769" y="1207122"/>
            <a:ext cx="3732871" cy="328487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118920" y="2465129"/>
            <a:ext cx="670226" cy="202320"/>
          </a:xfrm>
          <a:prstGeom prst="rect">
            <a:avLst/>
          </a:prstGeom>
          <a:solidFill>
            <a:srgbClr val="FFFF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61235" tIns="30617" rIns="61235" bIns="30617" anchorCtr="0" compatLnSpc="0">
            <a:spAutoFit/>
          </a:bodyPr>
          <a:lstStyle/>
          <a:p>
            <a:pPr hangingPunct="0">
              <a:spcBef>
                <a:spcPts val="0"/>
              </a:spcBef>
              <a:spcAft>
                <a:spcPts val="0"/>
              </a:spcAft>
            </a:pPr>
            <a:r>
              <a:rPr lang="en-US" sz="953" b="1">
                <a:latin typeface="Liberation Sans" pitchFamily="18"/>
                <a:ea typeface="Droid Sans Fallback" pitchFamily="2"/>
                <a:cs typeface="FreeSans" pitchFamily="2"/>
              </a:rPr>
              <a:t>ToA mode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85855" y="881930"/>
            <a:ext cx="1464802" cy="1436396"/>
            <a:chOff x="6333219" y="827284"/>
            <a:chExt cx="1464802" cy="1436396"/>
          </a:xfrm>
        </p:grpSpPr>
        <p:sp>
          <p:nvSpPr>
            <p:cNvPr id="9" name="Freeform 8"/>
            <p:cNvSpPr/>
            <p:nvPr/>
          </p:nvSpPr>
          <p:spPr>
            <a:xfrm>
              <a:off x="6333219" y="827284"/>
              <a:ext cx="1464802" cy="1436396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chemeClr val="accent1"/>
            </a:solidFill>
            <a:ln w="0">
              <a:solidFill>
                <a:srgbClr val="3465A4"/>
              </a:solidFill>
              <a:prstDash val="solid"/>
            </a:ln>
          </p:spPr>
          <p:txBody>
            <a:bodyPr vert="horz" wrap="none" lIns="61235" tIns="30617" rIns="61235" bIns="30617" anchor="ctr" anchorCtr="0" compatLnSpc="0">
              <a:noAutofit/>
            </a:bodyPr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1225">
                <a:latin typeface="Liberation Sans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6585015" y="1053075"/>
              <a:ext cx="373287" cy="37328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>
              <a:noFill/>
              <a:prstDash val="solid"/>
            </a:ln>
          </p:spPr>
          <p:txBody>
            <a:bodyPr vert="horz" wrap="none" lIns="61235" tIns="30617" rIns="61235" bIns="30617" anchor="ctr" anchorCtr="0" compatLnSpc="0">
              <a:noAutofit/>
            </a:bodyPr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1225">
                <a:latin typeface="Liberation Sans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6805706" y="1053075"/>
              <a:ext cx="373287" cy="37328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2929"/>
            </a:solidFill>
            <a:ln>
              <a:noFill/>
              <a:prstDash val="solid"/>
            </a:ln>
          </p:spPr>
          <p:txBody>
            <a:bodyPr vert="horz" wrap="none" lIns="61235" tIns="30617" rIns="61235" bIns="30617" anchor="ctr" anchorCtr="0" compatLnSpc="0">
              <a:noAutofit/>
            </a:bodyPr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1225">
                <a:latin typeface="Liberation Sans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6661452" y="1719543"/>
              <a:ext cx="373287" cy="37328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6666FF"/>
            </a:solidFill>
            <a:ln>
              <a:noFill/>
              <a:prstDash val="solid"/>
            </a:ln>
          </p:spPr>
          <p:txBody>
            <a:bodyPr vert="horz" wrap="none" lIns="61235" tIns="30617" rIns="61235" bIns="30617" anchor="ctr" anchorCtr="0" compatLnSpc="0">
              <a:noAutofit/>
            </a:bodyPr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1225">
                <a:latin typeface="Liberation Sans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6857648" y="1812864"/>
              <a:ext cx="255961" cy="18688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B5837"/>
            </a:solidFill>
            <a:ln>
              <a:noFill/>
              <a:prstDash val="solid"/>
            </a:ln>
          </p:spPr>
          <p:txBody>
            <a:bodyPr vert="horz" wrap="none" lIns="61235" tIns="30617" rIns="61235" bIns="30617" anchor="ctr" anchorCtr="0" compatLnSpc="0">
              <a:noAutofit/>
            </a:bodyPr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1225">
                <a:latin typeface="Liberation Sans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7452590" y="1426362"/>
              <a:ext cx="193747" cy="18688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96739"/>
            </a:solidFill>
            <a:ln>
              <a:noFill/>
              <a:prstDash val="solid"/>
            </a:ln>
          </p:spPr>
          <p:txBody>
            <a:bodyPr vert="horz" wrap="none" lIns="61235" tIns="30617" rIns="61235" bIns="30617" anchor="ctr" anchorCtr="0" compatLnSpc="0">
              <a:noAutofit/>
            </a:bodyPr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1225">
                <a:latin typeface="Liberation Sans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6498307" y="990861"/>
              <a:ext cx="808788" cy="49771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36720">
              <a:solidFill>
                <a:srgbClr val="000000"/>
              </a:solidFill>
              <a:custDash>
                <a:ds d="197000" sp="197000"/>
              </a:custDash>
            </a:ln>
          </p:spPr>
          <p:txBody>
            <a:bodyPr vert="horz" wrap="none" lIns="73482" tIns="42864" rIns="73482" bIns="42864" anchor="ctr" anchorCtr="0" compatLnSpc="0">
              <a:noAutofit/>
            </a:bodyPr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1225">
                <a:latin typeface="Liberation Sans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6530655" y="1688435"/>
              <a:ext cx="656437" cy="43550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36720">
              <a:solidFill>
                <a:srgbClr val="000000"/>
              </a:solidFill>
              <a:custDash>
                <a:ds d="197000" sp="197000"/>
              </a:custDash>
            </a:ln>
          </p:spPr>
          <p:txBody>
            <a:bodyPr vert="horz" wrap="none" lIns="73482" tIns="42864" rIns="73482" bIns="42864" anchor="ctr" anchorCtr="0" compatLnSpc="0">
              <a:noAutofit/>
            </a:bodyPr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1225">
                <a:latin typeface="Liberation Sans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7393804" y="1364147"/>
              <a:ext cx="311073" cy="31107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36720">
              <a:solidFill>
                <a:srgbClr val="000000"/>
              </a:solidFill>
              <a:custDash>
                <a:ds d="197000" sp="197000"/>
              </a:custDash>
            </a:ln>
          </p:spPr>
          <p:txBody>
            <a:bodyPr vert="horz" wrap="none" lIns="73482" tIns="42864" rIns="73482" bIns="42864" anchor="ctr" anchorCtr="0" compatLnSpc="0">
              <a:noAutofit/>
            </a:bodyPr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1225">
                <a:latin typeface="Liberation Sans" pitchFamily="18"/>
                <a:ea typeface="Droid Sans Fallback" pitchFamily="2"/>
                <a:cs typeface="FreeSans" pitchFamily="2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85854" y="2825235"/>
            <a:ext cx="1464803" cy="1414172"/>
            <a:chOff x="6333218" y="2770589"/>
            <a:chExt cx="1464803" cy="1414172"/>
          </a:xfrm>
        </p:grpSpPr>
        <p:sp>
          <p:nvSpPr>
            <p:cNvPr id="19" name="Freeform 18"/>
            <p:cNvSpPr/>
            <p:nvPr/>
          </p:nvSpPr>
          <p:spPr>
            <a:xfrm>
              <a:off x="6333218" y="2770589"/>
              <a:ext cx="1464803" cy="141417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chemeClr val="accent1"/>
            </a:solidFill>
            <a:ln w="0">
              <a:solidFill>
                <a:srgbClr val="3465A4"/>
              </a:solidFill>
              <a:prstDash val="solid"/>
            </a:ln>
          </p:spPr>
          <p:txBody>
            <a:bodyPr vert="horz" wrap="none" lIns="61235" tIns="30617" rIns="61235" bIns="30617" anchor="ctr" anchorCtr="0" compatLnSpc="0">
              <a:noAutofit/>
            </a:bodyPr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1225">
                <a:latin typeface="Liberation Sans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6585015" y="2957231"/>
              <a:ext cx="373287" cy="37328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>
              <a:noFill/>
              <a:prstDash val="solid"/>
            </a:ln>
          </p:spPr>
          <p:txBody>
            <a:bodyPr vert="horz" wrap="none" lIns="61235" tIns="30617" rIns="61235" bIns="30617" anchor="ctr" anchorCtr="0" compatLnSpc="0">
              <a:noAutofit/>
            </a:bodyPr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1225">
                <a:latin typeface="Liberation Sans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6805706" y="2957231"/>
              <a:ext cx="373287" cy="37328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  <a:prstDash val="solid"/>
            </a:ln>
          </p:spPr>
          <p:txBody>
            <a:bodyPr vert="horz" wrap="none" lIns="61235" tIns="30617" rIns="61235" bIns="30617" anchor="ctr" anchorCtr="0" compatLnSpc="0">
              <a:noAutofit/>
            </a:bodyPr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1225">
                <a:latin typeface="Liberation Sans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6699857" y="3639793"/>
              <a:ext cx="373287" cy="37328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6666FF"/>
            </a:solidFill>
            <a:ln>
              <a:noFill/>
              <a:prstDash val="solid"/>
            </a:ln>
          </p:spPr>
          <p:txBody>
            <a:bodyPr vert="horz" wrap="none" lIns="61235" tIns="30617" rIns="61235" bIns="30617" anchor="ctr" anchorCtr="0" compatLnSpc="0">
              <a:noAutofit/>
            </a:bodyPr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1225">
                <a:latin typeface="Liberation Sans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>
              <a:off x="6896053" y="3733114"/>
              <a:ext cx="255961" cy="18688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>
              <a:noFill/>
              <a:prstDash val="solid"/>
            </a:ln>
          </p:spPr>
          <p:txBody>
            <a:bodyPr vert="horz" wrap="none" lIns="61235" tIns="30617" rIns="61235" bIns="30617" anchor="ctr" anchorCtr="0" compatLnSpc="0">
              <a:noAutofit/>
            </a:bodyPr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1225">
                <a:latin typeface="Liberation Sans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7452590" y="3330518"/>
              <a:ext cx="193747" cy="18688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CC00"/>
            </a:solidFill>
            <a:ln>
              <a:noFill/>
              <a:prstDash val="solid"/>
            </a:ln>
          </p:spPr>
          <p:txBody>
            <a:bodyPr vert="horz" wrap="none" lIns="61235" tIns="30617" rIns="61235" bIns="30617" anchor="ctr" anchorCtr="0" compatLnSpc="0">
              <a:noAutofit/>
            </a:bodyPr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1225">
                <a:latin typeface="Liberation Sans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>
              <a:off x="6569060" y="3608685"/>
              <a:ext cx="656437" cy="43550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36720">
              <a:solidFill>
                <a:srgbClr val="000000"/>
              </a:solidFill>
              <a:custDash>
                <a:ds d="197000" sp="197000"/>
              </a:custDash>
            </a:ln>
          </p:spPr>
          <p:txBody>
            <a:bodyPr vert="horz" wrap="none" lIns="73482" tIns="42864" rIns="73482" bIns="42864" anchor="ctr" anchorCtr="0" compatLnSpc="0">
              <a:noAutofit/>
            </a:bodyPr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1225">
                <a:latin typeface="Liberation Sans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7393804" y="3268303"/>
              <a:ext cx="311073" cy="31107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36720">
              <a:solidFill>
                <a:srgbClr val="000000"/>
              </a:solidFill>
              <a:custDash>
                <a:ds d="197000" sp="197000"/>
              </a:custDash>
            </a:ln>
          </p:spPr>
          <p:txBody>
            <a:bodyPr vert="horz" wrap="none" lIns="73482" tIns="42864" rIns="73482" bIns="42864" anchor="ctr" anchorCtr="0" compatLnSpc="0">
              <a:noAutofit/>
            </a:bodyPr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1225">
                <a:latin typeface="Liberation Sans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>
              <a:off x="6802765" y="2892490"/>
              <a:ext cx="455342" cy="50024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36720">
              <a:solidFill>
                <a:srgbClr val="000000"/>
              </a:solidFill>
              <a:custDash>
                <a:ds d="197000" sp="197000"/>
              </a:custDash>
            </a:ln>
          </p:spPr>
          <p:txBody>
            <a:bodyPr vert="horz" wrap="none" lIns="73482" tIns="42864" rIns="73482" bIns="42864" anchor="ctr" anchorCtr="0" compatLnSpc="0">
              <a:noAutofit/>
            </a:bodyPr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1225">
                <a:latin typeface="Liberation Sans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6550873" y="2892490"/>
              <a:ext cx="286581" cy="50024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36720">
              <a:solidFill>
                <a:srgbClr val="000000"/>
              </a:solidFill>
              <a:custDash>
                <a:ds d="197000" sp="197000"/>
              </a:custDash>
            </a:ln>
          </p:spPr>
          <p:txBody>
            <a:bodyPr vert="horz" wrap="none" lIns="73482" tIns="42864" rIns="73482" bIns="42864" anchor="ctr" anchorCtr="0" compatLnSpc="0">
              <a:noAutofit/>
            </a:bodyPr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1225">
                <a:latin typeface="Liberation Sans" pitchFamily="18"/>
                <a:ea typeface="Droid Sans Fallback" pitchFamily="2"/>
                <a:cs typeface="FreeSans" pitchFamily="2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944412" y="2973656"/>
            <a:ext cx="1701833" cy="681232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vert="horz" wrap="square" lIns="61235" tIns="30617" rIns="61235" bIns="30617" anchorCtr="0" compatLnSpc="0">
            <a:spAutoFit/>
          </a:bodyPr>
          <a:lstStyle/>
          <a:p>
            <a:pPr hangingPunct="0">
              <a:spcBef>
                <a:spcPts val="0"/>
              </a:spcBef>
              <a:spcAft>
                <a:spcPts val="0"/>
              </a:spcAft>
            </a:pPr>
            <a:r>
              <a:rPr lang="en-US" sz="1050" dirty="0" smtClean="0">
                <a:latin typeface="+mn-lt"/>
                <a:ea typeface="Droid Sans Fallback" pitchFamily="2"/>
                <a:cs typeface="FreeSans" pitchFamily="2"/>
              </a:rPr>
              <a:t>In </a:t>
            </a:r>
            <a:r>
              <a:rPr lang="en-US" sz="1050" dirty="0" err="1">
                <a:solidFill>
                  <a:srgbClr val="FF0000"/>
                </a:solidFill>
                <a:latin typeface="+mn-lt"/>
                <a:ea typeface="Droid Sans Fallback" pitchFamily="2"/>
                <a:cs typeface="FreeSans" pitchFamily="2"/>
              </a:rPr>
              <a:t>ToA</a:t>
            </a:r>
            <a:r>
              <a:rPr lang="en-US" sz="1050" dirty="0">
                <a:latin typeface="+mn-lt"/>
                <a:ea typeface="Droid Sans Fallback" pitchFamily="2"/>
                <a:cs typeface="FreeSans" pitchFamily="2"/>
              </a:rPr>
              <a:t> mode we take only first hit </a:t>
            </a:r>
            <a:r>
              <a:rPr lang="en-US" sz="1050" dirty="0" smtClean="0">
                <a:latin typeface="+mn-lt"/>
                <a:ea typeface="Droid Sans Fallback" pitchFamily="2"/>
                <a:cs typeface="FreeSans" pitchFamily="2"/>
              </a:rPr>
              <a:t>of </a:t>
            </a:r>
            <a:r>
              <a:rPr lang="en-US" sz="1050" dirty="0">
                <a:latin typeface="+mn-lt"/>
                <a:ea typeface="Droid Sans Fallback" pitchFamily="2"/>
                <a:cs typeface="FreeSans" pitchFamily="2"/>
              </a:rPr>
              <a:t>the </a:t>
            </a:r>
            <a:r>
              <a:rPr lang="en-US" sz="1050" dirty="0" smtClean="0">
                <a:latin typeface="+mn-lt"/>
                <a:ea typeface="Droid Sans Fallback" pitchFamily="2"/>
                <a:cs typeface="FreeSans" pitchFamily="2"/>
              </a:rPr>
              <a:t>pixel but we recognize better  the clusters </a:t>
            </a:r>
            <a:endParaRPr lang="en-US" sz="1050" dirty="0">
              <a:latin typeface="+mn-lt"/>
              <a:ea typeface="Droid Sans Fallback" pitchFamily="2"/>
              <a:cs typeface="FreeSans" pitchFamily="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981454" y="1045507"/>
            <a:ext cx="1852992" cy="710728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vert="horz" wrap="square" lIns="61235" tIns="30617" rIns="61235" bIns="30617" anchorCtr="0" compatLnSpc="0">
            <a:spAutoFit/>
          </a:bodyPr>
          <a:lstStyle/>
          <a:p>
            <a:pPr hangingPunct="0">
              <a:spcBef>
                <a:spcPts val="0"/>
              </a:spcBef>
              <a:spcAft>
                <a:spcPts val="0"/>
              </a:spcAft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Droid Sans Fallback" pitchFamily="2"/>
                <a:cs typeface="FreeSans" pitchFamily="2"/>
              </a:rPr>
              <a:t>In </a:t>
            </a:r>
            <a:r>
              <a:rPr lang="en-US" sz="1100" dirty="0" err="1" smtClean="0">
                <a:solidFill>
                  <a:srgbClr val="FF0000"/>
                </a:solidFill>
                <a:latin typeface="+mn-lt"/>
                <a:ea typeface="Droid Sans Fallback" pitchFamily="2"/>
                <a:cs typeface="FreeSans" pitchFamily="2"/>
              </a:rPr>
              <a:t>ToT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Droid Sans Fallback" pitchFamily="2"/>
                <a:cs typeface="FreeSans" pitchFamily="2"/>
              </a:rPr>
              <a:t>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+mn-lt"/>
                <a:ea typeface="Droid Sans Fallback" pitchFamily="2"/>
                <a:cs typeface="FreeSans" pitchFamily="2"/>
              </a:rPr>
              <a:t>mode we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Droid Sans Fallback" pitchFamily="2"/>
                <a:cs typeface="FreeSans" pitchFamily="2"/>
              </a:rPr>
              <a:t>measure </a:t>
            </a:r>
            <a:r>
              <a:rPr lang="en-US" sz="1100" b="1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Droid Sans Fallback" pitchFamily="2"/>
                <a:cs typeface="FreeSans" pitchFamily="2"/>
              </a:rPr>
              <a:t>the total  charge </a:t>
            </a: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Droid Sans Fallback" pitchFamily="2"/>
                <a:cs typeface="FreeSans" pitchFamily="2"/>
              </a:rPr>
              <a:t>but  the OLD Clusters Analysis fail</a:t>
            </a:r>
          </a:p>
          <a:p>
            <a:pPr hangingPunct="0">
              <a:spcBef>
                <a:spcPts val="0"/>
              </a:spcBef>
              <a:spcAft>
                <a:spcPts val="0"/>
              </a:spcAft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Droid Sans Fallback" pitchFamily="2"/>
                <a:cs typeface="FreeSans" pitchFamily="2"/>
              </a:rPr>
              <a:t>increasing the time window </a:t>
            </a:r>
            <a:endParaRPr lang="en-US" sz="1100" dirty="0">
              <a:solidFill>
                <a:schemeClr val="tx2">
                  <a:lumMod val="50000"/>
                </a:schemeClr>
              </a:solidFill>
              <a:latin typeface="+mn-lt"/>
              <a:ea typeface="Droid Sans Fallback" pitchFamily="2"/>
              <a:cs typeface="FreeSans" pitchFamily="2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6114" y="12718"/>
            <a:ext cx="7467600" cy="708422"/>
          </a:xfrm>
        </p:spPr>
        <p:txBody>
          <a:bodyPr/>
          <a:lstStyle/>
          <a:p>
            <a:r>
              <a:rPr lang="en-GB" dirty="0"/>
              <a:t>Timepix linearity </a:t>
            </a:r>
            <a:r>
              <a:rPr lang="en-GB" dirty="0" smtClean="0"/>
              <a:t>with </a:t>
            </a:r>
            <a:r>
              <a:rPr lang="en-GB" dirty="0"/>
              <a:t>new Cluster </a:t>
            </a:r>
            <a:r>
              <a:rPr lang="en-GB" dirty="0" smtClean="0"/>
              <a:t>Analysis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6837895" y="4568810"/>
            <a:ext cx="1344448" cy="276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A</a:t>
            </a:r>
            <a:r>
              <a:rPr lang="en-GB" sz="1200" dirty="0"/>
              <a:t>. </a:t>
            </a:r>
            <a:r>
              <a:rPr lang="en-GB" sz="1200" dirty="0" err="1" smtClean="0"/>
              <a:t>Natochi</a:t>
            </a:r>
            <a:r>
              <a:rPr lang="en-GB" sz="1200" dirty="0" smtClean="0"/>
              <a:t> 2017</a:t>
            </a:r>
            <a:endParaRPr lang="en-GB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5586750" y="3663331"/>
            <a:ext cx="1171481" cy="303400"/>
          </a:xfrm>
          <a:prstGeom prst="rect">
            <a:avLst/>
          </a:prstGeom>
          <a:solidFill>
            <a:srgbClr val="FFFF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61725" tIns="31107" rIns="61725" bIns="31107" anchorCtr="0" compatLnSpc="0">
            <a:spAutoFit/>
          </a:bodyPr>
          <a:lstStyle/>
          <a:p>
            <a:pPr algn="ctr" hangingPunct="0">
              <a:spcBef>
                <a:spcPts val="0"/>
              </a:spcBef>
              <a:spcAft>
                <a:spcPts val="0"/>
              </a:spcAft>
            </a:pPr>
            <a:r>
              <a:rPr lang="en-US" sz="816">
                <a:latin typeface="+mn-lt"/>
                <a:ea typeface="Droid Sans Fallback" pitchFamily="2"/>
                <a:cs typeface="FreeSans" pitchFamily="2"/>
              </a:rPr>
              <a:t>Saturation limit for CA:</a:t>
            </a:r>
          </a:p>
          <a:p>
            <a:pPr algn="ctr" hangingPunct="0">
              <a:spcBef>
                <a:spcPts val="0"/>
              </a:spcBef>
              <a:spcAft>
                <a:spcPts val="0"/>
              </a:spcAft>
            </a:pPr>
            <a:r>
              <a:rPr lang="en-US" sz="816">
                <a:latin typeface="+mn-lt"/>
                <a:ea typeface="Droid Sans Fallback" pitchFamily="2"/>
                <a:cs typeface="FreeSans" pitchFamily="2"/>
              </a:rPr>
              <a:t>~ 600 p/frame</a:t>
            </a:r>
          </a:p>
        </p:txBody>
      </p:sp>
    </p:spTree>
    <p:extLst>
      <p:ext uri="{BB962C8B-B14F-4D97-AF65-F5344CB8AC3E}">
        <p14:creationId xmlns:p14="http://schemas.microsoft.com/office/powerpoint/2010/main" val="513454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37785" y="0"/>
            <a:ext cx="2468006" cy="409783"/>
          </a:xfrm>
          <a:prstGeom prst="rect">
            <a:avLst/>
          </a:prstGeom>
          <a:noFill/>
          <a:ln>
            <a:noFill/>
          </a:ln>
        </p:spPr>
        <p:txBody>
          <a:bodyPr vert="horz" wrap="none" lIns="61235" tIns="30617" rIns="61235" bIns="30617" anchorCtr="0" compatLnSpc="0"/>
          <a:lstStyle/>
          <a:p>
            <a:pPr algn="ctr" hangingPunct="0">
              <a:spcBef>
                <a:spcPts val="0"/>
              </a:spcBef>
              <a:spcAft>
                <a:spcPts val="0"/>
              </a:spcAft>
            </a:pPr>
            <a:endParaRPr lang="en-US" sz="1225" dirty="0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alphaModFix/>
          </a:blip>
          <a:srcRect l="33594" t="33434" r="14695" b="15389"/>
          <a:stretch>
            <a:fillRect/>
          </a:stretch>
        </p:blipFill>
        <p:spPr>
          <a:xfrm>
            <a:off x="998167" y="987836"/>
            <a:ext cx="5447430" cy="308315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/>
          <p:cNvSpPr txBox="1"/>
          <p:nvPr/>
        </p:nvSpPr>
        <p:spPr>
          <a:xfrm>
            <a:off x="99430" y="3937881"/>
            <a:ext cx="6476709" cy="244945"/>
          </a:xfrm>
          <a:prstGeom prst="rect">
            <a:avLst/>
          </a:prstGeom>
          <a:noFill/>
          <a:ln>
            <a:noFill/>
          </a:ln>
        </p:spPr>
        <p:txBody>
          <a:bodyPr vert="horz" wrap="square" lIns="92342" tIns="61725" rIns="92342" bIns="61725" anchorCtr="0" compatLnSpc="0">
            <a:spAutoFit/>
          </a:bodyPr>
          <a:lstStyle/>
          <a:p>
            <a:pPr algn="ctr" hangingPunct="0">
              <a:spcBef>
                <a:spcPts val="0"/>
              </a:spcBef>
              <a:spcAft>
                <a:spcPts val="0"/>
              </a:spcAft>
            </a:pPr>
            <a:r>
              <a:rPr lang="en-US" sz="816" i="1" dirty="0">
                <a:latin typeface="Liberation Sans" pitchFamily="18"/>
                <a:ea typeface="Droid Sans Fallback" pitchFamily="2"/>
                <a:cs typeface="FreeSans" pitchFamily="2"/>
              </a:rPr>
              <a:t>Timepix integrated counts in the pixels (</a:t>
            </a:r>
            <a:r>
              <a:rPr lang="en-US" sz="816" b="1" i="1" dirty="0">
                <a:latin typeface="Liberation Sans" pitchFamily="18"/>
                <a:ea typeface="Droid Sans Fallback" pitchFamily="2"/>
                <a:cs typeface="FreeSans" pitchFamily="2"/>
              </a:rPr>
              <a:t>Medipix mode</a:t>
            </a:r>
            <a:r>
              <a:rPr lang="en-US" sz="816" i="1" dirty="0">
                <a:latin typeface="Liberation Sans" pitchFamily="18"/>
                <a:ea typeface="Droid Sans Fallback" pitchFamily="2"/>
                <a:cs typeface="FreeSans" pitchFamily="2"/>
              </a:rPr>
              <a:t>) vs trigger counts. Without CA.</a:t>
            </a:r>
          </a:p>
        </p:txBody>
      </p:sp>
      <p:sp>
        <p:nvSpPr>
          <p:cNvPr id="27" name="Straight Connector 26"/>
          <p:cNvSpPr/>
          <p:nvPr/>
        </p:nvSpPr>
        <p:spPr>
          <a:xfrm flipH="1" flipV="1">
            <a:off x="2303691" y="3240064"/>
            <a:ext cx="949703" cy="326845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  <a:tailEnd type="arrow"/>
          </a:ln>
        </p:spPr>
        <p:txBody>
          <a:bodyPr vert="horz" wrap="none" lIns="67848" tIns="37231" rIns="67848" bIns="37231" anchor="ctr" anchorCtr="0" compatLnSpc="0"/>
          <a:lstStyle/>
          <a:p>
            <a:pPr hangingPunct="0">
              <a:spcBef>
                <a:spcPts val="0"/>
              </a:spcBef>
              <a:spcAft>
                <a:spcPts val="0"/>
              </a:spcAft>
            </a:pPr>
            <a:endParaRPr lang="en-US" sz="1225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36334" y="3392733"/>
            <a:ext cx="2552344" cy="248176"/>
          </a:xfrm>
          <a:prstGeom prst="rect">
            <a:avLst/>
          </a:prstGeom>
          <a:solidFill>
            <a:srgbClr val="FFFFFF"/>
          </a:solidFill>
          <a:ln w="36720">
            <a:solidFill>
              <a:srgbClr val="FF3333"/>
            </a:solidFill>
            <a:prstDash val="solid"/>
          </a:ln>
        </p:spPr>
        <p:txBody>
          <a:bodyPr vert="horz" wrap="square" lIns="73972" tIns="43354" rIns="73972" bIns="43354" anchorCtr="0" compatLnSpc="0">
            <a:spAutoFit/>
          </a:bodyPr>
          <a:lstStyle/>
          <a:p>
            <a:pPr hangingPunct="0">
              <a:spcBef>
                <a:spcPts val="0"/>
              </a:spcBef>
              <a:spcAft>
                <a:spcPts val="0"/>
              </a:spcAft>
            </a:pPr>
            <a:r>
              <a:rPr lang="en-US" sz="1089">
                <a:latin typeface="Liberation Sans" pitchFamily="18"/>
                <a:ea typeface="Droid Sans Fallback" pitchFamily="2"/>
                <a:cs typeface="FreeSans" pitchFamily="2"/>
              </a:rPr>
              <a:t>~1.85 pixels per particle</a:t>
            </a:r>
          </a:p>
        </p:txBody>
      </p:sp>
      <p:sp>
        <p:nvSpPr>
          <p:cNvPr id="38" name="TextBox 37"/>
          <p:cNvSpPr txBox="1"/>
          <p:nvPr/>
        </p:nvSpPr>
        <p:spPr>
          <a:xfrm rot="5400000">
            <a:off x="3110620" y="2879194"/>
            <a:ext cx="4897280" cy="182121"/>
          </a:xfrm>
          <a:prstGeom prst="rect">
            <a:avLst/>
          </a:prstGeom>
          <a:noFill/>
          <a:ln>
            <a:noFill/>
          </a:ln>
        </p:spPr>
        <p:txBody>
          <a:bodyPr vert="horz" wrap="none" lIns="61235" tIns="30617" rIns="61235" bIns="30617" anchorCtr="0" compatLnSpc="0">
            <a:spAutoFit/>
          </a:bodyPr>
          <a:lstStyle/>
          <a:p>
            <a:pPr hangingPunct="0">
              <a:spcBef>
                <a:spcPts val="0"/>
              </a:spcBef>
              <a:spcAft>
                <a:spcPts val="0"/>
              </a:spcAft>
            </a:pPr>
            <a:r>
              <a:rPr lang="en-US" sz="816">
                <a:latin typeface="Liberation Sans" pitchFamily="18"/>
                <a:ea typeface="Droid Sans Fallback" pitchFamily="2"/>
                <a:cs typeface="FreeSans" pitchFamily="2"/>
              </a:rPr>
              <a:t>					256</a:t>
            </a:r>
          </a:p>
        </p:txBody>
      </p:sp>
      <p:sp>
        <p:nvSpPr>
          <p:cNvPr id="58" name="Title 57"/>
          <p:cNvSpPr>
            <a:spLocks noGrp="1"/>
          </p:cNvSpPr>
          <p:nvPr>
            <p:ph type="title"/>
          </p:nvPr>
        </p:nvSpPr>
        <p:spPr>
          <a:xfrm>
            <a:off x="627047" y="0"/>
            <a:ext cx="7467600" cy="708422"/>
          </a:xfrm>
        </p:spPr>
        <p:txBody>
          <a:bodyPr/>
          <a:lstStyle/>
          <a:p>
            <a:r>
              <a:rPr lang="en-GB" dirty="0" smtClean="0"/>
              <a:t>Counting mode linearity</a:t>
            </a:r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>
            <a:off x="6223415" y="1189169"/>
            <a:ext cx="18712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H8 </a:t>
            </a:r>
            <a:r>
              <a:rPr lang="en-GB" dirty="0" smtClean="0"/>
              <a:t>run</a:t>
            </a:r>
            <a:br>
              <a:rPr lang="en-GB" dirty="0" smtClean="0"/>
            </a:br>
            <a:r>
              <a:rPr lang="en-GB" dirty="0" smtClean="0"/>
              <a:t>Pion beam </a:t>
            </a:r>
            <a:r>
              <a:rPr lang="en-GB" dirty="0"/>
              <a:t>May 2017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351291" y="4231213"/>
            <a:ext cx="7089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Timepix3 we’ll have the three modes at the same time ! 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1806840" y="1961787"/>
            <a:ext cx="1340371" cy="276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A</a:t>
            </a:r>
            <a:r>
              <a:rPr lang="en-GB" sz="1200" dirty="0"/>
              <a:t>. </a:t>
            </a:r>
            <a:r>
              <a:rPr lang="en-GB" sz="1200" dirty="0" err="1" smtClean="0"/>
              <a:t>Natochi</a:t>
            </a:r>
            <a:r>
              <a:rPr lang="en-GB" sz="1200" dirty="0" smtClean="0"/>
              <a:t> 2017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875620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08310" y="2648560"/>
            <a:ext cx="7162800" cy="463035"/>
          </a:xfrm>
        </p:spPr>
        <p:txBody>
          <a:bodyPr/>
          <a:lstStyle/>
          <a:p>
            <a:pPr algn="ctr"/>
            <a:r>
              <a:rPr lang="en-US" sz="2800" dirty="0" smtClean="0"/>
              <a:t>Physics Measurements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58600357"/>
      </p:ext>
    </p:extLst>
  </p:cSld>
  <p:clrMapOvr>
    <a:masterClrMapping/>
  </p:clrMapOvr>
</p:sld>
</file>

<file path=ppt/theme/theme1.xml><?xml version="1.0" encoding="utf-8"?>
<a:theme xmlns:a="http://schemas.openxmlformats.org/drawingml/2006/main" name="Medipix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 Design">
      <a:majorFont>
        <a:latin typeface="Franklin Gothic Medium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MedipixTemplate</Template>
  <TotalTime>106783</TotalTime>
  <Words>1403</Words>
  <Application>Microsoft Office PowerPoint</Application>
  <PresentationFormat>On-screen Show (16:9)</PresentationFormat>
  <Paragraphs>413</Paragraphs>
  <Slides>27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Arial</vt:lpstr>
      <vt:lpstr>DejaVu Sans</vt:lpstr>
      <vt:lpstr>Droid Sans Fallback</vt:lpstr>
      <vt:lpstr>Franklin Gothic Medium</vt:lpstr>
      <vt:lpstr>FreeSans</vt:lpstr>
      <vt:lpstr>Helvetica Neue Light</vt:lpstr>
      <vt:lpstr>Liberation Sans</vt:lpstr>
      <vt:lpstr>Liberation Serif</vt:lpstr>
      <vt:lpstr>LiberationSans</vt:lpstr>
      <vt:lpstr>Lucida Sans Unicode</vt:lpstr>
      <vt:lpstr>Symbol</vt:lpstr>
      <vt:lpstr>Wingdings</vt:lpstr>
      <vt:lpstr>MedipixTemplate</vt:lpstr>
      <vt:lpstr>Timepix and Timepix3 installations in SPS for monitoring of crystal channelled BEAM </vt:lpstr>
      <vt:lpstr>The UA9 SPS experimental setup 2017 </vt:lpstr>
      <vt:lpstr>The UA9 SPS experimental setup 2018 </vt:lpstr>
      <vt:lpstr>Timepix family</vt:lpstr>
      <vt:lpstr>The UA9 detectors : Timepix </vt:lpstr>
      <vt:lpstr>The UA9 detectors : Timepix3 </vt:lpstr>
      <vt:lpstr>Timepix linearity with new Cluster Analysis</vt:lpstr>
      <vt:lpstr>Counting mode linearity</vt:lpstr>
      <vt:lpstr>PowerPoint Presentation</vt:lpstr>
      <vt:lpstr>Timepix telescope for crystal tests </vt:lpstr>
      <vt:lpstr>TimepixQuad detector for test on beam extraction</vt:lpstr>
      <vt:lpstr>Double Channelling seen by Timepix in UA9 2017</vt:lpstr>
      <vt:lpstr>Double Channeling in 2018</vt:lpstr>
      <vt:lpstr>Double Channeling in 2018</vt:lpstr>
      <vt:lpstr>Timepix &amp; BLM Correlation</vt:lpstr>
      <vt:lpstr>Skew planes for QM crystal 2</vt:lpstr>
      <vt:lpstr>Skew planes for QM crystal 2</vt:lpstr>
      <vt:lpstr>Measurements of fragments with Timepix3</vt:lpstr>
      <vt:lpstr>Goniometer vibrations</vt:lpstr>
      <vt:lpstr>PowerPoint Presentation</vt:lpstr>
      <vt:lpstr>New Roman Pot for Timepix3</vt:lpstr>
      <vt:lpstr>Detector Timepix3  </vt:lpstr>
      <vt:lpstr>Detector Timepix3 quad </vt:lpstr>
      <vt:lpstr>New Timepix3 board and Roman Pot Layout</vt:lpstr>
      <vt:lpstr>Diamondpix : a radiation tollerant detector </vt:lpstr>
      <vt:lpstr>Timepix3 in LHC ?</vt:lpstr>
      <vt:lpstr>Summary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Medipix3 Test set up</dc:title>
  <dc:creator>Xavier Llopart</dc:creator>
  <cp:lastModifiedBy>fabrizio murtas</cp:lastModifiedBy>
  <cp:revision>1376</cp:revision>
  <cp:lastPrinted>2018-10-02T14:52:45Z</cp:lastPrinted>
  <dcterms:created xsi:type="dcterms:W3CDTF">2009-01-28T08:24:25Z</dcterms:created>
  <dcterms:modified xsi:type="dcterms:W3CDTF">2019-03-12T12:00:53Z</dcterms:modified>
</cp:coreProperties>
</file>