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62" r:id="rId3"/>
    <p:sldId id="1450" r:id="rId4"/>
    <p:sldId id="1413" r:id="rId5"/>
    <p:sldId id="260" r:id="rId6"/>
    <p:sldId id="287" r:id="rId7"/>
    <p:sldId id="1418" r:id="rId8"/>
    <p:sldId id="265" r:id="rId9"/>
    <p:sldId id="261" r:id="rId10"/>
    <p:sldId id="1425" r:id="rId11"/>
    <p:sldId id="288" r:id="rId12"/>
    <p:sldId id="258" r:id="rId13"/>
    <p:sldId id="259" r:id="rId14"/>
    <p:sldId id="269" r:id="rId15"/>
    <p:sldId id="1415" r:id="rId16"/>
    <p:sldId id="1416" r:id="rId17"/>
    <p:sldId id="264" r:id="rId18"/>
    <p:sldId id="272" r:id="rId19"/>
    <p:sldId id="1417" r:id="rId20"/>
    <p:sldId id="1439" r:id="rId21"/>
    <p:sldId id="1441" r:id="rId22"/>
    <p:sldId id="1440" r:id="rId23"/>
    <p:sldId id="271" r:id="rId24"/>
    <p:sldId id="282" r:id="rId25"/>
    <p:sldId id="292" r:id="rId26"/>
    <p:sldId id="1443" r:id="rId27"/>
    <p:sldId id="1442" r:id="rId28"/>
    <p:sldId id="289" r:id="rId29"/>
    <p:sldId id="278" r:id="rId30"/>
    <p:sldId id="283" r:id="rId31"/>
    <p:sldId id="284" r:id="rId32"/>
    <p:sldId id="276" r:id="rId33"/>
    <p:sldId id="275" r:id="rId34"/>
    <p:sldId id="1445" r:id="rId35"/>
    <p:sldId id="1446" r:id="rId36"/>
    <p:sldId id="1447" r:id="rId37"/>
    <p:sldId id="268" r:id="rId38"/>
    <p:sldId id="1426" r:id="rId39"/>
    <p:sldId id="273" r:id="rId40"/>
    <p:sldId id="1436" r:id="rId41"/>
    <p:sldId id="1427" r:id="rId42"/>
    <p:sldId id="1428" r:id="rId43"/>
    <p:sldId id="1430" r:id="rId44"/>
    <p:sldId id="1451" r:id="rId45"/>
    <p:sldId id="1452" r:id="rId46"/>
    <p:sldId id="1453" r:id="rId47"/>
    <p:sldId id="1424" r:id="rId48"/>
    <p:sldId id="1433" r:id="rId49"/>
    <p:sldId id="266" r:id="rId50"/>
    <p:sldId id="321" r:id="rId51"/>
    <p:sldId id="1437" r:id="rId52"/>
    <p:sldId id="313" r:id="rId53"/>
    <p:sldId id="325" r:id="rId54"/>
    <p:sldId id="1449" r:id="rId55"/>
    <p:sldId id="299" r:id="rId56"/>
    <p:sldId id="332" r:id="rId57"/>
    <p:sldId id="1454" r:id="rId58"/>
    <p:sldId id="145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7"/>
    <p:restoredTop sz="94716"/>
  </p:normalViewPr>
  <p:slideViewPr>
    <p:cSldViewPr snapToGrid="0" snapToObjects="1">
      <p:cViewPr varScale="1">
        <p:scale>
          <a:sx n="117" d="100"/>
          <a:sy n="117" d="100"/>
        </p:scale>
        <p:origin x="200" y="416"/>
      </p:cViewPr>
      <p:guideLst/>
    </p:cSldViewPr>
  </p:slideViewPr>
  <p:notesTextViewPr>
    <p:cViewPr>
      <p:scale>
        <a:sx n="1" d="1"/>
        <a:sy n="1" d="1"/>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17DB4-37A7-7747-B44F-5467A9DC2B46}"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F70A9-DD93-FB48-949B-8609868A1F8A}" type="slidenum">
              <a:rPr lang="en-US" smtClean="0"/>
              <a:t>‹#›</a:t>
            </a:fld>
            <a:endParaRPr lang="en-US"/>
          </a:p>
        </p:txBody>
      </p:sp>
    </p:spTree>
    <p:extLst>
      <p:ext uri="{BB962C8B-B14F-4D97-AF65-F5344CB8AC3E}">
        <p14:creationId xmlns:p14="http://schemas.microsoft.com/office/powerpoint/2010/main" val="293430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B2584A-54F9-FC4D-9734-1385F3BCF650}" type="slidenum">
              <a:rPr lang="en-US" smtClean="0"/>
              <a:pPr/>
              <a:t>25</a:t>
            </a:fld>
            <a:endParaRPr lang="en-US" dirty="0"/>
          </a:p>
        </p:txBody>
      </p:sp>
    </p:spTree>
    <p:extLst>
      <p:ext uri="{BB962C8B-B14F-4D97-AF65-F5344CB8AC3E}">
        <p14:creationId xmlns:p14="http://schemas.microsoft.com/office/powerpoint/2010/main" val="294131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33513-B256-684B-B118-0AA212EBEDA5}" type="slidenum">
              <a:rPr lang="en-US" smtClean="0"/>
              <a:t>31</a:t>
            </a:fld>
            <a:endParaRPr lang="en-US"/>
          </a:p>
        </p:txBody>
      </p:sp>
    </p:spTree>
    <p:extLst>
      <p:ext uri="{BB962C8B-B14F-4D97-AF65-F5344CB8AC3E}">
        <p14:creationId xmlns:p14="http://schemas.microsoft.com/office/powerpoint/2010/main" val="332066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F70A9-DD93-FB48-949B-8609868A1F8A}" type="slidenum">
              <a:rPr lang="en-US" smtClean="0"/>
              <a:t>41</a:t>
            </a:fld>
            <a:endParaRPr lang="en-US"/>
          </a:p>
        </p:txBody>
      </p:sp>
    </p:spTree>
    <p:extLst>
      <p:ext uri="{BB962C8B-B14F-4D97-AF65-F5344CB8AC3E}">
        <p14:creationId xmlns:p14="http://schemas.microsoft.com/office/powerpoint/2010/main" val="147612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EEEF-904C-DE46-9D30-F524FF8DD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58955-9C7E-0F41-AE3C-4571394736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688C27-C9B5-9348-8446-97BE6E917F65}"/>
              </a:ext>
            </a:extLst>
          </p:cNvPr>
          <p:cNvSpPr>
            <a:spLocks noGrp="1"/>
          </p:cNvSpPr>
          <p:nvPr>
            <p:ph type="dt" sz="half" idx="10"/>
          </p:nvPr>
        </p:nvSpPr>
        <p:spPr/>
        <p:txBody>
          <a:bodyPr/>
          <a:lstStyle/>
          <a:p>
            <a:fld id="{44CDC7E3-6306-B842-AD66-B855B95EE364}" type="datetime1">
              <a:rPr lang="en-US" smtClean="0"/>
              <a:t>6/4/19</a:t>
            </a:fld>
            <a:endParaRPr lang="en-US"/>
          </a:p>
        </p:txBody>
      </p:sp>
      <p:sp>
        <p:nvSpPr>
          <p:cNvPr id="5" name="Footer Placeholder 4">
            <a:extLst>
              <a:ext uri="{FF2B5EF4-FFF2-40B4-BE49-F238E27FC236}">
                <a16:creationId xmlns:a16="http://schemas.microsoft.com/office/drawing/2014/main" id="{8846A3F7-0141-8344-A7D6-1CF00C356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2E67D-C8B2-6344-A2F9-41202108C735}"/>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71098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6B42-5F13-B247-A2A2-F0238EC5B0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75AD4-C8F5-184D-8CBE-C1C8827512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D1E34-38D7-914C-85C7-96EDF783FF5A}"/>
              </a:ext>
            </a:extLst>
          </p:cNvPr>
          <p:cNvSpPr>
            <a:spLocks noGrp="1"/>
          </p:cNvSpPr>
          <p:nvPr>
            <p:ph type="dt" sz="half" idx="10"/>
          </p:nvPr>
        </p:nvSpPr>
        <p:spPr/>
        <p:txBody>
          <a:bodyPr/>
          <a:lstStyle/>
          <a:p>
            <a:fld id="{B58D22C0-49C4-084E-81DA-7C3C76A1E813}" type="datetime1">
              <a:rPr lang="en-US" smtClean="0"/>
              <a:t>6/4/19</a:t>
            </a:fld>
            <a:endParaRPr lang="en-US"/>
          </a:p>
        </p:txBody>
      </p:sp>
      <p:sp>
        <p:nvSpPr>
          <p:cNvPr id="5" name="Footer Placeholder 4">
            <a:extLst>
              <a:ext uri="{FF2B5EF4-FFF2-40B4-BE49-F238E27FC236}">
                <a16:creationId xmlns:a16="http://schemas.microsoft.com/office/drawing/2014/main" id="{2E49CBBC-CAE2-254C-95FE-AB544C76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BA13A-7D79-C444-975E-971B2FA3B783}"/>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414930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923DE-92D3-EC4D-A151-42B52D53B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33C80-5640-244A-A00F-B5C7651FD7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EE57D-0328-114C-ABCB-FDF49F04E59D}"/>
              </a:ext>
            </a:extLst>
          </p:cNvPr>
          <p:cNvSpPr>
            <a:spLocks noGrp="1"/>
          </p:cNvSpPr>
          <p:nvPr>
            <p:ph type="dt" sz="half" idx="10"/>
          </p:nvPr>
        </p:nvSpPr>
        <p:spPr/>
        <p:txBody>
          <a:bodyPr/>
          <a:lstStyle/>
          <a:p>
            <a:fld id="{53774695-1B12-7742-9243-24CA5C0C20AA}" type="datetime1">
              <a:rPr lang="en-US" smtClean="0"/>
              <a:t>6/4/19</a:t>
            </a:fld>
            <a:endParaRPr lang="en-US"/>
          </a:p>
        </p:txBody>
      </p:sp>
      <p:sp>
        <p:nvSpPr>
          <p:cNvPr id="5" name="Footer Placeholder 4">
            <a:extLst>
              <a:ext uri="{FF2B5EF4-FFF2-40B4-BE49-F238E27FC236}">
                <a16:creationId xmlns:a16="http://schemas.microsoft.com/office/drawing/2014/main" id="{5309EB7A-6F05-2841-A6DA-CE617F451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AF33-03C6-3741-87A9-515152643692}"/>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2395949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8" name="PlaceHolder 2"/>
          <p:cNvSpPr>
            <a:spLocks noGrp="1"/>
          </p:cNvSpPr>
          <p:nvPr>
            <p:ph type="body"/>
          </p:nvPr>
        </p:nvSpPr>
        <p:spPr>
          <a:xfrm>
            <a:off x="609562" y="1604841"/>
            <a:ext cx="10971684" cy="3977484"/>
          </a:xfrm>
          <a:prstGeom prst="rect">
            <a:avLst/>
          </a:prstGeom>
        </p:spPr>
        <p:txBody>
          <a:bodyPr lIns="0" tIns="0" rIns="0" bIns="0"/>
          <a:lstStyle/>
          <a:p>
            <a:endParaRPr/>
          </a:p>
        </p:txBody>
      </p:sp>
      <p:sp>
        <p:nvSpPr>
          <p:cNvPr id="2" name="Date Placeholder 1"/>
          <p:cNvSpPr>
            <a:spLocks noGrp="1"/>
          </p:cNvSpPr>
          <p:nvPr>
            <p:ph type="dt" idx="10"/>
          </p:nvPr>
        </p:nvSpPr>
        <p:spPr/>
        <p:txBody>
          <a:bodyPr/>
          <a:lstStyle/>
          <a:p>
            <a:fld id="{E60BBA94-AC36-4F47-A4C4-D48BB54985A3}" type="datetime1">
              <a:rPr lang="en-US" smtClean="0"/>
              <a:t>6/4/19</a:t>
            </a:fld>
            <a:endParaRPr lang="en-US"/>
          </a:p>
        </p:txBody>
      </p:sp>
      <p:sp>
        <p:nvSpPr>
          <p:cNvPr id="3" name="Footer Placeholder 2"/>
          <p:cNvSpPr>
            <a:spLocks noGrp="1"/>
          </p:cNvSpPr>
          <p:nvPr>
            <p:ph type="ftr" idx="11"/>
          </p:nvPr>
        </p:nvSpPr>
        <p:spPr/>
        <p:txBody>
          <a:bodyPr/>
          <a:lstStyle/>
          <a:p>
            <a:pPr algn="ctr"/>
            <a:endParaRPr lang="en-US"/>
          </a:p>
        </p:txBody>
      </p:sp>
      <p:sp>
        <p:nvSpPr>
          <p:cNvPr id="4" name="Slide Number Placeholder 3"/>
          <p:cNvSpPr>
            <a:spLocks noGrp="1"/>
          </p:cNvSpPr>
          <p:nvPr>
            <p:ph type="sldNum" idx="12"/>
          </p:nvPr>
        </p:nvSpPr>
        <p:spPr>
          <a:xfrm>
            <a:off x="11581246" y="6611819"/>
            <a:ext cx="610755" cy="246181"/>
          </a:xfrm>
          <a:gradFill flip="none" rotWithShape="1">
            <a:gsLst>
              <a:gs pos="0">
                <a:schemeClr val="accent1">
                  <a:lumMod val="0"/>
                  <a:lumOff val="100000"/>
                  <a:alpha val="79000"/>
                </a:schemeClr>
              </a:gs>
              <a:gs pos="100000">
                <a:schemeClr val="accent1">
                  <a:lumMod val="100000"/>
                  <a:alpha val="31000"/>
                </a:schemeClr>
              </a:gs>
            </a:gsLst>
            <a:lin ang="0" scaled="1"/>
            <a:tileRect/>
          </a:gradFill>
          <a:ln>
            <a:noFill/>
          </a:ln>
        </p:spPr>
        <p:txBody>
          <a:bodyPr/>
          <a:lstStyle>
            <a:lvl1pPr algn="r">
              <a:defRPr/>
            </a:lvl1pPr>
          </a:lstStyle>
          <a:p>
            <a:fld id="{C67F6C9C-13E3-4B00-B591-7BD1F52685F4}" type="slidenum">
              <a:rPr lang="en-US" sz="1270" smtClean="0">
                <a:latin typeface="Times New Roman"/>
              </a:rPr>
              <a:pPr/>
              <a:t>‹#›</a:t>
            </a:fld>
            <a:r>
              <a:rPr lang="en-US" sz="1270" dirty="0">
                <a:latin typeface="Times New Roman"/>
              </a:rPr>
              <a:t> </a:t>
            </a:r>
            <a:endParaRPr lang="en-US" dirty="0"/>
          </a:p>
        </p:txBody>
      </p:sp>
    </p:spTree>
    <p:extLst>
      <p:ext uri="{BB962C8B-B14F-4D97-AF65-F5344CB8AC3E}">
        <p14:creationId xmlns:p14="http://schemas.microsoft.com/office/powerpoint/2010/main" val="147189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609562" y="1604841"/>
            <a:ext cx="10971684" cy="3977484"/>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93488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B000-0175-7E48-BCF2-4A4BE7498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0BD08-DF99-984A-88BF-6474D4FF20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48245-2307-CA4B-9E4E-FA80A8235F95}"/>
              </a:ext>
            </a:extLst>
          </p:cNvPr>
          <p:cNvSpPr>
            <a:spLocks noGrp="1"/>
          </p:cNvSpPr>
          <p:nvPr>
            <p:ph type="dt" sz="half" idx="10"/>
          </p:nvPr>
        </p:nvSpPr>
        <p:spPr/>
        <p:txBody>
          <a:bodyPr/>
          <a:lstStyle/>
          <a:p>
            <a:fld id="{8D0EAC98-C1EE-184C-8DAC-7794B0067DE3}" type="datetime1">
              <a:rPr lang="en-US" smtClean="0"/>
              <a:t>6/4/19</a:t>
            </a:fld>
            <a:endParaRPr lang="en-US"/>
          </a:p>
        </p:txBody>
      </p:sp>
      <p:sp>
        <p:nvSpPr>
          <p:cNvPr id="5" name="Footer Placeholder 4">
            <a:extLst>
              <a:ext uri="{FF2B5EF4-FFF2-40B4-BE49-F238E27FC236}">
                <a16:creationId xmlns:a16="http://schemas.microsoft.com/office/drawing/2014/main" id="{EC1F6F7F-670A-9B4D-B35A-42F5FBBF9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5F716-19EB-004D-96F5-0DB8AB953143}"/>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173870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2DB8-27DC-4C48-A29A-B03DCF2D20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A4C5E3-796F-7B49-9DDD-900B9869B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562400-E58F-4246-97B4-D4278037FBED}"/>
              </a:ext>
            </a:extLst>
          </p:cNvPr>
          <p:cNvSpPr>
            <a:spLocks noGrp="1"/>
          </p:cNvSpPr>
          <p:nvPr>
            <p:ph type="dt" sz="half" idx="10"/>
          </p:nvPr>
        </p:nvSpPr>
        <p:spPr/>
        <p:txBody>
          <a:bodyPr/>
          <a:lstStyle/>
          <a:p>
            <a:fld id="{99CEBC4A-1120-1E4B-B1A3-60BF6EFDE37F}" type="datetime1">
              <a:rPr lang="en-US" smtClean="0"/>
              <a:t>6/4/19</a:t>
            </a:fld>
            <a:endParaRPr lang="en-US"/>
          </a:p>
        </p:txBody>
      </p:sp>
      <p:sp>
        <p:nvSpPr>
          <p:cNvPr id="5" name="Footer Placeholder 4">
            <a:extLst>
              <a:ext uri="{FF2B5EF4-FFF2-40B4-BE49-F238E27FC236}">
                <a16:creationId xmlns:a16="http://schemas.microsoft.com/office/drawing/2014/main" id="{953042D3-E68D-A24B-9E7F-38F06DE13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0CDD8-059A-1D45-B867-B775C605D4F8}"/>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226474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071C-73F1-A74B-ABFA-017A0FEA0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23EED-BC6C-1147-8CB2-47F2A77302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E8F8A-EB4E-9D4A-ABDE-6966DBF4BA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3738F-0540-6844-8451-1AA7658553E3}"/>
              </a:ext>
            </a:extLst>
          </p:cNvPr>
          <p:cNvSpPr>
            <a:spLocks noGrp="1"/>
          </p:cNvSpPr>
          <p:nvPr>
            <p:ph type="dt" sz="half" idx="10"/>
          </p:nvPr>
        </p:nvSpPr>
        <p:spPr/>
        <p:txBody>
          <a:bodyPr/>
          <a:lstStyle/>
          <a:p>
            <a:fld id="{51ECC40C-C0C5-744C-B3BE-D161DF3259F2}" type="datetime1">
              <a:rPr lang="en-US" smtClean="0"/>
              <a:t>6/4/19</a:t>
            </a:fld>
            <a:endParaRPr lang="en-US"/>
          </a:p>
        </p:txBody>
      </p:sp>
      <p:sp>
        <p:nvSpPr>
          <p:cNvPr id="6" name="Footer Placeholder 5">
            <a:extLst>
              <a:ext uri="{FF2B5EF4-FFF2-40B4-BE49-F238E27FC236}">
                <a16:creationId xmlns:a16="http://schemas.microsoft.com/office/drawing/2014/main" id="{938A1324-E85E-5E48-9653-A572B99F9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638B6-8373-5B41-8C4E-B08335AD5D6B}"/>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52247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7046-7012-D343-A961-F5B46C9C33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529B9-8487-D848-AFC5-D489C8414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593E3-DC13-3241-990D-5D88CC1E8B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B59-88FD-2248-BCED-58E1EC35D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554F4C-ECCA-7F40-81C5-36A53F7E77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96329-B6E5-814E-80B4-56D21AB7773B}"/>
              </a:ext>
            </a:extLst>
          </p:cNvPr>
          <p:cNvSpPr>
            <a:spLocks noGrp="1"/>
          </p:cNvSpPr>
          <p:nvPr>
            <p:ph type="dt" sz="half" idx="10"/>
          </p:nvPr>
        </p:nvSpPr>
        <p:spPr/>
        <p:txBody>
          <a:bodyPr/>
          <a:lstStyle/>
          <a:p>
            <a:fld id="{338EC1CB-B2E4-D945-82CD-B18F590FC5C7}" type="datetime1">
              <a:rPr lang="en-US" smtClean="0"/>
              <a:t>6/4/19</a:t>
            </a:fld>
            <a:endParaRPr lang="en-US"/>
          </a:p>
        </p:txBody>
      </p:sp>
      <p:sp>
        <p:nvSpPr>
          <p:cNvPr id="8" name="Footer Placeholder 7">
            <a:extLst>
              <a:ext uri="{FF2B5EF4-FFF2-40B4-BE49-F238E27FC236}">
                <a16:creationId xmlns:a16="http://schemas.microsoft.com/office/drawing/2014/main" id="{D592E52F-EF9B-1F41-94C8-2001E40AAD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1FEBEB-DB22-1D48-9E6E-2C6B722B9B6F}"/>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35891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2793-A6B8-CB4B-8378-0907660F4DBB}"/>
              </a:ext>
            </a:extLst>
          </p:cNvPr>
          <p:cNvSpPr>
            <a:spLocks noGrp="1"/>
          </p:cNvSpPr>
          <p:nvPr>
            <p:ph type="title"/>
          </p:nvPr>
        </p:nvSpPr>
        <p:spPr>
          <a:xfrm>
            <a:off x="348837" y="448252"/>
            <a:ext cx="6906986" cy="1107416"/>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5C96CAA9-3809-EF48-8E54-BC03DF03639E}"/>
              </a:ext>
            </a:extLst>
          </p:cNvPr>
          <p:cNvSpPr>
            <a:spLocks noGrp="1"/>
          </p:cNvSpPr>
          <p:nvPr>
            <p:ph type="ftr" sz="quarter" idx="11"/>
          </p:nvPr>
        </p:nvSpPr>
        <p:spPr>
          <a:xfrm>
            <a:off x="119742" y="6371273"/>
            <a:ext cx="4114800" cy="365125"/>
          </a:xfrm>
        </p:spPr>
        <p:txBody>
          <a:bodyPr/>
          <a:lstStyle/>
          <a:p>
            <a:endParaRPr lang="en-US"/>
          </a:p>
        </p:txBody>
      </p:sp>
      <p:sp>
        <p:nvSpPr>
          <p:cNvPr id="5" name="Slide Number Placeholder 4">
            <a:extLst>
              <a:ext uri="{FF2B5EF4-FFF2-40B4-BE49-F238E27FC236}">
                <a16:creationId xmlns:a16="http://schemas.microsoft.com/office/drawing/2014/main" id="{014E8CC7-0F85-8C4B-94B7-EB0975BF5076}"/>
              </a:ext>
            </a:extLst>
          </p:cNvPr>
          <p:cNvSpPr>
            <a:spLocks noGrp="1"/>
          </p:cNvSpPr>
          <p:nvPr>
            <p:ph type="sldNum" sz="quarter" idx="12"/>
          </p:nvPr>
        </p:nvSpPr>
        <p:spPr>
          <a:xfrm>
            <a:off x="11186555" y="6371272"/>
            <a:ext cx="677883" cy="365125"/>
          </a:xfrm>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111688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78C56-1E19-1A4B-A58D-B6DC52DA34DB}"/>
              </a:ext>
            </a:extLst>
          </p:cNvPr>
          <p:cNvSpPr>
            <a:spLocks noGrp="1"/>
          </p:cNvSpPr>
          <p:nvPr>
            <p:ph type="dt" sz="half" idx="10"/>
          </p:nvPr>
        </p:nvSpPr>
        <p:spPr/>
        <p:txBody>
          <a:bodyPr/>
          <a:lstStyle/>
          <a:p>
            <a:fld id="{A4856975-1FB9-2B47-A0D3-DD58DE78F4A6}" type="datetime1">
              <a:rPr lang="en-US" smtClean="0"/>
              <a:t>6/4/19</a:t>
            </a:fld>
            <a:endParaRPr lang="en-US"/>
          </a:p>
        </p:txBody>
      </p:sp>
      <p:sp>
        <p:nvSpPr>
          <p:cNvPr id="3" name="Footer Placeholder 2">
            <a:extLst>
              <a:ext uri="{FF2B5EF4-FFF2-40B4-BE49-F238E27FC236}">
                <a16:creationId xmlns:a16="http://schemas.microsoft.com/office/drawing/2014/main" id="{8A4AECA1-3812-7040-BD85-54C180265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7D0088-89CE-4E4A-AEB6-A0EAB64D0829}"/>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128316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0A0F-6056-0C41-B0BD-ED50F8201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8A2F3-BB7C-2D4F-9B1C-94F86DDF6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187D2-5E6F-7641-8C89-5F606F94D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B16471-7BD0-8B41-B616-B983922AD755}"/>
              </a:ext>
            </a:extLst>
          </p:cNvPr>
          <p:cNvSpPr>
            <a:spLocks noGrp="1"/>
          </p:cNvSpPr>
          <p:nvPr>
            <p:ph type="dt" sz="half" idx="10"/>
          </p:nvPr>
        </p:nvSpPr>
        <p:spPr/>
        <p:txBody>
          <a:bodyPr/>
          <a:lstStyle/>
          <a:p>
            <a:fld id="{9A4BC475-A2BA-AB43-9ED1-38256F3B58BD}" type="datetime1">
              <a:rPr lang="en-US" smtClean="0"/>
              <a:t>6/4/19</a:t>
            </a:fld>
            <a:endParaRPr lang="en-US"/>
          </a:p>
        </p:txBody>
      </p:sp>
      <p:sp>
        <p:nvSpPr>
          <p:cNvPr id="6" name="Footer Placeholder 5">
            <a:extLst>
              <a:ext uri="{FF2B5EF4-FFF2-40B4-BE49-F238E27FC236}">
                <a16:creationId xmlns:a16="http://schemas.microsoft.com/office/drawing/2014/main" id="{7A5BA72F-DFB1-0946-AFC9-48A637730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89335-A3C9-CC4C-A8E4-27CD6C664A4C}"/>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305500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67F7-FBF6-654F-85CC-3BB7B2B7B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3C8D1F-2549-AD49-9E95-39F5C6612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2EC1E4-ECC7-B040-8280-BB824F065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14F8A7-BAB0-B940-B054-E59EA755B96F}"/>
              </a:ext>
            </a:extLst>
          </p:cNvPr>
          <p:cNvSpPr>
            <a:spLocks noGrp="1"/>
          </p:cNvSpPr>
          <p:nvPr>
            <p:ph type="dt" sz="half" idx="10"/>
          </p:nvPr>
        </p:nvSpPr>
        <p:spPr/>
        <p:txBody>
          <a:bodyPr/>
          <a:lstStyle/>
          <a:p>
            <a:fld id="{F0703D50-D59F-D641-9FA6-85563EB17D3F}" type="datetime1">
              <a:rPr lang="en-US" smtClean="0"/>
              <a:t>6/4/19</a:t>
            </a:fld>
            <a:endParaRPr lang="en-US"/>
          </a:p>
        </p:txBody>
      </p:sp>
      <p:sp>
        <p:nvSpPr>
          <p:cNvPr id="6" name="Footer Placeholder 5">
            <a:extLst>
              <a:ext uri="{FF2B5EF4-FFF2-40B4-BE49-F238E27FC236}">
                <a16:creationId xmlns:a16="http://schemas.microsoft.com/office/drawing/2014/main" id="{2B11B059-9771-214D-B7EE-C7BA64D85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9B127-A5D0-4741-964C-5C20A0D0E3C8}"/>
              </a:ext>
            </a:extLst>
          </p:cNvPr>
          <p:cNvSpPr>
            <a:spLocks noGrp="1"/>
          </p:cNvSpPr>
          <p:nvPr>
            <p:ph type="sldNum" sz="quarter" idx="12"/>
          </p:nvPr>
        </p:nvSpPr>
        <p:spPr/>
        <p:txBody>
          <a:bodyPr/>
          <a:lstStyle/>
          <a:p>
            <a:fld id="{746494E9-0E2B-B946-9F75-9D2BF49C4797}" type="slidenum">
              <a:rPr lang="en-US" smtClean="0"/>
              <a:t>‹#›</a:t>
            </a:fld>
            <a:endParaRPr lang="en-US"/>
          </a:p>
        </p:txBody>
      </p:sp>
    </p:spTree>
    <p:extLst>
      <p:ext uri="{BB962C8B-B14F-4D97-AF65-F5344CB8AC3E}">
        <p14:creationId xmlns:p14="http://schemas.microsoft.com/office/powerpoint/2010/main" val="366867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96C29-A305-5C4A-8B9B-E652D5813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C7FA35-9C79-4D4B-A5F3-159FD475D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E0D2C-10AA-7D40-8E14-C394FCA35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F2AA0-E9A3-5F4B-BC73-49A15336F26E}" type="datetime1">
              <a:rPr lang="en-US" smtClean="0"/>
              <a:t>6/4/19</a:t>
            </a:fld>
            <a:endParaRPr lang="en-US"/>
          </a:p>
        </p:txBody>
      </p:sp>
      <p:sp>
        <p:nvSpPr>
          <p:cNvPr id="5" name="Footer Placeholder 4">
            <a:extLst>
              <a:ext uri="{FF2B5EF4-FFF2-40B4-BE49-F238E27FC236}">
                <a16:creationId xmlns:a16="http://schemas.microsoft.com/office/drawing/2014/main" id="{49CA7A41-AB9B-A04E-996B-616AC14B2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359A-8F85-EC47-9F35-CAC816690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94E9-0E2B-B946-9F75-9D2BF49C4797}" type="slidenum">
              <a:rPr lang="en-US" smtClean="0"/>
              <a:t>‹#›</a:t>
            </a:fld>
            <a:endParaRPr lang="en-US"/>
          </a:p>
        </p:txBody>
      </p:sp>
    </p:spTree>
    <p:extLst>
      <p:ext uri="{BB962C8B-B14F-4D97-AF65-F5344CB8AC3E}">
        <p14:creationId xmlns:p14="http://schemas.microsoft.com/office/powerpoint/2010/main" val="194199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hyperlink" Target="http://www.inp.nsk.su/~petrenko/misc/ion_cooling/animations/" TargetMode="External"/><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 Id="rId5" Type="http://schemas.openxmlformats.org/officeDocument/2006/relationships/image" Target="../media/image36.tiff"/><Relationship Id="rId4" Type="http://schemas.openxmlformats.org/officeDocument/2006/relationships/image" Target="../media/image35.tiff"/></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1.tiff"/></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6.xml"/><Relationship Id="rId4" Type="http://schemas.openxmlformats.org/officeDocument/2006/relationships/image" Target="../media/image67.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tiff"/><Relationship Id="rId7" Type="http://schemas.openxmlformats.org/officeDocument/2006/relationships/image" Target="../media/image8.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F43229-68D4-3846-A7F2-EADDAF655C38}"/>
              </a:ext>
            </a:extLst>
          </p:cNvPr>
          <p:cNvSpPr>
            <a:spLocks noGrp="1"/>
          </p:cNvSpPr>
          <p:nvPr>
            <p:ph type="title"/>
          </p:nvPr>
        </p:nvSpPr>
        <p:spPr>
          <a:xfrm>
            <a:off x="808120" y="557700"/>
            <a:ext cx="10267703" cy="1344922"/>
          </a:xfrm>
        </p:spPr>
        <p:txBody>
          <a:bodyPr/>
          <a:lstStyle/>
          <a:p>
            <a:r>
              <a:rPr lang="en-US" b="1" dirty="0">
                <a:solidFill>
                  <a:srgbClr val="0432FF"/>
                </a:solidFill>
              </a:rPr>
              <a:t>The Gamma Factory: Tools made from Light</a:t>
            </a:r>
          </a:p>
        </p:txBody>
      </p:sp>
      <p:pic>
        <p:nvPicPr>
          <p:cNvPr id="2" name="Picture 1">
            <a:extLst>
              <a:ext uri="{FF2B5EF4-FFF2-40B4-BE49-F238E27FC236}">
                <a16:creationId xmlns:a16="http://schemas.microsoft.com/office/drawing/2014/main" id="{F86D5218-78CF-F946-BD71-0AD293066CFF}"/>
              </a:ext>
            </a:extLst>
          </p:cNvPr>
          <p:cNvPicPr>
            <a:picLocks noChangeAspect="1"/>
          </p:cNvPicPr>
          <p:nvPr/>
        </p:nvPicPr>
        <p:blipFill>
          <a:blip r:embed="rId2"/>
          <a:stretch>
            <a:fillRect/>
          </a:stretch>
        </p:blipFill>
        <p:spPr>
          <a:xfrm>
            <a:off x="1909821" y="4196491"/>
            <a:ext cx="8245033" cy="2346098"/>
          </a:xfrm>
          <a:prstGeom prst="rect">
            <a:avLst/>
          </a:prstGeom>
        </p:spPr>
      </p:pic>
      <p:pic>
        <p:nvPicPr>
          <p:cNvPr id="7" name="Picture 6">
            <a:extLst>
              <a:ext uri="{FF2B5EF4-FFF2-40B4-BE49-F238E27FC236}">
                <a16:creationId xmlns:a16="http://schemas.microsoft.com/office/drawing/2014/main" id="{59A7EA73-7B80-904A-898D-FB9F6FCB7E1C}"/>
              </a:ext>
            </a:extLst>
          </p:cNvPr>
          <p:cNvPicPr>
            <a:picLocks noChangeAspect="1"/>
          </p:cNvPicPr>
          <p:nvPr/>
        </p:nvPicPr>
        <p:blipFill>
          <a:blip r:embed="rId3"/>
          <a:stretch>
            <a:fillRect/>
          </a:stretch>
        </p:blipFill>
        <p:spPr>
          <a:xfrm>
            <a:off x="5030703" y="1713053"/>
            <a:ext cx="1822535" cy="1829044"/>
          </a:xfrm>
          <a:prstGeom prst="rect">
            <a:avLst/>
          </a:prstGeom>
        </p:spPr>
      </p:pic>
      <p:sp>
        <p:nvSpPr>
          <p:cNvPr id="8" name="TextBox 7">
            <a:extLst>
              <a:ext uri="{FF2B5EF4-FFF2-40B4-BE49-F238E27FC236}">
                <a16:creationId xmlns:a16="http://schemas.microsoft.com/office/drawing/2014/main" id="{989C1861-ED09-3C45-99FA-5760A15F0AC9}"/>
              </a:ext>
            </a:extLst>
          </p:cNvPr>
          <p:cNvSpPr txBox="1"/>
          <p:nvPr/>
        </p:nvSpPr>
        <p:spPr>
          <a:xfrm>
            <a:off x="1819456" y="3684628"/>
            <a:ext cx="8245033" cy="369332"/>
          </a:xfrm>
          <a:prstGeom prst="rect">
            <a:avLst/>
          </a:prstGeom>
          <a:noFill/>
        </p:spPr>
        <p:txBody>
          <a:bodyPr wrap="square" rtlCol="0">
            <a:spAutoFit/>
          </a:bodyPr>
          <a:lstStyle/>
          <a:p>
            <a:r>
              <a:rPr lang="en-US" dirty="0"/>
              <a:t>Based on material from the following people with particular thanks to </a:t>
            </a:r>
            <a:r>
              <a:rPr lang="en-US" dirty="0" err="1"/>
              <a:t>Witold</a:t>
            </a:r>
            <a:r>
              <a:rPr lang="en-US" dirty="0"/>
              <a:t> Krasny</a:t>
            </a:r>
          </a:p>
        </p:txBody>
      </p:sp>
      <p:sp>
        <p:nvSpPr>
          <p:cNvPr id="9" name="Slide Number Placeholder 8">
            <a:extLst>
              <a:ext uri="{FF2B5EF4-FFF2-40B4-BE49-F238E27FC236}">
                <a16:creationId xmlns:a16="http://schemas.microsoft.com/office/drawing/2014/main" id="{53E3233A-2BA6-D045-891B-3B476E7E1464}"/>
              </a:ext>
            </a:extLst>
          </p:cNvPr>
          <p:cNvSpPr>
            <a:spLocks noGrp="1"/>
          </p:cNvSpPr>
          <p:nvPr>
            <p:ph type="sldNum" sz="quarter" idx="12"/>
          </p:nvPr>
        </p:nvSpPr>
        <p:spPr/>
        <p:txBody>
          <a:bodyPr/>
          <a:lstStyle/>
          <a:p>
            <a:fld id="{746494E9-0E2B-B946-9F75-9D2BF49C4797}" type="slidenum">
              <a:rPr lang="en-US" smtClean="0"/>
              <a:t>1</a:t>
            </a:fld>
            <a:endParaRPr lang="en-US"/>
          </a:p>
        </p:txBody>
      </p:sp>
    </p:spTree>
    <p:extLst>
      <p:ext uri="{BB962C8B-B14F-4D97-AF65-F5344CB8AC3E}">
        <p14:creationId xmlns:p14="http://schemas.microsoft.com/office/powerpoint/2010/main" val="390463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98A6C-5339-0141-8059-4BC66071F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15"/>
            <a:ext cx="12192000" cy="6850569"/>
          </a:xfrm>
          <a:prstGeom prst="rect">
            <a:avLst/>
          </a:prstGeom>
        </p:spPr>
      </p:pic>
      <p:sp>
        <p:nvSpPr>
          <p:cNvPr id="3" name="Slide Number Placeholder 2">
            <a:extLst>
              <a:ext uri="{FF2B5EF4-FFF2-40B4-BE49-F238E27FC236}">
                <a16:creationId xmlns:a16="http://schemas.microsoft.com/office/drawing/2014/main" id="{A280DE13-79C0-6D49-AC91-AD42538C0F35}"/>
              </a:ext>
            </a:extLst>
          </p:cNvPr>
          <p:cNvSpPr>
            <a:spLocks noGrp="1"/>
          </p:cNvSpPr>
          <p:nvPr>
            <p:ph type="sldNum" sz="quarter" idx="12"/>
          </p:nvPr>
        </p:nvSpPr>
        <p:spPr/>
        <p:txBody>
          <a:bodyPr/>
          <a:lstStyle/>
          <a:p>
            <a:fld id="{746494E9-0E2B-B946-9F75-9D2BF49C4797}" type="slidenum">
              <a:rPr lang="en-US" smtClean="0"/>
              <a:t>10</a:t>
            </a:fld>
            <a:endParaRPr lang="en-US"/>
          </a:p>
        </p:txBody>
      </p:sp>
      <p:sp>
        <p:nvSpPr>
          <p:cNvPr id="4" name="Rectangle 3">
            <a:extLst>
              <a:ext uri="{FF2B5EF4-FFF2-40B4-BE49-F238E27FC236}">
                <a16:creationId xmlns:a16="http://schemas.microsoft.com/office/drawing/2014/main" id="{E4B50840-5322-594F-B547-90DFEA471F4B}"/>
              </a:ext>
            </a:extLst>
          </p:cNvPr>
          <p:cNvSpPr/>
          <p:nvPr/>
        </p:nvSpPr>
        <p:spPr>
          <a:xfrm>
            <a:off x="163629" y="4215865"/>
            <a:ext cx="2637323" cy="1164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66C1B-2114-4C48-8E9F-F915447002ED}"/>
              </a:ext>
            </a:extLst>
          </p:cNvPr>
          <p:cNvSpPr>
            <a:spLocks noGrp="1"/>
          </p:cNvSpPr>
          <p:nvPr>
            <p:ph type="title"/>
          </p:nvPr>
        </p:nvSpPr>
        <p:spPr>
          <a:xfrm>
            <a:off x="2073508" y="4937761"/>
            <a:ext cx="8446904" cy="953001"/>
          </a:xfrm>
        </p:spPr>
        <p:txBody>
          <a:bodyPr/>
          <a:lstStyle/>
          <a:p>
            <a:r>
              <a:rPr lang="en-US" dirty="0"/>
              <a:t>Gamma Factory Principles</a:t>
            </a:r>
          </a:p>
        </p:txBody>
      </p:sp>
      <p:pic>
        <p:nvPicPr>
          <p:cNvPr id="5122" name="Picture 2" descr="Related image">
            <a:extLst>
              <a:ext uri="{FF2B5EF4-FFF2-40B4-BE49-F238E27FC236}">
                <a16:creationId xmlns:a16="http://schemas.microsoft.com/office/drawing/2014/main" id="{C9BA8B81-F853-E94F-A0CB-9050DD2C0A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6440" y="908314"/>
            <a:ext cx="6968690" cy="348434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B580A00-1ADA-474D-8FEA-0909BCC94F50}"/>
              </a:ext>
            </a:extLst>
          </p:cNvPr>
          <p:cNvSpPr>
            <a:spLocks noGrp="1"/>
          </p:cNvSpPr>
          <p:nvPr>
            <p:ph type="sldNum" sz="quarter" idx="12"/>
          </p:nvPr>
        </p:nvSpPr>
        <p:spPr/>
        <p:txBody>
          <a:bodyPr/>
          <a:lstStyle/>
          <a:p>
            <a:fld id="{746494E9-0E2B-B946-9F75-9D2BF49C4797}" type="slidenum">
              <a:rPr lang="en-US" smtClean="0"/>
              <a:t>11</a:t>
            </a:fld>
            <a:endParaRPr lang="en-US"/>
          </a:p>
        </p:txBody>
      </p:sp>
    </p:spTree>
    <p:extLst>
      <p:ext uri="{BB962C8B-B14F-4D97-AF65-F5344CB8AC3E}">
        <p14:creationId xmlns:p14="http://schemas.microsoft.com/office/powerpoint/2010/main" val="304192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0AC15-EAA4-F847-9130-5AB1E456046A}"/>
              </a:ext>
            </a:extLst>
          </p:cNvPr>
          <p:cNvSpPr>
            <a:spLocks noGrp="1"/>
          </p:cNvSpPr>
          <p:nvPr>
            <p:ph type="title"/>
          </p:nvPr>
        </p:nvSpPr>
        <p:spPr/>
        <p:txBody>
          <a:bodyPr/>
          <a:lstStyle/>
          <a:p>
            <a:r>
              <a:rPr lang="en-US" dirty="0"/>
              <a:t>The idea</a:t>
            </a:r>
          </a:p>
        </p:txBody>
      </p:sp>
      <p:pic>
        <p:nvPicPr>
          <p:cNvPr id="3" name="Picture 2">
            <a:extLst>
              <a:ext uri="{FF2B5EF4-FFF2-40B4-BE49-F238E27FC236}">
                <a16:creationId xmlns:a16="http://schemas.microsoft.com/office/drawing/2014/main" id="{CA1A7700-F49D-A147-8A65-EC2A3D478C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528" y="3044121"/>
            <a:ext cx="4446468" cy="2766369"/>
          </a:xfrm>
          <a:prstGeom prst="rect">
            <a:avLst/>
          </a:prstGeom>
        </p:spPr>
      </p:pic>
      <p:sp>
        <p:nvSpPr>
          <p:cNvPr id="5" name="TextBox 4">
            <a:extLst>
              <a:ext uri="{FF2B5EF4-FFF2-40B4-BE49-F238E27FC236}">
                <a16:creationId xmlns:a16="http://schemas.microsoft.com/office/drawing/2014/main" id="{08851A2A-12BE-BB46-8424-4533A50A63F6}"/>
              </a:ext>
            </a:extLst>
          </p:cNvPr>
          <p:cNvSpPr txBox="1"/>
          <p:nvPr/>
        </p:nvSpPr>
        <p:spPr>
          <a:xfrm>
            <a:off x="1730389" y="1745897"/>
            <a:ext cx="8594849" cy="1107996"/>
          </a:xfrm>
          <a:prstGeom prst="rect">
            <a:avLst/>
          </a:prstGeom>
          <a:noFill/>
        </p:spPr>
        <p:txBody>
          <a:bodyPr wrap="square" rtlCol="0">
            <a:spAutoFit/>
          </a:bodyPr>
          <a:lstStyle/>
          <a:p>
            <a:pPr algn="ctr"/>
            <a:r>
              <a:rPr lang="en-US" sz="2400" dirty="0"/>
              <a:t>Replace an electron beam by a beam of highly </a:t>
            </a:r>
            <a:r>
              <a:rPr lang="en-US" sz="2400" dirty="0" err="1"/>
              <a:t>ionised</a:t>
            </a:r>
            <a:r>
              <a:rPr lang="en-US" sz="2400" dirty="0"/>
              <a:t> atoms (Partially Stripped Ions - PSI)</a:t>
            </a:r>
          </a:p>
          <a:p>
            <a:endParaRPr lang="en-US" dirty="0"/>
          </a:p>
        </p:txBody>
      </p:sp>
      <p:pic>
        <p:nvPicPr>
          <p:cNvPr id="7" name="Picture 6">
            <a:extLst>
              <a:ext uri="{FF2B5EF4-FFF2-40B4-BE49-F238E27FC236}">
                <a16:creationId xmlns:a16="http://schemas.microsoft.com/office/drawing/2014/main" id="{E6A9283B-74E5-7944-B12B-47952B402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0724" y="3199969"/>
            <a:ext cx="4214270" cy="2448477"/>
          </a:xfrm>
          <a:prstGeom prst="rect">
            <a:avLst/>
          </a:prstGeom>
        </p:spPr>
      </p:pic>
      <p:sp>
        <p:nvSpPr>
          <p:cNvPr id="2" name="Slide Number Placeholder 1">
            <a:extLst>
              <a:ext uri="{FF2B5EF4-FFF2-40B4-BE49-F238E27FC236}">
                <a16:creationId xmlns:a16="http://schemas.microsoft.com/office/drawing/2014/main" id="{B492CCB5-7832-6242-82B5-408F5774B341}"/>
              </a:ext>
            </a:extLst>
          </p:cNvPr>
          <p:cNvSpPr>
            <a:spLocks noGrp="1"/>
          </p:cNvSpPr>
          <p:nvPr>
            <p:ph type="sldNum" sz="quarter" idx="12"/>
          </p:nvPr>
        </p:nvSpPr>
        <p:spPr/>
        <p:txBody>
          <a:bodyPr/>
          <a:lstStyle/>
          <a:p>
            <a:fld id="{746494E9-0E2B-B946-9F75-9D2BF49C4797}" type="slidenum">
              <a:rPr lang="en-US" smtClean="0"/>
              <a:t>12</a:t>
            </a:fld>
            <a:endParaRPr lang="en-US"/>
          </a:p>
        </p:txBody>
      </p:sp>
    </p:spTree>
    <p:extLst>
      <p:ext uri="{BB962C8B-B14F-4D97-AF65-F5344CB8AC3E}">
        <p14:creationId xmlns:p14="http://schemas.microsoft.com/office/powerpoint/2010/main" val="28023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190F-55F4-F642-BB29-0C28A4B12E45}"/>
              </a:ext>
            </a:extLst>
          </p:cNvPr>
          <p:cNvSpPr>
            <a:spLocks noGrp="1"/>
          </p:cNvSpPr>
          <p:nvPr>
            <p:ph type="title"/>
          </p:nvPr>
        </p:nvSpPr>
        <p:spPr>
          <a:xfrm>
            <a:off x="300711" y="120993"/>
            <a:ext cx="6906986" cy="1107416"/>
          </a:xfrm>
        </p:spPr>
        <p:txBody>
          <a:bodyPr/>
          <a:lstStyle/>
          <a:p>
            <a:r>
              <a:rPr lang="en-US" dirty="0"/>
              <a:t>Enjoy relativistic magic twice</a:t>
            </a:r>
          </a:p>
        </p:txBody>
      </p:sp>
      <p:pic>
        <p:nvPicPr>
          <p:cNvPr id="3" name="Picture 2">
            <a:extLst>
              <a:ext uri="{FF2B5EF4-FFF2-40B4-BE49-F238E27FC236}">
                <a16:creationId xmlns:a16="http://schemas.microsoft.com/office/drawing/2014/main" id="{ED9E61CD-2469-7445-BE01-48279D2823BC}"/>
              </a:ext>
            </a:extLst>
          </p:cNvPr>
          <p:cNvPicPr>
            <a:picLocks noChangeAspect="1"/>
          </p:cNvPicPr>
          <p:nvPr/>
        </p:nvPicPr>
        <p:blipFill>
          <a:blip r:embed="rId2"/>
          <a:stretch>
            <a:fillRect/>
          </a:stretch>
        </p:blipFill>
        <p:spPr>
          <a:xfrm>
            <a:off x="0" y="1301869"/>
            <a:ext cx="12192000" cy="1925554"/>
          </a:xfrm>
          <a:prstGeom prst="rect">
            <a:avLst/>
          </a:prstGeom>
        </p:spPr>
      </p:pic>
      <p:pic>
        <p:nvPicPr>
          <p:cNvPr id="6" name="Picture 5">
            <a:extLst>
              <a:ext uri="{FF2B5EF4-FFF2-40B4-BE49-F238E27FC236}">
                <a16:creationId xmlns:a16="http://schemas.microsoft.com/office/drawing/2014/main" id="{4BCCAEE8-2BA7-8D42-9BBA-26861EB47630}"/>
              </a:ext>
            </a:extLst>
          </p:cNvPr>
          <p:cNvPicPr>
            <a:picLocks noChangeAspect="1"/>
          </p:cNvPicPr>
          <p:nvPr/>
        </p:nvPicPr>
        <p:blipFill>
          <a:blip r:embed="rId3"/>
          <a:stretch>
            <a:fillRect/>
          </a:stretch>
        </p:blipFill>
        <p:spPr>
          <a:xfrm>
            <a:off x="968675" y="4826888"/>
            <a:ext cx="2561771" cy="2952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EC91166-5732-AB40-9604-F18531599928}"/>
                  </a:ext>
                </a:extLst>
              </p:cNvPr>
              <p:cNvSpPr txBox="1"/>
              <p:nvPr/>
            </p:nvSpPr>
            <p:spPr>
              <a:xfrm>
                <a:off x="132548" y="3844117"/>
                <a:ext cx="4756150" cy="646331"/>
              </a:xfrm>
              <a:prstGeom prst="rect">
                <a:avLst/>
              </a:prstGeom>
              <a:noFill/>
            </p:spPr>
            <p:txBody>
              <a:bodyPr wrap="square" rtlCol="0">
                <a:spAutoFit/>
              </a:bodyPr>
              <a:lstStyle/>
              <a:p>
                <a:r>
                  <a:rPr lang="en-US" dirty="0"/>
                  <a:t>Optical photon of angular frequency </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t> travelling against the PSI is boosted in the ion frame</a:t>
                </a:r>
              </a:p>
            </p:txBody>
          </p:sp>
        </mc:Choice>
        <mc:Fallback xmlns="">
          <p:sp>
            <p:nvSpPr>
              <p:cNvPr id="5" name="TextBox 4">
                <a:extLst>
                  <a:ext uri="{FF2B5EF4-FFF2-40B4-BE49-F238E27FC236}">
                    <a16:creationId xmlns:a16="http://schemas.microsoft.com/office/drawing/2014/main" id="{6EC91166-5732-AB40-9604-F18531599928}"/>
                  </a:ext>
                </a:extLst>
              </p:cNvPr>
              <p:cNvSpPr txBox="1">
                <a:spLocks noRot="1" noChangeAspect="1" noMove="1" noResize="1" noEditPoints="1" noAdjustHandles="1" noChangeArrowheads="1" noChangeShapeType="1" noTextEdit="1"/>
              </p:cNvSpPr>
              <p:nvPr/>
            </p:nvSpPr>
            <p:spPr>
              <a:xfrm>
                <a:off x="132548" y="3844117"/>
                <a:ext cx="4756150" cy="646331"/>
              </a:xfrm>
              <a:prstGeom prst="rect">
                <a:avLst/>
              </a:prstGeom>
              <a:blipFill>
                <a:blip r:embed="rId4"/>
                <a:stretch>
                  <a:fillRect l="-798" t="-3846" r="-532" b="-1153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CF34DFB-9DB7-F547-A9C4-AC5FC479F6FB}"/>
              </a:ext>
            </a:extLst>
          </p:cNvPr>
          <p:cNvSpPr txBox="1"/>
          <p:nvPr/>
        </p:nvSpPr>
        <p:spPr>
          <a:xfrm>
            <a:off x="5573028" y="3543338"/>
            <a:ext cx="6487427" cy="2585323"/>
          </a:xfrm>
          <a:prstGeom prst="rect">
            <a:avLst/>
          </a:prstGeom>
          <a:noFill/>
        </p:spPr>
        <p:txBody>
          <a:bodyPr wrap="square" rtlCol="0">
            <a:spAutoFit/>
          </a:bodyPr>
          <a:lstStyle/>
          <a:p>
            <a:r>
              <a:rPr lang="en-US" dirty="0"/>
              <a:t>Spontaneous de-excitation of the ion produces a photon - angular distribution isotropic in the ion frame. </a:t>
            </a:r>
          </a:p>
          <a:p>
            <a:endParaRPr lang="en-US" dirty="0"/>
          </a:p>
          <a:p>
            <a:r>
              <a:rPr lang="en-US" dirty="0"/>
              <a:t>Boosting back to the lab frame:</a:t>
            </a:r>
          </a:p>
          <a:p>
            <a:endParaRPr lang="en-US" dirty="0"/>
          </a:p>
          <a:p>
            <a:r>
              <a:rPr lang="en-US" dirty="0"/>
              <a:t>• the emitted photons are concentrated in a small angle ≃ 1/</a:t>
            </a:r>
            <a:r>
              <a:rPr lang="el-GR" dirty="0"/>
              <a:t>γ </a:t>
            </a:r>
            <a:r>
              <a:rPr lang="en-US" dirty="0"/>
              <a:t>in the forward direction of the ion beam.</a:t>
            </a:r>
          </a:p>
          <a:p>
            <a:r>
              <a:rPr lang="en-US" dirty="0"/>
              <a:t>• the angular frequency </a:t>
            </a:r>
            <a:r>
              <a:rPr lang="el-GR" dirty="0"/>
              <a:t>ω′′ </a:t>
            </a:r>
            <a:r>
              <a:rPr lang="en-US" dirty="0"/>
              <a:t>of the photon propagating back along its incoming direction is boosted by another factor 2</a:t>
            </a:r>
            <a:r>
              <a:rPr lang="el-GR" dirty="0"/>
              <a:t>γ </a:t>
            </a:r>
            <a:r>
              <a:rPr lang="en-US" dirty="0"/>
              <a:t>such that:</a:t>
            </a:r>
          </a:p>
        </p:txBody>
      </p:sp>
      <p:pic>
        <p:nvPicPr>
          <p:cNvPr id="9" name="Picture 8">
            <a:extLst>
              <a:ext uri="{FF2B5EF4-FFF2-40B4-BE49-F238E27FC236}">
                <a16:creationId xmlns:a16="http://schemas.microsoft.com/office/drawing/2014/main" id="{05E3773B-FE2B-8B4A-941F-F2AFCA3DEEAC}"/>
              </a:ext>
            </a:extLst>
          </p:cNvPr>
          <p:cNvPicPr>
            <a:picLocks noChangeAspect="1"/>
          </p:cNvPicPr>
          <p:nvPr/>
        </p:nvPicPr>
        <p:blipFill>
          <a:blip r:embed="rId5"/>
          <a:stretch>
            <a:fillRect/>
          </a:stretch>
        </p:blipFill>
        <p:spPr>
          <a:xfrm>
            <a:off x="7517330" y="6304751"/>
            <a:ext cx="2233061" cy="421147"/>
          </a:xfrm>
          <a:prstGeom prst="rect">
            <a:avLst/>
          </a:prstGeom>
        </p:spPr>
      </p:pic>
      <p:sp>
        <p:nvSpPr>
          <p:cNvPr id="4" name="Slide Number Placeholder 3">
            <a:extLst>
              <a:ext uri="{FF2B5EF4-FFF2-40B4-BE49-F238E27FC236}">
                <a16:creationId xmlns:a16="http://schemas.microsoft.com/office/drawing/2014/main" id="{16CABEF4-C72E-1B40-AC9C-281308B033AC}"/>
              </a:ext>
            </a:extLst>
          </p:cNvPr>
          <p:cNvSpPr>
            <a:spLocks noGrp="1"/>
          </p:cNvSpPr>
          <p:nvPr>
            <p:ph type="sldNum" sz="quarter" idx="12"/>
          </p:nvPr>
        </p:nvSpPr>
        <p:spPr/>
        <p:txBody>
          <a:bodyPr/>
          <a:lstStyle/>
          <a:p>
            <a:fld id="{746494E9-0E2B-B946-9F75-9D2BF49C4797}" type="slidenum">
              <a:rPr lang="en-US" smtClean="0"/>
              <a:t>13</a:t>
            </a:fld>
            <a:endParaRPr lang="en-US"/>
          </a:p>
        </p:txBody>
      </p:sp>
    </p:spTree>
    <p:extLst>
      <p:ext uri="{BB962C8B-B14F-4D97-AF65-F5344CB8AC3E}">
        <p14:creationId xmlns:p14="http://schemas.microsoft.com/office/powerpoint/2010/main" val="33059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12147-4ADA-B945-ADBD-CE16C6F572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635" y="0"/>
            <a:ext cx="10758729" cy="6858000"/>
          </a:xfrm>
          <a:prstGeom prst="rect">
            <a:avLst/>
          </a:prstGeom>
        </p:spPr>
      </p:pic>
      <p:sp>
        <p:nvSpPr>
          <p:cNvPr id="3" name="Slide Number Placeholder 2">
            <a:extLst>
              <a:ext uri="{FF2B5EF4-FFF2-40B4-BE49-F238E27FC236}">
                <a16:creationId xmlns:a16="http://schemas.microsoft.com/office/drawing/2014/main" id="{DC515DB2-3AD0-2649-8DAE-A5237C7A9383}"/>
              </a:ext>
            </a:extLst>
          </p:cNvPr>
          <p:cNvSpPr>
            <a:spLocks noGrp="1"/>
          </p:cNvSpPr>
          <p:nvPr>
            <p:ph type="sldNum" sz="quarter" idx="12"/>
          </p:nvPr>
        </p:nvSpPr>
        <p:spPr/>
        <p:txBody>
          <a:bodyPr/>
          <a:lstStyle/>
          <a:p>
            <a:fld id="{746494E9-0E2B-B946-9F75-9D2BF49C4797}" type="slidenum">
              <a:rPr lang="en-US" smtClean="0"/>
              <a:t>14</a:t>
            </a:fld>
            <a:endParaRPr lang="en-US"/>
          </a:p>
        </p:txBody>
      </p:sp>
    </p:spTree>
    <p:extLst>
      <p:ext uri="{BB962C8B-B14F-4D97-AF65-F5344CB8AC3E}">
        <p14:creationId xmlns:p14="http://schemas.microsoft.com/office/powerpoint/2010/main" val="31481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3B30-078F-7A4B-9F61-7BA84DAE75B0}"/>
              </a:ext>
            </a:extLst>
          </p:cNvPr>
          <p:cNvSpPr>
            <a:spLocks noGrp="1"/>
          </p:cNvSpPr>
          <p:nvPr>
            <p:ph type="title"/>
          </p:nvPr>
        </p:nvSpPr>
        <p:spPr>
          <a:xfrm>
            <a:off x="348836" y="448252"/>
            <a:ext cx="8134763" cy="1107416"/>
          </a:xfrm>
        </p:spPr>
        <p:txBody>
          <a:bodyPr>
            <a:normAutofit/>
          </a:bodyPr>
          <a:lstStyle/>
          <a:p>
            <a:r>
              <a:rPr lang="en-US" dirty="0"/>
              <a:t>PSI beam as a frequency converter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E3B716-B877-FF4C-9C09-F7E8C6287C92}"/>
                  </a:ext>
                </a:extLst>
              </p:cNvPr>
              <p:cNvSpPr txBox="1"/>
              <p:nvPr/>
            </p:nvSpPr>
            <p:spPr>
              <a:xfrm>
                <a:off x="3295650" y="1700618"/>
                <a:ext cx="4382350" cy="763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4800" i="1" smtClean="0">
                              <a:latin typeface="Cambria Math" panose="02040503050406030204" pitchFamily="18" charset="0"/>
                            </a:rPr>
                          </m:ctrlPr>
                        </m:sSupPr>
                        <m:e>
                          <m:r>
                            <a:rPr lang="en-US" sz="4800" i="1" smtClean="0">
                              <a:latin typeface="Cambria Math" panose="02040503050406030204" pitchFamily="18" charset="0"/>
                              <a:ea typeface="Cambria Math" panose="02040503050406030204" pitchFamily="18" charset="0"/>
                            </a:rPr>
                            <m:t>𝜈</m:t>
                          </m:r>
                        </m:e>
                        <m:sup>
                          <m:r>
                            <a:rPr lang="en-US" sz="4800" b="0" i="1" smtClean="0">
                              <a:latin typeface="Cambria Math" panose="02040503050406030204" pitchFamily="18" charset="0"/>
                            </a:rPr>
                            <m:t>𝑚𝑎𝑥</m:t>
                          </m:r>
                        </m:sup>
                      </m:sSup>
                      <m:r>
                        <a:rPr lang="en-US" sz="4800" b="0" i="1" smtClean="0">
                          <a:latin typeface="Cambria Math" panose="02040503050406030204" pitchFamily="18" charset="0"/>
                        </a:rPr>
                        <m:t>=(4</m:t>
                      </m:r>
                      <m:sSubSup>
                        <m:sSubSupPr>
                          <m:ctrlPr>
                            <a:rPr lang="en-US" sz="4800" b="0" i="1" smtClean="0">
                              <a:latin typeface="Cambria Math" panose="02040503050406030204" pitchFamily="18" charset="0"/>
                            </a:rPr>
                          </m:ctrlPr>
                        </m:sSubSupPr>
                        <m:e>
                          <m:r>
                            <a:rPr lang="en-US" sz="4800" b="0" i="1" smtClean="0">
                              <a:latin typeface="Cambria Math" panose="02040503050406030204" pitchFamily="18" charset="0"/>
                            </a:rPr>
                            <m:t> </m:t>
                          </m:r>
                          <m:r>
                            <a:rPr lang="en-US" sz="4800" b="0" i="1" smtClean="0">
                              <a:latin typeface="Cambria Math" panose="02040503050406030204" pitchFamily="18" charset="0"/>
                              <a:ea typeface="Cambria Math" panose="02040503050406030204" pitchFamily="18" charset="0"/>
                            </a:rPr>
                            <m:t>𝛾</m:t>
                          </m:r>
                        </m:e>
                        <m:sub>
                          <m:r>
                            <a:rPr lang="en-US" sz="4800" b="0" i="1" smtClean="0">
                              <a:latin typeface="Cambria Math" panose="02040503050406030204" pitchFamily="18" charset="0"/>
                            </a:rPr>
                            <m:t>𝐿</m:t>
                          </m:r>
                        </m:sub>
                        <m:sup>
                          <m:r>
                            <a:rPr lang="en-US" sz="4800" b="0" i="1" smtClean="0">
                              <a:latin typeface="Cambria Math" panose="02040503050406030204" pitchFamily="18" charset="0"/>
                            </a:rPr>
                            <m:t>2</m:t>
                          </m:r>
                        </m:sup>
                      </m:sSubSup>
                      <m:r>
                        <a:rPr lang="en-US" sz="4800" b="0" i="1" smtClean="0">
                          <a:latin typeface="Cambria Math" panose="02040503050406030204" pitchFamily="18" charset="0"/>
                        </a:rPr>
                        <m:t>)</m:t>
                      </m:r>
                      <m:sSup>
                        <m:sSupPr>
                          <m:ctrlPr>
                            <a:rPr lang="en-US" sz="4800" b="0" i="1" smtClean="0">
                              <a:latin typeface="Cambria Math" panose="02040503050406030204" pitchFamily="18" charset="0"/>
                            </a:rPr>
                          </m:ctrlPr>
                        </m:sSupPr>
                        <m:e>
                          <m:r>
                            <a:rPr lang="en-US" sz="4800" b="0" i="1" smtClean="0">
                              <a:latin typeface="Cambria Math" panose="02040503050406030204" pitchFamily="18" charset="0"/>
                              <a:ea typeface="Cambria Math" panose="02040503050406030204" pitchFamily="18" charset="0"/>
                            </a:rPr>
                            <m:t>𝜈</m:t>
                          </m:r>
                        </m:e>
                        <m:sup>
                          <m:r>
                            <a:rPr lang="en-US" sz="4800" b="0" i="1" smtClean="0">
                              <a:latin typeface="Cambria Math" panose="02040503050406030204" pitchFamily="18" charset="0"/>
                            </a:rPr>
                            <m:t>𝑖</m:t>
                          </m:r>
                        </m:sup>
                      </m:sSup>
                    </m:oMath>
                  </m:oMathPara>
                </a14:m>
                <a:endParaRPr lang="en-US" sz="4800" dirty="0"/>
              </a:p>
            </p:txBody>
          </p:sp>
        </mc:Choice>
        <mc:Fallback xmlns="">
          <p:sp>
            <p:nvSpPr>
              <p:cNvPr id="5" name="TextBox 4">
                <a:extLst>
                  <a:ext uri="{FF2B5EF4-FFF2-40B4-BE49-F238E27FC236}">
                    <a16:creationId xmlns:a16="http://schemas.microsoft.com/office/drawing/2014/main" id="{FFE3B716-B877-FF4C-9C09-F7E8C6287C92}"/>
                  </a:ext>
                </a:extLst>
              </p:cNvPr>
              <p:cNvSpPr txBox="1">
                <a:spLocks noRot="1" noChangeAspect="1" noMove="1" noResize="1" noEditPoints="1" noAdjustHandles="1" noChangeArrowheads="1" noChangeShapeType="1" noTextEdit="1"/>
              </p:cNvSpPr>
              <p:nvPr/>
            </p:nvSpPr>
            <p:spPr>
              <a:xfrm>
                <a:off x="3295650" y="1700618"/>
                <a:ext cx="4382350" cy="763351"/>
              </a:xfrm>
              <a:prstGeom prst="rect">
                <a:avLst/>
              </a:prstGeom>
              <a:blipFill>
                <a:blip r:embed="rId2"/>
                <a:stretch>
                  <a:fillRect l="-2312" t="-3279" r="-1445" b="-36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4F3CE5B-997F-DC49-988D-62C672BF4FB7}"/>
                  </a:ext>
                </a:extLst>
              </p:cNvPr>
              <p:cNvSpPr txBox="1"/>
              <p:nvPr/>
            </p:nvSpPr>
            <p:spPr>
              <a:xfrm>
                <a:off x="1828800" y="2956853"/>
                <a:ext cx="7366000" cy="2339102"/>
              </a:xfrm>
              <a:prstGeom prst="rect">
                <a:avLst/>
              </a:prstGeom>
              <a:noFill/>
            </p:spPr>
            <p:txBody>
              <a:bodyPr wrap="square" rtlCol="0">
                <a:spAutoFit/>
              </a:bodyPr>
              <a:lstStyle/>
              <a:p>
                <a:r>
                  <a:rPr lang="en-US" b="1" dirty="0"/>
                  <a:t>Can tune</a:t>
                </a:r>
                <a:r>
                  <a:rPr lang="en-US" dirty="0"/>
                  <a:t>:</a:t>
                </a:r>
              </a:p>
              <a:p>
                <a:endParaRPr lang="en-US" dirty="0"/>
              </a:p>
              <a:p>
                <a:pPr marL="285750" indent="-285750">
                  <a:buFont typeface="Arial" panose="020B0604020202020204" pitchFamily="34" charset="0"/>
                  <a:buChar char="•"/>
                </a:pPr>
                <a:r>
                  <a:rPr lang="en-US" dirty="0"/>
                  <a:t>ion type, ion charge</a:t>
                </a:r>
              </a:p>
              <a:p>
                <a:pPr marL="285750" indent="-285750">
                  <a:buFont typeface="Arial" panose="020B0604020202020204" pitchFamily="34" charset="0"/>
                  <a:buChar char="•"/>
                </a:pPr>
                <a:r>
                  <a:rPr lang="en-US" dirty="0"/>
                  <a:t>atomic excitation level (transition energy and lifetime)</a:t>
                </a:r>
              </a:p>
              <a:p>
                <a:pPr marL="285750" indent="-285750">
                  <a:buFont typeface="Arial" panose="020B0604020202020204" pitchFamily="34" charset="0"/>
                  <a:buChar char="•"/>
                </a:pPr>
                <a:r>
                  <a:rPr lang="en-US" dirty="0"/>
                  <a:t>beam energy</a:t>
                </a:r>
              </a:p>
              <a:p>
                <a:pPr marL="285750" indent="-285750">
                  <a:buFont typeface="Arial" panose="020B0604020202020204" pitchFamily="34" charset="0"/>
                  <a:buChar char="•"/>
                </a:pPr>
                <a:r>
                  <a:rPr lang="en-US" dirty="0"/>
                  <a:t>laser type</a:t>
                </a:r>
              </a:p>
              <a:p>
                <a:pPr marL="285750" indent="-285750">
                  <a:buFont typeface="Arial" panose="020B0604020202020204" pitchFamily="34" charset="0"/>
                  <a:buChar char="•"/>
                </a:pPr>
                <a:endParaRPr lang="en-US" dirty="0"/>
              </a:p>
              <a:p>
                <a:r>
                  <a:rPr lang="en-US" sz="2000" dirty="0"/>
                  <a:t>At the LHC this gives a </a:t>
                </a:r>
                <a14:m>
                  <m:oMath xmlns:m="http://schemas.openxmlformats.org/officeDocument/2006/math">
                    <m:r>
                      <a:rPr lang="en-US" sz="2000" i="1" smtClean="0">
                        <a:latin typeface="Cambria Math" panose="02040503050406030204" pitchFamily="18" charset="0"/>
                        <a:ea typeface="Cambria Math" panose="02040503050406030204" pitchFamily="18" charset="0"/>
                      </a:rPr>
                      <m:t>𝛾</m:t>
                    </m:r>
                  </m:oMath>
                </a14:m>
                <a:r>
                  <a:rPr lang="en-US" sz="2000" dirty="0"/>
                  <a:t>-ray energy domain of </a:t>
                </a:r>
                <a:r>
                  <a:rPr lang="en-US" sz="2000" b="1" dirty="0">
                    <a:solidFill>
                      <a:srgbClr val="FF0000"/>
                    </a:solidFill>
                  </a:rPr>
                  <a:t>100 </a:t>
                </a:r>
                <a:r>
                  <a:rPr lang="en-US" sz="2000" b="1" dirty="0" err="1">
                    <a:solidFill>
                      <a:srgbClr val="FF0000"/>
                    </a:solidFill>
                  </a:rPr>
                  <a:t>keV</a:t>
                </a:r>
                <a:r>
                  <a:rPr lang="en-US" sz="2000" b="1" dirty="0">
                    <a:solidFill>
                      <a:srgbClr val="FF0000"/>
                    </a:solidFill>
                  </a:rPr>
                  <a:t> – 400 MeV </a:t>
                </a:r>
              </a:p>
            </p:txBody>
          </p:sp>
        </mc:Choice>
        <mc:Fallback xmlns="">
          <p:sp>
            <p:nvSpPr>
              <p:cNvPr id="7" name="TextBox 6">
                <a:extLst>
                  <a:ext uri="{FF2B5EF4-FFF2-40B4-BE49-F238E27FC236}">
                    <a16:creationId xmlns:a16="http://schemas.microsoft.com/office/drawing/2014/main" id="{F4F3CE5B-997F-DC49-988D-62C672BF4FB7}"/>
                  </a:ext>
                </a:extLst>
              </p:cNvPr>
              <p:cNvSpPr txBox="1">
                <a:spLocks noRot="1" noChangeAspect="1" noMove="1" noResize="1" noEditPoints="1" noAdjustHandles="1" noChangeArrowheads="1" noChangeShapeType="1" noTextEdit="1"/>
              </p:cNvSpPr>
              <p:nvPr/>
            </p:nvSpPr>
            <p:spPr>
              <a:xfrm>
                <a:off x="1828800" y="2956853"/>
                <a:ext cx="7366000" cy="2339102"/>
              </a:xfrm>
              <a:prstGeom prst="rect">
                <a:avLst/>
              </a:prstGeom>
              <a:blipFill>
                <a:blip r:embed="rId3"/>
                <a:stretch>
                  <a:fillRect l="-862" t="-1081" b="-324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4C7D2FB-9EB5-8B4A-A597-79C8411589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7162" y="5505650"/>
            <a:ext cx="9230148" cy="972151"/>
          </a:xfrm>
          <a:prstGeom prst="rect">
            <a:avLst/>
          </a:prstGeom>
        </p:spPr>
      </p:pic>
      <p:sp>
        <p:nvSpPr>
          <p:cNvPr id="3" name="Rectangle 2">
            <a:extLst>
              <a:ext uri="{FF2B5EF4-FFF2-40B4-BE49-F238E27FC236}">
                <a16:creationId xmlns:a16="http://schemas.microsoft.com/office/drawing/2014/main" id="{6E2988D1-D013-3343-8690-C7E39A689D86}"/>
              </a:ext>
            </a:extLst>
          </p:cNvPr>
          <p:cNvSpPr/>
          <p:nvPr/>
        </p:nvSpPr>
        <p:spPr>
          <a:xfrm>
            <a:off x="3022600" y="1504443"/>
            <a:ext cx="4978400" cy="11557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0B25AFB-AA51-124A-9F96-147B2948CB8B}"/>
              </a:ext>
            </a:extLst>
          </p:cNvPr>
          <p:cNvSpPr>
            <a:spLocks noGrp="1"/>
          </p:cNvSpPr>
          <p:nvPr>
            <p:ph type="sldNum" sz="quarter" idx="12"/>
          </p:nvPr>
        </p:nvSpPr>
        <p:spPr/>
        <p:txBody>
          <a:bodyPr/>
          <a:lstStyle/>
          <a:p>
            <a:fld id="{746494E9-0E2B-B946-9F75-9D2BF49C4797}" type="slidenum">
              <a:rPr lang="en-US" smtClean="0"/>
              <a:t>15</a:t>
            </a:fld>
            <a:endParaRPr lang="en-US"/>
          </a:p>
        </p:txBody>
      </p:sp>
    </p:spTree>
    <p:extLst>
      <p:ext uri="{BB962C8B-B14F-4D97-AF65-F5344CB8AC3E}">
        <p14:creationId xmlns:p14="http://schemas.microsoft.com/office/powerpoint/2010/main" val="265334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4F250-C4DA-EF4D-95BD-2EACD8D55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200" y="1668780"/>
            <a:ext cx="9194800" cy="4431592"/>
          </a:xfrm>
          <a:prstGeom prst="rect">
            <a:avLst/>
          </a:prstGeom>
          <a:ln>
            <a:solidFill>
              <a:schemeClr val="accent1"/>
            </a:solidFill>
          </a:ln>
        </p:spPr>
      </p:pic>
      <p:sp>
        <p:nvSpPr>
          <p:cNvPr id="3" name="Title 2">
            <a:extLst>
              <a:ext uri="{FF2B5EF4-FFF2-40B4-BE49-F238E27FC236}">
                <a16:creationId xmlns:a16="http://schemas.microsoft.com/office/drawing/2014/main" id="{3B1C09B2-085C-EF42-B5F2-EA4B601A283C}"/>
              </a:ext>
            </a:extLst>
          </p:cNvPr>
          <p:cNvSpPr>
            <a:spLocks noGrp="1"/>
          </p:cNvSpPr>
          <p:nvPr>
            <p:ph type="title"/>
          </p:nvPr>
        </p:nvSpPr>
        <p:spPr/>
        <p:txBody>
          <a:bodyPr>
            <a:normAutofit fontScale="90000"/>
          </a:bodyPr>
          <a:lstStyle/>
          <a:p>
            <a:r>
              <a:rPr lang="en-US" dirty="0"/>
              <a:t>Example: H-like </a:t>
            </a:r>
            <a:r>
              <a:rPr lang="en-US" dirty="0" err="1"/>
              <a:t>Xe</a:t>
            </a:r>
            <a:r>
              <a:rPr lang="en-US" dirty="0"/>
              <a:t> (1s -&gt; 2 p)</a:t>
            </a:r>
            <a:r>
              <a:rPr lang="en-US" baseline="-25000" dirty="0"/>
              <a:t>1/2</a:t>
            </a:r>
          </a:p>
        </p:txBody>
      </p:sp>
      <p:sp>
        <p:nvSpPr>
          <p:cNvPr id="4" name="Slide Number Placeholder 3">
            <a:extLst>
              <a:ext uri="{FF2B5EF4-FFF2-40B4-BE49-F238E27FC236}">
                <a16:creationId xmlns:a16="http://schemas.microsoft.com/office/drawing/2014/main" id="{ACDB4869-25DF-0545-AC58-2270433EC2D6}"/>
              </a:ext>
            </a:extLst>
          </p:cNvPr>
          <p:cNvSpPr>
            <a:spLocks noGrp="1"/>
          </p:cNvSpPr>
          <p:nvPr>
            <p:ph type="sldNum" sz="quarter" idx="12"/>
          </p:nvPr>
        </p:nvSpPr>
        <p:spPr/>
        <p:txBody>
          <a:bodyPr/>
          <a:lstStyle/>
          <a:p>
            <a:fld id="{746494E9-0E2B-B946-9F75-9D2BF49C4797}" type="slidenum">
              <a:rPr lang="en-US" smtClean="0"/>
              <a:t>16</a:t>
            </a:fld>
            <a:endParaRPr lang="en-US"/>
          </a:p>
        </p:txBody>
      </p:sp>
    </p:spTree>
    <p:extLst>
      <p:ext uri="{BB962C8B-B14F-4D97-AF65-F5344CB8AC3E}">
        <p14:creationId xmlns:p14="http://schemas.microsoft.com/office/powerpoint/2010/main" val="3368682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0867-483F-5040-988C-990C04C1CBC7}"/>
              </a:ext>
            </a:extLst>
          </p:cNvPr>
          <p:cNvSpPr>
            <a:spLocks noGrp="1"/>
          </p:cNvSpPr>
          <p:nvPr>
            <p:ph type="title"/>
          </p:nvPr>
        </p:nvSpPr>
        <p:spPr/>
        <p:txBody>
          <a:bodyPr/>
          <a:lstStyle/>
          <a:p>
            <a:r>
              <a:rPr lang="en-US" dirty="0"/>
              <a:t>Cross-section</a:t>
            </a:r>
          </a:p>
        </p:txBody>
      </p:sp>
      <p:sp>
        <p:nvSpPr>
          <p:cNvPr id="5" name="TextBox 4">
            <a:extLst>
              <a:ext uri="{FF2B5EF4-FFF2-40B4-BE49-F238E27FC236}">
                <a16:creationId xmlns:a16="http://schemas.microsoft.com/office/drawing/2014/main" id="{28D51267-F885-F549-9B9D-064267AED3D8}"/>
              </a:ext>
            </a:extLst>
          </p:cNvPr>
          <p:cNvSpPr txBox="1"/>
          <p:nvPr/>
        </p:nvSpPr>
        <p:spPr>
          <a:xfrm>
            <a:off x="451413" y="1416588"/>
            <a:ext cx="11389488" cy="830997"/>
          </a:xfrm>
          <a:prstGeom prst="rect">
            <a:avLst/>
          </a:prstGeom>
          <a:noFill/>
        </p:spPr>
        <p:txBody>
          <a:bodyPr wrap="square" rtlCol="0">
            <a:spAutoFit/>
          </a:bodyPr>
          <a:lstStyle/>
          <a:p>
            <a:pPr algn="ctr"/>
            <a:r>
              <a:rPr lang="en-US" sz="2400" dirty="0">
                <a:solidFill>
                  <a:srgbClr val="FF0000"/>
                </a:solidFill>
              </a:rPr>
              <a:t>The cross-section for the resonant absorption of laser photons by the atomic systems is in</a:t>
            </a:r>
          </a:p>
          <a:p>
            <a:pPr algn="ctr"/>
            <a:r>
              <a:rPr lang="en-US" sz="2400" dirty="0">
                <a:solidFill>
                  <a:srgbClr val="FF0000"/>
                </a:solidFill>
              </a:rPr>
              <a:t>the </a:t>
            </a:r>
            <a:r>
              <a:rPr lang="en-US" sz="2400" b="1" dirty="0">
                <a:solidFill>
                  <a:srgbClr val="FF0000"/>
                </a:solidFill>
              </a:rPr>
              <a:t>giga-barn</a:t>
            </a:r>
            <a:r>
              <a:rPr lang="en-US" sz="2400" dirty="0">
                <a:solidFill>
                  <a:srgbClr val="FF0000"/>
                </a:solidFill>
              </a:rPr>
              <a:t> range cf. the cross-section for electrons which is in the barn range</a:t>
            </a:r>
            <a:r>
              <a:rPr lang="en-US" dirty="0">
                <a:solidFill>
                  <a:srgbClr val="FF0000"/>
                </a:solidFill>
              </a:rPr>
              <a:t>.</a:t>
            </a:r>
          </a:p>
        </p:txBody>
      </p:sp>
      <p:sp>
        <p:nvSpPr>
          <p:cNvPr id="6" name="TextBox 5">
            <a:extLst>
              <a:ext uri="{FF2B5EF4-FFF2-40B4-BE49-F238E27FC236}">
                <a16:creationId xmlns:a16="http://schemas.microsoft.com/office/drawing/2014/main" id="{4823E54D-76AF-B049-8F48-75E358888D3D}"/>
              </a:ext>
            </a:extLst>
          </p:cNvPr>
          <p:cNvSpPr txBox="1"/>
          <p:nvPr/>
        </p:nvSpPr>
        <p:spPr>
          <a:xfrm>
            <a:off x="943509" y="3309415"/>
            <a:ext cx="987882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As a consequence the PSI-beam-driven light source intensity could be higher than those of the electron-beam-driven facilities by a significant factor. </a:t>
            </a:r>
          </a:p>
          <a:p>
            <a:endParaRPr lang="en-US" dirty="0"/>
          </a:p>
          <a:p>
            <a:pPr marL="285750" indent="-285750">
              <a:buFont typeface="Arial" panose="020B0604020202020204" pitchFamily="34" charset="0"/>
              <a:buChar char="•"/>
            </a:pPr>
            <a:r>
              <a:rPr lang="en-US" dirty="0"/>
              <a:t>For the light source working in the regime of multiple photon emissions by each of the beam ion, the photon beam intensity is expected not to be limited by the laser light intensity but by the </a:t>
            </a:r>
            <a:r>
              <a:rPr lang="en-US" dirty="0">
                <a:solidFill>
                  <a:srgbClr val="FF0000"/>
                </a:solidFill>
              </a:rPr>
              <a:t>available RF power of the ring</a:t>
            </a:r>
            <a:r>
              <a:rPr lang="en-US" dirty="0"/>
              <a:t> in which partially stripped ions are stored.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example, the flux of up to </a:t>
            </a:r>
            <a:r>
              <a:rPr lang="en-US" dirty="0">
                <a:solidFill>
                  <a:srgbClr val="FF0000"/>
                </a:solidFill>
              </a:rPr>
              <a:t>10</a:t>
            </a:r>
            <a:r>
              <a:rPr lang="en-US" baseline="30000" dirty="0">
                <a:solidFill>
                  <a:srgbClr val="FF0000"/>
                </a:solidFill>
              </a:rPr>
              <a:t>17</a:t>
            </a:r>
            <a:r>
              <a:rPr lang="en-US" dirty="0">
                <a:solidFill>
                  <a:srgbClr val="FF0000"/>
                </a:solidFill>
              </a:rPr>
              <a:t> photons/s could be achieved for photon energies in the 10 MeV</a:t>
            </a:r>
            <a:r>
              <a:rPr lang="en-US" dirty="0"/>
              <a:t> region already with the present 16 MV circumferential voltage of the LHC cavities.</a:t>
            </a:r>
          </a:p>
        </p:txBody>
      </p:sp>
      <p:sp>
        <p:nvSpPr>
          <p:cNvPr id="7" name="TextBox 6">
            <a:extLst>
              <a:ext uri="{FF2B5EF4-FFF2-40B4-BE49-F238E27FC236}">
                <a16:creationId xmlns:a16="http://schemas.microsoft.com/office/drawing/2014/main" id="{2DAA5BD1-5C88-D442-9A9A-DFBD3B2CF3FF}"/>
              </a:ext>
            </a:extLst>
          </p:cNvPr>
          <p:cNvSpPr txBox="1"/>
          <p:nvPr/>
        </p:nvSpPr>
        <p:spPr>
          <a:xfrm>
            <a:off x="1564531" y="2417443"/>
            <a:ext cx="9163251" cy="400110"/>
          </a:xfrm>
          <a:prstGeom prst="rect">
            <a:avLst/>
          </a:prstGeom>
          <a:noFill/>
        </p:spPr>
        <p:txBody>
          <a:bodyPr wrap="square" rtlCol="0">
            <a:spAutoFit/>
          </a:bodyPr>
          <a:lstStyle/>
          <a:p>
            <a:r>
              <a:rPr lang="en-US" sz="2000" dirty="0">
                <a:solidFill>
                  <a:srgbClr val="0432FF"/>
                </a:solidFill>
                <a:sym typeface="Wingdings" pitchFamily="2" charset="2"/>
              </a:rPr>
              <a:t> </a:t>
            </a:r>
            <a:r>
              <a:rPr lang="en-US" sz="2000" dirty="0">
                <a:solidFill>
                  <a:srgbClr val="0432FF"/>
                </a:solidFill>
              </a:rPr>
              <a:t>Expect each atom to undergo ~4 excitation/de-excitations per beam/laser crossing </a:t>
            </a:r>
          </a:p>
        </p:txBody>
      </p:sp>
      <p:sp>
        <p:nvSpPr>
          <p:cNvPr id="3" name="Slide Number Placeholder 2">
            <a:extLst>
              <a:ext uri="{FF2B5EF4-FFF2-40B4-BE49-F238E27FC236}">
                <a16:creationId xmlns:a16="http://schemas.microsoft.com/office/drawing/2014/main" id="{D16F0CB7-5B6A-6843-B356-3BBE26913B45}"/>
              </a:ext>
            </a:extLst>
          </p:cNvPr>
          <p:cNvSpPr>
            <a:spLocks noGrp="1"/>
          </p:cNvSpPr>
          <p:nvPr>
            <p:ph type="sldNum" sz="quarter" idx="12"/>
          </p:nvPr>
        </p:nvSpPr>
        <p:spPr/>
        <p:txBody>
          <a:bodyPr/>
          <a:lstStyle/>
          <a:p>
            <a:fld id="{746494E9-0E2B-B946-9F75-9D2BF49C4797}" type="slidenum">
              <a:rPr lang="en-US" smtClean="0"/>
              <a:t>17</a:t>
            </a:fld>
            <a:endParaRPr lang="en-US"/>
          </a:p>
        </p:txBody>
      </p:sp>
    </p:spTree>
    <p:extLst>
      <p:ext uri="{BB962C8B-B14F-4D97-AF65-F5344CB8AC3E}">
        <p14:creationId xmlns:p14="http://schemas.microsoft.com/office/powerpoint/2010/main" val="4197889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6265C-243D-564E-BD96-CEDCB7EEEB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4263" y="1469984"/>
            <a:ext cx="7107933" cy="5266481"/>
          </a:xfrm>
          <a:prstGeom prst="rect">
            <a:avLst/>
          </a:prstGeom>
        </p:spPr>
      </p:pic>
      <p:sp>
        <p:nvSpPr>
          <p:cNvPr id="3" name="Title 2">
            <a:extLst>
              <a:ext uri="{FF2B5EF4-FFF2-40B4-BE49-F238E27FC236}">
                <a16:creationId xmlns:a16="http://schemas.microsoft.com/office/drawing/2014/main" id="{28548C0E-21C8-DA4E-9625-7B1D93F7CD15}"/>
              </a:ext>
            </a:extLst>
          </p:cNvPr>
          <p:cNvSpPr>
            <a:spLocks noGrp="1"/>
          </p:cNvSpPr>
          <p:nvPr>
            <p:ph type="title"/>
          </p:nvPr>
        </p:nvSpPr>
        <p:spPr/>
        <p:txBody>
          <a:bodyPr/>
          <a:lstStyle/>
          <a:p>
            <a:r>
              <a:rPr lang="en-US" dirty="0"/>
              <a:t>Basic ingredients for:</a:t>
            </a:r>
          </a:p>
        </p:txBody>
      </p:sp>
      <p:sp>
        <p:nvSpPr>
          <p:cNvPr id="4" name="Slide Number Placeholder 3">
            <a:extLst>
              <a:ext uri="{FF2B5EF4-FFF2-40B4-BE49-F238E27FC236}">
                <a16:creationId xmlns:a16="http://schemas.microsoft.com/office/drawing/2014/main" id="{EBC7DCD0-9D32-954E-93AF-9D67B6FFC8DC}"/>
              </a:ext>
            </a:extLst>
          </p:cNvPr>
          <p:cNvSpPr>
            <a:spLocks noGrp="1"/>
          </p:cNvSpPr>
          <p:nvPr>
            <p:ph type="sldNum" sz="quarter" idx="12"/>
          </p:nvPr>
        </p:nvSpPr>
        <p:spPr/>
        <p:txBody>
          <a:bodyPr/>
          <a:lstStyle/>
          <a:p>
            <a:fld id="{746494E9-0E2B-B946-9F75-9D2BF49C4797}" type="slidenum">
              <a:rPr lang="en-US" smtClean="0"/>
              <a:t>18</a:t>
            </a:fld>
            <a:endParaRPr lang="en-US"/>
          </a:p>
        </p:txBody>
      </p:sp>
    </p:spTree>
    <p:extLst>
      <p:ext uri="{BB962C8B-B14F-4D97-AF65-F5344CB8AC3E}">
        <p14:creationId xmlns:p14="http://schemas.microsoft.com/office/powerpoint/2010/main" val="286162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883C-FC41-274C-A99F-252492AB60E5}"/>
              </a:ext>
            </a:extLst>
          </p:cNvPr>
          <p:cNvSpPr>
            <a:spLocks noGrp="1"/>
          </p:cNvSpPr>
          <p:nvPr>
            <p:ph type="title"/>
          </p:nvPr>
        </p:nvSpPr>
        <p:spPr/>
        <p:txBody>
          <a:bodyPr/>
          <a:lstStyle/>
          <a:p>
            <a:r>
              <a:rPr lang="en-US" dirty="0"/>
              <a:t>Start to worry about…!</a:t>
            </a:r>
          </a:p>
        </p:txBody>
      </p:sp>
      <p:sp>
        <p:nvSpPr>
          <p:cNvPr id="3" name="Content Placeholder 2">
            <a:extLst>
              <a:ext uri="{FF2B5EF4-FFF2-40B4-BE49-F238E27FC236}">
                <a16:creationId xmlns:a16="http://schemas.microsoft.com/office/drawing/2014/main" id="{31B3ECE3-7C04-F34C-AFE5-321D1EF13631}"/>
              </a:ext>
            </a:extLst>
          </p:cNvPr>
          <p:cNvSpPr>
            <a:spLocks noGrp="1"/>
          </p:cNvSpPr>
          <p:nvPr>
            <p:ph idx="1"/>
          </p:nvPr>
        </p:nvSpPr>
        <p:spPr>
          <a:xfrm>
            <a:off x="838200" y="1609725"/>
            <a:ext cx="10515600" cy="4351338"/>
          </a:xfrm>
        </p:spPr>
        <p:txBody>
          <a:bodyPr>
            <a:normAutofit/>
          </a:bodyPr>
          <a:lstStyle/>
          <a:p>
            <a:r>
              <a:rPr lang="en-US" dirty="0"/>
              <a:t>Beam dynamics </a:t>
            </a:r>
          </a:p>
          <a:p>
            <a:pPr lvl="1"/>
            <a:r>
              <a:rPr lang="en-US" dirty="0"/>
              <a:t>effect of energy loss/turn to photons</a:t>
            </a:r>
          </a:p>
          <a:p>
            <a:pPr lvl="1"/>
            <a:r>
              <a:rPr lang="en-US" dirty="0"/>
              <a:t>beam lifetime</a:t>
            </a:r>
          </a:p>
          <a:p>
            <a:pPr lvl="1"/>
            <a:r>
              <a:rPr lang="en-US" dirty="0"/>
              <a:t>transverse longitudinal heating/cooling</a:t>
            </a:r>
          </a:p>
          <a:p>
            <a:pPr lvl="1"/>
            <a:r>
              <a:rPr lang="en-US" dirty="0"/>
              <a:t>induced cooling</a:t>
            </a:r>
          </a:p>
          <a:p>
            <a:r>
              <a:rPr lang="en-US" dirty="0"/>
              <a:t>Interaction of laser with beam at interaction point</a:t>
            </a:r>
          </a:p>
          <a:p>
            <a:pPr lvl="1"/>
            <a:r>
              <a:rPr lang="en-US" dirty="0"/>
              <a:t>momentum spread in the beam</a:t>
            </a:r>
          </a:p>
          <a:p>
            <a:pPr lvl="1"/>
            <a:r>
              <a:rPr lang="en-US" dirty="0"/>
              <a:t>wavelength, power</a:t>
            </a:r>
          </a:p>
          <a:p>
            <a:pPr lvl="1"/>
            <a:r>
              <a:rPr lang="en-US" dirty="0"/>
              <a:t>overlap</a:t>
            </a:r>
          </a:p>
          <a:p>
            <a:pPr lvl="1"/>
            <a:r>
              <a:rPr lang="en-US" dirty="0"/>
              <a:t>maintaining a high level of excitation</a:t>
            </a:r>
          </a:p>
        </p:txBody>
      </p:sp>
      <p:sp>
        <p:nvSpPr>
          <p:cNvPr id="4" name="Slide Number Placeholder 3">
            <a:extLst>
              <a:ext uri="{FF2B5EF4-FFF2-40B4-BE49-F238E27FC236}">
                <a16:creationId xmlns:a16="http://schemas.microsoft.com/office/drawing/2014/main" id="{8B275003-1130-EE4E-A75A-C657F5D01233}"/>
              </a:ext>
            </a:extLst>
          </p:cNvPr>
          <p:cNvSpPr>
            <a:spLocks noGrp="1"/>
          </p:cNvSpPr>
          <p:nvPr>
            <p:ph type="sldNum" sz="quarter" idx="12"/>
          </p:nvPr>
        </p:nvSpPr>
        <p:spPr/>
        <p:txBody>
          <a:bodyPr/>
          <a:lstStyle/>
          <a:p>
            <a:fld id="{746494E9-0E2B-B946-9F75-9D2BF49C4797}" type="slidenum">
              <a:rPr lang="en-US" smtClean="0"/>
              <a:t>19</a:t>
            </a:fld>
            <a:endParaRPr lang="en-US"/>
          </a:p>
        </p:txBody>
      </p:sp>
    </p:spTree>
    <p:extLst>
      <p:ext uri="{BB962C8B-B14F-4D97-AF65-F5344CB8AC3E}">
        <p14:creationId xmlns:p14="http://schemas.microsoft.com/office/powerpoint/2010/main" val="23592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690D-FE8D-F348-93DD-D8778176B0E7}"/>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A1DC57B7-FDA6-0345-B72D-FC412617ADAC}"/>
              </a:ext>
            </a:extLst>
          </p:cNvPr>
          <p:cNvSpPr>
            <a:spLocks noGrp="1"/>
          </p:cNvSpPr>
          <p:nvPr>
            <p:ph idx="1"/>
          </p:nvPr>
        </p:nvSpPr>
        <p:spPr>
          <a:xfrm>
            <a:off x="1822048" y="1814050"/>
            <a:ext cx="5064889" cy="4351338"/>
          </a:xfrm>
        </p:spPr>
        <p:txBody>
          <a:bodyPr/>
          <a:lstStyle/>
          <a:p>
            <a:r>
              <a:rPr lang="en-US" dirty="0"/>
              <a:t>Introduction</a:t>
            </a:r>
          </a:p>
          <a:p>
            <a:r>
              <a:rPr lang="en-US" dirty="0"/>
              <a:t>Ions in LHC </a:t>
            </a:r>
          </a:p>
          <a:p>
            <a:r>
              <a:rPr lang="en-US" dirty="0"/>
              <a:t>Gamma Factory Principles</a:t>
            </a:r>
          </a:p>
          <a:p>
            <a:r>
              <a:rPr lang="en-US" dirty="0"/>
              <a:t>Progress</a:t>
            </a:r>
          </a:p>
          <a:p>
            <a:r>
              <a:rPr lang="en-US" dirty="0"/>
              <a:t>Gamma Factory Applications</a:t>
            </a:r>
          </a:p>
          <a:p>
            <a:r>
              <a:rPr lang="en-US" dirty="0"/>
              <a:t>Next steps - Proof of Principle</a:t>
            </a:r>
          </a:p>
          <a:p>
            <a:r>
              <a:rPr lang="en-US" dirty="0"/>
              <a:t>Conclusions</a:t>
            </a:r>
          </a:p>
          <a:p>
            <a:endParaRPr lang="en-US" dirty="0"/>
          </a:p>
        </p:txBody>
      </p:sp>
      <p:sp>
        <p:nvSpPr>
          <p:cNvPr id="4" name="Slide Number Placeholder 3">
            <a:extLst>
              <a:ext uri="{FF2B5EF4-FFF2-40B4-BE49-F238E27FC236}">
                <a16:creationId xmlns:a16="http://schemas.microsoft.com/office/drawing/2014/main" id="{DFFD1ED9-F38B-1A4E-89E5-68F91B62BFD6}"/>
              </a:ext>
            </a:extLst>
          </p:cNvPr>
          <p:cNvSpPr>
            <a:spLocks noGrp="1"/>
          </p:cNvSpPr>
          <p:nvPr>
            <p:ph type="sldNum" sz="quarter" idx="12"/>
          </p:nvPr>
        </p:nvSpPr>
        <p:spPr/>
        <p:txBody>
          <a:bodyPr/>
          <a:lstStyle/>
          <a:p>
            <a:fld id="{746494E9-0E2B-B946-9F75-9D2BF49C4797}" type="slidenum">
              <a:rPr lang="en-US" smtClean="0"/>
              <a:t>2</a:t>
            </a:fld>
            <a:endParaRPr lang="en-US"/>
          </a:p>
        </p:txBody>
      </p:sp>
    </p:spTree>
    <p:extLst>
      <p:ext uri="{BB962C8B-B14F-4D97-AF65-F5344CB8AC3E}">
        <p14:creationId xmlns:p14="http://schemas.microsoft.com/office/powerpoint/2010/main" val="3189487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261EE-E1E5-424B-A26E-11BBE8512A45}"/>
              </a:ext>
            </a:extLst>
          </p:cNvPr>
          <p:cNvSpPr>
            <a:spLocks noGrp="1"/>
          </p:cNvSpPr>
          <p:nvPr>
            <p:ph type="title"/>
          </p:nvPr>
        </p:nvSpPr>
        <p:spPr/>
        <p:txBody>
          <a:bodyPr/>
          <a:lstStyle/>
          <a:p>
            <a:r>
              <a:rPr lang="en-US" dirty="0"/>
              <a:t>Energy loss</a:t>
            </a:r>
          </a:p>
        </p:txBody>
      </p:sp>
      <p:pic>
        <p:nvPicPr>
          <p:cNvPr id="3" name="Picture 2">
            <a:extLst>
              <a:ext uri="{FF2B5EF4-FFF2-40B4-BE49-F238E27FC236}">
                <a16:creationId xmlns:a16="http://schemas.microsoft.com/office/drawing/2014/main" id="{F9704D29-FDD1-5546-A65C-11778CBC1D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2663" y="1508540"/>
            <a:ext cx="4225812" cy="4399966"/>
          </a:xfrm>
          <a:prstGeom prst="rect">
            <a:avLst/>
          </a:prstGeom>
        </p:spPr>
      </p:pic>
      <p:sp>
        <p:nvSpPr>
          <p:cNvPr id="4" name="Right Arrow 3">
            <a:extLst>
              <a:ext uri="{FF2B5EF4-FFF2-40B4-BE49-F238E27FC236}">
                <a16:creationId xmlns:a16="http://schemas.microsoft.com/office/drawing/2014/main" id="{D7D614A9-F510-8E4B-B6CF-2961CCAF7087}"/>
              </a:ext>
            </a:extLst>
          </p:cNvPr>
          <p:cNvSpPr/>
          <p:nvPr/>
        </p:nvSpPr>
        <p:spPr>
          <a:xfrm>
            <a:off x="5130800" y="5417066"/>
            <a:ext cx="1962150" cy="3365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C3B574-E26D-A64A-8D1C-7E258DDB4923}"/>
              </a:ext>
            </a:extLst>
          </p:cNvPr>
          <p:cNvSpPr txBox="1"/>
          <p:nvPr/>
        </p:nvSpPr>
        <p:spPr>
          <a:xfrm>
            <a:off x="7255823" y="5262175"/>
            <a:ext cx="2813050" cy="646331"/>
          </a:xfrm>
          <a:prstGeom prst="rect">
            <a:avLst/>
          </a:prstGeom>
          <a:noFill/>
        </p:spPr>
        <p:txBody>
          <a:bodyPr wrap="square" rtlCol="0">
            <a:spAutoFit/>
          </a:bodyPr>
          <a:lstStyle/>
          <a:p>
            <a:pPr algn="ctr"/>
            <a:r>
              <a:rPr lang="en-US" b="1" dirty="0">
                <a:solidFill>
                  <a:srgbClr val="FF0000"/>
                </a:solidFill>
              </a:rPr>
              <a:t>However, the effects of small losses can mount up!</a:t>
            </a:r>
          </a:p>
        </p:txBody>
      </p:sp>
      <p:sp>
        <p:nvSpPr>
          <p:cNvPr id="6" name="TextBox 5">
            <a:extLst>
              <a:ext uri="{FF2B5EF4-FFF2-40B4-BE49-F238E27FC236}">
                <a16:creationId xmlns:a16="http://schemas.microsoft.com/office/drawing/2014/main" id="{B0B23D02-84A8-6D47-B425-62C0EF272A99}"/>
              </a:ext>
            </a:extLst>
          </p:cNvPr>
          <p:cNvSpPr txBox="1"/>
          <p:nvPr/>
        </p:nvSpPr>
        <p:spPr>
          <a:xfrm>
            <a:off x="6522397" y="1950576"/>
            <a:ext cx="4774493" cy="1631216"/>
          </a:xfrm>
          <a:prstGeom prst="rect">
            <a:avLst/>
          </a:prstGeom>
          <a:noFill/>
        </p:spPr>
        <p:txBody>
          <a:bodyPr wrap="square" rtlCol="0">
            <a:spAutoFit/>
          </a:bodyPr>
          <a:lstStyle/>
          <a:p>
            <a:r>
              <a:rPr lang="en-US" sz="2000" dirty="0"/>
              <a:t>Stable ion beam, even in the regime of multi-photon emission per turn.</a:t>
            </a:r>
          </a:p>
          <a:p>
            <a:br>
              <a:rPr lang="en-US" sz="2000" dirty="0"/>
            </a:br>
            <a:r>
              <a:rPr lang="en-US" sz="2000" dirty="0"/>
              <a:t>The source intensity is driven by the power of the RF cavities (and sufficient ions).</a:t>
            </a:r>
          </a:p>
        </p:txBody>
      </p:sp>
      <p:sp>
        <p:nvSpPr>
          <p:cNvPr id="7" name="Slide Number Placeholder 6">
            <a:extLst>
              <a:ext uri="{FF2B5EF4-FFF2-40B4-BE49-F238E27FC236}">
                <a16:creationId xmlns:a16="http://schemas.microsoft.com/office/drawing/2014/main" id="{D06C8534-3A4F-A34D-956B-4FF60967EED9}"/>
              </a:ext>
            </a:extLst>
          </p:cNvPr>
          <p:cNvSpPr>
            <a:spLocks noGrp="1"/>
          </p:cNvSpPr>
          <p:nvPr>
            <p:ph type="sldNum" sz="quarter" idx="12"/>
          </p:nvPr>
        </p:nvSpPr>
        <p:spPr/>
        <p:txBody>
          <a:bodyPr/>
          <a:lstStyle/>
          <a:p>
            <a:fld id="{746494E9-0E2B-B946-9F75-9D2BF49C4797}" type="slidenum">
              <a:rPr lang="en-US" smtClean="0"/>
              <a:t>20</a:t>
            </a:fld>
            <a:endParaRPr lang="en-US"/>
          </a:p>
        </p:txBody>
      </p:sp>
    </p:spTree>
    <p:extLst>
      <p:ext uri="{BB962C8B-B14F-4D97-AF65-F5344CB8AC3E}">
        <p14:creationId xmlns:p14="http://schemas.microsoft.com/office/powerpoint/2010/main" val="978670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AD9C-AB71-2E43-BBFD-BB3D1545BB76}"/>
              </a:ext>
            </a:extLst>
          </p:cNvPr>
          <p:cNvSpPr>
            <a:spLocks noGrp="1"/>
          </p:cNvSpPr>
          <p:nvPr>
            <p:ph type="title"/>
          </p:nvPr>
        </p:nvSpPr>
        <p:spPr>
          <a:xfrm>
            <a:off x="348836" y="448252"/>
            <a:ext cx="8833263" cy="1107416"/>
          </a:xfrm>
        </p:spPr>
        <p:txBody>
          <a:bodyPr>
            <a:normAutofit fontScale="90000"/>
          </a:bodyPr>
          <a:lstStyle/>
          <a:p>
            <a:r>
              <a:rPr lang="en-US" dirty="0"/>
              <a:t>Effect of radiation on ion beam dynamics</a:t>
            </a:r>
          </a:p>
        </p:txBody>
      </p:sp>
      <p:sp>
        <p:nvSpPr>
          <p:cNvPr id="4" name="TextBox 3">
            <a:extLst>
              <a:ext uri="{FF2B5EF4-FFF2-40B4-BE49-F238E27FC236}">
                <a16:creationId xmlns:a16="http://schemas.microsoft.com/office/drawing/2014/main" id="{163FE328-6454-C24D-BBE8-3A196F99BFF0}"/>
              </a:ext>
            </a:extLst>
          </p:cNvPr>
          <p:cNvSpPr txBox="1"/>
          <p:nvPr/>
        </p:nvSpPr>
        <p:spPr>
          <a:xfrm>
            <a:off x="507704" y="1623683"/>
            <a:ext cx="9523581" cy="646331"/>
          </a:xfrm>
          <a:prstGeom prst="rect">
            <a:avLst/>
          </a:prstGeom>
          <a:noFill/>
        </p:spPr>
        <p:txBody>
          <a:bodyPr wrap="square" rtlCol="0">
            <a:spAutoFit/>
          </a:bodyPr>
          <a:lstStyle/>
          <a:p>
            <a:r>
              <a:rPr lang="en-US" b="1" dirty="0"/>
              <a:t>Transverse cooling</a:t>
            </a:r>
            <a:r>
              <a:rPr lang="en-US" dirty="0"/>
              <a:t>: all components of ion momentum are lost due to the photon scattering but only the longitudinal component is restored in the RF cavities.</a:t>
            </a:r>
            <a:endParaRPr lang="en-GB" dirty="0"/>
          </a:p>
        </p:txBody>
      </p:sp>
      <p:sp>
        <p:nvSpPr>
          <p:cNvPr id="5" name="TextBox 4">
            <a:extLst>
              <a:ext uri="{FF2B5EF4-FFF2-40B4-BE49-F238E27FC236}">
                <a16:creationId xmlns:a16="http://schemas.microsoft.com/office/drawing/2014/main" id="{88A80095-FF67-F24D-B90A-1036DF50910C}"/>
              </a:ext>
            </a:extLst>
          </p:cNvPr>
          <p:cNvSpPr txBox="1"/>
          <p:nvPr/>
        </p:nvSpPr>
        <p:spPr>
          <a:xfrm>
            <a:off x="552154" y="3067551"/>
            <a:ext cx="8503561" cy="369332"/>
          </a:xfrm>
          <a:prstGeom prst="rect">
            <a:avLst/>
          </a:prstGeom>
          <a:noFill/>
        </p:spPr>
        <p:txBody>
          <a:bodyPr wrap="square" rtlCol="0">
            <a:spAutoFit/>
          </a:bodyPr>
          <a:lstStyle/>
          <a:p>
            <a:r>
              <a:rPr lang="en-US" b="1" dirty="0"/>
              <a:t>Longitudinal cooling</a:t>
            </a:r>
            <a:r>
              <a:rPr lang="en-US" dirty="0"/>
              <a:t>: if energy loss grows with ion energy</a:t>
            </a:r>
            <a:endParaRPr lang="en-GB" dirty="0"/>
          </a:p>
        </p:txBody>
      </p:sp>
      <p:sp>
        <p:nvSpPr>
          <p:cNvPr id="6" name="TextBox 5">
            <a:extLst>
              <a:ext uri="{FF2B5EF4-FFF2-40B4-BE49-F238E27FC236}">
                <a16:creationId xmlns:a16="http://schemas.microsoft.com/office/drawing/2014/main" id="{961463A0-954F-BD4D-9A13-CCFC5CE7A6F1}"/>
              </a:ext>
            </a:extLst>
          </p:cNvPr>
          <p:cNvSpPr txBox="1"/>
          <p:nvPr/>
        </p:nvSpPr>
        <p:spPr>
          <a:xfrm>
            <a:off x="552154" y="2452920"/>
            <a:ext cx="9591542" cy="369332"/>
          </a:xfrm>
          <a:prstGeom prst="rect">
            <a:avLst/>
          </a:prstGeom>
          <a:noFill/>
        </p:spPr>
        <p:txBody>
          <a:bodyPr wrap="square" rtlCol="0">
            <a:spAutoFit/>
          </a:bodyPr>
          <a:lstStyle/>
          <a:p>
            <a:r>
              <a:rPr lang="en-US" b="1" dirty="0"/>
              <a:t>Longitudinal heating</a:t>
            </a:r>
            <a:r>
              <a:rPr lang="en-US" dirty="0"/>
              <a:t>: because energy loss per emission is stochastic</a:t>
            </a:r>
          </a:p>
        </p:txBody>
      </p:sp>
      <p:grpSp>
        <p:nvGrpSpPr>
          <p:cNvPr id="8" name="Group 7">
            <a:extLst>
              <a:ext uri="{FF2B5EF4-FFF2-40B4-BE49-F238E27FC236}">
                <a16:creationId xmlns:a16="http://schemas.microsoft.com/office/drawing/2014/main" id="{328FCD4E-243C-C04F-B0FF-64F50E3B8B58}"/>
              </a:ext>
            </a:extLst>
          </p:cNvPr>
          <p:cNvGrpSpPr/>
          <p:nvPr/>
        </p:nvGrpSpPr>
        <p:grpSpPr>
          <a:xfrm>
            <a:off x="2472159" y="3845811"/>
            <a:ext cx="2550897" cy="2738361"/>
            <a:chOff x="7592799" y="3632491"/>
            <a:chExt cx="2550897" cy="2738361"/>
          </a:xfrm>
        </p:grpSpPr>
        <p:sp>
          <p:nvSpPr>
            <p:cNvPr id="10" name="Oval 9">
              <a:extLst>
                <a:ext uri="{FF2B5EF4-FFF2-40B4-BE49-F238E27FC236}">
                  <a16:creationId xmlns:a16="http://schemas.microsoft.com/office/drawing/2014/main" id="{7B401113-7E5F-BC47-8D43-3A8FA11D5653}"/>
                </a:ext>
              </a:extLst>
            </p:cNvPr>
            <p:cNvSpPr/>
            <p:nvPr/>
          </p:nvSpPr>
          <p:spPr>
            <a:xfrm>
              <a:off x="8303999" y="4352959"/>
              <a:ext cx="781050" cy="112395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A293049-F3E0-9546-BEEA-39101DBE9F11}"/>
                </a:ext>
              </a:extLst>
            </p:cNvPr>
            <p:cNvSpPr/>
            <p:nvPr/>
          </p:nvSpPr>
          <p:spPr>
            <a:xfrm>
              <a:off x="7942049" y="3892584"/>
              <a:ext cx="1504950" cy="2044700"/>
            </a:xfrm>
            <a:custGeom>
              <a:avLst/>
              <a:gdLst>
                <a:gd name="connsiteX0" fmla="*/ 660400 w 1504950"/>
                <a:gd name="connsiteY0" fmla="*/ 107950 h 2044700"/>
                <a:gd name="connsiteX1" fmla="*/ 469900 w 1504950"/>
                <a:gd name="connsiteY1" fmla="*/ 127000 h 2044700"/>
                <a:gd name="connsiteX2" fmla="*/ 228600 w 1504950"/>
                <a:gd name="connsiteY2" fmla="*/ 292100 h 2044700"/>
                <a:gd name="connsiteX3" fmla="*/ 12700 w 1504950"/>
                <a:gd name="connsiteY3" fmla="*/ 736600 h 2044700"/>
                <a:gd name="connsiteX4" fmla="*/ 0 w 1504950"/>
                <a:gd name="connsiteY4" fmla="*/ 1149350 h 2044700"/>
                <a:gd name="connsiteX5" fmla="*/ 146050 w 1504950"/>
                <a:gd name="connsiteY5" fmla="*/ 1651000 h 2044700"/>
                <a:gd name="connsiteX6" fmla="*/ 400050 w 1504950"/>
                <a:gd name="connsiteY6" fmla="*/ 1879600 h 2044700"/>
                <a:gd name="connsiteX7" fmla="*/ 666750 w 1504950"/>
                <a:gd name="connsiteY7" fmla="*/ 1930400 h 2044700"/>
                <a:gd name="connsiteX8" fmla="*/ 666750 w 1504950"/>
                <a:gd name="connsiteY8" fmla="*/ 2044700 h 2044700"/>
                <a:gd name="connsiteX9" fmla="*/ 1022350 w 1504950"/>
                <a:gd name="connsiteY9" fmla="*/ 1936750 h 2044700"/>
                <a:gd name="connsiteX10" fmla="*/ 1212850 w 1504950"/>
                <a:gd name="connsiteY10" fmla="*/ 1803400 h 2044700"/>
                <a:gd name="connsiteX11" fmla="*/ 1409700 w 1504950"/>
                <a:gd name="connsiteY11" fmla="*/ 1403350 h 2044700"/>
                <a:gd name="connsiteX12" fmla="*/ 1504950 w 1504950"/>
                <a:gd name="connsiteY12" fmla="*/ 1181100 h 2044700"/>
                <a:gd name="connsiteX13" fmla="*/ 1498600 w 1504950"/>
                <a:gd name="connsiteY13" fmla="*/ 736600 h 2044700"/>
                <a:gd name="connsiteX14" fmla="*/ 1390650 w 1504950"/>
                <a:gd name="connsiteY14" fmla="*/ 527050 h 2044700"/>
                <a:gd name="connsiteX15" fmla="*/ 1282700 w 1504950"/>
                <a:gd name="connsiteY15" fmla="*/ 260350 h 2044700"/>
                <a:gd name="connsiteX16" fmla="*/ 1162050 w 1504950"/>
                <a:gd name="connsiteY16" fmla="*/ 152400 h 2044700"/>
                <a:gd name="connsiteX17" fmla="*/ 990600 w 1504950"/>
                <a:gd name="connsiteY17" fmla="*/ 63500 h 2044700"/>
                <a:gd name="connsiteX18" fmla="*/ 717550 w 1504950"/>
                <a:gd name="connsiteY18" fmla="*/ 0 h 2044700"/>
                <a:gd name="connsiteX19" fmla="*/ 482600 w 1504950"/>
                <a:gd name="connsiteY19" fmla="*/ 19050 h 2044700"/>
                <a:gd name="connsiteX20" fmla="*/ 222250 w 1504950"/>
                <a:gd name="connsiteY20" fmla="*/ 17145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950" h="2044700">
                  <a:moveTo>
                    <a:pt x="660400" y="107950"/>
                  </a:moveTo>
                  <a:lnTo>
                    <a:pt x="469900" y="127000"/>
                  </a:lnTo>
                  <a:lnTo>
                    <a:pt x="228600" y="292100"/>
                  </a:lnTo>
                  <a:lnTo>
                    <a:pt x="12700" y="736600"/>
                  </a:lnTo>
                  <a:lnTo>
                    <a:pt x="0" y="1149350"/>
                  </a:lnTo>
                  <a:lnTo>
                    <a:pt x="146050" y="1651000"/>
                  </a:lnTo>
                  <a:lnTo>
                    <a:pt x="400050" y="1879600"/>
                  </a:lnTo>
                  <a:lnTo>
                    <a:pt x="666750" y="1930400"/>
                  </a:lnTo>
                  <a:lnTo>
                    <a:pt x="666750" y="2044700"/>
                  </a:lnTo>
                  <a:lnTo>
                    <a:pt x="1022350" y="1936750"/>
                  </a:lnTo>
                  <a:lnTo>
                    <a:pt x="1212850" y="1803400"/>
                  </a:lnTo>
                  <a:lnTo>
                    <a:pt x="1409700" y="1403350"/>
                  </a:lnTo>
                  <a:lnTo>
                    <a:pt x="1504950" y="1181100"/>
                  </a:lnTo>
                  <a:cubicBezTo>
                    <a:pt x="1502833" y="1032933"/>
                    <a:pt x="1500717" y="884767"/>
                    <a:pt x="1498600" y="736600"/>
                  </a:cubicBezTo>
                  <a:lnTo>
                    <a:pt x="1390650" y="527050"/>
                  </a:lnTo>
                  <a:lnTo>
                    <a:pt x="1282700" y="260350"/>
                  </a:lnTo>
                  <a:lnTo>
                    <a:pt x="1162050" y="152400"/>
                  </a:lnTo>
                  <a:lnTo>
                    <a:pt x="990600" y="63500"/>
                  </a:lnTo>
                  <a:lnTo>
                    <a:pt x="717550" y="0"/>
                  </a:lnTo>
                  <a:lnTo>
                    <a:pt x="482600" y="19050"/>
                  </a:lnTo>
                  <a:lnTo>
                    <a:pt x="222250" y="1714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61EA3EE2-8751-2543-9C4E-EF2D6C3B4391}"/>
                </a:ext>
              </a:extLst>
            </p:cNvPr>
            <p:cNvCxnSpPr>
              <a:cxnSpLocks/>
            </p:cNvCxnSpPr>
            <p:nvPr/>
          </p:nvCxnSpPr>
          <p:spPr>
            <a:xfrm>
              <a:off x="7592799" y="4914934"/>
              <a:ext cx="2419350"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04DD36-B33F-3B43-BBC7-2F0BF9F05DD0}"/>
                </a:ext>
              </a:extLst>
            </p:cNvPr>
            <p:cNvCxnSpPr>
              <a:cxnSpLocks/>
            </p:cNvCxnSpPr>
            <p:nvPr/>
          </p:nvCxnSpPr>
          <p:spPr>
            <a:xfrm flipV="1">
              <a:off x="8694524" y="3632491"/>
              <a:ext cx="0" cy="251751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578E5C4-20B1-6D4C-AC93-A6C89DB7EFCB}"/>
                    </a:ext>
                  </a:extLst>
                </p:cNvPr>
                <p:cNvSpPr txBox="1"/>
                <p:nvPr/>
              </p:nvSpPr>
              <p:spPr>
                <a:xfrm>
                  <a:off x="8768377" y="6001520"/>
                  <a:ext cx="485775"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US" dirty="0"/>
                    <a:t>E</a:t>
                  </a:r>
                </a:p>
              </p:txBody>
            </p:sp>
          </mc:Choice>
          <mc:Fallback xmlns="">
            <p:sp>
              <p:nvSpPr>
                <p:cNvPr id="20" name="TextBox 19">
                  <a:extLst>
                    <a:ext uri="{FF2B5EF4-FFF2-40B4-BE49-F238E27FC236}">
                      <a16:creationId xmlns:a16="http://schemas.microsoft.com/office/drawing/2014/main" id="{2578E5C4-20B1-6D4C-AC93-A6C89DB7EFCB}"/>
                    </a:ext>
                  </a:extLst>
                </p:cNvPr>
                <p:cNvSpPr txBox="1">
                  <a:spLocks noRot="1" noChangeAspect="1" noMove="1" noResize="1" noEditPoints="1" noAdjustHandles="1" noChangeArrowheads="1" noChangeShapeType="1" noTextEdit="1"/>
                </p:cNvSpPr>
                <p:nvPr/>
              </p:nvSpPr>
              <p:spPr>
                <a:xfrm>
                  <a:off x="8768377" y="6001520"/>
                  <a:ext cx="485775" cy="369332"/>
                </a:xfrm>
                <a:prstGeom prst="rect">
                  <a:avLst/>
                </a:prstGeom>
                <a:blipFill>
                  <a:blip r:embed="rId2"/>
                  <a:stretch>
                    <a:fillRect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B3BF79E-C1C1-9F4E-AB78-2BFBA9DAA56D}"/>
                    </a:ext>
                  </a:extLst>
                </p:cNvPr>
                <p:cNvSpPr txBox="1"/>
                <p:nvPr/>
              </p:nvSpPr>
              <p:spPr>
                <a:xfrm>
                  <a:off x="9657921" y="4933984"/>
                  <a:ext cx="4857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oMath>
                    </m:oMathPara>
                  </a14:m>
                  <a:endParaRPr lang="en-US" dirty="0"/>
                </a:p>
              </p:txBody>
            </p:sp>
          </mc:Choice>
          <mc:Fallback xmlns="">
            <p:sp>
              <p:nvSpPr>
                <p:cNvPr id="21" name="TextBox 20">
                  <a:extLst>
                    <a:ext uri="{FF2B5EF4-FFF2-40B4-BE49-F238E27FC236}">
                      <a16:creationId xmlns:a16="http://schemas.microsoft.com/office/drawing/2014/main" id="{3B3BF79E-C1C1-9F4E-AB78-2BFBA9DAA56D}"/>
                    </a:ext>
                  </a:extLst>
                </p:cNvPr>
                <p:cNvSpPr txBox="1">
                  <a:spLocks noRot="1" noChangeAspect="1" noMove="1" noResize="1" noEditPoints="1" noAdjustHandles="1" noChangeArrowheads="1" noChangeShapeType="1" noTextEdit="1"/>
                </p:cNvSpPr>
                <p:nvPr/>
              </p:nvSpPr>
              <p:spPr>
                <a:xfrm>
                  <a:off x="9657921" y="4933984"/>
                  <a:ext cx="485775" cy="369332"/>
                </a:xfrm>
                <a:prstGeom prst="rect">
                  <a:avLst/>
                </a:prstGeom>
                <a:blipFill>
                  <a:blip r:embed="rId3"/>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490F251D-00C5-6842-BFE4-02E3C1B0B25B}"/>
              </a:ext>
            </a:extLst>
          </p:cNvPr>
          <p:cNvPicPr>
            <a:picLocks noChangeAspect="1"/>
          </p:cNvPicPr>
          <p:nvPr/>
        </p:nvPicPr>
        <p:blipFill>
          <a:blip r:embed="rId4"/>
          <a:stretch>
            <a:fillRect/>
          </a:stretch>
        </p:blipFill>
        <p:spPr>
          <a:xfrm>
            <a:off x="6297684" y="3932928"/>
            <a:ext cx="4051300" cy="2565400"/>
          </a:xfrm>
          <a:prstGeom prst="rect">
            <a:avLst/>
          </a:prstGeom>
        </p:spPr>
      </p:pic>
      <p:cxnSp>
        <p:nvCxnSpPr>
          <p:cNvPr id="11" name="Straight Arrow Connector 10">
            <a:extLst>
              <a:ext uri="{FF2B5EF4-FFF2-40B4-BE49-F238E27FC236}">
                <a16:creationId xmlns:a16="http://schemas.microsoft.com/office/drawing/2014/main" id="{2CB8F9BA-2D8C-AF49-8D87-2DDBE6510B00}"/>
              </a:ext>
            </a:extLst>
          </p:cNvPr>
          <p:cNvCxnSpPr>
            <a:cxnSpLocks/>
          </p:cNvCxnSpPr>
          <p:nvPr/>
        </p:nvCxnSpPr>
        <p:spPr>
          <a:xfrm>
            <a:off x="3472341" y="6001246"/>
            <a:ext cx="0" cy="2135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B13FCE47-574E-1446-8DCC-80EA7688A725}"/>
              </a:ext>
            </a:extLst>
          </p:cNvPr>
          <p:cNvSpPr>
            <a:spLocks noGrp="1"/>
          </p:cNvSpPr>
          <p:nvPr>
            <p:ph type="sldNum" sz="quarter" idx="12"/>
          </p:nvPr>
        </p:nvSpPr>
        <p:spPr/>
        <p:txBody>
          <a:bodyPr/>
          <a:lstStyle/>
          <a:p>
            <a:fld id="{746494E9-0E2B-B946-9F75-9D2BF49C4797}" type="slidenum">
              <a:rPr lang="en-US" smtClean="0"/>
              <a:t>21</a:t>
            </a:fld>
            <a:endParaRPr lang="en-US"/>
          </a:p>
        </p:txBody>
      </p:sp>
    </p:spTree>
    <p:extLst>
      <p:ext uri="{BB962C8B-B14F-4D97-AF65-F5344CB8AC3E}">
        <p14:creationId xmlns:p14="http://schemas.microsoft.com/office/powerpoint/2010/main" val="293750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93A4-A8F9-3B47-BF27-106F16CF0356}"/>
              </a:ext>
            </a:extLst>
          </p:cNvPr>
          <p:cNvSpPr>
            <a:spLocks noGrp="1"/>
          </p:cNvSpPr>
          <p:nvPr>
            <p:ph type="title"/>
          </p:nvPr>
        </p:nvSpPr>
        <p:spPr/>
        <p:txBody>
          <a:bodyPr/>
          <a:lstStyle/>
          <a:p>
            <a:r>
              <a:rPr lang="en-US" dirty="0"/>
              <a:t>Energy loss</a:t>
            </a:r>
          </a:p>
        </p:txBody>
      </p:sp>
      <p:sp>
        <p:nvSpPr>
          <p:cNvPr id="3" name="TextBox 2">
            <a:extLst>
              <a:ext uri="{FF2B5EF4-FFF2-40B4-BE49-F238E27FC236}">
                <a16:creationId xmlns:a16="http://schemas.microsoft.com/office/drawing/2014/main" id="{AADC693E-547A-5749-9D7F-B7239FC112FF}"/>
              </a:ext>
            </a:extLst>
          </p:cNvPr>
          <p:cNvSpPr txBox="1"/>
          <p:nvPr/>
        </p:nvSpPr>
        <p:spPr>
          <a:xfrm>
            <a:off x="278821" y="1992865"/>
            <a:ext cx="7892694" cy="3447098"/>
          </a:xfrm>
          <a:prstGeom prst="rect">
            <a:avLst/>
          </a:prstGeom>
          <a:noFill/>
        </p:spPr>
        <p:txBody>
          <a:bodyPr wrap="square" rtlCol="0">
            <a:spAutoFit/>
          </a:bodyPr>
          <a:lstStyle/>
          <a:p>
            <a:r>
              <a:rPr lang="en-US" sz="2000" dirty="0"/>
              <a:t>We have some experience from LEP: </a:t>
            </a:r>
            <a:r>
              <a:rPr lang="en-US" sz="2000" dirty="0">
                <a:solidFill>
                  <a:srgbClr val="FF0000"/>
                </a:solidFill>
              </a:rPr>
              <a:t>3 GeV out of 100 GeV lost to synchrotron radiation per turn!</a:t>
            </a:r>
          </a:p>
          <a:p>
            <a:endParaRPr lang="en-US" sz="2000" dirty="0"/>
          </a:p>
          <a:p>
            <a:r>
              <a:rPr lang="en-US" sz="2000" dirty="0"/>
              <a:t>Beam naturally finds the appropriate stable phase at the RF cavities to compensate the energy loss (in LEP the RF system provided ~3.6 GV) </a:t>
            </a:r>
          </a:p>
          <a:p>
            <a:endParaRPr lang="en-US" sz="2000" dirty="0"/>
          </a:p>
          <a:p>
            <a:r>
              <a:rPr lang="en-US" sz="2000" dirty="0"/>
              <a:t>Synchrotron motion around this stable phase</a:t>
            </a:r>
          </a:p>
          <a:p>
            <a:endParaRPr lang="en-US" sz="2000" dirty="0"/>
          </a:p>
          <a:p>
            <a:r>
              <a:rPr lang="en-US" sz="2000" dirty="0"/>
              <a:t>Quantum emission of photons as a stochastic heating process balanced by damping due to differential energy loss</a:t>
            </a:r>
          </a:p>
          <a:p>
            <a:endParaRPr lang="en-US" dirty="0"/>
          </a:p>
        </p:txBody>
      </p:sp>
      <p:pic>
        <p:nvPicPr>
          <p:cNvPr id="4098" name="Picture 2" descr="Related image">
            <a:extLst>
              <a:ext uri="{FF2B5EF4-FFF2-40B4-BE49-F238E27FC236}">
                <a16:creationId xmlns:a16="http://schemas.microsoft.com/office/drawing/2014/main" id="{A9819DE5-E396-FA4C-9381-6BD32C1A05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41866" y="2475899"/>
            <a:ext cx="3430604" cy="2311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AFFE38-BC94-5348-A6A9-2A22964B3FAB}"/>
              </a:ext>
            </a:extLst>
          </p:cNvPr>
          <p:cNvSpPr>
            <a:spLocks noGrp="1"/>
          </p:cNvSpPr>
          <p:nvPr>
            <p:ph type="sldNum" sz="quarter" idx="12"/>
          </p:nvPr>
        </p:nvSpPr>
        <p:spPr/>
        <p:txBody>
          <a:bodyPr/>
          <a:lstStyle/>
          <a:p>
            <a:fld id="{746494E9-0E2B-B946-9F75-9D2BF49C4797}" type="slidenum">
              <a:rPr lang="en-US" smtClean="0"/>
              <a:t>22</a:t>
            </a:fld>
            <a:endParaRPr lang="en-US"/>
          </a:p>
        </p:txBody>
      </p:sp>
    </p:spTree>
    <p:extLst>
      <p:ext uri="{BB962C8B-B14F-4D97-AF65-F5344CB8AC3E}">
        <p14:creationId xmlns:p14="http://schemas.microsoft.com/office/powerpoint/2010/main" val="1611667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97B1D-9CF9-7046-84A9-03FFC6B72E72}"/>
              </a:ext>
            </a:extLst>
          </p:cNvPr>
          <p:cNvSpPr>
            <a:spLocks noGrp="1"/>
          </p:cNvSpPr>
          <p:nvPr>
            <p:ph type="title"/>
          </p:nvPr>
        </p:nvSpPr>
        <p:spPr/>
        <p:txBody>
          <a:bodyPr/>
          <a:lstStyle/>
          <a:p>
            <a:r>
              <a:rPr lang="en-US" dirty="0"/>
              <a:t>Energy loss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0D365-7C1A-3D4D-BE7C-80D94B474A8E}"/>
                  </a:ext>
                </a:extLst>
              </p:cNvPr>
              <p:cNvSpPr txBox="1"/>
              <p:nvPr/>
            </p:nvSpPr>
            <p:spPr>
              <a:xfrm>
                <a:off x="520286" y="2520959"/>
                <a:ext cx="9607562" cy="2862322"/>
              </a:xfrm>
              <a:prstGeom prst="rect">
                <a:avLst/>
              </a:prstGeom>
              <a:noFill/>
            </p:spPr>
            <p:txBody>
              <a:bodyPr wrap="square" rtlCol="0">
                <a:spAutoFit/>
              </a:bodyPr>
              <a:lstStyle/>
              <a:p>
                <a:r>
                  <a:rPr lang="en-US" sz="2000" dirty="0"/>
                  <a:t>Normally only minor energy loss/ion to synchrotron radiation – RF phase close to zero</a:t>
                </a:r>
              </a:p>
              <a:p>
                <a:endParaRPr lang="en-US" sz="2000" dirty="0"/>
              </a:p>
              <a:p>
                <a:r>
                  <a:rPr lang="en-US" sz="2000" dirty="0"/>
                  <a:t>With say ~1 GeV loss/turn – bunch will naturally find new stable phase to compensate per turn loss. </a:t>
                </a:r>
              </a:p>
              <a:p>
                <a:endParaRPr lang="en-US" sz="2000" dirty="0"/>
              </a:p>
              <a:p>
                <a:r>
                  <a:rPr lang="en-US" sz="2000" dirty="0"/>
                  <a:t>Off-momentum particles will perform synchrotron oscillations around this phase </a:t>
                </a:r>
              </a:p>
              <a:p>
                <a:endParaRPr lang="en-US" sz="2000" dirty="0"/>
              </a:p>
              <a:p>
                <a:r>
                  <a:rPr lang="en-US" sz="2000" dirty="0"/>
                  <a:t>Stochastic emission of photons could heat ensemble with possible lack of sufficient longitudinal damping depending on </a:t>
                </a:r>
                <a14:m>
                  <m:oMath xmlns:m="http://schemas.openxmlformats.org/officeDocument/2006/math">
                    <m:r>
                      <a:rPr lang="en-US" sz="2000" i="1">
                        <a:latin typeface="Cambria Math" panose="02040503050406030204" pitchFamily="18" charset="0"/>
                      </a:rPr>
                      <m:t>𝑑𝑈</m:t>
                    </m:r>
                    <m:r>
                      <a:rPr lang="en-US" sz="2000" i="1">
                        <a:latin typeface="Cambria Math" panose="02040503050406030204" pitchFamily="18" charset="0"/>
                      </a:rPr>
                      <m:t>/</m:t>
                    </m:r>
                    <m:r>
                      <a:rPr lang="en-US" sz="2000" i="1">
                        <a:latin typeface="Cambria Math" panose="02040503050406030204" pitchFamily="18" charset="0"/>
                      </a:rPr>
                      <m:t>𝑑𝐸</m:t>
                    </m:r>
                  </m:oMath>
                </a14:m>
                <a:r>
                  <a:rPr lang="en-US" sz="2000" dirty="0"/>
                  <a:t>   </a:t>
                </a:r>
              </a:p>
            </p:txBody>
          </p:sp>
        </mc:Choice>
        <mc:Fallback xmlns="">
          <p:sp>
            <p:nvSpPr>
              <p:cNvPr id="6" name="TextBox 5">
                <a:extLst>
                  <a:ext uri="{FF2B5EF4-FFF2-40B4-BE49-F238E27FC236}">
                    <a16:creationId xmlns:a16="http://schemas.microsoft.com/office/drawing/2014/main" id="{3A30D365-7C1A-3D4D-BE7C-80D94B474A8E}"/>
                  </a:ext>
                </a:extLst>
              </p:cNvPr>
              <p:cNvSpPr txBox="1">
                <a:spLocks noRot="1" noChangeAspect="1" noMove="1" noResize="1" noEditPoints="1" noAdjustHandles="1" noChangeArrowheads="1" noChangeShapeType="1" noTextEdit="1"/>
              </p:cNvSpPr>
              <p:nvPr/>
            </p:nvSpPr>
            <p:spPr>
              <a:xfrm>
                <a:off x="520286" y="2520959"/>
                <a:ext cx="9607562" cy="2862322"/>
              </a:xfrm>
              <a:prstGeom prst="rect">
                <a:avLst/>
              </a:prstGeom>
              <a:blipFill>
                <a:blip r:embed="rId2"/>
                <a:stretch>
                  <a:fillRect l="-528" t="-1327" b="-265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7ED02E1-37A4-F249-8CE2-F0CA5B84485A}"/>
              </a:ext>
            </a:extLst>
          </p:cNvPr>
          <p:cNvSpPr txBox="1"/>
          <p:nvPr/>
        </p:nvSpPr>
        <p:spPr>
          <a:xfrm>
            <a:off x="520286" y="1568985"/>
            <a:ext cx="9403360" cy="400110"/>
          </a:xfrm>
          <a:prstGeom prst="rect">
            <a:avLst/>
          </a:prstGeom>
          <a:noFill/>
        </p:spPr>
        <p:txBody>
          <a:bodyPr wrap="square" rtlCol="0">
            <a:spAutoFit/>
          </a:bodyPr>
          <a:lstStyle/>
          <a:p>
            <a:r>
              <a:rPr lang="en-US" sz="2000" dirty="0">
                <a:solidFill>
                  <a:srgbClr val="0432FF"/>
                </a:solidFill>
              </a:rPr>
              <a:t>GF somewhat different – single region of emission –  at possibly non-dispersive location</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86320F54-70C6-2746-9FFA-399A2ED4815A}"/>
                  </a:ext>
                </a:extLst>
              </p:cNvPr>
              <p:cNvGraphicFramePr>
                <a:graphicFrameLocks noGrp="1"/>
              </p:cNvGraphicFramePr>
              <p:nvPr>
                <p:extLst>
                  <p:ext uri="{D42A27DB-BD31-4B8C-83A1-F6EECF244321}">
                    <p14:modId xmlns:p14="http://schemas.microsoft.com/office/powerpoint/2010/main" val="3281566294"/>
                  </p:ext>
                </p:extLst>
              </p:nvPr>
            </p:nvGraphicFramePr>
            <p:xfrm>
              <a:off x="7041816" y="5796708"/>
              <a:ext cx="4527550" cy="741680"/>
            </p:xfrm>
            <a:graphic>
              <a:graphicData uri="http://schemas.openxmlformats.org/drawingml/2006/table">
                <a:tbl>
                  <a:tblPr bandRow="1">
                    <a:tableStyleId>{5C22544A-7EE6-4342-B048-85BDC9FD1C3A}</a:tableStyleId>
                  </a:tblPr>
                  <a:tblGrid>
                    <a:gridCol w="2578100">
                      <a:extLst>
                        <a:ext uri="{9D8B030D-6E8A-4147-A177-3AD203B41FA5}">
                          <a16:colId xmlns:a16="http://schemas.microsoft.com/office/drawing/2014/main" val="10511422"/>
                        </a:ext>
                      </a:extLst>
                    </a:gridCol>
                    <a:gridCol w="1949450">
                      <a:extLst>
                        <a:ext uri="{9D8B030D-6E8A-4147-A177-3AD203B41FA5}">
                          <a16:colId xmlns:a16="http://schemas.microsoft.com/office/drawing/2014/main" val="684449195"/>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pPr algn="ctr"/>
                          <a:r>
                            <a:rPr lang="en-US" dirty="0"/>
                            <a:t>1.1 x 10</a:t>
                          </a:r>
                          <a:r>
                            <a:rPr lang="en-US" baseline="30000" dirty="0"/>
                            <a:t>-4</a:t>
                          </a:r>
                        </a:p>
                      </a:txBody>
                      <a:tcPr/>
                    </a:tc>
                    <a:extLst>
                      <a:ext uri="{0D108BD9-81ED-4DB2-BD59-A6C34878D82A}">
                        <a16:rowId xmlns:a16="http://schemas.microsoft.com/office/drawing/2014/main" val="1662662775"/>
                      </a:ext>
                    </a:extLst>
                  </a:tr>
                  <a:tr h="370840">
                    <a:tc>
                      <a:txBody>
                        <a:bodyPr/>
                        <a:lstStyle/>
                        <a:p>
                          <a:pPr algn="ctr"/>
                          <a:r>
                            <a:rPr lang="en-US" dirty="0"/>
                            <a:t>RF bucket half height</a:t>
                          </a:r>
                        </a:p>
                      </a:txBody>
                      <a:tcPr/>
                    </a:tc>
                    <a:tc>
                      <a:txBody>
                        <a:bodyPr/>
                        <a:lstStyle/>
                        <a:p>
                          <a:pPr algn="ctr"/>
                          <a:r>
                            <a:rPr lang="en-US" dirty="0"/>
                            <a:t>3.6 x 10</a:t>
                          </a:r>
                          <a:r>
                            <a:rPr lang="en-US" baseline="30000" dirty="0"/>
                            <a:t>-4</a:t>
                          </a:r>
                          <a:endParaRPr lang="en-US" dirty="0"/>
                        </a:p>
                      </a:txBody>
                      <a:tcPr/>
                    </a:tc>
                    <a:extLst>
                      <a:ext uri="{0D108BD9-81ED-4DB2-BD59-A6C34878D82A}">
                        <a16:rowId xmlns:a16="http://schemas.microsoft.com/office/drawing/2014/main" val="613037020"/>
                      </a:ext>
                    </a:extLst>
                  </a:tr>
                </a:tbl>
              </a:graphicData>
            </a:graphic>
          </p:graphicFrame>
        </mc:Choice>
        <mc:Fallback xmlns="">
          <p:graphicFrame>
            <p:nvGraphicFramePr>
              <p:cNvPr id="10" name="Table 9">
                <a:extLst>
                  <a:ext uri="{FF2B5EF4-FFF2-40B4-BE49-F238E27FC236}">
                    <a16:creationId xmlns:a16="http://schemas.microsoft.com/office/drawing/2014/main" id="{86320F54-70C6-2746-9FFA-399A2ED4815A}"/>
                  </a:ext>
                </a:extLst>
              </p:cNvPr>
              <p:cNvGraphicFramePr>
                <a:graphicFrameLocks noGrp="1"/>
              </p:cNvGraphicFramePr>
              <p:nvPr>
                <p:extLst>
                  <p:ext uri="{D42A27DB-BD31-4B8C-83A1-F6EECF244321}">
                    <p14:modId xmlns:p14="http://schemas.microsoft.com/office/powerpoint/2010/main" val="3281566294"/>
                  </p:ext>
                </p:extLst>
              </p:nvPr>
            </p:nvGraphicFramePr>
            <p:xfrm>
              <a:off x="7041816" y="5796708"/>
              <a:ext cx="4527550" cy="741680"/>
            </p:xfrm>
            <a:graphic>
              <a:graphicData uri="http://schemas.openxmlformats.org/drawingml/2006/table">
                <a:tbl>
                  <a:tblPr bandRow="1">
                    <a:tableStyleId>{5C22544A-7EE6-4342-B048-85BDC9FD1C3A}</a:tableStyleId>
                  </a:tblPr>
                  <a:tblGrid>
                    <a:gridCol w="2578100">
                      <a:extLst>
                        <a:ext uri="{9D8B030D-6E8A-4147-A177-3AD203B41FA5}">
                          <a16:colId xmlns:a16="http://schemas.microsoft.com/office/drawing/2014/main" val="10511422"/>
                        </a:ext>
                      </a:extLst>
                    </a:gridCol>
                    <a:gridCol w="1949450">
                      <a:extLst>
                        <a:ext uri="{9D8B030D-6E8A-4147-A177-3AD203B41FA5}">
                          <a16:colId xmlns:a16="http://schemas.microsoft.com/office/drawing/2014/main" val="684449195"/>
                        </a:ext>
                      </a:extLst>
                    </a:gridCol>
                  </a:tblGrid>
                  <a:tr h="370840">
                    <a:tc>
                      <a:txBody>
                        <a:bodyPr/>
                        <a:lstStyle/>
                        <a:p>
                          <a:endParaRPr lang="en-US"/>
                        </a:p>
                      </a:txBody>
                      <a:tcPr>
                        <a:blipFill>
                          <a:blip r:embed="rId3"/>
                          <a:stretch>
                            <a:fillRect l="-493" t="-6667" r="-76355" b="-120000"/>
                          </a:stretch>
                        </a:blipFill>
                      </a:tcPr>
                    </a:tc>
                    <a:tc>
                      <a:txBody>
                        <a:bodyPr/>
                        <a:lstStyle/>
                        <a:p>
                          <a:pPr algn="ctr"/>
                          <a:r>
                            <a:rPr lang="en-US" dirty="0"/>
                            <a:t>1.1 x 10</a:t>
                          </a:r>
                          <a:r>
                            <a:rPr lang="en-US" baseline="30000" dirty="0"/>
                            <a:t>-4</a:t>
                          </a:r>
                        </a:p>
                      </a:txBody>
                      <a:tcPr/>
                    </a:tc>
                    <a:extLst>
                      <a:ext uri="{0D108BD9-81ED-4DB2-BD59-A6C34878D82A}">
                        <a16:rowId xmlns:a16="http://schemas.microsoft.com/office/drawing/2014/main" val="1662662775"/>
                      </a:ext>
                    </a:extLst>
                  </a:tr>
                  <a:tr h="370840">
                    <a:tc>
                      <a:txBody>
                        <a:bodyPr/>
                        <a:lstStyle/>
                        <a:p>
                          <a:pPr algn="ctr"/>
                          <a:r>
                            <a:rPr lang="en-US" dirty="0"/>
                            <a:t>RF bucket half height</a:t>
                          </a:r>
                        </a:p>
                      </a:txBody>
                      <a:tcPr/>
                    </a:tc>
                    <a:tc>
                      <a:txBody>
                        <a:bodyPr/>
                        <a:lstStyle/>
                        <a:p>
                          <a:pPr algn="ctr"/>
                          <a:r>
                            <a:rPr lang="en-US" dirty="0"/>
                            <a:t>3.6 x 10</a:t>
                          </a:r>
                          <a:r>
                            <a:rPr lang="en-US" baseline="30000" dirty="0"/>
                            <a:t>-4</a:t>
                          </a:r>
                          <a:endParaRPr lang="en-US" dirty="0"/>
                        </a:p>
                      </a:txBody>
                      <a:tcPr/>
                    </a:tc>
                    <a:extLst>
                      <a:ext uri="{0D108BD9-81ED-4DB2-BD59-A6C34878D82A}">
                        <a16:rowId xmlns:a16="http://schemas.microsoft.com/office/drawing/2014/main" val="613037020"/>
                      </a:ext>
                    </a:extLst>
                  </a:tr>
                </a:tbl>
              </a:graphicData>
            </a:graphic>
          </p:graphicFrame>
        </mc:Fallback>
      </mc:AlternateContent>
      <p:sp>
        <p:nvSpPr>
          <p:cNvPr id="2" name="Slide Number Placeholder 1">
            <a:extLst>
              <a:ext uri="{FF2B5EF4-FFF2-40B4-BE49-F238E27FC236}">
                <a16:creationId xmlns:a16="http://schemas.microsoft.com/office/drawing/2014/main" id="{E71E3E40-0837-4E4F-8BBF-8A71DA92B08D}"/>
              </a:ext>
            </a:extLst>
          </p:cNvPr>
          <p:cNvSpPr>
            <a:spLocks noGrp="1"/>
          </p:cNvSpPr>
          <p:nvPr>
            <p:ph type="sldNum" sz="quarter" idx="12"/>
          </p:nvPr>
        </p:nvSpPr>
        <p:spPr/>
        <p:txBody>
          <a:bodyPr/>
          <a:lstStyle/>
          <a:p>
            <a:fld id="{746494E9-0E2B-B946-9F75-9D2BF49C4797}" type="slidenum">
              <a:rPr lang="en-US" smtClean="0"/>
              <a:t>23</a:t>
            </a:fld>
            <a:endParaRPr lang="en-US"/>
          </a:p>
        </p:txBody>
      </p:sp>
    </p:spTree>
    <p:extLst>
      <p:ext uri="{BB962C8B-B14F-4D97-AF65-F5344CB8AC3E}">
        <p14:creationId xmlns:p14="http://schemas.microsoft.com/office/powerpoint/2010/main" val="1727958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9F5F1C-7DE8-4A28-8200-B02BA485175D}"/>
              </a:ext>
            </a:extLst>
          </p:cNvPr>
          <p:cNvSpPr txBox="1"/>
          <p:nvPr/>
        </p:nvSpPr>
        <p:spPr>
          <a:xfrm>
            <a:off x="1679987" y="1102916"/>
            <a:ext cx="8832023" cy="5006499"/>
          </a:xfrm>
          <a:prstGeom prst="rect">
            <a:avLst/>
          </a:prstGeom>
          <a:noFill/>
        </p:spPr>
        <p:txBody>
          <a:bodyPr wrap="square" rtlCol="0">
            <a:spAutoFit/>
          </a:bodyPr>
          <a:lstStyle/>
          <a:p>
            <a:r>
              <a:rPr lang="en-US" sz="1996" dirty="0">
                <a:latin typeface="Times New Roman" panose="02020603050405020304" pitchFamily="18" charset="0"/>
                <a:cs typeface="Times New Roman" panose="02020603050405020304" pitchFamily="18" charset="0"/>
              </a:rPr>
              <a:t>Ion charge </a:t>
            </a:r>
            <a:r>
              <a:rPr lang="en-US" sz="1996" i="1" dirty="0">
                <a:latin typeface="Times New Roman" panose="02020603050405020304" pitchFamily="18" charset="0"/>
                <a:cs typeface="Times New Roman" panose="02020603050405020304" pitchFamily="18" charset="0"/>
              </a:rPr>
              <a:t>Z</a:t>
            </a:r>
            <a:r>
              <a:rPr lang="en-US" sz="1996" dirty="0">
                <a:latin typeface="Times New Roman" panose="02020603050405020304" pitchFamily="18" charset="0"/>
                <a:cs typeface="Times New Roman" panose="02020603050405020304" pitchFamily="18" charset="0"/>
              </a:rPr>
              <a:t> = 81, mass A = 208, </a:t>
            </a:r>
            <a:r>
              <a:rPr lang="el-GR" sz="1996" b="1" dirty="0">
                <a:latin typeface="Times New Roman" panose="02020603050405020304" pitchFamily="18" charset="0"/>
                <a:cs typeface="Times New Roman" panose="02020603050405020304" pitchFamily="18" charset="0"/>
              </a:rPr>
              <a:t>γ</a:t>
            </a:r>
            <a:r>
              <a:rPr lang="en-US" sz="1996" b="1" dirty="0">
                <a:latin typeface="Times New Roman" panose="02020603050405020304" pitchFamily="18" charset="0"/>
                <a:cs typeface="Times New Roman" panose="02020603050405020304" pitchFamily="18" charset="0"/>
              </a:rPr>
              <a:t> = 2719</a:t>
            </a:r>
            <a:r>
              <a:rPr lang="en-US" sz="1996" dirty="0">
                <a:latin typeface="Times New Roman" panose="02020603050405020304" pitchFamily="18" charset="0"/>
                <a:cs typeface="Times New Roman" panose="02020603050405020304" pitchFamily="18" charset="0"/>
              </a:rPr>
              <a:t>, </a:t>
            </a:r>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z</a:t>
            </a:r>
            <a:r>
              <a:rPr lang="en-GB" sz="1996" dirty="0">
                <a:latin typeface="Times New Roman" panose="02020603050405020304" pitchFamily="18" charset="0"/>
                <a:cs typeface="Times New Roman" panose="02020603050405020304" pitchFamily="18" charset="0"/>
              </a:rPr>
              <a:t> = 526.5 TeV/c</a:t>
            </a:r>
            <a:r>
              <a:rPr lang="en-US" sz="1996" dirty="0">
                <a:latin typeface="Times New Roman" panose="02020603050405020304" pitchFamily="18" charset="0"/>
                <a:cs typeface="Times New Roman" panose="02020603050405020304" pitchFamily="18" charset="0"/>
              </a:rPr>
              <a:t>,</a:t>
            </a:r>
          </a:p>
          <a:p>
            <a:endParaRPr lang="en-US" sz="1996" dirty="0">
              <a:latin typeface="Times New Roman" panose="02020603050405020304" pitchFamily="18" charset="0"/>
              <a:cs typeface="Times New Roman" panose="02020603050405020304" pitchFamily="18" charset="0"/>
            </a:endParaRPr>
          </a:p>
          <a:p>
            <a:r>
              <a:rPr lang="el-GR" sz="1996" dirty="0">
                <a:latin typeface="Times New Roman" panose="02020603050405020304" pitchFamily="18" charset="0"/>
                <a:cs typeface="Times New Roman" panose="02020603050405020304" pitchFamily="18" charset="0"/>
              </a:rPr>
              <a:t>ℏω′</a:t>
            </a:r>
            <a:r>
              <a:rPr lang="en-US" sz="1996" dirty="0">
                <a:latin typeface="Times New Roman" panose="02020603050405020304" pitchFamily="18" charset="0"/>
                <a:cs typeface="Times New Roman" panose="02020603050405020304" pitchFamily="18" charset="0"/>
              </a:rPr>
              <a:t> = 69 </a:t>
            </a:r>
            <a:r>
              <a:rPr lang="en-US" sz="1996" dirty="0" err="1">
                <a:latin typeface="Times New Roman" panose="02020603050405020304" pitchFamily="18" charset="0"/>
                <a:cs typeface="Times New Roman" panose="02020603050405020304" pitchFamily="18" charset="0"/>
              </a:rPr>
              <a:t>keV</a:t>
            </a:r>
            <a:r>
              <a:rPr lang="en-US" sz="1996" dirty="0">
                <a:latin typeface="Times New Roman" panose="02020603050405020304" pitchFamily="18" charset="0"/>
                <a:cs typeface="Times New Roman" panose="02020603050405020304" pitchFamily="18" charset="0"/>
              </a:rPr>
              <a:t> (Lyman-alpha line), laser </a:t>
            </a:r>
            <a:r>
              <a:rPr lang="el-GR" sz="1996" b="1" dirty="0">
                <a:latin typeface="Times New Roman" panose="02020603050405020304" pitchFamily="18" charset="0"/>
                <a:cs typeface="Times New Roman" panose="02020603050405020304" pitchFamily="18" charset="0"/>
              </a:rPr>
              <a:t>ℏω</a:t>
            </a:r>
            <a:r>
              <a:rPr lang="en-US" sz="1996" b="1" dirty="0">
                <a:latin typeface="Times New Roman" panose="02020603050405020304" pitchFamily="18" charset="0"/>
                <a:cs typeface="Times New Roman" panose="02020603050405020304" pitchFamily="18" charset="0"/>
              </a:rPr>
              <a:t> = 12 eV (98 nm)</a:t>
            </a:r>
            <a:r>
              <a:rPr lang="en-US" sz="1996" dirty="0">
                <a:latin typeface="Times New Roman" panose="02020603050405020304" pitchFamily="18" charset="0"/>
                <a:cs typeface="Times New Roman" panose="02020603050405020304" pitchFamily="18" charset="0"/>
              </a:rPr>
              <a:t>,</a:t>
            </a:r>
          </a:p>
          <a:p>
            <a:r>
              <a:rPr lang="en-US" sz="1996" dirty="0">
                <a:latin typeface="Times New Roman" panose="02020603050405020304" pitchFamily="18" charset="0"/>
                <a:cs typeface="Times New Roman" panose="02020603050405020304" pitchFamily="18" charset="0"/>
              </a:rPr>
              <a:t>emitted gamma </a:t>
            </a:r>
            <a:r>
              <a:rPr lang="el-GR" sz="1996" b="1" dirty="0">
                <a:latin typeface="Times New Roman" panose="02020603050405020304" pitchFamily="18" charset="0"/>
                <a:cs typeface="Times New Roman" panose="02020603050405020304" pitchFamily="18" charset="0"/>
              </a:rPr>
              <a:t>ℏω</a:t>
            </a:r>
            <a:r>
              <a:rPr lang="el-GR" sz="1996" b="1" baseline="-25000" dirty="0">
                <a:latin typeface="Times New Roman" panose="02020603050405020304" pitchFamily="18" charset="0"/>
                <a:cs typeface="Times New Roman" panose="02020603050405020304" pitchFamily="18" charset="0"/>
              </a:rPr>
              <a:t>1,</a:t>
            </a:r>
            <a:r>
              <a:rPr lang="en-US" sz="1996" b="1" baseline="-25000" dirty="0">
                <a:latin typeface="Times New Roman" panose="02020603050405020304" pitchFamily="18" charset="0"/>
                <a:cs typeface="Times New Roman" panose="02020603050405020304" pitchFamily="18" charset="0"/>
              </a:rPr>
              <a:t>max</a:t>
            </a:r>
            <a:r>
              <a:rPr lang="en-US" sz="1996" b="1" dirty="0">
                <a:latin typeface="Times New Roman" panose="02020603050405020304" pitchFamily="18" charset="0"/>
                <a:cs typeface="Times New Roman" panose="02020603050405020304" pitchFamily="18" charset="0"/>
              </a:rPr>
              <a:t>= 373 MeV</a:t>
            </a:r>
            <a:r>
              <a:rPr lang="en-US" sz="1996" dirty="0">
                <a:latin typeface="Times New Roman" panose="02020603050405020304" pitchFamily="18" charset="0"/>
                <a:cs typeface="Times New Roman" panose="02020603050405020304" pitchFamily="18" charset="0"/>
              </a:rPr>
              <a:t>, typical angle of emission </a:t>
            </a:r>
            <a:r>
              <a:rPr lang="el-GR" sz="1996" b="1" i="1" dirty="0">
                <a:latin typeface="Times New Roman" panose="02020603050405020304" pitchFamily="18" charset="0"/>
                <a:cs typeface="Times New Roman" panose="02020603050405020304" pitchFamily="18" charset="0"/>
              </a:rPr>
              <a:t>θ</a:t>
            </a:r>
            <a:r>
              <a:rPr lang="el-GR" sz="1996" b="1" baseline="-25000" dirty="0">
                <a:latin typeface="Times New Roman" panose="02020603050405020304" pitchFamily="18" charset="0"/>
                <a:cs typeface="Times New Roman" panose="02020603050405020304" pitchFamily="18" charset="0"/>
              </a:rPr>
              <a:t>1</a:t>
            </a:r>
            <a:r>
              <a:rPr lang="el-GR" sz="1996" b="1" dirty="0">
                <a:latin typeface="Times New Roman" panose="02020603050405020304" pitchFamily="18" charset="0"/>
                <a:cs typeface="Times New Roman" panose="02020603050405020304" pitchFamily="18" charset="0"/>
              </a:rPr>
              <a:t> </a:t>
            </a:r>
            <a:r>
              <a:rPr lang="en-US" sz="1996" b="1" dirty="0">
                <a:latin typeface="Times New Roman" panose="02020603050405020304" pitchFamily="18" charset="0"/>
                <a:cs typeface="Times New Roman" panose="02020603050405020304" pitchFamily="18" charset="0"/>
              </a:rPr>
              <a:t>~ 1/</a:t>
            </a:r>
            <a:r>
              <a:rPr lang="el-GR" sz="1996" b="1" dirty="0">
                <a:latin typeface="Times New Roman" panose="02020603050405020304" pitchFamily="18" charset="0"/>
                <a:cs typeface="Times New Roman" panose="02020603050405020304" pitchFamily="18" charset="0"/>
              </a:rPr>
              <a:t>γ</a:t>
            </a:r>
            <a:r>
              <a:rPr lang="en-US" sz="1996" b="1" dirty="0">
                <a:latin typeface="Times New Roman" panose="02020603050405020304" pitchFamily="18" charset="0"/>
                <a:cs typeface="Times New Roman" panose="02020603050405020304" pitchFamily="18" charset="0"/>
              </a:rPr>
              <a:t> ~ 0.3 </a:t>
            </a:r>
            <a:r>
              <a:rPr lang="en-US" sz="1996" b="1" dirty="0" err="1">
                <a:latin typeface="Times New Roman" panose="02020603050405020304" pitchFamily="18" charset="0"/>
                <a:cs typeface="Times New Roman" panose="02020603050405020304" pitchFamily="18" charset="0"/>
              </a:rPr>
              <a:t>mrad</a:t>
            </a:r>
            <a:r>
              <a:rPr lang="en-US" sz="1996" dirty="0">
                <a:latin typeface="Times New Roman" panose="02020603050405020304" pitchFamily="18" charset="0"/>
                <a:cs typeface="Times New Roman" panose="02020603050405020304" pitchFamily="18" charset="0"/>
              </a:rPr>
              <a:t>.</a:t>
            </a:r>
            <a:endParaRPr lang="en-GB" sz="1996" dirty="0">
              <a:latin typeface="Times New Roman" panose="02020603050405020304" pitchFamily="18" charset="0"/>
              <a:cs typeface="Times New Roman" panose="02020603050405020304" pitchFamily="18" charset="0"/>
            </a:endParaRPr>
          </a:p>
          <a:p>
            <a:endParaRPr lang="en-GB" sz="1996" dirty="0">
              <a:latin typeface="Times New Roman" panose="02020603050405020304" pitchFamily="18" charset="0"/>
              <a:cs typeface="Times New Roman" panose="02020603050405020304" pitchFamily="18" charset="0"/>
            </a:endParaRPr>
          </a:p>
          <a:p>
            <a:r>
              <a:rPr lang="en-GB" sz="1996" dirty="0">
                <a:latin typeface="Times New Roman" panose="02020603050405020304" pitchFamily="18" charset="0"/>
                <a:cs typeface="Times New Roman" panose="02020603050405020304" pitchFamily="18" charset="0"/>
              </a:rPr>
              <a:t>Typical transverse kick due to gamma emission:</a:t>
            </a:r>
          </a:p>
          <a:p>
            <a:endParaRPr lang="en-GB" sz="1996" i="1" dirty="0">
              <a:latin typeface="Times New Roman" panose="02020603050405020304" pitchFamily="18" charset="0"/>
              <a:cs typeface="Times New Roman" panose="02020603050405020304" pitchFamily="18" charset="0"/>
            </a:endParaRPr>
          </a:p>
          <a:p>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x</a:t>
            </a:r>
            <a:r>
              <a:rPr lang="en-GB" sz="1996" dirty="0">
                <a:latin typeface="Times New Roman" panose="02020603050405020304" pitchFamily="18" charset="0"/>
                <a:cs typeface="Times New Roman" panose="02020603050405020304" pitchFamily="18" charset="0"/>
              </a:rPr>
              <a:t>/</a:t>
            </a:r>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z</a:t>
            </a:r>
            <a:r>
              <a:rPr lang="en-GB" sz="1996" dirty="0">
                <a:latin typeface="Times New Roman" panose="02020603050405020304" pitchFamily="18" charset="0"/>
                <a:cs typeface="Times New Roman" panose="02020603050405020304" pitchFamily="18" charset="0"/>
              </a:rPr>
              <a:t>~ </a:t>
            </a:r>
            <a:r>
              <a:rPr lang="el-GR" sz="1996" dirty="0">
                <a:latin typeface="Times New Roman" panose="02020603050405020304" pitchFamily="18" charset="0"/>
                <a:cs typeface="Times New Roman" panose="02020603050405020304" pitchFamily="18" charset="0"/>
              </a:rPr>
              <a:t>ℏω′</a:t>
            </a:r>
            <a:r>
              <a:rPr lang="en-US" sz="1996" dirty="0">
                <a:latin typeface="Times New Roman" panose="02020603050405020304" pitchFamily="18" charset="0"/>
                <a:cs typeface="Times New Roman" panose="02020603050405020304" pitchFamily="18" charset="0"/>
              </a:rPr>
              <a:t>/</a:t>
            </a:r>
            <a:r>
              <a:rPr lang="en-US" sz="1996" i="1" dirty="0">
                <a:latin typeface="Times New Roman" panose="02020603050405020304" pitchFamily="18" charset="0"/>
                <a:cs typeface="Times New Roman" panose="02020603050405020304" pitchFamily="18" charset="0"/>
              </a:rPr>
              <a:t>p</a:t>
            </a:r>
            <a:r>
              <a:rPr lang="en-US" sz="1996" i="1" baseline="-25000" dirty="0">
                <a:latin typeface="Times New Roman" panose="02020603050405020304" pitchFamily="18" charset="0"/>
                <a:cs typeface="Times New Roman" panose="02020603050405020304" pitchFamily="18" charset="0"/>
              </a:rPr>
              <a:t>z</a:t>
            </a:r>
            <a:r>
              <a:rPr lang="en-US" sz="1996" dirty="0">
                <a:latin typeface="Times New Roman" panose="02020603050405020304" pitchFamily="18" charset="0"/>
                <a:cs typeface="Times New Roman" panose="02020603050405020304" pitchFamily="18" charset="0"/>
              </a:rPr>
              <a:t>c</a:t>
            </a:r>
            <a:r>
              <a:rPr lang="el-GR" sz="1996" dirty="0">
                <a:latin typeface="Times New Roman" panose="02020603050405020304" pitchFamily="18" charset="0"/>
                <a:cs typeface="Times New Roman" panose="02020603050405020304" pitchFamily="18" charset="0"/>
              </a:rPr>
              <a:t> </a:t>
            </a:r>
            <a:r>
              <a:rPr lang="en-GB" sz="1996" dirty="0">
                <a:latin typeface="Times New Roman" panose="02020603050405020304" pitchFamily="18" charset="0"/>
                <a:cs typeface="Times New Roman" panose="02020603050405020304" pitchFamily="18" charset="0"/>
              </a:rPr>
              <a:t>~ 69 keV / 527 TeV ~ 10</a:t>
            </a:r>
            <a:r>
              <a:rPr lang="en-GB" sz="1996" baseline="30000" dirty="0">
                <a:latin typeface="Times New Roman" panose="02020603050405020304" pitchFamily="18" charset="0"/>
                <a:cs typeface="Times New Roman" panose="02020603050405020304" pitchFamily="18" charset="0"/>
              </a:rPr>
              <a:t>‒7</a:t>
            </a:r>
            <a:r>
              <a:rPr lang="en-GB" sz="1996" dirty="0">
                <a:latin typeface="Times New Roman" panose="02020603050405020304" pitchFamily="18" charset="0"/>
                <a:cs typeface="Times New Roman" panose="02020603050405020304" pitchFamily="18" charset="0"/>
              </a:rPr>
              <a:t> </a:t>
            </a:r>
            <a:r>
              <a:rPr lang="en-GB" sz="1996" dirty="0" err="1">
                <a:latin typeface="Times New Roman" panose="02020603050405020304" pitchFamily="18" charset="0"/>
                <a:cs typeface="Times New Roman" panose="02020603050405020304" pitchFamily="18" charset="0"/>
              </a:rPr>
              <a:t>mrad</a:t>
            </a:r>
            <a:r>
              <a:rPr lang="en-GB" sz="1996" dirty="0">
                <a:latin typeface="Times New Roman" panose="02020603050405020304" pitchFamily="18" charset="0"/>
                <a:cs typeface="Times New Roman" panose="02020603050405020304" pitchFamily="18" charset="0"/>
              </a:rPr>
              <a:t>.</a:t>
            </a:r>
          </a:p>
          <a:p>
            <a:endParaRPr lang="en-GB" sz="1996" dirty="0">
              <a:latin typeface="Times New Roman" panose="02020603050405020304" pitchFamily="18" charset="0"/>
              <a:cs typeface="Times New Roman" panose="02020603050405020304" pitchFamily="18" charset="0"/>
            </a:endParaRPr>
          </a:p>
          <a:p>
            <a:r>
              <a:rPr lang="en-GB" sz="1996" dirty="0">
                <a:latin typeface="Times New Roman" panose="02020603050405020304" pitchFamily="18" charset="0"/>
                <a:cs typeface="Times New Roman" panose="02020603050405020304" pitchFamily="18" charset="0"/>
              </a:rPr>
              <a:t>Typical transverse beam parameters at the LHC interaction point for example:</a:t>
            </a:r>
          </a:p>
          <a:p>
            <a:r>
              <a:rPr lang="en-US" sz="1996" dirty="0">
                <a:latin typeface="Times New Roman" panose="02020603050405020304" pitchFamily="18" charset="0"/>
                <a:cs typeface="Times New Roman" panose="02020603050405020304" pitchFamily="18" charset="0"/>
              </a:rPr>
              <a:t>Transverse beam size = 0.026 mm, angular spread = 0.026 </a:t>
            </a:r>
            <a:r>
              <a:rPr lang="en-US" sz="1996" dirty="0" err="1">
                <a:latin typeface="Times New Roman" panose="02020603050405020304" pitchFamily="18" charset="0"/>
                <a:cs typeface="Times New Roman" panose="02020603050405020304" pitchFamily="18" charset="0"/>
              </a:rPr>
              <a:t>mrad</a:t>
            </a:r>
            <a:r>
              <a:rPr lang="en-US" sz="1996" dirty="0">
                <a:latin typeface="Times New Roman" panose="02020603050405020304" pitchFamily="18" charset="0"/>
                <a:cs typeface="Times New Roman" panose="02020603050405020304" pitchFamily="18" charset="0"/>
              </a:rPr>
              <a:t> (10</a:t>
            </a:r>
            <a:r>
              <a:rPr lang="en-US" sz="1996" baseline="30000" dirty="0">
                <a:latin typeface="Times New Roman" panose="02020603050405020304" pitchFamily="18" charset="0"/>
                <a:cs typeface="Times New Roman" panose="02020603050405020304" pitchFamily="18" charset="0"/>
              </a:rPr>
              <a:t>5</a:t>
            </a:r>
            <a:r>
              <a:rPr lang="en-US" sz="1996" dirty="0">
                <a:latin typeface="Times New Roman" panose="02020603050405020304" pitchFamily="18" charset="0"/>
                <a:cs typeface="Times New Roman" panose="02020603050405020304" pitchFamily="18" charset="0"/>
              </a:rPr>
              <a:t> times higher).</a:t>
            </a:r>
          </a:p>
          <a:p>
            <a:endParaRPr lang="en-US" sz="1996" dirty="0">
              <a:latin typeface="Times New Roman" panose="02020603050405020304" pitchFamily="18" charset="0"/>
              <a:cs typeface="Times New Roman" panose="02020603050405020304" pitchFamily="18" charset="0"/>
            </a:endParaRPr>
          </a:p>
          <a:p>
            <a:r>
              <a:rPr lang="en-US" sz="1996" dirty="0">
                <a:latin typeface="Times New Roman" panose="02020603050405020304" pitchFamily="18" charset="0"/>
                <a:cs typeface="Times New Roman" panose="02020603050405020304" pitchFamily="18" charset="0"/>
              </a:rPr>
              <a:t>Typical energy spread in the beam is </a:t>
            </a:r>
            <a:r>
              <a:rPr lang="el-GR" sz="1996" dirty="0">
                <a:latin typeface="Times New Roman" panose="02020603050405020304" pitchFamily="18" charset="0"/>
                <a:cs typeface="Times New Roman" panose="02020603050405020304" pitchFamily="18" charset="0"/>
              </a:rPr>
              <a:t>Δ</a:t>
            </a:r>
            <a:r>
              <a:rPr lang="en-US" sz="1996" i="1" dirty="0">
                <a:latin typeface="Times New Roman" panose="02020603050405020304" pitchFamily="18" charset="0"/>
                <a:cs typeface="Times New Roman" panose="02020603050405020304" pitchFamily="18" charset="0"/>
              </a:rPr>
              <a:t>p</a:t>
            </a:r>
            <a:r>
              <a:rPr lang="en-US" sz="1996" dirty="0">
                <a:latin typeface="Times New Roman" panose="02020603050405020304" pitchFamily="18" charset="0"/>
                <a:cs typeface="Times New Roman" panose="02020603050405020304" pitchFamily="18" charset="0"/>
              </a:rPr>
              <a:t>/</a:t>
            </a:r>
            <a:r>
              <a:rPr lang="en-US" sz="1996" i="1" dirty="0">
                <a:latin typeface="Times New Roman" panose="02020603050405020304" pitchFamily="18" charset="0"/>
                <a:cs typeface="Times New Roman" panose="02020603050405020304" pitchFamily="18" charset="0"/>
              </a:rPr>
              <a:t>p</a:t>
            </a:r>
            <a:r>
              <a:rPr lang="en-US" sz="1996" dirty="0">
                <a:latin typeface="Times New Roman" panose="02020603050405020304" pitchFamily="18" charset="0"/>
                <a:cs typeface="Times New Roman" panose="02020603050405020304" pitchFamily="18" charset="0"/>
              </a:rPr>
              <a:t> ~ </a:t>
            </a:r>
            <a:r>
              <a:rPr lang="en-GB" sz="1996" dirty="0">
                <a:latin typeface="Times New Roman" panose="02020603050405020304" pitchFamily="18" charset="0"/>
                <a:cs typeface="Times New Roman" panose="02020603050405020304" pitchFamily="18" charset="0"/>
              </a:rPr>
              <a:t>10</a:t>
            </a:r>
            <a:r>
              <a:rPr lang="en-GB" sz="1996" baseline="30000" dirty="0">
                <a:latin typeface="Times New Roman" panose="02020603050405020304" pitchFamily="18" charset="0"/>
                <a:cs typeface="Times New Roman" panose="02020603050405020304" pitchFamily="18" charset="0"/>
              </a:rPr>
              <a:t>‒4</a:t>
            </a:r>
            <a:r>
              <a:rPr lang="en-US" sz="1996" dirty="0">
                <a:latin typeface="Times New Roman" panose="02020603050405020304" pitchFamily="18" charset="0"/>
                <a:cs typeface="Times New Roman" panose="02020603050405020304" pitchFamily="18" charset="0"/>
              </a:rPr>
              <a:t>, while the average </a:t>
            </a:r>
            <a:r>
              <a:rPr lang="el-GR" sz="1996" dirty="0">
                <a:latin typeface="Times New Roman" panose="02020603050405020304" pitchFamily="18" charset="0"/>
                <a:cs typeface="Times New Roman" panose="02020603050405020304" pitchFamily="18" charset="0"/>
              </a:rPr>
              <a:t>δ</a:t>
            </a:r>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z</a:t>
            </a:r>
            <a:r>
              <a:rPr lang="en-US" sz="1996" dirty="0">
                <a:latin typeface="Times New Roman" panose="02020603050405020304" pitchFamily="18" charset="0"/>
                <a:cs typeface="Times New Roman" panose="02020603050405020304" pitchFamily="18" charset="0"/>
              </a:rPr>
              <a:t> due to the photon emission is 200 MeV/c =&gt; </a:t>
            </a:r>
            <a:r>
              <a:rPr lang="el-GR" sz="1996" dirty="0">
                <a:latin typeface="Times New Roman" panose="02020603050405020304" pitchFamily="18" charset="0"/>
                <a:cs typeface="Times New Roman" panose="02020603050405020304" pitchFamily="18" charset="0"/>
              </a:rPr>
              <a:t>δ</a:t>
            </a:r>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z </a:t>
            </a:r>
            <a:r>
              <a:rPr lang="en-US" sz="1996" dirty="0">
                <a:latin typeface="Times New Roman" panose="02020603050405020304" pitchFamily="18" charset="0"/>
                <a:cs typeface="Times New Roman" panose="02020603050405020304" pitchFamily="18" charset="0"/>
              </a:rPr>
              <a:t>/ </a:t>
            </a:r>
            <a:r>
              <a:rPr lang="en-GB" sz="1996" i="1" dirty="0">
                <a:latin typeface="Times New Roman" panose="02020603050405020304" pitchFamily="18" charset="0"/>
                <a:cs typeface="Times New Roman" panose="02020603050405020304" pitchFamily="18" charset="0"/>
              </a:rPr>
              <a:t>p</a:t>
            </a:r>
            <a:r>
              <a:rPr lang="en-GB" sz="1996" i="1" baseline="-25000" dirty="0">
                <a:latin typeface="Times New Roman" panose="02020603050405020304" pitchFamily="18" charset="0"/>
                <a:cs typeface="Times New Roman" panose="02020603050405020304" pitchFamily="18" charset="0"/>
              </a:rPr>
              <a:t>z</a:t>
            </a:r>
            <a:r>
              <a:rPr lang="en-US" sz="1996" dirty="0">
                <a:latin typeface="Times New Roman" panose="02020603050405020304" pitchFamily="18" charset="0"/>
                <a:cs typeface="Times New Roman" panose="02020603050405020304" pitchFamily="18" charset="0"/>
              </a:rPr>
              <a:t> = </a:t>
            </a:r>
            <a:r>
              <a:rPr lang="en-GB" sz="1996" dirty="0">
                <a:latin typeface="Times New Roman" panose="02020603050405020304" pitchFamily="18" charset="0"/>
                <a:cs typeface="Times New Roman" panose="02020603050405020304" pitchFamily="18" charset="0"/>
              </a:rPr>
              <a:t>200 MeV / 527 TeV = 3.7· 10</a:t>
            </a:r>
            <a:r>
              <a:rPr lang="en-GB" sz="1996" baseline="30000" dirty="0">
                <a:latin typeface="Times New Roman" panose="02020603050405020304" pitchFamily="18" charset="0"/>
                <a:cs typeface="Times New Roman" panose="02020603050405020304" pitchFamily="18" charset="0"/>
              </a:rPr>
              <a:t>‒7</a:t>
            </a:r>
            <a:r>
              <a:rPr lang="en-GB" sz="1996" dirty="0">
                <a:latin typeface="Times New Roman" panose="02020603050405020304" pitchFamily="18" charset="0"/>
                <a:cs typeface="Times New Roman" panose="02020603050405020304" pitchFamily="18" charset="0"/>
              </a:rPr>
              <a:t> =&gt; </a:t>
            </a:r>
            <a:r>
              <a:rPr lang="el-GR" sz="1996" dirty="0">
                <a:latin typeface="Times New Roman" panose="02020603050405020304" pitchFamily="18" charset="0"/>
                <a:cs typeface="Times New Roman" panose="02020603050405020304" pitchFamily="18" charset="0"/>
              </a:rPr>
              <a:t>Δ</a:t>
            </a:r>
            <a:r>
              <a:rPr lang="en-US" sz="1996" i="1" dirty="0">
                <a:latin typeface="Times New Roman" panose="02020603050405020304" pitchFamily="18" charset="0"/>
                <a:cs typeface="Times New Roman" panose="02020603050405020304" pitchFamily="18" charset="0"/>
              </a:rPr>
              <a:t>p</a:t>
            </a:r>
            <a:r>
              <a:rPr lang="en-US" sz="1996" dirty="0">
                <a:latin typeface="Times New Roman" panose="02020603050405020304" pitchFamily="18" charset="0"/>
                <a:cs typeface="Times New Roman" panose="02020603050405020304" pitchFamily="18" charset="0"/>
              </a:rPr>
              <a:t>/</a:t>
            </a:r>
            <a:r>
              <a:rPr lang="el-GR" sz="1996" dirty="0">
                <a:latin typeface="Times New Roman" panose="02020603050405020304" pitchFamily="18" charset="0"/>
                <a:cs typeface="Times New Roman" panose="02020603050405020304" pitchFamily="18" charset="0"/>
              </a:rPr>
              <a:t>δ</a:t>
            </a:r>
            <a:r>
              <a:rPr lang="en-GB" sz="1996" i="1" dirty="0">
                <a:latin typeface="Times New Roman" panose="02020603050405020304" pitchFamily="18" charset="0"/>
                <a:cs typeface="Times New Roman" panose="02020603050405020304" pitchFamily="18" charset="0"/>
              </a:rPr>
              <a:t>p</a:t>
            </a:r>
            <a:r>
              <a:rPr lang="en-US" sz="1996" dirty="0">
                <a:latin typeface="Times New Roman" panose="02020603050405020304" pitchFamily="18" charset="0"/>
                <a:cs typeface="Times New Roman" panose="02020603050405020304" pitchFamily="18" charset="0"/>
              </a:rPr>
              <a:t> ≈ 300, and even with one scattering per turn the longitudinal effects will be significant in ~100-1000 turns.</a:t>
            </a:r>
          </a:p>
        </p:txBody>
      </p:sp>
      <p:sp>
        <p:nvSpPr>
          <p:cNvPr id="11" name="Rectangle 10">
            <a:extLst>
              <a:ext uri="{FF2B5EF4-FFF2-40B4-BE49-F238E27FC236}">
                <a16:creationId xmlns:a16="http://schemas.microsoft.com/office/drawing/2014/main" id="{A69578AB-6F1E-4F74-B8B2-5D1FBA71F83F}"/>
              </a:ext>
            </a:extLst>
          </p:cNvPr>
          <p:cNvSpPr/>
          <p:nvPr/>
        </p:nvSpPr>
        <p:spPr>
          <a:xfrm>
            <a:off x="4429677" y="149598"/>
            <a:ext cx="3332644" cy="427361"/>
          </a:xfrm>
          <a:prstGeom prst="rect">
            <a:avLst/>
          </a:prstGeom>
        </p:spPr>
        <p:txBody>
          <a:bodyPr wrap="none">
            <a:spAutoFit/>
          </a:bodyPr>
          <a:lstStyle/>
          <a:p>
            <a:pPr algn="ctr"/>
            <a:r>
              <a:rPr lang="en-US" sz="2177" b="1" dirty="0"/>
              <a:t>The LHC H-like Pb example:</a:t>
            </a:r>
            <a:endParaRPr lang="en-US" sz="2177" dirty="0"/>
          </a:p>
        </p:txBody>
      </p:sp>
      <p:sp>
        <p:nvSpPr>
          <p:cNvPr id="2" name="TextBox 1">
            <a:extLst>
              <a:ext uri="{FF2B5EF4-FFF2-40B4-BE49-F238E27FC236}">
                <a16:creationId xmlns:a16="http://schemas.microsoft.com/office/drawing/2014/main" id="{7FA587F9-2F31-3F41-A50B-259A3773C275}"/>
              </a:ext>
            </a:extLst>
          </p:cNvPr>
          <p:cNvSpPr txBox="1"/>
          <p:nvPr/>
        </p:nvSpPr>
        <p:spPr>
          <a:xfrm>
            <a:off x="125128" y="6450706"/>
            <a:ext cx="1761423" cy="307777"/>
          </a:xfrm>
          <a:prstGeom prst="rect">
            <a:avLst/>
          </a:prstGeom>
          <a:noFill/>
        </p:spPr>
        <p:txBody>
          <a:bodyPr wrap="square" rtlCol="0">
            <a:spAutoFit/>
          </a:bodyPr>
          <a:lstStyle/>
          <a:p>
            <a:r>
              <a:rPr lang="en-US" sz="1400" dirty="0"/>
              <a:t>Alexey </a:t>
            </a:r>
            <a:r>
              <a:rPr lang="en-US" sz="1400" dirty="0" err="1"/>
              <a:t>Petrenko</a:t>
            </a:r>
            <a:endParaRPr lang="en-US" sz="1400" dirty="0"/>
          </a:p>
        </p:txBody>
      </p:sp>
      <p:sp>
        <p:nvSpPr>
          <p:cNvPr id="3" name="Rectangle 2">
            <a:extLst>
              <a:ext uri="{FF2B5EF4-FFF2-40B4-BE49-F238E27FC236}">
                <a16:creationId xmlns:a16="http://schemas.microsoft.com/office/drawing/2014/main" id="{07F55A85-2872-8145-9C6D-F9022F85CBFE}"/>
              </a:ext>
            </a:extLst>
          </p:cNvPr>
          <p:cNvSpPr/>
          <p:nvPr/>
        </p:nvSpPr>
        <p:spPr>
          <a:xfrm>
            <a:off x="1679987" y="2475422"/>
            <a:ext cx="5152328" cy="13054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9D60D5-990C-7042-A0BC-CCCE17D0ADBE}"/>
              </a:ext>
            </a:extLst>
          </p:cNvPr>
          <p:cNvSpPr/>
          <p:nvPr/>
        </p:nvSpPr>
        <p:spPr>
          <a:xfrm>
            <a:off x="1679987" y="4723750"/>
            <a:ext cx="8686638" cy="13856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2E834DB-09B2-4547-93C3-3B11F87B84FF}"/>
              </a:ext>
            </a:extLst>
          </p:cNvPr>
          <p:cNvSpPr>
            <a:spLocks noGrp="1"/>
          </p:cNvSpPr>
          <p:nvPr>
            <p:ph type="sldNum" idx="12"/>
          </p:nvPr>
        </p:nvSpPr>
        <p:spPr/>
        <p:txBody>
          <a:bodyPr/>
          <a:lstStyle/>
          <a:p>
            <a:fld id="{C67F6C9C-13E3-4B00-B591-7BD1F52685F4}" type="slidenum">
              <a:rPr lang="en-US" sz="1270" smtClean="0">
                <a:latin typeface="Times New Roman"/>
              </a:rPr>
              <a:pPr/>
              <a:t>24</a:t>
            </a:fld>
            <a:r>
              <a:rPr lang="en-US" sz="1270">
                <a:latin typeface="Times New Roman"/>
              </a:rPr>
              <a:t> </a:t>
            </a:r>
            <a:endParaRPr lang="en-US" dirty="0"/>
          </a:p>
        </p:txBody>
      </p:sp>
    </p:spTree>
    <p:extLst>
      <p:ext uri="{BB962C8B-B14F-4D97-AF65-F5344CB8AC3E}">
        <p14:creationId xmlns:p14="http://schemas.microsoft.com/office/powerpoint/2010/main" val="4155384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FFC6D-ADA5-4890-9BDA-14A20647589D}"/>
              </a:ext>
            </a:extLst>
          </p:cNvPr>
          <p:cNvGrpSpPr/>
          <p:nvPr/>
        </p:nvGrpSpPr>
        <p:grpSpPr>
          <a:xfrm>
            <a:off x="1524001" y="4288363"/>
            <a:ext cx="9144000" cy="2286000"/>
            <a:chOff x="0" y="4288363"/>
            <a:chExt cx="9144000" cy="2286000"/>
          </a:xfrm>
        </p:grpSpPr>
        <p:pic>
          <p:nvPicPr>
            <p:cNvPr id="4" name="Picture 3">
              <a:extLst>
                <a:ext uri="{FF2B5EF4-FFF2-40B4-BE49-F238E27FC236}">
                  <a16:creationId xmlns:a16="http://schemas.microsoft.com/office/drawing/2014/main" id="{F995D41A-6CA7-42A6-BE9D-22971B6C3C59}"/>
                </a:ext>
              </a:extLst>
            </p:cNvPr>
            <p:cNvPicPr>
              <a:picLocks noChangeAspect="1"/>
            </p:cNvPicPr>
            <p:nvPr/>
          </p:nvPicPr>
          <p:blipFill>
            <a:blip r:embed="rId3"/>
            <a:stretch>
              <a:fillRect/>
            </a:stretch>
          </p:blipFill>
          <p:spPr>
            <a:xfrm>
              <a:off x="0" y="4288363"/>
              <a:ext cx="9144000" cy="2286000"/>
            </a:xfrm>
            <a:prstGeom prst="rect">
              <a:avLst/>
            </a:prstGeom>
          </p:spPr>
        </p:pic>
        <p:sp>
          <p:nvSpPr>
            <p:cNvPr id="12" name="TextBox 11">
              <a:extLst>
                <a:ext uri="{FF2B5EF4-FFF2-40B4-BE49-F238E27FC236}">
                  <a16:creationId xmlns:a16="http://schemas.microsoft.com/office/drawing/2014/main" id="{E603AC48-A524-4897-B658-3BDD257C9004}"/>
                </a:ext>
              </a:extLst>
            </p:cNvPr>
            <p:cNvSpPr txBox="1"/>
            <p:nvPr/>
          </p:nvSpPr>
          <p:spPr>
            <a:xfrm>
              <a:off x="704494" y="4633766"/>
              <a:ext cx="1090235" cy="276999"/>
            </a:xfrm>
            <a:prstGeom prst="rect">
              <a:avLst/>
            </a:prstGeom>
            <a:noFill/>
          </p:spPr>
          <p:txBody>
            <a:bodyPr wrap="none" rtlCol="0">
              <a:spAutoFit/>
            </a:bodyPr>
            <a:lstStyle/>
            <a:p>
              <a:r>
                <a:rPr lang="en-US" sz="1200" dirty="0"/>
                <a:t>4.4 scatterings</a:t>
              </a:r>
            </a:p>
          </p:txBody>
        </p:sp>
        <p:sp>
          <p:nvSpPr>
            <p:cNvPr id="13" name="TextBox 12">
              <a:extLst>
                <a:ext uri="{FF2B5EF4-FFF2-40B4-BE49-F238E27FC236}">
                  <a16:creationId xmlns:a16="http://schemas.microsoft.com/office/drawing/2014/main" id="{EB3CDA6C-225B-483E-A222-8C13DD5A2855}"/>
                </a:ext>
              </a:extLst>
            </p:cNvPr>
            <p:cNvSpPr txBox="1"/>
            <p:nvPr/>
          </p:nvSpPr>
          <p:spPr>
            <a:xfrm>
              <a:off x="704493" y="4991110"/>
              <a:ext cx="1090235" cy="646331"/>
            </a:xfrm>
            <a:prstGeom prst="rect">
              <a:avLst/>
            </a:prstGeom>
            <a:noFill/>
          </p:spPr>
          <p:txBody>
            <a:bodyPr wrap="none" rtlCol="0">
              <a:spAutoFit/>
            </a:bodyPr>
            <a:lstStyle/>
            <a:p>
              <a:r>
                <a:rPr lang="en-US" sz="1200" dirty="0"/>
                <a:t>4.0 scatterings</a:t>
              </a:r>
            </a:p>
            <a:p>
              <a:r>
                <a:rPr lang="en-US" sz="1200" dirty="0"/>
                <a:t>per ion</a:t>
              </a:r>
            </a:p>
            <a:p>
              <a:r>
                <a:rPr lang="en-US" sz="1200" dirty="0"/>
                <a:t>per turn</a:t>
              </a:r>
            </a:p>
          </p:txBody>
        </p:sp>
      </p:grpSp>
      <p:grpSp>
        <p:nvGrpSpPr>
          <p:cNvPr id="2" name="Group 1">
            <a:extLst>
              <a:ext uri="{FF2B5EF4-FFF2-40B4-BE49-F238E27FC236}">
                <a16:creationId xmlns:a16="http://schemas.microsoft.com/office/drawing/2014/main" id="{0DF70D89-8F28-4ABE-8C78-BCC6DBAC33D3}"/>
              </a:ext>
            </a:extLst>
          </p:cNvPr>
          <p:cNvGrpSpPr/>
          <p:nvPr/>
        </p:nvGrpSpPr>
        <p:grpSpPr>
          <a:xfrm>
            <a:off x="1532551" y="1477299"/>
            <a:ext cx="9144000" cy="2286000"/>
            <a:chOff x="8551" y="1477299"/>
            <a:chExt cx="9144000" cy="2286000"/>
          </a:xfrm>
        </p:grpSpPr>
        <p:pic>
          <p:nvPicPr>
            <p:cNvPr id="8" name="Picture 7">
              <a:extLst>
                <a:ext uri="{FF2B5EF4-FFF2-40B4-BE49-F238E27FC236}">
                  <a16:creationId xmlns:a16="http://schemas.microsoft.com/office/drawing/2014/main" id="{D6C1F3BC-5D64-441E-99C5-8C23E1BA7338}"/>
                </a:ext>
              </a:extLst>
            </p:cNvPr>
            <p:cNvPicPr>
              <a:picLocks noChangeAspect="1"/>
            </p:cNvPicPr>
            <p:nvPr/>
          </p:nvPicPr>
          <p:blipFill>
            <a:blip r:embed="rId4"/>
            <a:stretch>
              <a:fillRect/>
            </a:stretch>
          </p:blipFill>
          <p:spPr>
            <a:xfrm>
              <a:off x="8551" y="1477299"/>
              <a:ext cx="9144000" cy="2286000"/>
            </a:xfrm>
            <a:prstGeom prst="rect">
              <a:avLst/>
            </a:prstGeom>
          </p:spPr>
        </p:pic>
        <p:sp>
          <p:nvSpPr>
            <p:cNvPr id="14" name="TextBox 13">
              <a:extLst>
                <a:ext uri="{FF2B5EF4-FFF2-40B4-BE49-F238E27FC236}">
                  <a16:creationId xmlns:a16="http://schemas.microsoft.com/office/drawing/2014/main" id="{9F973FD7-6D10-4E11-B27B-28D5EB09D4DA}"/>
                </a:ext>
              </a:extLst>
            </p:cNvPr>
            <p:cNvSpPr txBox="1"/>
            <p:nvPr/>
          </p:nvSpPr>
          <p:spPr>
            <a:xfrm>
              <a:off x="704492" y="1768881"/>
              <a:ext cx="1090235" cy="646331"/>
            </a:xfrm>
            <a:prstGeom prst="rect">
              <a:avLst/>
            </a:prstGeom>
            <a:noFill/>
          </p:spPr>
          <p:txBody>
            <a:bodyPr wrap="none" rtlCol="0">
              <a:spAutoFit/>
            </a:bodyPr>
            <a:lstStyle/>
            <a:p>
              <a:r>
                <a:rPr lang="en-US" sz="1200" dirty="0"/>
                <a:t>4.0 scatterings</a:t>
              </a:r>
            </a:p>
            <a:p>
              <a:r>
                <a:rPr lang="en-US" sz="1200" dirty="0"/>
                <a:t>per ion</a:t>
              </a:r>
            </a:p>
            <a:p>
              <a:r>
                <a:rPr lang="en-US" sz="1200" dirty="0"/>
                <a:t>per turn</a:t>
              </a:r>
            </a:p>
          </p:txBody>
        </p:sp>
      </p:grpSp>
      <p:sp>
        <p:nvSpPr>
          <p:cNvPr id="9" name="TextShape 1"/>
          <p:cNvSpPr txBox="1"/>
          <p:nvPr/>
        </p:nvSpPr>
        <p:spPr>
          <a:xfrm>
            <a:off x="1618728" y="1"/>
            <a:ext cx="8971649" cy="490689"/>
          </a:xfrm>
          <a:prstGeom prst="rect">
            <a:avLst/>
          </a:prstGeom>
          <a:noFill/>
          <a:ln>
            <a:noFill/>
          </a:ln>
        </p:spPr>
        <p:txBody>
          <a:bodyPr lIns="0" tIns="0" rIns="0" bIns="0" anchor="ctr"/>
          <a:lstStyle/>
          <a:p>
            <a:pPr algn="ctr"/>
            <a:r>
              <a:rPr lang="en-GB" sz="2086" b="1" dirty="0"/>
              <a:t>Longitudinal laser cooling is important to stabilize the ion motion:</a:t>
            </a:r>
            <a:endParaRPr lang="en-GB" sz="2086" dirty="0"/>
          </a:p>
        </p:txBody>
      </p:sp>
      <p:sp>
        <p:nvSpPr>
          <p:cNvPr id="7" name="TextBox 6">
            <a:extLst>
              <a:ext uri="{FF2B5EF4-FFF2-40B4-BE49-F238E27FC236}">
                <a16:creationId xmlns:a16="http://schemas.microsoft.com/office/drawing/2014/main" id="{CF6047AA-AD01-4748-AB1F-FCC4D43D5782}"/>
              </a:ext>
            </a:extLst>
          </p:cNvPr>
          <p:cNvSpPr txBox="1"/>
          <p:nvPr/>
        </p:nvSpPr>
        <p:spPr>
          <a:xfrm>
            <a:off x="2073764" y="6477204"/>
            <a:ext cx="4985660" cy="261610"/>
          </a:xfrm>
          <a:prstGeom prst="rect">
            <a:avLst/>
          </a:prstGeom>
          <a:noFill/>
        </p:spPr>
        <p:txBody>
          <a:bodyPr wrap="none" rtlCol="0">
            <a:spAutoFit/>
          </a:bodyPr>
          <a:lstStyle/>
          <a:p>
            <a:r>
              <a:rPr lang="en-US" sz="1100" dirty="0"/>
              <a:t>Simulation details: </a:t>
            </a:r>
            <a:r>
              <a:rPr lang="en-US" sz="1100" dirty="0">
                <a:hlinkClick r:id="rId5"/>
              </a:rPr>
              <a:t>http://www.inp.nsk.su/~petrenko/misc/ion_cooling/animations/</a:t>
            </a:r>
            <a:endParaRPr lang="en-US" sz="1100" dirty="0"/>
          </a:p>
        </p:txBody>
      </p:sp>
      <p:sp>
        <p:nvSpPr>
          <p:cNvPr id="16" name="TextBox 15">
            <a:extLst>
              <a:ext uri="{FF2B5EF4-FFF2-40B4-BE49-F238E27FC236}">
                <a16:creationId xmlns:a16="http://schemas.microsoft.com/office/drawing/2014/main" id="{CFED98ED-7D2D-428F-A35E-0586990247DC}"/>
              </a:ext>
            </a:extLst>
          </p:cNvPr>
          <p:cNvSpPr txBox="1"/>
          <p:nvPr/>
        </p:nvSpPr>
        <p:spPr>
          <a:xfrm>
            <a:off x="2091530" y="3730149"/>
            <a:ext cx="8102919" cy="523220"/>
          </a:xfrm>
          <a:prstGeom prst="rect">
            <a:avLst/>
          </a:prstGeom>
          <a:noFill/>
        </p:spPr>
        <p:txBody>
          <a:bodyPr wrap="square" rtlCol="0">
            <a:spAutoFit/>
          </a:bodyPr>
          <a:lstStyle/>
          <a:p>
            <a:r>
              <a:rPr lang="en-US" sz="1400" dirty="0"/>
              <a:t>The synchrotron oscillations can be stabilized by a small change in the spectral distribution of the laser beam (or by adding another low-power laser):</a:t>
            </a:r>
          </a:p>
        </p:txBody>
      </p:sp>
      <p:pic>
        <p:nvPicPr>
          <p:cNvPr id="17" name="Picture 16">
            <a:extLst>
              <a:ext uri="{FF2B5EF4-FFF2-40B4-BE49-F238E27FC236}">
                <a16:creationId xmlns:a16="http://schemas.microsoft.com/office/drawing/2014/main" id="{0049E04C-1493-446E-82B4-8509EE18D27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80459" y="520665"/>
            <a:ext cx="8794108" cy="1045138"/>
          </a:xfrm>
          <a:prstGeom prst="rect">
            <a:avLst/>
          </a:prstGeom>
        </p:spPr>
      </p:pic>
      <p:sp>
        <p:nvSpPr>
          <p:cNvPr id="18" name="TextBox 17">
            <a:extLst>
              <a:ext uri="{FF2B5EF4-FFF2-40B4-BE49-F238E27FC236}">
                <a16:creationId xmlns:a16="http://schemas.microsoft.com/office/drawing/2014/main" id="{BEAFAD90-C5C8-4F05-AAD8-C23307865EAC}"/>
              </a:ext>
            </a:extLst>
          </p:cNvPr>
          <p:cNvSpPr txBox="1"/>
          <p:nvPr/>
        </p:nvSpPr>
        <p:spPr>
          <a:xfrm>
            <a:off x="6104550" y="467162"/>
            <a:ext cx="4248864" cy="930383"/>
          </a:xfrm>
          <a:prstGeom prst="rect">
            <a:avLst/>
          </a:prstGeom>
          <a:noFill/>
        </p:spPr>
        <p:txBody>
          <a:bodyPr wrap="square" rtlCol="0">
            <a:spAutoFit/>
          </a:bodyPr>
          <a:lstStyle/>
          <a:p>
            <a:r>
              <a:rPr lang="en-US" sz="1089" dirty="0"/>
              <a:t>The important effect of photon emissions on ion beam dynamics is in the energy loss of the partially stripped ion. This energy loss is randomly distributed from 0 to 400 MeV in this case of </a:t>
            </a:r>
            <a:r>
              <a:rPr lang="en-US" sz="1089" dirty="0" err="1"/>
              <a:t>Pb</a:t>
            </a:r>
            <a:r>
              <a:rPr lang="en-US" sz="1089" dirty="0"/>
              <a:t> ion with one remaining electron in the LHC. This randomness excites uncontrolled growth of synchrotron oscillations leading to a loss of ion from the RF-bucket:</a:t>
            </a:r>
          </a:p>
        </p:txBody>
      </p:sp>
      <p:sp>
        <p:nvSpPr>
          <p:cNvPr id="15" name="TextBox 14">
            <a:extLst>
              <a:ext uri="{FF2B5EF4-FFF2-40B4-BE49-F238E27FC236}">
                <a16:creationId xmlns:a16="http://schemas.microsoft.com/office/drawing/2014/main" id="{AEFF2C63-FD4F-5A4B-962B-B177ABE6701D}"/>
              </a:ext>
            </a:extLst>
          </p:cNvPr>
          <p:cNvSpPr txBox="1"/>
          <p:nvPr/>
        </p:nvSpPr>
        <p:spPr>
          <a:xfrm>
            <a:off x="125128" y="6450706"/>
            <a:ext cx="1761423" cy="307777"/>
          </a:xfrm>
          <a:prstGeom prst="rect">
            <a:avLst/>
          </a:prstGeom>
          <a:noFill/>
        </p:spPr>
        <p:txBody>
          <a:bodyPr wrap="square" rtlCol="0">
            <a:spAutoFit/>
          </a:bodyPr>
          <a:lstStyle/>
          <a:p>
            <a:r>
              <a:rPr lang="en-US" sz="1400" dirty="0"/>
              <a:t>Alexey </a:t>
            </a:r>
            <a:r>
              <a:rPr lang="en-US" sz="1400" dirty="0" err="1"/>
              <a:t>Petrenko</a:t>
            </a:r>
            <a:endParaRPr lang="en-US" sz="1400" dirty="0"/>
          </a:p>
        </p:txBody>
      </p:sp>
    </p:spTree>
    <p:extLst>
      <p:ext uri="{BB962C8B-B14F-4D97-AF65-F5344CB8AC3E}">
        <p14:creationId xmlns:p14="http://schemas.microsoft.com/office/powerpoint/2010/main" val="93685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82A8-043A-2D44-B551-F9C10E93A1C2}"/>
              </a:ext>
            </a:extLst>
          </p:cNvPr>
          <p:cNvSpPr>
            <a:spLocks noGrp="1"/>
          </p:cNvSpPr>
          <p:nvPr>
            <p:ph type="title"/>
          </p:nvPr>
        </p:nvSpPr>
        <p:spPr/>
        <p:txBody>
          <a:bodyPr/>
          <a:lstStyle/>
          <a:p>
            <a:r>
              <a:rPr lang="en-US" dirty="0"/>
              <a:t>Laser</a:t>
            </a:r>
          </a:p>
        </p:txBody>
      </p:sp>
      <p:pic>
        <p:nvPicPr>
          <p:cNvPr id="3" name="Picture 2">
            <a:extLst>
              <a:ext uri="{FF2B5EF4-FFF2-40B4-BE49-F238E27FC236}">
                <a16:creationId xmlns:a16="http://schemas.microsoft.com/office/drawing/2014/main" id="{E14ADB6E-88CE-B049-BC08-1E8C0D5769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559" y="1730675"/>
            <a:ext cx="6107538" cy="3360923"/>
          </a:xfrm>
          <a:prstGeom prst="rect">
            <a:avLst/>
          </a:prstGeom>
        </p:spPr>
      </p:pic>
      <p:pic>
        <p:nvPicPr>
          <p:cNvPr id="4" name="Picture 3">
            <a:extLst>
              <a:ext uri="{FF2B5EF4-FFF2-40B4-BE49-F238E27FC236}">
                <a16:creationId xmlns:a16="http://schemas.microsoft.com/office/drawing/2014/main" id="{101E753D-2568-E544-A430-CA6165E9AC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6350" y="1569051"/>
            <a:ext cx="5717020" cy="3684172"/>
          </a:xfrm>
          <a:prstGeom prst="rect">
            <a:avLst/>
          </a:prstGeom>
        </p:spPr>
      </p:pic>
      <p:sp>
        <p:nvSpPr>
          <p:cNvPr id="5" name="TextBox 4">
            <a:extLst>
              <a:ext uri="{FF2B5EF4-FFF2-40B4-BE49-F238E27FC236}">
                <a16:creationId xmlns:a16="http://schemas.microsoft.com/office/drawing/2014/main" id="{104659F8-3780-B948-8FA7-6C6C4D05567D}"/>
              </a:ext>
            </a:extLst>
          </p:cNvPr>
          <p:cNvSpPr txBox="1"/>
          <p:nvPr/>
        </p:nvSpPr>
        <p:spPr>
          <a:xfrm>
            <a:off x="348837" y="6400800"/>
            <a:ext cx="1508839" cy="307777"/>
          </a:xfrm>
          <a:prstGeom prst="rect">
            <a:avLst/>
          </a:prstGeom>
          <a:noFill/>
        </p:spPr>
        <p:txBody>
          <a:bodyPr wrap="square" rtlCol="0">
            <a:spAutoFit/>
          </a:bodyPr>
          <a:lstStyle/>
          <a:p>
            <a:r>
              <a:rPr lang="en-US" sz="1400" dirty="0" err="1"/>
              <a:t>Aurelien</a:t>
            </a:r>
            <a:r>
              <a:rPr lang="en-US" sz="1400" dirty="0"/>
              <a:t> Martens</a:t>
            </a:r>
          </a:p>
        </p:txBody>
      </p:sp>
      <p:sp>
        <p:nvSpPr>
          <p:cNvPr id="6" name="Slide Number Placeholder 5">
            <a:extLst>
              <a:ext uri="{FF2B5EF4-FFF2-40B4-BE49-F238E27FC236}">
                <a16:creationId xmlns:a16="http://schemas.microsoft.com/office/drawing/2014/main" id="{67195C80-8D59-334B-B1AF-2DAC93E9ED9C}"/>
              </a:ext>
            </a:extLst>
          </p:cNvPr>
          <p:cNvSpPr>
            <a:spLocks noGrp="1"/>
          </p:cNvSpPr>
          <p:nvPr>
            <p:ph type="sldNum" sz="quarter" idx="12"/>
          </p:nvPr>
        </p:nvSpPr>
        <p:spPr/>
        <p:txBody>
          <a:bodyPr/>
          <a:lstStyle/>
          <a:p>
            <a:fld id="{746494E9-0E2B-B946-9F75-9D2BF49C4797}" type="slidenum">
              <a:rPr lang="en-US" smtClean="0"/>
              <a:t>26</a:t>
            </a:fld>
            <a:endParaRPr lang="en-US"/>
          </a:p>
        </p:txBody>
      </p:sp>
    </p:spTree>
    <p:extLst>
      <p:ext uri="{BB962C8B-B14F-4D97-AF65-F5344CB8AC3E}">
        <p14:creationId xmlns:p14="http://schemas.microsoft.com/office/powerpoint/2010/main" val="1718927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F7CA-B66C-1640-9057-EDE0AA47BC20}"/>
              </a:ext>
            </a:extLst>
          </p:cNvPr>
          <p:cNvSpPr>
            <a:spLocks noGrp="1"/>
          </p:cNvSpPr>
          <p:nvPr>
            <p:ph type="title"/>
          </p:nvPr>
        </p:nvSpPr>
        <p:spPr>
          <a:xfrm>
            <a:off x="348836" y="448252"/>
            <a:ext cx="9690513" cy="1107416"/>
          </a:xfrm>
        </p:spPr>
        <p:txBody>
          <a:bodyPr>
            <a:normAutofit/>
          </a:bodyPr>
          <a:lstStyle/>
          <a:p>
            <a:r>
              <a:rPr lang="en-US" dirty="0"/>
              <a:t>Efficient Excitation of Relativistic Ions</a:t>
            </a:r>
          </a:p>
        </p:txBody>
      </p:sp>
      <p:pic>
        <p:nvPicPr>
          <p:cNvPr id="3" name="Picture 2">
            <a:extLst>
              <a:ext uri="{FF2B5EF4-FFF2-40B4-BE49-F238E27FC236}">
                <a16:creationId xmlns:a16="http://schemas.microsoft.com/office/drawing/2014/main" id="{6CDBB11A-73A8-D346-AD22-7F0216F1D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699" y="1555668"/>
            <a:ext cx="4299599" cy="2279566"/>
          </a:xfrm>
          <a:prstGeom prst="rect">
            <a:avLst/>
          </a:prstGeom>
        </p:spPr>
      </p:pic>
      <p:pic>
        <p:nvPicPr>
          <p:cNvPr id="4" name="Picture 3">
            <a:extLst>
              <a:ext uri="{FF2B5EF4-FFF2-40B4-BE49-F238E27FC236}">
                <a16:creationId xmlns:a16="http://schemas.microsoft.com/office/drawing/2014/main" id="{623A663E-D7D3-8245-999B-F2C963C86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773" y="4080759"/>
            <a:ext cx="2946322" cy="2336332"/>
          </a:xfrm>
          <a:prstGeom prst="rect">
            <a:avLst/>
          </a:prstGeom>
        </p:spPr>
      </p:pic>
      <p:pic>
        <p:nvPicPr>
          <p:cNvPr id="5" name="Picture 4">
            <a:extLst>
              <a:ext uri="{FF2B5EF4-FFF2-40B4-BE49-F238E27FC236}">
                <a16:creationId xmlns:a16="http://schemas.microsoft.com/office/drawing/2014/main" id="{CA7E1268-4BA0-C545-B125-6BC5D27D44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1130" y="4122093"/>
            <a:ext cx="2939333" cy="2336332"/>
          </a:xfrm>
          <a:prstGeom prst="rect">
            <a:avLst/>
          </a:prstGeom>
        </p:spPr>
      </p:pic>
      <p:pic>
        <p:nvPicPr>
          <p:cNvPr id="6" name="Picture 5">
            <a:extLst>
              <a:ext uri="{FF2B5EF4-FFF2-40B4-BE49-F238E27FC236}">
                <a16:creationId xmlns:a16="http://schemas.microsoft.com/office/drawing/2014/main" id="{44EE5D26-D834-B146-8770-3D26DD3AB6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7498" y="1677953"/>
            <a:ext cx="5249660" cy="4780472"/>
          </a:xfrm>
          <a:prstGeom prst="rect">
            <a:avLst/>
          </a:prstGeom>
          <a:ln>
            <a:solidFill>
              <a:schemeClr val="tx1"/>
            </a:solidFill>
          </a:ln>
        </p:spPr>
      </p:pic>
      <p:sp>
        <p:nvSpPr>
          <p:cNvPr id="7" name="TextBox 6">
            <a:extLst>
              <a:ext uri="{FF2B5EF4-FFF2-40B4-BE49-F238E27FC236}">
                <a16:creationId xmlns:a16="http://schemas.microsoft.com/office/drawing/2014/main" id="{F3B0CBCE-5C7C-2D4A-882E-BDE7A80941AA}"/>
              </a:ext>
            </a:extLst>
          </p:cNvPr>
          <p:cNvSpPr txBox="1"/>
          <p:nvPr/>
        </p:nvSpPr>
        <p:spPr>
          <a:xfrm>
            <a:off x="77002" y="6493769"/>
            <a:ext cx="1992429" cy="307777"/>
          </a:xfrm>
          <a:prstGeom prst="rect">
            <a:avLst/>
          </a:prstGeom>
          <a:noFill/>
        </p:spPr>
        <p:txBody>
          <a:bodyPr wrap="square" rtlCol="0">
            <a:spAutoFit/>
          </a:bodyPr>
          <a:lstStyle/>
          <a:p>
            <a:r>
              <a:rPr lang="en-US" sz="1400" dirty="0"/>
              <a:t>Simon Rochester</a:t>
            </a:r>
          </a:p>
        </p:txBody>
      </p:sp>
      <p:sp>
        <p:nvSpPr>
          <p:cNvPr id="8" name="Slide Number Placeholder 7">
            <a:extLst>
              <a:ext uri="{FF2B5EF4-FFF2-40B4-BE49-F238E27FC236}">
                <a16:creationId xmlns:a16="http://schemas.microsoft.com/office/drawing/2014/main" id="{B784E017-3EE8-084D-92B3-193B59ECC3B7}"/>
              </a:ext>
            </a:extLst>
          </p:cNvPr>
          <p:cNvSpPr>
            <a:spLocks noGrp="1"/>
          </p:cNvSpPr>
          <p:nvPr>
            <p:ph type="sldNum" sz="quarter" idx="12"/>
          </p:nvPr>
        </p:nvSpPr>
        <p:spPr/>
        <p:txBody>
          <a:bodyPr/>
          <a:lstStyle/>
          <a:p>
            <a:fld id="{746494E9-0E2B-B946-9F75-9D2BF49C4797}" type="slidenum">
              <a:rPr lang="en-US" smtClean="0"/>
              <a:t>27</a:t>
            </a:fld>
            <a:endParaRPr lang="en-US"/>
          </a:p>
        </p:txBody>
      </p:sp>
    </p:spTree>
    <p:extLst>
      <p:ext uri="{BB962C8B-B14F-4D97-AF65-F5344CB8AC3E}">
        <p14:creationId xmlns:p14="http://schemas.microsoft.com/office/powerpoint/2010/main" val="280090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37331-5A95-6B49-B5E6-D581880B3122}"/>
              </a:ext>
            </a:extLst>
          </p:cNvPr>
          <p:cNvSpPr>
            <a:spLocks noGrp="1"/>
          </p:cNvSpPr>
          <p:nvPr>
            <p:ph type="title"/>
          </p:nvPr>
        </p:nvSpPr>
        <p:spPr/>
        <p:txBody>
          <a:bodyPr/>
          <a:lstStyle/>
          <a:p>
            <a:r>
              <a:rPr lang="en-US" dirty="0"/>
              <a:t>Progress</a:t>
            </a:r>
          </a:p>
        </p:txBody>
      </p:sp>
      <p:pic>
        <p:nvPicPr>
          <p:cNvPr id="6148" name="Picture 4" descr="Related image">
            <a:extLst>
              <a:ext uri="{FF2B5EF4-FFF2-40B4-BE49-F238E27FC236}">
                <a16:creationId xmlns:a16="http://schemas.microsoft.com/office/drawing/2014/main" id="{EEC402C4-996C-6043-87A7-E8A7028DE3F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32315" y="996891"/>
            <a:ext cx="4580494" cy="42784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DEABABB-3BD3-C945-A43B-472B4F807EE5}"/>
              </a:ext>
            </a:extLst>
          </p:cNvPr>
          <p:cNvSpPr>
            <a:spLocks noGrp="1"/>
          </p:cNvSpPr>
          <p:nvPr>
            <p:ph type="sldNum" sz="quarter" idx="12"/>
          </p:nvPr>
        </p:nvSpPr>
        <p:spPr/>
        <p:txBody>
          <a:bodyPr/>
          <a:lstStyle/>
          <a:p>
            <a:fld id="{746494E9-0E2B-B946-9F75-9D2BF49C4797}" type="slidenum">
              <a:rPr lang="en-US" smtClean="0"/>
              <a:t>28</a:t>
            </a:fld>
            <a:endParaRPr lang="en-US"/>
          </a:p>
        </p:txBody>
      </p:sp>
    </p:spTree>
    <p:extLst>
      <p:ext uri="{BB962C8B-B14F-4D97-AF65-F5344CB8AC3E}">
        <p14:creationId xmlns:p14="http://schemas.microsoft.com/office/powerpoint/2010/main" val="217808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492536" y="318250"/>
            <a:ext cx="7936205" cy="1107416"/>
          </a:xfrm>
          <a:noFill/>
          <a:ln>
            <a:noFill/>
          </a:ln>
        </p:spPr>
        <p:txBody>
          <a:bodyPr/>
          <a:lstStyle/>
          <a:p>
            <a:pPr>
              <a:defRPr/>
            </a:pPr>
            <a:r>
              <a:rPr lang="en-GB" sz="2800" dirty="0">
                <a:latin typeface="Arial" charset="0"/>
                <a:ea typeface="ＭＳ Ｐゴシック" charset="0"/>
              </a:rPr>
              <a:t>Stripping - June 2018 Machine Development</a:t>
            </a:r>
          </a:p>
        </p:txBody>
      </p:sp>
      <p:pic>
        <p:nvPicPr>
          <p:cNvPr id="5" name="Picture 4" descr="Screen Shot 2018-02-06 at 17.45.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8402" y="1961436"/>
            <a:ext cx="4925741" cy="3853773"/>
          </a:xfrm>
          <a:prstGeom prst="rect">
            <a:avLst/>
          </a:prstGeom>
        </p:spPr>
      </p:pic>
      <p:cxnSp>
        <p:nvCxnSpPr>
          <p:cNvPr id="6" name="Straight Arrow Connector 5"/>
          <p:cNvCxnSpPr/>
          <p:nvPr/>
        </p:nvCxnSpPr>
        <p:spPr bwMode="auto">
          <a:xfrm flipH="1" flipV="1">
            <a:off x="8234068" y="2501749"/>
            <a:ext cx="27909" cy="2161940"/>
          </a:xfrm>
          <a:prstGeom prst="straightConnector1">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 name="Rectangle 3"/>
          <p:cNvSpPr txBox="1">
            <a:spLocks noChangeArrowheads="1"/>
          </p:cNvSpPr>
          <p:nvPr/>
        </p:nvSpPr>
        <p:spPr bwMode="auto">
          <a:xfrm>
            <a:off x="8221184" y="3276992"/>
            <a:ext cx="1898651" cy="332844"/>
          </a:xfrm>
          <a:prstGeom prst="rect">
            <a:avLst/>
          </a:prstGeom>
          <a:noFill/>
          <a:ln>
            <a:noFill/>
          </a:ln>
          <a:effectLst/>
          <a:extLs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marL="334963" indent="-334963" algn="l" defTabSz="457200" rtl="0" eaLnBrk="0" fontAlgn="base" hangingPunct="0">
              <a:lnSpc>
                <a:spcPct val="12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5013" indent="-277813" algn="l" defTabSz="457200" rtl="0" eaLnBrk="0" fontAlgn="base" hangingPunct="0">
              <a:lnSpc>
                <a:spcPct val="123000"/>
              </a:lnSpc>
              <a:spcBef>
                <a:spcPts val="700"/>
              </a:spcBef>
              <a:spcAft>
                <a:spcPct val="0"/>
              </a:spcAft>
              <a:buClr>
                <a:srgbClr val="000000"/>
              </a:buClr>
              <a:buSzPct val="100000"/>
              <a:buFont typeface="Arial" charset="0"/>
              <a:buChar char="–"/>
              <a:defRPr sz="2800">
                <a:solidFill>
                  <a:srgbClr val="000000"/>
                </a:solidFill>
                <a:latin typeface="+mn-lt"/>
                <a:ea typeface="msgothic" charset="0"/>
                <a:cs typeface="+mn-cs"/>
              </a:defRPr>
            </a:lvl2pPr>
            <a:lvl3pPr marL="1143000" indent="-228600" algn="l" defTabSz="457200" rtl="0" eaLnBrk="0" fontAlgn="base" hangingPunct="0">
              <a:lnSpc>
                <a:spcPct val="123000"/>
              </a:lnSpc>
              <a:spcBef>
                <a:spcPts val="600"/>
              </a:spcBef>
              <a:spcAft>
                <a:spcPct val="0"/>
              </a:spcAft>
              <a:buClr>
                <a:srgbClr val="000000"/>
              </a:buClr>
              <a:buSzPct val="100000"/>
              <a:buFont typeface="Arial" charset="0"/>
              <a:buChar char="•"/>
              <a:defRPr sz="2400">
                <a:solidFill>
                  <a:srgbClr val="000000"/>
                </a:solidFill>
                <a:latin typeface="+mn-lt"/>
                <a:ea typeface="msgothic" charset="0"/>
                <a:cs typeface="+mn-cs"/>
              </a:defRPr>
            </a:lvl3pPr>
            <a:lvl4pPr marL="1600200" indent="-228600" algn="l" defTabSz="457200" rtl="0" eaLnBrk="0" fontAlgn="base" hangingPunct="0">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4pPr>
            <a:lvl5pPr marL="2057400" indent="-228600" algn="l" defTabSz="457200" rtl="0" eaLnBrk="0" fontAlgn="base" hangingPunct="0">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5pPr>
            <a:lvl6pPr marL="2514600" indent="-228600" algn="l" defTabSz="457200" rtl="0" fontAlgn="base">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6pPr>
            <a:lvl7pPr marL="2971800" indent="-228600" algn="l" defTabSz="457200" rtl="0" fontAlgn="base">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7pPr>
            <a:lvl8pPr marL="3429000" indent="-228600" algn="l" defTabSz="457200" rtl="0" fontAlgn="base">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8pPr>
            <a:lvl9pPr marL="3886200" indent="-228600" algn="l" defTabSz="457200" rtl="0" fontAlgn="base">
              <a:lnSpc>
                <a:spcPct val="123000"/>
              </a:lnSpc>
              <a:spcBef>
                <a:spcPts val="500"/>
              </a:spcBef>
              <a:spcAft>
                <a:spcPct val="0"/>
              </a:spcAft>
              <a:buClr>
                <a:srgbClr val="000000"/>
              </a:buClr>
              <a:buSzPct val="100000"/>
              <a:buFont typeface="Arial" charset="0"/>
              <a:buChar char="»"/>
              <a:defRPr sz="2000">
                <a:solidFill>
                  <a:srgbClr val="000000"/>
                </a:solidFill>
                <a:latin typeface="+mn-lt"/>
                <a:ea typeface="msgothic" charset="0"/>
                <a:cs typeface="+mn-cs"/>
              </a:defRPr>
            </a:lvl9pPr>
          </a:lstStyle>
          <a:p>
            <a:pPr marL="0" indent="0" eaLnBrk="1" hangingPunct="1">
              <a:lnSpc>
                <a:spcPct val="100000"/>
              </a:lnSpc>
              <a:spcBef>
                <a:spcPts val="500"/>
              </a:spcBef>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i="1" u="sng" dirty="0">
                <a:solidFill>
                  <a:srgbClr val="FF0000"/>
                </a:solidFill>
              </a:rPr>
              <a:t>GF _Aluminium stripper </a:t>
            </a:r>
            <a:endParaRPr lang="en-GB" sz="1200" i="1" dirty="0">
              <a:solidFill>
                <a:srgbClr val="FF0000"/>
              </a:solidFill>
            </a:endParaRPr>
          </a:p>
        </p:txBody>
      </p:sp>
      <p:pic>
        <p:nvPicPr>
          <p:cNvPr id="9" name="Picture 8" descr="Screen Shot 2018-02-07 at 21.35.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6116" y="5149304"/>
            <a:ext cx="1409700" cy="13456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714" y="2403703"/>
            <a:ext cx="4197334" cy="3101171"/>
          </a:xfrm>
          <a:prstGeom prst="rect">
            <a:avLst/>
          </a:prstGeom>
          <a:ln w="38100" cmpd="sng">
            <a:solidFill>
              <a:srgbClr val="000080"/>
            </a:solidFill>
          </a:ln>
        </p:spPr>
      </p:pic>
      <p:sp>
        <p:nvSpPr>
          <p:cNvPr id="11" name="TextBox 10"/>
          <p:cNvSpPr txBox="1"/>
          <p:nvPr/>
        </p:nvSpPr>
        <p:spPr>
          <a:xfrm>
            <a:off x="3100970" y="3528062"/>
            <a:ext cx="1359668" cy="338554"/>
          </a:xfrm>
          <a:prstGeom prst="rect">
            <a:avLst/>
          </a:prstGeom>
          <a:solidFill>
            <a:srgbClr val="FFFFFF"/>
          </a:solidFill>
        </p:spPr>
        <p:txBody>
          <a:bodyPr wrap="none" rtlCol="0">
            <a:spAutoFit/>
          </a:bodyPr>
          <a:lstStyle/>
          <a:p>
            <a:r>
              <a:rPr lang="en-GB" sz="1600" b="1" dirty="0">
                <a:solidFill>
                  <a:srgbClr val="FF0080"/>
                </a:solidFill>
              </a:rPr>
              <a:t>+80</a:t>
            </a:r>
            <a:r>
              <a:rPr lang="en-GB" sz="1600" dirty="0"/>
              <a:t>,</a:t>
            </a:r>
            <a:r>
              <a:rPr lang="en-GB" sz="1600" b="1" dirty="0">
                <a:solidFill>
                  <a:srgbClr val="0000FF"/>
                </a:solidFill>
              </a:rPr>
              <a:t>+81</a:t>
            </a:r>
            <a:r>
              <a:rPr lang="en-GB" sz="1600" dirty="0">
                <a:solidFill>
                  <a:srgbClr val="000000"/>
                </a:solidFill>
              </a:rPr>
              <a:t>,</a:t>
            </a:r>
            <a:r>
              <a:rPr lang="en-GB" sz="1600" b="1" dirty="0">
                <a:solidFill>
                  <a:srgbClr val="FF0000"/>
                </a:solidFill>
              </a:rPr>
              <a:t>+82</a:t>
            </a:r>
          </a:p>
        </p:txBody>
      </p:sp>
      <p:sp>
        <p:nvSpPr>
          <p:cNvPr id="3" name="TextBox 2"/>
          <p:cNvSpPr txBox="1"/>
          <p:nvPr/>
        </p:nvSpPr>
        <p:spPr>
          <a:xfrm>
            <a:off x="1405148" y="5666625"/>
            <a:ext cx="3478325" cy="923330"/>
          </a:xfrm>
          <a:prstGeom prst="rect">
            <a:avLst/>
          </a:prstGeom>
          <a:noFill/>
        </p:spPr>
        <p:txBody>
          <a:bodyPr wrap="none" rtlCol="0">
            <a:spAutoFit/>
          </a:bodyPr>
          <a:lstStyle/>
          <a:p>
            <a:pPr algn="l"/>
            <a:r>
              <a:rPr lang="en-GB" dirty="0"/>
              <a:t>BCT measurements suggest:</a:t>
            </a:r>
          </a:p>
          <a:p>
            <a:pPr marL="342900" indent="-342900">
              <a:buFont typeface="Arial"/>
              <a:buChar char="•"/>
            </a:pPr>
            <a:r>
              <a:rPr lang="en-GB" dirty="0"/>
              <a:t>30% stripping efficiency for 80+</a:t>
            </a:r>
          </a:p>
          <a:p>
            <a:pPr marL="342900" indent="-342900">
              <a:buFont typeface="Arial"/>
              <a:buChar char="•"/>
            </a:pPr>
            <a:r>
              <a:rPr lang="en-GB" dirty="0"/>
              <a:t>50% stripping efficiency for 81+</a:t>
            </a:r>
          </a:p>
        </p:txBody>
      </p:sp>
      <p:sp>
        <p:nvSpPr>
          <p:cNvPr id="4" name="TextBox 3"/>
          <p:cNvSpPr txBox="1"/>
          <p:nvPr/>
        </p:nvSpPr>
        <p:spPr>
          <a:xfrm>
            <a:off x="7112238" y="3329218"/>
            <a:ext cx="798617" cy="338554"/>
          </a:xfrm>
          <a:prstGeom prst="rect">
            <a:avLst/>
          </a:prstGeom>
          <a:noFill/>
        </p:spPr>
        <p:txBody>
          <a:bodyPr wrap="none" rtlCol="0">
            <a:spAutoFit/>
          </a:bodyPr>
          <a:lstStyle/>
          <a:p>
            <a:r>
              <a:rPr lang="en-GB" sz="1600" dirty="0"/>
              <a:t>Pb80+</a:t>
            </a:r>
          </a:p>
        </p:txBody>
      </p:sp>
      <p:sp>
        <p:nvSpPr>
          <p:cNvPr id="7" name="Oval 6"/>
          <p:cNvSpPr/>
          <p:nvPr/>
        </p:nvSpPr>
        <p:spPr bwMode="auto">
          <a:xfrm>
            <a:off x="8122065" y="4330072"/>
            <a:ext cx="290584" cy="279809"/>
          </a:xfrm>
          <a:prstGeom prst="ellipse">
            <a:avLst/>
          </a:prstGeom>
          <a:noFill/>
          <a:ln w="38100" cmpd="sng">
            <a:solidFill>
              <a:srgbClr val="008000"/>
            </a:solidFill>
          </a:ln>
          <a:effectLst/>
          <a:extLst/>
        </p:spPr>
        <p:txBody>
          <a:bodyPr vert="horz" wrap="square" lIns="91440" tIns="45720" rIns="91440" bIns="45720" numCol="1" rtlCol="0" anchor="t" anchorCtr="0" compatLnSpc="1">
            <a:prstTxWarp prst="textNoShape">
              <a:avLst/>
            </a:prstTxWarp>
          </a:bodyPr>
          <a:lstStyle/>
          <a:p>
            <a:pPr algn="ctr" fontAlgn="base">
              <a:lnSpc>
                <a:spcPct val="123000"/>
              </a:lnSpc>
              <a:spcBef>
                <a:spcPct val="0"/>
              </a:spcBef>
              <a:spcAft>
                <a:spcPct val="0"/>
              </a:spcAft>
              <a:buClr>
                <a:srgbClr val="000000"/>
              </a:buClr>
              <a:buSzPct val="100000"/>
            </a:pPr>
            <a:endParaRPr lang="en-GB" sz="2000">
              <a:solidFill>
                <a:srgbClr val="00CC99"/>
              </a:solidFill>
              <a:latin typeface="Arial" charset="0"/>
              <a:ea typeface="ＭＳ Ｐゴシック" charset="0"/>
            </a:endParaRPr>
          </a:p>
        </p:txBody>
      </p:sp>
      <p:sp>
        <p:nvSpPr>
          <p:cNvPr id="15" name="Oval 14"/>
          <p:cNvSpPr/>
          <p:nvPr/>
        </p:nvSpPr>
        <p:spPr bwMode="auto">
          <a:xfrm>
            <a:off x="8113029" y="3772188"/>
            <a:ext cx="290584" cy="279809"/>
          </a:xfrm>
          <a:prstGeom prst="ellipse">
            <a:avLst/>
          </a:prstGeom>
          <a:noFill/>
          <a:ln w="38100" cmpd="sng">
            <a:solidFill>
              <a:srgbClr val="008000"/>
            </a:solidFill>
          </a:ln>
          <a:effectLst/>
          <a:extLst/>
        </p:spPr>
        <p:txBody>
          <a:bodyPr vert="horz" wrap="square" lIns="91440" tIns="45720" rIns="91440" bIns="45720" numCol="1" rtlCol="0" anchor="t" anchorCtr="0" compatLnSpc="1">
            <a:prstTxWarp prst="textNoShape">
              <a:avLst/>
            </a:prstTxWarp>
          </a:bodyPr>
          <a:lstStyle/>
          <a:p>
            <a:pPr algn="ctr" fontAlgn="base">
              <a:lnSpc>
                <a:spcPct val="123000"/>
              </a:lnSpc>
              <a:spcBef>
                <a:spcPct val="0"/>
              </a:spcBef>
              <a:spcAft>
                <a:spcPct val="0"/>
              </a:spcAft>
              <a:buClr>
                <a:srgbClr val="000000"/>
              </a:buClr>
              <a:buSzPct val="100000"/>
            </a:pPr>
            <a:endParaRPr lang="en-GB" sz="2000">
              <a:solidFill>
                <a:srgbClr val="00CC99"/>
              </a:solidFill>
              <a:latin typeface="Arial" charset="0"/>
              <a:ea typeface="ＭＳ Ｐゴシック" charset="0"/>
            </a:endParaRPr>
          </a:p>
        </p:txBody>
      </p:sp>
      <p:sp>
        <p:nvSpPr>
          <p:cNvPr id="17" name="TextBox 16">
            <a:extLst>
              <a:ext uri="{FF2B5EF4-FFF2-40B4-BE49-F238E27FC236}">
                <a16:creationId xmlns:a16="http://schemas.microsoft.com/office/drawing/2014/main" id="{FAFC7D1D-1F4D-5E41-B5C1-254BD524F2DB}"/>
              </a:ext>
            </a:extLst>
          </p:cNvPr>
          <p:cNvSpPr txBox="1"/>
          <p:nvPr/>
        </p:nvSpPr>
        <p:spPr>
          <a:xfrm>
            <a:off x="610219" y="1199401"/>
            <a:ext cx="6110395" cy="830997"/>
          </a:xfrm>
          <a:prstGeom prst="rect">
            <a:avLst/>
          </a:prstGeom>
          <a:solidFill>
            <a:srgbClr val="F4F4A7"/>
          </a:solidFill>
          <a:ln>
            <a:solidFill>
              <a:schemeClr val="tx1"/>
            </a:solidFill>
          </a:ln>
        </p:spPr>
        <p:txBody>
          <a:bodyPr wrap="square" rtlCol="0">
            <a:spAutoFit/>
          </a:bodyPr>
          <a:lstStyle/>
          <a:p>
            <a:pPr algn="l"/>
            <a:r>
              <a:rPr lang="en-GB" sz="1600" i="1" dirty="0">
                <a:solidFill>
                  <a:srgbClr val="FF0000"/>
                </a:solidFill>
              </a:rPr>
              <a:t>26.01.2018</a:t>
            </a:r>
          </a:p>
          <a:p>
            <a:pPr algn="l"/>
            <a:r>
              <a:rPr lang="en-GB" sz="1600" i="1" dirty="0">
                <a:solidFill>
                  <a:srgbClr val="2D2DB9"/>
                </a:solidFill>
              </a:rPr>
              <a:t>The 150</a:t>
            </a:r>
            <a:r>
              <a:rPr lang="en-GB" sz="1600" i="1" dirty="0">
                <a:solidFill>
                  <a:srgbClr val="2D2DB9"/>
                </a:solidFill>
                <a:latin typeface="Symbol" charset="2"/>
                <a:cs typeface="Symbol" charset="2"/>
              </a:rPr>
              <a:t>m</a:t>
            </a:r>
            <a:r>
              <a:rPr lang="en-GB" sz="1600" i="1" dirty="0">
                <a:solidFill>
                  <a:srgbClr val="2D2DB9"/>
                </a:solidFill>
              </a:rPr>
              <a:t>m ( 212</a:t>
            </a:r>
            <a:r>
              <a:rPr lang="en-GB" sz="1600" i="1" dirty="0">
                <a:solidFill>
                  <a:srgbClr val="2D2DB9"/>
                </a:solidFill>
                <a:latin typeface="Symbol" charset="2"/>
                <a:cs typeface="Symbol" charset="2"/>
              </a:rPr>
              <a:t>m</a:t>
            </a:r>
            <a:r>
              <a:rPr lang="en-GB" sz="1600" i="1" dirty="0">
                <a:solidFill>
                  <a:srgbClr val="2D2DB9"/>
                </a:solidFill>
              </a:rPr>
              <a:t>m crossed by the beam as installed at 45 degrees) thick Al foil has been installed on the FT16.BTV352 in the TT2 line!</a:t>
            </a:r>
            <a:endParaRPr lang="en-GB" sz="1600" dirty="0">
              <a:solidFill>
                <a:srgbClr val="2D2DB9"/>
              </a:solidFill>
            </a:endParaRPr>
          </a:p>
        </p:txBody>
      </p:sp>
      <p:sp>
        <p:nvSpPr>
          <p:cNvPr id="2" name="Slide Number Placeholder 1">
            <a:extLst>
              <a:ext uri="{FF2B5EF4-FFF2-40B4-BE49-F238E27FC236}">
                <a16:creationId xmlns:a16="http://schemas.microsoft.com/office/drawing/2014/main" id="{3997F953-DA6B-754D-8341-EC31F4672E59}"/>
              </a:ext>
            </a:extLst>
          </p:cNvPr>
          <p:cNvSpPr>
            <a:spLocks noGrp="1"/>
          </p:cNvSpPr>
          <p:nvPr>
            <p:ph type="sldNum" sz="quarter" idx="12"/>
          </p:nvPr>
        </p:nvSpPr>
        <p:spPr/>
        <p:txBody>
          <a:bodyPr/>
          <a:lstStyle/>
          <a:p>
            <a:fld id="{746494E9-0E2B-B946-9F75-9D2BF49C4797}" type="slidenum">
              <a:rPr lang="en-US" smtClean="0"/>
              <a:t>29</a:t>
            </a:fld>
            <a:endParaRPr lang="en-US"/>
          </a:p>
        </p:txBody>
      </p:sp>
    </p:spTree>
    <p:extLst>
      <p:ext uri="{BB962C8B-B14F-4D97-AF65-F5344CB8AC3E}">
        <p14:creationId xmlns:p14="http://schemas.microsoft.com/office/powerpoint/2010/main" val="1828521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F9FCF8-E575-894C-B81C-89C613625C60}"/>
              </a:ext>
            </a:extLst>
          </p:cNvPr>
          <p:cNvPicPr>
            <a:picLocks noChangeAspect="1"/>
          </p:cNvPicPr>
          <p:nvPr/>
        </p:nvPicPr>
        <p:blipFill>
          <a:blip r:embed="rId2"/>
          <a:stretch>
            <a:fillRect/>
          </a:stretch>
        </p:blipFill>
        <p:spPr>
          <a:xfrm>
            <a:off x="570388" y="0"/>
            <a:ext cx="11051223" cy="6858000"/>
          </a:xfrm>
          <a:prstGeom prst="rect">
            <a:avLst/>
          </a:prstGeom>
        </p:spPr>
      </p:pic>
      <p:sp>
        <p:nvSpPr>
          <p:cNvPr id="6" name="TextBox 5">
            <a:extLst>
              <a:ext uri="{FF2B5EF4-FFF2-40B4-BE49-F238E27FC236}">
                <a16:creationId xmlns:a16="http://schemas.microsoft.com/office/drawing/2014/main" id="{330754C4-9A8F-7342-B81C-6E6F237C41C4}"/>
              </a:ext>
            </a:extLst>
          </p:cNvPr>
          <p:cNvSpPr txBox="1"/>
          <p:nvPr/>
        </p:nvSpPr>
        <p:spPr>
          <a:xfrm>
            <a:off x="4267200" y="5302250"/>
            <a:ext cx="787400" cy="307777"/>
          </a:xfrm>
          <a:prstGeom prst="rect">
            <a:avLst/>
          </a:prstGeom>
          <a:solidFill>
            <a:schemeClr val="bg1"/>
          </a:solidFill>
        </p:spPr>
        <p:txBody>
          <a:bodyPr wrap="square" rtlCol="0">
            <a:spAutoFit/>
          </a:bodyPr>
          <a:lstStyle/>
          <a:p>
            <a:r>
              <a:rPr lang="en-US" sz="1400" dirty="0">
                <a:solidFill>
                  <a:srgbClr val="7030A0"/>
                </a:solidFill>
              </a:rPr>
              <a:t>LINAC 4</a:t>
            </a:r>
          </a:p>
        </p:txBody>
      </p:sp>
      <p:sp>
        <p:nvSpPr>
          <p:cNvPr id="2" name="TextBox 1">
            <a:extLst>
              <a:ext uri="{FF2B5EF4-FFF2-40B4-BE49-F238E27FC236}">
                <a16:creationId xmlns:a16="http://schemas.microsoft.com/office/drawing/2014/main" id="{320D6BB0-EE95-524C-9A72-DED591D8B4F1}"/>
              </a:ext>
            </a:extLst>
          </p:cNvPr>
          <p:cNvSpPr txBox="1"/>
          <p:nvPr/>
        </p:nvSpPr>
        <p:spPr>
          <a:xfrm>
            <a:off x="243068" y="150470"/>
            <a:ext cx="2523281" cy="461665"/>
          </a:xfrm>
          <a:prstGeom prst="rect">
            <a:avLst/>
          </a:prstGeom>
          <a:noFill/>
        </p:spPr>
        <p:txBody>
          <a:bodyPr wrap="square" rtlCol="0">
            <a:spAutoFit/>
          </a:bodyPr>
          <a:lstStyle/>
          <a:p>
            <a:r>
              <a:rPr lang="en-US" sz="2400" b="1" dirty="0"/>
              <a:t>CERN Complex</a:t>
            </a:r>
          </a:p>
        </p:txBody>
      </p:sp>
      <p:sp>
        <p:nvSpPr>
          <p:cNvPr id="3" name="Slide Number Placeholder 2">
            <a:extLst>
              <a:ext uri="{FF2B5EF4-FFF2-40B4-BE49-F238E27FC236}">
                <a16:creationId xmlns:a16="http://schemas.microsoft.com/office/drawing/2014/main" id="{3AD2CB0F-CE10-FE4B-BFCB-E3DADC197F9F}"/>
              </a:ext>
            </a:extLst>
          </p:cNvPr>
          <p:cNvSpPr>
            <a:spLocks noGrp="1"/>
          </p:cNvSpPr>
          <p:nvPr>
            <p:ph type="sldNum" sz="quarter" idx="12"/>
          </p:nvPr>
        </p:nvSpPr>
        <p:spPr/>
        <p:txBody>
          <a:bodyPr/>
          <a:lstStyle/>
          <a:p>
            <a:fld id="{746494E9-0E2B-B946-9F75-9D2BF49C4797}" type="slidenum">
              <a:rPr lang="en-US" smtClean="0"/>
              <a:t>3</a:t>
            </a:fld>
            <a:endParaRPr lang="en-US"/>
          </a:p>
        </p:txBody>
      </p:sp>
    </p:spTree>
    <p:extLst>
      <p:ext uri="{BB962C8B-B14F-4D97-AF65-F5344CB8AC3E}">
        <p14:creationId xmlns:p14="http://schemas.microsoft.com/office/powerpoint/2010/main" val="191001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TextBox 6"/>
          <p:cNvSpPr txBox="1"/>
          <p:nvPr/>
        </p:nvSpPr>
        <p:spPr>
          <a:xfrm>
            <a:off x="6479148" y="1430875"/>
            <a:ext cx="798617" cy="338554"/>
          </a:xfrm>
          <a:prstGeom prst="rect">
            <a:avLst/>
          </a:prstGeom>
          <a:noFill/>
        </p:spPr>
        <p:txBody>
          <a:bodyPr wrap="none" rtlCol="0">
            <a:spAutoFit/>
          </a:bodyPr>
          <a:lstStyle/>
          <a:p>
            <a:r>
              <a:rPr lang="en-US" sz="1600" dirty="0"/>
              <a:t>Pb80+</a:t>
            </a:r>
            <a:endParaRPr lang="en-GB" sz="1600" dirty="0"/>
          </a:p>
        </p:txBody>
      </p:sp>
      <p:sp>
        <p:nvSpPr>
          <p:cNvPr id="8" name="TextBox 7"/>
          <p:cNvSpPr txBox="1"/>
          <p:nvPr/>
        </p:nvSpPr>
        <p:spPr>
          <a:xfrm>
            <a:off x="7088745" y="1427587"/>
            <a:ext cx="798617" cy="338554"/>
          </a:xfrm>
          <a:prstGeom prst="rect">
            <a:avLst/>
          </a:prstGeom>
          <a:noFill/>
        </p:spPr>
        <p:txBody>
          <a:bodyPr wrap="none" rtlCol="0">
            <a:spAutoFit/>
          </a:bodyPr>
          <a:lstStyle/>
          <a:p>
            <a:r>
              <a:rPr lang="en-US" sz="1600" dirty="0"/>
              <a:t>Pb81+</a:t>
            </a:r>
            <a:endParaRPr lang="en-GB" sz="1600" dirty="0"/>
          </a:p>
        </p:txBody>
      </p:sp>
      <p:sp>
        <p:nvSpPr>
          <p:cNvPr id="9" name="TextBox 8">
            <a:extLst>
              <a:ext uri="{FF2B5EF4-FFF2-40B4-BE49-F238E27FC236}">
                <a16:creationId xmlns:a16="http://schemas.microsoft.com/office/drawing/2014/main" id="{57F650BA-EB78-4548-9CCC-B809E12A56E5}"/>
              </a:ext>
            </a:extLst>
          </p:cNvPr>
          <p:cNvSpPr txBox="1"/>
          <p:nvPr/>
        </p:nvSpPr>
        <p:spPr>
          <a:xfrm>
            <a:off x="6505781" y="1456179"/>
            <a:ext cx="708848" cy="338554"/>
          </a:xfrm>
          <a:prstGeom prst="rect">
            <a:avLst/>
          </a:prstGeom>
          <a:noFill/>
        </p:spPr>
        <p:txBody>
          <a:bodyPr wrap="none" rtlCol="0">
            <a:spAutoFit/>
          </a:bodyPr>
          <a:lstStyle/>
          <a:p>
            <a:r>
              <a:rPr lang="en-US" sz="1600" dirty="0">
                <a:solidFill>
                  <a:schemeClr val="bg1"/>
                </a:solidFill>
              </a:rPr>
              <a:t>Pb80+</a:t>
            </a:r>
            <a:endParaRPr lang="en-GB" sz="1600" dirty="0">
              <a:solidFill>
                <a:schemeClr val="bg1"/>
              </a:solidFill>
            </a:endParaRPr>
          </a:p>
        </p:txBody>
      </p:sp>
      <p:sp>
        <p:nvSpPr>
          <p:cNvPr id="10" name="TextBox 9">
            <a:extLst>
              <a:ext uri="{FF2B5EF4-FFF2-40B4-BE49-F238E27FC236}">
                <a16:creationId xmlns:a16="http://schemas.microsoft.com/office/drawing/2014/main" id="{7C59B0B2-A337-B94A-98D2-E469AB2F0120}"/>
              </a:ext>
            </a:extLst>
          </p:cNvPr>
          <p:cNvSpPr txBox="1"/>
          <p:nvPr/>
        </p:nvSpPr>
        <p:spPr>
          <a:xfrm>
            <a:off x="7151881" y="1456179"/>
            <a:ext cx="708848" cy="338554"/>
          </a:xfrm>
          <a:prstGeom prst="rect">
            <a:avLst/>
          </a:prstGeom>
          <a:noFill/>
        </p:spPr>
        <p:txBody>
          <a:bodyPr wrap="none" rtlCol="0">
            <a:spAutoFit/>
          </a:bodyPr>
          <a:lstStyle/>
          <a:p>
            <a:r>
              <a:rPr lang="en-US" sz="1600" dirty="0">
                <a:solidFill>
                  <a:schemeClr val="bg1"/>
                </a:solidFill>
              </a:rPr>
              <a:t>Pb81+</a:t>
            </a:r>
            <a:endParaRPr lang="en-GB" sz="1600" dirty="0">
              <a:solidFill>
                <a:schemeClr val="bg1"/>
              </a:solidFill>
            </a:endParaRPr>
          </a:p>
        </p:txBody>
      </p:sp>
      <p:sp>
        <p:nvSpPr>
          <p:cNvPr id="3" name="Slide Number Placeholder 2">
            <a:extLst>
              <a:ext uri="{FF2B5EF4-FFF2-40B4-BE49-F238E27FC236}">
                <a16:creationId xmlns:a16="http://schemas.microsoft.com/office/drawing/2014/main" id="{3B008296-4D88-DB40-B04F-BA45652AEBCC}"/>
              </a:ext>
            </a:extLst>
          </p:cNvPr>
          <p:cNvSpPr>
            <a:spLocks noGrp="1"/>
          </p:cNvSpPr>
          <p:nvPr>
            <p:ph type="sldNum" sz="quarter" idx="12"/>
          </p:nvPr>
        </p:nvSpPr>
        <p:spPr/>
        <p:txBody>
          <a:bodyPr/>
          <a:lstStyle/>
          <a:p>
            <a:fld id="{746494E9-0E2B-B946-9F75-9D2BF49C4797}" type="slidenum">
              <a:rPr lang="en-US" smtClean="0"/>
              <a:t>30</a:t>
            </a:fld>
            <a:endParaRPr lang="en-US"/>
          </a:p>
        </p:txBody>
      </p:sp>
    </p:spTree>
    <p:extLst>
      <p:ext uri="{BB962C8B-B14F-4D97-AF65-F5344CB8AC3E}">
        <p14:creationId xmlns:p14="http://schemas.microsoft.com/office/powerpoint/2010/main" val="249741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C3E6BF8-360F-D941-B24F-60779CCD126F}"/>
              </a:ext>
            </a:extLst>
          </p:cNvPr>
          <p:cNvSpPr/>
          <p:nvPr/>
        </p:nvSpPr>
        <p:spPr>
          <a:xfrm>
            <a:off x="2446709" y="2553595"/>
            <a:ext cx="7969500" cy="3650575"/>
          </a:xfrm>
          <a:prstGeom prst="ellipse">
            <a:avLst/>
          </a:prstGeom>
          <a:noFill/>
          <a:ln w="38100">
            <a:solidFill>
              <a:srgbClr val="120B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a:extLst>
              <a:ext uri="{FF2B5EF4-FFF2-40B4-BE49-F238E27FC236}">
                <a16:creationId xmlns:a16="http://schemas.microsoft.com/office/drawing/2014/main" id="{8728DE49-4F16-284A-AF37-47C3E9F70B79}"/>
              </a:ext>
            </a:extLst>
          </p:cNvPr>
          <p:cNvSpPr>
            <a:spLocks noGrp="1"/>
          </p:cNvSpPr>
          <p:nvPr>
            <p:ph type="title"/>
          </p:nvPr>
        </p:nvSpPr>
        <p:spPr/>
        <p:txBody>
          <a:bodyPr>
            <a:normAutofit/>
          </a:bodyPr>
          <a:lstStyle/>
          <a:p>
            <a:r>
              <a:rPr lang="en-US" sz="4000" b="1" dirty="0"/>
              <a:t>Goals of initial test in the LHC</a:t>
            </a:r>
          </a:p>
        </p:txBody>
      </p:sp>
      <p:sp>
        <p:nvSpPr>
          <p:cNvPr id="7" name="Content Placeholder 2">
            <a:extLst>
              <a:ext uri="{FF2B5EF4-FFF2-40B4-BE49-F238E27FC236}">
                <a16:creationId xmlns:a16="http://schemas.microsoft.com/office/drawing/2014/main" id="{82577B8C-3069-3A4A-AE65-EBAB90EF551C}"/>
              </a:ext>
            </a:extLst>
          </p:cNvPr>
          <p:cNvSpPr>
            <a:spLocks noGrp="1"/>
          </p:cNvSpPr>
          <p:nvPr>
            <p:ph idx="1"/>
          </p:nvPr>
        </p:nvSpPr>
        <p:spPr>
          <a:xfrm>
            <a:off x="1831596" y="2274051"/>
            <a:ext cx="7728176" cy="3173781"/>
          </a:xfrm>
          <a:solidFill>
            <a:schemeClr val="bg1"/>
          </a:solidFill>
        </p:spPr>
        <p:txBody>
          <a:bodyPr>
            <a:normAutofit/>
          </a:bodyPr>
          <a:lstStyle/>
          <a:p>
            <a:r>
              <a:rPr lang="en-US" sz="2400" b="1" dirty="0">
                <a:solidFill>
                  <a:srgbClr val="FF0000"/>
                </a:solidFill>
              </a:rPr>
              <a:t>Inject</a:t>
            </a:r>
            <a:r>
              <a:rPr lang="en-US" sz="2400" dirty="0"/>
              <a:t> new particle “species” in the LHC</a:t>
            </a:r>
          </a:p>
          <a:p>
            <a:pPr lvl="1"/>
            <a:r>
              <a:rPr lang="en-US" sz="2000" dirty="0"/>
              <a:t>Well-known Pb-208, but with one remaining electron</a:t>
            </a:r>
          </a:p>
          <a:p>
            <a:r>
              <a:rPr lang="en-US" sz="2400" dirty="0"/>
              <a:t>Establish a few </a:t>
            </a:r>
            <a:r>
              <a:rPr lang="en-US" sz="2400" b="1" dirty="0">
                <a:solidFill>
                  <a:srgbClr val="FF0000"/>
                </a:solidFill>
              </a:rPr>
              <a:t>circulating bunches</a:t>
            </a:r>
            <a:r>
              <a:rPr lang="en-US" sz="2400" dirty="0"/>
              <a:t>.</a:t>
            </a:r>
          </a:p>
          <a:p>
            <a:r>
              <a:rPr lang="en-US" sz="2400" b="1" dirty="0">
                <a:solidFill>
                  <a:srgbClr val="FF0000"/>
                </a:solidFill>
              </a:rPr>
              <a:t>Acceleration</a:t>
            </a:r>
            <a:r>
              <a:rPr lang="en-US" sz="2400" dirty="0"/>
              <a:t> and </a:t>
            </a:r>
            <a:r>
              <a:rPr lang="en-US" sz="2400" b="1" dirty="0">
                <a:solidFill>
                  <a:srgbClr val="FF0000"/>
                </a:solidFill>
              </a:rPr>
              <a:t>storage</a:t>
            </a:r>
            <a:r>
              <a:rPr lang="en-US" sz="2400" dirty="0"/>
              <a:t> of partially stripped ions.</a:t>
            </a:r>
          </a:p>
          <a:p>
            <a:pPr lvl="1">
              <a:buFont typeface="Wingdings" pitchFamily="2" charset="2"/>
              <a:buChar char="Ø"/>
            </a:pPr>
            <a:r>
              <a:rPr lang="en-US" sz="2000" b="1" dirty="0">
                <a:solidFill>
                  <a:srgbClr val="120BFF"/>
                </a:solidFill>
              </a:rPr>
              <a:t>Study of beam lifetime </a:t>
            </a:r>
            <a:r>
              <a:rPr lang="en-US" sz="2000" dirty="0"/>
              <a:t>and beam parameter evolution at injection and top energy</a:t>
            </a:r>
          </a:p>
          <a:p>
            <a:pPr lvl="1">
              <a:buFont typeface="Wingdings" pitchFamily="2" charset="2"/>
              <a:buChar char="Ø"/>
            </a:pPr>
            <a:r>
              <a:rPr lang="en-US" sz="2000" b="1" dirty="0">
                <a:solidFill>
                  <a:srgbClr val="120BFF"/>
                </a:solidFill>
              </a:rPr>
              <a:t>Beam loss characterization  </a:t>
            </a:r>
          </a:p>
        </p:txBody>
      </p:sp>
      <p:sp>
        <p:nvSpPr>
          <p:cNvPr id="36" name="Right Arrow 35">
            <a:extLst>
              <a:ext uri="{FF2B5EF4-FFF2-40B4-BE49-F238E27FC236}">
                <a16:creationId xmlns:a16="http://schemas.microsoft.com/office/drawing/2014/main" id="{DF3240F8-750F-EA4C-B719-24409CF38F86}"/>
              </a:ext>
            </a:extLst>
          </p:cNvPr>
          <p:cNvSpPr/>
          <p:nvPr/>
        </p:nvSpPr>
        <p:spPr>
          <a:xfrm rot="20769819" flipH="1">
            <a:off x="7516596" y="5926505"/>
            <a:ext cx="636106" cy="300026"/>
          </a:xfrm>
          <a:prstGeom prst="rightArrow">
            <a:avLst>
              <a:gd name="adj1" fmla="val 36156"/>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8" name="TextBox 37">
            <a:extLst>
              <a:ext uri="{FF2B5EF4-FFF2-40B4-BE49-F238E27FC236}">
                <a16:creationId xmlns:a16="http://schemas.microsoft.com/office/drawing/2014/main" id="{A094B6C2-2089-BA4F-A200-73EE0770BB1E}"/>
              </a:ext>
            </a:extLst>
          </p:cNvPr>
          <p:cNvSpPr txBox="1"/>
          <p:nvPr/>
        </p:nvSpPr>
        <p:spPr>
          <a:xfrm>
            <a:off x="6447311" y="5304370"/>
            <a:ext cx="1295547" cy="523220"/>
          </a:xfrm>
          <a:prstGeom prst="rect">
            <a:avLst/>
          </a:prstGeom>
          <a:noFill/>
        </p:spPr>
        <p:txBody>
          <a:bodyPr wrap="none" rtlCol="0">
            <a:spAutoFit/>
          </a:bodyPr>
          <a:lstStyle/>
          <a:p>
            <a:r>
              <a:rPr lang="en-GB" sz="2800" b="1" baseline="30000" dirty="0">
                <a:solidFill>
                  <a:srgbClr val="C00000"/>
                </a:solidFill>
              </a:rPr>
              <a:t>208</a:t>
            </a:r>
            <a:r>
              <a:rPr lang="en-GB" sz="2800" b="1" dirty="0">
                <a:solidFill>
                  <a:srgbClr val="C00000"/>
                </a:solidFill>
              </a:rPr>
              <a:t>Pb</a:t>
            </a:r>
            <a:r>
              <a:rPr lang="en-GB" sz="2800" b="1" baseline="30000" dirty="0">
                <a:solidFill>
                  <a:srgbClr val="C00000"/>
                </a:solidFill>
              </a:rPr>
              <a:t>81+</a:t>
            </a:r>
          </a:p>
        </p:txBody>
      </p:sp>
      <p:grpSp>
        <p:nvGrpSpPr>
          <p:cNvPr id="73" name="Group 72">
            <a:extLst>
              <a:ext uri="{FF2B5EF4-FFF2-40B4-BE49-F238E27FC236}">
                <a16:creationId xmlns:a16="http://schemas.microsoft.com/office/drawing/2014/main" id="{EED25F14-546D-1A46-89CB-66C5F918948D}"/>
              </a:ext>
            </a:extLst>
          </p:cNvPr>
          <p:cNvGrpSpPr/>
          <p:nvPr/>
        </p:nvGrpSpPr>
        <p:grpSpPr>
          <a:xfrm>
            <a:off x="8161196" y="4153051"/>
            <a:ext cx="2057176" cy="2285907"/>
            <a:chOff x="5633821" y="3704611"/>
            <a:chExt cx="839514" cy="1025911"/>
          </a:xfrm>
        </p:grpSpPr>
        <p:sp>
          <p:nvSpPr>
            <p:cNvPr id="24" name="Flowchart: Connector 20">
              <a:extLst>
                <a:ext uri="{FF2B5EF4-FFF2-40B4-BE49-F238E27FC236}">
                  <a16:creationId xmlns:a16="http://schemas.microsoft.com/office/drawing/2014/main" id="{6FF28E30-8F8A-D54C-ACA2-EBD4EF4E7CBD}"/>
                </a:ext>
              </a:extLst>
            </p:cNvPr>
            <p:cNvSpPr/>
            <p:nvPr/>
          </p:nvSpPr>
          <p:spPr>
            <a:xfrm>
              <a:off x="6186303" y="4198202"/>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33" name="Flowchart: Connector 29">
              <a:extLst>
                <a:ext uri="{FF2B5EF4-FFF2-40B4-BE49-F238E27FC236}">
                  <a16:creationId xmlns:a16="http://schemas.microsoft.com/office/drawing/2014/main" id="{44F2CFEF-BE7C-A34E-9838-C7E49F33B508}"/>
                </a:ext>
              </a:extLst>
            </p:cNvPr>
            <p:cNvSpPr/>
            <p:nvPr/>
          </p:nvSpPr>
          <p:spPr>
            <a:xfrm>
              <a:off x="6176116" y="4299163"/>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35" name="Flowchart: Connector 31">
              <a:extLst>
                <a:ext uri="{FF2B5EF4-FFF2-40B4-BE49-F238E27FC236}">
                  <a16:creationId xmlns:a16="http://schemas.microsoft.com/office/drawing/2014/main" id="{37C3C00F-5C7F-E848-A608-3DF0F58AF91F}"/>
                </a:ext>
              </a:extLst>
            </p:cNvPr>
            <p:cNvSpPr/>
            <p:nvPr/>
          </p:nvSpPr>
          <p:spPr>
            <a:xfrm>
              <a:off x="6195971" y="4299163"/>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11" name="Flowchart: Connector 7">
              <a:extLst>
                <a:ext uri="{FF2B5EF4-FFF2-40B4-BE49-F238E27FC236}">
                  <a16:creationId xmlns:a16="http://schemas.microsoft.com/office/drawing/2014/main" id="{B1EA5EF3-C44E-3E44-817B-87A63A749782}"/>
                </a:ext>
              </a:extLst>
            </p:cNvPr>
            <p:cNvSpPr/>
            <p:nvPr/>
          </p:nvSpPr>
          <p:spPr>
            <a:xfrm>
              <a:off x="6126973" y="4392530"/>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8" name="Flowchart: Connector 14">
              <a:extLst>
                <a:ext uri="{FF2B5EF4-FFF2-40B4-BE49-F238E27FC236}">
                  <a16:creationId xmlns:a16="http://schemas.microsoft.com/office/drawing/2014/main" id="{97781FBE-4418-2140-B416-CC358E523C49}"/>
                </a:ext>
              </a:extLst>
            </p:cNvPr>
            <p:cNvSpPr/>
            <p:nvPr/>
          </p:nvSpPr>
          <p:spPr>
            <a:xfrm>
              <a:off x="6056715" y="4422707"/>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22" name="Flowchart: Connector 18">
              <a:extLst>
                <a:ext uri="{FF2B5EF4-FFF2-40B4-BE49-F238E27FC236}">
                  <a16:creationId xmlns:a16="http://schemas.microsoft.com/office/drawing/2014/main" id="{79CFD797-1DF3-9148-99C0-07DC1F513222}"/>
                </a:ext>
              </a:extLst>
            </p:cNvPr>
            <p:cNvSpPr/>
            <p:nvPr/>
          </p:nvSpPr>
          <p:spPr>
            <a:xfrm>
              <a:off x="6068296" y="4343352"/>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67" name="Oval 66">
              <a:extLst>
                <a:ext uri="{FF2B5EF4-FFF2-40B4-BE49-F238E27FC236}">
                  <a16:creationId xmlns:a16="http://schemas.microsoft.com/office/drawing/2014/main" id="{1E79FD7B-285F-8F40-8210-3C5DEE217BEB}"/>
                </a:ext>
              </a:extLst>
            </p:cNvPr>
            <p:cNvSpPr/>
            <p:nvPr/>
          </p:nvSpPr>
          <p:spPr>
            <a:xfrm rot="18233866">
              <a:off x="5624127" y="4108880"/>
              <a:ext cx="815960" cy="427324"/>
            </a:xfrm>
            <a:prstGeom prst="ellipse">
              <a:avLst/>
            </a:prstGeom>
            <a:noFill/>
            <a:ln w="317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6">
              <a:extLst>
                <a:ext uri="{FF2B5EF4-FFF2-40B4-BE49-F238E27FC236}">
                  <a16:creationId xmlns:a16="http://schemas.microsoft.com/office/drawing/2014/main" id="{BDF5DB7A-D711-9941-973C-89193A9ED8E6}"/>
                </a:ext>
              </a:extLst>
            </p:cNvPr>
            <p:cNvSpPr/>
            <p:nvPr/>
          </p:nvSpPr>
          <p:spPr>
            <a:xfrm>
              <a:off x="5969981" y="4184027"/>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2" name="Flowchart: Connector 8">
              <a:extLst>
                <a:ext uri="{FF2B5EF4-FFF2-40B4-BE49-F238E27FC236}">
                  <a16:creationId xmlns:a16="http://schemas.microsoft.com/office/drawing/2014/main" id="{FB1C32A6-BDF8-B54F-B194-EA46DA281750}"/>
                </a:ext>
              </a:extLst>
            </p:cNvPr>
            <p:cNvSpPr/>
            <p:nvPr/>
          </p:nvSpPr>
          <p:spPr>
            <a:xfrm>
              <a:off x="6081276" y="4246197"/>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3" name="Flowchart: Connector 9">
              <a:extLst>
                <a:ext uri="{FF2B5EF4-FFF2-40B4-BE49-F238E27FC236}">
                  <a16:creationId xmlns:a16="http://schemas.microsoft.com/office/drawing/2014/main" id="{96737890-048D-0147-817F-9D9A05578FF0}"/>
                </a:ext>
              </a:extLst>
            </p:cNvPr>
            <p:cNvSpPr/>
            <p:nvPr/>
          </p:nvSpPr>
          <p:spPr>
            <a:xfrm>
              <a:off x="5976460" y="4278770"/>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4" name="Flowchart: Connector 10">
              <a:extLst>
                <a:ext uri="{FF2B5EF4-FFF2-40B4-BE49-F238E27FC236}">
                  <a16:creationId xmlns:a16="http://schemas.microsoft.com/office/drawing/2014/main" id="{3D294249-2376-EB42-A711-9609B9E85762}"/>
                </a:ext>
              </a:extLst>
            </p:cNvPr>
            <p:cNvSpPr/>
            <p:nvPr/>
          </p:nvSpPr>
          <p:spPr>
            <a:xfrm>
              <a:off x="6138623" y="4165628"/>
              <a:ext cx="111295" cy="124340"/>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5" name="Flowchart: Connector 11">
              <a:extLst>
                <a:ext uri="{FF2B5EF4-FFF2-40B4-BE49-F238E27FC236}">
                  <a16:creationId xmlns:a16="http://schemas.microsoft.com/office/drawing/2014/main" id="{F847C1FE-FDED-414D-BE48-B7028D18DD13}"/>
                </a:ext>
              </a:extLst>
            </p:cNvPr>
            <p:cNvSpPr/>
            <p:nvPr/>
          </p:nvSpPr>
          <p:spPr>
            <a:xfrm>
              <a:off x="5920812" y="4103458"/>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6" name="Flowchart: Connector 12">
              <a:extLst>
                <a:ext uri="{FF2B5EF4-FFF2-40B4-BE49-F238E27FC236}">
                  <a16:creationId xmlns:a16="http://schemas.microsoft.com/office/drawing/2014/main" id="{C94CF729-71B1-7A41-B03F-D3F60832F1C2}"/>
                </a:ext>
              </a:extLst>
            </p:cNvPr>
            <p:cNvSpPr/>
            <p:nvPr/>
          </p:nvSpPr>
          <p:spPr>
            <a:xfrm>
              <a:off x="5976460" y="4059687"/>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19" name="Flowchart: Connector 15">
              <a:extLst>
                <a:ext uri="{FF2B5EF4-FFF2-40B4-BE49-F238E27FC236}">
                  <a16:creationId xmlns:a16="http://schemas.microsoft.com/office/drawing/2014/main" id="{202AF751-0D84-2340-B994-4FD7A75E8843}"/>
                </a:ext>
              </a:extLst>
            </p:cNvPr>
            <p:cNvSpPr/>
            <p:nvPr/>
          </p:nvSpPr>
          <p:spPr>
            <a:xfrm>
              <a:off x="5901353" y="4191265"/>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23" name="Flowchart: Connector 19">
              <a:extLst>
                <a:ext uri="{FF2B5EF4-FFF2-40B4-BE49-F238E27FC236}">
                  <a16:creationId xmlns:a16="http://schemas.microsoft.com/office/drawing/2014/main" id="{DAAC7AB1-1BE0-5D4B-92FB-8D6F311A1759}"/>
                </a:ext>
              </a:extLst>
            </p:cNvPr>
            <p:cNvSpPr/>
            <p:nvPr/>
          </p:nvSpPr>
          <p:spPr>
            <a:xfrm>
              <a:off x="6056715" y="4152829"/>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27" name="Flowchart: Connector 23">
              <a:extLst>
                <a:ext uri="{FF2B5EF4-FFF2-40B4-BE49-F238E27FC236}">
                  <a16:creationId xmlns:a16="http://schemas.microsoft.com/office/drawing/2014/main" id="{C8106849-2D3C-0340-9766-3E8193479D5B}"/>
                </a:ext>
              </a:extLst>
            </p:cNvPr>
            <p:cNvSpPr/>
            <p:nvPr/>
          </p:nvSpPr>
          <p:spPr>
            <a:xfrm>
              <a:off x="6168011" y="4127495"/>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28" name="Flowchart: Connector 24">
              <a:extLst>
                <a:ext uri="{FF2B5EF4-FFF2-40B4-BE49-F238E27FC236}">
                  <a16:creationId xmlns:a16="http://schemas.microsoft.com/office/drawing/2014/main" id="{DF2DAF80-89AA-9346-9E2F-5350BFF0535A}"/>
                </a:ext>
              </a:extLst>
            </p:cNvPr>
            <p:cNvSpPr/>
            <p:nvPr/>
          </p:nvSpPr>
          <p:spPr>
            <a:xfrm>
              <a:off x="5873682" y="4288074"/>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29" name="Flowchart: Connector 25">
              <a:extLst>
                <a:ext uri="{FF2B5EF4-FFF2-40B4-BE49-F238E27FC236}">
                  <a16:creationId xmlns:a16="http://schemas.microsoft.com/office/drawing/2014/main" id="{31086021-D29A-0F43-B5F8-28CF73ECE2FA}"/>
                </a:ext>
              </a:extLst>
            </p:cNvPr>
            <p:cNvSpPr/>
            <p:nvPr/>
          </p:nvSpPr>
          <p:spPr>
            <a:xfrm>
              <a:off x="5790058" y="4154430"/>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30" name="Flowchart: Connector 26">
              <a:extLst>
                <a:ext uri="{FF2B5EF4-FFF2-40B4-BE49-F238E27FC236}">
                  <a16:creationId xmlns:a16="http://schemas.microsoft.com/office/drawing/2014/main" id="{E9FE3411-F523-C34B-8100-989E671B362D}"/>
                </a:ext>
              </a:extLst>
            </p:cNvPr>
            <p:cNvSpPr/>
            <p:nvPr/>
          </p:nvSpPr>
          <p:spPr>
            <a:xfrm>
              <a:off x="6022178" y="4262216"/>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31" name="Flowchart: Connector 27">
              <a:extLst>
                <a:ext uri="{FF2B5EF4-FFF2-40B4-BE49-F238E27FC236}">
                  <a16:creationId xmlns:a16="http://schemas.microsoft.com/office/drawing/2014/main" id="{D2D28D1F-CFF6-C54B-BC3B-09AAF494094B}"/>
                </a:ext>
              </a:extLst>
            </p:cNvPr>
            <p:cNvSpPr/>
            <p:nvPr/>
          </p:nvSpPr>
          <p:spPr>
            <a:xfrm>
              <a:off x="5901197" y="4294624"/>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34" name="Flowchart: Connector 30">
              <a:extLst>
                <a:ext uri="{FF2B5EF4-FFF2-40B4-BE49-F238E27FC236}">
                  <a16:creationId xmlns:a16="http://schemas.microsoft.com/office/drawing/2014/main" id="{377E76AB-43F2-5B4C-B1CF-4D2401F68C3B}"/>
                </a:ext>
              </a:extLst>
            </p:cNvPr>
            <p:cNvSpPr/>
            <p:nvPr/>
          </p:nvSpPr>
          <p:spPr>
            <a:xfrm>
              <a:off x="5957001" y="4399505"/>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25" name="Flowchart: Connector 21">
              <a:extLst>
                <a:ext uri="{FF2B5EF4-FFF2-40B4-BE49-F238E27FC236}">
                  <a16:creationId xmlns:a16="http://schemas.microsoft.com/office/drawing/2014/main" id="{746084E3-DF1B-4E4F-9FF5-3C2B3AD334A3}"/>
                </a:ext>
              </a:extLst>
            </p:cNvPr>
            <p:cNvSpPr/>
            <p:nvPr/>
          </p:nvSpPr>
          <p:spPr>
            <a:xfrm>
              <a:off x="5799732" y="4269565"/>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0000"/>
                </a:solidFill>
              </a:endParaRPr>
            </a:p>
          </p:txBody>
        </p:sp>
        <p:sp>
          <p:nvSpPr>
            <p:cNvPr id="32" name="Flowchart: Connector 28">
              <a:extLst>
                <a:ext uri="{FF2B5EF4-FFF2-40B4-BE49-F238E27FC236}">
                  <a16:creationId xmlns:a16="http://schemas.microsoft.com/office/drawing/2014/main" id="{7FB083F3-EB04-C945-A03F-4A6C0D650FEB}"/>
                </a:ext>
              </a:extLst>
            </p:cNvPr>
            <p:cNvSpPr/>
            <p:nvPr/>
          </p:nvSpPr>
          <p:spPr>
            <a:xfrm>
              <a:off x="5864851" y="4380134"/>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65" name="Oval 64">
              <a:extLst>
                <a:ext uri="{FF2B5EF4-FFF2-40B4-BE49-F238E27FC236}">
                  <a16:creationId xmlns:a16="http://schemas.microsoft.com/office/drawing/2014/main" id="{63377BD4-8D89-AD42-837B-80ECEE4A01BE}"/>
                </a:ext>
              </a:extLst>
            </p:cNvPr>
            <p:cNvSpPr/>
            <p:nvPr/>
          </p:nvSpPr>
          <p:spPr>
            <a:xfrm>
              <a:off x="5633821" y="4080462"/>
              <a:ext cx="815960" cy="420194"/>
            </a:xfrm>
            <a:prstGeom prst="ellipse">
              <a:avLst/>
            </a:prstGeom>
            <a:noFill/>
            <a:ln w="317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3">
              <a:extLst>
                <a:ext uri="{FF2B5EF4-FFF2-40B4-BE49-F238E27FC236}">
                  <a16:creationId xmlns:a16="http://schemas.microsoft.com/office/drawing/2014/main" id="{126A8264-187C-6646-BE3A-1C43E4D3E8A2}"/>
                </a:ext>
              </a:extLst>
            </p:cNvPr>
            <p:cNvSpPr/>
            <p:nvPr/>
          </p:nvSpPr>
          <p:spPr>
            <a:xfrm>
              <a:off x="5836721" y="4073862"/>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26" name="Flowchart: Connector 22">
              <a:extLst>
                <a:ext uri="{FF2B5EF4-FFF2-40B4-BE49-F238E27FC236}">
                  <a16:creationId xmlns:a16="http://schemas.microsoft.com/office/drawing/2014/main" id="{4B2CB3E5-891F-8C49-91C0-24C7170CFEE1}"/>
                </a:ext>
              </a:extLst>
            </p:cNvPr>
            <p:cNvSpPr/>
            <p:nvPr/>
          </p:nvSpPr>
          <p:spPr>
            <a:xfrm>
              <a:off x="5948016" y="4021150"/>
              <a:ext cx="111295" cy="124340"/>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21" name="Flowchart: Connector 17">
              <a:extLst>
                <a:ext uri="{FF2B5EF4-FFF2-40B4-BE49-F238E27FC236}">
                  <a16:creationId xmlns:a16="http://schemas.microsoft.com/office/drawing/2014/main" id="{EDB3362F-A304-3243-B786-A1113F35F51F}"/>
                </a:ext>
              </a:extLst>
            </p:cNvPr>
            <p:cNvSpPr/>
            <p:nvPr/>
          </p:nvSpPr>
          <p:spPr>
            <a:xfrm>
              <a:off x="6024298" y="4030090"/>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20" name="Flowchart: Connector 16">
              <a:extLst>
                <a:ext uri="{FF2B5EF4-FFF2-40B4-BE49-F238E27FC236}">
                  <a16:creationId xmlns:a16="http://schemas.microsoft.com/office/drawing/2014/main" id="{B410C785-C4CD-EF40-88D3-A93C73D0EE60}"/>
                </a:ext>
              </a:extLst>
            </p:cNvPr>
            <p:cNvSpPr/>
            <p:nvPr/>
          </p:nvSpPr>
          <p:spPr>
            <a:xfrm>
              <a:off x="6120468" y="4073862"/>
              <a:ext cx="111295" cy="1243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0000"/>
                </a:solidFill>
              </a:endParaRPr>
            </a:p>
          </p:txBody>
        </p:sp>
        <p:sp>
          <p:nvSpPr>
            <p:cNvPr id="68" name="Oval 67">
              <a:extLst>
                <a:ext uri="{FF2B5EF4-FFF2-40B4-BE49-F238E27FC236}">
                  <a16:creationId xmlns:a16="http://schemas.microsoft.com/office/drawing/2014/main" id="{92E63267-4636-B944-88D4-D19318D83781}"/>
                </a:ext>
              </a:extLst>
            </p:cNvPr>
            <p:cNvSpPr/>
            <p:nvPr/>
          </p:nvSpPr>
          <p:spPr>
            <a:xfrm rot="3276906">
              <a:off x="5590562" y="4121167"/>
              <a:ext cx="815960" cy="388465"/>
            </a:xfrm>
            <a:prstGeom prst="ellipse">
              <a:avLst/>
            </a:prstGeom>
            <a:noFill/>
            <a:ln w="317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3E8DC726-225A-D74A-B0A6-2E3172498761}"/>
                </a:ext>
              </a:extLst>
            </p:cNvPr>
            <p:cNvGrpSpPr/>
            <p:nvPr/>
          </p:nvGrpSpPr>
          <p:grpSpPr>
            <a:xfrm>
              <a:off x="6082277" y="3704611"/>
              <a:ext cx="391058" cy="287973"/>
              <a:chOff x="6152422" y="3820121"/>
              <a:chExt cx="237846" cy="191781"/>
            </a:xfrm>
          </p:grpSpPr>
          <p:sp>
            <p:nvSpPr>
              <p:cNvPr id="69" name="Smiley Face 68">
                <a:extLst>
                  <a:ext uri="{FF2B5EF4-FFF2-40B4-BE49-F238E27FC236}">
                    <a16:creationId xmlns:a16="http://schemas.microsoft.com/office/drawing/2014/main" id="{BA85B4CB-2FC2-244B-AFB3-4C1DB251378E}"/>
                  </a:ext>
                </a:extLst>
              </p:cNvPr>
              <p:cNvSpPr/>
              <p:nvPr/>
            </p:nvSpPr>
            <p:spPr>
              <a:xfrm>
                <a:off x="6152422" y="3930816"/>
                <a:ext cx="74378" cy="81086"/>
              </a:xfrm>
              <a:prstGeom prst="smileyFace">
                <a:avLst/>
              </a:prstGeom>
              <a:solidFill>
                <a:srgbClr val="FFFF00"/>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3B95F95B-5944-674E-BE59-A64EE62D5647}"/>
                  </a:ext>
                </a:extLst>
              </p:cNvPr>
              <p:cNvSpPr txBox="1"/>
              <p:nvPr/>
            </p:nvSpPr>
            <p:spPr>
              <a:xfrm>
                <a:off x="6202710" y="3820121"/>
                <a:ext cx="187558" cy="174781"/>
              </a:xfrm>
              <a:prstGeom prst="rect">
                <a:avLst/>
              </a:prstGeom>
              <a:noFill/>
            </p:spPr>
            <p:txBody>
              <a:bodyPr wrap="square" rtlCol="0">
                <a:spAutoFit/>
              </a:bodyPr>
              <a:lstStyle/>
              <a:p>
                <a:r>
                  <a:rPr lang="en-US" sz="3200" dirty="0">
                    <a:solidFill>
                      <a:srgbClr val="000000"/>
                    </a:solidFill>
                  </a:rPr>
                  <a:t>-</a:t>
                </a:r>
              </a:p>
            </p:txBody>
          </p:sp>
        </p:grpSp>
      </p:grpSp>
      <p:sp>
        <p:nvSpPr>
          <p:cNvPr id="3" name="TextBox 2">
            <a:extLst>
              <a:ext uri="{FF2B5EF4-FFF2-40B4-BE49-F238E27FC236}">
                <a16:creationId xmlns:a16="http://schemas.microsoft.com/office/drawing/2014/main" id="{B07CDBAB-0DFB-B94B-8D8F-D7BE76E11618}"/>
              </a:ext>
            </a:extLst>
          </p:cNvPr>
          <p:cNvSpPr txBox="1"/>
          <p:nvPr/>
        </p:nvSpPr>
        <p:spPr>
          <a:xfrm>
            <a:off x="1831596" y="1634415"/>
            <a:ext cx="7806622" cy="400110"/>
          </a:xfrm>
          <a:prstGeom prst="rect">
            <a:avLst/>
          </a:prstGeom>
          <a:noFill/>
        </p:spPr>
        <p:txBody>
          <a:bodyPr wrap="square" rtlCol="0">
            <a:spAutoFit/>
          </a:bodyPr>
          <a:lstStyle/>
          <a:p>
            <a:r>
              <a:rPr lang="en-US" sz="2000" b="1" dirty="0"/>
              <a:t>12 hours LHC Machine Development (MD) time on 25.07.2018</a:t>
            </a:r>
          </a:p>
        </p:txBody>
      </p:sp>
      <p:sp>
        <p:nvSpPr>
          <p:cNvPr id="4" name="Slide Number Placeholder 3">
            <a:extLst>
              <a:ext uri="{FF2B5EF4-FFF2-40B4-BE49-F238E27FC236}">
                <a16:creationId xmlns:a16="http://schemas.microsoft.com/office/drawing/2014/main" id="{F0E8A609-519A-7C46-ACE6-CDFB754545A0}"/>
              </a:ext>
            </a:extLst>
          </p:cNvPr>
          <p:cNvSpPr>
            <a:spLocks noGrp="1"/>
          </p:cNvSpPr>
          <p:nvPr>
            <p:ph type="sldNum" sz="quarter" idx="12"/>
          </p:nvPr>
        </p:nvSpPr>
        <p:spPr/>
        <p:txBody>
          <a:bodyPr/>
          <a:lstStyle/>
          <a:p>
            <a:fld id="{746494E9-0E2B-B946-9F75-9D2BF49C4797}" type="slidenum">
              <a:rPr lang="en-US" smtClean="0"/>
              <a:t>31</a:t>
            </a:fld>
            <a:endParaRPr lang="en-US"/>
          </a:p>
        </p:txBody>
      </p:sp>
      <p:sp>
        <p:nvSpPr>
          <p:cNvPr id="42" name="TextBox 41">
            <a:extLst>
              <a:ext uri="{FF2B5EF4-FFF2-40B4-BE49-F238E27FC236}">
                <a16:creationId xmlns:a16="http://schemas.microsoft.com/office/drawing/2014/main" id="{377B248D-5E65-0340-8962-67AFFEF1D5C2}"/>
              </a:ext>
            </a:extLst>
          </p:cNvPr>
          <p:cNvSpPr txBox="1"/>
          <p:nvPr/>
        </p:nvSpPr>
        <p:spPr>
          <a:xfrm>
            <a:off x="231006" y="6458552"/>
            <a:ext cx="2695074" cy="307777"/>
          </a:xfrm>
          <a:prstGeom prst="rect">
            <a:avLst/>
          </a:prstGeom>
          <a:noFill/>
        </p:spPr>
        <p:txBody>
          <a:bodyPr wrap="square" rtlCol="0">
            <a:spAutoFit/>
          </a:bodyPr>
          <a:lstStyle/>
          <a:p>
            <a:r>
              <a:rPr lang="en-US" sz="1400" dirty="0"/>
              <a:t>Michaela </a:t>
            </a:r>
            <a:r>
              <a:rPr lang="en-US" sz="1400" dirty="0" err="1"/>
              <a:t>Schaumann</a:t>
            </a:r>
            <a:endParaRPr lang="en-US" sz="1400" dirty="0"/>
          </a:p>
        </p:txBody>
      </p:sp>
    </p:spTree>
    <p:extLst>
      <p:ext uri="{BB962C8B-B14F-4D97-AF65-F5344CB8AC3E}">
        <p14:creationId xmlns:p14="http://schemas.microsoft.com/office/powerpoint/2010/main" val="2061562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E9B33-B47D-894B-A636-B88E46935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8704" y="0"/>
            <a:ext cx="11194591" cy="6858000"/>
          </a:xfrm>
          <a:prstGeom prst="rect">
            <a:avLst/>
          </a:prstGeom>
        </p:spPr>
      </p:pic>
      <p:sp>
        <p:nvSpPr>
          <p:cNvPr id="3" name="Slide Number Placeholder 2">
            <a:extLst>
              <a:ext uri="{FF2B5EF4-FFF2-40B4-BE49-F238E27FC236}">
                <a16:creationId xmlns:a16="http://schemas.microsoft.com/office/drawing/2014/main" id="{80DD9452-B48E-E54F-A9ED-28705B2D2268}"/>
              </a:ext>
            </a:extLst>
          </p:cNvPr>
          <p:cNvSpPr>
            <a:spLocks noGrp="1"/>
          </p:cNvSpPr>
          <p:nvPr>
            <p:ph type="sldNum" sz="quarter" idx="12"/>
          </p:nvPr>
        </p:nvSpPr>
        <p:spPr/>
        <p:txBody>
          <a:bodyPr/>
          <a:lstStyle/>
          <a:p>
            <a:fld id="{746494E9-0E2B-B946-9F75-9D2BF49C4797}" type="slidenum">
              <a:rPr lang="en-US" smtClean="0"/>
              <a:t>32</a:t>
            </a:fld>
            <a:endParaRPr lang="en-US"/>
          </a:p>
        </p:txBody>
      </p:sp>
    </p:spTree>
    <p:extLst>
      <p:ext uri="{BB962C8B-B14F-4D97-AF65-F5344CB8AC3E}">
        <p14:creationId xmlns:p14="http://schemas.microsoft.com/office/powerpoint/2010/main" val="109011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EA5C-7E2B-C542-B429-34DA29191BB3}"/>
              </a:ext>
            </a:extLst>
          </p:cNvPr>
          <p:cNvSpPr>
            <a:spLocks noGrp="1"/>
          </p:cNvSpPr>
          <p:nvPr>
            <p:ph type="title"/>
          </p:nvPr>
        </p:nvSpPr>
        <p:spPr/>
        <p:txBody>
          <a:bodyPr/>
          <a:lstStyle/>
          <a:p>
            <a:r>
              <a:rPr lang="en-US" dirty="0"/>
              <a:t>Results</a:t>
            </a:r>
          </a:p>
        </p:txBody>
      </p:sp>
      <p:pic>
        <p:nvPicPr>
          <p:cNvPr id="3" name="Picture 2">
            <a:extLst>
              <a:ext uri="{FF2B5EF4-FFF2-40B4-BE49-F238E27FC236}">
                <a16:creationId xmlns:a16="http://schemas.microsoft.com/office/drawing/2014/main" id="{FF2FB412-984F-AE43-A308-9600019D7F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6387" y="448252"/>
            <a:ext cx="7971663" cy="6049086"/>
          </a:xfrm>
          <a:prstGeom prst="rect">
            <a:avLst/>
          </a:prstGeom>
        </p:spPr>
      </p:pic>
      <p:sp>
        <p:nvSpPr>
          <p:cNvPr id="4" name="Slide Number Placeholder 3">
            <a:extLst>
              <a:ext uri="{FF2B5EF4-FFF2-40B4-BE49-F238E27FC236}">
                <a16:creationId xmlns:a16="http://schemas.microsoft.com/office/drawing/2014/main" id="{5EB0FB0D-3865-7B4C-8DF1-4D4D01143B07}"/>
              </a:ext>
            </a:extLst>
          </p:cNvPr>
          <p:cNvSpPr>
            <a:spLocks noGrp="1"/>
          </p:cNvSpPr>
          <p:nvPr>
            <p:ph type="sldNum" sz="quarter" idx="12"/>
          </p:nvPr>
        </p:nvSpPr>
        <p:spPr/>
        <p:txBody>
          <a:bodyPr/>
          <a:lstStyle/>
          <a:p>
            <a:fld id="{746494E9-0E2B-B946-9F75-9D2BF49C4797}" type="slidenum">
              <a:rPr lang="en-US" smtClean="0"/>
              <a:t>33</a:t>
            </a:fld>
            <a:endParaRPr lang="en-US"/>
          </a:p>
        </p:txBody>
      </p:sp>
      <p:sp>
        <p:nvSpPr>
          <p:cNvPr id="5" name="Rectangle 4">
            <a:extLst>
              <a:ext uri="{FF2B5EF4-FFF2-40B4-BE49-F238E27FC236}">
                <a16:creationId xmlns:a16="http://schemas.microsoft.com/office/drawing/2014/main" id="{60F8F8EC-F5C3-6D43-8972-F0D18F4B11B5}"/>
              </a:ext>
            </a:extLst>
          </p:cNvPr>
          <p:cNvSpPr/>
          <p:nvPr/>
        </p:nvSpPr>
        <p:spPr>
          <a:xfrm>
            <a:off x="10688001" y="6219827"/>
            <a:ext cx="292868" cy="277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53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78E2-4F19-3B4D-936F-E1CF7730122C}"/>
              </a:ext>
            </a:extLst>
          </p:cNvPr>
          <p:cNvSpPr>
            <a:spLocks noGrp="1"/>
          </p:cNvSpPr>
          <p:nvPr>
            <p:ph type="title"/>
          </p:nvPr>
        </p:nvSpPr>
        <p:spPr/>
        <p:txBody>
          <a:bodyPr/>
          <a:lstStyle/>
          <a:p>
            <a:r>
              <a:rPr lang="en-US" dirty="0"/>
              <a:t>Results</a:t>
            </a:r>
          </a:p>
        </p:txBody>
      </p:sp>
      <p:sp>
        <p:nvSpPr>
          <p:cNvPr id="3" name="Content Placeholder 4">
            <a:extLst>
              <a:ext uri="{FF2B5EF4-FFF2-40B4-BE49-F238E27FC236}">
                <a16:creationId xmlns:a16="http://schemas.microsoft.com/office/drawing/2014/main" id="{9E9F4C57-A6F1-D04F-B78D-3E912E5FA2A6}"/>
              </a:ext>
            </a:extLst>
          </p:cNvPr>
          <p:cNvSpPr txBox="1">
            <a:spLocks/>
          </p:cNvSpPr>
          <p:nvPr/>
        </p:nvSpPr>
        <p:spPr>
          <a:xfrm>
            <a:off x="717550" y="1685925"/>
            <a:ext cx="10839450" cy="438992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Lifetime of Pb81+ beams have been studied in LHC at 450 GeV and 6.5 </a:t>
            </a:r>
            <a:r>
              <a:rPr lang="en-US" dirty="0" err="1"/>
              <a:t>TeV</a:t>
            </a:r>
            <a:r>
              <a:rPr lang="en-US" dirty="0"/>
              <a:t> proton equivalent energy.</a:t>
            </a:r>
          </a:p>
          <a:p>
            <a:r>
              <a:rPr lang="en-US" dirty="0"/>
              <a:t>Main observations:</a:t>
            </a:r>
          </a:p>
          <a:p>
            <a:pPr lvl="1"/>
            <a:r>
              <a:rPr lang="en-US" dirty="0">
                <a:solidFill>
                  <a:srgbClr val="FF0000"/>
                </a:solidFill>
              </a:rPr>
              <a:t>dominant limit of the beam intensity is the collimation efficiency </a:t>
            </a:r>
          </a:p>
          <a:p>
            <a:pPr lvl="1"/>
            <a:r>
              <a:rPr lang="en-US" dirty="0"/>
              <a:t>as expected, e.g. from IBS, lifetime decreases with intensity</a:t>
            </a:r>
          </a:p>
          <a:p>
            <a:r>
              <a:rPr lang="en-US" dirty="0"/>
              <a:t>Lifetime decreases with storage time</a:t>
            </a:r>
          </a:p>
          <a:p>
            <a:pPr lvl="1"/>
            <a:r>
              <a:rPr lang="en-US" dirty="0"/>
              <a:t>Average lifetime at Injection: ~20h</a:t>
            </a:r>
          </a:p>
          <a:p>
            <a:pPr lvl="1"/>
            <a:r>
              <a:rPr lang="en-US" dirty="0"/>
              <a:t>Average lifetime at Flat top:  ~50h</a:t>
            </a:r>
          </a:p>
          <a:p>
            <a:r>
              <a:rPr lang="en-US" dirty="0"/>
              <a:t>Preliminary beam dynamic simulations including IBS, radiation damping and </a:t>
            </a:r>
            <a:r>
              <a:rPr lang="en-US" dirty="0" err="1"/>
              <a:t>debunching</a:t>
            </a:r>
            <a:r>
              <a:rPr lang="en-US" dirty="0"/>
              <a:t> showed promising results but more studies needed.</a:t>
            </a:r>
          </a:p>
        </p:txBody>
      </p:sp>
      <p:sp>
        <p:nvSpPr>
          <p:cNvPr id="4" name="TextBox 3">
            <a:extLst>
              <a:ext uri="{FF2B5EF4-FFF2-40B4-BE49-F238E27FC236}">
                <a16:creationId xmlns:a16="http://schemas.microsoft.com/office/drawing/2014/main" id="{FA5745A5-9371-804B-B13F-46DB2E41C70A}"/>
              </a:ext>
            </a:extLst>
          </p:cNvPr>
          <p:cNvSpPr txBox="1"/>
          <p:nvPr/>
        </p:nvSpPr>
        <p:spPr>
          <a:xfrm>
            <a:off x="231006" y="6458552"/>
            <a:ext cx="2695074" cy="307777"/>
          </a:xfrm>
          <a:prstGeom prst="rect">
            <a:avLst/>
          </a:prstGeom>
          <a:noFill/>
        </p:spPr>
        <p:txBody>
          <a:bodyPr wrap="square" rtlCol="0">
            <a:spAutoFit/>
          </a:bodyPr>
          <a:lstStyle/>
          <a:p>
            <a:r>
              <a:rPr lang="en-US" sz="1400" dirty="0"/>
              <a:t>Michaela </a:t>
            </a:r>
            <a:r>
              <a:rPr lang="en-US" sz="1400" dirty="0" err="1"/>
              <a:t>Schaumann</a:t>
            </a:r>
            <a:endParaRPr lang="en-US" sz="1400" dirty="0"/>
          </a:p>
        </p:txBody>
      </p:sp>
      <p:sp>
        <p:nvSpPr>
          <p:cNvPr id="5" name="Slide Number Placeholder 4">
            <a:extLst>
              <a:ext uri="{FF2B5EF4-FFF2-40B4-BE49-F238E27FC236}">
                <a16:creationId xmlns:a16="http://schemas.microsoft.com/office/drawing/2014/main" id="{821C40DC-6D26-5A48-9C06-3038740EA543}"/>
              </a:ext>
            </a:extLst>
          </p:cNvPr>
          <p:cNvSpPr>
            <a:spLocks noGrp="1"/>
          </p:cNvSpPr>
          <p:nvPr>
            <p:ph type="sldNum" sz="quarter" idx="12"/>
          </p:nvPr>
        </p:nvSpPr>
        <p:spPr/>
        <p:txBody>
          <a:bodyPr/>
          <a:lstStyle/>
          <a:p>
            <a:fld id="{746494E9-0E2B-B946-9F75-9D2BF49C4797}" type="slidenum">
              <a:rPr lang="en-US" smtClean="0"/>
              <a:t>34</a:t>
            </a:fld>
            <a:endParaRPr lang="en-US"/>
          </a:p>
        </p:txBody>
      </p:sp>
    </p:spTree>
    <p:extLst>
      <p:ext uri="{BB962C8B-B14F-4D97-AF65-F5344CB8AC3E}">
        <p14:creationId xmlns:p14="http://schemas.microsoft.com/office/powerpoint/2010/main" val="2069809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8695-726E-124A-A1EE-DFCE881BE702}"/>
              </a:ext>
            </a:extLst>
          </p:cNvPr>
          <p:cNvSpPr>
            <a:spLocks noGrp="1"/>
          </p:cNvSpPr>
          <p:nvPr>
            <p:ph type="title"/>
          </p:nvPr>
        </p:nvSpPr>
        <p:spPr>
          <a:xfrm>
            <a:off x="281460" y="0"/>
            <a:ext cx="6906986" cy="1107416"/>
          </a:xfrm>
        </p:spPr>
        <p:txBody>
          <a:bodyPr/>
          <a:lstStyle/>
          <a:p>
            <a:r>
              <a:rPr lang="en-US" dirty="0"/>
              <a:t>Other ongoing studies</a:t>
            </a:r>
          </a:p>
        </p:txBody>
      </p:sp>
      <p:pic>
        <p:nvPicPr>
          <p:cNvPr id="4" name="Picture 3">
            <a:extLst>
              <a:ext uri="{FF2B5EF4-FFF2-40B4-BE49-F238E27FC236}">
                <a16:creationId xmlns:a16="http://schemas.microsoft.com/office/drawing/2014/main" id="{9FB14737-88FB-004E-BBA5-63E7C64A7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5005" y="942977"/>
            <a:ext cx="9262174" cy="5915023"/>
          </a:xfrm>
          <a:prstGeom prst="rect">
            <a:avLst/>
          </a:prstGeom>
        </p:spPr>
      </p:pic>
      <p:sp>
        <p:nvSpPr>
          <p:cNvPr id="5" name="Slide Number Placeholder 4">
            <a:extLst>
              <a:ext uri="{FF2B5EF4-FFF2-40B4-BE49-F238E27FC236}">
                <a16:creationId xmlns:a16="http://schemas.microsoft.com/office/drawing/2014/main" id="{D74F43B7-CA84-3B40-86CF-CF109D78312C}"/>
              </a:ext>
            </a:extLst>
          </p:cNvPr>
          <p:cNvSpPr>
            <a:spLocks noGrp="1"/>
          </p:cNvSpPr>
          <p:nvPr>
            <p:ph type="sldNum" sz="quarter" idx="12"/>
          </p:nvPr>
        </p:nvSpPr>
        <p:spPr/>
        <p:txBody>
          <a:bodyPr/>
          <a:lstStyle/>
          <a:p>
            <a:fld id="{746494E9-0E2B-B946-9F75-9D2BF49C4797}" type="slidenum">
              <a:rPr lang="en-US" smtClean="0"/>
              <a:t>35</a:t>
            </a:fld>
            <a:endParaRPr lang="en-US"/>
          </a:p>
        </p:txBody>
      </p:sp>
    </p:spTree>
    <p:extLst>
      <p:ext uri="{BB962C8B-B14F-4D97-AF65-F5344CB8AC3E}">
        <p14:creationId xmlns:p14="http://schemas.microsoft.com/office/powerpoint/2010/main" val="10514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83DD-DD62-0C49-B45B-E0C5249B3411}"/>
              </a:ext>
            </a:extLst>
          </p:cNvPr>
          <p:cNvSpPr>
            <a:spLocks noGrp="1"/>
          </p:cNvSpPr>
          <p:nvPr>
            <p:ph type="title"/>
          </p:nvPr>
        </p:nvSpPr>
        <p:spPr/>
        <p:txBody>
          <a:bodyPr/>
          <a:lstStyle/>
          <a:p>
            <a:r>
              <a:rPr lang="en-US" dirty="0"/>
              <a:t>Potential</a:t>
            </a:r>
          </a:p>
        </p:txBody>
      </p:sp>
      <p:sp>
        <p:nvSpPr>
          <p:cNvPr id="3" name="Text Placeholder 2">
            <a:extLst>
              <a:ext uri="{FF2B5EF4-FFF2-40B4-BE49-F238E27FC236}">
                <a16:creationId xmlns:a16="http://schemas.microsoft.com/office/drawing/2014/main" id="{BDDA2831-C395-7747-A1DF-6936A8EDB12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D7A2D67-0666-A94C-B5FB-8D9965EF2B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0845" y="1016000"/>
            <a:ext cx="6463577" cy="4914900"/>
          </a:xfrm>
          <a:prstGeom prst="rect">
            <a:avLst/>
          </a:prstGeom>
        </p:spPr>
      </p:pic>
      <p:sp>
        <p:nvSpPr>
          <p:cNvPr id="5" name="Slide Number Placeholder 4">
            <a:extLst>
              <a:ext uri="{FF2B5EF4-FFF2-40B4-BE49-F238E27FC236}">
                <a16:creationId xmlns:a16="http://schemas.microsoft.com/office/drawing/2014/main" id="{9055E750-F99F-3B41-AB49-FFF32FC1FC65}"/>
              </a:ext>
            </a:extLst>
          </p:cNvPr>
          <p:cNvSpPr>
            <a:spLocks noGrp="1"/>
          </p:cNvSpPr>
          <p:nvPr>
            <p:ph type="sldNum" sz="quarter" idx="12"/>
          </p:nvPr>
        </p:nvSpPr>
        <p:spPr/>
        <p:txBody>
          <a:bodyPr/>
          <a:lstStyle/>
          <a:p>
            <a:fld id="{746494E9-0E2B-B946-9F75-9D2BF49C4797}" type="slidenum">
              <a:rPr lang="en-US" smtClean="0"/>
              <a:t>36</a:t>
            </a:fld>
            <a:endParaRPr lang="en-US"/>
          </a:p>
        </p:txBody>
      </p:sp>
    </p:spTree>
    <p:extLst>
      <p:ext uri="{BB962C8B-B14F-4D97-AF65-F5344CB8AC3E}">
        <p14:creationId xmlns:p14="http://schemas.microsoft.com/office/powerpoint/2010/main" val="75977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07527-5A71-304D-9BC1-C3A6E6434E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0600" y="458284"/>
            <a:ext cx="7297631" cy="5250366"/>
          </a:xfrm>
          <a:prstGeom prst="rect">
            <a:avLst/>
          </a:prstGeom>
        </p:spPr>
      </p:pic>
      <p:sp>
        <p:nvSpPr>
          <p:cNvPr id="4" name="TextBox 3">
            <a:extLst>
              <a:ext uri="{FF2B5EF4-FFF2-40B4-BE49-F238E27FC236}">
                <a16:creationId xmlns:a16="http://schemas.microsoft.com/office/drawing/2014/main" id="{43362F17-B70F-C442-BD68-4B1151A4BF6B}"/>
              </a:ext>
            </a:extLst>
          </p:cNvPr>
          <p:cNvSpPr txBox="1"/>
          <p:nvPr/>
        </p:nvSpPr>
        <p:spPr>
          <a:xfrm>
            <a:off x="2899515" y="6007100"/>
            <a:ext cx="6019800" cy="646331"/>
          </a:xfrm>
          <a:prstGeom prst="rect">
            <a:avLst/>
          </a:prstGeom>
          <a:noFill/>
          <a:ln>
            <a:solidFill>
              <a:srgbClr val="FF0000"/>
            </a:solidFill>
          </a:ln>
        </p:spPr>
        <p:txBody>
          <a:bodyPr wrap="square" rtlCol="0">
            <a:spAutoFit/>
          </a:bodyPr>
          <a:lstStyle/>
          <a:p>
            <a:pPr algn="ctr"/>
            <a:r>
              <a:rPr lang="en-US" b="1" dirty="0">
                <a:solidFill>
                  <a:srgbClr val="FF0000"/>
                </a:solidFill>
              </a:rPr>
              <a:t>Caveat: should bear in mind that relativistic electrons are somewhat easier to produce than high energy PSIs!</a:t>
            </a:r>
          </a:p>
        </p:txBody>
      </p:sp>
      <p:sp>
        <p:nvSpPr>
          <p:cNvPr id="2" name="Slide Number Placeholder 1">
            <a:extLst>
              <a:ext uri="{FF2B5EF4-FFF2-40B4-BE49-F238E27FC236}">
                <a16:creationId xmlns:a16="http://schemas.microsoft.com/office/drawing/2014/main" id="{F8386B0A-2468-EF4C-9B44-989E30F4BC67}"/>
              </a:ext>
            </a:extLst>
          </p:cNvPr>
          <p:cNvSpPr>
            <a:spLocks noGrp="1"/>
          </p:cNvSpPr>
          <p:nvPr>
            <p:ph type="sldNum" sz="quarter" idx="12"/>
          </p:nvPr>
        </p:nvSpPr>
        <p:spPr/>
        <p:txBody>
          <a:bodyPr/>
          <a:lstStyle/>
          <a:p>
            <a:fld id="{746494E9-0E2B-B946-9F75-9D2BF49C4797}" type="slidenum">
              <a:rPr lang="en-US" smtClean="0"/>
              <a:t>37</a:t>
            </a:fld>
            <a:endParaRPr lang="en-US"/>
          </a:p>
        </p:txBody>
      </p:sp>
    </p:spTree>
    <p:extLst>
      <p:ext uri="{BB962C8B-B14F-4D97-AF65-F5344CB8AC3E}">
        <p14:creationId xmlns:p14="http://schemas.microsoft.com/office/powerpoint/2010/main" val="3043854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A95CC-F871-B340-95B8-412B4E4E0C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6808" y="0"/>
            <a:ext cx="9438384" cy="6858000"/>
          </a:xfrm>
          <a:prstGeom prst="rect">
            <a:avLst/>
          </a:prstGeom>
        </p:spPr>
      </p:pic>
      <p:sp>
        <p:nvSpPr>
          <p:cNvPr id="3" name="TextBox 2">
            <a:extLst>
              <a:ext uri="{FF2B5EF4-FFF2-40B4-BE49-F238E27FC236}">
                <a16:creationId xmlns:a16="http://schemas.microsoft.com/office/drawing/2014/main" id="{F680AB18-6CF3-AD45-A53A-5043D15119C0}"/>
              </a:ext>
            </a:extLst>
          </p:cNvPr>
          <p:cNvSpPr txBox="1"/>
          <p:nvPr/>
        </p:nvSpPr>
        <p:spPr>
          <a:xfrm>
            <a:off x="1320800" y="784055"/>
            <a:ext cx="10102850" cy="369332"/>
          </a:xfrm>
          <a:prstGeom prst="rect">
            <a:avLst/>
          </a:prstGeom>
          <a:noFill/>
        </p:spPr>
        <p:txBody>
          <a:bodyPr wrap="square" rtlCol="0">
            <a:spAutoFit/>
          </a:bodyPr>
          <a:lstStyle/>
          <a:p>
            <a:r>
              <a:rPr lang="en-US" dirty="0"/>
              <a:t>Doppler upshifting of intense laser sources; “monochromatic” source; intense electron beam needed</a:t>
            </a:r>
          </a:p>
        </p:txBody>
      </p:sp>
      <p:sp>
        <p:nvSpPr>
          <p:cNvPr id="4" name="Rectangle 3">
            <a:extLst>
              <a:ext uri="{FF2B5EF4-FFF2-40B4-BE49-F238E27FC236}">
                <a16:creationId xmlns:a16="http://schemas.microsoft.com/office/drawing/2014/main" id="{94E14C58-08A1-1E43-99B3-0543C3C6E013}"/>
              </a:ext>
            </a:extLst>
          </p:cNvPr>
          <p:cNvSpPr/>
          <p:nvPr/>
        </p:nvSpPr>
        <p:spPr>
          <a:xfrm>
            <a:off x="10289406" y="6410425"/>
            <a:ext cx="240632" cy="26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A2DC283-769C-7B4A-AB0D-1FA63A40EA0B}"/>
              </a:ext>
            </a:extLst>
          </p:cNvPr>
          <p:cNvSpPr>
            <a:spLocks noGrp="1"/>
          </p:cNvSpPr>
          <p:nvPr>
            <p:ph type="sldNum" sz="quarter" idx="12"/>
          </p:nvPr>
        </p:nvSpPr>
        <p:spPr/>
        <p:txBody>
          <a:bodyPr/>
          <a:lstStyle/>
          <a:p>
            <a:fld id="{746494E9-0E2B-B946-9F75-9D2BF49C4797}" type="slidenum">
              <a:rPr lang="en-US" smtClean="0"/>
              <a:t>38</a:t>
            </a:fld>
            <a:endParaRPr lang="en-US"/>
          </a:p>
        </p:txBody>
      </p:sp>
    </p:spTree>
    <p:extLst>
      <p:ext uri="{BB962C8B-B14F-4D97-AF65-F5344CB8AC3E}">
        <p14:creationId xmlns:p14="http://schemas.microsoft.com/office/powerpoint/2010/main" val="2307316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8C97-836D-0741-B120-83B89C972318}"/>
              </a:ext>
            </a:extLst>
          </p:cNvPr>
          <p:cNvSpPr>
            <a:spLocks noGrp="1"/>
          </p:cNvSpPr>
          <p:nvPr>
            <p:ph type="title"/>
          </p:nvPr>
        </p:nvSpPr>
        <p:spPr/>
        <p:txBody>
          <a:bodyPr/>
          <a:lstStyle/>
          <a:p>
            <a:r>
              <a:rPr lang="en-US" dirty="0"/>
              <a:t>Gamma Factory</a:t>
            </a:r>
          </a:p>
        </p:txBody>
      </p:sp>
      <p:pic>
        <p:nvPicPr>
          <p:cNvPr id="4" name="Picture 3">
            <a:extLst>
              <a:ext uri="{FF2B5EF4-FFF2-40B4-BE49-F238E27FC236}">
                <a16:creationId xmlns:a16="http://schemas.microsoft.com/office/drawing/2014/main" id="{45E0BFFD-356E-B143-A379-1FEBF6285611}"/>
              </a:ext>
            </a:extLst>
          </p:cNvPr>
          <p:cNvPicPr>
            <a:picLocks noChangeAspect="1"/>
          </p:cNvPicPr>
          <p:nvPr/>
        </p:nvPicPr>
        <p:blipFill>
          <a:blip r:embed="rId2"/>
          <a:stretch>
            <a:fillRect/>
          </a:stretch>
        </p:blipFill>
        <p:spPr>
          <a:xfrm>
            <a:off x="2628900" y="1722909"/>
            <a:ext cx="7581900" cy="4636187"/>
          </a:xfrm>
          <a:prstGeom prst="rect">
            <a:avLst/>
          </a:prstGeom>
        </p:spPr>
      </p:pic>
      <p:sp>
        <p:nvSpPr>
          <p:cNvPr id="3" name="Slide Number Placeholder 2">
            <a:extLst>
              <a:ext uri="{FF2B5EF4-FFF2-40B4-BE49-F238E27FC236}">
                <a16:creationId xmlns:a16="http://schemas.microsoft.com/office/drawing/2014/main" id="{7A8276B5-B848-784D-AED7-CA01C853240C}"/>
              </a:ext>
            </a:extLst>
          </p:cNvPr>
          <p:cNvSpPr>
            <a:spLocks noGrp="1"/>
          </p:cNvSpPr>
          <p:nvPr>
            <p:ph type="sldNum" sz="quarter" idx="12"/>
          </p:nvPr>
        </p:nvSpPr>
        <p:spPr/>
        <p:txBody>
          <a:bodyPr/>
          <a:lstStyle/>
          <a:p>
            <a:fld id="{746494E9-0E2B-B946-9F75-9D2BF49C4797}" type="slidenum">
              <a:rPr lang="en-US" smtClean="0"/>
              <a:t>39</a:t>
            </a:fld>
            <a:endParaRPr lang="en-US"/>
          </a:p>
        </p:txBody>
      </p:sp>
    </p:spTree>
    <p:extLst>
      <p:ext uri="{BB962C8B-B14F-4D97-AF65-F5344CB8AC3E}">
        <p14:creationId xmlns:p14="http://schemas.microsoft.com/office/powerpoint/2010/main" val="140887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87A23F-BAF2-40F7-981E-A4E481A32A38}" type="slidenum">
              <a:rPr lang="en-US" smtClean="0"/>
              <a:pPr/>
              <a:t>4</a:t>
            </a:fld>
            <a:endParaRPr lang="en-US"/>
          </a:p>
        </p:txBody>
      </p:sp>
      <p:pic>
        <p:nvPicPr>
          <p:cNvPr id="4" name="Picture 3" descr="Screen Shot 2013-05-09 at 8.00.52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460"/>
            <a:ext cx="9144000" cy="5120027"/>
          </a:xfrm>
          <a:prstGeom prst="rect">
            <a:avLst/>
          </a:prstGeom>
        </p:spPr>
      </p:pic>
      <p:grpSp>
        <p:nvGrpSpPr>
          <p:cNvPr id="21" name="Group 20"/>
          <p:cNvGrpSpPr/>
          <p:nvPr/>
        </p:nvGrpSpPr>
        <p:grpSpPr>
          <a:xfrm>
            <a:off x="2679960" y="1388002"/>
            <a:ext cx="838200" cy="1143000"/>
            <a:chOff x="1371600" y="1295400"/>
            <a:chExt cx="838200" cy="1143000"/>
          </a:xfrm>
        </p:grpSpPr>
        <p:cxnSp>
          <p:nvCxnSpPr>
            <p:cNvPr id="10" name="Straight Connector 9"/>
            <p:cNvCxnSpPr/>
            <p:nvPr/>
          </p:nvCxnSpPr>
          <p:spPr>
            <a:xfrm>
              <a:off x="1752600" y="19050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71600" y="1295400"/>
              <a:ext cx="838200" cy="600164"/>
            </a:xfrm>
            <a:prstGeom prst="rect">
              <a:avLst/>
            </a:prstGeom>
            <a:noFill/>
          </p:spPr>
          <p:txBody>
            <a:bodyPr wrap="square" tIns="0" rtlCol="0">
              <a:spAutoFit/>
            </a:bodyPr>
            <a:lstStyle/>
            <a:p>
              <a:r>
                <a:rPr lang="en-US" dirty="0">
                  <a:solidFill>
                    <a:prstClr val="white"/>
                  </a:solidFill>
                  <a:latin typeface="Times"/>
                  <a:cs typeface="Times"/>
                </a:rPr>
                <a:t>Beam dumps</a:t>
              </a:r>
            </a:p>
          </p:txBody>
        </p:sp>
      </p:grpSp>
      <p:grpSp>
        <p:nvGrpSpPr>
          <p:cNvPr id="22" name="Group 21"/>
          <p:cNvGrpSpPr/>
          <p:nvPr/>
        </p:nvGrpSpPr>
        <p:grpSpPr>
          <a:xfrm>
            <a:off x="3587751" y="3694600"/>
            <a:ext cx="3117848" cy="914400"/>
            <a:chOff x="2362200" y="3733800"/>
            <a:chExt cx="665018" cy="914400"/>
          </a:xfrm>
        </p:grpSpPr>
        <p:sp>
          <p:nvSpPr>
            <p:cNvPr id="12" name="TextBox 11"/>
            <p:cNvSpPr txBox="1"/>
            <p:nvPr/>
          </p:nvSpPr>
          <p:spPr>
            <a:xfrm>
              <a:off x="2362200" y="3733800"/>
              <a:ext cx="665018" cy="323165"/>
            </a:xfrm>
            <a:prstGeom prst="rect">
              <a:avLst/>
            </a:prstGeom>
            <a:noFill/>
          </p:spPr>
          <p:txBody>
            <a:bodyPr wrap="square" tIns="0" rtlCol="0">
              <a:spAutoFit/>
            </a:bodyPr>
            <a:lstStyle/>
            <a:p>
              <a:r>
                <a:rPr lang="en-US" dirty="0">
                  <a:solidFill>
                    <a:prstClr val="white"/>
                  </a:solidFill>
                  <a:latin typeface="Times"/>
                  <a:cs typeface="Times"/>
                </a:rPr>
                <a:t>RF: 8 s/c cavities/beam</a:t>
              </a:r>
            </a:p>
          </p:txBody>
        </p:sp>
        <p:cxnSp>
          <p:nvCxnSpPr>
            <p:cNvPr id="13" name="Straight Connector 12"/>
            <p:cNvCxnSpPr>
              <a:cxnSpLocks/>
            </p:cNvCxnSpPr>
            <p:nvPr/>
          </p:nvCxnSpPr>
          <p:spPr>
            <a:xfrm>
              <a:off x="2590800" y="41148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848600" y="3551425"/>
            <a:ext cx="1295400" cy="914400"/>
            <a:chOff x="6324600" y="3505200"/>
            <a:chExt cx="1295400" cy="914400"/>
          </a:xfrm>
        </p:grpSpPr>
        <p:sp>
          <p:nvSpPr>
            <p:cNvPr id="14" name="TextBox 13"/>
            <p:cNvSpPr txBox="1"/>
            <p:nvPr/>
          </p:nvSpPr>
          <p:spPr>
            <a:xfrm>
              <a:off x="6324600" y="3505200"/>
              <a:ext cx="1295400" cy="323165"/>
            </a:xfrm>
            <a:prstGeom prst="rect">
              <a:avLst/>
            </a:prstGeom>
            <a:noFill/>
          </p:spPr>
          <p:txBody>
            <a:bodyPr wrap="square" tIns="0" rtlCol="0">
              <a:spAutoFit/>
            </a:bodyPr>
            <a:lstStyle/>
            <a:p>
              <a:r>
                <a:rPr lang="en-US" dirty="0">
                  <a:solidFill>
                    <a:prstClr val="white"/>
                  </a:solidFill>
                  <a:latin typeface="Times"/>
                  <a:cs typeface="Times"/>
                </a:rPr>
                <a:t>Collimation</a:t>
              </a:r>
            </a:p>
          </p:txBody>
        </p:sp>
        <p:cxnSp>
          <p:nvCxnSpPr>
            <p:cNvPr id="15" name="Straight Connector 14"/>
            <p:cNvCxnSpPr/>
            <p:nvPr/>
          </p:nvCxnSpPr>
          <p:spPr>
            <a:xfrm>
              <a:off x="6934200" y="38862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572000" y="1103800"/>
            <a:ext cx="1295400" cy="914400"/>
            <a:chOff x="3048000" y="1143000"/>
            <a:chExt cx="1295400" cy="914400"/>
          </a:xfrm>
        </p:grpSpPr>
        <p:sp>
          <p:nvSpPr>
            <p:cNvPr id="16" name="TextBox 15"/>
            <p:cNvSpPr txBox="1"/>
            <p:nvPr/>
          </p:nvSpPr>
          <p:spPr>
            <a:xfrm>
              <a:off x="3048000" y="1143000"/>
              <a:ext cx="1295400" cy="323165"/>
            </a:xfrm>
            <a:prstGeom prst="rect">
              <a:avLst/>
            </a:prstGeom>
            <a:noFill/>
          </p:spPr>
          <p:txBody>
            <a:bodyPr wrap="square" tIns="0" rtlCol="0">
              <a:spAutoFit/>
            </a:bodyPr>
            <a:lstStyle/>
            <a:p>
              <a:r>
                <a:rPr lang="en-US" dirty="0">
                  <a:solidFill>
                    <a:prstClr val="white"/>
                  </a:solidFill>
                  <a:latin typeface="Times"/>
                  <a:cs typeface="Times"/>
                </a:rPr>
                <a:t>Collimation</a:t>
              </a:r>
            </a:p>
          </p:txBody>
        </p:sp>
        <p:cxnSp>
          <p:nvCxnSpPr>
            <p:cNvPr id="17" name="Straight Connector 16"/>
            <p:cNvCxnSpPr/>
            <p:nvPr/>
          </p:nvCxnSpPr>
          <p:spPr>
            <a:xfrm>
              <a:off x="3657600" y="15240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703512" y="5257800"/>
            <a:ext cx="3554288" cy="1477328"/>
          </a:xfrm>
          <a:prstGeom prst="rect">
            <a:avLst/>
          </a:prstGeom>
          <a:solidFill>
            <a:schemeClr val="bg2"/>
          </a:solidFill>
          <a:ln>
            <a:solidFill>
              <a:schemeClr val="tx2"/>
            </a:solidFill>
          </a:ln>
        </p:spPr>
        <p:txBody>
          <a:bodyPr wrap="square" rtlCol="0">
            <a:spAutoFit/>
          </a:bodyPr>
          <a:lstStyle/>
          <a:p>
            <a:r>
              <a:rPr lang="en-US" dirty="0">
                <a:solidFill>
                  <a:prstClr val="black"/>
                </a:solidFill>
              </a:rPr>
              <a:t>1720 Power converters</a:t>
            </a:r>
          </a:p>
          <a:p>
            <a:r>
              <a:rPr lang="en-US" dirty="0">
                <a:solidFill>
                  <a:prstClr val="black"/>
                </a:solidFill>
              </a:rPr>
              <a:t>&gt; 9000 magnetic elements</a:t>
            </a:r>
          </a:p>
          <a:p>
            <a:r>
              <a:rPr lang="en-US" dirty="0">
                <a:solidFill>
                  <a:prstClr val="black"/>
                </a:solidFill>
              </a:rPr>
              <a:t>7568 Quench detection systems  </a:t>
            </a:r>
          </a:p>
          <a:p>
            <a:r>
              <a:rPr lang="en-US" dirty="0">
                <a:solidFill>
                  <a:prstClr val="black"/>
                </a:solidFill>
              </a:rPr>
              <a:t>1088 Beam position monitors</a:t>
            </a:r>
          </a:p>
          <a:p>
            <a:r>
              <a:rPr lang="en-US" dirty="0">
                <a:solidFill>
                  <a:prstClr val="black"/>
                </a:solidFill>
              </a:rPr>
              <a:t>~4000 Beam loss monitors</a:t>
            </a:r>
          </a:p>
        </p:txBody>
      </p:sp>
      <p:sp>
        <p:nvSpPr>
          <p:cNvPr id="3" name="TextBox 2"/>
          <p:cNvSpPr txBox="1"/>
          <p:nvPr/>
        </p:nvSpPr>
        <p:spPr>
          <a:xfrm>
            <a:off x="5867400" y="5510518"/>
            <a:ext cx="4524208" cy="923330"/>
          </a:xfrm>
          <a:prstGeom prst="rect">
            <a:avLst/>
          </a:prstGeom>
          <a:solidFill>
            <a:schemeClr val="tx2">
              <a:lumMod val="20000"/>
              <a:lumOff val="80000"/>
            </a:schemeClr>
          </a:solidFill>
          <a:ln>
            <a:solidFill>
              <a:schemeClr val="tx2"/>
            </a:solidFill>
          </a:ln>
        </p:spPr>
        <p:txBody>
          <a:bodyPr wrap="square" rtlCol="0">
            <a:spAutoFit/>
          </a:bodyPr>
          <a:lstStyle/>
          <a:p>
            <a:r>
              <a:rPr lang="en-US" dirty="0">
                <a:solidFill>
                  <a:prstClr val="black"/>
                </a:solidFill>
              </a:rPr>
              <a:t>150 </a:t>
            </a:r>
            <a:r>
              <a:rPr lang="en-US" dirty="0" err="1">
                <a:solidFill>
                  <a:prstClr val="black"/>
                </a:solidFill>
              </a:rPr>
              <a:t>tonnes</a:t>
            </a:r>
            <a:r>
              <a:rPr lang="en-US" dirty="0">
                <a:solidFill>
                  <a:prstClr val="black"/>
                </a:solidFill>
              </a:rPr>
              <a:t> helium, ~90 </a:t>
            </a:r>
            <a:r>
              <a:rPr lang="en-US" dirty="0" err="1">
                <a:solidFill>
                  <a:prstClr val="black"/>
                </a:solidFill>
              </a:rPr>
              <a:t>tonnes</a:t>
            </a:r>
            <a:r>
              <a:rPr lang="en-US" dirty="0">
                <a:solidFill>
                  <a:prstClr val="black"/>
                </a:solidFill>
              </a:rPr>
              <a:t> at 1.9 K</a:t>
            </a:r>
          </a:p>
          <a:p>
            <a:r>
              <a:rPr lang="en-US" dirty="0">
                <a:solidFill>
                  <a:prstClr val="black"/>
                </a:solidFill>
              </a:rPr>
              <a:t>~350 MJ stored beam energy</a:t>
            </a:r>
          </a:p>
          <a:p>
            <a:r>
              <a:rPr lang="en-US" dirty="0">
                <a:solidFill>
                  <a:prstClr val="black"/>
                </a:solidFill>
              </a:rPr>
              <a:t>1.2 GJ magnetic energy per sector at 6.5 </a:t>
            </a:r>
            <a:r>
              <a:rPr lang="en-US" dirty="0" err="1">
                <a:solidFill>
                  <a:prstClr val="black"/>
                </a:solidFill>
              </a:rPr>
              <a:t>TeV</a:t>
            </a:r>
            <a:endParaRPr lang="en-US" dirty="0">
              <a:solidFill>
                <a:prstClr val="black"/>
              </a:solidFill>
            </a:endParaRPr>
          </a:p>
        </p:txBody>
      </p:sp>
      <p:sp>
        <p:nvSpPr>
          <p:cNvPr id="5" name="TextBox 4"/>
          <p:cNvSpPr txBox="1"/>
          <p:nvPr/>
        </p:nvSpPr>
        <p:spPr>
          <a:xfrm>
            <a:off x="4114800" y="341800"/>
            <a:ext cx="4724400" cy="523220"/>
          </a:xfrm>
          <a:prstGeom prst="rect">
            <a:avLst/>
          </a:prstGeom>
          <a:noFill/>
        </p:spPr>
        <p:txBody>
          <a:bodyPr wrap="square" rtlCol="0">
            <a:spAutoFit/>
          </a:bodyPr>
          <a:lstStyle/>
          <a:p>
            <a:r>
              <a:rPr lang="en-US" sz="2800" dirty="0">
                <a:solidFill>
                  <a:prstClr val="white"/>
                </a:solidFill>
                <a:latin typeface="Times"/>
                <a:cs typeface="Times"/>
              </a:rPr>
              <a:t>LHC: big, cold, high energy</a:t>
            </a:r>
          </a:p>
        </p:txBody>
      </p:sp>
      <p:grpSp>
        <p:nvGrpSpPr>
          <p:cNvPr id="6" name="Group 5"/>
          <p:cNvGrpSpPr/>
          <p:nvPr/>
        </p:nvGrpSpPr>
        <p:grpSpPr>
          <a:xfrm>
            <a:off x="6019800" y="1180000"/>
            <a:ext cx="1447800" cy="838200"/>
            <a:chOff x="4495800" y="1219200"/>
            <a:chExt cx="1447800" cy="838200"/>
          </a:xfrm>
        </p:grpSpPr>
        <p:sp>
          <p:nvSpPr>
            <p:cNvPr id="19" name="TextBox 18"/>
            <p:cNvSpPr txBox="1"/>
            <p:nvPr/>
          </p:nvSpPr>
          <p:spPr>
            <a:xfrm>
              <a:off x="4495800" y="1219200"/>
              <a:ext cx="1447800" cy="323165"/>
            </a:xfrm>
            <a:prstGeom prst="rect">
              <a:avLst/>
            </a:prstGeom>
            <a:noFill/>
          </p:spPr>
          <p:txBody>
            <a:bodyPr wrap="square" tIns="0" rtlCol="0">
              <a:spAutoFit/>
            </a:bodyPr>
            <a:lstStyle/>
            <a:p>
              <a:r>
                <a:rPr lang="en-US" dirty="0">
                  <a:solidFill>
                    <a:prstClr val="white"/>
                  </a:solidFill>
                  <a:latin typeface="Times"/>
                  <a:cs typeface="Times"/>
                </a:rPr>
                <a:t>Injection B2</a:t>
              </a:r>
            </a:p>
          </p:txBody>
        </p:sp>
        <p:cxnSp>
          <p:nvCxnSpPr>
            <p:cNvPr id="20" name="Straight Connector 19"/>
            <p:cNvCxnSpPr/>
            <p:nvPr/>
          </p:nvCxnSpPr>
          <p:spPr>
            <a:xfrm>
              <a:off x="5105400" y="15240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9198685" y="2170600"/>
            <a:ext cx="1447800" cy="914400"/>
            <a:chOff x="7674685" y="2209800"/>
            <a:chExt cx="1447800" cy="914400"/>
          </a:xfrm>
        </p:grpSpPr>
        <p:sp>
          <p:nvSpPr>
            <p:cNvPr id="23" name="TextBox 22"/>
            <p:cNvSpPr txBox="1"/>
            <p:nvPr/>
          </p:nvSpPr>
          <p:spPr>
            <a:xfrm>
              <a:off x="7674685" y="2209800"/>
              <a:ext cx="1447800" cy="323165"/>
            </a:xfrm>
            <a:prstGeom prst="rect">
              <a:avLst/>
            </a:prstGeom>
            <a:noFill/>
          </p:spPr>
          <p:txBody>
            <a:bodyPr wrap="square" tIns="0" rtlCol="0">
              <a:spAutoFit/>
            </a:bodyPr>
            <a:lstStyle/>
            <a:p>
              <a:r>
                <a:rPr lang="en-US" dirty="0">
                  <a:solidFill>
                    <a:prstClr val="white"/>
                  </a:solidFill>
                  <a:latin typeface="Times"/>
                  <a:cs typeface="Times"/>
                </a:rPr>
                <a:t>Injection B1</a:t>
              </a:r>
            </a:p>
          </p:txBody>
        </p:sp>
        <p:cxnSp>
          <p:nvCxnSpPr>
            <p:cNvPr id="24" name="Straight Connector 23"/>
            <p:cNvCxnSpPr/>
            <p:nvPr/>
          </p:nvCxnSpPr>
          <p:spPr>
            <a:xfrm>
              <a:off x="8305800" y="2590800"/>
              <a:ext cx="0" cy="533400"/>
            </a:xfrm>
            <a:prstGeom prst="line">
              <a:avLst/>
            </a:prstGeom>
            <a:ln>
              <a:solidFill>
                <a:schemeClr val="bg1"/>
              </a:solidFil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040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C6FE6-7C12-8441-A0F1-C12AC5346D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247" y="0"/>
            <a:ext cx="10109505" cy="6858000"/>
          </a:xfrm>
          <a:prstGeom prst="rect">
            <a:avLst/>
          </a:prstGeom>
        </p:spPr>
      </p:pic>
      <p:sp>
        <p:nvSpPr>
          <p:cNvPr id="2" name="Slide Number Placeholder 1">
            <a:extLst>
              <a:ext uri="{FF2B5EF4-FFF2-40B4-BE49-F238E27FC236}">
                <a16:creationId xmlns:a16="http://schemas.microsoft.com/office/drawing/2014/main" id="{FA405574-A7B0-0F4A-ABC4-12908965D524}"/>
              </a:ext>
            </a:extLst>
          </p:cNvPr>
          <p:cNvSpPr>
            <a:spLocks noGrp="1"/>
          </p:cNvSpPr>
          <p:nvPr>
            <p:ph type="sldNum" sz="quarter" idx="12"/>
          </p:nvPr>
        </p:nvSpPr>
        <p:spPr/>
        <p:txBody>
          <a:bodyPr/>
          <a:lstStyle/>
          <a:p>
            <a:fld id="{746494E9-0E2B-B946-9F75-9D2BF49C4797}" type="slidenum">
              <a:rPr lang="en-US" smtClean="0"/>
              <a:t>40</a:t>
            </a:fld>
            <a:endParaRPr lang="en-US"/>
          </a:p>
        </p:txBody>
      </p:sp>
    </p:spTree>
    <p:extLst>
      <p:ext uri="{BB962C8B-B14F-4D97-AF65-F5344CB8AC3E}">
        <p14:creationId xmlns:p14="http://schemas.microsoft.com/office/powerpoint/2010/main" val="2990028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2BA6-0429-BD42-B772-EE230084768E}"/>
              </a:ext>
            </a:extLst>
          </p:cNvPr>
          <p:cNvSpPr>
            <a:spLocks noGrp="1"/>
          </p:cNvSpPr>
          <p:nvPr>
            <p:ph type="title"/>
          </p:nvPr>
        </p:nvSpPr>
        <p:spPr/>
        <p:txBody>
          <a:bodyPr>
            <a:normAutofit/>
          </a:bodyPr>
          <a:lstStyle/>
          <a:p>
            <a:r>
              <a:rPr lang="en-US" dirty="0"/>
              <a:t>Collider schemes</a:t>
            </a:r>
          </a:p>
        </p:txBody>
      </p:sp>
      <p:pic>
        <p:nvPicPr>
          <p:cNvPr id="3" name="Picture 2">
            <a:extLst>
              <a:ext uri="{FF2B5EF4-FFF2-40B4-BE49-F238E27FC236}">
                <a16:creationId xmlns:a16="http://schemas.microsoft.com/office/drawing/2014/main" id="{57A86D99-D398-B244-A845-982D855F4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64" y="1428668"/>
            <a:ext cx="3464735" cy="5048613"/>
          </a:xfrm>
          <a:prstGeom prst="rect">
            <a:avLst/>
          </a:prstGeom>
        </p:spPr>
      </p:pic>
      <p:sp>
        <p:nvSpPr>
          <p:cNvPr id="5" name="Right Arrow 4">
            <a:extLst>
              <a:ext uri="{FF2B5EF4-FFF2-40B4-BE49-F238E27FC236}">
                <a16:creationId xmlns:a16="http://schemas.microsoft.com/office/drawing/2014/main" id="{CAE66D62-47C7-5E49-B5B7-38366C905233}"/>
              </a:ext>
            </a:extLst>
          </p:cNvPr>
          <p:cNvSpPr/>
          <p:nvPr/>
        </p:nvSpPr>
        <p:spPr>
          <a:xfrm rot="20267791">
            <a:off x="4404128" y="3835499"/>
            <a:ext cx="592588" cy="234950"/>
          </a:xfrm>
          <a:prstGeom prst="rightArrow">
            <a:avLst/>
          </a:prstGeom>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A5BE99-11B5-2C47-8A68-6527A8EC0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2695" y="1555668"/>
            <a:ext cx="6579694" cy="4146632"/>
          </a:xfrm>
          <a:prstGeom prst="rect">
            <a:avLst/>
          </a:prstGeom>
          <a:ln>
            <a:solidFill>
              <a:schemeClr val="tx1"/>
            </a:solidFill>
          </a:ln>
        </p:spPr>
      </p:pic>
      <p:sp>
        <p:nvSpPr>
          <p:cNvPr id="4" name="Slide Number Placeholder 3">
            <a:extLst>
              <a:ext uri="{FF2B5EF4-FFF2-40B4-BE49-F238E27FC236}">
                <a16:creationId xmlns:a16="http://schemas.microsoft.com/office/drawing/2014/main" id="{76AAE71D-9B1D-3F44-854C-933C63B30897}"/>
              </a:ext>
            </a:extLst>
          </p:cNvPr>
          <p:cNvSpPr>
            <a:spLocks noGrp="1"/>
          </p:cNvSpPr>
          <p:nvPr>
            <p:ph type="sldNum" sz="quarter" idx="12"/>
          </p:nvPr>
        </p:nvSpPr>
        <p:spPr/>
        <p:txBody>
          <a:bodyPr/>
          <a:lstStyle/>
          <a:p>
            <a:fld id="{746494E9-0E2B-B946-9F75-9D2BF49C4797}" type="slidenum">
              <a:rPr lang="en-US" smtClean="0"/>
              <a:t>41</a:t>
            </a:fld>
            <a:endParaRPr lang="en-US"/>
          </a:p>
        </p:txBody>
      </p:sp>
    </p:spTree>
    <p:extLst>
      <p:ext uri="{BB962C8B-B14F-4D97-AF65-F5344CB8AC3E}">
        <p14:creationId xmlns:p14="http://schemas.microsoft.com/office/powerpoint/2010/main" val="1352446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0281-7D05-6D44-8514-5806CC9B6B54}"/>
              </a:ext>
            </a:extLst>
          </p:cNvPr>
          <p:cNvSpPr>
            <a:spLocks noGrp="1"/>
          </p:cNvSpPr>
          <p:nvPr>
            <p:ph type="title"/>
          </p:nvPr>
        </p:nvSpPr>
        <p:spPr/>
        <p:txBody>
          <a:bodyPr/>
          <a:lstStyle/>
          <a:p>
            <a:r>
              <a:rPr lang="en-US" dirty="0"/>
              <a:t>Secondary beams</a:t>
            </a:r>
          </a:p>
        </p:txBody>
      </p:sp>
      <p:pic>
        <p:nvPicPr>
          <p:cNvPr id="3" name="Picture 2">
            <a:extLst>
              <a:ext uri="{FF2B5EF4-FFF2-40B4-BE49-F238E27FC236}">
                <a16:creationId xmlns:a16="http://schemas.microsoft.com/office/drawing/2014/main" id="{352C555D-6640-BF4D-B798-8AB7AEABD3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3350" y="1684432"/>
            <a:ext cx="3800332" cy="3935317"/>
          </a:xfrm>
          <a:prstGeom prst="rect">
            <a:avLst/>
          </a:prstGeom>
        </p:spPr>
      </p:pic>
      <p:pic>
        <p:nvPicPr>
          <p:cNvPr id="4" name="Picture 3">
            <a:extLst>
              <a:ext uri="{FF2B5EF4-FFF2-40B4-BE49-F238E27FC236}">
                <a16:creationId xmlns:a16="http://schemas.microsoft.com/office/drawing/2014/main" id="{20C1F2A3-E2DB-0745-B466-EE22E3340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540" y="2133600"/>
            <a:ext cx="4572260" cy="3069052"/>
          </a:xfrm>
          <a:prstGeom prst="rect">
            <a:avLst/>
          </a:prstGeom>
        </p:spPr>
      </p:pic>
      <p:sp>
        <p:nvSpPr>
          <p:cNvPr id="5" name="Slide Number Placeholder 4">
            <a:extLst>
              <a:ext uri="{FF2B5EF4-FFF2-40B4-BE49-F238E27FC236}">
                <a16:creationId xmlns:a16="http://schemas.microsoft.com/office/drawing/2014/main" id="{A47538E4-1D5A-E849-8B1D-136A15E60962}"/>
              </a:ext>
            </a:extLst>
          </p:cNvPr>
          <p:cNvSpPr>
            <a:spLocks noGrp="1"/>
          </p:cNvSpPr>
          <p:nvPr>
            <p:ph type="sldNum" sz="quarter" idx="12"/>
          </p:nvPr>
        </p:nvSpPr>
        <p:spPr/>
        <p:txBody>
          <a:bodyPr/>
          <a:lstStyle/>
          <a:p>
            <a:fld id="{746494E9-0E2B-B946-9F75-9D2BF49C4797}" type="slidenum">
              <a:rPr lang="en-US" smtClean="0"/>
              <a:t>42</a:t>
            </a:fld>
            <a:endParaRPr lang="en-US"/>
          </a:p>
        </p:txBody>
      </p:sp>
    </p:spTree>
    <p:extLst>
      <p:ext uri="{BB962C8B-B14F-4D97-AF65-F5344CB8AC3E}">
        <p14:creationId xmlns:p14="http://schemas.microsoft.com/office/powerpoint/2010/main" val="1197314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0AD7B9-3F64-F148-950B-64CC2C569CCF}"/>
              </a:ext>
            </a:extLst>
          </p:cNvPr>
          <p:cNvSpPr>
            <a:spLocks noGrp="1"/>
          </p:cNvSpPr>
          <p:nvPr>
            <p:ph type="title"/>
          </p:nvPr>
        </p:nvSpPr>
        <p:spPr/>
        <p:txBody>
          <a:bodyPr/>
          <a:lstStyle/>
          <a:p>
            <a:r>
              <a:rPr lang="en-US" dirty="0"/>
              <a:t>Initial estimates for secondary beam sources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A0A980-0570-0946-B4DD-F7572310A7F2}"/>
                  </a:ext>
                </a:extLst>
              </p:cNvPr>
              <p:cNvSpPr>
                <a:spLocks noGrp="1"/>
              </p:cNvSpPr>
              <p:nvPr>
                <p:ph idx="1"/>
              </p:nvPr>
            </p:nvSpPr>
            <p:spPr>
              <a:xfrm>
                <a:off x="838200" y="1736725"/>
                <a:ext cx="10515600" cy="4351338"/>
              </a:xfrm>
            </p:spPr>
            <p:txBody>
              <a:bodyPr>
                <a:normAutofit fontScale="92500" lnSpcReduction="10000"/>
              </a:bodyPr>
              <a:lstStyle/>
              <a:p>
                <a:r>
                  <a:rPr lang="en-US" b="1" dirty="0">
                    <a:solidFill>
                      <a:srgbClr val="0432FF"/>
                    </a:solidFill>
                  </a:rPr>
                  <a:t>Polarised positrons</a:t>
                </a:r>
              </a:p>
              <a:p>
                <a:pPr lvl="1"/>
                <a:r>
                  <a:rPr lang="en-US" dirty="0"/>
                  <a:t> up to 10</a:t>
                </a:r>
                <a:r>
                  <a:rPr lang="en-US" baseline="30000" dirty="0"/>
                  <a:t>17</a:t>
                </a:r>
                <a:r>
                  <a:rPr lang="en-US" dirty="0"/>
                  <a:t>/s</a:t>
                </a:r>
              </a:p>
              <a:p>
                <a:r>
                  <a:rPr lang="en-US" b="1" dirty="0" err="1">
                    <a:solidFill>
                      <a:srgbClr val="0432FF"/>
                    </a:solidFill>
                  </a:rPr>
                  <a:t>Polarised</a:t>
                </a:r>
                <a:r>
                  <a:rPr lang="en-US" b="1" dirty="0">
                    <a:solidFill>
                      <a:srgbClr val="0432FF"/>
                    </a:solidFill>
                  </a:rPr>
                  <a:t> muons and neutrinos</a:t>
                </a:r>
              </a:p>
              <a:p>
                <a:pPr lvl="1"/>
                <a:r>
                  <a:rPr lang="en-US" dirty="0"/>
                  <a:t>low emittance beams for muon collider, high purity neutrino beams</a:t>
                </a:r>
              </a:p>
              <a:p>
                <a:pPr lvl="1"/>
                <a:r>
                  <a:rPr lang="en-US" dirty="0"/>
                  <a:t>up to 10</a:t>
                </a:r>
                <a:r>
                  <a:rPr lang="en-US" baseline="30000" dirty="0"/>
                  <a:t>12</a:t>
                </a:r>
                <a:r>
                  <a:rPr lang="en-US" dirty="0"/>
                  <a:t>/s and up to 4 x 10</a:t>
                </a:r>
                <a:r>
                  <a:rPr lang="en-US" baseline="30000" dirty="0"/>
                  <a:t>19</a:t>
                </a:r>
                <a:r>
                  <a:rPr lang="en-US" dirty="0"/>
                  <a:t>/year</a:t>
                </a:r>
              </a:p>
              <a:p>
                <a:r>
                  <a:rPr lang="en-US" b="1" dirty="0">
                    <a:solidFill>
                      <a:srgbClr val="0432FF"/>
                    </a:solidFill>
                  </a:rPr>
                  <a:t>Neutrons</a:t>
                </a:r>
              </a:p>
              <a:p>
                <a:pPr lvl="1"/>
                <a:r>
                  <a:rPr lang="en-US" dirty="0"/>
                  <a:t>GDR in heavy nuclei: </a:t>
                </a:r>
                <a14:m>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𝑛</m:t>
                    </m:r>
                  </m:oMath>
                </a14:m>
                <a:endParaRPr lang="en-US" dirty="0"/>
              </a:p>
              <a:p>
                <a:pPr lvl="1"/>
                <a:r>
                  <a:rPr lang="en-US" dirty="0"/>
                  <a:t> up to 10</a:t>
                </a:r>
                <a:r>
                  <a:rPr lang="en-US" baseline="30000" dirty="0"/>
                  <a:t>15</a:t>
                </a:r>
                <a:r>
                  <a:rPr lang="en-US" dirty="0"/>
                  <a:t> /s, mono-energetic</a:t>
                </a:r>
              </a:p>
              <a:p>
                <a:r>
                  <a:rPr lang="en-US" b="1" dirty="0">
                    <a:solidFill>
                      <a:srgbClr val="0432FF"/>
                    </a:solidFill>
                  </a:rPr>
                  <a:t>Radioactive ions</a:t>
                </a:r>
              </a:p>
              <a:p>
                <a:pPr lvl="1"/>
                <a:r>
                  <a:rPr lang="en-US" dirty="0"/>
                  <a:t> photo-fission </a:t>
                </a:r>
                <a14:m>
                  <m:oMath xmlns:m="http://schemas.openxmlformats.org/officeDocument/2006/math">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oMath>
                </a14:m>
                <a:endParaRPr lang="en-US" dirty="0"/>
              </a:p>
              <a:p>
                <a:pPr lvl="1"/>
                <a:r>
                  <a:rPr lang="en-US" dirty="0"/>
                  <a:t>up to 10</a:t>
                </a:r>
                <a:r>
                  <a:rPr lang="en-US" baseline="30000" dirty="0"/>
                  <a:t>14</a:t>
                </a:r>
                <a:r>
                  <a:rPr lang="en-US" dirty="0"/>
                  <a:t> /s</a:t>
                </a:r>
              </a:p>
              <a:p>
                <a:pPr lvl="1"/>
                <a:endParaRPr lang="en-US" dirty="0"/>
              </a:p>
              <a:p>
                <a:endParaRPr lang="en-US" dirty="0"/>
              </a:p>
            </p:txBody>
          </p:sp>
        </mc:Choice>
        <mc:Fallback xmlns="">
          <p:sp>
            <p:nvSpPr>
              <p:cNvPr id="4" name="Content Placeholder 3">
                <a:extLst>
                  <a:ext uri="{FF2B5EF4-FFF2-40B4-BE49-F238E27FC236}">
                    <a16:creationId xmlns:a16="http://schemas.microsoft.com/office/drawing/2014/main" id="{DDA0A980-0570-0946-B4DD-F7572310A7F2}"/>
                  </a:ext>
                </a:extLst>
              </p:cNvPr>
              <p:cNvSpPr>
                <a:spLocks noGrp="1" noRot="1" noChangeAspect="1" noMove="1" noResize="1" noEditPoints="1" noAdjustHandles="1" noChangeArrowheads="1" noChangeShapeType="1" noTextEdit="1"/>
              </p:cNvSpPr>
              <p:nvPr>
                <p:ph idx="1"/>
              </p:nvPr>
            </p:nvSpPr>
            <p:spPr>
              <a:xfrm>
                <a:off x="838200" y="1736725"/>
                <a:ext cx="10515600" cy="4351338"/>
              </a:xfrm>
              <a:blipFill>
                <a:blip r:embed="rId2"/>
                <a:stretch>
                  <a:fillRect l="-844" t="-262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6476E2D-7AC9-F445-9BD6-C1F14AA6BA5B}"/>
              </a:ext>
            </a:extLst>
          </p:cNvPr>
          <p:cNvSpPr txBox="1"/>
          <p:nvPr/>
        </p:nvSpPr>
        <p:spPr>
          <a:xfrm>
            <a:off x="3179019" y="6033184"/>
            <a:ext cx="6127531" cy="646331"/>
          </a:xfrm>
          <a:prstGeom prst="rect">
            <a:avLst/>
          </a:prstGeom>
          <a:noFill/>
          <a:ln>
            <a:solidFill>
              <a:srgbClr val="0432FF"/>
            </a:solidFill>
          </a:ln>
        </p:spPr>
        <p:txBody>
          <a:bodyPr wrap="square" rtlCol="0">
            <a:spAutoFit/>
          </a:bodyPr>
          <a:lstStyle/>
          <a:p>
            <a:r>
              <a:rPr lang="en-US" dirty="0">
                <a:solidFill>
                  <a:srgbClr val="0432FF"/>
                </a:solidFill>
              </a:rPr>
              <a:t>For the quoted flux the RF voltage would need to be increased and/or number of stored ions increased by a factor 2 to 3 </a:t>
            </a:r>
          </a:p>
        </p:txBody>
      </p:sp>
      <p:sp>
        <p:nvSpPr>
          <p:cNvPr id="5" name="Slide Number Placeholder 4">
            <a:extLst>
              <a:ext uri="{FF2B5EF4-FFF2-40B4-BE49-F238E27FC236}">
                <a16:creationId xmlns:a16="http://schemas.microsoft.com/office/drawing/2014/main" id="{E50E0186-F7F5-A34E-96E3-E05016500FF6}"/>
              </a:ext>
            </a:extLst>
          </p:cNvPr>
          <p:cNvSpPr>
            <a:spLocks noGrp="1"/>
          </p:cNvSpPr>
          <p:nvPr>
            <p:ph type="sldNum" sz="quarter" idx="12"/>
          </p:nvPr>
        </p:nvSpPr>
        <p:spPr/>
        <p:txBody>
          <a:bodyPr/>
          <a:lstStyle/>
          <a:p>
            <a:fld id="{746494E9-0E2B-B946-9F75-9D2BF49C4797}" type="slidenum">
              <a:rPr lang="en-US" smtClean="0"/>
              <a:t>43</a:t>
            </a:fld>
            <a:endParaRPr lang="en-US"/>
          </a:p>
        </p:txBody>
      </p:sp>
    </p:spTree>
    <p:extLst>
      <p:ext uri="{BB962C8B-B14F-4D97-AF65-F5344CB8AC3E}">
        <p14:creationId xmlns:p14="http://schemas.microsoft.com/office/powerpoint/2010/main" val="1624497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86C602-1E01-354A-A01E-E8D98E466F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4119" y="0"/>
            <a:ext cx="9063761" cy="6858000"/>
          </a:xfrm>
          <a:prstGeom prst="rect">
            <a:avLst/>
          </a:prstGeom>
        </p:spPr>
      </p:pic>
      <p:sp>
        <p:nvSpPr>
          <p:cNvPr id="3" name="Slide Number Placeholder 2">
            <a:extLst>
              <a:ext uri="{FF2B5EF4-FFF2-40B4-BE49-F238E27FC236}">
                <a16:creationId xmlns:a16="http://schemas.microsoft.com/office/drawing/2014/main" id="{F38A71F9-A888-3A4F-8019-27B30C513EAF}"/>
              </a:ext>
            </a:extLst>
          </p:cNvPr>
          <p:cNvSpPr>
            <a:spLocks noGrp="1"/>
          </p:cNvSpPr>
          <p:nvPr>
            <p:ph type="sldNum" sz="quarter" idx="12"/>
          </p:nvPr>
        </p:nvSpPr>
        <p:spPr/>
        <p:txBody>
          <a:bodyPr/>
          <a:lstStyle/>
          <a:p>
            <a:fld id="{746494E9-0E2B-B946-9F75-9D2BF49C4797}" type="slidenum">
              <a:rPr lang="en-US" smtClean="0"/>
              <a:t>44</a:t>
            </a:fld>
            <a:endParaRPr lang="en-US"/>
          </a:p>
        </p:txBody>
      </p:sp>
    </p:spTree>
    <p:extLst>
      <p:ext uri="{BB962C8B-B14F-4D97-AF65-F5344CB8AC3E}">
        <p14:creationId xmlns:p14="http://schemas.microsoft.com/office/powerpoint/2010/main" val="4275295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AEE7F7-548A-8C4B-8B76-65A813127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4527" y="0"/>
            <a:ext cx="9302945" cy="6858000"/>
          </a:xfrm>
          <a:prstGeom prst="rect">
            <a:avLst/>
          </a:prstGeom>
        </p:spPr>
      </p:pic>
      <p:sp>
        <p:nvSpPr>
          <p:cNvPr id="3" name="Slide Number Placeholder 2">
            <a:extLst>
              <a:ext uri="{FF2B5EF4-FFF2-40B4-BE49-F238E27FC236}">
                <a16:creationId xmlns:a16="http://schemas.microsoft.com/office/drawing/2014/main" id="{4FB8AA76-BCFF-B846-930C-2E7AE1D91F30}"/>
              </a:ext>
            </a:extLst>
          </p:cNvPr>
          <p:cNvSpPr>
            <a:spLocks noGrp="1"/>
          </p:cNvSpPr>
          <p:nvPr>
            <p:ph type="sldNum" sz="quarter" idx="12"/>
          </p:nvPr>
        </p:nvSpPr>
        <p:spPr/>
        <p:txBody>
          <a:bodyPr/>
          <a:lstStyle/>
          <a:p>
            <a:fld id="{746494E9-0E2B-B946-9F75-9D2BF49C4797}" type="slidenum">
              <a:rPr lang="en-US" smtClean="0"/>
              <a:t>45</a:t>
            </a:fld>
            <a:endParaRPr lang="en-US"/>
          </a:p>
        </p:txBody>
      </p:sp>
    </p:spTree>
    <p:extLst>
      <p:ext uri="{BB962C8B-B14F-4D97-AF65-F5344CB8AC3E}">
        <p14:creationId xmlns:p14="http://schemas.microsoft.com/office/powerpoint/2010/main" val="647474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503D0-BDAA-494A-8C96-441C0DBCE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8132" y="0"/>
            <a:ext cx="9215736" cy="6858000"/>
          </a:xfrm>
          <a:prstGeom prst="rect">
            <a:avLst/>
          </a:prstGeom>
        </p:spPr>
      </p:pic>
      <p:sp>
        <p:nvSpPr>
          <p:cNvPr id="3" name="Slide Number Placeholder 2">
            <a:extLst>
              <a:ext uri="{FF2B5EF4-FFF2-40B4-BE49-F238E27FC236}">
                <a16:creationId xmlns:a16="http://schemas.microsoft.com/office/drawing/2014/main" id="{AE893E59-7AE3-5745-8B7A-FAC82299B23F}"/>
              </a:ext>
            </a:extLst>
          </p:cNvPr>
          <p:cNvSpPr>
            <a:spLocks noGrp="1"/>
          </p:cNvSpPr>
          <p:nvPr>
            <p:ph type="sldNum" sz="quarter" idx="12"/>
          </p:nvPr>
        </p:nvSpPr>
        <p:spPr/>
        <p:txBody>
          <a:bodyPr/>
          <a:lstStyle/>
          <a:p>
            <a:fld id="{746494E9-0E2B-B946-9F75-9D2BF49C4797}" type="slidenum">
              <a:rPr lang="en-US" smtClean="0"/>
              <a:t>46</a:t>
            </a:fld>
            <a:endParaRPr lang="en-US"/>
          </a:p>
        </p:txBody>
      </p:sp>
    </p:spTree>
    <p:extLst>
      <p:ext uri="{BB962C8B-B14F-4D97-AF65-F5344CB8AC3E}">
        <p14:creationId xmlns:p14="http://schemas.microsoft.com/office/powerpoint/2010/main" val="4134232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D82E8-2640-9E43-B399-DC5EF382F2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8621" y="638576"/>
            <a:ext cx="8556852" cy="5730693"/>
          </a:xfrm>
          <a:prstGeom prst="rect">
            <a:avLst/>
          </a:prstGeom>
        </p:spPr>
      </p:pic>
      <p:sp>
        <p:nvSpPr>
          <p:cNvPr id="3" name="TextBox 2">
            <a:extLst>
              <a:ext uri="{FF2B5EF4-FFF2-40B4-BE49-F238E27FC236}">
                <a16:creationId xmlns:a16="http://schemas.microsoft.com/office/drawing/2014/main" id="{7F5D13E6-1B75-4145-ACA5-274C056CEA66}"/>
              </a:ext>
            </a:extLst>
          </p:cNvPr>
          <p:cNvSpPr txBox="1"/>
          <p:nvPr/>
        </p:nvSpPr>
        <p:spPr>
          <a:xfrm>
            <a:off x="0" y="2322997"/>
            <a:ext cx="3642915"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432FF"/>
                </a:solidFill>
              </a:rPr>
              <a:t>Active interest in the possibility of a muon collider </a:t>
            </a:r>
          </a:p>
          <a:p>
            <a:pPr marL="285750" indent="-285750">
              <a:buFont typeface="Arial" panose="020B0604020202020204" pitchFamily="34" charset="0"/>
              <a:buChar char="•"/>
            </a:pPr>
            <a:endParaRPr lang="en-US" dirty="0">
              <a:solidFill>
                <a:srgbClr val="0432FF"/>
              </a:solidFill>
            </a:endParaRPr>
          </a:p>
          <a:p>
            <a:pPr marL="285750" indent="-285750">
              <a:buFont typeface="Arial" panose="020B0604020202020204" pitchFamily="34" charset="0"/>
              <a:buChar char="•"/>
            </a:pPr>
            <a:r>
              <a:rPr lang="en-US" dirty="0">
                <a:solidFill>
                  <a:srgbClr val="0432FF"/>
                </a:solidFill>
              </a:rPr>
              <a:t>Big challenge is the production of intense, low emittance muons beams:</a:t>
            </a:r>
          </a:p>
          <a:p>
            <a:pPr marL="742950" lvl="1" indent="-285750">
              <a:buFont typeface="Arial" panose="020B0604020202020204" pitchFamily="34" charset="0"/>
              <a:buChar char="•"/>
            </a:pPr>
            <a:r>
              <a:rPr lang="en-US" dirty="0">
                <a:solidFill>
                  <a:srgbClr val="0432FF"/>
                </a:solidFill>
              </a:rPr>
              <a:t>Proton driver</a:t>
            </a:r>
          </a:p>
          <a:p>
            <a:pPr marL="742950" lvl="1" indent="-285750">
              <a:buFont typeface="Arial" panose="020B0604020202020204" pitchFamily="34" charset="0"/>
              <a:buChar char="•"/>
            </a:pPr>
            <a:r>
              <a:rPr lang="en-US" dirty="0">
                <a:solidFill>
                  <a:srgbClr val="0432FF"/>
                </a:solidFill>
              </a:rPr>
              <a:t>LEMMA</a:t>
            </a:r>
            <a:br>
              <a:rPr lang="en-US" dirty="0">
                <a:solidFill>
                  <a:srgbClr val="0432FF"/>
                </a:solidFill>
              </a:rPr>
            </a:br>
            <a:r>
              <a:rPr lang="en-US" dirty="0">
                <a:solidFill>
                  <a:srgbClr val="0432FF"/>
                </a:solidFill>
              </a:rPr>
              <a:t>(45 GeV positron ring</a:t>
            </a:r>
            <a:r>
              <a:rPr lang="en-US" dirty="0">
                <a:solidFill>
                  <a:srgbClr val="0432FF"/>
                </a:solidFill>
                <a:sym typeface="Wingdings" pitchFamily="2" charset="2"/>
              </a:rPr>
              <a:t>  …) </a:t>
            </a:r>
            <a:endParaRPr lang="en-US" dirty="0">
              <a:solidFill>
                <a:srgbClr val="0432FF"/>
              </a:solidFill>
            </a:endParaRPr>
          </a:p>
        </p:txBody>
      </p:sp>
      <p:sp>
        <p:nvSpPr>
          <p:cNvPr id="4" name="Slide Number Placeholder 3">
            <a:extLst>
              <a:ext uri="{FF2B5EF4-FFF2-40B4-BE49-F238E27FC236}">
                <a16:creationId xmlns:a16="http://schemas.microsoft.com/office/drawing/2014/main" id="{D9A3BDA6-0D60-F640-BFFE-4504DE545F3A}"/>
              </a:ext>
            </a:extLst>
          </p:cNvPr>
          <p:cNvSpPr>
            <a:spLocks noGrp="1"/>
          </p:cNvSpPr>
          <p:nvPr>
            <p:ph type="sldNum" sz="quarter" idx="12"/>
          </p:nvPr>
        </p:nvSpPr>
        <p:spPr/>
        <p:txBody>
          <a:bodyPr/>
          <a:lstStyle/>
          <a:p>
            <a:fld id="{746494E9-0E2B-B946-9F75-9D2BF49C4797}" type="slidenum">
              <a:rPr lang="en-US" smtClean="0"/>
              <a:t>47</a:t>
            </a:fld>
            <a:endParaRPr lang="en-US"/>
          </a:p>
        </p:txBody>
      </p:sp>
    </p:spTree>
    <p:extLst>
      <p:ext uri="{BB962C8B-B14F-4D97-AF65-F5344CB8AC3E}">
        <p14:creationId xmlns:p14="http://schemas.microsoft.com/office/powerpoint/2010/main" val="395695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E07C-77BC-AF4A-A109-C5AEEBDB9CC6}"/>
              </a:ext>
            </a:extLst>
          </p:cNvPr>
          <p:cNvSpPr>
            <a:spLocks noGrp="1"/>
          </p:cNvSpPr>
          <p:nvPr>
            <p:ph type="title"/>
          </p:nvPr>
        </p:nvSpPr>
        <p:spPr/>
        <p:txBody>
          <a:bodyPr/>
          <a:lstStyle/>
          <a:p>
            <a:r>
              <a:rPr lang="en-US" dirty="0"/>
              <a:t>Phasing in</a:t>
            </a:r>
          </a:p>
        </p:txBody>
      </p:sp>
      <p:graphicFrame>
        <p:nvGraphicFramePr>
          <p:cNvPr id="3" name="Table 2">
            <a:extLst>
              <a:ext uri="{FF2B5EF4-FFF2-40B4-BE49-F238E27FC236}">
                <a16:creationId xmlns:a16="http://schemas.microsoft.com/office/drawing/2014/main" id="{1E23E033-CE7E-F147-BF34-8AE9A1CD9FD6}"/>
              </a:ext>
            </a:extLst>
          </p:cNvPr>
          <p:cNvGraphicFramePr>
            <a:graphicFrameLocks noGrp="1"/>
          </p:cNvGraphicFramePr>
          <p:nvPr>
            <p:extLst>
              <p:ext uri="{D42A27DB-BD31-4B8C-83A1-F6EECF244321}">
                <p14:modId xmlns:p14="http://schemas.microsoft.com/office/powerpoint/2010/main" val="1079888201"/>
              </p:ext>
            </p:extLst>
          </p:nvPr>
        </p:nvGraphicFramePr>
        <p:xfrm>
          <a:off x="557844" y="2962405"/>
          <a:ext cx="11149611" cy="3134360"/>
        </p:xfrm>
        <a:graphic>
          <a:graphicData uri="http://schemas.openxmlformats.org/drawingml/2006/table">
            <a:tbl>
              <a:tblPr firstRow="1" bandRow="1">
                <a:tableStyleId>{5C22544A-7EE6-4342-B048-85BDC9FD1C3A}</a:tableStyleId>
              </a:tblPr>
              <a:tblGrid>
                <a:gridCol w="1005681">
                  <a:extLst>
                    <a:ext uri="{9D8B030D-6E8A-4147-A177-3AD203B41FA5}">
                      <a16:colId xmlns:a16="http://schemas.microsoft.com/office/drawing/2014/main" val="3847531484"/>
                    </a:ext>
                  </a:extLst>
                </a:gridCol>
                <a:gridCol w="2905920">
                  <a:extLst>
                    <a:ext uri="{9D8B030D-6E8A-4147-A177-3AD203B41FA5}">
                      <a16:colId xmlns:a16="http://schemas.microsoft.com/office/drawing/2014/main" val="1794021590"/>
                    </a:ext>
                  </a:extLst>
                </a:gridCol>
                <a:gridCol w="1128156">
                  <a:extLst>
                    <a:ext uri="{9D8B030D-6E8A-4147-A177-3AD203B41FA5}">
                      <a16:colId xmlns:a16="http://schemas.microsoft.com/office/drawing/2014/main" val="633464588"/>
                    </a:ext>
                  </a:extLst>
                </a:gridCol>
                <a:gridCol w="6109854">
                  <a:extLst>
                    <a:ext uri="{9D8B030D-6E8A-4147-A177-3AD203B41FA5}">
                      <a16:colId xmlns:a16="http://schemas.microsoft.com/office/drawing/2014/main" val="982851661"/>
                    </a:ext>
                  </a:extLst>
                </a:gridCol>
              </a:tblGrid>
              <a:tr h="370840">
                <a:tc>
                  <a:txBody>
                    <a:bodyPr/>
                    <a:lstStyle/>
                    <a:p>
                      <a:r>
                        <a:rPr lang="en-US" dirty="0"/>
                        <a:t>Scenario</a:t>
                      </a:r>
                    </a:p>
                  </a:txBody>
                  <a:tcPr/>
                </a:tc>
                <a:tc>
                  <a:txBody>
                    <a:bodyPr/>
                    <a:lstStyle/>
                    <a:p>
                      <a:r>
                        <a:rPr lang="en-US" dirty="0"/>
                        <a:t>Ion beam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E</a:t>
                      </a:r>
                      <a:r>
                        <a:rPr lang="el-GR" sz="1800" b="1" kern="1200" dirty="0">
                          <a:solidFill>
                            <a:schemeClr val="lt1"/>
                          </a:solidFill>
                          <a:effectLst/>
                          <a:latin typeface="+mn-lt"/>
                          <a:ea typeface="+mn-ea"/>
                          <a:cs typeface="+mn-cs"/>
                        </a:rPr>
                        <a:t>γ (</a:t>
                      </a:r>
                      <a:r>
                        <a:rPr lang="en-US" sz="1800" b="1" kern="1200" dirty="0">
                          <a:solidFill>
                            <a:schemeClr val="lt1"/>
                          </a:solidFill>
                          <a:effectLst/>
                          <a:latin typeface="+mn-lt"/>
                          <a:ea typeface="+mn-ea"/>
                          <a:cs typeface="+mn-cs"/>
                        </a:rPr>
                        <a:t>max)</a:t>
                      </a:r>
                    </a:p>
                  </a:txBody>
                  <a:tcPr/>
                </a:tc>
                <a:tc>
                  <a:txBody>
                    <a:bodyPr/>
                    <a:lstStyle/>
                    <a:p>
                      <a:endParaRPr lang="en-US" dirty="0"/>
                    </a:p>
                  </a:txBody>
                  <a:tcPr/>
                </a:tc>
                <a:extLst>
                  <a:ext uri="{0D108BD9-81ED-4DB2-BD59-A6C34878D82A}">
                    <a16:rowId xmlns:a16="http://schemas.microsoft.com/office/drawing/2014/main" val="20288806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S1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Li-like </a:t>
                      </a:r>
                      <a:r>
                        <a:rPr lang="en-US" sz="1800" b="1" kern="1200" dirty="0" err="1">
                          <a:solidFill>
                            <a:srgbClr val="0432FF"/>
                          </a:solidFill>
                          <a:effectLst/>
                          <a:latin typeface="+mn-lt"/>
                          <a:ea typeface="+mn-ea"/>
                          <a:cs typeface="+mn-cs"/>
                        </a:rPr>
                        <a:t>Pb</a:t>
                      </a:r>
                      <a:r>
                        <a:rPr lang="en-US" sz="1800" b="1" kern="1200" dirty="0">
                          <a:solidFill>
                            <a:srgbClr val="0432FF"/>
                          </a:solidFill>
                          <a:effectLst/>
                          <a:latin typeface="+mn-lt"/>
                          <a:ea typeface="+mn-ea"/>
                          <a:cs typeface="+mn-cs"/>
                        </a:rPr>
                        <a:t> in LHC (2s</a:t>
                      </a:r>
                      <a:r>
                        <a:rPr lang="en-US" sz="1800" b="1" kern="1200" dirty="0">
                          <a:solidFill>
                            <a:srgbClr val="0432FF"/>
                          </a:solidFill>
                          <a:effectLst/>
                          <a:latin typeface="+mn-lt"/>
                          <a:ea typeface="+mn-ea"/>
                          <a:cs typeface="+mn-cs"/>
                          <a:sym typeface="Wingdings" pitchFamily="2" charset="2"/>
                        </a:rPr>
                        <a:t></a:t>
                      </a:r>
                      <a:r>
                        <a:rPr lang="en-US" sz="1800" b="1" kern="1200" dirty="0">
                          <a:solidFill>
                            <a:srgbClr val="0432FF"/>
                          </a:solidFill>
                          <a:effectLst/>
                          <a:latin typeface="+mn-lt"/>
                          <a:ea typeface="+mn-ea"/>
                          <a:cs typeface="+mn-cs"/>
                        </a:rPr>
                        <a:t>3p)</a:t>
                      </a:r>
                      <a:r>
                        <a:rPr lang="en-US" sz="1800" b="1" kern="1200" baseline="-25000" dirty="0">
                          <a:solidFill>
                            <a:srgbClr val="0432FF"/>
                          </a:solidFill>
                          <a:effectLst/>
                          <a:latin typeface="+mn-lt"/>
                          <a:ea typeface="+mn-ea"/>
                          <a:cs typeface="+mn-cs"/>
                        </a:rPr>
                        <a:t>1/2</a:t>
                      </a:r>
                    </a:p>
                  </a:txBody>
                  <a:tcPr anchor="ctr"/>
                </a:tc>
                <a:tc>
                  <a:txBody>
                    <a:bodyPr/>
                    <a:lstStyle/>
                    <a:p>
                      <a:pPr algn="ctr"/>
                      <a:r>
                        <a:rPr lang="en-US" b="1" dirty="0">
                          <a:solidFill>
                            <a:srgbClr val="0432FF"/>
                          </a:solidFill>
                        </a:rPr>
                        <a:t>87 MeV</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Minimal interference with ion programme</a:t>
                      </a:r>
                    </a:p>
                  </a:txBody>
                  <a:tcPr/>
                </a:tc>
                <a:extLst>
                  <a:ext uri="{0D108BD9-81ED-4DB2-BD59-A6C34878D82A}">
                    <a16:rowId xmlns:a16="http://schemas.microsoft.com/office/drawing/2014/main" val="2732222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S2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Li-like </a:t>
                      </a:r>
                      <a:r>
                        <a:rPr lang="en-US" sz="1800" b="1" kern="1200" dirty="0" err="1">
                          <a:solidFill>
                            <a:srgbClr val="0432FF"/>
                          </a:solidFill>
                          <a:effectLst/>
                          <a:latin typeface="+mn-lt"/>
                          <a:ea typeface="+mn-ea"/>
                          <a:cs typeface="+mn-cs"/>
                        </a:rPr>
                        <a:t>Pb</a:t>
                      </a:r>
                      <a:r>
                        <a:rPr lang="en-US" sz="1800" b="1" kern="1200" dirty="0">
                          <a:solidFill>
                            <a:srgbClr val="0432FF"/>
                          </a:solidFill>
                          <a:effectLst/>
                          <a:latin typeface="+mn-lt"/>
                          <a:ea typeface="+mn-ea"/>
                          <a:cs typeface="+mn-cs"/>
                        </a:rPr>
                        <a:t> in LHC (2s</a:t>
                      </a:r>
                      <a:r>
                        <a:rPr lang="en-US" sz="1800" b="1" kern="1200" dirty="0">
                          <a:solidFill>
                            <a:srgbClr val="0432FF"/>
                          </a:solidFill>
                          <a:effectLst/>
                          <a:latin typeface="+mn-lt"/>
                          <a:ea typeface="+mn-ea"/>
                          <a:cs typeface="+mn-cs"/>
                          <a:sym typeface="Wingdings" pitchFamily="2" charset="2"/>
                        </a:rPr>
                        <a:t></a:t>
                      </a:r>
                      <a:r>
                        <a:rPr lang="en-US" sz="1800" b="1" kern="1200" dirty="0">
                          <a:solidFill>
                            <a:srgbClr val="0432FF"/>
                          </a:solidFill>
                          <a:effectLst/>
                          <a:latin typeface="+mn-lt"/>
                          <a:ea typeface="+mn-ea"/>
                          <a:cs typeface="+mn-cs"/>
                        </a:rPr>
                        <a:t>2p)</a:t>
                      </a:r>
                      <a:r>
                        <a:rPr lang="en-US" sz="1800" b="1" kern="1200" baseline="-25000" dirty="0">
                          <a:solidFill>
                            <a:srgbClr val="0432FF"/>
                          </a:solidFill>
                          <a:effectLst/>
                          <a:latin typeface="+mn-lt"/>
                          <a:ea typeface="+mn-ea"/>
                          <a:cs typeface="+mn-cs"/>
                        </a:rPr>
                        <a:t>3/2</a:t>
                      </a:r>
                    </a:p>
                  </a:txBody>
                  <a:tcPr anchor="ctr"/>
                </a:tc>
                <a:tc>
                  <a:txBody>
                    <a:bodyPr/>
                    <a:lstStyle/>
                    <a:p>
                      <a:pPr algn="ctr"/>
                      <a:r>
                        <a:rPr lang="en-US" b="1" dirty="0">
                          <a:solidFill>
                            <a:srgbClr val="0432FF"/>
                          </a:solidFill>
                        </a:rPr>
                        <a:t>15 MeV</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Minimal interference with ion programme</a:t>
                      </a:r>
                    </a:p>
                  </a:txBody>
                  <a:tcPr/>
                </a:tc>
                <a:extLst>
                  <a:ext uri="{0D108BD9-81ED-4DB2-BD59-A6C34878D82A}">
                    <a16:rowId xmlns:a16="http://schemas.microsoft.com/office/drawing/2014/main" val="2683574811"/>
                  </a:ext>
                </a:extLst>
              </a:tr>
              <a:tr h="370840">
                <a:tc>
                  <a:txBody>
                    <a:bodyPr/>
                    <a:lstStyle/>
                    <a:p>
                      <a:pPr algn="ctr"/>
                      <a:r>
                        <a:rPr lang="en-US" dirty="0"/>
                        <a:t>S3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H-like </a:t>
                      </a:r>
                      <a:r>
                        <a:rPr lang="en-US" sz="1800" kern="1200" dirty="0" err="1">
                          <a:solidFill>
                            <a:schemeClr val="dk1"/>
                          </a:solidFill>
                          <a:effectLst/>
                          <a:latin typeface="+mn-lt"/>
                          <a:ea typeface="+mn-ea"/>
                          <a:cs typeface="+mn-cs"/>
                        </a:rPr>
                        <a:t>Xe</a:t>
                      </a:r>
                      <a:r>
                        <a:rPr lang="en-US" sz="1800" kern="1200" dirty="0">
                          <a:solidFill>
                            <a:schemeClr val="dk1"/>
                          </a:solidFill>
                          <a:effectLst/>
                          <a:latin typeface="+mn-lt"/>
                          <a:ea typeface="+mn-ea"/>
                          <a:cs typeface="+mn-cs"/>
                        </a:rPr>
                        <a:t> (1</a:t>
                      </a:r>
                      <a:r>
                        <a:rPr lang="en-US" sz="1800" kern="1200" dirty="0">
                          <a:solidFill>
                            <a:schemeClr val="dk1"/>
                          </a:solidFill>
                          <a:effectLst/>
                          <a:latin typeface="+mn-lt"/>
                          <a:ea typeface="+mn-ea"/>
                          <a:cs typeface="+mn-cs"/>
                          <a:sym typeface="Wingdings" pitchFamily="2" charset="2"/>
                        </a:rPr>
                        <a:t></a:t>
                      </a:r>
                      <a:r>
                        <a:rPr lang="en-US" sz="1800" kern="1200" dirty="0">
                          <a:solidFill>
                            <a:schemeClr val="dk1"/>
                          </a:solidFill>
                          <a:effectLst/>
                          <a:latin typeface="+mn-lt"/>
                          <a:ea typeface="+mn-ea"/>
                          <a:cs typeface="+mn-cs"/>
                        </a:rPr>
                        <a:t>2p)</a:t>
                      </a:r>
                      <a:r>
                        <a:rPr lang="en-US" sz="1800" kern="1200" baseline="-25000" dirty="0">
                          <a:solidFill>
                            <a:schemeClr val="dk1"/>
                          </a:solidFill>
                          <a:effectLst/>
                          <a:latin typeface="+mn-lt"/>
                          <a:ea typeface="+mn-ea"/>
                          <a:cs typeface="+mn-cs"/>
                        </a:rPr>
                        <a:t>1/2</a:t>
                      </a:r>
                    </a:p>
                  </a:txBody>
                  <a:tcPr anchor="ctr"/>
                </a:tc>
                <a:tc>
                  <a:txBody>
                    <a:bodyPr/>
                    <a:lstStyle/>
                    <a:p>
                      <a:pPr algn="ctr"/>
                      <a:r>
                        <a:rPr lang="en-US" dirty="0"/>
                        <a:t>182 MeV</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Going to highest gamma energies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GF high energy frontier – DM searches</a:t>
                      </a:r>
                    </a:p>
                  </a:txBody>
                  <a:tcPr/>
                </a:tc>
                <a:extLst>
                  <a:ext uri="{0D108BD9-81ED-4DB2-BD59-A6C34878D82A}">
                    <a16:rowId xmlns:a16="http://schemas.microsoft.com/office/drawing/2014/main" val="3319291060"/>
                  </a:ext>
                </a:extLst>
              </a:tr>
              <a:tr h="370840">
                <a:tc>
                  <a:txBody>
                    <a:bodyPr/>
                    <a:lstStyle/>
                    <a:p>
                      <a:pPr algn="ctr"/>
                      <a:r>
                        <a:rPr lang="en-US" dirty="0"/>
                        <a:t>S4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He-like Ca (1s</a:t>
                      </a:r>
                      <a:r>
                        <a:rPr lang="en-US" sz="1800" kern="1200" dirty="0">
                          <a:solidFill>
                            <a:schemeClr val="dk1"/>
                          </a:solidFill>
                          <a:effectLst/>
                          <a:latin typeface="+mn-lt"/>
                          <a:ea typeface="+mn-ea"/>
                          <a:cs typeface="+mn-cs"/>
                          <a:sym typeface="Wingdings" pitchFamily="2" charset="2"/>
                        </a:rPr>
                        <a:t></a:t>
                      </a:r>
                      <a:r>
                        <a:rPr lang="en-US" sz="1800" kern="1200" dirty="0">
                          <a:solidFill>
                            <a:schemeClr val="dk1"/>
                          </a:solidFill>
                          <a:effectLst/>
                          <a:latin typeface="+mn-lt"/>
                          <a:ea typeface="+mn-ea"/>
                          <a:cs typeface="+mn-cs"/>
                        </a:rPr>
                        <a:t>2p)</a:t>
                      </a:r>
                      <a:r>
                        <a:rPr lang="en-US" sz="1800" kern="1200" baseline="-25000" dirty="0">
                          <a:solidFill>
                            <a:schemeClr val="dk1"/>
                          </a:solidFill>
                          <a:effectLst/>
                          <a:latin typeface="+mn-lt"/>
                          <a:ea typeface="+mn-ea"/>
                          <a:cs typeface="+mn-cs"/>
                        </a:rPr>
                        <a:t>3/2</a:t>
                      </a:r>
                    </a:p>
                  </a:txBody>
                  <a:tcPr anchor="ctr"/>
                </a:tc>
                <a:tc>
                  <a:txBody>
                    <a:bodyPr/>
                    <a:lstStyle/>
                    <a:p>
                      <a:pPr algn="ctr"/>
                      <a:r>
                        <a:rPr lang="en-US" dirty="0"/>
                        <a:t>26 MeV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GF high intensity frontier – Nuclear Physics &amp; Applied Physics</a:t>
                      </a:r>
                    </a:p>
                  </a:txBody>
                  <a:tcPr/>
                </a:tc>
                <a:extLst>
                  <a:ext uri="{0D108BD9-81ED-4DB2-BD59-A6C34878D82A}">
                    <a16:rowId xmlns:a16="http://schemas.microsoft.com/office/drawing/2014/main" val="2954964793"/>
                  </a:ext>
                </a:extLst>
              </a:tr>
              <a:tr h="370840">
                <a:tc>
                  <a:txBody>
                    <a:bodyPr/>
                    <a:lstStyle/>
                    <a:p>
                      <a:pPr algn="ctr"/>
                      <a:r>
                        <a:rPr lang="en-US" b="1" dirty="0">
                          <a:solidFill>
                            <a:srgbClr val="0432FF"/>
                          </a:solidFill>
                        </a:rPr>
                        <a:t>S5a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Li-like Ca (2s</a:t>
                      </a:r>
                      <a:r>
                        <a:rPr lang="en-US" sz="1800" b="1" kern="1200" dirty="0">
                          <a:solidFill>
                            <a:srgbClr val="0432FF"/>
                          </a:solidFill>
                          <a:effectLst/>
                          <a:latin typeface="+mn-lt"/>
                          <a:ea typeface="+mn-ea"/>
                          <a:cs typeface="+mn-cs"/>
                          <a:sym typeface="Wingdings" pitchFamily="2" charset="2"/>
                        </a:rPr>
                        <a:t></a:t>
                      </a:r>
                      <a:r>
                        <a:rPr lang="en-US" sz="1800" b="1" kern="1200" dirty="0">
                          <a:solidFill>
                            <a:srgbClr val="0432FF"/>
                          </a:solidFill>
                          <a:effectLst/>
                          <a:latin typeface="+mn-lt"/>
                          <a:ea typeface="+mn-ea"/>
                          <a:cs typeface="+mn-cs"/>
                        </a:rPr>
                        <a:t>3p)</a:t>
                      </a:r>
                      <a:r>
                        <a:rPr lang="en-US" sz="1800" b="1" kern="1200" baseline="-25000" dirty="0">
                          <a:solidFill>
                            <a:srgbClr val="0432FF"/>
                          </a:solidFill>
                          <a:effectLst/>
                          <a:latin typeface="+mn-lt"/>
                          <a:ea typeface="+mn-ea"/>
                          <a:cs typeface="+mn-cs"/>
                        </a:rPr>
                        <a:t>1/2</a:t>
                      </a:r>
                      <a:r>
                        <a:rPr lang="en-US" sz="1800" b="1" kern="1200" dirty="0">
                          <a:solidFill>
                            <a:srgbClr val="0432FF"/>
                          </a:solidFill>
                          <a:effectLst/>
                          <a:latin typeface="+mn-lt"/>
                          <a:ea typeface="+mn-ea"/>
                          <a:cs typeface="+mn-cs"/>
                        </a:rPr>
                        <a:t> (SPS)</a:t>
                      </a:r>
                    </a:p>
                  </a:txBody>
                  <a:tcPr anchor="ctr"/>
                </a:tc>
                <a:tc>
                  <a:txBody>
                    <a:bodyPr/>
                    <a:lstStyle/>
                    <a:p>
                      <a:pPr algn="ctr"/>
                      <a:endParaRPr lang="en-US" b="1" dirty="0">
                        <a:solidFill>
                          <a:srgbClr val="0432FF"/>
                        </a:solidFill>
                      </a:endParaRPr>
                    </a:p>
                  </a:txBody>
                  <a:tcPr/>
                </a:tc>
                <a:tc>
                  <a:txBody>
                    <a:bodyPr/>
                    <a:lstStyle/>
                    <a:p>
                      <a:r>
                        <a:rPr lang="en-US" sz="1800" b="1" kern="1200" dirty="0">
                          <a:solidFill>
                            <a:srgbClr val="0432FF"/>
                          </a:solidFill>
                          <a:effectLst/>
                          <a:latin typeface="+mn-lt"/>
                          <a:ea typeface="+mn-ea"/>
                          <a:cs typeface="+mn-cs"/>
                        </a:rPr>
                        <a:t>SPS cooling, followed by Ca-Ca collisions in the LHC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err="1">
                          <a:solidFill>
                            <a:srgbClr val="0432FF"/>
                          </a:solidFill>
                          <a:effectLst/>
                          <a:latin typeface="+mn-lt"/>
                          <a:ea typeface="+mn-ea"/>
                          <a:cs typeface="+mn-cs"/>
                        </a:rPr>
                        <a:t>L</a:t>
                      </a:r>
                      <a:r>
                        <a:rPr lang="en-US" sz="1800" b="1" kern="1200" baseline="-25000" dirty="0" err="1">
                          <a:solidFill>
                            <a:srgbClr val="0432FF"/>
                          </a:solidFill>
                          <a:effectLst/>
                          <a:latin typeface="+mn-lt"/>
                          <a:ea typeface="+mn-ea"/>
                          <a:cs typeface="+mn-cs"/>
                        </a:rPr>
                        <a:t>Ca</a:t>
                      </a:r>
                      <a:r>
                        <a:rPr lang="en-US" sz="1800" b="1" kern="1200" baseline="-25000" dirty="0">
                          <a:solidFill>
                            <a:srgbClr val="0432FF"/>
                          </a:solidFill>
                          <a:effectLst/>
                          <a:latin typeface="+mn-lt"/>
                          <a:ea typeface="+mn-ea"/>
                          <a:cs typeface="+mn-cs"/>
                        </a:rPr>
                        <a:t>-Ca</a:t>
                      </a:r>
                      <a:r>
                        <a:rPr lang="en-US" sz="1800" b="1" kern="1200" dirty="0">
                          <a:solidFill>
                            <a:srgbClr val="0432FF"/>
                          </a:solidFill>
                          <a:effectLst/>
                          <a:latin typeface="+mn-lt"/>
                          <a:ea typeface="+mn-ea"/>
                          <a:cs typeface="+mn-cs"/>
                        </a:rPr>
                        <a:t> = 6.2 x 10</a:t>
                      </a:r>
                      <a:r>
                        <a:rPr lang="en-US" sz="1800" b="1" kern="1200" baseline="30000" dirty="0">
                          <a:solidFill>
                            <a:srgbClr val="0432FF"/>
                          </a:solidFill>
                          <a:effectLst/>
                          <a:latin typeface="+mn-lt"/>
                          <a:ea typeface="+mn-ea"/>
                          <a:cs typeface="+mn-cs"/>
                        </a:rPr>
                        <a:t>31</a:t>
                      </a:r>
                      <a:r>
                        <a:rPr lang="en-US" sz="1800" b="1" kern="1200" dirty="0">
                          <a:solidFill>
                            <a:srgbClr val="0432FF"/>
                          </a:solidFill>
                          <a:effectLst/>
                          <a:latin typeface="+mn-lt"/>
                          <a:ea typeface="+mn-ea"/>
                          <a:cs typeface="+mn-cs"/>
                        </a:rPr>
                        <a:t> cm</a:t>
                      </a:r>
                      <a:r>
                        <a:rPr lang="en-US" sz="1800" b="1" kern="1200" baseline="30000" dirty="0">
                          <a:solidFill>
                            <a:srgbClr val="0432FF"/>
                          </a:solidFill>
                          <a:effectLst/>
                          <a:latin typeface="+mn-lt"/>
                          <a:ea typeface="+mn-ea"/>
                          <a:cs typeface="+mn-cs"/>
                        </a:rPr>
                        <a:t>-2</a:t>
                      </a:r>
                      <a:r>
                        <a:rPr lang="en-US" sz="1800" b="1" kern="1200" dirty="0">
                          <a:solidFill>
                            <a:srgbClr val="0432FF"/>
                          </a:solidFill>
                          <a:effectLst/>
                          <a:latin typeface="+mn-lt"/>
                          <a:ea typeface="+mn-ea"/>
                          <a:cs typeface="+mn-cs"/>
                        </a:rPr>
                        <a:t>s</a:t>
                      </a:r>
                      <a:r>
                        <a:rPr lang="en-US" sz="1800" b="1" kern="1200" baseline="30000" dirty="0">
                          <a:solidFill>
                            <a:srgbClr val="0432FF"/>
                          </a:solidFill>
                          <a:effectLst/>
                          <a:latin typeface="+mn-lt"/>
                          <a:ea typeface="+mn-ea"/>
                          <a:cs typeface="+mn-cs"/>
                        </a:rPr>
                        <a:t>-1</a:t>
                      </a:r>
                      <a:r>
                        <a:rPr lang="en-US" sz="1800" b="1" kern="1200" dirty="0">
                          <a:solidFill>
                            <a:srgbClr val="0432FF"/>
                          </a:solidFill>
                          <a:effectLst/>
                          <a:latin typeface="+mn-lt"/>
                          <a:ea typeface="+mn-ea"/>
                          <a:cs typeface="+mn-cs"/>
                        </a:rPr>
                        <a:t> –  present program</a:t>
                      </a:r>
                    </a:p>
                  </a:txBody>
                  <a:tcPr/>
                </a:tc>
                <a:extLst>
                  <a:ext uri="{0D108BD9-81ED-4DB2-BD59-A6C34878D82A}">
                    <a16:rowId xmlns:a16="http://schemas.microsoft.com/office/drawing/2014/main" val="496850231"/>
                  </a:ext>
                </a:extLst>
              </a:tr>
              <a:tr h="370840">
                <a:tc>
                  <a:txBody>
                    <a:bodyPr/>
                    <a:lstStyle/>
                    <a:p>
                      <a:pPr algn="ctr"/>
                      <a:r>
                        <a:rPr lang="en-US" b="1" dirty="0">
                          <a:solidFill>
                            <a:srgbClr val="0432FF"/>
                          </a:solidFill>
                        </a:rPr>
                        <a:t>S5b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H-like </a:t>
                      </a:r>
                      <a:r>
                        <a:rPr lang="en-US" sz="1800" b="1" kern="1200" dirty="0" err="1">
                          <a:solidFill>
                            <a:srgbClr val="0432FF"/>
                          </a:solidFill>
                          <a:effectLst/>
                          <a:latin typeface="+mn-lt"/>
                          <a:ea typeface="+mn-ea"/>
                          <a:cs typeface="+mn-cs"/>
                        </a:rPr>
                        <a:t>Pb</a:t>
                      </a:r>
                      <a:r>
                        <a:rPr lang="en-US" sz="1800" b="1" kern="1200" dirty="0">
                          <a:solidFill>
                            <a:srgbClr val="0432FF"/>
                          </a:solidFill>
                          <a:effectLst/>
                          <a:latin typeface="+mn-lt"/>
                          <a:ea typeface="+mn-ea"/>
                          <a:cs typeface="+mn-cs"/>
                        </a:rPr>
                        <a:t> (say)</a:t>
                      </a:r>
                    </a:p>
                  </a:txBody>
                  <a:tcPr anchor="ctr"/>
                </a:tc>
                <a:tc>
                  <a:txBody>
                    <a:bodyPr/>
                    <a:lstStyle/>
                    <a:p>
                      <a:pPr algn="ctr"/>
                      <a:endParaRPr lang="en-US" b="1" dirty="0">
                        <a:solidFill>
                          <a:srgbClr val="0432FF"/>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432FF"/>
                          </a:solidFill>
                          <a:effectLst/>
                          <a:latin typeface="+mn-lt"/>
                          <a:ea typeface="+mn-ea"/>
                          <a:cs typeface="+mn-cs"/>
                        </a:rPr>
                        <a:t>LHC electron-proton collisions – present program</a:t>
                      </a:r>
                    </a:p>
                  </a:txBody>
                  <a:tcPr/>
                </a:tc>
                <a:extLst>
                  <a:ext uri="{0D108BD9-81ED-4DB2-BD59-A6C34878D82A}">
                    <a16:rowId xmlns:a16="http://schemas.microsoft.com/office/drawing/2014/main" val="1456021791"/>
                  </a:ext>
                </a:extLst>
              </a:tr>
            </a:tbl>
          </a:graphicData>
        </a:graphic>
      </p:graphicFrame>
      <p:sp>
        <p:nvSpPr>
          <p:cNvPr id="4" name="TextBox 3">
            <a:extLst>
              <a:ext uri="{FF2B5EF4-FFF2-40B4-BE49-F238E27FC236}">
                <a16:creationId xmlns:a16="http://schemas.microsoft.com/office/drawing/2014/main" id="{E43C4679-BAC5-9348-8014-D3F121139FA3}"/>
              </a:ext>
            </a:extLst>
          </p:cNvPr>
          <p:cNvSpPr txBox="1"/>
          <p:nvPr/>
        </p:nvSpPr>
        <p:spPr>
          <a:xfrm>
            <a:off x="1392722" y="1468758"/>
            <a:ext cx="90678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GF potential looks impressive, however investment for full-scale implementation is in competition with existing, and proposed, projects</a:t>
            </a:r>
          </a:p>
          <a:p>
            <a:pPr marL="342900" indent="-342900">
              <a:buFont typeface="Arial" panose="020B0604020202020204" pitchFamily="34" charset="0"/>
              <a:buChar char="•"/>
            </a:pPr>
            <a:r>
              <a:rPr lang="en-US" sz="2000" dirty="0">
                <a:solidFill>
                  <a:srgbClr val="0432FF"/>
                </a:solidFill>
              </a:rPr>
              <a:t>Staged approach to demonstrate full-scale feasibility…</a:t>
            </a:r>
          </a:p>
        </p:txBody>
      </p:sp>
      <p:sp>
        <p:nvSpPr>
          <p:cNvPr id="5" name="Slide Number Placeholder 4">
            <a:extLst>
              <a:ext uri="{FF2B5EF4-FFF2-40B4-BE49-F238E27FC236}">
                <a16:creationId xmlns:a16="http://schemas.microsoft.com/office/drawing/2014/main" id="{1FB202BE-8989-BC49-9145-86289D0240F7}"/>
              </a:ext>
            </a:extLst>
          </p:cNvPr>
          <p:cNvSpPr>
            <a:spLocks noGrp="1"/>
          </p:cNvSpPr>
          <p:nvPr>
            <p:ph type="sldNum" sz="quarter" idx="12"/>
          </p:nvPr>
        </p:nvSpPr>
        <p:spPr/>
        <p:txBody>
          <a:bodyPr/>
          <a:lstStyle/>
          <a:p>
            <a:fld id="{746494E9-0E2B-B946-9F75-9D2BF49C4797}" type="slidenum">
              <a:rPr lang="en-US" smtClean="0"/>
              <a:t>48</a:t>
            </a:fld>
            <a:endParaRPr lang="en-US"/>
          </a:p>
        </p:txBody>
      </p:sp>
    </p:spTree>
    <p:extLst>
      <p:ext uri="{BB962C8B-B14F-4D97-AF65-F5344CB8AC3E}">
        <p14:creationId xmlns:p14="http://schemas.microsoft.com/office/powerpoint/2010/main" val="862377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3326-7C59-7D4A-90FE-BEEAB149546A}"/>
              </a:ext>
            </a:extLst>
          </p:cNvPr>
          <p:cNvSpPr>
            <a:spLocks noGrp="1"/>
          </p:cNvSpPr>
          <p:nvPr>
            <p:ph type="title"/>
          </p:nvPr>
        </p:nvSpPr>
        <p:spPr>
          <a:xfrm>
            <a:off x="768350" y="3221038"/>
            <a:ext cx="10515600" cy="2852737"/>
          </a:xfrm>
        </p:spPr>
        <p:txBody>
          <a:bodyPr/>
          <a:lstStyle/>
          <a:p>
            <a:r>
              <a:rPr lang="en-US" dirty="0"/>
              <a:t>Next Step: Proof of Principle - SPS</a:t>
            </a:r>
          </a:p>
        </p:txBody>
      </p:sp>
      <p:pic>
        <p:nvPicPr>
          <p:cNvPr id="5" name="Picture 4">
            <a:extLst>
              <a:ext uri="{FF2B5EF4-FFF2-40B4-BE49-F238E27FC236}">
                <a16:creationId xmlns:a16="http://schemas.microsoft.com/office/drawing/2014/main" id="{A1019C35-E4E2-5C47-85A2-563CBC7358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350" y="999334"/>
            <a:ext cx="4765198" cy="3282311"/>
          </a:xfrm>
          <a:prstGeom prst="rect">
            <a:avLst/>
          </a:prstGeom>
        </p:spPr>
      </p:pic>
      <p:sp>
        <p:nvSpPr>
          <p:cNvPr id="3" name="Slide Number Placeholder 2">
            <a:extLst>
              <a:ext uri="{FF2B5EF4-FFF2-40B4-BE49-F238E27FC236}">
                <a16:creationId xmlns:a16="http://schemas.microsoft.com/office/drawing/2014/main" id="{77372355-6D82-CF4E-8CF1-4D82C576212B}"/>
              </a:ext>
            </a:extLst>
          </p:cNvPr>
          <p:cNvSpPr>
            <a:spLocks noGrp="1"/>
          </p:cNvSpPr>
          <p:nvPr>
            <p:ph type="sldNum" sz="quarter" idx="12"/>
          </p:nvPr>
        </p:nvSpPr>
        <p:spPr/>
        <p:txBody>
          <a:bodyPr/>
          <a:lstStyle/>
          <a:p>
            <a:fld id="{746494E9-0E2B-B946-9F75-9D2BF49C4797}" type="slidenum">
              <a:rPr lang="en-US" smtClean="0"/>
              <a:t>49</a:t>
            </a:fld>
            <a:endParaRPr lang="en-US"/>
          </a:p>
        </p:txBody>
      </p:sp>
      <p:pic>
        <p:nvPicPr>
          <p:cNvPr id="4" name="Picture 3">
            <a:extLst>
              <a:ext uri="{FF2B5EF4-FFF2-40B4-BE49-F238E27FC236}">
                <a16:creationId xmlns:a16="http://schemas.microsoft.com/office/drawing/2014/main" id="{6E1596E6-DC73-034A-A58E-50720B9944D1}"/>
              </a:ext>
            </a:extLst>
          </p:cNvPr>
          <p:cNvPicPr>
            <a:picLocks noChangeAspect="1"/>
          </p:cNvPicPr>
          <p:nvPr/>
        </p:nvPicPr>
        <p:blipFill>
          <a:blip r:embed="rId3"/>
          <a:stretch>
            <a:fillRect/>
          </a:stretch>
        </p:blipFill>
        <p:spPr>
          <a:xfrm>
            <a:off x="6275672" y="1381350"/>
            <a:ext cx="4783955" cy="2657753"/>
          </a:xfrm>
          <a:prstGeom prst="rect">
            <a:avLst/>
          </a:prstGeom>
        </p:spPr>
      </p:pic>
    </p:spTree>
    <p:extLst>
      <p:ext uri="{BB962C8B-B14F-4D97-AF65-F5344CB8AC3E}">
        <p14:creationId xmlns:p14="http://schemas.microsoft.com/office/powerpoint/2010/main" val="278460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CC8E82-E898-8148-94A5-3CDEB7B04FAE}"/>
              </a:ext>
            </a:extLst>
          </p:cNvPr>
          <p:cNvSpPr txBox="1"/>
          <p:nvPr/>
        </p:nvSpPr>
        <p:spPr>
          <a:xfrm>
            <a:off x="516164" y="1733253"/>
            <a:ext cx="56306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Electron Cyclotron Resonance (ECR) ion source (2005)</a:t>
            </a:r>
          </a:p>
          <a:p>
            <a:pPr marL="742950" lvl="1" indent="-285750">
              <a:buFont typeface="Arial" panose="020B0604020202020204" pitchFamily="34" charset="0"/>
              <a:buChar char="•"/>
            </a:pPr>
            <a:r>
              <a:rPr lang="en-US" dirty="0"/>
              <a:t>Provides highest possible intensity of e.g. Pb29+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RFQ - Linac3 </a:t>
            </a:r>
          </a:p>
          <a:p>
            <a:pPr marL="742950" lvl="1" indent="-285750">
              <a:buFont typeface="Arial" panose="020B0604020202020204" pitchFamily="34" charset="0"/>
              <a:buChar char="•"/>
            </a:pPr>
            <a:r>
              <a:rPr lang="en-US" dirty="0"/>
              <a:t>Accelerate to LEIR injection energy</a:t>
            </a:r>
          </a:p>
          <a:p>
            <a:pPr marL="742950" lvl="1" indent="-285750">
              <a:buFont typeface="Arial" panose="020B0604020202020204" pitchFamily="34" charset="0"/>
              <a:buChar char="•"/>
            </a:pPr>
            <a:r>
              <a:rPr lang="en-US" dirty="0"/>
              <a:t>Strip to Pb54+</a:t>
            </a:r>
          </a:p>
          <a:p>
            <a:endParaRPr lang="en-US" dirty="0"/>
          </a:p>
          <a:p>
            <a:pPr marL="285750" indent="-285750">
              <a:buFont typeface="Arial" panose="020B0604020202020204" pitchFamily="34" charset="0"/>
              <a:buChar char="•"/>
            </a:pPr>
            <a:r>
              <a:rPr lang="en-US" dirty="0"/>
              <a:t>LEIR (2005)</a:t>
            </a:r>
          </a:p>
          <a:p>
            <a:pPr marL="742950" lvl="1" indent="-285750">
              <a:buFont typeface="Arial" panose="020B0604020202020204" pitchFamily="34" charset="0"/>
              <a:buChar char="•"/>
            </a:pPr>
            <a:r>
              <a:rPr lang="en-US" dirty="0"/>
              <a:t>Accumulate and cool Linac3 beam</a:t>
            </a:r>
          </a:p>
          <a:p>
            <a:pPr marL="742950" lvl="1" indent="-285750">
              <a:buFont typeface="Arial" panose="020B0604020202020204" pitchFamily="34" charset="0"/>
              <a:buChar char="•"/>
            </a:pPr>
            <a:r>
              <a:rPr lang="en-US" dirty="0"/>
              <a:t>Prepare bunch structure for PS</a:t>
            </a:r>
          </a:p>
          <a:p>
            <a:pPr marL="742950" lvl="1" indent="-285750">
              <a:buFont typeface="Arial" panose="020B0604020202020204" pitchFamily="34" charset="0"/>
              <a:buChar char="•"/>
            </a:pPr>
            <a:r>
              <a:rPr lang="en-US" dirty="0"/>
              <a:t>Accelerate to PS injection energy</a:t>
            </a:r>
          </a:p>
        </p:txBody>
      </p:sp>
      <p:grpSp>
        <p:nvGrpSpPr>
          <p:cNvPr id="5" name="Group 4">
            <a:extLst>
              <a:ext uri="{FF2B5EF4-FFF2-40B4-BE49-F238E27FC236}">
                <a16:creationId xmlns:a16="http://schemas.microsoft.com/office/drawing/2014/main" id="{3E3AEF7E-E815-9A4A-959C-6DE05CB51E97}"/>
              </a:ext>
            </a:extLst>
          </p:cNvPr>
          <p:cNvGrpSpPr/>
          <p:nvPr/>
        </p:nvGrpSpPr>
        <p:grpSpPr>
          <a:xfrm>
            <a:off x="6491243" y="309122"/>
            <a:ext cx="5303837" cy="5516864"/>
            <a:chOff x="3840163" y="700088"/>
            <a:chExt cx="5303837" cy="5516864"/>
          </a:xfrm>
        </p:grpSpPr>
        <p:pic>
          <p:nvPicPr>
            <p:cNvPr id="6" name="Picture 5">
              <a:extLst>
                <a:ext uri="{FF2B5EF4-FFF2-40B4-BE49-F238E27FC236}">
                  <a16:creationId xmlns:a16="http://schemas.microsoft.com/office/drawing/2014/main" id="{51FF0D33-5315-B542-94A2-5BC3A50F3CC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614"/>
            <a:stretch/>
          </p:blipFill>
          <p:spPr bwMode="auto">
            <a:xfrm>
              <a:off x="3840163" y="700088"/>
              <a:ext cx="5303837" cy="5516864"/>
            </a:xfrm>
            <a:prstGeom prst="rect">
              <a:avLst/>
            </a:prstGeom>
            <a:noFill/>
            <a:ln w="9525">
              <a:noFill/>
              <a:miter lim="800000"/>
              <a:headEnd/>
              <a:tailEnd/>
            </a:ln>
          </p:spPr>
        </p:pic>
        <p:sp>
          <p:nvSpPr>
            <p:cNvPr id="7" name="Freeform 6">
              <a:extLst>
                <a:ext uri="{FF2B5EF4-FFF2-40B4-BE49-F238E27FC236}">
                  <a16:creationId xmlns:a16="http://schemas.microsoft.com/office/drawing/2014/main" id="{52874D82-BB8D-DA49-AB9D-3967FC58824D}"/>
                </a:ext>
              </a:extLst>
            </p:cNvPr>
            <p:cNvSpPr/>
            <p:nvPr/>
          </p:nvSpPr>
          <p:spPr>
            <a:xfrm>
              <a:off x="5514975" y="4751082"/>
              <a:ext cx="777407" cy="1079791"/>
            </a:xfrm>
            <a:custGeom>
              <a:avLst/>
              <a:gdLst>
                <a:gd name="connsiteX0" fmla="*/ 0 w 819348"/>
                <a:gd name="connsiteY0" fmla="*/ 915963 h 1087824"/>
                <a:gd name="connsiteX1" fmla="*/ 257175 w 819348"/>
                <a:gd name="connsiteY1" fmla="*/ 4738 h 1087824"/>
                <a:gd name="connsiteX2" fmla="*/ 288925 w 819348"/>
                <a:gd name="connsiteY2" fmla="*/ 569888 h 1087824"/>
                <a:gd name="connsiteX3" fmla="*/ 463550 w 819348"/>
                <a:gd name="connsiteY3" fmla="*/ 830238 h 1087824"/>
                <a:gd name="connsiteX4" fmla="*/ 466725 w 819348"/>
                <a:gd name="connsiteY4" fmla="*/ 1039788 h 1087824"/>
                <a:gd name="connsiteX5" fmla="*/ 504825 w 819348"/>
                <a:gd name="connsiteY5" fmla="*/ 1074713 h 1087824"/>
                <a:gd name="connsiteX6" fmla="*/ 739775 w 819348"/>
                <a:gd name="connsiteY6" fmla="*/ 1084238 h 1087824"/>
                <a:gd name="connsiteX7" fmla="*/ 806450 w 819348"/>
                <a:gd name="connsiteY7" fmla="*/ 1017563 h 1087824"/>
                <a:gd name="connsiteX8" fmla="*/ 812800 w 819348"/>
                <a:gd name="connsiteY8" fmla="*/ 808013 h 1087824"/>
                <a:gd name="connsiteX9" fmla="*/ 733425 w 819348"/>
                <a:gd name="connsiteY9" fmla="*/ 741338 h 1087824"/>
                <a:gd name="connsiteX10" fmla="*/ 546100 w 819348"/>
                <a:gd name="connsiteY10" fmla="*/ 747688 h 1087824"/>
                <a:gd name="connsiteX11" fmla="*/ 298450 w 819348"/>
                <a:gd name="connsiteY11" fmla="*/ 515913 h 1087824"/>
                <a:gd name="connsiteX12" fmla="*/ 288925 w 819348"/>
                <a:gd name="connsiteY12" fmla="*/ 388913 h 1087824"/>
                <a:gd name="connsiteX13" fmla="*/ 434975 w 819348"/>
                <a:gd name="connsiteY13" fmla="*/ 39663 h 1087824"/>
                <a:gd name="connsiteX0" fmla="*/ 0 w 819348"/>
                <a:gd name="connsiteY0" fmla="*/ 915960 h 1087821"/>
                <a:gd name="connsiteX1" fmla="*/ 257175 w 819348"/>
                <a:gd name="connsiteY1" fmla="*/ 4735 h 1087821"/>
                <a:gd name="connsiteX2" fmla="*/ 288925 w 819348"/>
                <a:gd name="connsiteY2" fmla="*/ 569885 h 1087821"/>
                <a:gd name="connsiteX3" fmla="*/ 441325 w 819348"/>
                <a:gd name="connsiteY3" fmla="*/ 827060 h 1087821"/>
                <a:gd name="connsiteX4" fmla="*/ 466725 w 819348"/>
                <a:gd name="connsiteY4" fmla="*/ 1039785 h 1087821"/>
                <a:gd name="connsiteX5" fmla="*/ 504825 w 819348"/>
                <a:gd name="connsiteY5" fmla="*/ 1074710 h 1087821"/>
                <a:gd name="connsiteX6" fmla="*/ 739775 w 819348"/>
                <a:gd name="connsiteY6" fmla="*/ 1084235 h 1087821"/>
                <a:gd name="connsiteX7" fmla="*/ 806450 w 819348"/>
                <a:gd name="connsiteY7" fmla="*/ 1017560 h 1087821"/>
                <a:gd name="connsiteX8" fmla="*/ 812800 w 819348"/>
                <a:gd name="connsiteY8" fmla="*/ 808010 h 1087821"/>
                <a:gd name="connsiteX9" fmla="*/ 733425 w 819348"/>
                <a:gd name="connsiteY9" fmla="*/ 741335 h 1087821"/>
                <a:gd name="connsiteX10" fmla="*/ 546100 w 819348"/>
                <a:gd name="connsiteY10" fmla="*/ 747685 h 1087821"/>
                <a:gd name="connsiteX11" fmla="*/ 298450 w 819348"/>
                <a:gd name="connsiteY11" fmla="*/ 515910 h 1087821"/>
                <a:gd name="connsiteX12" fmla="*/ 288925 w 819348"/>
                <a:gd name="connsiteY12" fmla="*/ 388910 h 1087821"/>
                <a:gd name="connsiteX13" fmla="*/ 434975 w 819348"/>
                <a:gd name="connsiteY13" fmla="*/ 39660 h 1087821"/>
                <a:gd name="connsiteX0" fmla="*/ 0 w 819348"/>
                <a:gd name="connsiteY0" fmla="*/ 915960 h 1088278"/>
                <a:gd name="connsiteX1" fmla="*/ 257175 w 819348"/>
                <a:gd name="connsiteY1" fmla="*/ 4735 h 1088278"/>
                <a:gd name="connsiteX2" fmla="*/ 288925 w 819348"/>
                <a:gd name="connsiteY2" fmla="*/ 569885 h 1088278"/>
                <a:gd name="connsiteX3" fmla="*/ 441325 w 819348"/>
                <a:gd name="connsiteY3" fmla="*/ 827060 h 1088278"/>
                <a:gd name="connsiteX4" fmla="*/ 447675 w 819348"/>
                <a:gd name="connsiteY4" fmla="*/ 1023910 h 1088278"/>
                <a:gd name="connsiteX5" fmla="*/ 504825 w 819348"/>
                <a:gd name="connsiteY5" fmla="*/ 1074710 h 1088278"/>
                <a:gd name="connsiteX6" fmla="*/ 739775 w 819348"/>
                <a:gd name="connsiteY6" fmla="*/ 1084235 h 1088278"/>
                <a:gd name="connsiteX7" fmla="*/ 806450 w 819348"/>
                <a:gd name="connsiteY7" fmla="*/ 1017560 h 1088278"/>
                <a:gd name="connsiteX8" fmla="*/ 812800 w 819348"/>
                <a:gd name="connsiteY8" fmla="*/ 808010 h 1088278"/>
                <a:gd name="connsiteX9" fmla="*/ 733425 w 819348"/>
                <a:gd name="connsiteY9" fmla="*/ 741335 h 1088278"/>
                <a:gd name="connsiteX10" fmla="*/ 546100 w 819348"/>
                <a:gd name="connsiteY10" fmla="*/ 747685 h 1088278"/>
                <a:gd name="connsiteX11" fmla="*/ 298450 w 819348"/>
                <a:gd name="connsiteY11" fmla="*/ 515910 h 1088278"/>
                <a:gd name="connsiteX12" fmla="*/ 288925 w 819348"/>
                <a:gd name="connsiteY12" fmla="*/ 388910 h 1088278"/>
                <a:gd name="connsiteX13" fmla="*/ 434975 w 819348"/>
                <a:gd name="connsiteY13" fmla="*/ 39660 h 1088278"/>
                <a:gd name="connsiteX0" fmla="*/ 0 w 807848"/>
                <a:gd name="connsiteY0" fmla="*/ 915960 h 1088278"/>
                <a:gd name="connsiteX1" fmla="*/ 257175 w 807848"/>
                <a:gd name="connsiteY1" fmla="*/ 4735 h 1088278"/>
                <a:gd name="connsiteX2" fmla="*/ 288925 w 807848"/>
                <a:gd name="connsiteY2" fmla="*/ 569885 h 1088278"/>
                <a:gd name="connsiteX3" fmla="*/ 441325 w 807848"/>
                <a:gd name="connsiteY3" fmla="*/ 827060 h 1088278"/>
                <a:gd name="connsiteX4" fmla="*/ 447675 w 807848"/>
                <a:gd name="connsiteY4" fmla="*/ 1023910 h 1088278"/>
                <a:gd name="connsiteX5" fmla="*/ 504825 w 807848"/>
                <a:gd name="connsiteY5" fmla="*/ 1074710 h 1088278"/>
                <a:gd name="connsiteX6" fmla="*/ 739775 w 807848"/>
                <a:gd name="connsiteY6" fmla="*/ 1084235 h 1088278"/>
                <a:gd name="connsiteX7" fmla="*/ 806450 w 807848"/>
                <a:gd name="connsiteY7" fmla="*/ 1017560 h 1088278"/>
                <a:gd name="connsiteX8" fmla="*/ 781050 w 807848"/>
                <a:gd name="connsiteY8" fmla="*/ 804835 h 1088278"/>
                <a:gd name="connsiteX9" fmla="*/ 733425 w 807848"/>
                <a:gd name="connsiteY9" fmla="*/ 741335 h 1088278"/>
                <a:gd name="connsiteX10" fmla="*/ 546100 w 807848"/>
                <a:gd name="connsiteY10" fmla="*/ 747685 h 1088278"/>
                <a:gd name="connsiteX11" fmla="*/ 298450 w 807848"/>
                <a:gd name="connsiteY11" fmla="*/ 515910 h 1088278"/>
                <a:gd name="connsiteX12" fmla="*/ 288925 w 807848"/>
                <a:gd name="connsiteY12" fmla="*/ 388910 h 1088278"/>
                <a:gd name="connsiteX13" fmla="*/ 434975 w 807848"/>
                <a:gd name="connsiteY13" fmla="*/ 39660 h 1088278"/>
                <a:gd name="connsiteX0" fmla="*/ 0 w 784012"/>
                <a:gd name="connsiteY0" fmla="*/ 915960 h 1088278"/>
                <a:gd name="connsiteX1" fmla="*/ 257175 w 784012"/>
                <a:gd name="connsiteY1" fmla="*/ 4735 h 1088278"/>
                <a:gd name="connsiteX2" fmla="*/ 288925 w 784012"/>
                <a:gd name="connsiteY2" fmla="*/ 569885 h 1088278"/>
                <a:gd name="connsiteX3" fmla="*/ 441325 w 784012"/>
                <a:gd name="connsiteY3" fmla="*/ 827060 h 1088278"/>
                <a:gd name="connsiteX4" fmla="*/ 447675 w 784012"/>
                <a:gd name="connsiteY4" fmla="*/ 1023910 h 1088278"/>
                <a:gd name="connsiteX5" fmla="*/ 504825 w 784012"/>
                <a:gd name="connsiteY5" fmla="*/ 1074710 h 1088278"/>
                <a:gd name="connsiteX6" fmla="*/ 739775 w 784012"/>
                <a:gd name="connsiteY6" fmla="*/ 1084235 h 1088278"/>
                <a:gd name="connsiteX7" fmla="*/ 774700 w 784012"/>
                <a:gd name="connsiteY7" fmla="*/ 1017560 h 1088278"/>
                <a:gd name="connsiteX8" fmla="*/ 781050 w 784012"/>
                <a:gd name="connsiteY8" fmla="*/ 804835 h 1088278"/>
                <a:gd name="connsiteX9" fmla="*/ 733425 w 784012"/>
                <a:gd name="connsiteY9" fmla="*/ 741335 h 1088278"/>
                <a:gd name="connsiteX10" fmla="*/ 546100 w 784012"/>
                <a:gd name="connsiteY10" fmla="*/ 747685 h 1088278"/>
                <a:gd name="connsiteX11" fmla="*/ 298450 w 784012"/>
                <a:gd name="connsiteY11" fmla="*/ 515910 h 1088278"/>
                <a:gd name="connsiteX12" fmla="*/ 288925 w 784012"/>
                <a:gd name="connsiteY12" fmla="*/ 388910 h 1088278"/>
                <a:gd name="connsiteX13" fmla="*/ 434975 w 784012"/>
                <a:gd name="connsiteY13" fmla="*/ 39660 h 1088278"/>
                <a:gd name="connsiteX0" fmla="*/ 0 w 784117"/>
                <a:gd name="connsiteY0" fmla="*/ 915960 h 1079791"/>
                <a:gd name="connsiteX1" fmla="*/ 257175 w 784117"/>
                <a:gd name="connsiteY1" fmla="*/ 4735 h 1079791"/>
                <a:gd name="connsiteX2" fmla="*/ 288925 w 784117"/>
                <a:gd name="connsiteY2" fmla="*/ 569885 h 1079791"/>
                <a:gd name="connsiteX3" fmla="*/ 441325 w 784117"/>
                <a:gd name="connsiteY3" fmla="*/ 827060 h 1079791"/>
                <a:gd name="connsiteX4" fmla="*/ 447675 w 784117"/>
                <a:gd name="connsiteY4" fmla="*/ 1023910 h 1079791"/>
                <a:gd name="connsiteX5" fmla="*/ 504825 w 784117"/>
                <a:gd name="connsiteY5" fmla="*/ 1074710 h 1079791"/>
                <a:gd name="connsiteX6" fmla="*/ 736600 w 784117"/>
                <a:gd name="connsiteY6" fmla="*/ 1071535 h 1079791"/>
                <a:gd name="connsiteX7" fmla="*/ 774700 w 784117"/>
                <a:gd name="connsiteY7" fmla="*/ 1017560 h 1079791"/>
                <a:gd name="connsiteX8" fmla="*/ 781050 w 784117"/>
                <a:gd name="connsiteY8" fmla="*/ 804835 h 1079791"/>
                <a:gd name="connsiteX9" fmla="*/ 733425 w 784117"/>
                <a:gd name="connsiteY9" fmla="*/ 741335 h 1079791"/>
                <a:gd name="connsiteX10" fmla="*/ 546100 w 784117"/>
                <a:gd name="connsiteY10" fmla="*/ 747685 h 1079791"/>
                <a:gd name="connsiteX11" fmla="*/ 298450 w 784117"/>
                <a:gd name="connsiteY11" fmla="*/ 515910 h 1079791"/>
                <a:gd name="connsiteX12" fmla="*/ 288925 w 784117"/>
                <a:gd name="connsiteY12" fmla="*/ 388910 h 1079791"/>
                <a:gd name="connsiteX13" fmla="*/ 434975 w 784117"/>
                <a:gd name="connsiteY13" fmla="*/ 39660 h 1079791"/>
                <a:gd name="connsiteX0" fmla="*/ 0 w 784117"/>
                <a:gd name="connsiteY0" fmla="*/ 915960 h 1079791"/>
                <a:gd name="connsiteX1" fmla="*/ 257175 w 784117"/>
                <a:gd name="connsiteY1" fmla="*/ 4735 h 1079791"/>
                <a:gd name="connsiteX2" fmla="*/ 288925 w 784117"/>
                <a:gd name="connsiteY2" fmla="*/ 569885 h 1079791"/>
                <a:gd name="connsiteX3" fmla="*/ 441325 w 784117"/>
                <a:gd name="connsiteY3" fmla="*/ 827060 h 1079791"/>
                <a:gd name="connsiteX4" fmla="*/ 447675 w 784117"/>
                <a:gd name="connsiteY4" fmla="*/ 1023910 h 1079791"/>
                <a:gd name="connsiteX5" fmla="*/ 504825 w 784117"/>
                <a:gd name="connsiteY5" fmla="*/ 1074710 h 1079791"/>
                <a:gd name="connsiteX6" fmla="*/ 736600 w 784117"/>
                <a:gd name="connsiteY6" fmla="*/ 1071535 h 1079791"/>
                <a:gd name="connsiteX7" fmla="*/ 774700 w 784117"/>
                <a:gd name="connsiteY7" fmla="*/ 1017560 h 1079791"/>
                <a:gd name="connsiteX8" fmla="*/ 781050 w 784117"/>
                <a:gd name="connsiteY8" fmla="*/ 804835 h 1079791"/>
                <a:gd name="connsiteX9" fmla="*/ 733425 w 784117"/>
                <a:gd name="connsiteY9" fmla="*/ 741335 h 1079791"/>
                <a:gd name="connsiteX10" fmla="*/ 638175 w 784117"/>
                <a:gd name="connsiteY10" fmla="*/ 757543 h 1079791"/>
                <a:gd name="connsiteX11" fmla="*/ 546100 w 784117"/>
                <a:gd name="connsiteY11" fmla="*/ 747685 h 1079791"/>
                <a:gd name="connsiteX12" fmla="*/ 298450 w 784117"/>
                <a:gd name="connsiteY12" fmla="*/ 515910 h 1079791"/>
                <a:gd name="connsiteX13" fmla="*/ 288925 w 784117"/>
                <a:gd name="connsiteY13" fmla="*/ 388910 h 1079791"/>
                <a:gd name="connsiteX14" fmla="*/ 434975 w 784117"/>
                <a:gd name="connsiteY14" fmla="*/ 39660 h 1079791"/>
                <a:gd name="connsiteX0" fmla="*/ 0 w 785056"/>
                <a:gd name="connsiteY0" fmla="*/ 915960 h 1079791"/>
                <a:gd name="connsiteX1" fmla="*/ 257175 w 785056"/>
                <a:gd name="connsiteY1" fmla="*/ 4735 h 1079791"/>
                <a:gd name="connsiteX2" fmla="*/ 288925 w 785056"/>
                <a:gd name="connsiteY2" fmla="*/ 569885 h 1079791"/>
                <a:gd name="connsiteX3" fmla="*/ 441325 w 785056"/>
                <a:gd name="connsiteY3" fmla="*/ 827060 h 1079791"/>
                <a:gd name="connsiteX4" fmla="*/ 447675 w 785056"/>
                <a:gd name="connsiteY4" fmla="*/ 1023910 h 1079791"/>
                <a:gd name="connsiteX5" fmla="*/ 504825 w 785056"/>
                <a:gd name="connsiteY5" fmla="*/ 1074710 h 1079791"/>
                <a:gd name="connsiteX6" fmla="*/ 736600 w 785056"/>
                <a:gd name="connsiteY6" fmla="*/ 1071535 h 1079791"/>
                <a:gd name="connsiteX7" fmla="*/ 774700 w 785056"/>
                <a:gd name="connsiteY7" fmla="*/ 1017560 h 1079791"/>
                <a:gd name="connsiteX8" fmla="*/ 781050 w 785056"/>
                <a:gd name="connsiteY8" fmla="*/ 804835 h 1079791"/>
                <a:gd name="connsiteX9" fmla="*/ 720725 w 785056"/>
                <a:gd name="connsiteY9" fmla="*/ 760385 h 1079791"/>
                <a:gd name="connsiteX10" fmla="*/ 638175 w 785056"/>
                <a:gd name="connsiteY10" fmla="*/ 757543 h 1079791"/>
                <a:gd name="connsiteX11" fmla="*/ 546100 w 785056"/>
                <a:gd name="connsiteY11" fmla="*/ 747685 h 1079791"/>
                <a:gd name="connsiteX12" fmla="*/ 298450 w 785056"/>
                <a:gd name="connsiteY12" fmla="*/ 515910 h 1079791"/>
                <a:gd name="connsiteX13" fmla="*/ 288925 w 785056"/>
                <a:gd name="connsiteY13" fmla="*/ 388910 h 1079791"/>
                <a:gd name="connsiteX14" fmla="*/ 434975 w 785056"/>
                <a:gd name="connsiteY14" fmla="*/ 39660 h 1079791"/>
                <a:gd name="connsiteX0" fmla="*/ 0 w 775871"/>
                <a:gd name="connsiteY0" fmla="*/ 915960 h 1079791"/>
                <a:gd name="connsiteX1" fmla="*/ 257175 w 775871"/>
                <a:gd name="connsiteY1" fmla="*/ 4735 h 1079791"/>
                <a:gd name="connsiteX2" fmla="*/ 288925 w 775871"/>
                <a:gd name="connsiteY2" fmla="*/ 569885 h 1079791"/>
                <a:gd name="connsiteX3" fmla="*/ 441325 w 775871"/>
                <a:gd name="connsiteY3" fmla="*/ 827060 h 1079791"/>
                <a:gd name="connsiteX4" fmla="*/ 447675 w 775871"/>
                <a:gd name="connsiteY4" fmla="*/ 1023910 h 1079791"/>
                <a:gd name="connsiteX5" fmla="*/ 504825 w 775871"/>
                <a:gd name="connsiteY5" fmla="*/ 1074710 h 1079791"/>
                <a:gd name="connsiteX6" fmla="*/ 736600 w 775871"/>
                <a:gd name="connsiteY6" fmla="*/ 1071535 h 1079791"/>
                <a:gd name="connsiteX7" fmla="*/ 774700 w 775871"/>
                <a:gd name="connsiteY7" fmla="*/ 1017560 h 1079791"/>
                <a:gd name="connsiteX8" fmla="*/ 762000 w 775871"/>
                <a:gd name="connsiteY8" fmla="*/ 804835 h 1079791"/>
                <a:gd name="connsiteX9" fmla="*/ 720725 w 775871"/>
                <a:gd name="connsiteY9" fmla="*/ 760385 h 1079791"/>
                <a:gd name="connsiteX10" fmla="*/ 638175 w 775871"/>
                <a:gd name="connsiteY10" fmla="*/ 757543 h 1079791"/>
                <a:gd name="connsiteX11" fmla="*/ 546100 w 775871"/>
                <a:gd name="connsiteY11" fmla="*/ 747685 h 1079791"/>
                <a:gd name="connsiteX12" fmla="*/ 298450 w 775871"/>
                <a:gd name="connsiteY12" fmla="*/ 515910 h 1079791"/>
                <a:gd name="connsiteX13" fmla="*/ 288925 w 775871"/>
                <a:gd name="connsiteY13" fmla="*/ 388910 h 1079791"/>
                <a:gd name="connsiteX14" fmla="*/ 434975 w 775871"/>
                <a:gd name="connsiteY14" fmla="*/ 39660 h 1079791"/>
                <a:gd name="connsiteX0" fmla="*/ 0 w 775871"/>
                <a:gd name="connsiteY0" fmla="*/ 915960 h 1079791"/>
                <a:gd name="connsiteX1" fmla="*/ 257175 w 775871"/>
                <a:gd name="connsiteY1" fmla="*/ 4735 h 1079791"/>
                <a:gd name="connsiteX2" fmla="*/ 288925 w 775871"/>
                <a:gd name="connsiteY2" fmla="*/ 569885 h 1079791"/>
                <a:gd name="connsiteX3" fmla="*/ 441325 w 775871"/>
                <a:gd name="connsiteY3" fmla="*/ 827060 h 1079791"/>
                <a:gd name="connsiteX4" fmla="*/ 447675 w 775871"/>
                <a:gd name="connsiteY4" fmla="*/ 1023910 h 1079791"/>
                <a:gd name="connsiteX5" fmla="*/ 504825 w 775871"/>
                <a:gd name="connsiteY5" fmla="*/ 1074710 h 1079791"/>
                <a:gd name="connsiteX6" fmla="*/ 736600 w 775871"/>
                <a:gd name="connsiteY6" fmla="*/ 1071535 h 1079791"/>
                <a:gd name="connsiteX7" fmla="*/ 774700 w 775871"/>
                <a:gd name="connsiteY7" fmla="*/ 1017560 h 1079791"/>
                <a:gd name="connsiteX8" fmla="*/ 762000 w 775871"/>
                <a:gd name="connsiteY8" fmla="*/ 804835 h 1079791"/>
                <a:gd name="connsiteX9" fmla="*/ 720725 w 775871"/>
                <a:gd name="connsiteY9" fmla="*/ 760385 h 1079791"/>
                <a:gd name="connsiteX10" fmla="*/ 546100 w 775871"/>
                <a:gd name="connsiteY10" fmla="*/ 747685 h 1079791"/>
                <a:gd name="connsiteX11" fmla="*/ 298450 w 775871"/>
                <a:gd name="connsiteY11" fmla="*/ 515910 h 1079791"/>
                <a:gd name="connsiteX12" fmla="*/ 288925 w 775871"/>
                <a:gd name="connsiteY12" fmla="*/ 388910 h 1079791"/>
                <a:gd name="connsiteX13" fmla="*/ 434975 w 775871"/>
                <a:gd name="connsiteY13" fmla="*/ 39660 h 1079791"/>
                <a:gd name="connsiteX0" fmla="*/ 0 w 790410"/>
                <a:gd name="connsiteY0" fmla="*/ 915960 h 1079791"/>
                <a:gd name="connsiteX1" fmla="*/ 257175 w 790410"/>
                <a:gd name="connsiteY1" fmla="*/ 4735 h 1079791"/>
                <a:gd name="connsiteX2" fmla="*/ 288925 w 790410"/>
                <a:gd name="connsiteY2" fmla="*/ 569885 h 1079791"/>
                <a:gd name="connsiteX3" fmla="*/ 441325 w 790410"/>
                <a:gd name="connsiteY3" fmla="*/ 827060 h 1079791"/>
                <a:gd name="connsiteX4" fmla="*/ 447675 w 790410"/>
                <a:gd name="connsiteY4" fmla="*/ 1023910 h 1079791"/>
                <a:gd name="connsiteX5" fmla="*/ 504825 w 790410"/>
                <a:gd name="connsiteY5" fmla="*/ 1074710 h 1079791"/>
                <a:gd name="connsiteX6" fmla="*/ 736600 w 790410"/>
                <a:gd name="connsiteY6" fmla="*/ 1071535 h 1079791"/>
                <a:gd name="connsiteX7" fmla="*/ 774700 w 790410"/>
                <a:gd name="connsiteY7" fmla="*/ 1017560 h 1079791"/>
                <a:gd name="connsiteX8" fmla="*/ 787400 w 790410"/>
                <a:gd name="connsiteY8" fmla="*/ 804835 h 1079791"/>
                <a:gd name="connsiteX9" fmla="*/ 720725 w 790410"/>
                <a:gd name="connsiteY9" fmla="*/ 760385 h 1079791"/>
                <a:gd name="connsiteX10" fmla="*/ 546100 w 790410"/>
                <a:gd name="connsiteY10" fmla="*/ 747685 h 1079791"/>
                <a:gd name="connsiteX11" fmla="*/ 298450 w 790410"/>
                <a:gd name="connsiteY11" fmla="*/ 515910 h 1079791"/>
                <a:gd name="connsiteX12" fmla="*/ 288925 w 790410"/>
                <a:gd name="connsiteY12" fmla="*/ 388910 h 1079791"/>
                <a:gd name="connsiteX13" fmla="*/ 434975 w 790410"/>
                <a:gd name="connsiteY13" fmla="*/ 39660 h 1079791"/>
                <a:gd name="connsiteX0" fmla="*/ 0 w 777407"/>
                <a:gd name="connsiteY0" fmla="*/ 915960 h 1079791"/>
                <a:gd name="connsiteX1" fmla="*/ 257175 w 777407"/>
                <a:gd name="connsiteY1" fmla="*/ 4735 h 1079791"/>
                <a:gd name="connsiteX2" fmla="*/ 288925 w 777407"/>
                <a:gd name="connsiteY2" fmla="*/ 569885 h 1079791"/>
                <a:gd name="connsiteX3" fmla="*/ 441325 w 777407"/>
                <a:gd name="connsiteY3" fmla="*/ 827060 h 1079791"/>
                <a:gd name="connsiteX4" fmla="*/ 447675 w 777407"/>
                <a:gd name="connsiteY4" fmla="*/ 1023910 h 1079791"/>
                <a:gd name="connsiteX5" fmla="*/ 504825 w 777407"/>
                <a:gd name="connsiteY5" fmla="*/ 1074710 h 1079791"/>
                <a:gd name="connsiteX6" fmla="*/ 736600 w 777407"/>
                <a:gd name="connsiteY6" fmla="*/ 1071535 h 1079791"/>
                <a:gd name="connsiteX7" fmla="*/ 774700 w 777407"/>
                <a:gd name="connsiteY7" fmla="*/ 1017560 h 1079791"/>
                <a:gd name="connsiteX8" fmla="*/ 768350 w 777407"/>
                <a:gd name="connsiteY8" fmla="*/ 804835 h 1079791"/>
                <a:gd name="connsiteX9" fmla="*/ 720725 w 777407"/>
                <a:gd name="connsiteY9" fmla="*/ 760385 h 1079791"/>
                <a:gd name="connsiteX10" fmla="*/ 546100 w 777407"/>
                <a:gd name="connsiteY10" fmla="*/ 747685 h 1079791"/>
                <a:gd name="connsiteX11" fmla="*/ 298450 w 777407"/>
                <a:gd name="connsiteY11" fmla="*/ 515910 h 1079791"/>
                <a:gd name="connsiteX12" fmla="*/ 288925 w 777407"/>
                <a:gd name="connsiteY12" fmla="*/ 388910 h 1079791"/>
                <a:gd name="connsiteX13" fmla="*/ 434975 w 777407"/>
                <a:gd name="connsiteY13" fmla="*/ 39660 h 107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07" h="1079791">
                  <a:moveTo>
                    <a:pt x="0" y="915960"/>
                  </a:moveTo>
                  <a:cubicBezTo>
                    <a:pt x="104510" y="489187"/>
                    <a:pt x="209021" y="62414"/>
                    <a:pt x="257175" y="4735"/>
                  </a:cubicBezTo>
                  <a:cubicBezTo>
                    <a:pt x="305329" y="-52944"/>
                    <a:pt x="258233" y="432831"/>
                    <a:pt x="288925" y="569885"/>
                  </a:cubicBezTo>
                  <a:cubicBezTo>
                    <a:pt x="319617" y="706939"/>
                    <a:pt x="414867" y="751389"/>
                    <a:pt x="441325" y="827060"/>
                  </a:cubicBezTo>
                  <a:cubicBezTo>
                    <a:pt x="467783" y="902731"/>
                    <a:pt x="437092" y="982635"/>
                    <a:pt x="447675" y="1023910"/>
                  </a:cubicBezTo>
                  <a:cubicBezTo>
                    <a:pt x="458258" y="1065185"/>
                    <a:pt x="456671" y="1066773"/>
                    <a:pt x="504825" y="1074710"/>
                  </a:cubicBezTo>
                  <a:cubicBezTo>
                    <a:pt x="552979" y="1082647"/>
                    <a:pt x="691621" y="1081060"/>
                    <a:pt x="736600" y="1071535"/>
                  </a:cubicBezTo>
                  <a:cubicBezTo>
                    <a:pt x="781579" y="1062010"/>
                    <a:pt x="769408" y="1062010"/>
                    <a:pt x="774700" y="1017560"/>
                  </a:cubicBezTo>
                  <a:cubicBezTo>
                    <a:pt x="779992" y="973110"/>
                    <a:pt x="777346" y="847698"/>
                    <a:pt x="768350" y="804835"/>
                  </a:cubicBezTo>
                  <a:cubicBezTo>
                    <a:pt x="759354" y="761973"/>
                    <a:pt x="757767" y="769910"/>
                    <a:pt x="720725" y="760385"/>
                  </a:cubicBezTo>
                  <a:cubicBezTo>
                    <a:pt x="683683" y="750860"/>
                    <a:pt x="616479" y="788431"/>
                    <a:pt x="546100" y="747685"/>
                  </a:cubicBezTo>
                  <a:cubicBezTo>
                    <a:pt x="475721" y="706939"/>
                    <a:pt x="341312" y="575706"/>
                    <a:pt x="298450" y="515910"/>
                  </a:cubicBezTo>
                  <a:cubicBezTo>
                    <a:pt x="255588" y="456114"/>
                    <a:pt x="266171" y="468285"/>
                    <a:pt x="288925" y="388910"/>
                  </a:cubicBezTo>
                  <a:cubicBezTo>
                    <a:pt x="311679" y="309535"/>
                    <a:pt x="434975" y="39660"/>
                    <a:pt x="434975" y="39660"/>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 name="Title 7">
            <a:extLst>
              <a:ext uri="{FF2B5EF4-FFF2-40B4-BE49-F238E27FC236}">
                <a16:creationId xmlns:a16="http://schemas.microsoft.com/office/drawing/2014/main" id="{C93860D4-B480-2C49-B5EE-AF2A9189244C}"/>
              </a:ext>
            </a:extLst>
          </p:cNvPr>
          <p:cNvSpPr>
            <a:spLocks noGrp="1"/>
          </p:cNvSpPr>
          <p:nvPr>
            <p:ph type="title"/>
          </p:nvPr>
        </p:nvSpPr>
        <p:spPr/>
        <p:txBody>
          <a:bodyPr/>
          <a:lstStyle/>
          <a:p>
            <a:r>
              <a:rPr lang="en-US" dirty="0"/>
              <a:t>Ion production at CERN</a:t>
            </a:r>
          </a:p>
        </p:txBody>
      </p:sp>
      <p:sp>
        <p:nvSpPr>
          <p:cNvPr id="9" name="TextBox 8">
            <a:extLst>
              <a:ext uri="{FF2B5EF4-FFF2-40B4-BE49-F238E27FC236}">
                <a16:creationId xmlns:a16="http://schemas.microsoft.com/office/drawing/2014/main" id="{804CE2E1-9E60-2543-929C-F4DE0B66A117}"/>
              </a:ext>
            </a:extLst>
          </p:cNvPr>
          <p:cNvSpPr txBox="1"/>
          <p:nvPr/>
        </p:nvSpPr>
        <p:spPr>
          <a:xfrm>
            <a:off x="1262018" y="6102350"/>
            <a:ext cx="10458450" cy="584775"/>
          </a:xfrm>
          <a:prstGeom prst="rect">
            <a:avLst/>
          </a:prstGeom>
          <a:noFill/>
        </p:spPr>
        <p:txBody>
          <a:bodyPr wrap="square" rtlCol="0">
            <a:spAutoFit/>
          </a:bodyPr>
          <a:lstStyle/>
          <a:p>
            <a:r>
              <a:rPr lang="en-US" sz="3200" b="1" dirty="0">
                <a:solidFill>
                  <a:srgbClr val="0432FF"/>
                </a:solidFill>
              </a:rPr>
              <a:t>Main clients: NA61, LHC (ATLAS, CMS, ALICE, LHCb, </a:t>
            </a:r>
            <a:r>
              <a:rPr lang="en-US" sz="3200" b="1" dirty="0" err="1">
                <a:solidFill>
                  <a:srgbClr val="0432FF"/>
                </a:solidFill>
              </a:rPr>
              <a:t>LHCf</a:t>
            </a:r>
            <a:r>
              <a:rPr lang="en-US" sz="3200" b="1" dirty="0">
                <a:solidFill>
                  <a:srgbClr val="0432FF"/>
                </a:solidFill>
              </a:rPr>
              <a:t>)   </a:t>
            </a:r>
          </a:p>
        </p:txBody>
      </p:sp>
      <p:cxnSp>
        <p:nvCxnSpPr>
          <p:cNvPr id="4" name="Straight Connector 3">
            <a:extLst>
              <a:ext uri="{FF2B5EF4-FFF2-40B4-BE49-F238E27FC236}">
                <a16:creationId xmlns:a16="http://schemas.microsoft.com/office/drawing/2014/main" id="{09E6FEE1-6C27-0A4C-A008-60882898AE89}"/>
              </a:ext>
            </a:extLst>
          </p:cNvPr>
          <p:cNvCxnSpPr>
            <a:cxnSpLocks/>
          </p:cNvCxnSpPr>
          <p:nvPr/>
        </p:nvCxnSpPr>
        <p:spPr>
          <a:xfrm flipV="1">
            <a:off x="8599443" y="5092700"/>
            <a:ext cx="106407" cy="8687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C91431-A748-C449-891C-EF4957178E81}"/>
              </a:ext>
            </a:extLst>
          </p:cNvPr>
          <p:cNvSpPr>
            <a:spLocks noGrp="1"/>
          </p:cNvSpPr>
          <p:nvPr>
            <p:ph type="sldNum" sz="quarter" idx="12"/>
          </p:nvPr>
        </p:nvSpPr>
        <p:spPr/>
        <p:txBody>
          <a:bodyPr/>
          <a:lstStyle/>
          <a:p>
            <a:fld id="{746494E9-0E2B-B946-9F75-9D2BF49C4797}" type="slidenum">
              <a:rPr lang="en-US" smtClean="0"/>
              <a:t>5</a:t>
            </a:fld>
            <a:endParaRPr lang="en-US"/>
          </a:p>
        </p:txBody>
      </p:sp>
    </p:spTree>
    <p:extLst>
      <p:ext uri="{BB962C8B-B14F-4D97-AF65-F5344CB8AC3E}">
        <p14:creationId xmlns:p14="http://schemas.microsoft.com/office/powerpoint/2010/main" val="3710949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objectives</a:t>
            </a:r>
          </a:p>
        </p:txBody>
      </p:sp>
      <p:sp>
        <p:nvSpPr>
          <p:cNvPr id="3" name="Content Placeholder 2"/>
          <p:cNvSpPr>
            <a:spLocks noGrp="1"/>
          </p:cNvSpPr>
          <p:nvPr>
            <p:ph idx="1"/>
          </p:nvPr>
        </p:nvSpPr>
        <p:spPr>
          <a:xfrm>
            <a:off x="838200" y="1520190"/>
            <a:ext cx="10515600" cy="4656773"/>
          </a:xfrm>
        </p:spPr>
        <p:txBody>
          <a:bodyPr>
            <a:normAutofit fontScale="92500"/>
          </a:bodyPr>
          <a:lstStyle/>
          <a:p>
            <a:r>
              <a:rPr lang="en-GB" dirty="0"/>
              <a:t>Verify of </a:t>
            </a:r>
            <a:r>
              <a:rPr lang="en-GB" dirty="0">
                <a:solidFill>
                  <a:srgbClr val="FF0000"/>
                </a:solidFill>
              </a:rPr>
              <a:t>simulations on rate of atomic excitation</a:t>
            </a:r>
          </a:p>
          <a:p>
            <a:r>
              <a:rPr lang="en-GB" dirty="0"/>
              <a:t>Demonstrate matching of characteristics of ion bunches to those of the laser bunches, match laser spectrum to width of the atomic excitation and </a:t>
            </a:r>
            <a:r>
              <a:rPr lang="en-GB" dirty="0">
                <a:solidFill>
                  <a:srgbClr val="FF0000"/>
                </a:solidFill>
              </a:rPr>
              <a:t>achieve resonance for adequate fraction of ion population</a:t>
            </a:r>
          </a:p>
          <a:p>
            <a:r>
              <a:rPr lang="en-GB" dirty="0">
                <a:solidFill>
                  <a:srgbClr val="FF0000"/>
                </a:solidFill>
              </a:rPr>
              <a:t>Measure emitted X-rays</a:t>
            </a:r>
            <a:r>
              <a:rPr lang="en-GB" dirty="0"/>
              <a:t>, characterisation of flux and spectrum, and demonstration of photon extraction from the collision zone</a:t>
            </a:r>
          </a:p>
          <a:p>
            <a:r>
              <a:rPr lang="en-GB" dirty="0"/>
              <a:t>Demonstrate </a:t>
            </a:r>
            <a:r>
              <a:rPr lang="en-GB" dirty="0">
                <a:solidFill>
                  <a:srgbClr val="FF0000"/>
                </a:solidFill>
              </a:rPr>
              <a:t>integration and operation of laser and </a:t>
            </a:r>
            <a:r>
              <a:rPr lang="en-GB" dirty="0" err="1">
                <a:solidFill>
                  <a:srgbClr val="FF0000"/>
                </a:solidFill>
              </a:rPr>
              <a:t>Fabry</a:t>
            </a:r>
            <a:r>
              <a:rPr lang="en-GB" dirty="0">
                <a:solidFill>
                  <a:srgbClr val="FF0000"/>
                </a:solidFill>
              </a:rPr>
              <a:t>-Perot cavity </a:t>
            </a:r>
            <a:r>
              <a:rPr lang="en-GB" dirty="0"/>
              <a:t>in a hadron storage ring</a:t>
            </a:r>
          </a:p>
          <a:p>
            <a:r>
              <a:rPr lang="en-GB" dirty="0"/>
              <a:t>Demonstrate laser cooling of relativistic beams and investigation of the different approaches</a:t>
            </a:r>
          </a:p>
          <a:p>
            <a:r>
              <a:rPr lang="en-GB" dirty="0"/>
              <a:t>Demonstrate feasibility of relativistic Atomic Physics measurements.</a:t>
            </a:r>
          </a:p>
        </p:txBody>
      </p:sp>
      <p:cxnSp>
        <p:nvCxnSpPr>
          <p:cNvPr id="8" name="Straight Connector 7"/>
          <p:cNvCxnSpPr/>
          <p:nvPr/>
        </p:nvCxnSpPr>
        <p:spPr>
          <a:xfrm flipH="1">
            <a:off x="0" y="4854892"/>
            <a:ext cx="121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71487" y="4211955"/>
            <a:ext cx="1" cy="642937"/>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1487" y="4854892"/>
            <a:ext cx="1" cy="1188721"/>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82062" y="4485560"/>
            <a:ext cx="3729038" cy="369332"/>
          </a:xfrm>
          <a:prstGeom prst="rect">
            <a:avLst/>
          </a:prstGeom>
          <a:noFill/>
        </p:spPr>
        <p:txBody>
          <a:bodyPr wrap="square" rtlCol="0">
            <a:spAutoFit/>
          </a:bodyPr>
          <a:lstStyle/>
          <a:p>
            <a:r>
              <a:rPr lang="en-GB" i="1" dirty="0">
                <a:solidFill>
                  <a:srgbClr val="FF0000"/>
                </a:solidFill>
              </a:rPr>
              <a:t>Ambition/complexity/cost cut-off</a:t>
            </a:r>
          </a:p>
        </p:txBody>
      </p:sp>
      <p:sp>
        <p:nvSpPr>
          <p:cNvPr id="4" name="Slide Number Placeholder 3">
            <a:extLst>
              <a:ext uri="{FF2B5EF4-FFF2-40B4-BE49-F238E27FC236}">
                <a16:creationId xmlns:a16="http://schemas.microsoft.com/office/drawing/2014/main" id="{4304823B-7F2C-FB43-9DBA-D54EB5D8DD4E}"/>
              </a:ext>
            </a:extLst>
          </p:cNvPr>
          <p:cNvSpPr>
            <a:spLocks noGrp="1"/>
          </p:cNvSpPr>
          <p:nvPr>
            <p:ph type="sldNum" sz="quarter" idx="12"/>
          </p:nvPr>
        </p:nvSpPr>
        <p:spPr/>
        <p:txBody>
          <a:bodyPr/>
          <a:lstStyle/>
          <a:p>
            <a:fld id="{746494E9-0E2B-B946-9F75-9D2BF49C4797}" type="slidenum">
              <a:rPr lang="en-US" smtClean="0"/>
              <a:t>50</a:t>
            </a:fld>
            <a:endParaRPr lang="en-US"/>
          </a:p>
        </p:txBody>
      </p:sp>
      <p:sp>
        <p:nvSpPr>
          <p:cNvPr id="9" name="TextBox 8">
            <a:extLst>
              <a:ext uri="{FF2B5EF4-FFF2-40B4-BE49-F238E27FC236}">
                <a16:creationId xmlns:a16="http://schemas.microsoft.com/office/drawing/2014/main" id="{B5428736-07A0-D24B-832A-0C8821E48462}"/>
              </a:ext>
            </a:extLst>
          </p:cNvPr>
          <p:cNvSpPr txBox="1"/>
          <p:nvPr/>
        </p:nvSpPr>
        <p:spPr>
          <a:xfrm>
            <a:off x="0" y="6512123"/>
            <a:ext cx="1986815" cy="307777"/>
          </a:xfrm>
          <a:prstGeom prst="rect">
            <a:avLst/>
          </a:prstGeom>
          <a:noFill/>
        </p:spPr>
        <p:txBody>
          <a:bodyPr wrap="square" rtlCol="0">
            <a:spAutoFit/>
          </a:bodyPr>
          <a:lstStyle/>
          <a:p>
            <a:r>
              <a:rPr lang="en-US" sz="1400" dirty="0"/>
              <a:t>Brennan Goddard</a:t>
            </a:r>
          </a:p>
        </p:txBody>
      </p:sp>
    </p:spTree>
    <p:extLst>
      <p:ext uri="{BB962C8B-B14F-4D97-AF65-F5344CB8AC3E}">
        <p14:creationId xmlns:p14="http://schemas.microsoft.com/office/powerpoint/2010/main" val="271424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AF01-9402-9340-905C-939E3A4B4297}"/>
              </a:ext>
            </a:extLst>
          </p:cNvPr>
          <p:cNvSpPr>
            <a:spLocks noGrp="1"/>
          </p:cNvSpPr>
          <p:nvPr>
            <p:ph type="title"/>
          </p:nvPr>
        </p:nvSpPr>
        <p:spPr/>
        <p:txBody>
          <a:bodyPr>
            <a:normAutofit fontScale="90000"/>
          </a:bodyPr>
          <a:lstStyle/>
          <a:p>
            <a:r>
              <a:rPr lang="en-US" dirty="0"/>
              <a:t>Choice of ion for </a:t>
            </a:r>
            <a:r>
              <a:rPr lang="en-US" dirty="0" err="1"/>
              <a:t>PoP</a:t>
            </a:r>
            <a:r>
              <a:rPr lang="en-US" dirty="0"/>
              <a:t> experiment</a:t>
            </a:r>
          </a:p>
        </p:txBody>
      </p:sp>
      <p:pic>
        <p:nvPicPr>
          <p:cNvPr id="3" name="Picture 2">
            <a:extLst>
              <a:ext uri="{FF2B5EF4-FFF2-40B4-BE49-F238E27FC236}">
                <a16:creationId xmlns:a16="http://schemas.microsoft.com/office/drawing/2014/main" id="{40236302-AC28-8B47-A02A-63272A7CC8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209" y="1479550"/>
            <a:ext cx="7383878" cy="4883150"/>
          </a:xfrm>
          <a:prstGeom prst="rect">
            <a:avLst/>
          </a:prstGeom>
        </p:spPr>
      </p:pic>
      <p:pic>
        <p:nvPicPr>
          <p:cNvPr id="4" name="Picture 3">
            <a:extLst>
              <a:ext uri="{FF2B5EF4-FFF2-40B4-BE49-F238E27FC236}">
                <a16:creationId xmlns:a16="http://schemas.microsoft.com/office/drawing/2014/main" id="{D304DC3E-1D88-1744-8BB6-A5CF038A29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278" y="3638550"/>
            <a:ext cx="4026222" cy="2724150"/>
          </a:xfrm>
          <a:prstGeom prst="rect">
            <a:avLst/>
          </a:prstGeom>
        </p:spPr>
      </p:pic>
      <p:sp>
        <p:nvSpPr>
          <p:cNvPr id="5" name="Slide Number Placeholder 4">
            <a:extLst>
              <a:ext uri="{FF2B5EF4-FFF2-40B4-BE49-F238E27FC236}">
                <a16:creationId xmlns:a16="http://schemas.microsoft.com/office/drawing/2014/main" id="{6AB35812-AEC9-5A4D-B404-6A0A306B59CC}"/>
              </a:ext>
            </a:extLst>
          </p:cNvPr>
          <p:cNvSpPr>
            <a:spLocks noGrp="1"/>
          </p:cNvSpPr>
          <p:nvPr>
            <p:ph type="sldNum" sz="quarter" idx="12"/>
          </p:nvPr>
        </p:nvSpPr>
        <p:spPr/>
        <p:txBody>
          <a:bodyPr/>
          <a:lstStyle/>
          <a:p>
            <a:fld id="{746494E9-0E2B-B946-9F75-9D2BF49C4797}" type="slidenum">
              <a:rPr lang="en-US" smtClean="0"/>
              <a:t>51</a:t>
            </a:fld>
            <a:endParaRPr lang="en-US"/>
          </a:p>
        </p:txBody>
      </p:sp>
    </p:spTree>
    <p:extLst>
      <p:ext uri="{BB962C8B-B14F-4D97-AF65-F5344CB8AC3E}">
        <p14:creationId xmlns:p14="http://schemas.microsoft.com/office/powerpoint/2010/main" val="1772319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105" y="1968276"/>
            <a:ext cx="10443003" cy="1446832"/>
            <a:chOff x="104105" y="2622326"/>
            <a:chExt cx="10443003" cy="1446832"/>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
            <a:stretch/>
          </p:blipFill>
          <p:spPr>
            <a:xfrm>
              <a:off x="6820134" y="2622326"/>
              <a:ext cx="3726974" cy="1446832"/>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05" y="2802460"/>
              <a:ext cx="6906292" cy="1188720"/>
            </a:xfrm>
            <a:prstGeom prst="rect">
              <a:avLst/>
            </a:prstGeom>
          </p:spPr>
        </p:pic>
      </p:grpSp>
      <p:sp>
        <p:nvSpPr>
          <p:cNvPr id="11" name="Title 10">
            <a:extLst>
              <a:ext uri="{FF2B5EF4-FFF2-40B4-BE49-F238E27FC236}">
                <a16:creationId xmlns:a16="http://schemas.microsoft.com/office/drawing/2014/main" id="{DC55A6E8-A39D-BF48-9FE8-25D2EDF3BEA8}"/>
              </a:ext>
            </a:extLst>
          </p:cNvPr>
          <p:cNvSpPr>
            <a:spLocks noGrp="1"/>
          </p:cNvSpPr>
          <p:nvPr>
            <p:ph type="title"/>
          </p:nvPr>
        </p:nvSpPr>
        <p:spPr>
          <a:xfrm>
            <a:off x="348836" y="448252"/>
            <a:ext cx="10575838" cy="1107416"/>
          </a:xfrm>
        </p:spPr>
        <p:txBody>
          <a:bodyPr>
            <a:normAutofit fontScale="90000"/>
          </a:bodyPr>
          <a:lstStyle/>
          <a:p>
            <a:r>
              <a:rPr lang="en-GB" dirty="0"/>
              <a:t>Laser-PSI interaction region: tentatively SPS LSS6</a:t>
            </a:r>
            <a:endParaRPr lang="en-US" dirty="0"/>
          </a:p>
        </p:txBody>
      </p:sp>
      <p:sp>
        <p:nvSpPr>
          <p:cNvPr id="10" name="Content Placeholder 2"/>
          <p:cNvSpPr>
            <a:spLocks noGrp="1"/>
          </p:cNvSpPr>
          <p:nvPr>
            <p:ph idx="4294967295"/>
          </p:nvPr>
        </p:nvSpPr>
        <p:spPr>
          <a:xfrm>
            <a:off x="1069975" y="4144211"/>
            <a:ext cx="11122025" cy="1174750"/>
          </a:xfrm>
        </p:spPr>
        <p:txBody>
          <a:bodyPr/>
          <a:lstStyle/>
          <a:p>
            <a:r>
              <a:rPr lang="en-GB" dirty="0"/>
              <a:t>About 4.4 m flange-flange between MPLH and ZS (VV)</a:t>
            </a:r>
          </a:p>
          <a:p>
            <a:r>
              <a:rPr lang="en-GB" dirty="0"/>
              <a:t>2.6 degree cavity, </a:t>
            </a:r>
            <a:r>
              <a:rPr lang="en-GB" b="1" dirty="0">
                <a:solidFill>
                  <a:srgbClr val="0070C0"/>
                </a:solidFill>
              </a:rPr>
              <a:t>4 </a:t>
            </a:r>
            <a:r>
              <a:rPr lang="en-GB" b="1" dirty="0" err="1">
                <a:solidFill>
                  <a:srgbClr val="0070C0"/>
                </a:solidFill>
              </a:rPr>
              <a:t>mJ</a:t>
            </a:r>
            <a:r>
              <a:rPr lang="en-GB" b="1" dirty="0">
                <a:solidFill>
                  <a:srgbClr val="0070C0"/>
                </a:solidFill>
              </a:rPr>
              <a:t> </a:t>
            </a:r>
            <a:r>
              <a:rPr lang="en-GB" dirty="0"/>
              <a:t>laser pulse energy at IR</a:t>
            </a:r>
          </a:p>
        </p:txBody>
      </p:sp>
      <p:sp>
        <p:nvSpPr>
          <p:cNvPr id="7" name="Rectangle 6"/>
          <p:cNvSpPr/>
          <p:nvPr/>
        </p:nvSpPr>
        <p:spPr>
          <a:xfrm>
            <a:off x="5547360" y="2409190"/>
            <a:ext cx="2834640" cy="7162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D6A0FAD-5AC6-EC4C-AA04-B294CD7E1DE2}"/>
              </a:ext>
            </a:extLst>
          </p:cNvPr>
          <p:cNvSpPr>
            <a:spLocks noGrp="1"/>
          </p:cNvSpPr>
          <p:nvPr>
            <p:ph type="sldNum" sz="quarter" idx="12"/>
          </p:nvPr>
        </p:nvSpPr>
        <p:spPr/>
        <p:txBody>
          <a:bodyPr/>
          <a:lstStyle/>
          <a:p>
            <a:fld id="{746494E9-0E2B-B946-9F75-9D2BF49C4797}" type="slidenum">
              <a:rPr lang="en-US" smtClean="0"/>
              <a:t>52</a:t>
            </a:fld>
            <a:endParaRPr lang="en-US"/>
          </a:p>
        </p:txBody>
      </p:sp>
    </p:spTree>
    <p:extLst>
      <p:ext uri="{BB962C8B-B14F-4D97-AF65-F5344CB8AC3E}">
        <p14:creationId xmlns:p14="http://schemas.microsoft.com/office/powerpoint/2010/main" val="916573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FP cavity on SPS beam (vertical crossing?)</a:t>
            </a:r>
          </a:p>
        </p:txBody>
      </p:sp>
      <p:pic>
        <p:nvPicPr>
          <p:cNvPr id="7" name="Picture 6"/>
          <p:cNvPicPr>
            <a:picLocks noChangeAspect="1"/>
          </p:cNvPicPr>
          <p:nvPr/>
        </p:nvPicPr>
        <p:blipFill>
          <a:blip r:embed="rId2"/>
          <a:stretch>
            <a:fillRect/>
          </a:stretch>
        </p:blipFill>
        <p:spPr>
          <a:xfrm>
            <a:off x="249174" y="1412390"/>
            <a:ext cx="11290554" cy="5126522"/>
          </a:xfrm>
          <a:prstGeom prst="rect">
            <a:avLst/>
          </a:prstGeom>
        </p:spPr>
      </p:pic>
      <p:sp>
        <p:nvSpPr>
          <p:cNvPr id="3" name="Slide Number Placeholder 2">
            <a:extLst>
              <a:ext uri="{FF2B5EF4-FFF2-40B4-BE49-F238E27FC236}">
                <a16:creationId xmlns:a16="http://schemas.microsoft.com/office/drawing/2014/main" id="{5FCDE490-8668-664C-A405-7B33DF9B248C}"/>
              </a:ext>
            </a:extLst>
          </p:cNvPr>
          <p:cNvSpPr>
            <a:spLocks noGrp="1"/>
          </p:cNvSpPr>
          <p:nvPr>
            <p:ph type="sldNum" sz="quarter" idx="12"/>
          </p:nvPr>
        </p:nvSpPr>
        <p:spPr/>
        <p:txBody>
          <a:bodyPr/>
          <a:lstStyle/>
          <a:p>
            <a:fld id="{746494E9-0E2B-B946-9F75-9D2BF49C4797}" type="slidenum">
              <a:rPr lang="en-US" smtClean="0"/>
              <a:t>53</a:t>
            </a:fld>
            <a:endParaRPr lang="en-US"/>
          </a:p>
        </p:txBody>
      </p:sp>
    </p:spTree>
    <p:extLst>
      <p:ext uri="{BB962C8B-B14F-4D97-AF65-F5344CB8AC3E}">
        <p14:creationId xmlns:p14="http://schemas.microsoft.com/office/powerpoint/2010/main" val="3750101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C463-7972-294E-8E66-565687A47DE4}"/>
              </a:ext>
            </a:extLst>
          </p:cNvPr>
          <p:cNvSpPr>
            <a:spLocks noGrp="1"/>
          </p:cNvSpPr>
          <p:nvPr>
            <p:ph type="title"/>
          </p:nvPr>
        </p:nvSpPr>
        <p:spPr/>
        <p:txBody>
          <a:bodyPr/>
          <a:lstStyle/>
          <a:p>
            <a:r>
              <a:rPr lang="en-US" dirty="0"/>
              <a:t>Diagnostics</a:t>
            </a:r>
          </a:p>
        </p:txBody>
      </p:sp>
      <p:sp>
        <p:nvSpPr>
          <p:cNvPr id="6" name="TextBox 5">
            <a:extLst>
              <a:ext uri="{FF2B5EF4-FFF2-40B4-BE49-F238E27FC236}">
                <a16:creationId xmlns:a16="http://schemas.microsoft.com/office/drawing/2014/main" id="{ECA89E87-65A3-F643-BF9F-6737B82734AB}"/>
              </a:ext>
            </a:extLst>
          </p:cNvPr>
          <p:cNvSpPr txBox="1"/>
          <p:nvPr/>
        </p:nvSpPr>
        <p:spPr>
          <a:xfrm>
            <a:off x="347974" y="2846065"/>
            <a:ext cx="5407645" cy="369332"/>
          </a:xfrm>
          <a:prstGeom prst="rect">
            <a:avLst/>
          </a:prstGeom>
          <a:noFill/>
        </p:spPr>
        <p:txBody>
          <a:bodyPr wrap="square" rtlCol="0">
            <a:spAutoFit/>
          </a:bodyPr>
          <a:lstStyle/>
          <a:p>
            <a:r>
              <a:rPr lang="en-US" dirty="0"/>
              <a:t>Large flux of x-ray photons in &gt; 10 </a:t>
            </a:r>
            <a:r>
              <a:rPr lang="en-US" dirty="0" err="1"/>
              <a:t>keV</a:t>
            </a:r>
            <a:r>
              <a:rPr lang="en-US" dirty="0"/>
              <a:t> range after 10 m </a:t>
            </a:r>
          </a:p>
        </p:txBody>
      </p:sp>
      <p:pic>
        <p:nvPicPr>
          <p:cNvPr id="7" name="Picture 6">
            <a:extLst>
              <a:ext uri="{FF2B5EF4-FFF2-40B4-BE49-F238E27FC236}">
                <a16:creationId xmlns:a16="http://schemas.microsoft.com/office/drawing/2014/main" id="{1468AA24-B5D9-1641-A752-1B9270E8BD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4354" y="181631"/>
            <a:ext cx="2695050" cy="2216667"/>
          </a:xfrm>
          <a:prstGeom prst="rect">
            <a:avLst/>
          </a:prstGeom>
        </p:spPr>
      </p:pic>
      <p:sp>
        <p:nvSpPr>
          <p:cNvPr id="8" name="TextBox 7">
            <a:extLst>
              <a:ext uri="{FF2B5EF4-FFF2-40B4-BE49-F238E27FC236}">
                <a16:creationId xmlns:a16="http://schemas.microsoft.com/office/drawing/2014/main" id="{5BEF94CB-301A-0D4C-B902-6D7EF3EF340B}"/>
              </a:ext>
            </a:extLst>
          </p:cNvPr>
          <p:cNvSpPr txBox="1"/>
          <p:nvPr/>
        </p:nvSpPr>
        <p:spPr>
          <a:xfrm>
            <a:off x="6830883" y="294702"/>
            <a:ext cx="2243471" cy="1477328"/>
          </a:xfrm>
          <a:prstGeom prst="rect">
            <a:avLst/>
          </a:prstGeom>
          <a:noFill/>
        </p:spPr>
        <p:txBody>
          <a:bodyPr wrap="square" rtlCol="0">
            <a:spAutoFit/>
          </a:bodyPr>
          <a:lstStyle/>
          <a:p>
            <a:r>
              <a:rPr lang="en-US" dirty="0"/>
              <a:t>Assuming a ring shaped detector (transverse size 1cm) located around the beam (d=80 mm)</a:t>
            </a:r>
          </a:p>
        </p:txBody>
      </p:sp>
      <p:sp>
        <p:nvSpPr>
          <p:cNvPr id="9" name="TextBox 8">
            <a:extLst>
              <a:ext uri="{FF2B5EF4-FFF2-40B4-BE49-F238E27FC236}">
                <a16:creationId xmlns:a16="http://schemas.microsoft.com/office/drawing/2014/main" id="{6414EDFF-EBE5-4C45-BC69-EF440FB414E2}"/>
              </a:ext>
            </a:extLst>
          </p:cNvPr>
          <p:cNvSpPr txBox="1"/>
          <p:nvPr/>
        </p:nvSpPr>
        <p:spPr>
          <a:xfrm>
            <a:off x="348837" y="1417169"/>
            <a:ext cx="4364831" cy="923330"/>
          </a:xfrm>
          <a:prstGeom prst="rect">
            <a:avLst/>
          </a:prstGeom>
          <a:noFill/>
        </p:spPr>
        <p:txBody>
          <a:bodyPr wrap="square" rtlCol="0">
            <a:spAutoFit/>
          </a:bodyPr>
          <a:lstStyle/>
          <a:p>
            <a:r>
              <a:rPr lang="en-US" dirty="0"/>
              <a:t>• Measure beam overlap</a:t>
            </a:r>
          </a:p>
          <a:p>
            <a:r>
              <a:rPr lang="en-US" dirty="0"/>
              <a:t>• Measure X-ray photon beam properties</a:t>
            </a:r>
          </a:p>
          <a:p>
            <a:r>
              <a:rPr lang="en-US" dirty="0"/>
              <a:t>• Measure beam cooling</a:t>
            </a:r>
          </a:p>
        </p:txBody>
      </p:sp>
      <p:pic>
        <p:nvPicPr>
          <p:cNvPr id="3" name="Picture 2">
            <a:extLst>
              <a:ext uri="{FF2B5EF4-FFF2-40B4-BE49-F238E27FC236}">
                <a16:creationId xmlns:a16="http://schemas.microsoft.com/office/drawing/2014/main" id="{C2B79315-6E35-B44C-A982-D399F64AC4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974" y="3443505"/>
            <a:ext cx="4652368" cy="2697266"/>
          </a:xfrm>
          <a:prstGeom prst="rect">
            <a:avLst/>
          </a:prstGeom>
        </p:spPr>
      </p:pic>
      <p:sp>
        <p:nvSpPr>
          <p:cNvPr id="5" name="Slide Number Placeholder 4">
            <a:extLst>
              <a:ext uri="{FF2B5EF4-FFF2-40B4-BE49-F238E27FC236}">
                <a16:creationId xmlns:a16="http://schemas.microsoft.com/office/drawing/2014/main" id="{5FA3F11C-BEAE-D645-B697-AA184D22CE33}"/>
              </a:ext>
            </a:extLst>
          </p:cNvPr>
          <p:cNvSpPr>
            <a:spLocks noGrp="1"/>
          </p:cNvSpPr>
          <p:nvPr>
            <p:ph type="sldNum" sz="quarter" idx="12"/>
          </p:nvPr>
        </p:nvSpPr>
        <p:spPr/>
        <p:txBody>
          <a:bodyPr/>
          <a:lstStyle/>
          <a:p>
            <a:fld id="{746494E9-0E2B-B946-9F75-9D2BF49C4797}" type="slidenum">
              <a:rPr lang="en-US" smtClean="0"/>
              <a:t>54</a:t>
            </a:fld>
            <a:endParaRPr lang="en-US"/>
          </a:p>
        </p:txBody>
      </p:sp>
      <p:sp>
        <p:nvSpPr>
          <p:cNvPr id="10" name="TextBox 9">
            <a:extLst>
              <a:ext uri="{FF2B5EF4-FFF2-40B4-BE49-F238E27FC236}">
                <a16:creationId xmlns:a16="http://schemas.microsoft.com/office/drawing/2014/main" id="{1EBB5371-6A90-0646-BC63-972EEE9C3720}"/>
              </a:ext>
            </a:extLst>
          </p:cNvPr>
          <p:cNvSpPr txBox="1"/>
          <p:nvPr/>
        </p:nvSpPr>
        <p:spPr>
          <a:xfrm>
            <a:off x="9021401" y="6550223"/>
            <a:ext cx="1400478" cy="307777"/>
          </a:xfrm>
          <a:prstGeom prst="rect">
            <a:avLst/>
          </a:prstGeom>
          <a:noFill/>
        </p:spPr>
        <p:txBody>
          <a:bodyPr wrap="square" rtlCol="0">
            <a:spAutoFit/>
          </a:bodyPr>
          <a:lstStyle/>
          <a:p>
            <a:r>
              <a:rPr lang="en-US" sz="1400" dirty="0"/>
              <a:t>Camilla </a:t>
            </a:r>
            <a:r>
              <a:rPr lang="en-US" sz="1400" dirty="0" err="1"/>
              <a:t>Curatolo</a:t>
            </a:r>
            <a:endParaRPr lang="en-US" sz="1400" dirty="0"/>
          </a:p>
        </p:txBody>
      </p:sp>
      <p:pic>
        <p:nvPicPr>
          <p:cNvPr id="11" name="Picture 10">
            <a:extLst>
              <a:ext uri="{FF2B5EF4-FFF2-40B4-BE49-F238E27FC236}">
                <a16:creationId xmlns:a16="http://schemas.microsoft.com/office/drawing/2014/main" id="{97FA2A84-AFEA-1746-B5F7-06E706C16D69}"/>
              </a:ext>
            </a:extLst>
          </p:cNvPr>
          <p:cNvPicPr>
            <a:picLocks noChangeAspect="1"/>
          </p:cNvPicPr>
          <p:nvPr/>
        </p:nvPicPr>
        <p:blipFill>
          <a:blip r:embed="rId4"/>
          <a:stretch>
            <a:fillRect/>
          </a:stretch>
        </p:blipFill>
        <p:spPr>
          <a:xfrm>
            <a:off x="7653995" y="2501486"/>
            <a:ext cx="3837494" cy="4131723"/>
          </a:xfrm>
          <a:prstGeom prst="rect">
            <a:avLst/>
          </a:prstGeom>
          <a:ln>
            <a:solidFill>
              <a:schemeClr val="tx1"/>
            </a:solidFill>
          </a:ln>
        </p:spPr>
      </p:pic>
      <p:sp>
        <p:nvSpPr>
          <p:cNvPr id="12" name="TextBox 11">
            <a:extLst>
              <a:ext uri="{FF2B5EF4-FFF2-40B4-BE49-F238E27FC236}">
                <a16:creationId xmlns:a16="http://schemas.microsoft.com/office/drawing/2014/main" id="{3092DDBD-7D0E-224E-A80B-3890829C5FA4}"/>
              </a:ext>
            </a:extLst>
          </p:cNvPr>
          <p:cNvSpPr txBox="1"/>
          <p:nvPr/>
        </p:nvSpPr>
        <p:spPr>
          <a:xfrm>
            <a:off x="7571802" y="2155833"/>
            <a:ext cx="1367406" cy="369332"/>
          </a:xfrm>
          <a:prstGeom prst="rect">
            <a:avLst/>
          </a:prstGeom>
          <a:noFill/>
        </p:spPr>
        <p:txBody>
          <a:bodyPr wrap="square" rtlCol="0">
            <a:spAutoFit/>
          </a:bodyPr>
          <a:lstStyle/>
          <a:p>
            <a:r>
              <a:rPr lang="en-US" dirty="0"/>
              <a:t>Photon Flux</a:t>
            </a:r>
          </a:p>
        </p:txBody>
      </p:sp>
    </p:spTree>
    <p:extLst>
      <p:ext uri="{BB962C8B-B14F-4D97-AF65-F5344CB8AC3E}">
        <p14:creationId xmlns:p14="http://schemas.microsoft.com/office/powerpoint/2010/main" val="919911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0600"/>
          </a:xfrm>
        </p:spPr>
        <p:txBody>
          <a:bodyPr/>
          <a:lstStyle/>
          <a:p>
            <a:r>
              <a:rPr lang="en-GB" dirty="0"/>
              <a:t>Status / open questions!</a:t>
            </a:r>
          </a:p>
        </p:txBody>
      </p:sp>
      <p:sp>
        <p:nvSpPr>
          <p:cNvPr id="3" name="Content Placeholder 2"/>
          <p:cNvSpPr>
            <a:spLocks noGrp="1"/>
          </p:cNvSpPr>
          <p:nvPr>
            <p:ph idx="1"/>
          </p:nvPr>
        </p:nvSpPr>
        <p:spPr>
          <a:xfrm>
            <a:off x="1409299" y="905576"/>
            <a:ext cx="9024486" cy="5601237"/>
          </a:xfrm>
        </p:spPr>
        <p:txBody>
          <a:bodyPr>
            <a:noAutofit/>
          </a:bodyPr>
          <a:lstStyle/>
          <a:p>
            <a:pPr>
              <a:lnSpc>
                <a:spcPct val="100000"/>
              </a:lnSpc>
              <a:spcBef>
                <a:spcPts val="0"/>
              </a:spcBef>
            </a:pPr>
            <a:r>
              <a:rPr lang="en-GB" sz="2400" dirty="0">
                <a:solidFill>
                  <a:schemeClr val="accent6">
                    <a:lumMod val="75000"/>
                  </a:schemeClr>
                </a:solidFill>
              </a:rPr>
              <a:t>Ion species and transition: defined (pb79+, 2s→2p)</a:t>
            </a:r>
          </a:p>
          <a:p>
            <a:pPr>
              <a:lnSpc>
                <a:spcPct val="100000"/>
              </a:lnSpc>
              <a:spcBef>
                <a:spcPts val="0"/>
              </a:spcBef>
            </a:pPr>
            <a:r>
              <a:rPr lang="en-GB" sz="2400" dirty="0">
                <a:solidFill>
                  <a:schemeClr val="accent6">
                    <a:lumMod val="75000"/>
                  </a:schemeClr>
                </a:solidFill>
              </a:rPr>
              <a:t>Ion beam parameters: defined </a:t>
            </a:r>
          </a:p>
          <a:p>
            <a:pPr>
              <a:lnSpc>
                <a:spcPct val="100000"/>
              </a:lnSpc>
              <a:spcBef>
                <a:spcPts val="0"/>
              </a:spcBef>
            </a:pPr>
            <a:r>
              <a:rPr lang="en-GB" sz="2400" dirty="0">
                <a:solidFill>
                  <a:schemeClr val="accent2">
                    <a:lumMod val="75000"/>
                  </a:schemeClr>
                </a:solidFill>
              </a:rPr>
              <a:t>IR location: identified (IR6). Confirm? </a:t>
            </a:r>
          </a:p>
          <a:p>
            <a:pPr>
              <a:lnSpc>
                <a:spcPct val="100000"/>
              </a:lnSpc>
              <a:spcBef>
                <a:spcPts val="0"/>
              </a:spcBef>
            </a:pPr>
            <a:r>
              <a:rPr lang="en-GB" sz="2400" dirty="0">
                <a:solidFill>
                  <a:schemeClr val="accent6">
                    <a:lumMod val="75000"/>
                  </a:schemeClr>
                </a:solidFill>
              </a:rPr>
              <a:t>SPS optical parameters: Defined (for LSS6)</a:t>
            </a:r>
          </a:p>
          <a:p>
            <a:pPr>
              <a:lnSpc>
                <a:spcPct val="100000"/>
              </a:lnSpc>
              <a:spcBef>
                <a:spcPts val="0"/>
              </a:spcBef>
            </a:pPr>
            <a:r>
              <a:rPr lang="en-GB" sz="2400" dirty="0">
                <a:solidFill>
                  <a:schemeClr val="accent6">
                    <a:lumMod val="75000"/>
                  </a:schemeClr>
                </a:solidFill>
              </a:rPr>
              <a:t>IR layout &amp; FP design: proposed 2.6 </a:t>
            </a:r>
            <a:r>
              <a:rPr lang="en-GB" sz="2400" dirty="0" err="1">
                <a:solidFill>
                  <a:schemeClr val="accent6">
                    <a:lumMod val="75000"/>
                  </a:schemeClr>
                </a:solidFill>
              </a:rPr>
              <a:t>deg</a:t>
            </a:r>
            <a:r>
              <a:rPr lang="en-GB" sz="2400" dirty="0">
                <a:solidFill>
                  <a:schemeClr val="accent6">
                    <a:lumMod val="75000"/>
                  </a:schemeClr>
                </a:solidFill>
              </a:rPr>
              <a:t> crossing. </a:t>
            </a:r>
          </a:p>
          <a:p>
            <a:pPr>
              <a:lnSpc>
                <a:spcPct val="100000"/>
              </a:lnSpc>
              <a:spcBef>
                <a:spcPts val="0"/>
              </a:spcBef>
            </a:pPr>
            <a:r>
              <a:rPr lang="en-GB" sz="2400" dirty="0">
                <a:solidFill>
                  <a:schemeClr val="accent2">
                    <a:lumMod val="75000"/>
                  </a:schemeClr>
                </a:solidFill>
              </a:rPr>
              <a:t>Laser characteristics: in progress.</a:t>
            </a:r>
          </a:p>
          <a:p>
            <a:pPr>
              <a:lnSpc>
                <a:spcPct val="100000"/>
              </a:lnSpc>
              <a:spcBef>
                <a:spcPts val="0"/>
              </a:spcBef>
            </a:pPr>
            <a:r>
              <a:rPr lang="en-GB" sz="2400" dirty="0">
                <a:solidFill>
                  <a:schemeClr val="accent2">
                    <a:lumMod val="75000"/>
                  </a:schemeClr>
                </a:solidFill>
              </a:rPr>
              <a:t>Timing &amp; synchronisation aspects: in progress</a:t>
            </a:r>
          </a:p>
          <a:p>
            <a:pPr>
              <a:lnSpc>
                <a:spcPct val="100000"/>
              </a:lnSpc>
              <a:spcBef>
                <a:spcPts val="0"/>
              </a:spcBef>
            </a:pPr>
            <a:r>
              <a:rPr lang="en-GB" sz="2400" dirty="0">
                <a:solidFill>
                  <a:schemeClr val="accent2">
                    <a:lumMod val="75000"/>
                  </a:schemeClr>
                </a:solidFill>
              </a:rPr>
              <a:t>Radiation aspects: 2018 dosimetry measurements: in progress</a:t>
            </a:r>
          </a:p>
          <a:p>
            <a:pPr>
              <a:lnSpc>
                <a:spcPct val="100000"/>
              </a:lnSpc>
              <a:spcBef>
                <a:spcPts val="0"/>
              </a:spcBef>
            </a:pPr>
            <a:r>
              <a:rPr lang="en-GB" sz="2400" dirty="0">
                <a:solidFill>
                  <a:schemeClr val="accent2">
                    <a:lumMod val="75000"/>
                  </a:schemeClr>
                </a:solidFill>
              </a:rPr>
              <a:t>Simulation benchmarking: in progress</a:t>
            </a:r>
          </a:p>
          <a:p>
            <a:pPr>
              <a:lnSpc>
                <a:spcPct val="100000"/>
              </a:lnSpc>
              <a:spcBef>
                <a:spcPts val="0"/>
              </a:spcBef>
            </a:pPr>
            <a:r>
              <a:rPr lang="en-GB" sz="2400" dirty="0">
                <a:solidFill>
                  <a:schemeClr val="accent2">
                    <a:lumMod val="75000"/>
                  </a:schemeClr>
                </a:solidFill>
              </a:rPr>
              <a:t>Parameter list (including uncertainties): in progress</a:t>
            </a:r>
          </a:p>
          <a:p>
            <a:pPr>
              <a:lnSpc>
                <a:spcPct val="100000"/>
              </a:lnSpc>
              <a:spcBef>
                <a:spcPts val="0"/>
              </a:spcBef>
            </a:pPr>
            <a:r>
              <a:rPr lang="en-GB" sz="2400" dirty="0">
                <a:solidFill>
                  <a:schemeClr val="accent2">
                    <a:lumMod val="75000"/>
                  </a:schemeClr>
                </a:solidFill>
              </a:rPr>
              <a:t>Emitted photon distribution f(t): in progress</a:t>
            </a:r>
          </a:p>
          <a:p>
            <a:pPr>
              <a:lnSpc>
                <a:spcPct val="100000"/>
              </a:lnSpc>
              <a:spcBef>
                <a:spcPts val="0"/>
              </a:spcBef>
            </a:pPr>
            <a:r>
              <a:rPr lang="en-GB" sz="2400" dirty="0">
                <a:solidFill>
                  <a:schemeClr val="accent2">
                    <a:lumMod val="75000"/>
                  </a:schemeClr>
                </a:solidFill>
              </a:rPr>
              <a:t>PSI beam 6D evolution f(t): in progress</a:t>
            </a:r>
          </a:p>
          <a:p>
            <a:pPr>
              <a:lnSpc>
                <a:spcPct val="100000"/>
              </a:lnSpc>
              <a:spcBef>
                <a:spcPts val="0"/>
              </a:spcBef>
            </a:pPr>
            <a:r>
              <a:rPr lang="en-GB" sz="2400" dirty="0">
                <a:solidFill>
                  <a:schemeClr val="accent2">
                    <a:lumMod val="75000"/>
                  </a:schemeClr>
                </a:solidFill>
              </a:rPr>
              <a:t>Detector requirements: in progress</a:t>
            </a:r>
          </a:p>
          <a:p>
            <a:pPr>
              <a:lnSpc>
                <a:spcPct val="100000"/>
              </a:lnSpc>
              <a:spcBef>
                <a:spcPts val="0"/>
              </a:spcBef>
            </a:pPr>
            <a:r>
              <a:rPr lang="en-GB" sz="2400" dirty="0">
                <a:solidFill>
                  <a:schemeClr val="accent2">
                    <a:lumMod val="75000"/>
                  </a:schemeClr>
                </a:solidFill>
              </a:rPr>
              <a:t>Experimental procedures: in progress</a:t>
            </a:r>
          </a:p>
          <a:p>
            <a:pPr>
              <a:lnSpc>
                <a:spcPct val="100000"/>
              </a:lnSpc>
              <a:spcBef>
                <a:spcPts val="0"/>
              </a:spcBef>
            </a:pPr>
            <a:r>
              <a:rPr lang="en-GB" sz="2400" dirty="0">
                <a:solidFill>
                  <a:srgbClr val="FF0000"/>
                </a:solidFill>
              </a:rPr>
              <a:t>Atomic physics prospects: to define</a:t>
            </a:r>
          </a:p>
        </p:txBody>
      </p:sp>
      <p:sp>
        <p:nvSpPr>
          <p:cNvPr id="4" name="Slide Number Placeholder 3">
            <a:extLst>
              <a:ext uri="{FF2B5EF4-FFF2-40B4-BE49-F238E27FC236}">
                <a16:creationId xmlns:a16="http://schemas.microsoft.com/office/drawing/2014/main" id="{4A7E743E-3A25-414B-AD22-DAB3C5A421B0}"/>
              </a:ext>
            </a:extLst>
          </p:cNvPr>
          <p:cNvSpPr>
            <a:spLocks noGrp="1"/>
          </p:cNvSpPr>
          <p:nvPr>
            <p:ph type="sldNum" sz="quarter" idx="12"/>
          </p:nvPr>
        </p:nvSpPr>
        <p:spPr/>
        <p:txBody>
          <a:bodyPr/>
          <a:lstStyle/>
          <a:p>
            <a:fld id="{746494E9-0E2B-B946-9F75-9D2BF49C4797}" type="slidenum">
              <a:rPr lang="en-US" smtClean="0"/>
              <a:t>55</a:t>
            </a:fld>
            <a:endParaRPr lang="en-US"/>
          </a:p>
        </p:txBody>
      </p:sp>
      <p:sp>
        <p:nvSpPr>
          <p:cNvPr id="5" name="TextBox 4">
            <a:extLst>
              <a:ext uri="{FF2B5EF4-FFF2-40B4-BE49-F238E27FC236}">
                <a16:creationId xmlns:a16="http://schemas.microsoft.com/office/drawing/2014/main" id="{8BB9394F-2E13-BB40-BA07-652BE007D6C5}"/>
              </a:ext>
            </a:extLst>
          </p:cNvPr>
          <p:cNvSpPr txBox="1"/>
          <p:nvPr/>
        </p:nvSpPr>
        <p:spPr>
          <a:xfrm>
            <a:off x="8610599" y="6506813"/>
            <a:ext cx="1986815" cy="307777"/>
          </a:xfrm>
          <a:prstGeom prst="rect">
            <a:avLst/>
          </a:prstGeom>
          <a:noFill/>
        </p:spPr>
        <p:txBody>
          <a:bodyPr wrap="square" rtlCol="0">
            <a:spAutoFit/>
          </a:bodyPr>
          <a:lstStyle/>
          <a:p>
            <a:r>
              <a:rPr lang="en-US" sz="1400" dirty="0"/>
              <a:t>Brennan Goddard</a:t>
            </a:r>
          </a:p>
        </p:txBody>
      </p:sp>
    </p:spTree>
    <p:extLst>
      <p:ext uri="{BB962C8B-B14F-4D97-AF65-F5344CB8AC3E}">
        <p14:creationId xmlns:p14="http://schemas.microsoft.com/office/powerpoint/2010/main" val="822451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PoP</a:t>
            </a:r>
            <a:r>
              <a:rPr lang="en-GB" dirty="0"/>
              <a:t> Deadlines: phase 2 </a:t>
            </a:r>
          </a:p>
        </p:txBody>
      </p:sp>
      <p:sp>
        <p:nvSpPr>
          <p:cNvPr id="3" name="Content Placeholder 2"/>
          <p:cNvSpPr>
            <a:spLocks noGrp="1"/>
          </p:cNvSpPr>
          <p:nvPr>
            <p:ph idx="1"/>
          </p:nvPr>
        </p:nvSpPr>
        <p:spPr>
          <a:xfrm>
            <a:off x="838200" y="1609725"/>
            <a:ext cx="10515600" cy="4351338"/>
          </a:xfrm>
        </p:spPr>
        <p:txBody>
          <a:bodyPr/>
          <a:lstStyle/>
          <a:p>
            <a:r>
              <a:rPr lang="en-GB" dirty="0"/>
              <a:t>Systems ready for installation: End December 2021 (30 months)</a:t>
            </a:r>
          </a:p>
          <a:p>
            <a:r>
              <a:rPr lang="en-GB" dirty="0"/>
              <a:t>Beam tests: 2022 and 2023</a:t>
            </a:r>
          </a:p>
        </p:txBody>
      </p:sp>
      <p:pic>
        <p:nvPicPr>
          <p:cNvPr id="5" name="Picture 4"/>
          <p:cNvPicPr>
            <a:picLocks noChangeAspect="1"/>
          </p:cNvPicPr>
          <p:nvPr/>
        </p:nvPicPr>
        <p:blipFill>
          <a:blip r:embed="rId2"/>
          <a:stretch>
            <a:fillRect/>
          </a:stretch>
        </p:blipFill>
        <p:spPr>
          <a:xfrm>
            <a:off x="838200" y="3011149"/>
            <a:ext cx="10421711" cy="3464810"/>
          </a:xfrm>
          <a:prstGeom prst="rect">
            <a:avLst/>
          </a:prstGeom>
        </p:spPr>
      </p:pic>
      <p:sp>
        <p:nvSpPr>
          <p:cNvPr id="4" name="Slide Number Placeholder 3">
            <a:extLst>
              <a:ext uri="{FF2B5EF4-FFF2-40B4-BE49-F238E27FC236}">
                <a16:creationId xmlns:a16="http://schemas.microsoft.com/office/drawing/2014/main" id="{D9EB2BA1-58B6-1142-96AD-8411750E63CC}"/>
              </a:ext>
            </a:extLst>
          </p:cNvPr>
          <p:cNvSpPr>
            <a:spLocks noGrp="1"/>
          </p:cNvSpPr>
          <p:nvPr>
            <p:ph type="sldNum" sz="quarter" idx="12"/>
          </p:nvPr>
        </p:nvSpPr>
        <p:spPr/>
        <p:txBody>
          <a:bodyPr/>
          <a:lstStyle/>
          <a:p>
            <a:fld id="{746494E9-0E2B-B946-9F75-9D2BF49C4797}" type="slidenum">
              <a:rPr lang="en-US" smtClean="0"/>
              <a:t>56</a:t>
            </a:fld>
            <a:endParaRPr lang="en-US"/>
          </a:p>
        </p:txBody>
      </p:sp>
    </p:spTree>
    <p:extLst>
      <p:ext uri="{BB962C8B-B14F-4D97-AF65-F5344CB8AC3E}">
        <p14:creationId xmlns:p14="http://schemas.microsoft.com/office/powerpoint/2010/main" val="3674871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C88B-02F4-CB47-8BD5-702C1BC0200C}"/>
              </a:ext>
            </a:extLst>
          </p:cNvPr>
          <p:cNvSpPr>
            <a:spLocks noGrp="1"/>
          </p:cNvSpPr>
          <p:nvPr>
            <p:ph type="title"/>
          </p:nvPr>
        </p:nvSpPr>
        <p:spPr>
          <a:xfrm>
            <a:off x="0" y="1"/>
            <a:ext cx="10515600" cy="1041722"/>
          </a:xfrm>
        </p:spPr>
        <p:txBody>
          <a:bodyPr/>
          <a:lstStyle/>
          <a:p>
            <a:r>
              <a:rPr lang="en-US" dirty="0"/>
              <a:t>Gamma Factory Project Milestones</a:t>
            </a:r>
          </a:p>
        </p:txBody>
      </p:sp>
      <p:sp>
        <p:nvSpPr>
          <p:cNvPr id="3" name="Content Placeholder 2">
            <a:extLst>
              <a:ext uri="{FF2B5EF4-FFF2-40B4-BE49-F238E27FC236}">
                <a16:creationId xmlns:a16="http://schemas.microsoft.com/office/drawing/2014/main" id="{8E8A08E5-1A07-624B-943F-12C6F859FB20}"/>
              </a:ext>
            </a:extLst>
          </p:cNvPr>
          <p:cNvSpPr>
            <a:spLocks noGrp="1"/>
          </p:cNvSpPr>
          <p:nvPr>
            <p:ph idx="1"/>
          </p:nvPr>
        </p:nvSpPr>
        <p:spPr>
          <a:xfrm>
            <a:off x="370390" y="902706"/>
            <a:ext cx="11087582" cy="3113710"/>
          </a:xfrm>
          <a:solidFill>
            <a:schemeClr val="bg1"/>
          </a:solidFill>
        </p:spPr>
        <p:txBody>
          <a:bodyPr/>
          <a:lstStyle/>
          <a:p>
            <a:pPr marL="514350" indent="-514350">
              <a:buFont typeface="+mj-lt"/>
              <a:buAutoNum type="arabicPeriod"/>
            </a:pPr>
            <a:r>
              <a:rPr lang="en-US" u="sng" dirty="0">
                <a:solidFill>
                  <a:srgbClr val="00B050"/>
                </a:solidFill>
              </a:rPr>
              <a:t>Production, acceleration and storage of “atomic beams” at CERN</a:t>
            </a:r>
          </a:p>
          <a:p>
            <a:pPr marL="514350" indent="-514350">
              <a:buFont typeface="+mj-lt"/>
              <a:buAutoNum type="arabicPeriod"/>
            </a:pPr>
            <a:r>
              <a:rPr lang="en-US" u="sng" dirty="0">
                <a:solidFill>
                  <a:srgbClr val="7030A0"/>
                </a:solidFill>
              </a:rPr>
              <a:t>Development “ex nihilo” the requisite Gamma Factory software tools.</a:t>
            </a:r>
          </a:p>
          <a:p>
            <a:pPr marL="514350" indent="-514350">
              <a:buFont typeface="+mj-lt"/>
              <a:buAutoNum type="arabicPeriod"/>
            </a:pPr>
            <a:r>
              <a:rPr lang="en-US" u="sng" dirty="0">
                <a:solidFill>
                  <a:srgbClr val="7030A0"/>
                </a:solidFill>
              </a:rPr>
              <a:t>Proof-of-Principle experiment in the SPS tunnel.</a:t>
            </a:r>
          </a:p>
          <a:p>
            <a:pPr marL="514350" indent="-514350">
              <a:buFont typeface="+mj-lt"/>
              <a:buAutoNum type="arabicPeriod"/>
            </a:pPr>
            <a:r>
              <a:rPr lang="en-US" dirty="0">
                <a:solidFill>
                  <a:srgbClr val="0432FF"/>
                </a:solidFill>
              </a:rPr>
              <a:t>Realistic assessment of the Gamma Factory performance figures.</a:t>
            </a:r>
          </a:p>
          <a:p>
            <a:pPr marL="514350" indent="-514350">
              <a:buFont typeface="+mj-lt"/>
              <a:buAutoNum type="arabicPeriod"/>
            </a:pPr>
            <a:r>
              <a:rPr lang="en-US" dirty="0">
                <a:solidFill>
                  <a:srgbClr val="0432FF"/>
                </a:solidFill>
              </a:rPr>
              <a:t>Physics highlights of the Gamma Factory based research program.</a:t>
            </a:r>
          </a:p>
          <a:p>
            <a:pPr marL="514350" indent="-514350">
              <a:buFont typeface="+mj-lt"/>
              <a:buAutoNum type="arabicPeriod"/>
            </a:pPr>
            <a:r>
              <a:rPr lang="en-US" dirty="0">
                <a:solidFill>
                  <a:srgbClr val="0432FF"/>
                </a:solidFill>
              </a:rPr>
              <a:t>Gamma Factory TDR</a:t>
            </a:r>
          </a:p>
        </p:txBody>
      </p:sp>
      <p:pic>
        <p:nvPicPr>
          <p:cNvPr id="5" name="Picture 4">
            <a:extLst>
              <a:ext uri="{FF2B5EF4-FFF2-40B4-BE49-F238E27FC236}">
                <a16:creationId xmlns:a16="http://schemas.microsoft.com/office/drawing/2014/main" id="{0D22D9B4-A576-D04F-B045-03760381EF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534" y="4016416"/>
            <a:ext cx="7725886" cy="2604405"/>
          </a:xfrm>
          <a:prstGeom prst="rect">
            <a:avLst/>
          </a:prstGeom>
        </p:spPr>
      </p:pic>
      <p:sp>
        <p:nvSpPr>
          <p:cNvPr id="6" name="Slide Number Placeholder 5">
            <a:extLst>
              <a:ext uri="{FF2B5EF4-FFF2-40B4-BE49-F238E27FC236}">
                <a16:creationId xmlns:a16="http://schemas.microsoft.com/office/drawing/2014/main" id="{BBC0EA41-12B3-694C-826D-D692594B3AAB}"/>
              </a:ext>
            </a:extLst>
          </p:cNvPr>
          <p:cNvSpPr>
            <a:spLocks noGrp="1"/>
          </p:cNvSpPr>
          <p:nvPr>
            <p:ph type="sldNum" sz="quarter" idx="12"/>
          </p:nvPr>
        </p:nvSpPr>
        <p:spPr/>
        <p:txBody>
          <a:bodyPr/>
          <a:lstStyle/>
          <a:p>
            <a:fld id="{746494E9-0E2B-B946-9F75-9D2BF49C4797}" type="slidenum">
              <a:rPr lang="en-US" smtClean="0"/>
              <a:t>57</a:t>
            </a:fld>
            <a:endParaRPr lang="en-US"/>
          </a:p>
        </p:txBody>
      </p:sp>
    </p:spTree>
    <p:extLst>
      <p:ext uri="{BB962C8B-B14F-4D97-AF65-F5344CB8AC3E}">
        <p14:creationId xmlns:p14="http://schemas.microsoft.com/office/powerpoint/2010/main" val="228820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FEDC-EB46-3644-A40E-D2AD6F44E7C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1F420B5-7DB9-094C-96ED-6DE309335AD0}"/>
              </a:ext>
            </a:extLst>
          </p:cNvPr>
          <p:cNvSpPr>
            <a:spLocks noGrp="1"/>
          </p:cNvSpPr>
          <p:nvPr>
            <p:ph idx="1"/>
          </p:nvPr>
        </p:nvSpPr>
        <p:spPr>
          <a:xfrm>
            <a:off x="838200" y="1596014"/>
            <a:ext cx="10515600" cy="4351338"/>
          </a:xfrm>
        </p:spPr>
        <p:txBody>
          <a:bodyPr>
            <a:normAutofit fontScale="92500" lnSpcReduction="10000"/>
          </a:bodyPr>
          <a:lstStyle/>
          <a:p>
            <a:r>
              <a:rPr lang="en-US" dirty="0"/>
              <a:t>Over the last 1.5 years the Gamma Factory initial ideas developed into a well defined project involving a group of around 50 physicists.</a:t>
            </a:r>
          </a:p>
          <a:p>
            <a:r>
              <a:rPr lang="en-US" dirty="0"/>
              <a:t>Progress has been impressive. The next steps are clear.</a:t>
            </a:r>
          </a:p>
          <a:p>
            <a:r>
              <a:rPr lang="en-US" dirty="0"/>
              <a:t>The target of the GF initiative is to develop the potential of a variety of novel research tools which could potentially open new opportunities in a broad domain of basic and applied science.</a:t>
            </a:r>
          </a:p>
          <a:p>
            <a:endParaRPr lang="en-US" dirty="0"/>
          </a:p>
          <a:p>
            <a:r>
              <a:rPr lang="en-US" dirty="0"/>
              <a:t>It’s an interesting  phase for accelerator based HEP research – </a:t>
            </a:r>
            <a:r>
              <a:rPr lang="en-US" dirty="0">
                <a:solidFill>
                  <a:srgbClr val="0432FF"/>
                </a:solidFill>
              </a:rPr>
              <a:t>with no strong theoretical guidance for the mass scale of new physics, nor a mature, affordable technology for a leap into high energy “terra incognita”</a:t>
            </a:r>
            <a:r>
              <a:rPr lang="en-US" dirty="0"/>
              <a:t> – high risk, high gain initiatives become important.</a:t>
            </a:r>
          </a:p>
          <a:p>
            <a:endParaRPr lang="en-US" dirty="0"/>
          </a:p>
          <a:p>
            <a:endParaRPr lang="en-US" dirty="0"/>
          </a:p>
        </p:txBody>
      </p:sp>
      <p:sp>
        <p:nvSpPr>
          <p:cNvPr id="5" name="TextBox 4">
            <a:extLst>
              <a:ext uri="{FF2B5EF4-FFF2-40B4-BE49-F238E27FC236}">
                <a16:creationId xmlns:a16="http://schemas.microsoft.com/office/drawing/2014/main" id="{2171B3CF-96A6-2E48-A8AE-4F738EEAD233}"/>
              </a:ext>
            </a:extLst>
          </p:cNvPr>
          <p:cNvSpPr txBox="1"/>
          <p:nvPr/>
        </p:nvSpPr>
        <p:spPr>
          <a:xfrm>
            <a:off x="3282215" y="5947352"/>
            <a:ext cx="5443888" cy="584775"/>
          </a:xfrm>
          <a:prstGeom prst="rect">
            <a:avLst/>
          </a:prstGeom>
          <a:noFill/>
        </p:spPr>
        <p:txBody>
          <a:bodyPr wrap="square" rtlCol="0">
            <a:spAutoFit/>
          </a:bodyPr>
          <a:lstStyle/>
          <a:p>
            <a:r>
              <a:rPr lang="en-US" sz="3200" dirty="0">
                <a:solidFill>
                  <a:srgbClr val="FF0000"/>
                </a:solidFill>
              </a:rPr>
              <a:t>This what we should be doing!</a:t>
            </a:r>
          </a:p>
        </p:txBody>
      </p:sp>
      <p:sp>
        <p:nvSpPr>
          <p:cNvPr id="6" name="Slide Number Placeholder 5">
            <a:extLst>
              <a:ext uri="{FF2B5EF4-FFF2-40B4-BE49-F238E27FC236}">
                <a16:creationId xmlns:a16="http://schemas.microsoft.com/office/drawing/2014/main" id="{BD577664-8EC4-4042-9A29-D28C66F0B5D3}"/>
              </a:ext>
            </a:extLst>
          </p:cNvPr>
          <p:cNvSpPr>
            <a:spLocks noGrp="1"/>
          </p:cNvSpPr>
          <p:nvPr>
            <p:ph type="sldNum" sz="quarter" idx="12"/>
          </p:nvPr>
        </p:nvSpPr>
        <p:spPr/>
        <p:txBody>
          <a:bodyPr/>
          <a:lstStyle/>
          <a:p>
            <a:fld id="{746494E9-0E2B-B946-9F75-9D2BF49C4797}" type="slidenum">
              <a:rPr lang="en-US" smtClean="0"/>
              <a:t>58</a:t>
            </a:fld>
            <a:endParaRPr lang="en-US"/>
          </a:p>
        </p:txBody>
      </p:sp>
      <p:pic>
        <p:nvPicPr>
          <p:cNvPr id="7" name="Picture 6">
            <a:extLst>
              <a:ext uri="{FF2B5EF4-FFF2-40B4-BE49-F238E27FC236}">
                <a16:creationId xmlns:a16="http://schemas.microsoft.com/office/drawing/2014/main" id="{9F72D4B8-4750-604C-A20A-B892D2CAAC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38655" y="115503"/>
            <a:ext cx="1342743" cy="1347538"/>
          </a:xfrm>
          <a:prstGeom prst="rect">
            <a:avLst/>
          </a:prstGeom>
        </p:spPr>
      </p:pic>
    </p:spTree>
    <p:extLst>
      <p:ext uri="{BB962C8B-B14F-4D97-AF65-F5344CB8AC3E}">
        <p14:creationId xmlns:p14="http://schemas.microsoft.com/office/powerpoint/2010/main" val="276390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a:t>Linac3</a:t>
            </a:r>
          </a:p>
        </p:txBody>
      </p:sp>
      <p:pic>
        <p:nvPicPr>
          <p:cNvPr id="1536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1504" y="1353200"/>
            <a:ext cx="8924452" cy="52441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7896201" y="2084655"/>
            <a:ext cx="2346989" cy="369332"/>
          </a:xfrm>
          <a:prstGeom prst="rect">
            <a:avLst/>
          </a:prstGeom>
          <a:solidFill>
            <a:schemeClr val="tx1"/>
          </a:solidFill>
        </p:spPr>
        <p:txBody>
          <a:bodyPr wrap="none">
            <a:spAutoFit/>
          </a:bodyPr>
          <a:lstStyle/>
          <a:p>
            <a:r>
              <a:rPr lang="en-US" dirty="0">
                <a:solidFill>
                  <a:srgbClr val="FFFF00"/>
                </a:solidFill>
              </a:rPr>
              <a:t>Pb29+ 2.5 </a:t>
            </a:r>
            <a:r>
              <a:rPr lang="en-US" dirty="0" err="1">
                <a:solidFill>
                  <a:srgbClr val="FFFF00"/>
                </a:solidFill>
              </a:rPr>
              <a:t>keV</a:t>
            </a:r>
            <a:r>
              <a:rPr lang="en-US" dirty="0">
                <a:solidFill>
                  <a:srgbClr val="FFFF00"/>
                </a:solidFill>
              </a:rPr>
              <a:t>/nucleon</a:t>
            </a:r>
            <a:endParaRPr lang="en-GB" dirty="0">
              <a:solidFill>
                <a:srgbClr val="FFFF00"/>
              </a:solidFill>
            </a:endParaRPr>
          </a:p>
        </p:txBody>
      </p:sp>
      <p:cxnSp>
        <p:nvCxnSpPr>
          <p:cNvPr id="5" name="Straight Arrow Connector 4"/>
          <p:cNvCxnSpPr/>
          <p:nvPr/>
        </p:nvCxnSpPr>
        <p:spPr>
          <a:xfrm flipH="1">
            <a:off x="7824192" y="2542838"/>
            <a:ext cx="794948" cy="7421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42427" y="2821578"/>
            <a:ext cx="636713" cy="369332"/>
          </a:xfrm>
          <a:prstGeom prst="rect">
            <a:avLst/>
          </a:prstGeom>
          <a:solidFill>
            <a:schemeClr val="bg1"/>
          </a:solidFill>
        </p:spPr>
        <p:txBody>
          <a:bodyPr wrap="none" rtlCol="0">
            <a:spAutoFit/>
          </a:bodyPr>
          <a:lstStyle/>
          <a:p>
            <a:r>
              <a:rPr lang="en-GB" dirty="0"/>
              <a:t>RFQ</a:t>
            </a:r>
          </a:p>
        </p:txBody>
      </p:sp>
      <p:sp>
        <p:nvSpPr>
          <p:cNvPr id="10" name="TextBox 9"/>
          <p:cNvSpPr txBox="1"/>
          <p:nvPr/>
        </p:nvSpPr>
        <p:spPr>
          <a:xfrm>
            <a:off x="1442616" y="1805915"/>
            <a:ext cx="2573338" cy="646331"/>
          </a:xfrm>
          <a:prstGeom prst="rect">
            <a:avLst/>
          </a:prstGeom>
          <a:solidFill>
            <a:schemeClr val="tx1"/>
          </a:solidFill>
        </p:spPr>
        <p:txBody>
          <a:bodyPr wrap="square" rtlCol="0">
            <a:spAutoFit/>
          </a:bodyPr>
          <a:lstStyle/>
          <a:p>
            <a:pPr algn="ctr"/>
            <a:r>
              <a:rPr lang="en-GB" dirty="0" err="1">
                <a:solidFill>
                  <a:srgbClr val="FFFF00"/>
                </a:solidFill>
              </a:rPr>
              <a:t>Interdigital</a:t>
            </a:r>
            <a:r>
              <a:rPr lang="en-GB" dirty="0">
                <a:solidFill>
                  <a:srgbClr val="FFFF00"/>
                </a:solidFill>
              </a:rPr>
              <a:t>-H (IH) </a:t>
            </a:r>
            <a:r>
              <a:rPr lang="en-GB" dirty="0" err="1">
                <a:solidFill>
                  <a:srgbClr val="FFFF00"/>
                </a:solidFill>
              </a:rPr>
              <a:t>linac</a:t>
            </a:r>
            <a:r>
              <a:rPr lang="en-GB" dirty="0">
                <a:solidFill>
                  <a:srgbClr val="FFFF00"/>
                </a:solidFill>
              </a:rPr>
              <a:t> 4.2 MeV/nucleon</a:t>
            </a:r>
          </a:p>
        </p:txBody>
      </p:sp>
      <p:cxnSp>
        <p:nvCxnSpPr>
          <p:cNvPr id="9" name="Straight Arrow Connector 8"/>
          <p:cNvCxnSpPr/>
          <p:nvPr/>
        </p:nvCxnSpPr>
        <p:spPr>
          <a:xfrm>
            <a:off x="3311365" y="3006244"/>
            <a:ext cx="12513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95800" y="2430053"/>
            <a:ext cx="1008112" cy="239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45509" y="1342510"/>
            <a:ext cx="2972224" cy="646331"/>
          </a:xfrm>
          <a:prstGeom prst="rect">
            <a:avLst/>
          </a:prstGeom>
          <a:solidFill>
            <a:schemeClr val="tx1"/>
          </a:solidFill>
        </p:spPr>
        <p:txBody>
          <a:bodyPr wrap="none" rtlCol="0">
            <a:spAutoFit/>
          </a:bodyPr>
          <a:lstStyle/>
          <a:p>
            <a:pPr algn="ctr"/>
            <a:r>
              <a:rPr lang="en-GB" dirty="0">
                <a:solidFill>
                  <a:srgbClr val="FFFF00"/>
                </a:solidFill>
              </a:rPr>
              <a:t>Stripping foil </a:t>
            </a:r>
            <a:r>
              <a:rPr lang="en-GB" b="1" dirty="0">
                <a:solidFill>
                  <a:srgbClr val="FF0000"/>
                </a:solidFill>
              </a:rPr>
              <a:t>Pb29+ </a:t>
            </a:r>
            <a:r>
              <a:rPr lang="en-GB" b="1" dirty="0">
                <a:solidFill>
                  <a:srgbClr val="FF0000"/>
                </a:solidFill>
                <a:sym typeface="Wingdings" panose="05000000000000000000" pitchFamily="2" charset="2"/>
              </a:rPr>
              <a:t> Pb54+</a:t>
            </a:r>
          </a:p>
          <a:p>
            <a:pPr algn="ctr"/>
            <a:r>
              <a:rPr lang="en-GB" dirty="0">
                <a:solidFill>
                  <a:srgbClr val="FFFF00"/>
                </a:solidFill>
                <a:sym typeface="Wingdings" panose="05000000000000000000" pitchFamily="2" charset="2"/>
              </a:rPr>
              <a:t>Stripping Efficiency is 20%</a:t>
            </a:r>
            <a:endParaRPr lang="en-GB" dirty="0">
              <a:solidFill>
                <a:srgbClr val="FFFF00"/>
              </a:solidFill>
            </a:endParaRPr>
          </a:p>
        </p:txBody>
      </p:sp>
      <p:cxnSp>
        <p:nvCxnSpPr>
          <p:cNvPr id="16" name="Straight Arrow Connector 15"/>
          <p:cNvCxnSpPr/>
          <p:nvPr/>
        </p:nvCxnSpPr>
        <p:spPr>
          <a:xfrm>
            <a:off x="5807968" y="1907706"/>
            <a:ext cx="0" cy="3983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828611" y="2271245"/>
            <a:ext cx="4009176" cy="2627227"/>
          </a:xfrm>
          <a:custGeom>
            <a:avLst/>
            <a:gdLst>
              <a:gd name="connsiteX0" fmla="*/ 3995772 w 3995772"/>
              <a:gd name="connsiteY0" fmla="*/ 1001302 h 2635354"/>
              <a:gd name="connsiteX1" fmla="*/ 2566927 w 3995772"/>
              <a:gd name="connsiteY1" fmla="*/ 2417777 h 2635354"/>
              <a:gd name="connsiteX2" fmla="*/ 1589938 w 3995772"/>
              <a:gd name="connsiteY2" fmla="*/ 2625364 h 2635354"/>
              <a:gd name="connsiteX3" fmla="*/ 661799 w 3995772"/>
              <a:gd name="connsiteY3" fmla="*/ 2368933 h 2635354"/>
              <a:gd name="connsiteX4" fmla="*/ 51182 w 3995772"/>
              <a:gd name="connsiteY4" fmla="*/ 1880493 h 2635354"/>
              <a:gd name="connsiteX5" fmla="*/ 2017371 w 3995772"/>
              <a:gd name="connsiteY5" fmla="*/ 0 h 2635354"/>
              <a:gd name="connsiteX0" fmla="*/ 4009176 w 4009176"/>
              <a:gd name="connsiteY0" fmla="*/ 1001302 h 2627227"/>
              <a:gd name="connsiteX1" fmla="*/ 2580331 w 4009176"/>
              <a:gd name="connsiteY1" fmla="*/ 2417777 h 2627227"/>
              <a:gd name="connsiteX2" fmla="*/ 1603342 w 4009176"/>
              <a:gd name="connsiteY2" fmla="*/ 2625364 h 2627227"/>
              <a:gd name="connsiteX3" fmla="*/ 577505 w 4009176"/>
              <a:gd name="connsiteY3" fmla="*/ 2478832 h 2627227"/>
              <a:gd name="connsiteX4" fmla="*/ 64586 w 4009176"/>
              <a:gd name="connsiteY4" fmla="*/ 1880493 h 2627227"/>
              <a:gd name="connsiteX5" fmla="*/ 2030775 w 4009176"/>
              <a:gd name="connsiteY5" fmla="*/ 0 h 262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9176" h="2627227">
                <a:moveTo>
                  <a:pt x="4009176" y="1001302"/>
                </a:moveTo>
                <a:cubicBezTo>
                  <a:pt x="3495239" y="1574201"/>
                  <a:pt x="2981303" y="2147100"/>
                  <a:pt x="2580331" y="2417777"/>
                </a:cubicBezTo>
                <a:cubicBezTo>
                  <a:pt x="2179359" y="2688454"/>
                  <a:pt x="1937146" y="2615188"/>
                  <a:pt x="1603342" y="2625364"/>
                </a:cubicBezTo>
                <a:cubicBezTo>
                  <a:pt x="1269538" y="2635540"/>
                  <a:pt x="833964" y="2602977"/>
                  <a:pt x="577505" y="2478832"/>
                </a:cubicBezTo>
                <a:cubicBezTo>
                  <a:pt x="321046" y="2354687"/>
                  <a:pt x="-177626" y="2293632"/>
                  <a:pt x="64586" y="1880493"/>
                </a:cubicBezTo>
                <a:cubicBezTo>
                  <a:pt x="306798" y="1467354"/>
                  <a:pt x="2030775" y="0"/>
                  <a:pt x="2030775" y="0"/>
                </a:cubicBezTo>
              </a:path>
            </a:pathLst>
          </a:cu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5745AF5-286C-D348-B832-50F510B20C52}"/>
              </a:ext>
            </a:extLst>
          </p:cNvPr>
          <p:cNvSpPr>
            <a:spLocks noGrp="1"/>
          </p:cNvSpPr>
          <p:nvPr>
            <p:ph type="sldNum" sz="quarter" idx="12"/>
          </p:nvPr>
        </p:nvSpPr>
        <p:spPr/>
        <p:txBody>
          <a:bodyPr/>
          <a:lstStyle/>
          <a:p>
            <a:fld id="{746494E9-0E2B-B946-9F75-9D2BF49C4797}" type="slidenum">
              <a:rPr lang="en-US" smtClean="0"/>
              <a:t>6</a:t>
            </a:fld>
            <a:endParaRPr lang="en-US"/>
          </a:p>
        </p:txBody>
      </p:sp>
    </p:spTree>
    <p:extLst>
      <p:ext uri="{BB962C8B-B14F-4D97-AF65-F5344CB8AC3E}">
        <p14:creationId xmlns:p14="http://schemas.microsoft.com/office/powerpoint/2010/main" val="18756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660A-779D-DD4D-AA55-C75AFE6ABA58}"/>
              </a:ext>
            </a:extLst>
          </p:cNvPr>
          <p:cNvSpPr>
            <a:spLocks noGrp="1"/>
          </p:cNvSpPr>
          <p:nvPr>
            <p:ph type="title"/>
          </p:nvPr>
        </p:nvSpPr>
        <p:spPr/>
        <p:txBody>
          <a:bodyPr/>
          <a:lstStyle/>
          <a:p>
            <a:r>
              <a:rPr lang="en-US" dirty="0"/>
              <a:t>Species to date</a:t>
            </a:r>
          </a:p>
        </p:txBody>
      </p:sp>
      <p:pic>
        <p:nvPicPr>
          <p:cNvPr id="3" name="Picture 2">
            <a:extLst>
              <a:ext uri="{FF2B5EF4-FFF2-40B4-BE49-F238E27FC236}">
                <a16:creationId xmlns:a16="http://schemas.microsoft.com/office/drawing/2014/main" id="{7A13B2B0-A031-3346-BEB9-DF2434258C45}"/>
              </a:ext>
            </a:extLst>
          </p:cNvPr>
          <p:cNvPicPr>
            <a:picLocks noChangeAspect="1"/>
          </p:cNvPicPr>
          <p:nvPr/>
        </p:nvPicPr>
        <p:blipFill>
          <a:blip r:embed="rId2"/>
          <a:stretch>
            <a:fillRect/>
          </a:stretch>
        </p:blipFill>
        <p:spPr>
          <a:xfrm>
            <a:off x="2724150" y="1418102"/>
            <a:ext cx="5695950" cy="4517099"/>
          </a:xfrm>
          <a:prstGeom prst="rect">
            <a:avLst/>
          </a:prstGeom>
        </p:spPr>
      </p:pic>
      <p:sp>
        <p:nvSpPr>
          <p:cNvPr id="9" name="TextBox 8">
            <a:extLst>
              <a:ext uri="{FF2B5EF4-FFF2-40B4-BE49-F238E27FC236}">
                <a16:creationId xmlns:a16="http://schemas.microsoft.com/office/drawing/2014/main" id="{8199C185-A8C5-DA4A-94BB-8D1D5E35B16C}"/>
              </a:ext>
            </a:extLst>
          </p:cNvPr>
          <p:cNvSpPr txBox="1"/>
          <p:nvPr/>
        </p:nvSpPr>
        <p:spPr>
          <a:xfrm>
            <a:off x="4531673" y="6140439"/>
            <a:ext cx="2724150" cy="461665"/>
          </a:xfrm>
          <a:prstGeom prst="rect">
            <a:avLst/>
          </a:prstGeom>
          <a:noFill/>
        </p:spPr>
        <p:txBody>
          <a:bodyPr wrap="square" rtlCol="0">
            <a:spAutoFit/>
          </a:bodyPr>
          <a:lstStyle/>
          <a:p>
            <a:r>
              <a:rPr lang="en-US" sz="2400" b="1" dirty="0">
                <a:solidFill>
                  <a:srgbClr val="0070C0"/>
                </a:solidFill>
              </a:rPr>
              <a:t>Oxygen incoming</a:t>
            </a:r>
          </a:p>
        </p:txBody>
      </p:sp>
      <p:sp>
        <p:nvSpPr>
          <p:cNvPr id="4" name="Slide Number Placeholder 3">
            <a:extLst>
              <a:ext uri="{FF2B5EF4-FFF2-40B4-BE49-F238E27FC236}">
                <a16:creationId xmlns:a16="http://schemas.microsoft.com/office/drawing/2014/main" id="{317A67D0-7BBA-0743-A54F-B7FBF1AF7E50}"/>
              </a:ext>
            </a:extLst>
          </p:cNvPr>
          <p:cNvSpPr>
            <a:spLocks noGrp="1"/>
          </p:cNvSpPr>
          <p:nvPr>
            <p:ph type="sldNum" sz="quarter" idx="12"/>
          </p:nvPr>
        </p:nvSpPr>
        <p:spPr/>
        <p:txBody>
          <a:bodyPr/>
          <a:lstStyle/>
          <a:p>
            <a:fld id="{746494E9-0E2B-B946-9F75-9D2BF49C4797}" type="slidenum">
              <a:rPr lang="en-US" smtClean="0"/>
              <a:t>7</a:t>
            </a:fld>
            <a:endParaRPr lang="en-US"/>
          </a:p>
        </p:txBody>
      </p:sp>
    </p:spTree>
    <p:extLst>
      <p:ext uri="{BB962C8B-B14F-4D97-AF65-F5344CB8AC3E}">
        <p14:creationId xmlns:p14="http://schemas.microsoft.com/office/powerpoint/2010/main" val="2623865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0FED-8D45-404B-BEE8-300DE76BA1D4}"/>
              </a:ext>
            </a:extLst>
          </p:cNvPr>
          <p:cNvSpPr>
            <a:spLocks noGrp="1"/>
          </p:cNvSpPr>
          <p:nvPr>
            <p:ph type="title"/>
          </p:nvPr>
        </p:nvSpPr>
        <p:spPr/>
        <p:txBody>
          <a:bodyPr/>
          <a:lstStyle/>
          <a:p>
            <a:r>
              <a:rPr lang="en-US" dirty="0"/>
              <a:t>Ions in the LHC</a:t>
            </a:r>
          </a:p>
        </p:txBody>
      </p:sp>
      <p:grpSp>
        <p:nvGrpSpPr>
          <p:cNvPr id="3" name="Group 2">
            <a:extLst>
              <a:ext uri="{FF2B5EF4-FFF2-40B4-BE49-F238E27FC236}">
                <a16:creationId xmlns:a16="http://schemas.microsoft.com/office/drawing/2014/main" id="{4B1CFF4C-22F1-C542-AB69-28030DA2587F}"/>
              </a:ext>
            </a:extLst>
          </p:cNvPr>
          <p:cNvGrpSpPr/>
          <p:nvPr/>
        </p:nvGrpSpPr>
        <p:grpSpPr>
          <a:xfrm>
            <a:off x="7804819" y="4062329"/>
            <a:ext cx="3073400" cy="2533178"/>
            <a:chOff x="8149870" y="4690835"/>
            <a:chExt cx="2571671" cy="1954898"/>
          </a:xfrm>
        </p:grpSpPr>
        <p:pic>
          <p:nvPicPr>
            <p:cNvPr id="4" name="Picture 3">
              <a:extLst>
                <a:ext uri="{FF2B5EF4-FFF2-40B4-BE49-F238E27FC236}">
                  <a16:creationId xmlns:a16="http://schemas.microsoft.com/office/drawing/2014/main" id="{FEF55E59-39D8-114F-8B13-1F7DE5F9C0C7}"/>
                </a:ext>
              </a:extLst>
            </p:cNvPr>
            <p:cNvPicPr>
              <a:picLocks noChangeAspect="1"/>
            </p:cNvPicPr>
            <p:nvPr/>
          </p:nvPicPr>
          <p:blipFill>
            <a:blip r:embed="rId3"/>
            <a:stretch>
              <a:fillRect/>
            </a:stretch>
          </p:blipFill>
          <p:spPr>
            <a:xfrm>
              <a:off x="8149870" y="4690835"/>
              <a:ext cx="1266554" cy="1954898"/>
            </a:xfrm>
            <a:prstGeom prst="rect">
              <a:avLst/>
            </a:prstGeom>
          </p:spPr>
        </p:pic>
        <p:pic>
          <p:nvPicPr>
            <p:cNvPr id="5" name="Picture 4">
              <a:extLst>
                <a:ext uri="{FF2B5EF4-FFF2-40B4-BE49-F238E27FC236}">
                  <a16:creationId xmlns:a16="http://schemas.microsoft.com/office/drawing/2014/main" id="{C2E2C07C-DF2F-BD48-AE89-78A7AA547D3E}"/>
                </a:ext>
              </a:extLst>
            </p:cNvPr>
            <p:cNvPicPr>
              <a:picLocks noChangeAspect="1"/>
            </p:cNvPicPr>
            <p:nvPr/>
          </p:nvPicPr>
          <p:blipFill>
            <a:blip r:embed="rId4"/>
            <a:stretch>
              <a:fillRect/>
            </a:stretch>
          </p:blipFill>
          <p:spPr>
            <a:xfrm>
              <a:off x="9416424" y="4690835"/>
              <a:ext cx="1305117" cy="1954898"/>
            </a:xfrm>
            <a:prstGeom prst="rect">
              <a:avLst/>
            </a:prstGeom>
          </p:spPr>
        </p:pic>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17CE2E-5DCA-5E44-A9A1-4F6B6EDC3F87}"/>
                  </a:ext>
                </a:extLst>
              </p:cNvPr>
              <p:cNvSpPr txBox="1"/>
              <p:nvPr/>
            </p:nvSpPr>
            <p:spPr>
              <a:xfrm>
                <a:off x="466058" y="1507688"/>
                <a:ext cx="1940427" cy="80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1" i="1" baseline="0" smtClean="0">
                              <a:latin typeface="Cambria Math" panose="02040503050406030204" pitchFamily="18" charset="0"/>
                            </a:rPr>
                            <m:t>𝒑</m:t>
                          </m:r>
                        </m:num>
                        <m:den>
                          <m:r>
                            <a:rPr lang="en-US" sz="2800" b="0" i="1" smtClean="0">
                              <a:latin typeface="Cambria Math" panose="02040503050406030204" pitchFamily="18" charset="0"/>
                            </a:rPr>
                            <m:t>𝑄𝑒</m:t>
                          </m:r>
                        </m:den>
                      </m:f>
                      <m:r>
                        <a:rPr lang="en-US" sz="2800" b="0" i="1" smtClean="0">
                          <a:latin typeface="Cambria Math" panose="02040503050406030204" pitchFamily="18" charset="0"/>
                        </a:rPr>
                        <m:t>=</m:t>
                      </m:r>
                      <m:r>
                        <a:rPr lang="en-US" sz="2800" b="1" i="1" baseline="0" smtClean="0">
                          <a:latin typeface="Cambria Math" panose="02040503050406030204" pitchFamily="18" charset="0"/>
                        </a:rPr>
                        <m:t>𝑩</m:t>
                      </m:r>
                      <m:r>
                        <a:rPr lang="en-US" sz="2800" b="0" i="1" smtClean="0">
                          <a:latin typeface="Cambria Math" panose="02040503050406030204" pitchFamily="18" charset="0"/>
                          <a:ea typeface="Cambria Math" panose="02040503050406030204" pitchFamily="18" charset="0"/>
                        </a:rPr>
                        <m:t>𝜌</m:t>
                      </m:r>
                    </m:oMath>
                  </m:oMathPara>
                </a14:m>
                <a:endParaRPr lang="en-US" sz="2800" dirty="0"/>
              </a:p>
            </p:txBody>
          </p:sp>
        </mc:Choice>
        <mc:Fallback xmlns="">
          <p:sp>
            <p:nvSpPr>
              <p:cNvPr id="7" name="TextBox 6">
                <a:extLst>
                  <a:ext uri="{FF2B5EF4-FFF2-40B4-BE49-F238E27FC236}">
                    <a16:creationId xmlns:a16="http://schemas.microsoft.com/office/drawing/2014/main" id="{1817CE2E-5DCA-5E44-A9A1-4F6B6EDC3F87}"/>
                  </a:ext>
                </a:extLst>
              </p:cNvPr>
              <p:cNvSpPr txBox="1">
                <a:spLocks noRot="1" noChangeAspect="1" noMove="1" noResize="1" noEditPoints="1" noAdjustHandles="1" noChangeArrowheads="1" noChangeShapeType="1" noTextEdit="1"/>
              </p:cNvSpPr>
              <p:nvPr/>
            </p:nvSpPr>
            <p:spPr>
              <a:xfrm>
                <a:off x="466058" y="1507688"/>
                <a:ext cx="1940427" cy="808235"/>
              </a:xfrm>
              <a:prstGeom prst="rect">
                <a:avLst/>
              </a:prstGeom>
              <a:blipFill>
                <a:blip r:embed="rId5"/>
                <a:stretch>
                  <a:fillRect t="-1563" b="-1718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B369BBD-9932-C24C-A0B4-6E85CA4505F8}"/>
              </a:ext>
            </a:extLst>
          </p:cNvPr>
          <p:cNvSpPr txBox="1"/>
          <p:nvPr/>
        </p:nvSpPr>
        <p:spPr>
          <a:xfrm>
            <a:off x="615537" y="2520868"/>
            <a:ext cx="6906127" cy="707886"/>
          </a:xfrm>
          <a:prstGeom prst="rect">
            <a:avLst/>
          </a:prstGeom>
          <a:noFill/>
        </p:spPr>
        <p:txBody>
          <a:bodyPr wrap="square" rtlCol="0">
            <a:spAutoFit/>
          </a:bodyPr>
          <a:lstStyle/>
          <a:p>
            <a:r>
              <a:rPr lang="en-US" sz="2000" dirty="0"/>
              <a:t>Momentum of fully stripped </a:t>
            </a:r>
            <a:r>
              <a:rPr lang="en-US" sz="2000" dirty="0" err="1"/>
              <a:t>Pb</a:t>
            </a:r>
            <a:r>
              <a:rPr lang="en-US" sz="2000" dirty="0"/>
              <a:t>:  7.0 </a:t>
            </a:r>
            <a:r>
              <a:rPr lang="en-US" sz="2000" b="1" dirty="0">
                <a:solidFill>
                  <a:srgbClr val="FF0000"/>
                </a:solidFill>
              </a:rPr>
              <a:t>Z</a:t>
            </a:r>
            <a:r>
              <a:rPr lang="en-US" sz="2000" dirty="0"/>
              <a:t> </a:t>
            </a:r>
            <a:r>
              <a:rPr lang="en-US" sz="2000" dirty="0" err="1"/>
              <a:t>TeV</a:t>
            </a:r>
            <a:r>
              <a:rPr lang="en-US" sz="2000" dirty="0"/>
              <a:t>/c = 574 </a:t>
            </a:r>
            <a:r>
              <a:rPr lang="en-US" sz="2000" dirty="0" err="1"/>
              <a:t>TeV</a:t>
            </a:r>
            <a:endParaRPr lang="en-US" sz="2000" dirty="0"/>
          </a:p>
          <a:p>
            <a:r>
              <a:rPr lang="en-US" sz="2000" dirty="0"/>
              <a:t>Centre of mass energy =   1.148 </a:t>
            </a:r>
            <a:r>
              <a:rPr lang="en-US" sz="2000" dirty="0" err="1"/>
              <a:t>PeV</a:t>
            </a:r>
            <a:endParaRPr lang="en-US" sz="2000" dirty="0"/>
          </a:p>
        </p:txBody>
      </p:sp>
      <p:graphicFrame>
        <p:nvGraphicFramePr>
          <p:cNvPr id="9" name="Object 8">
            <a:extLst>
              <a:ext uri="{FF2B5EF4-FFF2-40B4-BE49-F238E27FC236}">
                <a16:creationId xmlns:a16="http://schemas.microsoft.com/office/drawing/2014/main" id="{1A983C06-3E4A-3F41-9E17-0EA22A541DAC}"/>
              </a:ext>
            </a:extLst>
          </p:cNvPr>
          <p:cNvGraphicFramePr>
            <a:graphicFrameLocks noChangeAspect="1"/>
          </p:cNvGraphicFramePr>
          <p:nvPr>
            <p:extLst>
              <p:ext uri="{D42A27DB-BD31-4B8C-83A1-F6EECF244321}">
                <p14:modId xmlns:p14="http://schemas.microsoft.com/office/powerpoint/2010/main" val="3877633497"/>
              </p:ext>
            </p:extLst>
          </p:nvPr>
        </p:nvGraphicFramePr>
        <p:xfrm>
          <a:off x="882237" y="3845565"/>
          <a:ext cx="3581896" cy="2827813"/>
        </p:xfrm>
        <a:graphic>
          <a:graphicData uri="http://schemas.openxmlformats.org/presentationml/2006/ole">
            <mc:AlternateContent xmlns:mc="http://schemas.openxmlformats.org/markup-compatibility/2006">
              <mc:Choice xmlns:v="urn:schemas-microsoft-com:vml" Requires="v">
                <p:oleObj spid="_x0000_s3348" name="Equation" r:id="rId6" imgW="3136680" imgH="2476440" progId="Equation.DSMT4">
                  <p:embed/>
                </p:oleObj>
              </mc:Choice>
              <mc:Fallback>
                <p:oleObj name="Equation" r:id="rId6" imgW="3136680" imgH="2476440" progId="Equation.DSMT4">
                  <p:embed/>
                  <p:pic>
                    <p:nvPicPr>
                      <p:cNvPr id="4" name="Object 3">
                        <a:extLst>
                          <a:ext uri="{FF2B5EF4-FFF2-40B4-BE49-F238E27FC236}">
                            <a16:creationId xmlns:a16="http://schemas.microsoft.com/office/drawing/2014/main" id="{D3FEB137-A325-E541-B7E5-0520541A55A1}"/>
                          </a:ext>
                        </a:extLst>
                      </p:cNvPr>
                      <p:cNvPicPr/>
                      <p:nvPr/>
                    </p:nvPicPr>
                    <p:blipFill>
                      <a:blip r:embed="rId7"/>
                      <a:stretch>
                        <a:fillRect/>
                      </a:stretch>
                    </p:blipFill>
                    <p:spPr>
                      <a:xfrm>
                        <a:off x="882237" y="3845565"/>
                        <a:ext cx="3581896" cy="2827813"/>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E8363B2F-A3BC-5E43-96E0-9EDDBDDF7F9E}"/>
              </a:ext>
            </a:extLst>
          </p:cNvPr>
          <p:cNvPicPr>
            <a:picLocks noChangeAspect="1"/>
          </p:cNvPicPr>
          <p:nvPr/>
        </p:nvPicPr>
        <p:blipFill>
          <a:blip r:embed="rId8"/>
          <a:stretch>
            <a:fillRect/>
          </a:stretch>
        </p:blipFill>
        <p:spPr>
          <a:xfrm>
            <a:off x="7458911" y="342299"/>
            <a:ext cx="3647986" cy="3437786"/>
          </a:xfrm>
          <a:prstGeom prst="rect">
            <a:avLst/>
          </a:prstGeom>
        </p:spPr>
      </p:pic>
      <p:sp>
        <p:nvSpPr>
          <p:cNvPr id="11" name="Rectangle 10">
            <a:extLst>
              <a:ext uri="{FF2B5EF4-FFF2-40B4-BE49-F238E27FC236}">
                <a16:creationId xmlns:a16="http://schemas.microsoft.com/office/drawing/2014/main" id="{07DDA23D-7DF5-294E-898C-E4BB56231DB1}"/>
              </a:ext>
            </a:extLst>
          </p:cNvPr>
          <p:cNvSpPr/>
          <p:nvPr/>
        </p:nvSpPr>
        <p:spPr>
          <a:xfrm>
            <a:off x="615537" y="3593432"/>
            <a:ext cx="3980526" cy="2607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CE8580-7A81-2E4E-9370-6A66EF02738D}"/>
              </a:ext>
            </a:extLst>
          </p:cNvPr>
          <p:cNvSpPr>
            <a:spLocks noGrp="1"/>
          </p:cNvSpPr>
          <p:nvPr>
            <p:ph type="sldNum" sz="quarter" idx="12"/>
          </p:nvPr>
        </p:nvSpPr>
        <p:spPr/>
        <p:txBody>
          <a:bodyPr/>
          <a:lstStyle/>
          <a:p>
            <a:fld id="{746494E9-0E2B-B946-9F75-9D2BF49C4797}" type="slidenum">
              <a:rPr lang="en-US" smtClean="0"/>
              <a:t>8</a:t>
            </a:fld>
            <a:endParaRPr lang="en-US"/>
          </a:p>
        </p:txBody>
      </p:sp>
    </p:spTree>
    <p:extLst>
      <p:ext uri="{BB962C8B-B14F-4D97-AF65-F5344CB8AC3E}">
        <p14:creationId xmlns:p14="http://schemas.microsoft.com/office/powerpoint/2010/main" val="2359596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B5A6-89C2-C54B-A75D-FB8F9904CC20}"/>
              </a:ext>
            </a:extLst>
          </p:cNvPr>
          <p:cNvSpPr>
            <a:spLocks noGrp="1"/>
          </p:cNvSpPr>
          <p:nvPr>
            <p:ph type="title"/>
          </p:nvPr>
        </p:nvSpPr>
        <p:spPr/>
        <p:txBody>
          <a:bodyPr/>
          <a:lstStyle/>
          <a:p>
            <a:r>
              <a:rPr lang="en-US" dirty="0"/>
              <a:t>LHC Ion Program </a:t>
            </a:r>
          </a:p>
        </p:txBody>
      </p:sp>
      <p:pic>
        <p:nvPicPr>
          <p:cNvPr id="3" name="Picture 2">
            <a:extLst>
              <a:ext uri="{FF2B5EF4-FFF2-40B4-BE49-F238E27FC236}">
                <a16:creationId xmlns:a16="http://schemas.microsoft.com/office/drawing/2014/main" id="{BCBC19AF-28DA-6C4A-AAFA-1690CC9CEC75}"/>
              </a:ext>
            </a:extLst>
          </p:cNvPr>
          <p:cNvPicPr>
            <a:picLocks noChangeAspect="1"/>
          </p:cNvPicPr>
          <p:nvPr/>
        </p:nvPicPr>
        <p:blipFill>
          <a:blip r:embed="rId2"/>
          <a:stretch>
            <a:fillRect/>
          </a:stretch>
        </p:blipFill>
        <p:spPr>
          <a:xfrm>
            <a:off x="5928141" y="0"/>
            <a:ext cx="6178378" cy="6858000"/>
          </a:xfrm>
          <a:prstGeom prst="rect">
            <a:avLst/>
          </a:prstGeom>
        </p:spPr>
      </p:pic>
      <p:sp>
        <p:nvSpPr>
          <p:cNvPr id="5" name="TextBox 4">
            <a:extLst>
              <a:ext uri="{FF2B5EF4-FFF2-40B4-BE49-F238E27FC236}">
                <a16:creationId xmlns:a16="http://schemas.microsoft.com/office/drawing/2014/main" id="{384F929B-EFD7-1649-A588-8A579DACD22D}"/>
              </a:ext>
            </a:extLst>
          </p:cNvPr>
          <p:cNvSpPr txBox="1"/>
          <p:nvPr/>
        </p:nvSpPr>
        <p:spPr>
          <a:xfrm>
            <a:off x="652318" y="2003920"/>
            <a:ext cx="36275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Lead-lead</a:t>
            </a:r>
          </a:p>
          <a:p>
            <a:pPr marL="285750" indent="-285750">
              <a:buFont typeface="Arial" panose="020B0604020202020204" pitchFamily="34" charset="0"/>
              <a:buChar char="•"/>
            </a:pPr>
            <a:r>
              <a:rPr lang="en-US" dirty="0"/>
              <a:t>Proton-lead and vice versa</a:t>
            </a:r>
          </a:p>
          <a:p>
            <a:pPr marL="285750" indent="-285750">
              <a:buFont typeface="Arial" panose="020B0604020202020204" pitchFamily="34" charset="0"/>
              <a:buChar char="•"/>
            </a:pPr>
            <a:r>
              <a:rPr lang="en-US" dirty="0"/>
              <a:t>Xeon-</a:t>
            </a:r>
            <a:r>
              <a:rPr lang="en-US" dirty="0" err="1"/>
              <a:t>xeon</a:t>
            </a:r>
            <a:r>
              <a:rPr lang="en-US" dirty="0"/>
              <a:t> (16 hours)</a:t>
            </a:r>
          </a:p>
          <a:p>
            <a:pPr marL="285750" indent="-285750">
              <a:buFont typeface="Arial" panose="020B0604020202020204" pitchFamily="34" charset="0"/>
              <a:buChar char="•"/>
            </a:pPr>
            <a:r>
              <a:rPr lang="en-US" dirty="0"/>
              <a:t>Partially Stripped Ions (MD) </a:t>
            </a:r>
          </a:p>
        </p:txBody>
      </p:sp>
      <p:sp>
        <p:nvSpPr>
          <p:cNvPr id="6" name="TextBox 5">
            <a:extLst>
              <a:ext uri="{FF2B5EF4-FFF2-40B4-BE49-F238E27FC236}">
                <a16:creationId xmlns:a16="http://schemas.microsoft.com/office/drawing/2014/main" id="{C35F204D-CA32-F84F-9F4B-734A3BDEAC58}"/>
              </a:ext>
            </a:extLst>
          </p:cNvPr>
          <p:cNvSpPr txBox="1"/>
          <p:nvPr/>
        </p:nvSpPr>
        <p:spPr>
          <a:xfrm>
            <a:off x="393700" y="1555668"/>
            <a:ext cx="1079500" cy="400110"/>
          </a:xfrm>
          <a:prstGeom prst="rect">
            <a:avLst/>
          </a:prstGeom>
          <a:noFill/>
        </p:spPr>
        <p:txBody>
          <a:bodyPr wrap="square" rtlCol="0">
            <a:spAutoFit/>
          </a:bodyPr>
          <a:lstStyle/>
          <a:p>
            <a:r>
              <a:rPr lang="en-US" sz="2000" b="1" dirty="0"/>
              <a:t>So far:</a:t>
            </a:r>
          </a:p>
        </p:txBody>
      </p:sp>
      <p:pic>
        <p:nvPicPr>
          <p:cNvPr id="4098" name="Picture 2" descr="Image result for cms heavy ions">
            <a:extLst>
              <a:ext uri="{FF2B5EF4-FFF2-40B4-BE49-F238E27FC236}">
                <a16:creationId xmlns:a16="http://schemas.microsoft.com/office/drawing/2014/main" id="{B74F5358-CDCF-664A-B4C3-D550245FBD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128" y="3524209"/>
            <a:ext cx="5670633" cy="32519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0CEC1A5-B6BE-C946-A062-1AEA11EEFAD4}"/>
              </a:ext>
            </a:extLst>
          </p:cNvPr>
          <p:cNvSpPr>
            <a:spLocks noGrp="1"/>
          </p:cNvSpPr>
          <p:nvPr>
            <p:ph type="sldNum" sz="quarter" idx="12"/>
          </p:nvPr>
        </p:nvSpPr>
        <p:spPr/>
        <p:txBody>
          <a:bodyPr/>
          <a:lstStyle/>
          <a:p>
            <a:fld id="{746494E9-0E2B-B946-9F75-9D2BF49C4797}" type="slidenum">
              <a:rPr lang="en-US" smtClean="0"/>
              <a:t>9</a:t>
            </a:fld>
            <a:endParaRPr lang="en-US"/>
          </a:p>
        </p:txBody>
      </p:sp>
    </p:spTree>
    <p:extLst>
      <p:ext uri="{BB962C8B-B14F-4D97-AF65-F5344CB8AC3E}">
        <p14:creationId xmlns:p14="http://schemas.microsoft.com/office/powerpoint/2010/main" val="68835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15882</TotalTime>
  <Words>2210</Words>
  <Application>Microsoft Macintosh PowerPoint</Application>
  <PresentationFormat>Widescreen</PresentationFormat>
  <Paragraphs>371</Paragraphs>
  <Slides>58</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9" baseType="lpstr">
      <vt:lpstr>ＭＳ Ｐゴシック</vt:lpstr>
      <vt:lpstr>Arial</vt:lpstr>
      <vt:lpstr>Calibri</vt:lpstr>
      <vt:lpstr>Calibri Light</vt:lpstr>
      <vt:lpstr>Cambria Math</vt:lpstr>
      <vt:lpstr>Symbol</vt:lpstr>
      <vt:lpstr>Times</vt:lpstr>
      <vt:lpstr>Times New Roman</vt:lpstr>
      <vt:lpstr>Wingdings</vt:lpstr>
      <vt:lpstr>Office Theme</vt:lpstr>
      <vt:lpstr>Equation</vt:lpstr>
      <vt:lpstr>The Gamma Factory: Tools made from Light</vt:lpstr>
      <vt:lpstr>Contents</vt:lpstr>
      <vt:lpstr>PowerPoint Presentation</vt:lpstr>
      <vt:lpstr>PowerPoint Presentation</vt:lpstr>
      <vt:lpstr>Ion production at CERN</vt:lpstr>
      <vt:lpstr>Linac3</vt:lpstr>
      <vt:lpstr>Species to date</vt:lpstr>
      <vt:lpstr>Ions in the LHC</vt:lpstr>
      <vt:lpstr>LHC Ion Program </vt:lpstr>
      <vt:lpstr>PowerPoint Presentation</vt:lpstr>
      <vt:lpstr>Gamma Factory Principles</vt:lpstr>
      <vt:lpstr>The idea</vt:lpstr>
      <vt:lpstr>Enjoy relativistic magic twice</vt:lpstr>
      <vt:lpstr>PowerPoint Presentation</vt:lpstr>
      <vt:lpstr>PSI beam as a frequency converter</vt:lpstr>
      <vt:lpstr>Example: H-like Xe (1s -&gt; 2 p)1/2</vt:lpstr>
      <vt:lpstr>Cross-section</vt:lpstr>
      <vt:lpstr>Basic ingredients for:</vt:lpstr>
      <vt:lpstr>Start to worry about…!</vt:lpstr>
      <vt:lpstr>Energy loss</vt:lpstr>
      <vt:lpstr>Effect of radiation on ion beam dynamics</vt:lpstr>
      <vt:lpstr>Energy loss</vt:lpstr>
      <vt:lpstr>Energy loss</vt:lpstr>
      <vt:lpstr>PowerPoint Presentation</vt:lpstr>
      <vt:lpstr>PowerPoint Presentation</vt:lpstr>
      <vt:lpstr>Laser</vt:lpstr>
      <vt:lpstr>Efficient Excitation of Relativistic Ions</vt:lpstr>
      <vt:lpstr>Progress</vt:lpstr>
      <vt:lpstr>Stripping - June 2018 Machine Development</vt:lpstr>
      <vt:lpstr>PowerPoint Presentation</vt:lpstr>
      <vt:lpstr>Goals of initial test in the LHC</vt:lpstr>
      <vt:lpstr>PowerPoint Presentation</vt:lpstr>
      <vt:lpstr>Results</vt:lpstr>
      <vt:lpstr>Results</vt:lpstr>
      <vt:lpstr>Other ongoing studies</vt:lpstr>
      <vt:lpstr>Potential</vt:lpstr>
      <vt:lpstr>PowerPoint Presentation</vt:lpstr>
      <vt:lpstr>PowerPoint Presentation</vt:lpstr>
      <vt:lpstr>Gamma Factory</vt:lpstr>
      <vt:lpstr>PowerPoint Presentation</vt:lpstr>
      <vt:lpstr>Collider schemes</vt:lpstr>
      <vt:lpstr>Secondary beams</vt:lpstr>
      <vt:lpstr>Initial estimates for secondary beam sources</vt:lpstr>
      <vt:lpstr>PowerPoint Presentation</vt:lpstr>
      <vt:lpstr>PowerPoint Presentation</vt:lpstr>
      <vt:lpstr>PowerPoint Presentation</vt:lpstr>
      <vt:lpstr>PowerPoint Presentation</vt:lpstr>
      <vt:lpstr>Phasing in</vt:lpstr>
      <vt:lpstr>Next Step: Proof of Principle - SPS</vt:lpstr>
      <vt:lpstr>Main objectives</vt:lpstr>
      <vt:lpstr>Choice of ion for PoP experiment</vt:lpstr>
      <vt:lpstr>Laser-PSI interaction region: tentatively SPS LSS6</vt:lpstr>
      <vt:lpstr>FP cavity on SPS beam (vertical crossing?)</vt:lpstr>
      <vt:lpstr>Diagnostics</vt:lpstr>
      <vt:lpstr>Status / open questions!</vt:lpstr>
      <vt:lpstr>PoP Deadlines: phase 2 </vt:lpstr>
      <vt:lpstr>Gamma Factory Project Milestones</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Lamont</dc:creator>
  <cp:lastModifiedBy>Mike Lamont</cp:lastModifiedBy>
  <cp:revision>261</cp:revision>
  <cp:lastPrinted>2019-06-02T15:46:15Z</cp:lastPrinted>
  <dcterms:created xsi:type="dcterms:W3CDTF">2019-05-18T05:34:07Z</dcterms:created>
  <dcterms:modified xsi:type="dcterms:W3CDTF">2019-06-04T06:24:51Z</dcterms:modified>
</cp:coreProperties>
</file>