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12"/>
  </p:handoutMasterIdLst>
  <p:sldIdLst>
    <p:sldId id="256" r:id="rId3"/>
    <p:sldId id="294" r:id="rId4"/>
    <p:sldId id="287" r:id="rId5"/>
    <p:sldId id="288" r:id="rId6"/>
    <p:sldId id="298" r:id="rId7"/>
    <p:sldId id="289" r:id="rId8"/>
    <p:sldId id="290" r:id="rId9"/>
    <p:sldId id="292" r:id="rId10"/>
    <p:sldId id="293" r:id="rId11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0" d="100"/>
          <a:sy n="60" d="100"/>
        </p:scale>
        <p:origin x="145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0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295" y="1"/>
            <a:ext cx="3076363" cy="511730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>
              <a:defRPr sz="1200"/>
            </a:lvl1pPr>
          </a:lstStyle>
          <a:p>
            <a:fld id="{309E0C14-A2A7-4FCB-AF63-12AFA202004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721107"/>
            <a:ext cx="3076363" cy="511730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295" y="9721107"/>
            <a:ext cx="3076363" cy="511730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r">
              <a:defRPr sz="1200"/>
            </a:lvl1pPr>
          </a:lstStyle>
          <a:p>
            <a:fld id="{74CE2E76-27D8-4B4A-8EA1-9FB392DB754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260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microsoft.com/office/2007/relationships/hdphoto" Target="../media/hdphoto1.wdp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23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25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543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8696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7236296" cy="1268760"/>
          </a:xfrm>
          <a:gradFill flip="none" rotWithShape="1">
            <a:gsLst>
              <a:gs pos="0">
                <a:schemeClr val="accent4">
                  <a:lumMod val="50000"/>
                </a:schemeClr>
              </a:gs>
              <a:gs pos="50000">
                <a:schemeClr val="accent4">
                  <a:lumMod val="75000"/>
                </a:schemeClr>
              </a:gs>
              <a:gs pos="100000">
                <a:schemeClr val="accent4">
                  <a:lumMod val="5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 w="38100" cmpd="sng">
            <a:gradFill flip="none" rotWithShape="1">
              <a:gsLst>
                <a:gs pos="0">
                  <a:schemeClr val="accent4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prstDash val="sysDot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/>
          <a:lstStyle>
            <a:lvl1pPr marL="173038" indent="0" algn="l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2444" y="1556792"/>
            <a:ext cx="8229600" cy="4525963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Groupe 6"/>
          <p:cNvGrpSpPr/>
          <p:nvPr userDrawn="1"/>
        </p:nvGrpSpPr>
        <p:grpSpPr>
          <a:xfrm>
            <a:off x="532397" y="6334592"/>
            <a:ext cx="8576107" cy="478784"/>
            <a:chOff x="280301" y="4771895"/>
            <a:chExt cx="8576107" cy="478784"/>
          </a:xfrm>
        </p:grpSpPr>
        <p:pic>
          <p:nvPicPr>
            <p:cNvPr id="8" name="Picture 8" descr="Afficher l'image d'origine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4408" y="4835031"/>
              <a:ext cx="612000" cy="3525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0" descr="Résultat de recherche d'images pour &quot;LPGP orsay&quot;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9153" y="4771895"/>
              <a:ext cx="648000" cy="4787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4" descr="Résultat de recherche d'images pour &quot;celia bordeaux&quot;"/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5197" y="4839931"/>
              <a:ext cx="828000" cy="3427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6" descr="Résultat de recherche d'images pour &quot;cenbg&quot;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5599" y="4876856"/>
              <a:ext cx="792000" cy="2688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Image 11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7398" y="4897016"/>
              <a:ext cx="504000" cy="228543"/>
            </a:xfrm>
            <a:prstGeom prst="rect">
              <a:avLst/>
            </a:prstGeom>
          </p:spPr>
        </p:pic>
        <p:pic>
          <p:nvPicPr>
            <p:cNvPr id="13" name="Picture 9" descr="Afficher l'image d'origine"/>
            <p:cNvPicPr>
              <a:picLocks noChangeAspect="1" noChangeArrowheads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61800" y="4881763"/>
              <a:ext cx="576000" cy="259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8" descr="Résultat de recherche d'images pour &quot;DAM cea&quot;"/>
            <p:cNvPicPr>
              <a:picLocks noChangeAspect="1" noChangeArrowheads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72001" y="4857147"/>
              <a:ext cx="756000" cy="308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14" descr="Résultat de recherche d'images pour &quot;LCP orsay&quot;"/>
            <p:cNvPicPr>
              <a:picLocks noChangeAspect="1" noChangeArrowheads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1354" y="4853870"/>
              <a:ext cx="360000" cy="3148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16" descr="Résultat de recherche d'images pour &quot;IRAMIS&quot;"/>
            <p:cNvPicPr>
              <a:picLocks noChangeAspect="1" noChangeArrowheads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3756" y="4792587"/>
              <a:ext cx="793135" cy="437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18" descr="Résultat de recherche d'images pour &quot;LOA cnrs&quot;"/>
            <p:cNvPicPr>
              <a:picLocks noChangeAspect="1" noChangeArrowheads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1092" y="4792587"/>
              <a:ext cx="419904" cy="437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22" descr="Résultat de recherche d'images pour &quot;LULI palaiseau&quot;"/>
            <p:cNvPicPr>
              <a:picLocks noChangeAspect="1" noChangeArrowheads="1"/>
            </p:cNvPicPr>
            <p:nvPr userDrawn="1"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5555" y="4831168"/>
              <a:ext cx="684000" cy="3602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4" descr="Résultat de recherche d'images pour &quot;LUMAT&quot;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301" y="4921884"/>
              <a:ext cx="544651" cy="1788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5" descr="Accueil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62202" y="4854765"/>
              <a:ext cx="648000" cy="313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1" name="Image 20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0" y="6322554"/>
            <a:ext cx="418814" cy="418814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996" t="12784" r="8184" b="11247"/>
          <a:stretch/>
        </p:blipFill>
        <p:spPr>
          <a:xfrm>
            <a:off x="7258081" y="250188"/>
            <a:ext cx="1850423" cy="1018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469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778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58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1538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9335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3950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184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/>
              <a:t>‹N°›</a:t>
            </a:fld>
            <a:endParaRPr lang="en-US"/>
          </a:p>
        </p:txBody>
      </p:sp>
      <p:grpSp>
        <p:nvGrpSpPr>
          <p:cNvPr id="7" name="Groupe 6"/>
          <p:cNvGrpSpPr/>
          <p:nvPr userDrawn="1"/>
        </p:nvGrpSpPr>
        <p:grpSpPr>
          <a:xfrm>
            <a:off x="532397" y="6334592"/>
            <a:ext cx="8576107" cy="478784"/>
            <a:chOff x="280301" y="4771895"/>
            <a:chExt cx="8576107" cy="478784"/>
          </a:xfrm>
        </p:grpSpPr>
        <p:pic>
          <p:nvPicPr>
            <p:cNvPr id="8" name="Picture 8" descr="Afficher l'image d'origine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4408" y="4835031"/>
              <a:ext cx="612000" cy="3525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0" descr="Résultat de recherche d'images pour &quot;LPGP orsay&quot;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9153" y="4771895"/>
              <a:ext cx="648000" cy="4787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4" descr="Résultat de recherche d'images pour &quot;celia bordeaux&quot;"/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5197" y="4839931"/>
              <a:ext cx="828000" cy="3427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6" descr="Résultat de recherche d'images pour &quot;cenbg&quot;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5599" y="4876856"/>
              <a:ext cx="792000" cy="2688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Image 11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7398" y="4897016"/>
              <a:ext cx="504000" cy="228543"/>
            </a:xfrm>
            <a:prstGeom prst="rect">
              <a:avLst/>
            </a:prstGeom>
          </p:spPr>
        </p:pic>
        <p:pic>
          <p:nvPicPr>
            <p:cNvPr id="13" name="Picture 9" descr="Afficher l'image d'origine"/>
            <p:cNvPicPr>
              <a:picLocks noChangeAspect="1" noChangeArrowheads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61800" y="4881763"/>
              <a:ext cx="576000" cy="259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8" descr="Résultat de recherche d'images pour &quot;DAM cea&quot;"/>
            <p:cNvPicPr>
              <a:picLocks noChangeAspect="1" noChangeArrowheads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72001" y="4857147"/>
              <a:ext cx="756000" cy="308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14" descr="Résultat de recherche d'images pour &quot;LCP orsay&quot;"/>
            <p:cNvPicPr>
              <a:picLocks noChangeAspect="1" noChangeArrowheads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1354" y="4853870"/>
              <a:ext cx="360000" cy="3148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16" descr="Résultat de recherche d'images pour &quot;IRAMIS&quot;"/>
            <p:cNvPicPr>
              <a:picLocks noChangeAspect="1" noChangeArrowheads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3756" y="4792587"/>
              <a:ext cx="793135" cy="437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18" descr="Résultat de recherche d'images pour &quot;LOA cnrs&quot;"/>
            <p:cNvPicPr>
              <a:picLocks noChangeAspect="1" noChangeArrowheads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1092" y="4792587"/>
              <a:ext cx="419904" cy="437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22" descr="Résultat de recherche d'images pour &quot;LULI palaiseau&quot;"/>
            <p:cNvPicPr>
              <a:picLocks noChangeAspect="1" noChangeArrowheads="1"/>
            </p:cNvPicPr>
            <p:nvPr userDrawn="1"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5555" y="4831168"/>
              <a:ext cx="684000" cy="3602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4" descr="Résultat de recherche d'images pour &quot;LUMAT&quot;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301" y="4921884"/>
              <a:ext cx="544651" cy="1788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5" descr="Accueil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62202" y="4854765"/>
              <a:ext cx="648000" cy="313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1" name="Image 20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0" y="6322554"/>
            <a:ext cx="418814" cy="418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889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1224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7910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066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1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624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0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26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794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186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68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ABC3E-C051-40B7-945E-ECE0BAB5050B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F65B9-601A-4107-9DE3-74FF3D1DED2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43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27584" y="12857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ABC3E-C051-40B7-945E-ECE0BAB50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F65B9-601A-4107-9DE3-74FF3D1DE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281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jpeg"/><Relationship Id="rId3" Type="http://schemas.openxmlformats.org/officeDocument/2006/relationships/image" Target="../media/image17.jpeg"/><Relationship Id="rId7" Type="http://schemas.openxmlformats.org/officeDocument/2006/relationships/image" Target="../media/image20.png"/><Relationship Id="rId12" Type="http://schemas.openxmlformats.org/officeDocument/2006/relationships/image" Target="../media/image25.jpeg"/><Relationship Id="rId2" Type="http://schemas.openxmlformats.org/officeDocument/2006/relationships/image" Target="../media/image16.jpeg"/><Relationship Id="rId16" Type="http://schemas.openxmlformats.org/officeDocument/2006/relationships/image" Target="../media/image2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jpeg"/><Relationship Id="rId11" Type="http://schemas.openxmlformats.org/officeDocument/2006/relationships/image" Target="../media/image24.jpeg"/><Relationship Id="rId5" Type="http://schemas.openxmlformats.org/officeDocument/2006/relationships/image" Target="../media/image5.png"/><Relationship Id="rId15" Type="http://schemas.openxmlformats.org/officeDocument/2006/relationships/image" Target="../media/image27.png"/><Relationship Id="rId10" Type="http://schemas.openxmlformats.org/officeDocument/2006/relationships/image" Target="../media/image23.jpeg"/><Relationship Id="rId4" Type="http://schemas.openxmlformats.org/officeDocument/2006/relationships/image" Target="../media/image18.jpeg"/><Relationship Id="rId9" Type="http://schemas.openxmlformats.org/officeDocument/2006/relationships/image" Target="../media/image22.jpe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2622153"/>
          </a:xfrm>
        </p:spPr>
        <p:txBody>
          <a:bodyPr>
            <a:noAutofit/>
          </a:bodyPr>
          <a:lstStyle/>
          <a:p>
            <a:r>
              <a:rPr lang="fr-FR" sz="3200" dirty="0"/>
              <a:t>Groupement de Recherche</a:t>
            </a:r>
            <a:br>
              <a:rPr lang="en-US" dirty="0"/>
            </a:br>
            <a:r>
              <a:rPr lang="fr-FR" dirty="0"/>
              <a:t>Accélérateurs Plasma</a:t>
            </a:r>
            <a:br>
              <a:rPr lang="fr-FR" dirty="0"/>
            </a:br>
            <a:r>
              <a:rPr lang="fr-FR" dirty="0"/>
              <a:t> </a:t>
            </a:r>
            <a:r>
              <a:rPr lang="fr-FR" dirty="0" err="1"/>
              <a:t>PompEs</a:t>
            </a:r>
            <a:r>
              <a:rPr lang="fr-FR" dirty="0"/>
              <a:t> par Laser</a:t>
            </a:r>
            <a:br>
              <a:rPr lang="en-US" dirty="0"/>
            </a:br>
            <a:r>
              <a:rPr lang="fr-FR" b="1" dirty="0" err="1"/>
              <a:t>GdR</a:t>
            </a:r>
            <a:r>
              <a:rPr lang="fr-FR" b="1" dirty="0"/>
              <a:t> APPEL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7524" y="4149080"/>
            <a:ext cx="8568952" cy="2376264"/>
          </a:xfrm>
        </p:spPr>
        <p:txBody>
          <a:bodyPr>
            <a:normAutofit/>
          </a:bodyPr>
          <a:lstStyle/>
          <a:p>
            <a:r>
              <a:rPr lang="fr-FR" sz="2000" b="1" dirty="0">
                <a:solidFill>
                  <a:srgbClr val="002060"/>
                </a:solidFill>
              </a:rPr>
              <a:t>Porteurs: Brigitte CROS, Nicolas Delerue</a:t>
            </a:r>
            <a:endParaRPr lang="fr-FR" b="1" dirty="0">
              <a:solidFill>
                <a:srgbClr val="002060"/>
              </a:solidFill>
            </a:endParaRPr>
          </a:p>
          <a:p>
            <a:r>
              <a:rPr lang="fr-FR" sz="1800" b="1" dirty="0">
                <a:solidFill>
                  <a:srgbClr val="002060"/>
                </a:solidFill>
              </a:rPr>
              <a:t>Sections CNRS concernées : 01, 04</a:t>
            </a:r>
            <a:endParaRPr lang="en-US" sz="1800" b="1" dirty="0">
              <a:solidFill>
                <a:srgbClr val="002060"/>
              </a:solidFill>
            </a:endParaRPr>
          </a:p>
          <a:p>
            <a:r>
              <a:rPr lang="fr-FR" sz="1800" b="1" dirty="0">
                <a:solidFill>
                  <a:srgbClr val="002060"/>
                </a:solidFill>
              </a:rPr>
              <a:t>Instituts du CNRS concernés : IN2P3, INP </a:t>
            </a:r>
          </a:p>
          <a:p>
            <a:endParaRPr lang="fr-FR" sz="2200" b="1" dirty="0">
              <a:solidFill>
                <a:srgbClr val="002060"/>
              </a:solidFill>
            </a:endParaRPr>
          </a:p>
          <a:p>
            <a:endParaRPr lang="fr-FR" sz="2200" b="1" dirty="0">
              <a:solidFill>
                <a:srgbClr val="002060"/>
              </a:solidFill>
            </a:endParaRPr>
          </a:p>
          <a:p>
            <a:endParaRPr lang="fr-FR" sz="2200" b="1" dirty="0">
              <a:solidFill>
                <a:srgbClr val="002060"/>
              </a:solidFill>
            </a:endParaRPr>
          </a:p>
          <a:p>
            <a:endParaRPr lang="fr-FR" sz="2200" b="1" dirty="0">
              <a:solidFill>
                <a:srgbClr val="002060"/>
              </a:solidFill>
            </a:endParaRPr>
          </a:p>
          <a:p>
            <a:endParaRPr lang="en-US" sz="2400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-953256" y="-317883"/>
            <a:ext cx="3384551" cy="1470026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-109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34" charset="0"/>
                <a:ea typeface="ＭＳ Ｐゴシック" pitchFamily="-109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ＭＳ Ｐゴシック" pitchFamily="-109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ＭＳ Ｐゴシック" pitchFamily="-109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ＭＳ Ｐゴシック" pitchFamily="-10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-10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-10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-10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-109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3400">
                <a:solidFill>
                  <a:srgbClr val="FFFFFF"/>
                </a:solidFill>
              </a:rPr>
              <a:t>3</a:t>
            </a:r>
          </a:p>
        </p:txBody>
      </p:sp>
      <p:pic>
        <p:nvPicPr>
          <p:cNvPr id="6" name="Picture 8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0525" y="4966701"/>
            <a:ext cx="1270000" cy="731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Résultat de recherche d'images pour &quot;celia bordeaux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361" y="5808259"/>
            <a:ext cx="1304639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Résultat de recherche d'images pour &quot;cenbg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6421" y="5808259"/>
            <a:ext cx="1484651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2779" y="5808259"/>
            <a:ext cx="952688" cy="432000"/>
          </a:xfrm>
          <a:prstGeom prst="rect">
            <a:avLst/>
          </a:prstGeom>
        </p:spPr>
      </p:pic>
      <p:pic>
        <p:nvPicPr>
          <p:cNvPr id="10" name="Picture 9" descr="Afficher l'image d'origin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808259"/>
            <a:ext cx="1040612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Résultat de recherche d'images pour &quot;DAM cea&quot;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602" y="6390584"/>
            <a:ext cx="1036819" cy="422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4" descr="Résultat de recherche d'images pour &quot;LCP orsay&quot;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20" y="5808259"/>
            <a:ext cx="617464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6" descr="Résultat de recherche d'images pour &quot;IRAMIS&quot;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216" y="5808259"/>
            <a:ext cx="97917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8" descr="Résultat de recherche d'images pour &quot;LOA cnrs&quot;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480" y="5808259"/>
            <a:ext cx="5184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0" descr="Résultat de recherche d'images pour &quot;LPGP orsay&quot;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225" y="4852726"/>
            <a:ext cx="1298575" cy="959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2" descr="Résultat de recherche d'images pour &quot;LULI palaiseau&quot;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566" y="5808259"/>
            <a:ext cx="1025317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4" descr="Résultat de recherche d'images pour &quot;LUMAT&quot;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593" y="6462592"/>
            <a:ext cx="986919" cy="3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5" descr="Accueil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808259"/>
            <a:ext cx="968759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79" y="2924944"/>
            <a:ext cx="1237556" cy="1237556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2483768" y="3563724"/>
            <a:ext cx="3478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29 avril 2019, introduction</a:t>
            </a:r>
            <a:endParaRPr lang="en-US" sz="2400" dirty="0"/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7593" y="1897051"/>
            <a:ext cx="2719055" cy="1690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60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Résumé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sz="2400" b="1" dirty="0"/>
              <a:t>Travail </a:t>
            </a:r>
            <a:r>
              <a:rPr lang="fr-FR" sz="2400" dirty="0"/>
              <a:t>en cours pour déterminer la contribution française à </a:t>
            </a:r>
            <a:r>
              <a:rPr lang="fr-FR" sz="2400" dirty="0" err="1"/>
              <a:t>Eupraxia</a:t>
            </a:r>
            <a:r>
              <a:rPr lang="fr-FR" sz="2400" dirty="0"/>
              <a:t>: aujourd’hui retour des axes 1,2,3 et discussion, axes 4 et 5 le 9 mai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400" b="1" dirty="0"/>
              <a:t>Recommandations</a:t>
            </a:r>
            <a:r>
              <a:rPr lang="fr-FR" sz="2400" dirty="0"/>
              <a:t> définissant le cadre d’élaboration de la proposition </a:t>
            </a:r>
            <a:r>
              <a:rPr lang="fr-FR" sz="2400" b="1" dirty="0" err="1"/>
              <a:t>Eupraxia</a:t>
            </a:r>
            <a:r>
              <a:rPr lang="fr-FR" sz="2400" b="1" dirty="0"/>
              <a:t>-France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400" b="1" dirty="0"/>
              <a:t>A venir: </a:t>
            </a:r>
            <a:r>
              <a:rPr lang="fr-FR" sz="2400" dirty="0"/>
              <a:t>Proposition collective pour </a:t>
            </a:r>
            <a:r>
              <a:rPr lang="fr-FR" sz="2400" dirty="0" err="1"/>
              <a:t>Eupraxia</a:t>
            </a:r>
            <a:r>
              <a:rPr lang="fr-FR" sz="2400" dirty="0"/>
              <a:t>-France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09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Contribution Fr à </a:t>
            </a:r>
            <a:r>
              <a:rPr lang="fr-FR" dirty="0" err="1"/>
              <a:t>EuPRAXIA</a:t>
            </a:r>
            <a:br>
              <a:rPr lang="fr-FR" dirty="0"/>
            </a:br>
            <a:r>
              <a:rPr lang="fr-FR" dirty="0"/>
              <a:t>rappel des objectifs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sz="2800" dirty="0"/>
              <a:t>Proposer un projet d’accélérateur ambitieux avec 2 objectifs</a:t>
            </a:r>
          </a:p>
          <a:p>
            <a:pPr marL="400050" lvl="1" indent="0">
              <a:buNone/>
            </a:pPr>
            <a:r>
              <a:rPr lang="fr-FR" sz="2400" dirty="0"/>
              <a:t> &gt;&gt; </a:t>
            </a:r>
            <a:r>
              <a:rPr lang="fr-FR" sz="2400" b="1" dirty="0"/>
              <a:t>court terme (5ans</a:t>
            </a:r>
            <a:r>
              <a:rPr lang="fr-FR" sz="2400" dirty="0"/>
              <a:t>):</a:t>
            </a:r>
          </a:p>
          <a:p>
            <a:pPr marL="400050" lvl="1" indent="0">
              <a:buNone/>
            </a:pPr>
            <a:r>
              <a:rPr lang="fr-FR" dirty="0"/>
              <a:t>prototype pour l’accélérateur </a:t>
            </a:r>
            <a:r>
              <a:rPr lang="fr-FR" dirty="0" err="1"/>
              <a:t>EuPRAXIA</a:t>
            </a:r>
            <a:r>
              <a:rPr lang="fr-FR" dirty="0"/>
              <a:t> et les applications qualifiantes</a:t>
            </a:r>
          </a:p>
          <a:p>
            <a:pPr marL="400050" lvl="1" indent="0">
              <a:buNone/>
            </a:pPr>
            <a:r>
              <a:rPr lang="fr-FR" sz="2400" dirty="0"/>
              <a:t>&gt;&gt; </a:t>
            </a:r>
            <a:r>
              <a:rPr lang="fr-FR" sz="2400" b="1" dirty="0"/>
              <a:t>long terme</a:t>
            </a:r>
            <a:r>
              <a:rPr lang="fr-FR" sz="2400" dirty="0"/>
              <a:t>: </a:t>
            </a:r>
          </a:p>
          <a:p>
            <a:pPr marL="400050" lvl="1" indent="0">
              <a:buNone/>
            </a:pPr>
            <a:r>
              <a:rPr lang="fr-FR" dirty="0"/>
              <a:t> installation accélérateur de test pour la communauté </a:t>
            </a:r>
            <a:r>
              <a:rPr lang="fr-FR" dirty="0" err="1"/>
              <a:t>fr</a:t>
            </a:r>
            <a:r>
              <a:rPr lang="fr-FR" dirty="0"/>
              <a:t> </a:t>
            </a:r>
          </a:p>
          <a:p>
            <a:pPr lvl="2" indent="-342900">
              <a:buFont typeface="Courier New" panose="02070309020205020404" pitchFamily="49" charset="0"/>
              <a:buChar char="o"/>
            </a:pPr>
            <a:r>
              <a:rPr lang="fr-FR" b="1" dirty="0"/>
              <a:t>Dédiée aux développements et applications des accélérateurs laser plasma, </a:t>
            </a:r>
          </a:p>
          <a:p>
            <a:pPr lvl="2" indent="-342900">
              <a:buFont typeface="Courier New" panose="02070309020205020404" pitchFamily="49" charset="0"/>
              <a:buChar char="o"/>
            </a:pPr>
            <a:r>
              <a:rPr lang="fr-FR" b="1" dirty="0"/>
              <a:t>Permettant de développer</a:t>
            </a:r>
          </a:p>
          <a:p>
            <a:pPr marL="1257300" lvl="3" indent="0">
              <a:buNone/>
            </a:pPr>
            <a:r>
              <a:rPr lang="fr-FR" sz="2400" dirty="0"/>
              <a:t>Les liens </a:t>
            </a:r>
            <a:r>
              <a:rPr lang="fr-FR" sz="2400"/>
              <a:t>avec l’industrie</a:t>
            </a:r>
            <a:endParaRPr lang="fr-FR" sz="2400" dirty="0"/>
          </a:p>
          <a:p>
            <a:pPr marL="1257300" lvl="3" indent="0">
              <a:buNone/>
            </a:pPr>
            <a:r>
              <a:rPr lang="fr-FR" sz="2400" dirty="0"/>
              <a:t>La  formation des personnels et des étudiants, </a:t>
            </a:r>
          </a:p>
          <a:p>
            <a:pPr marL="1257300" lvl="3" indent="0">
              <a:buNone/>
            </a:pPr>
            <a:r>
              <a:rPr lang="fr-FR" sz="2400" dirty="0"/>
              <a:t>Une base locale pour la participation à </a:t>
            </a:r>
            <a:r>
              <a:rPr lang="fr-FR" sz="2400" dirty="0" err="1"/>
              <a:t>EuPRAXIA</a:t>
            </a:r>
            <a:r>
              <a:rPr lang="fr-FR" sz="2400" dirty="0"/>
              <a:t> ou d’autres projets internationaux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45881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/>
              <a:t>Le </a:t>
            </a:r>
            <a:r>
              <a:rPr lang="fr-FR" sz="2800" dirty="0" err="1"/>
              <a:t>GdR</a:t>
            </a:r>
            <a:r>
              <a:rPr lang="fr-FR" sz="2800" dirty="0"/>
              <a:t> prépare des recommandations pour la contribution Fr à </a:t>
            </a:r>
            <a:r>
              <a:rPr lang="fr-FR" sz="2800" dirty="0" err="1"/>
              <a:t>EuPRAXIA</a:t>
            </a:r>
            <a:endParaRPr lang="en-US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556792"/>
            <a:ext cx="8496944" cy="4824536"/>
          </a:xfrm>
        </p:spPr>
        <p:txBody>
          <a:bodyPr>
            <a:noAutofit/>
          </a:bodyPr>
          <a:lstStyle/>
          <a:p>
            <a:pPr>
              <a:spcBef>
                <a:spcPts val="800"/>
              </a:spcBef>
            </a:pPr>
            <a:r>
              <a:rPr lang="fr-FR" sz="2400" b="1" dirty="0"/>
              <a:t>13 mars</a:t>
            </a:r>
            <a:r>
              <a:rPr lang="fr-FR" sz="2400" dirty="0"/>
              <a:t>: 1ere réunion thématique; </a:t>
            </a:r>
            <a:r>
              <a:rPr lang="fr-FR" sz="2000" dirty="0"/>
              <a:t>les équipes / membres du </a:t>
            </a:r>
            <a:r>
              <a:rPr lang="fr-FR" sz="2000" dirty="0" err="1"/>
              <a:t>GdR</a:t>
            </a:r>
            <a:r>
              <a:rPr lang="fr-FR" sz="2000" dirty="0"/>
              <a:t> présentent des propositions de contributions </a:t>
            </a:r>
            <a:r>
              <a:rPr lang="fr-FR" sz="2400" dirty="0"/>
              <a:t>Chaque axe analyse les documents soumis </a:t>
            </a:r>
          </a:p>
          <a:p>
            <a:pPr>
              <a:spcBef>
                <a:spcPts val="800"/>
              </a:spcBef>
            </a:pPr>
            <a:r>
              <a:rPr lang="fr-FR" sz="2400" b="1" dirty="0"/>
              <a:t>17 avril </a:t>
            </a:r>
            <a:r>
              <a:rPr lang="fr-FR" sz="2400" dirty="0"/>
              <a:t>comité de pilotage (</a:t>
            </a:r>
            <a:r>
              <a:rPr lang="fr-FR" sz="2400" dirty="0" err="1"/>
              <a:t>CoPil</a:t>
            </a:r>
            <a:r>
              <a:rPr lang="fr-FR" sz="2400" dirty="0"/>
              <a:t>) du </a:t>
            </a:r>
            <a:r>
              <a:rPr lang="fr-FR" sz="2400" dirty="0" err="1"/>
              <a:t>GdR</a:t>
            </a:r>
            <a:r>
              <a:rPr lang="fr-FR" sz="2000" dirty="0"/>
              <a:t>: échange des analyses entre les axes, concertation et propositions de recommandations</a:t>
            </a:r>
          </a:p>
          <a:p>
            <a:pPr>
              <a:spcBef>
                <a:spcPts val="800"/>
              </a:spcBef>
            </a:pPr>
            <a:r>
              <a:rPr lang="fr-FR" sz="2400" dirty="0"/>
              <a:t>2e réunion thématique (29 avril et 9 mai), </a:t>
            </a:r>
            <a:r>
              <a:rPr lang="fr-FR" sz="2000" dirty="0"/>
              <a:t>les analyses et recommandations sont présentées par les coordinateurs d'axes et discutées avec les porteurs. </a:t>
            </a:r>
          </a:p>
          <a:p>
            <a:pPr>
              <a:spcBef>
                <a:spcPts val="800"/>
              </a:spcBef>
            </a:pPr>
            <a:r>
              <a:rPr lang="fr-FR" sz="2400" dirty="0"/>
              <a:t>Les coordinateurs du </a:t>
            </a:r>
            <a:r>
              <a:rPr lang="fr-FR" sz="2400" dirty="0" err="1"/>
              <a:t>GdR</a:t>
            </a:r>
            <a:r>
              <a:rPr lang="fr-FR" sz="2400" dirty="0"/>
              <a:t> interagissent avec les porteurs </a:t>
            </a:r>
            <a:r>
              <a:rPr lang="fr-FR" sz="2000" dirty="0"/>
              <a:t>pour préparer un document de présentation des activités considérées comme prioritaires par la communauté pour la contribution à </a:t>
            </a:r>
            <a:r>
              <a:rPr lang="fr-FR" sz="2000" dirty="0" err="1"/>
              <a:t>EuPraxia</a:t>
            </a:r>
            <a:r>
              <a:rPr lang="fr-FR" sz="2000" dirty="0"/>
              <a:t>, </a:t>
            </a:r>
          </a:p>
          <a:p>
            <a:pPr>
              <a:spcBef>
                <a:spcPts val="800"/>
              </a:spcBef>
            </a:pPr>
            <a:r>
              <a:rPr lang="fr-FR" sz="2400" b="1" dirty="0"/>
              <a:t>17 juin</a:t>
            </a:r>
            <a:r>
              <a:rPr lang="fr-FR" sz="2400" dirty="0"/>
              <a:t> </a:t>
            </a:r>
            <a:r>
              <a:rPr lang="fr-FR" sz="2400" dirty="0" err="1"/>
              <a:t>copil</a:t>
            </a:r>
            <a:r>
              <a:rPr lang="fr-FR" sz="2400" dirty="0"/>
              <a:t> du </a:t>
            </a:r>
            <a:r>
              <a:rPr lang="fr-FR" sz="2400" dirty="0" err="1"/>
              <a:t>GdR</a:t>
            </a:r>
            <a:r>
              <a:rPr lang="fr-FR" sz="2400" dirty="0"/>
              <a:t>: </a:t>
            </a:r>
            <a:r>
              <a:rPr lang="fr-FR" sz="2000" dirty="0"/>
              <a:t>finalisation des recommandations et du document</a:t>
            </a:r>
          </a:p>
          <a:p>
            <a:pPr>
              <a:spcBef>
                <a:spcPts val="800"/>
              </a:spcBef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28040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Propositions reçues et présentées le 13 mars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700808"/>
            <a:ext cx="8182004" cy="4680520"/>
          </a:xfrm>
        </p:spPr>
        <p:txBody>
          <a:bodyPr>
            <a:noAutofit/>
          </a:bodyPr>
          <a:lstStyle/>
          <a:p>
            <a:r>
              <a:rPr lang="en-US" sz="1800" dirty="0"/>
              <a:t> </a:t>
            </a:r>
            <a:r>
              <a:rPr lang="en-US" sz="1800" b="1" dirty="0"/>
              <a:t>LAPLACE-HE</a:t>
            </a:r>
            <a:r>
              <a:rPr lang="en-US" sz="1800" dirty="0"/>
              <a:t>: </a:t>
            </a:r>
            <a:r>
              <a:rPr lang="en-US" sz="1800" dirty="0" err="1"/>
              <a:t>LAser</a:t>
            </a:r>
            <a:r>
              <a:rPr lang="en-US" sz="1800" dirty="0"/>
              <a:t> </a:t>
            </a:r>
            <a:r>
              <a:rPr lang="en-US" sz="1800" dirty="0" err="1"/>
              <a:t>PLasma</a:t>
            </a:r>
            <a:r>
              <a:rPr lang="en-US" sz="1800" dirty="0"/>
              <a:t> Acceleration </a:t>
            </a:r>
            <a:r>
              <a:rPr lang="en-US" sz="1800" dirty="0" err="1"/>
              <a:t>CEnter</a:t>
            </a:r>
            <a:r>
              <a:rPr lang="en-US" sz="1800" dirty="0"/>
              <a:t> High Energy,  </a:t>
            </a:r>
            <a:r>
              <a:rPr lang="en-US" sz="1800" dirty="0" err="1"/>
              <a:t>Cédric</a:t>
            </a:r>
            <a:r>
              <a:rPr lang="en-US" sz="1800" dirty="0"/>
              <a:t> </a:t>
            </a:r>
            <a:r>
              <a:rPr lang="en-US" sz="1800" dirty="0" err="1"/>
              <a:t>Thaury</a:t>
            </a:r>
            <a:r>
              <a:rPr lang="en-US" sz="1800" dirty="0"/>
              <a:t> (LOA)</a:t>
            </a:r>
          </a:p>
          <a:p>
            <a:r>
              <a:rPr lang="en-US" sz="1800" dirty="0"/>
              <a:t> </a:t>
            </a:r>
            <a:r>
              <a:rPr lang="en-US" sz="1800" b="1" dirty="0"/>
              <a:t>LAPLACE-HC</a:t>
            </a:r>
            <a:r>
              <a:rPr lang="en-US" sz="1800" dirty="0"/>
              <a:t>: un </a:t>
            </a:r>
            <a:r>
              <a:rPr lang="en-US" sz="1800" dirty="0" err="1"/>
              <a:t>projet</a:t>
            </a:r>
            <a:r>
              <a:rPr lang="en-US" sz="1800" dirty="0"/>
              <a:t> </a:t>
            </a:r>
            <a:r>
              <a:rPr lang="en-US" sz="1800" dirty="0" err="1"/>
              <a:t>d’accélérateur</a:t>
            </a:r>
            <a:r>
              <a:rPr lang="en-US" sz="1800" dirty="0"/>
              <a:t> laser-plasma haute cadence, </a:t>
            </a:r>
            <a:r>
              <a:rPr lang="en-US" sz="1800" dirty="0" err="1"/>
              <a:t>Jérôme</a:t>
            </a:r>
            <a:r>
              <a:rPr lang="en-US" sz="1800" dirty="0"/>
              <a:t> Faure (LOA)</a:t>
            </a:r>
          </a:p>
          <a:p>
            <a:r>
              <a:rPr lang="en-US" sz="1800" b="1" dirty="0"/>
              <a:t>Contribution </a:t>
            </a:r>
            <a:r>
              <a:rPr lang="en-US" sz="1800" b="1" dirty="0" err="1"/>
              <a:t>d'APOLLON</a:t>
            </a:r>
            <a:r>
              <a:rPr lang="en-US" sz="1800" dirty="0"/>
              <a:t>,  Philippe </a:t>
            </a:r>
            <a:r>
              <a:rPr lang="en-US" sz="1800" dirty="0" err="1"/>
              <a:t>Zeitoun</a:t>
            </a:r>
            <a:r>
              <a:rPr lang="en-US" sz="1800" dirty="0"/>
              <a:t> (CILEX, LOA)</a:t>
            </a:r>
          </a:p>
          <a:p>
            <a:r>
              <a:rPr lang="en-US" sz="1800" dirty="0"/>
              <a:t> </a:t>
            </a:r>
            <a:r>
              <a:rPr lang="en-US" sz="1800" dirty="0" err="1"/>
              <a:t>Projet</a:t>
            </a:r>
            <a:r>
              <a:rPr lang="en-US" sz="1800" dirty="0"/>
              <a:t> de </a:t>
            </a:r>
            <a:r>
              <a:rPr lang="en-US" sz="1800" dirty="0" err="1"/>
              <a:t>démonstrateur</a:t>
            </a:r>
            <a:r>
              <a:rPr lang="en-US" sz="1800" dirty="0"/>
              <a:t> </a:t>
            </a:r>
            <a:r>
              <a:rPr lang="en-US" sz="1800" b="1" dirty="0"/>
              <a:t>d’un </a:t>
            </a:r>
            <a:r>
              <a:rPr lang="en-US" sz="1800" b="1" dirty="0" err="1"/>
              <a:t>accélérateur</a:t>
            </a:r>
            <a:r>
              <a:rPr lang="en-US" sz="1800" b="1" dirty="0"/>
              <a:t> </a:t>
            </a:r>
            <a:r>
              <a:rPr lang="en-US" sz="1800" b="1" dirty="0" err="1"/>
              <a:t>hybride</a:t>
            </a:r>
            <a:r>
              <a:rPr lang="en-US" sz="1800" b="1" dirty="0"/>
              <a:t> </a:t>
            </a:r>
            <a:r>
              <a:rPr lang="en-US" sz="1800" dirty="0" err="1"/>
              <a:t>basé</a:t>
            </a:r>
            <a:r>
              <a:rPr lang="en-US" sz="1800" dirty="0"/>
              <a:t> sur un photo-</a:t>
            </a:r>
            <a:r>
              <a:rPr lang="en-US" sz="1800" dirty="0" err="1"/>
              <a:t>injecteur</a:t>
            </a:r>
            <a:r>
              <a:rPr lang="en-US" sz="1800" dirty="0"/>
              <a:t> RF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bande</a:t>
            </a:r>
            <a:r>
              <a:rPr lang="en-US" sz="1800" dirty="0"/>
              <a:t> S </a:t>
            </a:r>
            <a:r>
              <a:rPr lang="en-US" sz="1800" dirty="0" err="1"/>
              <a:t>couplé</a:t>
            </a:r>
            <a:r>
              <a:rPr lang="en-US" sz="1800" dirty="0"/>
              <a:t> à </a:t>
            </a:r>
            <a:r>
              <a:rPr lang="en-US" sz="1800" dirty="0" err="1"/>
              <a:t>une</a:t>
            </a:r>
            <a:r>
              <a:rPr lang="en-US" sz="1800" dirty="0"/>
              <a:t> section </a:t>
            </a:r>
            <a:r>
              <a:rPr lang="en-US" sz="1800" dirty="0" err="1"/>
              <a:t>accélératrice</a:t>
            </a:r>
            <a:r>
              <a:rPr lang="en-US" sz="1800" dirty="0"/>
              <a:t> laser-plasma,  Kevin </a:t>
            </a:r>
            <a:r>
              <a:rPr lang="en-US" sz="1800" dirty="0" err="1"/>
              <a:t>Cassou</a:t>
            </a:r>
            <a:r>
              <a:rPr lang="en-US" sz="1800" dirty="0"/>
              <a:t>  (LAL)</a:t>
            </a:r>
          </a:p>
          <a:p>
            <a:r>
              <a:rPr lang="en-US" sz="1800" b="1" dirty="0" err="1"/>
              <a:t>Guidage</a:t>
            </a:r>
            <a:r>
              <a:rPr lang="en-US" sz="1800" b="1" dirty="0"/>
              <a:t> laser par plasma </a:t>
            </a:r>
            <a:r>
              <a:rPr lang="en-US" sz="1800" dirty="0"/>
              <a:t>de </a:t>
            </a:r>
            <a:r>
              <a:rPr lang="en-US" sz="1800" dirty="0" err="1"/>
              <a:t>décharge</a:t>
            </a:r>
            <a:r>
              <a:rPr lang="en-US" sz="1800" dirty="0"/>
              <a:t> micro-</a:t>
            </a:r>
            <a:r>
              <a:rPr lang="en-US" sz="1800" dirty="0" err="1"/>
              <a:t>onde</a:t>
            </a:r>
            <a:r>
              <a:rPr lang="en-US" sz="1800" dirty="0"/>
              <a:t> pour </a:t>
            </a:r>
            <a:r>
              <a:rPr lang="en-US" sz="1800" dirty="0" err="1"/>
              <a:t>l'accélération</a:t>
            </a:r>
            <a:r>
              <a:rPr lang="en-US" sz="1800" dirty="0"/>
              <a:t> </a:t>
            </a:r>
            <a:r>
              <a:rPr lang="en-US" sz="1800" dirty="0" err="1"/>
              <a:t>d'électrons</a:t>
            </a:r>
            <a:r>
              <a:rPr lang="en-US" sz="1800" dirty="0"/>
              <a:t>,  Olivier LEROY (LPGP)</a:t>
            </a:r>
          </a:p>
          <a:p>
            <a:r>
              <a:rPr lang="en-US" sz="1800" dirty="0" err="1"/>
              <a:t>Developement</a:t>
            </a:r>
            <a:r>
              <a:rPr lang="en-US" sz="1800" dirty="0"/>
              <a:t> de </a:t>
            </a:r>
            <a:r>
              <a:rPr lang="en-US" sz="1800" b="1" dirty="0"/>
              <a:t>diagnostics</a:t>
            </a:r>
            <a:r>
              <a:rPr lang="en-US" sz="1800" dirty="0"/>
              <a:t> </a:t>
            </a:r>
            <a:r>
              <a:rPr lang="en-US" sz="1800" dirty="0" err="1"/>
              <a:t>électrons</a:t>
            </a:r>
            <a:r>
              <a:rPr lang="en-US" sz="1800" dirty="0"/>
              <a:t> </a:t>
            </a:r>
            <a:r>
              <a:rPr lang="en-US" sz="1800" dirty="0" err="1"/>
              <a:t>dans</a:t>
            </a:r>
            <a:r>
              <a:rPr lang="en-US" sz="1800" dirty="0"/>
              <a:t> le cadre </a:t>
            </a:r>
            <a:r>
              <a:rPr lang="en-US" sz="1800" dirty="0" err="1"/>
              <a:t>d'EuPRAXIA</a:t>
            </a:r>
            <a:r>
              <a:rPr lang="en-US" sz="1800" dirty="0"/>
              <a:t>,  Nicolas </a:t>
            </a:r>
            <a:r>
              <a:rPr lang="en-US" sz="1800" dirty="0" err="1"/>
              <a:t>Delerue</a:t>
            </a:r>
            <a:r>
              <a:rPr lang="en-US" sz="1800" dirty="0"/>
              <a:t>  (LAL)</a:t>
            </a:r>
          </a:p>
          <a:p>
            <a:r>
              <a:rPr lang="en-US" sz="1800" b="1" dirty="0"/>
              <a:t>Application LEL</a:t>
            </a:r>
            <a:r>
              <a:rPr lang="en-US" sz="1800" dirty="0"/>
              <a:t>,   Marie-Emmanuelle </a:t>
            </a:r>
            <a:r>
              <a:rPr lang="en-US" sz="1800" dirty="0" err="1"/>
              <a:t>Couprie</a:t>
            </a:r>
            <a:r>
              <a:rPr lang="en-US" sz="1800" dirty="0"/>
              <a:t> (SOLEIL)</a:t>
            </a:r>
          </a:p>
          <a:p>
            <a:r>
              <a:rPr lang="en-US" sz="1800" b="1" dirty="0" err="1"/>
              <a:t>EuPRAXIA</a:t>
            </a:r>
            <a:r>
              <a:rPr lang="en-US" sz="1800" b="1" dirty="0"/>
              <a:t>: simulation, diagnostics, test beam</a:t>
            </a:r>
            <a:r>
              <a:rPr lang="en-US" sz="1800" dirty="0"/>
              <a:t>,  Arnd </a:t>
            </a:r>
            <a:r>
              <a:rPr lang="en-US" sz="1800" dirty="0" err="1"/>
              <a:t>Specka</a:t>
            </a:r>
            <a:r>
              <a:rPr lang="en-US" sz="1800" dirty="0"/>
              <a:t> (LLR)</a:t>
            </a:r>
          </a:p>
          <a:p>
            <a:r>
              <a:rPr lang="en-US" sz="1800" dirty="0"/>
              <a:t>migration et </a:t>
            </a:r>
            <a:r>
              <a:rPr lang="en-US" sz="1800" dirty="0" err="1"/>
              <a:t>jouvence</a:t>
            </a:r>
            <a:r>
              <a:rPr lang="en-US" sz="1800" dirty="0"/>
              <a:t> des installations </a:t>
            </a:r>
            <a:r>
              <a:rPr lang="en-US" sz="1800" b="1" dirty="0"/>
              <a:t>lasers du LIDYL</a:t>
            </a:r>
            <a:r>
              <a:rPr lang="en-US" sz="1800" dirty="0"/>
              <a:t>,  Pascal MONOT </a:t>
            </a:r>
          </a:p>
        </p:txBody>
      </p:sp>
    </p:spTree>
    <p:extLst>
      <p:ext uri="{BB962C8B-B14F-4D97-AF65-F5344CB8AC3E}">
        <p14:creationId xmlns:p14="http://schemas.microsoft.com/office/powerpoint/2010/main" val="789676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Critères d’analyse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Pertinence scientifique par rapport aux objectifs (accélérateur, </a:t>
            </a:r>
            <a:r>
              <a:rPr lang="fr-FR" dirty="0" err="1"/>
              <a:t>Eupraxia</a:t>
            </a:r>
            <a:r>
              <a:rPr lang="fr-FR" dirty="0"/>
              <a:t>)</a:t>
            </a:r>
          </a:p>
          <a:p>
            <a:r>
              <a:rPr lang="fr-FR" dirty="0"/>
              <a:t>Conditions d’ouverture à la communauté et aspects fédérateurs, gouvernance </a:t>
            </a:r>
          </a:p>
          <a:p>
            <a:r>
              <a:rPr lang="fr-FR" dirty="0"/>
              <a:t>Fraction du temps du dispositif ou de l’installation consacrée à l’activité accélérateur</a:t>
            </a:r>
          </a:p>
          <a:p>
            <a:r>
              <a:rPr lang="fr-FR" dirty="0"/>
              <a:t>Adéquation des moyens</a:t>
            </a:r>
          </a:p>
          <a:p>
            <a:r>
              <a:rPr lang="fr-FR" dirty="0"/>
              <a:t>Calendrier de réalisation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985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Recommandations participation </a:t>
            </a:r>
            <a:r>
              <a:rPr lang="fr-FR" dirty="0" err="1"/>
              <a:t>fr</a:t>
            </a:r>
            <a:r>
              <a:rPr lang="fr-FR" dirty="0"/>
              <a:t> à </a:t>
            </a:r>
            <a:r>
              <a:rPr lang="fr-FR" dirty="0" err="1"/>
              <a:t>Eupraxia</a:t>
            </a:r>
            <a:r>
              <a:rPr lang="fr-FR" dirty="0"/>
              <a:t> 1/3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2444" y="1340768"/>
            <a:ext cx="8326020" cy="5112568"/>
          </a:xfrm>
        </p:spPr>
        <p:txBody>
          <a:bodyPr>
            <a:normAutofit lnSpcReduction="10000"/>
          </a:bodyPr>
          <a:lstStyle/>
          <a:p>
            <a:r>
              <a:rPr lang="fr-FR" sz="2400" dirty="0"/>
              <a:t>Le </a:t>
            </a:r>
            <a:r>
              <a:rPr lang="fr-FR" sz="2400" dirty="0" err="1"/>
              <a:t>GdR</a:t>
            </a:r>
            <a:r>
              <a:rPr lang="fr-FR" sz="2400" dirty="0"/>
              <a:t> APPEL recommande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400" dirty="0"/>
              <a:t>La </a:t>
            </a:r>
            <a:r>
              <a:rPr lang="fr-FR" sz="2400" b="1" dirty="0"/>
              <a:t>construction d’un accélérateur </a:t>
            </a:r>
            <a:r>
              <a:rPr lang="fr-FR" sz="2400" dirty="0"/>
              <a:t>d’électrons basé sur l’accélération laser plasma pouvant atteindre des énergies de l’ordre du </a:t>
            </a:r>
            <a:r>
              <a:rPr lang="fr-FR" sz="2400" dirty="0" err="1"/>
              <a:t>GeV</a:t>
            </a:r>
            <a:r>
              <a:rPr lang="fr-FR" sz="2400" dirty="0"/>
              <a:t> avec la configuration de base minimale envisagée pour </a:t>
            </a:r>
            <a:r>
              <a:rPr lang="fr-FR" sz="2400" dirty="0" err="1"/>
              <a:t>EuPRAXIA</a:t>
            </a:r>
            <a:r>
              <a:rPr lang="fr-FR" sz="2400" dirty="0"/>
              <a:t> (30pC, 1% dispersion en énergie, </a:t>
            </a:r>
            <a:r>
              <a:rPr lang="fr-FR" sz="2400" dirty="0" err="1"/>
              <a:t>emittance</a:t>
            </a:r>
            <a:r>
              <a:rPr lang="fr-FR" sz="2400" dirty="0"/>
              <a:t> </a:t>
            </a:r>
            <a:r>
              <a:rPr lang="fr-FR" sz="2400" dirty="0" err="1"/>
              <a:t>microrad</a:t>
            </a:r>
            <a:r>
              <a:rPr lang="fr-FR" sz="2400" dirty="0"/>
              <a:t>, 10Hz): </a:t>
            </a:r>
            <a:r>
              <a:rPr lang="fr-FR" sz="2400" dirty="0" err="1"/>
              <a:t>EuPRAXIA</a:t>
            </a:r>
            <a:r>
              <a:rPr lang="fr-FR" sz="2400" dirty="0"/>
              <a:t>-France (ou autre nom à trouver) qui sera la contribution de la France à </a:t>
            </a:r>
            <a:r>
              <a:rPr lang="fr-FR" sz="2400" dirty="0" err="1"/>
              <a:t>EuPRAXIA</a:t>
            </a:r>
            <a:r>
              <a:rPr lang="fr-FR" sz="24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400" dirty="0"/>
              <a:t> La constitution d’une </a:t>
            </a:r>
            <a:r>
              <a:rPr lang="fr-FR" sz="2400" b="1" dirty="0"/>
              <a:t>structure projet </a:t>
            </a:r>
            <a:r>
              <a:rPr lang="fr-FR" sz="2400" dirty="0"/>
              <a:t>rassemblant les compétences existantes dans les laboratoires partenaires du </a:t>
            </a:r>
            <a:r>
              <a:rPr lang="fr-FR" sz="2400" dirty="0" err="1"/>
              <a:t>GdR</a:t>
            </a:r>
            <a:r>
              <a:rPr lang="fr-FR" sz="2400" dirty="0"/>
              <a:t> pour la réalisation de </a:t>
            </a:r>
            <a:r>
              <a:rPr lang="fr-FR" sz="2400" dirty="0" err="1"/>
              <a:t>EuPRAXIA</a:t>
            </a:r>
            <a:r>
              <a:rPr lang="fr-FR" sz="2400" dirty="0"/>
              <a:t>-France.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400" dirty="0"/>
              <a:t> Le </a:t>
            </a:r>
            <a:r>
              <a:rPr lang="fr-FR" sz="2400" b="1" dirty="0"/>
              <a:t>développement d’applications utilisant ce type de faisceaux, </a:t>
            </a:r>
            <a:r>
              <a:rPr lang="fr-FR" sz="2400" dirty="0"/>
              <a:t>en parallèle à la construction d’</a:t>
            </a:r>
            <a:r>
              <a:rPr lang="fr-FR" sz="2400" dirty="0" err="1"/>
              <a:t>EuPRAXIA</a:t>
            </a:r>
            <a:r>
              <a:rPr lang="fr-FR" sz="2400" dirty="0"/>
              <a:t>-France avec les installations laser existantes dans un premier temps, puis le portage des lignes d’application sur </a:t>
            </a:r>
            <a:r>
              <a:rPr lang="fr-FR" sz="2400" dirty="0" err="1"/>
              <a:t>EuPRAXIA</a:t>
            </a:r>
            <a:r>
              <a:rPr lang="fr-FR" sz="2400" dirty="0"/>
              <a:t>-France.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1892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Recommandations participation </a:t>
            </a:r>
            <a:r>
              <a:rPr lang="fr-FR" dirty="0" err="1"/>
              <a:t>fr</a:t>
            </a:r>
            <a:r>
              <a:rPr lang="fr-FR" dirty="0"/>
              <a:t> à </a:t>
            </a:r>
            <a:r>
              <a:rPr lang="fr-FR" dirty="0" err="1"/>
              <a:t>Eupraxia</a:t>
            </a:r>
            <a:r>
              <a:rPr lang="fr-FR" dirty="0"/>
              <a:t> 2/3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2444" y="1556792"/>
            <a:ext cx="8229600" cy="4968552"/>
          </a:xfrm>
        </p:spPr>
        <p:txBody>
          <a:bodyPr>
            <a:normAutofit/>
          </a:bodyPr>
          <a:lstStyle/>
          <a:p>
            <a:r>
              <a:rPr lang="fr-FR" sz="2400" dirty="0"/>
              <a:t>Le </a:t>
            </a:r>
            <a:r>
              <a:rPr lang="fr-FR" sz="2400" dirty="0" err="1"/>
              <a:t>GdR</a:t>
            </a:r>
            <a:r>
              <a:rPr lang="fr-FR" sz="2400" dirty="0"/>
              <a:t> APPEL recommande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fr-FR" sz="2400" dirty="0"/>
              <a:t>L’utilisation d’un </a:t>
            </a:r>
            <a:r>
              <a:rPr lang="fr-FR" sz="2400" b="1" dirty="0"/>
              <a:t>laser fiable, avec une technologie éprouvée, stable dans un cadre contractuel, dédié </a:t>
            </a:r>
            <a:r>
              <a:rPr lang="fr-FR" sz="2400" dirty="0"/>
              <a:t>pour la construction de </a:t>
            </a:r>
            <a:r>
              <a:rPr lang="fr-FR" sz="2400" dirty="0" err="1"/>
              <a:t>EuPRAXIA</a:t>
            </a:r>
            <a:r>
              <a:rPr lang="fr-FR" sz="2400" dirty="0"/>
              <a:t>-France, permettant aux équipes de se consacrer à la R&amp;D accélérateur et aux applications. 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fr-FR" sz="2400" dirty="0"/>
              <a:t>Le </a:t>
            </a:r>
            <a:r>
              <a:rPr lang="fr-FR" sz="2400" b="1" dirty="0"/>
              <a:t>développement de partenariats </a:t>
            </a:r>
            <a:r>
              <a:rPr lang="fr-FR" sz="2400" dirty="0"/>
              <a:t>avec les industriels pour la mise au point de dispositifs de stabilisation des faisceaux d’électrons, le vide, les sources plasma, les </a:t>
            </a:r>
            <a:r>
              <a:rPr lang="en-US" sz="2400" dirty="0"/>
              <a:t>diagnostics.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fr-FR" sz="2400" dirty="0"/>
              <a:t>Le </a:t>
            </a:r>
            <a:r>
              <a:rPr lang="fr-FR" sz="2400" b="1" dirty="0"/>
              <a:t>développement et la mise en </a:t>
            </a:r>
            <a:r>
              <a:rPr lang="fr-FR" sz="2400" b="1" dirty="0" err="1"/>
              <a:t>oeuvre</a:t>
            </a:r>
            <a:r>
              <a:rPr lang="fr-FR" sz="2400" b="1" dirty="0"/>
              <a:t> d’outils de simulation et de diagnostics </a:t>
            </a:r>
            <a:r>
              <a:rPr lang="fr-FR" sz="2400" dirty="0"/>
              <a:t>et leur partage, pour une modélisation réaliste et adaptée des divers composants de </a:t>
            </a:r>
            <a:r>
              <a:rPr lang="en-US" sz="2400" dirty="0" err="1"/>
              <a:t>EuPRAXIA</a:t>
            </a:r>
            <a:r>
              <a:rPr lang="en-US" sz="2400" dirty="0"/>
              <a:t>-France.</a:t>
            </a:r>
          </a:p>
        </p:txBody>
      </p:sp>
    </p:spTree>
    <p:extLst>
      <p:ext uri="{BB962C8B-B14F-4D97-AF65-F5344CB8AC3E}">
        <p14:creationId xmlns:p14="http://schemas.microsoft.com/office/powerpoint/2010/main" val="559975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Recommandations participation </a:t>
            </a:r>
            <a:r>
              <a:rPr lang="fr-FR" dirty="0" err="1"/>
              <a:t>fr</a:t>
            </a:r>
            <a:r>
              <a:rPr lang="fr-FR" dirty="0"/>
              <a:t> à </a:t>
            </a:r>
            <a:r>
              <a:rPr lang="fr-FR" dirty="0" err="1"/>
              <a:t>Eupraxia</a:t>
            </a:r>
            <a:r>
              <a:rPr lang="fr-FR" dirty="0"/>
              <a:t> 3/3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400" dirty="0"/>
              <a:t>Le </a:t>
            </a:r>
            <a:r>
              <a:rPr lang="fr-FR" sz="2400" dirty="0" err="1"/>
              <a:t>GdR</a:t>
            </a:r>
            <a:r>
              <a:rPr lang="fr-FR" sz="2400" dirty="0"/>
              <a:t> APPEL recommande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fr-FR" sz="2400" dirty="0"/>
              <a:t>Les porteurs actuels sont invités à faire évoluer leur proposition et à se concerter </a:t>
            </a:r>
            <a:r>
              <a:rPr lang="en-US" sz="2400" dirty="0"/>
              <a:t>pour </a:t>
            </a:r>
            <a:r>
              <a:rPr lang="en-US" sz="2400" dirty="0" err="1"/>
              <a:t>converger</a:t>
            </a:r>
            <a:r>
              <a:rPr lang="en-US" sz="2400" dirty="0"/>
              <a:t> </a:t>
            </a:r>
            <a:r>
              <a:rPr lang="en-US" sz="2400" dirty="0" err="1"/>
              <a:t>vers</a:t>
            </a:r>
            <a:r>
              <a:rPr lang="en-US" sz="2400" dirty="0"/>
              <a:t> </a:t>
            </a:r>
            <a:r>
              <a:rPr lang="en-US" sz="2400" dirty="0" err="1"/>
              <a:t>EuPRAXIA</a:t>
            </a:r>
            <a:r>
              <a:rPr lang="en-US" sz="2400" dirty="0"/>
              <a:t>-France. 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fr-FR" sz="2400" dirty="0"/>
              <a:t>L’identification des moyens (matériels et humains), existants dans les équipes partenaires et à trouver en complément, pour la réalisation de </a:t>
            </a:r>
            <a:r>
              <a:rPr lang="fr-FR" sz="2400" dirty="0" err="1"/>
              <a:t>EuPRAXIA</a:t>
            </a:r>
            <a:r>
              <a:rPr lang="fr-FR" sz="2400" dirty="0"/>
              <a:t>-France.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fr-FR" sz="2400" dirty="0"/>
              <a:t>L’identification de partenaires complémentaires intéressés pour les tâches non pourvues (en dehors du périmètre actuel du </a:t>
            </a:r>
            <a:r>
              <a:rPr lang="fr-FR" sz="2400" dirty="0" err="1"/>
              <a:t>GdR</a:t>
            </a:r>
            <a:r>
              <a:rPr lang="fr-FR" sz="2400" dirty="0"/>
              <a:t>).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fr-FR" sz="2400" dirty="0"/>
              <a:t>La définition d’un programme de formation associé à </a:t>
            </a:r>
            <a:r>
              <a:rPr lang="fr-FR" sz="2400" dirty="0" err="1"/>
              <a:t>EuPRAXIA</a:t>
            </a:r>
            <a:r>
              <a:rPr lang="fr-FR" sz="2400" dirty="0"/>
              <a:t>-France.</a:t>
            </a:r>
          </a:p>
        </p:txBody>
      </p:sp>
    </p:spTree>
    <p:extLst>
      <p:ext uri="{BB962C8B-B14F-4D97-AF65-F5344CB8AC3E}">
        <p14:creationId xmlns:p14="http://schemas.microsoft.com/office/powerpoint/2010/main" val="1481076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1639</TotalTime>
  <Words>770</Words>
  <Application>Microsoft Office PowerPoint</Application>
  <PresentationFormat>Affichage à l'écran (4:3)</PresentationFormat>
  <Paragraphs>64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Calibri</vt:lpstr>
      <vt:lpstr>Courier New</vt:lpstr>
      <vt:lpstr>Thème Office</vt:lpstr>
      <vt:lpstr>1_Thème Office</vt:lpstr>
      <vt:lpstr>Groupement de Recherche Accélérateurs Plasma  PompEs par Laser GdR APPEL</vt:lpstr>
      <vt:lpstr>Résumé</vt:lpstr>
      <vt:lpstr>Contribution Fr à EuPRAXIA rappel des objectifs</vt:lpstr>
      <vt:lpstr>Le GdR prépare des recommandations pour la contribution Fr à EuPRAXIA</vt:lpstr>
      <vt:lpstr>Propositions reçues et présentées le 13 mars</vt:lpstr>
      <vt:lpstr>Critères d’analyse</vt:lpstr>
      <vt:lpstr>Recommandations participation fr à Eupraxia 1/3</vt:lpstr>
      <vt:lpstr>Recommandations participation fr à Eupraxia 2/3</vt:lpstr>
      <vt:lpstr>Recommandations participation fr à Eupraxia 3/3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Groupement de Recherche Accélérateurs Laser Plasma GdR ALP</dc:title>
  <dc:creator>Brigitte</dc:creator>
  <cp:lastModifiedBy>brigitte</cp:lastModifiedBy>
  <cp:revision>76</cp:revision>
  <cp:lastPrinted>2019-04-19T10:39:36Z</cp:lastPrinted>
  <dcterms:created xsi:type="dcterms:W3CDTF">2018-06-06T12:05:47Z</dcterms:created>
  <dcterms:modified xsi:type="dcterms:W3CDTF">2019-04-29T08:27:44Z</dcterms:modified>
</cp:coreProperties>
</file>