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5"/>
  </p:handoutMasterIdLst>
  <p:sldIdLst>
    <p:sldId id="256" r:id="rId3"/>
    <p:sldId id="294" r:id="rId4"/>
    <p:sldId id="287" r:id="rId5"/>
    <p:sldId id="288" r:id="rId6"/>
    <p:sldId id="298" r:id="rId7"/>
    <p:sldId id="289" r:id="rId8"/>
    <p:sldId id="290" r:id="rId9"/>
    <p:sldId id="292" r:id="rId10"/>
    <p:sldId id="293" r:id="rId11"/>
    <p:sldId id="299" r:id="rId12"/>
    <p:sldId id="300" r:id="rId13"/>
    <p:sldId id="302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309E0C14-A2A7-4FCB-AF63-12AFA202004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74CE2E76-27D8-4B4A-8EA1-9FB392DB75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microsoft.com/office/2007/relationships/hdphoto" Target="../media/hdphoto1.wdp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6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36296" cy="1268760"/>
          </a:xfr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5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 cmpd="sng"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>
            <a:lvl1pPr marL="173038" indent="0"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52596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96" t="12784" r="8184" b="11247"/>
          <a:stretch/>
        </p:blipFill>
        <p:spPr>
          <a:xfrm>
            <a:off x="7258081" y="250188"/>
            <a:ext cx="1850423" cy="10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7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5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3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9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8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532397" y="6334592"/>
            <a:ext cx="8576107" cy="478784"/>
            <a:chOff x="280301" y="4771895"/>
            <a:chExt cx="8576107" cy="478784"/>
          </a:xfrm>
        </p:grpSpPr>
        <p:pic>
          <p:nvPicPr>
            <p:cNvPr id="8" name="Picture 8" descr="Afficher l'image d'origin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4835031"/>
              <a:ext cx="612000" cy="352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Résultat de recherche d'images pour &quot;LPGP orsay&quot;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153" y="4771895"/>
              <a:ext cx="648000" cy="478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ésultat de recherche d'images pour &quot;celia bordeaux&quot;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5197" y="4839931"/>
              <a:ext cx="828000" cy="34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ésultat de recherche d'images pour &quot;cenbg&quot;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599" y="4876856"/>
              <a:ext cx="792000" cy="268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398" y="4897016"/>
              <a:ext cx="504000" cy="228543"/>
            </a:xfrm>
            <a:prstGeom prst="rect">
              <a:avLst/>
            </a:prstGeom>
          </p:spPr>
        </p:pic>
        <p:pic>
          <p:nvPicPr>
            <p:cNvPr id="13" name="Picture 9" descr="Afficher l'image d'origine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1800" y="4881763"/>
              <a:ext cx="576000" cy="259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Résultat de recherche d'images pour &quot;DAM cea&quot;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001" y="4857147"/>
              <a:ext cx="756000" cy="308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Résultat de recherche d'images pour &quot;LCP orsay&quot;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54" y="4853870"/>
              <a:ext cx="360000" cy="31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Résultat de recherche d'images pour &quot;IRAMIS&quot;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756" y="4792587"/>
              <a:ext cx="793135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Résultat de recherche d'images pour &quot;LOA cnrs&quot;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092" y="4792587"/>
              <a:ext cx="419904" cy="43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2" descr="Résultat de recherche d'images pour &quot;LULI palaiseau&quot;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555" y="4831168"/>
              <a:ext cx="684000" cy="360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4" descr="Résultat de recherche d'images pour &quot;LUMAT&quot;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01" y="4921884"/>
              <a:ext cx="544651" cy="178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ccueil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2202" y="4854765"/>
              <a:ext cx="648000" cy="313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" y="6322554"/>
            <a:ext cx="418814" cy="4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8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2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9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1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2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1285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C3E-C051-40B7-945E-ECE0BAB50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5B9-601A-4107-9DE3-74FF3D1DE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jpeg"/><Relationship Id="rId3" Type="http://schemas.openxmlformats.org/officeDocument/2006/relationships/image" Target="../media/image17.jpeg"/><Relationship Id="rId7" Type="http://schemas.openxmlformats.org/officeDocument/2006/relationships/image" Target="../media/image20.png"/><Relationship Id="rId12" Type="http://schemas.openxmlformats.org/officeDocument/2006/relationships/image" Target="../media/image25.jpeg"/><Relationship Id="rId2" Type="http://schemas.openxmlformats.org/officeDocument/2006/relationships/image" Target="../media/image16.jpe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10" Type="http://schemas.openxmlformats.org/officeDocument/2006/relationships/image" Target="../media/image23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622153"/>
          </a:xfrm>
        </p:spPr>
        <p:txBody>
          <a:bodyPr>
            <a:noAutofit/>
          </a:bodyPr>
          <a:lstStyle/>
          <a:p>
            <a:r>
              <a:rPr lang="fr-FR" sz="3200" dirty="0"/>
              <a:t>Groupement de Recherche</a:t>
            </a:r>
            <a:br>
              <a:rPr lang="en-US" dirty="0"/>
            </a:br>
            <a:r>
              <a:rPr lang="fr-FR" dirty="0"/>
              <a:t>Accélérateurs Plasma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err="1"/>
              <a:t>PompEs</a:t>
            </a:r>
            <a:r>
              <a:rPr lang="fr-FR" dirty="0"/>
              <a:t> par Laser</a:t>
            </a:r>
            <a:br>
              <a:rPr lang="en-US" dirty="0"/>
            </a:br>
            <a:r>
              <a:rPr lang="fr-FR" b="1" dirty="0" err="1"/>
              <a:t>GdR</a:t>
            </a:r>
            <a:r>
              <a:rPr lang="fr-FR" b="1" dirty="0"/>
              <a:t> APPEL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7524" y="4149080"/>
            <a:ext cx="8568952" cy="237626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Porteurs: Brigitte CROS, Nicolas Delerue</a:t>
            </a:r>
            <a:endParaRPr lang="fr-FR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Sections CNRS concernées : 01, 04</a:t>
            </a:r>
            <a:endParaRPr lang="en-US" sz="1800" b="1" dirty="0">
              <a:solidFill>
                <a:srgbClr val="002060"/>
              </a:solidFill>
            </a:endParaRPr>
          </a:p>
          <a:p>
            <a:r>
              <a:rPr lang="fr-FR" sz="1800" b="1" dirty="0">
                <a:solidFill>
                  <a:srgbClr val="002060"/>
                </a:solidFill>
              </a:rPr>
              <a:t>Instituts du CNRS concernés : IN2P3, INP </a:t>
            </a: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fr-FR" sz="2200" b="1" dirty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953256" y="-317883"/>
            <a:ext cx="3384551" cy="14700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09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40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6" name="Picture 8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4966701"/>
            <a:ext cx="1270000" cy="7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ésultat de recherche d'images pour &quot;celia bordeaux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361" y="5808259"/>
            <a:ext cx="130463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Résultat de recherche d'images pour &quot;cenbg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21" y="5808259"/>
            <a:ext cx="148465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79" y="5808259"/>
            <a:ext cx="952688" cy="432000"/>
          </a:xfrm>
          <a:prstGeom prst="rect">
            <a:avLst/>
          </a:prstGeom>
        </p:spPr>
      </p:pic>
      <p:pic>
        <p:nvPicPr>
          <p:cNvPr id="10" name="Picture 9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808259"/>
            <a:ext cx="1040612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Résultat de recherche d'images pour &quot;DAM cea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02" y="6390584"/>
            <a:ext cx="1036819" cy="42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Résultat de recherche d'images pour &quot;LCP orsay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0" y="5808259"/>
            <a:ext cx="617464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Résultat de recherche d'images pour &quot;IRAMIS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16" y="5808259"/>
            <a:ext cx="9791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Résultat de recherche d'images pour &quot;LOA cnrs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480" y="5808259"/>
            <a:ext cx="5184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Résultat de recherche d'images pour &quot;LPGP orsay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25" y="4852726"/>
            <a:ext cx="1298575" cy="9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Résultat de recherche d'images pour &quot;LULI palaiseau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" y="5808259"/>
            <a:ext cx="102531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4" descr="Résultat de recherche d'images pour &quot;LUMAT&quot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593" y="6462592"/>
            <a:ext cx="98691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Accuei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08259"/>
            <a:ext cx="96875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9" y="2924944"/>
            <a:ext cx="1237556" cy="123755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483768" y="3563724"/>
            <a:ext cx="3256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5 mai 2019, introduction</a:t>
            </a:r>
            <a:endParaRPr lang="en-US" sz="24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593" y="1897051"/>
            <a:ext cx="2719055" cy="169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3C9AC-65C3-40BC-937A-35BC455E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Préciser la structure d’</a:t>
            </a:r>
            <a:r>
              <a:rPr lang="fr-FR" dirty="0" err="1"/>
              <a:t>EuPRAXIA</a:t>
            </a:r>
            <a:r>
              <a:rPr lang="fr-FR" dirty="0"/>
              <a:t> France 1/ périmètre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E55F6-B2D4-460B-B10C-ABB0F7AC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b="1" dirty="0"/>
              <a:t> Expliciter comment le projet va traiter les points suivants :</a:t>
            </a:r>
            <a:endParaRPr lang="fr-FR" dirty="0"/>
          </a:p>
          <a:p>
            <a:pPr lvl="0"/>
            <a:r>
              <a:rPr lang="fr-FR" dirty="0"/>
              <a:t>Tester la faisabilité du schéma </a:t>
            </a:r>
            <a:r>
              <a:rPr lang="fr-FR" dirty="0">
                <a:highlight>
                  <a:srgbClr val="FFFF00"/>
                </a:highlight>
              </a:rPr>
              <a:t>2 étages</a:t>
            </a:r>
            <a:r>
              <a:rPr lang="fr-FR" dirty="0"/>
              <a:t> (injecteur laser plasma suivi d’un accélérateur laser plasma, LPI+LPA) d’</a:t>
            </a:r>
            <a:r>
              <a:rPr lang="fr-FR" dirty="0" err="1"/>
              <a:t>EuPRAXIA</a:t>
            </a:r>
            <a:r>
              <a:rPr lang="fr-FR" dirty="0"/>
              <a:t> pour l’obtention des paramètres 1GEF.</a:t>
            </a:r>
          </a:p>
          <a:p>
            <a:pPr lvl="0"/>
            <a:r>
              <a:rPr lang="fr-FR" dirty="0"/>
              <a:t>Explorer des schémas alternatifs « </a:t>
            </a:r>
            <a:r>
              <a:rPr lang="fr-FR" dirty="0">
                <a:highlight>
                  <a:srgbClr val="FFFF00"/>
                </a:highlight>
              </a:rPr>
              <a:t>Tout en un</a:t>
            </a:r>
            <a:r>
              <a:rPr lang="fr-FR" dirty="0"/>
              <a:t> » pour la réalisation des paramètres 1GEF, incluant des phases intermédiaires, par exemple à 250MeV, pour une première démonstration du LEL.</a:t>
            </a:r>
          </a:p>
          <a:p>
            <a:pPr lvl="0"/>
            <a:r>
              <a:rPr lang="fr-FR" dirty="0"/>
              <a:t>Evaluer les schémas permettant de réaliser la meilleure </a:t>
            </a:r>
            <a:r>
              <a:rPr lang="fr-FR" dirty="0">
                <a:highlight>
                  <a:srgbClr val="FFFF00"/>
                </a:highlight>
              </a:rPr>
              <a:t>stabilité</a:t>
            </a:r>
            <a:r>
              <a:rPr lang="fr-FR" dirty="0"/>
              <a:t> des propriétés du faisceau d’électrons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30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3373D-34CA-41E0-A122-6DFBDDB4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EuPRAXIA</a:t>
            </a:r>
            <a:r>
              <a:rPr lang="fr-FR" dirty="0"/>
              <a:t> France: 2/ </a:t>
            </a:r>
            <a:r>
              <a:rPr lang="fr-FR" b="1" dirty="0"/>
              <a:t> </a:t>
            </a:r>
            <a:r>
              <a:rPr lang="fr-FR" dirty="0"/>
              <a:t>Présenter la structure de mise en œuvre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FE38CF-F295-4B42-B9A8-F51E59604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sz="4000" dirty="0"/>
              <a:t>Définir une structure projet unique permettant la mise en œuvre des synergies et le partage des compétences entre les équipes partenaires issues des différents laboratoires intéressés.</a:t>
            </a:r>
          </a:p>
          <a:p>
            <a:r>
              <a:rPr lang="fr-FR" sz="4000" dirty="0"/>
              <a:t> </a:t>
            </a:r>
          </a:p>
          <a:p>
            <a:r>
              <a:rPr lang="fr-FR" sz="4000" dirty="0"/>
              <a:t>Expliciter pour chaque volet (2 étages, tout en un, stabilité), les contributions envisagées suivant des lots de travail du projet ; la liste proposée de lots de travail est indicative, non exhaustive, et à détailler pour les activités </a:t>
            </a:r>
            <a:r>
              <a:rPr lang="fr-FR" sz="4000" b="1" dirty="0"/>
              <a:t>scientifiques (modélisation et tests expérimentaux) et techniques (conception, construction, installation) </a:t>
            </a:r>
            <a:r>
              <a:rPr lang="fr-FR" sz="4000" dirty="0"/>
              <a:t>:</a:t>
            </a:r>
          </a:p>
          <a:p>
            <a:r>
              <a:rPr lang="fr-FR" sz="4000" dirty="0"/>
              <a:t> </a:t>
            </a:r>
          </a:p>
          <a:p>
            <a:r>
              <a:rPr lang="fr-FR" sz="5000" dirty="0"/>
              <a:t>Lot Laser (implantation, pilotage, contrôle)</a:t>
            </a:r>
          </a:p>
          <a:p>
            <a:r>
              <a:rPr lang="fr-FR" sz="5000" dirty="0"/>
              <a:t>Lot Plasma (Injecteur LPI, Accélérateur LPA, plasma TEU, lentille plasma…)</a:t>
            </a:r>
          </a:p>
          <a:p>
            <a:r>
              <a:rPr lang="fr-FR" sz="5000" dirty="0"/>
              <a:t>Lot Transport  (transport et couplage faisceau laser jusqu’au plasma, transport électrons entre LPI et LPA, transport électrons pour applications, évacuation des faisceaux après interaction)</a:t>
            </a:r>
          </a:p>
          <a:p>
            <a:r>
              <a:rPr lang="fr-FR" sz="5000" dirty="0"/>
              <a:t>Lot Diagnostics (laser, plasma, électrons, superposition)</a:t>
            </a:r>
          </a:p>
          <a:p>
            <a:r>
              <a:rPr lang="fr-FR" sz="5000" dirty="0"/>
              <a:t>Lot Applications (LEL, </a:t>
            </a:r>
            <a:r>
              <a:rPr lang="fr-FR" sz="5000" dirty="0" err="1"/>
              <a:t>HOPAs</a:t>
            </a:r>
            <a:r>
              <a:rPr lang="fr-FR" sz="5000" dirty="0"/>
              <a:t>,…)</a:t>
            </a:r>
          </a:p>
          <a:p>
            <a:r>
              <a:rPr lang="fr-FR" sz="5000" dirty="0"/>
              <a:t>Lot Infrastructure (bâtiment, radioprotection, contrôle commande)</a:t>
            </a:r>
          </a:p>
          <a:p>
            <a:r>
              <a:rPr lang="fr-FR" sz="5000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20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43B70-BC60-4D63-9F27-D2A5CE71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EuPRAXIA</a:t>
            </a:r>
            <a:r>
              <a:rPr lang="fr-FR" dirty="0"/>
              <a:t> France: moyens et échéances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43B61-9B15-49F6-A178-884C116C3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3/</a:t>
            </a:r>
            <a:r>
              <a:rPr lang="fr-FR" dirty="0"/>
              <a:t> </a:t>
            </a:r>
            <a:r>
              <a:rPr lang="fr-FR" b="1" dirty="0"/>
              <a:t>Indiquer les ressources nécessaires,</a:t>
            </a:r>
            <a:r>
              <a:rPr lang="fr-FR" dirty="0"/>
              <a:t> préciser l’existant dans les équipes, et ce qui reste à trouver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Lister les personnes prêtes à s’impliquer pour chaque lot ou tache et la fraction de leur temps pour le projet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Lister les moyens matériels et techniques (services et équipements mis à la disposition du projet)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4/</a:t>
            </a:r>
            <a:r>
              <a:rPr lang="fr-FR" dirty="0"/>
              <a:t> </a:t>
            </a:r>
            <a:r>
              <a:rPr lang="fr-FR" b="1" dirty="0"/>
              <a:t>Indiquer le calendrier envisagé </a:t>
            </a:r>
            <a:endParaRPr lang="fr-FR" dirty="0"/>
          </a:p>
          <a:p>
            <a:r>
              <a:rPr lang="fr-FR" dirty="0"/>
              <a:t>Préciser les phases intermédiaires, les jalons et les livrables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21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Travail </a:t>
            </a:r>
            <a:r>
              <a:rPr lang="fr-FR" sz="2400" dirty="0"/>
              <a:t>en cours pour déterminer la contribution française à </a:t>
            </a:r>
            <a:r>
              <a:rPr lang="fr-FR" sz="2400" dirty="0" err="1"/>
              <a:t>Eupraxia</a:t>
            </a:r>
            <a:r>
              <a:rPr lang="fr-FR" sz="2400" dirty="0"/>
              <a:t>: 29 avril retour des axes 1,2,3 et discussion, aujourd’hui discussion du cadre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Recommandations</a:t>
            </a:r>
            <a:r>
              <a:rPr lang="fr-FR" sz="2400" dirty="0"/>
              <a:t> définissant le cadre d’élaboration de la proposition </a:t>
            </a:r>
            <a:r>
              <a:rPr lang="fr-FR" sz="2400" b="1" dirty="0" err="1"/>
              <a:t>Eupraxia</a:t>
            </a:r>
            <a:r>
              <a:rPr lang="fr-FR" sz="2400" b="1" dirty="0"/>
              <a:t>-France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A venir: </a:t>
            </a:r>
            <a:r>
              <a:rPr lang="fr-FR" sz="2400" dirty="0"/>
              <a:t>Proposition collective pour </a:t>
            </a:r>
            <a:r>
              <a:rPr lang="fr-FR" sz="2400" dirty="0" err="1"/>
              <a:t>Eupraxia</a:t>
            </a:r>
            <a:r>
              <a:rPr lang="fr-FR" sz="2400" dirty="0"/>
              <a:t>-France à préciser jusqu’au 17 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Contribution Fr à </a:t>
            </a:r>
            <a:r>
              <a:rPr lang="fr-FR" dirty="0" err="1"/>
              <a:t>EuPRAXIA</a:t>
            </a:r>
            <a:br>
              <a:rPr lang="fr-FR" dirty="0"/>
            </a:br>
            <a:r>
              <a:rPr lang="fr-FR" dirty="0"/>
              <a:t>rappel des objectifs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800" dirty="0"/>
              <a:t>Proposer un projet d’accélérateur ambitieux avec 2 objectifs</a:t>
            </a:r>
          </a:p>
          <a:p>
            <a:pPr marL="400050" lvl="1" indent="0">
              <a:buNone/>
            </a:pPr>
            <a:r>
              <a:rPr lang="fr-FR" sz="2400" dirty="0"/>
              <a:t> &gt;&gt; </a:t>
            </a:r>
            <a:r>
              <a:rPr lang="fr-FR" sz="2400" b="1" dirty="0"/>
              <a:t>court terme (5ans</a:t>
            </a:r>
            <a:r>
              <a:rPr lang="fr-FR" sz="2400" dirty="0"/>
              <a:t>):</a:t>
            </a:r>
          </a:p>
          <a:p>
            <a:pPr marL="400050" lvl="1" indent="0">
              <a:buNone/>
            </a:pPr>
            <a:r>
              <a:rPr lang="fr-FR" dirty="0"/>
              <a:t>prototype pour l’accélérateur </a:t>
            </a:r>
            <a:r>
              <a:rPr lang="fr-FR" dirty="0" err="1"/>
              <a:t>EuPRAXIA</a:t>
            </a:r>
            <a:r>
              <a:rPr lang="fr-FR" dirty="0"/>
              <a:t> et les applications qualifiantes</a:t>
            </a:r>
          </a:p>
          <a:p>
            <a:pPr marL="400050" lvl="1" indent="0">
              <a:buNone/>
            </a:pPr>
            <a:r>
              <a:rPr lang="fr-FR" sz="2400" dirty="0"/>
              <a:t>&gt;&gt; </a:t>
            </a:r>
            <a:r>
              <a:rPr lang="fr-FR" sz="2400" b="1" dirty="0"/>
              <a:t>long terme</a:t>
            </a:r>
            <a:r>
              <a:rPr lang="fr-FR" sz="2400" dirty="0"/>
              <a:t>: </a:t>
            </a:r>
          </a:p>
          <a:p>
            <a:pPr marL="400050" lvl="1" indent="0">
              <a:buNone/>
            </a:pPr>
            <a:r>
              <a:rPr lang="fr-FR" dirty="0"/>
              <a:t> installation accélérateur de test pour la communauté </a:t>
            </a:r>
            <a:r>
              <a:rPr lang="fr-FR" dirty="0" err="1"/>
              <a:t>fr</a:t>
            </a:r>
            <a:r>
              <a:rPr lang="fr-FR" dirty="0"/>
              <a:t> </a:t>
            </a:r>
          </a:p>
          <a:p>
            <a:pPr lvl="2" indent="-342900">
              <a:buFont typeface="Courier New" panose="02070309020205020404" pitchFamily="49" charset="0"/>
              <a:buChar char="o"/>
            </a:pPr>
            <a:r>
              <a:rPr lang="fr-FR" b="1" dirty="0"/>
              <a:t>Dédiée aux développements et applications des accélérateurs laser plasma, </a:t>
            </a:r>
          </a:p>
          <a:p>
            <a:pPr lvl="2" indent="-342900">
              <a:buFont typeface="Courier New" panose="02070309020205020404" pitchFamily="49" charset="0"/>
              <a:buChar char="o"/>
            </a:pPr>
            <a:r>
              <a:rPr lang="fr-FR" b="1" dirty="0"/>
              <a:t>Permettant de développer</a:t>
            </a:r>
          </a:p>
          <a:p>
            <a:pPr marL="1257300" lvl="3" indent="0">
              <a:buNone/>
            </a:pPr>
            <a:r>
              <a:rPr lang="fr-FR" sz="2400" dirty="0"/>
              <a:t>Les liens </a:t>
            </a:r>
            <a:r>
              <a:rPr lang="fr-FR" sz="2400"/>
              <a:t>avec l’industrie</a:t>
            </a:r>
            <a:endParaRPr lang="fr-FR" sz="2400" dirty="0"/>
          </a:p>
          <a:p>
            <a:pPr marL="1257300" lvl="3" indent="0">
              <a:buNone/>
            </a:pPr>
            <a:r>
              <a:rPr lang="fr-FR" sz="2400" dirty="0"/>
              <a:t>La  formation des personnels et des étudiants, </a:t>
            </a:r>
          </a:p>
          <a:p>
            <a:pPr marL="1257300" lvl="3" indent="0">
              <a:buNone/>
            </a:pPr>
            <a:r>
              <a:rPr lang="fr-FR" sz="2400" dirty="0"/>
              <a:t>Une base locale pour la participation à </a:t>
            </a:r>
            <a:r>
              <a:rPr lang="fr-FR" sz="2400" dirty="0" err="1"/>
              <a:t>EuPRAXIA</a:t>
            </a:r>
            <a:r>
              <a:rPr lang="fr-FR" sz="2400" dirty="0"/>
              <a:t> ou d’autres projets internationaux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88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Le </a:t>
            </a:r>
            <a:r>
              <a:rPr lang="fr-FR" sz="2800" dirty="0" err="1"/>
              <a:t>GdR</a:t>
            </a:r>
            <a:r>
              <a:rPr lang="fr-FR" sz="2800" dirty="0"/>
              <a:t> prépare des recommandations pour la contribution Fr à </a:t>
            </a:r>
            <a:r>
              <a:rPr lang="fr-FR" sz="2800" dirty="0" err="1"/>
              <a:t>EuPRAXIA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824536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fr-FR" sz="2400" b="1" dirty="0"/>
              <a:t>13 mars</a:t>
            </a:r>
            <a:r>
              <a:rPr lang="fr-FR" sz="2400" dirty="0"/>
              <a:t>: 1ere réunion thématique; </a:t>
            </a:r>
            <a:r>
              <a:rPr lang="fr-FR" sz="2000" dirty="0"/>
              <a:t>les équipes / membres du </a:t>
            </a:r>
            <a:r>
              <a:rPr lang="fr-FR" sz="2000" dirty="0" err="1"/>
              <a:t>GdR</a:t>
            </a:r>
            <a:r>
              <a:rPr lang="fr-FR" sz="2000" dirty="0"/>
              <a:t> présentent des propositions de contributions </a:t>
            </a:r>
            <a:r>
              <a:rPr lang="fr-FR" sz="2400" dirty="0"/>
              <a:t>Chaque axe analyse les documents soumis </a:t>
            </a:r>
          </a:p>
          <a:p>
            <a:pPr>
              <a:spcBef>
                <a:spcPts val="800"/>
              </a:spcBef>
            </a:pPr>
            <a:r>
              <a:rPr lang="fr-FR" sz="2400" b="1" dirty="0"/>
              <a:t>17 avril </a:t>
            </a:r>
            <a:r>
              <a:rPr lang="fr-FR" sz="2400" dirty="0"/>
              <a:t>comité de pilotage (</a:t>
            </a:r>
            <a:r>
              <a:rPr lang="fr-FR" sz="2400" dirty="0" err="1"/>
              <a:t>CoPil</a:t>
            </a:r>
            <a:r>
              <a:rPr lang="fr-FR" sz="2400" dirty="0"/>
              <a:t>) du </a:t>
            </a:r>
            <a:r>
              <a:rPr lang="fr-FR" sz="2400" dirty="0" err="1"/>
              <a:t>GdR</a:t>
            </a:r>
            <a:r>
              <a:rPr lang="fr-FR" sz="2000" dirty="0"/>
              <a:t>: échange des analyses entre les axes, concertation et propositions de recommandations</a:t>
            </a:r>
          </a:p>
          <a:p>
            <a:pPr>
              <a:spcBef>
                <a:spcPts val="800"/>
              </a:spcBef>
            </a:pPr>
            <a:r>
              <a:rPr lang="fr-FR" sz="2400" dirty="0"/>
              <a:t>2e réunion thématique (29 avril et 9 mai), </a:t>
            </a:r>
            <a:r>
              <a:rPr lang="fr-FR" sz="2000" dirty="0"/>
              <a:t>les analyses et recommandations sont présentées par les coordinateurs d'axes et discutées avec les porteurs. </a:t>
            </a:r>
          </a:p>
          <a:p>
            <a:pPr>
              <a:spcBef>
                <a:spcPts val="800"/>
              </a:spcBef>
            </a:pPr>
            <a:r>
              <a:rPr lang="fr-FR" sz="2400" dirty="0"/>
              <a:t>Les coordinateurs du </a:t>
            </a:r>
            <a:r>
              <a:rPr lang="fr-FR" sz="2400" dirty="0" err="1"/>
              <a:t>GdR</a:t>
            </a:r>
            <a:r>
              <a:rPr lang="fr-FR" sz="2400" dirty="0"/>
              <a:t> interagissent avec les porteurs </a:t>
            </a:r>
            <a:r>
              <a:rPr lang="fr-FR" sz="2000" dirty="0"/>
              <a:t>pour préparer un document de présentation des activités considérées comme prioritaires par la communauté pour la contribution à </a:t>
            </a:r>
            <a:r>
              <a:rPr lang="fr-FR" sz="2000" dirty="0" err="1"/>
              <a:t>EuPraxia</a:t>
            </a:r>
            <a:r>
              <a:rPr lang="fr-FR" sz="2000" dirty="0"/>
              <a:t>, </a:t>
            </a:r>
          </a:p>
          <a:p>
            <a:pPr>
              <a:spcBef>
                <a:spcPts val="800"/>
              </a:spcBef>
            </a:pPr>
            <a:r>
              <a:rPr lang="fr-FR" sz="2400" b="1" dirty="0"/>
              <a:t>17 juin</a:t>
            </a:r>
            <a:r>
              <a:rPr lang="fr-FR" sz="2400" dirty="0"/>
              <a:t> </a:t>
            </a:r>
            <a:r>
              <a:rPr lang="fr-FR" sz="2400" dirty="0" err="1"/>
              <a:t>copil</a:t>
            </a:r>
            <a:r>
              <a:rPr lang="fr-FR" sz="2400" dirty="0"/>
              <a:t> du </a:t>
            </a:r>
            <a:r>
              <a:rPr lang="fr-FR" sz="2400" dirty="0" err="1"/>
              <a:t>GdR</a:t>
            </a:r>
            <a:r>
              <a:rPr lang="fr-FR" sz="2400" dirty="0"/>
              <a:t>: </a:t>
            </a:r>
            <a:r>
              <a:rPr lang="fr-FR" sz="2000" dirty="0"/>
              <a:t>finalisation des recommandations et du document</a:t>
            </a:r>
          </a:p>
          <a:p>
            <a:pPr>
              <a:spcBef>
                <a:spcPts val="8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04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Propositions reçues et présentées le 13 mars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182004" cy="4680520"/>
          </a:xfrm>
        </p:spPr>
        <p:txBody>
          <a:bodyPr>
            <a:noAutofit/>
          </a:bodyPr>
          <a:lstStyle/>
          <a:p>
            <a:r>
              <a:rPr lang="en-US" sz="1800" dirty="0"/>
              <a:t> </a:t>
            </a:r>
            <a:r>
              <a:rPr lang="en-US" sz="1800" b="1" dirty="0"/>
              <a:t>LAPLACE-HE</a:t>
            </a:r>
            <a:r>
              <a:rPr lang="en-US" sz="1800" dirty="0"/>
              <a:t>: </a:t>
            </a:r>
            <a:r>
              <a:rPr lang="en-US" sz="1800" dirty="0" err="1"/>
              <a:t>LAser</a:t>
            </a:r>
            <a:r>
              <a:rPr lang="en-US" sz="1800" dirty="0"/>
              <a:t> </a:t>
            </a:r>
            <a:r>
              <a:rPr lang="en-US" sz="1800" dirty="0" err="1"/>
              <a:t>PLasma</a:t>
            </a:r>
            <a:r>
              <a:rPr lang="en-US" sz="1800" dirty="0"/>
              <a:t> Acceleration </a:t>
            </a:r>
            <a:r>
              <a:rPr lang="en-US" sz="1800" dirty="0" err="1"/>
              <a:t>CEnter</a:t>
            </a:r>
            <a:r>
              <a:rPr lang="en-US" sz="1800" dirty="0"/>
              <a:t> High Energy,  </a:t>
            </a:r>
            <a:r>
              <a:rPr lang="en-US" sz="1800" dirty="0" err="1"/>
              <a:t>Cédric</a:t>
            </a:r>
            <a:r>
              <a:rPr lang="en-US" sz="1800" dirty="0"/>
              <a:t> </a:t>
            </a:r>
            <a:r>
              <a:rPr lang="en-US" sz="1800" dirty="0" err="1"/>
              <a:t>Thaury</a:t>
            </a:r>
            <a:r>
              <a:rPr lang="en-US" sz="1800" dirty="0"/>
              <a:t> (LOA)</a:t>
            </a:r>
          </a:p>
          <a:p>
            <a:r>
              <a:rPr lang="en-US" sz="1800" dirty="0"/>
              <a:t> </a:t>
            </a:r>
            <a:r>
              <a:rPr lang="en-US" sz="1800" b="1" dirty="0"/>
              <a:t>LAPLACE-HC</a:t>
            </a:r>
            <a:r>
              <a:rPr lang="en-US" sz="1800" dirty="0"/>
              <a:t>: un </a:t>
            </a:r>
            <a:r>
              <a:rPr lang="en-US" sz="1800" dirty="0" err="1"/>
              <a:t>projet</a:t>
            </a:r>
            <a:r>
              <a:rPr lang="en-US" sz="1800" dirty="0"/>
              <a:t> </a:t>
            </a:r>
            <a:r>
              <a:rPr lang="en-US" sz="1800" dirty="0" err="1"/>
              <a:t>d’accélérateur</a:t>
            </a:r>
            <a:r>
              <a:rPr lang="en-US" sz="1800" dirty="0"/>
              <a:t> laser-plasma haute cadence, </a:t>
            </a:r>
            <a:r>
              <a:rPr lang="en-US" sz="1800" dirty="0" err="1"/>
              <a:t>Jérôme</a:t>
            </a:r>
            <a:r>
              <a:rPr lang="en-US" sz="1800" dirty="0"/>
              <a:t> Faure (LOA)</a:t>
            </a:r>
          </a:p>
          <a:p>
            <a:r>
              <a:rPr lang="en-US" sz="1800" b="1" dirty="0"/>
              <a:t>Contribution </a:t>
            </a:r>
            <a:r>
              <a:rPr lang="en-US" sz="1800" b="1" dirty="0" err="1"/>
              <a:t>d'APOLLON</a:t>
            </a:r>
            <a:r>
              <a:rPr lang="en-US" sz="1800" dirty="0"/>
              <a:t>,  Philippe </a:t>
            </a:r>
            <a:r>
              <a:rPr lang="en-US" sz="1800" dirty="0" err="1"/>
              <a:t>Zeitoun</a:t>
            </a:r>
            <a:r>
              <a:rPr lang="en-US" sz="1800" dirty="0"/>
              <a:t> (CILEX, LOA)</a:t>
            </a:r>
          </a:p>
          <a:p>
            <a:r>
              <a:rPr lang="en-US" sz="1800" dirty="0"/>
              <a:t> </a:t>
            </a:r>
            <a:r>
              <a:rPr lang="en-US" sz="1800" dirty="0" err="1"/>
              <a:t>Projet</a:t>
            </a:r>
            <a:r>
              <a:rPr lang="en-US" sz="1800" dirty="0"/>
              <a:t> de </a:t>
            </a:r>
            <a:r>
              <a:rPr lang="en-US" sz="1800" dirty="0" err="1"/>
              <a:t>démonstrateur</a:t>
            </a:r>
            <a:r>
              <a:rPr lang="en-US" sz="1800" dirty="0"/>
              <a:t> </a:t>
            </a:r>
            <a:r>
              <a:rPr lang="en-US" sz="1800" b="1" dirty="0"/>
              <a:t>d’un </a:t>
            </a:r>
            <a:r>
              <a:rPr lang="en-US" sz="1800" b="1" dirty="0" err="1"/>
              <a:t>accélérateur</a:t>
            </a:r>
            <a:r>
              <a:rPr lang="en-US" sz="1800" b="1" dirty="0"/>
              <a:t> </a:t>
            </a:r>
            <a:r>
              <a:rPr lang="en-US" sz="1800" b="1" dirty="0" err="1"/>
              <a:t>hybride</a:t>
            </a:r>
            <a:r>
              <a:rPr lang="en-US" sz="1800" b="1" dirty="0"/>
              <a:t> </a:t>
            </a:r>
            <a:r>
              <a:rPr lang="en-US" sz="1800" dirty="0" err="1"/>
              <a:t>basé</a:t>
            </a:r>
            <a:r>
              <a:rPr lang="en-US" sz="1800" dirty="0"/>
              <a:t> sur un photo-</a:t>
            </a:r>
            <a:r>
              <a:rPr lang="en-US" sz="1800" dirty="0" err="1"/>
              <a:t>injecteur</a:t>
            </a:r>
            <a:r>
              <a:rPr lang="en-US" sz="1800" dirty="0"/>
              <a:t> RF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bande</a:t>
            </a:r>
            <a:r>
              <a:rPr lang="en-US" sz="1800" dirty="0"/>
              <a:t> S </a:t>
            </a:r>
            <a:r>
              <a:rPr lang="en-US" sz="1800" dirty="0" err="1"/>
              <a:t>couplé</a:t>
            </a:r>
            <a:r>
              <a:rPr lang="en-US" sz="1800" dirty="0"/>
              <a:t> à </a:t>
            </a:r>
            <a:r>
              <a:rPr lang="en-US" sz="1800" dirty="0" err="1"/>
              <a:t>une</a:t>
            </a:r>
            <a:r>
              <a:rPr lang="en-US" sz="1800" dirty="0"/>
              <a:t> section </a:t>
            </a:r>
            <a:r>
              <a:rPr lang="en-US" sz="1800" dirty="0" err="1"/>
              <a:t>accélératrice</a:t>
            </a:r>
            <a:r>
              <a:rPr lang="en-US" sz="1800" dirty="0"/>
              <a:t> laser-plasma,  Kevin </a:t>
            </a:r>
            <a:r>
              <a:rPr lang="en-US" sz="1800" dirty="0" err="1"/>
              <a:t>Cassou</a:t>
            </a:r>
            <a:r>
              <a:rPr lang="en-US" sz="1800" dirty="0"/>
              <a:t>  (LAL)</a:t>
            </a:r>
          </a:p>
          <a:p>
            <a:r>
              <a:rPr lang="en-US" sz="1800" b="1" dirty="0" err="1"/>
              <a:t>Guidage</a:t>
            </a:r>
            <a:r>
              <a:rPr lang="en-US" sz="1800" b="1" dirty="0"/>
              <a:t> laser par plasma </a:t>
            </a:r>
            <a:r>
              <a:rPr lang="en-US" sz="1800" dirty="0"/>
              <a:t>de </a:t>
            </a:r>
            <a:r>
              <a:rPr lang="en-US" sz="1800" dirty="0" err="1"/>
              <a:t>décharge</a:t>
            </a:r>
            <a:r>
              <a:rPr lang="en-US" sz="1800" dirty="0"/>
              <a:t> micro-</a:t>
            </a:r>
            <a:r>
              <a:rPr lang="en-US" sz="1800" dirty="0" err="1"/>
              <a:t>onde</a:t>
            </a:r>
            <a:r>
              <a:rPr lang="en-US" sz="1800" dirty="0"/>
              <a:t> pour </a:t>
            </a:r>
            <a:r>
              <a:rPr lang="en-US" sz="1800" dirty="0" err="1"/>
              <a:t>l'accélération</a:t>
            </a:r>
            <a:r>
              <a:rPr lang="en-US" sz="1800" dirty="0"/>
              <a:t> </a:t>
            </a:r>
            <a:r>
              <a:rPr lang="en-US" sz="1800" dirty="0" err="1"/>
              <a:t>d'électrons</a:t>
            </a:r>
            <a:r>
              <a:rPr lang="en-US" sz="1800" dirty="0"/>
              <a:t>,  Olivier LEROY (LPGP)</a:t>
            </a:r>
          </a:p>
          <a:p>
            <a:r>
              <a:rPr lang="en-US" sz="1800" dirty="0" err="1"/>
              <a:t>Developement</a:t>
            </a:r>
            <a:r>
              <a:rPr lang="en-US" sz="1800" dirty="0"/>
              <a:t> de </a:t>
            </a:r>
            <a:r>
              <a:rPr lang="en-US" sz="1800" b="1" dirty="0"/>
              <a:t>diagnostics</a:t>
            </a:r>
            <a:r>
              <a:rPr lang="en-US" sz="1800" dirty="0"/>
              <a:t> </a:t>
            </a:r>
            <a:r>
              <a:rPr lang="en-US" sz="1800" dirty="0" err="1"/>
              <a:t>électrons</a:t>
            </a:r>
            <a:r>
              <a:rPr lang="en-US" sz="1800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le cadre </a:t>
            </a:r>
            <a:r>
              <a:rPr lang="en-US" sz="1800" dirty="0" err="1"/>
              <a:t>d'EuPRAXIA</a:t>
            </a:r>
            <a:r>
              <a:rPr lang="en-US" sz="1800" dirty="0"/>
              <a:t>,  Nicolas </a:t>
            </a:r>
            <a:r>
              <a:rPr lang="en-US" sz="1800" dirty="0" err="1"/>
              <a:t>Delerue</a:t>
            </a:r>
            <a:r>
              <a:rPr lang="en-US" sz="1800" dirty="0"/>
              <a:t>  (LAL)</a:t>
            </a:r>
          </a:p>
          <a:p>
            <a:r>
              <a:rPr lang="en-US" sz="1800" b="1" dirty="0"/>
              <a:t>Application LEL</a:t>
            </a:r>
            <a:r>
              <a:rPr lang="en-US" sz="1800" dirty="0"/>
              <a:t>,   Marie-Emmanuelle </a:t>
            </a:r>
            <a:r>
              <a:rPr lang="en-US" sz="1800" dirty="0" err="1"/>
              <a:t>Couprie</a:t>
            </a:r>
            <a:r>
              <a:rPr lang="en-US" sz="1800" dirty="0"/>
              <a:t> (SOLEIL)</a:t>
            </a:r>
          </a:p>
          <a:p>
            <a:r>
              <a:rPr lang="en-US" sz="1800" b="1" dirty="0" err="1"/>
              <a:t>EuPRAXIA</a:t>
            </a:r>
            <a:r>
              <a:rPr lang="en-US" sz="1800" b="1" dirty="0"/>
              <a:t>: simulation, diagnostics, test beam</a:t>
            </a:r>
            <a:r>
              <a:rPr lang="en-US" sz="1800" dirty="0"/>
              <a:t>,  Arnd </a:t>
            </a:r>
            <a:r>
              <a:rPr lang="en-US" sz="1800" dirty="0" err="1"/>
              <a:t>Specka</a:t>
            </a:r>
            <a:r>
              <a:rPr lang="en-US" sz="1800" dirty="0"/>
              <a:t> (LLR)</a:t>
            </a:r>
          </a:p>
          <a:p>
            <a:r>
              <a:rPr lang="en-US" sz="1800" dirty="0"/>
              <a:t>migration et </a:t>
            </a:r>
            <a:r>
              <a:rPr lang="en-US" sz="1800" dirty="0" err="1"/>
              <a:t>jouvence</a:t>
            </a:r>
            <a:r>
              <a:rPr lang="en-US" sz="1800" dirty="0"/>
              <a:t> des installations </a:t>
            </a:r>
            <a:r>
              <a:rPr lang="en-US" sz="1800" b="1" dirty="0"/>
              <a:t>lasers du LIDYL</a:t>
            </a:r>
            <a:r>
              <a:rPr lang="en-US" sz="1800" dirty="0"/>
              <a:t>,  Pascal MONOT </a:t>
            </a:r>
          </a:p>
        </p:txBody>
      </p:sp>
    </p:spTree>
    <p:extLst>
      <p:ext uri="{BB962C8B-B14F-4D97-AF65-F5344CB8AC3E}">
        <p14:creationId xmlns:p14="http://schemas.microsoft.com/office/powerpoint/2010/main" val="7896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Critères d’analyse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Pertinence scientifique par rapport aux objectifs (accélérateur, </a:t>
            </a:r>
            <a:r>
              <a:rPr lang="fr-FR" dirty="0" err="1"/>
              <a:t>Eupraxia</a:t>
            </a:r>
            <a:r>
              <a:rPr lang="fr-FR" dirty="0"/>
              <a:t>)</a:t>
            </a:r>
          </a:p>
          <a:p>
            <a:r>
              <a:rPr lang="fr-FR" dirty="0"/>
              <a:t>Conditions d’ouverture à la communauté et aspects fédérateurs, gouvernance </a:t>
            </a:r>
          </a:p>
          <a:p>
            <a:r>
              <a:rPr lang="fr-FR" dirty="0"/>
              <a:t>Fraction du temps du dispositif ou de l’installation consacrée à l’activité accélérateur</a:t>
            </a:r>
          </a:p>
          <a:p>
            <a:r>
              <a:rPr lang="fr-FR" dirty="0"/>
              <a:t>Adéquation des moyens</a:t>
            </a:r>
          </a:p>
          <a:p>
            <a:r>
              <a:rPr lang="fr-FR" dirty="0"/>
              <a:t>Calendrier de réalisation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1/3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340768"/>
            <a:ext cx="8326020" cy="5112568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La </a:t>
            </a:r>
            <a:r>
              <a:rPr lang="fr-FR" sz="2400" b="1" dirty="0"/>
              <a:t>construction d’un accélérateur </a:t>
            </a:r>
            <a:r>
              <a:rPr lang="fr-FR" sz="2400" dirty="0"/>
              <a:t>d’électrons basé sur l’accélération laser plasma pouvant atteindre des énergies de l’ordre du </a:t>
            </a:r>
            <a:r>
              <a:rPr lang="fr-FR" sz="2400" dirty="0" err="1"/>
              <a:t>GeV</a:t>
            </a:r>
            <a:r>
              <a:rPr lang="fr-FR" sz="2400" dirty="0"/>
              <a:t> avec la configuration de base minimale envisagée pour </a:t>
            </a:r>
            <a:r>
              <a:rPr lang="fr-FR" sz="2400" dirty="0" err="1"/>
              <a:t>EuPRAXIA</a:t>
            </a:r>
            <a:r>
              <a:rPr lang="fr-FR" sz="2400" dirty="0"/>
              <a:t> (30pC, 1% dispersion en énergie, </a:t>
            </a:r>
            <a:r>
              <a:rPr lang="fr-FR" sz="2400" dirty="0" err="1"/>
              <a:t>emittance</a:t>
            </a:r>
            <a:r>
              <a:rPr lang="fr-FR" sz="2400" dirty="0"/>
              <a:t> </a:t>
            </a:r>
            <a:r>
              <a:rPr lang="fr-FR" sz="2400" dirty="0" err="1"/>
              <a:t>microrad</a:t>
            </a:r>
            <a:r>
              <a:rPr lang="fr-FR" sz="2400" dirty="0"/>
              <a:t>, 10Hz): </a:t>
            </a:r>
            <a:r>
              <a:rPr lang="fr-FR" sz="2400" dirty="0" err="1"/>
              <a:t>EuPRAXIA</a:t>
            </a:r>
            <a:r>
              <a:rPr lang="fr-FR" sz="2400" dirty="0"/>
              <a:t>-France (ou autre nom à trouver) qui sera la contribution de la France à </a:t>
            </a:r>
            <a:r>
              <a:rPr lang="fr-FR" sz="2400" dirty="0" err="1"/>
              <a:t>EuPRAXIA</a:t>
            </a:r>
            <a:r>
              <a:rPr lang="fr-FR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 La constitution d’une </a:t>
            </a:r>
            <a:r>
              <a:rPr lang="fr-FR" sz="2400" b="1" dirty="0"/>
              <a:t>structure projet </a:t>
            </a:r>
            <a:r>
              <a:rPr lang="fr-FR" sz="2400" dirty="0"/>
              <a:t>rassemblant les compétences existantes dans les laboratoires partenaires du </a:t>
            </a:r>
            <a:r>
              <a:rPr lang="fr-FR" sz="2400" dirty="0" err="1"/>
              <a:t>GdR</a:t>
            </a:r>
            <a:r>
              <a:rPr lang="fr-FR" sz="2400" dirty="0"/>
              <a:t> pour la réalisation de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 Le </a:t>
            </a:r>
            <a:r>
              <a:rPr lang="fr-FR" sz="2400" b="1" dirty="0"/>
              <a:t>développement d’applications utilisant ce type de faisceaux, </a:t>
            </a:r>
            <a:r>
              <a:rPr lang="fr-FR" sz="2400" dirty="0"/>
              <a:t>en parallèle à la construction d’</a:t>
            </a:r>
            <a:r>
              <a:rPr lang="fr-FR" sz="2400" dirty="0" err="1"/>
              <a:t>EuPRAXIA</a:t>
            </a:r>
            <a:r>
              <a:rPr lang="fr-FR" sz="2400" dirty="0"/>
              <a:t>-France avec les installations laser existantes dans un premier temps, puis le portage des lignes d’application sur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9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2/3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444" y="1556792"/>
            <a:ext cx="8229600" cy="4968552"/>
          </a:xfrm>
        </p:spPr>
        <p:txBody>
          <a:bodyPr>
            <a:normAutofit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/>
              <a:t>L’utilisation d’un </a:t>
            </a:r>
            <a:r>
              <a:rPr lang="fr-FR" sz="2400" b="1" dirty="0"/>
              <a:t>laser fiable, avec une technologie éprouvée, stable dans un cadre contractuel, dédié </a:t>
            </a:r>
            <a:r>
              <a:rPr lang="fr-FR" sz="2400" dirty="0"/>
              <a:t>pour la construction de </a:t>
            </a:r>
            <a:r>
              <a:rPr lang="fr-FR" sz="2400" dirty="0" err="1"/>
              <a:t>EuPRAXIA</a:t>
            </a:r>
            <a:r>
              <a:rPr lang="fr-FR" sz="2400" dirty="0"/>
              <a:t>-France, permettant aux équipes de se consacrer à la R&amp;D accélérateur et aux applications.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/>
              <a:t>Le </a:t>
            </a:r>
            <a:r>
              <a:rPr lang="fr-FR" sz="2400" b="1" dirty="0"/>
              <a:t>développement de partenariats </a:t>
            </a:r>
            <a:r>
              <a:rPr lang="fr-FR" sz="2400" dirty="0"/>
              <a:t>avec les industriels pour la mise au point de dispositifs de stabilisation des faisceaux d’électrons, le vide, les sources plasma, les </a:t>
            </a:r>
            <a:r>
              <a:rPr lang="en-US" sz="2400" dirty="0"/>
              <a:t>diagnostics.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/>
              <a:t>Le </a:t>
            </a:r>
            <a:r>
              <a:rPr lang="fr-FR" sz="2400" b="1" dirty="0"/>
              <a:t>développement et la mise en </a:t>
            </a:r>
            <a:r>
              <a:rPr lang="fr-FR" sz="2400" b="1" dirty="0" err="1"/>
              <a:t>oeuvre</a:t>
            </a:r>
            <a:r>
              <a:rPr lang="fr-FR" sz="2400" b="1" dirty="0"/>
              <a:t> d’outils de simulation et de diagnostics </a:t>
            </a:r>
            <a:r>
              <a:rPr lang="fr-FR" sz="2400" dirty="0"/>
              <a:t>et leur partage, pour une modélisation réaliste et adaptée des divers composants de </a:t>
            </a:r>
            <a:r>
              <a:rPr lang="en-US" sz="2400" dirty="0" err="1"/>
              <a:t>EuPRAXIA</a:t>
            </a:r>
            <a:r>
              <a:rPr lang="en-US" sz="2400" dirty="0"/>
              <a:t>-France.</a:t>
            </a:r>
          </a:p>
        </p:txBody>
      </p:sp>
    </p:spTree>
    <p:extLst>
      <p:ext uri="{BB962C8B-B14F-4D97-AF65-F5344CB8AC3E}">
        <p14:creationId xmlns:p14="http://schemas.microsoft.com/office/powerpoint/2010/main" val="55997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participation </a:t>
            </a:r>
            <a:r>
              <a:rPr lang="fr-FR" dirty="0" err="1"/>
              <a:t>fr</a:t>
            </a:r>
            <a:r>
              <a:rPr lang="fr-FR" dirty="0"/>
              <a:t> à </a:t>
            </a:r>
            <a:r>
              <a:rPr lang="fr-FR" dirty="0" err="1"/>
              <a:t>Eupraxia</a:t>
            </a:r>
            <a:r>
              <a:rPr lang="fr-FR" dirty="0"/>
              <a:t> 3/3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GdR</a:t>
            </a:r>
            <a:r>
              <a:rPr lang="fr-FR" sz="2400" dirty="0"/>
              <a:t> APPEL recommande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Les porteurs actuels sont invités à faire évoluer leur proposition et à se concerter </a:t>
            </a:r>
            <a:r>
              <a:rPr lang="en-US" sz="2400" dirty="0"/>
              <a:t>pour </a:t>
            </a:r>
            <a:r>
              <a:rPr lang="en-US" sz="2400" dirty="0" err="1"/>
              <a:t>converger</a:t>
            </a:r>
            <a:r>
              <a:rPr lang="en-US" sz="2400" dirty="0"/>
              <a:t> </a:t>
            </a:r>
            <a:r>
              <a:rPr lang="en-US" sz="2400" dirty="0" err="1"/>
              <a:t>vers</a:t>
            </a:r>
            <a:r>
              <a:rPr lang="en-US" sz="2400" dirty="0"/>
              <a:t> </a:t>
            </a:r>
            <a:r>
              <a:rPr lang="en-US" sz="2400" dirty="0" err="1"/>
              <a:t>EuPRAXIA</a:t>
            </a:r>
            <a:r>
              <a:rPr lang="en-US" sz="2400" dirty="0"/>
              <a:t>-France.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L’identification des moyens (matériels et humains), existants dans les équipes partenaires et à trouver en complément, pour la réalisation de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L’identification de partenaires complémentaires intéressés pour les tâches non pourvues (en dehors du périmètre actuel du </a:t>
            </a:r>
            <a:r>
              <a:rPr lang="fr-FR" sz="2400" dirty="0" err="1"/>
              <a:t>GdR</a:t>
            </a:r>
            <a:r>
              <a:rPr lang="fr-FR" sz="2400" dirty="0"/>
              <a:t>).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fr-FR" sz="2400" dirty="0"/>
              <a:t>La définition d’un programme de formation associé à </a:t>
            </a:r>
            <a:r>
              <a:rPr lang="fr-FR" sz="2400" dirty="0" err="1"/>
              <a:t>EuPRAXIA</a:t>
            </a:r>
            <a:r>
              <a:rPr lang="fr-FR" sz="2400" dirty="0"/>
              <a:t>-France.</a:t>
            </a:r>
          </a:p>
        </p:txBody>
      </p:sp>
    </p:spTree>
    <p:extLst>
      <p:ext uri="{BB962C8B-B14F-4D97-AF65-F5344CB8AC3E}">
        <p14:creationId xmlns:p14="http://schemas.microsoft.com/office/powerpoint/2010/main" val="148107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857</Words>
  <Application>Microsoft Office PowerPoint</Application>
  <PresentationFormat>Affichage à l'écran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Thème Office</vt:lpstr>
      <vt:lpstr>1_Thème Office</vt:lpstr>
      <vt:lpstr>Groupement de Recherche Accélérateurs Plasma  PompEs par Laser GdR APPEL</vt:lpstr>
      <vt:lpstr>Résumé</vt:lpstr>
      <vt:lpstr>Contribution Fr à EuPRAXIA rappel des objectifs</vt:lpstr>
      <vt:lpstr>Le GdR prépare des recommandations pour la contribution Fr à EuPRAXIA</vt:lpstr>
      <vt:lpstr>Propositions reçues et présentées le 13 mars</vt:lpstr>
      <vt:lpstr>Critères d’analyse</vt:lpstr>
      <vt:lpstr>Recommandations participation fr à Eupraxia 1/3</vt:lpstr>
      <vt:lpstr>Recommandations participation fr à Eupraxia 2/3</vt:lpstr>
      <vt:lpstr>Recommandations participation fr à Eupraxia 3/3</vt:lpstr>
      <vt:lpstr>Préciser la structure d’EuPRAXIA France 1/ périmètre du projet</vt:lpstr>
      <vt:lpstr>EuPRAXIA France: 2/  Présenter la structure de mise en œuvre </vt:lpstr>
      <vt:lpstr>EuPRAXIA France: moyens et échéances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Groupement de Recherche Accélérateurs Laser Plasma GdR ALP</dc:title>
  <dc:creator>Brigitte</dc:creator>
  <cp:lastModifiedBy>brigitte</cp:lastModifiedBy>
  <cp:revision>80</cp:revision>
  <cp:lastPrinted>2019-04-19T10:39:36Z</cp:lastPrinted>
  <dcterms:created xsi:type="dcterms:W3CDTF">2018-06-06T12:05:47Z</dcterms:created>
  <dcterms:modified xsi:type="dcterms:W3CDTF">2019-05-09T09:25:20Z</dcterms:modified>
</cp:coreProperties>
</file>