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56" r:id="rId2"/>
    <p:sldId id="302" r:id="rId3"/>
    <p:sldId id="267" r:id="rId4"/>
    <p:sldId id="311" r:id="rId5"/>
    <p:sldId id="318" r:id="rId6"/>
    <p:sldId id="328" r:id="rId7"/>
    <p:sldId id="676" r:id="rId8"/>
    <p:sldId id="677" r:id="rId9"/>
    <p:sldId id="330" r:id="rId10"/>
    <p:sldId id="365" r:id="rId11"/>
    <p:sldId id="352" r:id="rId12"/>
    <p:sldId id="395" r:id="rId13"/>
    <p:sldId id="359" r:id="rId14"/>
    <p:sldId id="353" r:id="rId15"/>
    <p:sldId id="397" r:id="rId16"/>
    <p:sldId id="366" r:id="rId17"/>
    <p:sldId id="396" r:id="rId18"/>
    <p:sldId id="360" r:id="rId19"/>
    <p:sldId id="354" r:id="rId20"/>
    <p:sldId id="357" r:id="rId21"/>
    <p:sldId id="367" r:id="rId22"/>
    <p:sldId id="356" r:id="rId23"/>
    <p:sldId id="371" r:id="rId24"/>
    <p:sldId id="358" r:id="rId25"/>
    <p:sldId id="386" r:id="rId26"/>
    <p:sldId id="374" r:id="rId27"/>
    <p:sldId id="673" r:id="rId28"/>
    <p:sldId id="381" r:id="rId29"/>
    <p:sldId id="398" r:id="rId30"/>
    <p:sldId id="399" r:id="rId31"/>
    <p:sldId id="400" r:id="rId32"/>
    <p:sldId id="401" r:id="rId33"/>
    <p:sldId id="402" r:id="rId34"/>
    <p:sldId id="672" r:id="rId35"/>
    <p:sldId id="674" r:id="rId36"/>
    <p:sldId id="678" r:id="rId37"/>
    <p:sldId id="384" r:id="rId38"/>
    <p:sldId id="675" r:id="rId39"/>
    <p:sldId id="404" r:id="rId40"/>
    <p:sldId id="604" r:id="rId41"/>
    <p:sldId id="670" r:id="rId42"/>
    <p:sldId id="671" r:id="rId43"/>
    <p:sldId id="679" r:id="rId44"/>
    <p:sldId id="403" r:id="rId45"/>
    <p:sldId id="383" r:id="rId46"/>
    <p:sldId id="382" r:id="rId47"/>
    <p:sldId id="368" r:id="rId48"/>
    <p:sldId id="379" r:id="rId49"/>
    <p:sldId id="380" r:id="rId50"/>
    <p:sldId id="387" r:id="rId51"/>
    <p:sldId id="393" r:id="rId52"/>
    <p:sldId id="394" r:id="rId53"/>
    <p:sldId id="385" r:id="rId54"/>
    <p:sldId id="390" r:id="rId55"/>
    <p:sldId id="388" r:id="rId56"/>
    <p:sldId id="389" r:id="rId57"/>
    <p:sldId id="391" r:id="rId58"/>
    <p:sldId id="392" r:id="rId59"/>
    <p:sldId id="363" r:id="rId60"/>
    <p:sldId id="364" r:id="rId61"/>
    <p:sldId id="369" r:id="rId62"/>
    <p:sldId id="377" r:id="rId63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2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2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2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2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742"/>
    <a:srgbClr val="0C0A53"/>
    <a:srgbClr val="332C64"/>
    <a:srgbClr val="16C206"/>
    <a:srgbClr val="000000"/>
    <a:srgbClr val="000ED3"/>
    <a:srgbClr val="F7F6FF"/>
    <a:srgbClr val="EF0500"/>
    <a:srgbClr val="5A6B84"/>
    <a:srgbClr val="EEA3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54"/>
    <p:restoredTop sz="94512"/>
  </p:normalViewPr>
  <p:slideViewPr>
    <p:cSldViewPr snapToGrid="0">
      <p:cViewPr varScale="1">
        <p:scale>
          <a:sx n="164" d="100"/>
          <a:sy n="164" d="100"/>
        </p:scale>
        <p:origin x="1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7A5937-8DF2-1347-888E-8AA4C1409225}" type="datetime1">
              <a:rPr lang="en-GB" altLang="en-US"/>
              <a:pPr/>
              <a:t>23/09/2019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918B2D-F7B8-9A41-AFF0-82DFDA25E08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29F23DC-EA1C-B644-8430-2DB2786512A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F23DC-EA1C-B644-8430-2DB2786512A9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2079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>
                <a:ea typeface="ＭＳ Ｐゴシック" charset="0"/>
                <a:cs typeface="ＭＳ Ｐゴシック" charset="0"/>
              </a:rPr>
              <a:t>11C  sort decay  good from the point of view of dose,  difficult cyclotron</a:t>
            </a:r>
          </a:p>
          <a:p>
            <a:r>
              <a:rPr lang="en-GB">
                <a:ea typeface="ＭＳ Ｐゴシック" charset="0"/>
                <a:cs typeface="ＭＳ Ｐゴシック" charset="0"/>
              </a:rPr>
              <a:t>18 F,  can substitute hydrogen in may molecules.  longer lifetime allows distribution </a:t>
            </a:r>
            <a:r>
              <a:rPr lang="en-GB" err="1">
                <a:ea typeface="ＭＳ Ｐゴシック" charset="0"/>
                <a:cs typeface="ＭＳ Ｐゴシック" charset="0"/>
              </a:rPr>
              <a:t>fro</a:t>
            </a:r>
            <a:r>
              <a:rPr lang="en-GB">
                <a:ea typeface="ＭＳ Ｐゴシック" charset="0"/>
                <a:cs typeface="ＭＳ Ｐゴシック" charset="0"/>
              </a:rPr>
              <a:t> a remote source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9pPr>
          </a:lstStyle>
          <a:p>
            <a:fld id="{D675DFE4-7A2C-B144-916C-439B1A839260}" type="slidenum">
              <a:rPr lang="en-GB" sz="1200">
                <a:solidFill>
                  <a:schemeClr val="tx1"/>
                </a:solidFill>
              </a:rPr>
              <a:pPr/>
              <a:t>5</a:t>
            </a:fld>
            <a:endParaRPr lang="en-GB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068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7A424363-E3B6-A040-8AC2-0DCE635B88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AB96C80A-414A-F84D-9408-6F5A5EE2D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>
                <a:latin typeface="Times" pitchFamily="2" charset="0"/>
                <a:ea typeface="ＭＳ Ｐゴシック" panose="020B0600070205080204" pitchFamily="34" charset="-128"/>
              </a:rPr>
              <a:t>lethal dose of botulin ia about 1 pmol!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A98B833D-02A6-2746-96F4-29FA2323F7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2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2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2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98BAF5F0-68C5-0747-8A27-215BE9553523}" type="slidenum">
              <a:rPr lang="en-GB" altLang="en-US" sz="1200">
                <a:solidFill>
                  <a:schemeClr val="tx1"/>
                </a:solidFill>
              </a:rPr>
              <a:pPr/>
              <a:t>9</a:t>
            </a:fld>
            <a:endParaRPr lang="en-GB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430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CBF80-6B2A-5549-AA81-357341F4C43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07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2019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LAL Orsay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A72474-938A-B748-B61C-292CF012E740}" type="slidenum">
              <a:rPr lang="en-GB" altLang="en-US"/>
              <a:pPr/>
              <a:t>‹#›</a:t>
            </a:fld>
            <a:endParaRPr lang="en-GB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6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2019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LAL Orsay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FCFA5C-4174-F341-BB63-7473116267BB}" type="slidenum">
              <a:rPr lang="en-GB" altLang="en-US"/>
              <a:pPr/>
              <a:t>‹#›</a:t>
            </a:fld>
            <a:endParaRPr lang="en-GB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350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2019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LAL Orsay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B73BA3-4B5C-8549-ADF7-495613ED6602}" type="slidenum">
              <a:rPr lang="en-GB" altLang="en-US"/>
              <a:pPr/>
              <a:t>‹#›</a:t>
            </a:fld>
            <a:endParaRPr lang="en-GB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79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2019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LAL Orsay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EA513D-AFB4-AF48-B842-2BB2BAC96993}" type="slidenum">
              <a:rPr lang="en-GB" altLang="en-US"/>
              <a:pPr/>
              <a:t>‹#›</a:t>
            </a:fld>
            <a:endParaRPr lang="en-GB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2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2019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LAL Orsay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7DD55C-0078-4946-A268-D245886799D4}" type="slidenum">
              <a:rPr lang="en-GB" altLang="en-US"/>
              <a:pPr/>
              <a:t>‹#›</a:t>
            </a:fld>
            <a:endParaRPr lang="en-GB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110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2019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LAL Orsay</a:t>
            </a: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5DBBC0-90B4-8E4C-A143-40F5360A9E41}" type="slidenum">
              <a:rPr lang="en-GB" altLang="en-US"/>
              <a:pPr/>
              <a:t>‹#›</a:t>
            </a:fld>
            <a:endParaRPr lang="en-GB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50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2019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LAL Orsay</a:t>
            </a: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EE179-FD42-AF4C-B75B-1A67C8D84402}" type="slidenum">
              <a:rPr lang="en-GB" altLang="en-US"/>
              <a:pPr/>
              <a:t>‹#›</a:t>
            </a:fld>
            <a:endParaRPr lang="en-GB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055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2019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LAL Orsay</a:t>
            </a: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852FFE-3E23-F247-820C-47F76FD53D87}" type="slidenum">
              <a:rPr lang="en-GB" altLang="en-US"/>
              <a:pPr/>
              <a:t>‹#›</a:t>
            </a:fld>
            <a:endParaRPr lang="en-GB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85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2019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LAL Orsay</a:t>
            </a: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7384E-88C2-DB49-BF0D-4FE33537EB83}" type="slidenum">
              <a:rPr lang="en-GB" altLang="en-US"/>
              <a:pPr/>
              <a:t>‹#›</a:t>
            </a:fld>
            <a:endParaRPr lang="en-GB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8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2019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LAL Orsay</a:t>
            </a: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6FA9CB-9047-4442-8126-796A092ECD44}" type="slidenum">
              <a:rPr lang="en-GB" altLang="en-US"/>
              <a:pPr/>
              <a:t>‹#›</a:t>
            </a:fld>
            <a:endParaRPr lang="en-GB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095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2019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LAL Orsay</a:t>
            </a: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2AECAF-D3A7-DD48-B322-B9398B6FE5A2}" type="slidenum">
              <a:rPr lang="en-GB" altLang="en-US"/>
              <a:pPr/>
              <a:t>‹#›</a:t>
            </a:fld>
            <a:endParaRPr lang="en-GB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63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43A"/>
            </a:gs>
            <a:gs pos="100000">
              <a:srgbClr val="0010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r>
              <a:rPr lang="en-US"/>
              <a:t>September 2019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LAL Orsay</a:t>
            </a: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F2827FE-D548-9E47-96C1-BB5ED8E3CA06}" type="slidenum">
              <a:rPr lang="en-GB" altLang="en-US"/>
              <a:pPr/>
              <a:t>‹#›</a:t>
            </a:fld>
            <a:endParaRPr lang="en-GB" altLang="en-US">
              <a:solidFill>
                <a:schemeClr val="tx1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  <a:ea typeface="ＭＳ Ｐゴシック" charset="-128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  <a:ea typeface="ＭＳ Ｐゴシック" charset="-128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ＭＳ Ｐゴシック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ＭＳ Ｐゴシック" charset="-128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ＭＳ Ｐゴシック" charset="-128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ＭＳ Ｐゴシック" charset="-128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ＭＳ Ｐゴシック" charset="-128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9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September 2019</a:t>
            </a:r>
            <a:endParaRPr lang="en-GB" altLang="en-US" sz="1400" dirty="0"/>
          </a:p>
        </p:txBody>
      </p:sp>
      <p:sp>
        <p:nvSpPr>
          <p:cNvPr id="1536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 dirty="0"/>
              <a:t>LAL Orsay</a:t>
            </a:r>
            <a:endParaRPr lang="en-GB" altLang="en-US" sz="1400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fld id="{2A86F8DB-7CDC-674A-9F17-3C319760ADDC}" type="slidenum">
              <a:rPr lang="en-GB" altLang="en-US" sz="1400"/>
              <a:pPr/>
              <a:t>1</a:t>
            </a:fld>
            <a:endParaRPr lang="en-GB" altLang="en-US" sz="1400" dirty="0">
              <a:solidFill>
                <a:schemeClr val="tx1"/>
              </a:solidFill>
            </a:endParaRPr>
          </a:p>
        </p:txBody>
      </p:sp>
      <p:sp>
        <p:nvSpPr>
          <p:cNvPr id="15365" name="Rectangle 2"/>
          <p:cNvSpPr>
            <a:spLocks noChangeArrowheads="1"/>
          </p:cNvSpPr>
          <p:nvPr/>
        </p:nvSpPr>
        <p:spPr bwMode="auto">
          <a:xfrm>
            <a:off x="229554" y="758825"/>
            <a:ext cx="8654742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GB" altLang="en-US" sz="4000" dirty="0"/>
              <a:t> </a:t>
            </a:r>
            <a:r>
              <a:rPr lang="fr-FR" altLang="en-US" sz="3600" dirty="0"/>
              <a:t>Etat actuel et perspectives en imagerie de </a:t>
            </a:r>
          </a:p>
          <a:p>
            <a:pPr algn="ctr"/>
            <a:r>
              <a:rPr lang="fr-FR" altLang="en-US" sz="3600" dirty="0"/>
              <a:t>Tomographie par Emission de Positons (TEP)</a:t>
            </a:r>
          </a:p>
        </p:txBody>
      </p:sp>
      <p:sp>
        <p:nvSpPr>
          <p:cNvPr id="15366" name="Rectangle 3"/>
          <p:cNvSpPr>
            <a:spLocks noChangeArrowheads="1"/>
          </p:cNvSpPr>
          <p:nvPr/>
        </p:nvSpPr>
        <p:spPr bwMode="auto">
          <a:xfrm>
            <a:off x="2661942" y="3141663"/>
            <a:ext cx="3891258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GB" altLang="en-US" dirty="0"/>
              <a:t>S. Tavernier</a:t>
            </a:r>
          </a:p>
          <a:p>
            <a:pPr algn="ctr"/>
            <a:endParaRPr lang="en-GB" altLang="en-US" dirty="0"/>
          </a:p>
          <a:p>
            <a:pPr algn="ctr"/>
            <a:endParaRPr lang="en-GB" altLang="en-US" dirty="0"/>
          </a:p>
          <a:p>
            <a:pPr algn="ctr"/>
            <a:r>
              <a:rPr lang="en-GB" altLang="en-US" sz="2000" dirty="0"/>
              <a:t>VRIJE UNIVERSITEIT BRUSSEL</a:t>
            </a:r>
          </a:p>
          <a:p>
            <a:pPr algn="ctr"/>
            <a:r>
              <a:rPr lang="en-GB" altLang="en-US" sz="2000" dirty="0"/>
              <a:t>&amp; </a:t>
            </a:r>
            <a:r>
              <a:rPr lang="en-GB" altLang="en-US" sz="2000" dirty="0" err="1"/>
              <a:t>PETsys</a:t>
            </a:r>
            <a:r>
              <a:rPr lang="en-GB" altLang="en-US" sz="2000"/>
              <a:t> Electronics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September 2019</a:t>
            </a:r>
            <a:endParaRPr lang="en-GB" altLang="en-US" sz="1400"/>
          </a:p>
        </p:txBody>
      </p:sp>
      <p:sp>
        <p:nvSpPr>
          <p:cNvPr id="3277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LAL Orsay</a:t>
            </a:r>
            <a:endParaRPr lang="en-GB" altLang="en-US" sz="140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fld id="{E8D2D3A7-23B9-E14F-A1BC-6C25880C01CD}" type="slidenum">
              <a:rPr lang="en-GB" altLang="en-US" sz="1400"/>
              <a:pPr/>
              <a:t>10</a:t>
            </a:fld>
            <a:endParaRPr lang="en-GB" altLang="en-US" sz="1400">
              <a:solidFill>
                <a:schemeClr val="tx1"/>
              </a:solidFill>
            </a:endParaRPr>
          </a:p>
        </p:txBody>
      </p:sp>
      <p:sp>
        <p:nvSpPr>
          <p:cNvPr id="32773" name="Rectangle 2"/>
          <p:cNvSpPr>
            <a:spLocks noChangeArrowheads="1"/>
          </p:cNvSpPr>
          <p:nvPr/>
        </p:nvSpPr>
        <p:spPr bwMode="auto">
          <a:xfrm>
            <a:off x="581025" y="242888"/>
            <a:ext cx="79914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fr-FR" altLang="en-US"/>
              <a:t>La grande majorité des TEP combinent TEP et tomodensitométrie, (PET – CT)</a:t>
            </a:r>
          </a:p>
        </p:txBody>
      </p:sp>
      <p:pic>
        <p:nvPicPr>
          <p:cNvPr id="32774" name="Picture 5" descr="PET-C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955800"/>
            <a:ext cx="7870825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597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September 2019</a:t>
            </a:r>
            <a:endParaRPr lang="en-GB" altLang="en-US" sz="1400"/>
          </a:p>
        </p:txBody>
      </p:sp>
      <p:sp>
        <p:nvSpPr>
          <p:cNvPr id="1843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LAL Orsay</a:t>
            </a:r>
            <a:endParaRPr lang="en-GB" altLang="en-US" sz="140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CEE313D-789B-0B4A-92AF-9CBE1059421F}" type="slidenum">
              <a:rPr lang="en-GB" altLang="en-US" sz="1400"/>
              <a:pPr/>
              <a:t>11</a:t>
            </a:fld>
            <a:endParaRPr lang="en-GB" altLang="en-US" sz="140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1050" y="1394372"/>
            <a:ext cx="7581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/>
              <a:t>Pourquoi la CT?</a:t>
            </a:r>
          </a:p>
          <a:p>
            <a:endParaRPr lang="fr-FR" dirty="0"/>
          </a:p>
          <a:p>
            <a:r>
              <a:rPr lang="fr-FR" dirty="0"/>
              <a:t>- Correction d'atténuation</a:t>
            </a:r>
          </a:p>
          <a:p>
            <a:r>
              <a:rPr lang="fr-FR" dirty="0"/>
              <a:t>- Localiser la concentration du traceur par rapport à l'anatomie du patient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4E4EFFD-5DB6-EC40-BB5D-6E6BAFB53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273" y="308886"/>
            <a:ext cx="79914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fr-FR" altLang="en-US"/>
              <a:t>La grande majorité des TEP combinent TEP et tomodensitométrie, (PET – CT)</a:t>
            </a:r>
          </a:p>
        </p:txBody>
      </p:sp>
    </p:spTree>
    <p:extLst>
      <p:ext uri="{BB962C8B-B14F-4D97-AF65-F5344CB8AC3E}">
        <p14:creationId xmlns:p14="http://schemas.microsoft.com/office/powerpoint/2010/main" val="123430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September 2019</a:t>
            </a:r>
            <a:endParaRPr lang="en-GB" altLang="en-US" sz="1400"/>
          </a:p>
        </p:txBody>
      </p:sp>
      <p:sp>
        <p:nvSpPr>
          <p:cNvPr id="3277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LAL Orsay</a:t>
            </a:r>
            <a:endParaRPr lang="en-GB" altLang="en-US" sz="140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fld id="{E8D2D3A7-23B9-E14F-A1BC-6C25880C01CD}" type="slidenum">
              <a:rPr lang="en-GB" altLang="en-US" sz="1400"/>
              <a:pPr/>
              <a:t>12</a:t>
            </a:fld>
            <a:endParaRPr lang="en-GB" altLang="en-US" sz="1400">
              <a:solidFill>
                <a:schemeClr val="tx1"/>
              </a:solidFill>
            </a:endParaRPr>
          </a:p>
        </p:txBody>
      </p:sp>
      <p:sp>
        <p:nvSpPr>
          <p:cNvPr id="32773" name="Rectangle 2"/>
          <p:cNvSpPr>
            <a:spLocks noChangeArrowheads="1"/>
          </p:cNvSpPr>
          <p:nvPr/>
        </p:nvSpPr>
        <p:spPr bwMode="auto">
          <a:xfrm>
            <a:off x="581025" y="242888"/>
            <a:ext cx="79914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fr-FR" altLang="en-US"/>
              <a:t>La grande majorité des TEP combinent TEP et tomodensitométrie, (PET – CT)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A14050-4430-6847-911F-4FE349093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54" y="1153543"/>
            <a:ext cx="7666546" cy="509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99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September 2019</a:t>
            </a:r>
            <a:endParaRPr lang="en-GB" altLang="en-US" sz="1400"/>
          </a:p>
        </p:txBody>
      </p:sp>
      <p:sp>
        <p:nvSpPr>
          <p:cNvPr id="1843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LAL Orsay</a:t>
            </a:r>
            <a:endParaRPr lang="en-GB" altLang="en-US" sz="140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CEE313D-789B-0B4A-92AF-9CBE1059421F}" type="slidenum">
              <a:rPr lang="en-GB" altLang="en-US" sz="1400"/>
              <a:pPr/>
              <a:t>13</a:t>
            </a:fld>
            <a:endParaRPr lang="en-GB" altLang="en-US" sz="140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6131" y="334625"/>
            <a:ext cx="75819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en-US" sz="3600" dirty="0"/>
              <a:t>Utilisation réelle de la TEP </a:t>
            </a:r>
          </a:p>
          <a:p>
            <a:endParaRPr lang="fr-FR" altLang="en-US" sz="3600" dirty="0"/>
          </a:p>
          <a:p>
            <a:r>
              <a:rPr lang="fr-FR" dirty="0"/>
              <a:t>Il y a environ 3000 TEP/CT en Europe et aux États-Unis. Environ 600 unités sont vendues/an</a:t>
            </a:r>
          </a:p>
          <a:p>
            <a:endParaRPr lang="fr-FR" dirty="0"/>
          </a:p>
          <a:p>
            <a:r>
              <a:rPr lang="fr-FR" dirty="0"/>
              <a:t>La Chine prévoit d'augmenter le nombre de scanners TEP installés à 600 par an en 2020.</a:t>
            </a:r>
          </a:p>
          <a:p>
            <a:endParaRPr lang="fr-FR" dirty="0"/>
          </a:p>
          <a:p>
            <a:r>
              <a:rPr lang="fr-FR" dirty="0"/>
              <a:t>Principales entreprises GE, Siemens, Philips</a:t>
            </a:r>
          </a:p>
          <a:p>
            <a:endParaRPr lang="fr-FR" dirty="0"/>
          </a:p>
          <a:p>
            <a:r>
              <a:rPr lang="fr-FR" dirty="0"/>
              <a:t>Nouveaux acteurs,</a:t>
            </a:r>
          </a:p>
          <a:p>
            <a:r>
              <a:rPr lang="fr-FR" dirty="0"/>
              <a:t>United Imaging(Chine), Toshiba-Canon, </a:t>
            </a:r>
            <a:r>
              <a:rPr lang="fr-FR" dirty="0" err="1"/>
              <a:t>Mediso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395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September 2019</a:t>
            </a:r>
            <a:endParaRPr lang="en-GB" altLang="en-US" sz="1400"/>
          </a:p>
        </p:txBody>
      </p:sp>
      <p:sp>
        <p:nvSpPr>
          <p:cNvPr id="1843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LAL Orsay</a:t>
            </a:r>
            <a:endParaRPr lang="en-GB" altLang="en-US" sz="140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CEE313D-789B-0B4A-92AF-9CBE1059421F}" type="slidenum">
              <a:rPr lang="en-GB" altLang="en-US" sz="1400"/>
              <a:pPr/>
              <a:t>14</a:t>
            </a:fld>
            <a:endParaRPr lang="en-GB" altLang="en-US" sz="140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928173-5494-5246-9626-827A29657B98}"/>
              </a:ext>
            </a:extLst>
          </p:cNvPr>
          <p:cNvSpPr/>
          <p:nvPr/>
        </p:nvSpPr>
        <p:spPr>
          <a:xfrm>
            <a:off x="555625" y="364374"/>
            <a:ext cx="764903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Autres systèmes TEP</a:t>
            </a:r>
          </a:p>
          <a:p>
            <a:endParaRPr lang="fr-FR" dirty="0"/>
          </a:p>
          <a:p>
            <a:r>
              <a:rPr lang="fr-FR" dirty="0"/>
              <a:t>- TEP/ IRM représente 2% du marché</a:t>
            </a:r>
          </a:p>
          <a:p>
            <a:r>
              <a:rPr lang="fr-FR" dirty="0"/>
              <a:t>- TEP préclinique (petit animal) 50 systèmes / an</a:t>
            </a:r>
          </a:p>
          <a:p>
            <a:endParaRPr lang="fr-FR" dirty="0"/>
          </a:p>
          <a:p>
            <a:r>
              <a:rPr lang="fr-FR" dirty="0"/>
              <a:t>PET spécifique à un organe (peu utilisé):</a:t>
            </a:r>
          </a:p>
          <a:p>
            <a:r>
              <a:rPr lang="fr-FR" dirty="0"/>
              <a:t>- PET cerveau</a:t>
            </a:r>
          </a:p>
          <a:p>
            <a:r>
              <a:rPr lang="fr-FR" dirty="0"/>
              <a:t>- PET mammaire (PEM)</a:t>
            </a:r>
          </a:p>
          <a:p>
            <a:r>
              <a:rPr lang="fr-FR" dirty="0"/>
              <a:t>- PET cardiaque</a:t>
            </a:r>
          </a:p>
          <a:p>
            <a:r>
              <a:rPr lang="fr-FR" dirty="0"/>
              <a:t>- PET prostatique</a:t>
            </a:r>
          </a:p>
        </p:txBody>
      </p:sp>
    </p:spTree>
    <p:extLst>
      <p:ext uri="{BB962C8B-B14F-4D97-AF65-F5344CB8AC3E}">
        <p14:creationId xmlns:p14="http://schemas.microsoft.com/office/powerpoint/2010/main" val="816893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September 2019</a:t>
            </a:r>
            <a:endParaRPr lang="en-GB" altLang="en-US" sz="1400"/>
          </a:p>
        </p:txBody>
      </p:sp>
      <p:sp>
        <p:nvSpPr>
          <p:cNvPr id="1843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LAL Orsay</a:t>
            </a:r>
            <a:endParaRPr lang="en-GB" altLang="en-US" sz="140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CEE313D-789B-0B4A-92AF-9CBE1059421F}" type="slidenum">
              <a:rPr lang="en-GB" altLang="en-US" sz="1400"/>
              <a:pPr/>
              <a:t>15</a:t>
            </a:fld>
            <a:endParaRPr lang="en-GB" altLang="en-US" sz="1400">
              <a:solidFill>
                <a:schemeClr val="tx1"/>
              </a:solidFill>
            </a:endParaRP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555625" y="712788"/>
            <a:ext cx="8194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GB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55625" y="281901"/>
            <a:ext cx="8424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Principe de détection des Gammas de 511 </a:t>
            </a:r>
            <a:r>
              <a:rPr lang="fr-FR" dirty="0" err="1"/>
              <a:t>keV</a:t>
            </a:r>
            <a:endParaRPr lang="fr-FR" dirty="0"/>
          </a:p>
          <a:p>
            <a:r>
              <a:rPr lang="fr-FR" dirty="0"/>
              <a:t>		Scintillateur dense  + photo-détecteur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A850C0A-B943-6245-8D64-5F3B7B1E61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513598"/>
              </p:ext>
            </p:extLst>
          </p:nvPr>
        </p:nvGraphicFramePr>
        <p:xfrm>
          <a:off x="608943" y="1731394"/>
          <a:ext cx="7926114" cy="253415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132302">
                  <a:extLst>
                    <a:ext uri="{9D8B030D-6E8A-4147-A177-3AD203B41FA5}">
                      <a16:colId xmlns:a16="http://schemas.microsoft.com/office/drawing/2014/main" val="3424200793"/>
                    </a:ext>
                  </a:extLst>
                </a:gridCol>
                <a:gridCol w="1132302">
                  <a:extLst>
                    <a:ext uri="{9D8B030D-6E8A-4147-A177-3AD203B41FA5}">
                      <a16:colId xmlns:a16="http://schemas.microsoft.com/office/drawing/2014/main" val="2107433213"/>
                    </a:ext>
                  </a:extLst>
                </a:gridCol>
                <a:gridCol w="1132302">
                  <a:extLst>
                    <a:ext uri="{9D8B030D-6E8A-4147-A177-3AD203B41FA5}">
                      <a16:colId xmlns:a16="http://schemas.microsoft.com/office/drawing/2014/main" val="1253327046"/>
                    </a:ext>
                  </a:extLst>
                </a:gridCol>
                <a:gridCol w="1132302">
                  <a:extLst>
                    <a:ext uri="{9D8B030D-6E8A-4147-A177-3AD203B41FA5}">
                      <a16:colId xmlns:a16="http://schemas.microsoft.com/office/drawing/2014/main" val="2861676635"/>
                    </a:ext>
                  </a:extLst>
                </a:gridCol>
                <a:gridCol w="1169884">
                  <a:extLst>
                    <a:ext uri="{9D8B030D-6E8A-4147-A177-3AD203B41FA5}">
                      <a16:colId xmlns:a16="http://schemas.microsoft.com/office/drawing/2014/main" val="1676383823"/>
                    </a:ext>
                  </a:extLst>
                </a:gridCol>
                <a:gridCol w="1007165">
                  <a:extLst>
                    <a:ext uri="{9D8B030D-6E8A-4147-A177-3AD203B41FA5}">
                      <a16:colId xmlns:a16="http://schemas.microsoft.com/office/drawing/2014/main" val="1703977370"/>
                    </a:ext>
                  </a:extLst>
                </a:gridCol>
                <a:gridCol w="1219857">
                  <a:extLst>
                    <a:ext uri="{9D8B030D-6E8A-4147-A177-3AD203B41FA5}">
                      <a16:colId xmlns:a16="http://schemas.microsoft.com/office/drawing/2014/main" val="690078867"/>
                    </a:ext>
                  </a:extLst>
                </a:gridCol>
              </a:tblGrid>
              <a:tr h="104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noProof="0" dirty="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  <a:cs typeface="+mn-cs"/>
                        </a:rPr>
                        <a:t>Densité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noProof="0" dirty="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  <a:cs typeface="+mn-cs"/>
                        </a:rPr>
                        <a:t>Long</a:t>
                      </a:r>
                    </a:p>
                    <a:p>
                      <a:r>
                        <a:rPr lang="fr-FR" sz="1800" kern="1200" noProof="0" dirty="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  <a:cs typeface="+mn-cs"/>
                        </a:rPr>
                        <a:t>Attenu.</a:t>
                      </a:r>
                    </a:p>
                    <a:p>
                      <a:r>
                        <a:rPr lang="fr-FR" sz="1800" kern="1200" noProof="0" dirty="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  <a:cs typeface="+mn-cs"/>
                        </a:rPr>
                        <a:t>[mm]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noProof="0" dirty="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  <a:cs typeface="+mn-cs"/>
                        </a:rPr>
                        <a:t>Photo fraction</a:t>
                      </a:r>
                    </a:p>
                    <a:p>
                      <a:r>
                        <a:rPr lang="fr-FR" sz="1800" kern="1200" noProof="0" dirty="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  <a:cs typeface="+mn-cs"/>
                        </a:rPr>
                        <a:t>[%]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noProof="0" dirty="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  <a:cs typeface="+mn-cs"/>
                        </a:rPr>
                        <a:t>Rend.</a:t>
                      </a:r>
                    </a:p>
                    <a:p>
                      <a:r>
                        <a:rPr lang="fr-FR" sz="1800" kern="1200" noProof="0" dirty="0" err="1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  <a:cs typeface="+mn-cs"/>
                        </a:rPr>
                        <a:t>Lumin</a:t>
                      </a:r>
                      <a:r>
                        <a:rPr lang="fr-FR" sz="1800" kern="1200" noProof="0" dirty="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  <a:cs typeface="+mn-cs"/>
                        </a:rPr>
                        <a:t>.</a:t>
                      </a:r>
                    </a:p>
                    <a:p>
                      <a:r>
                        <a:rPr lang="fr-FR" sz="1800" kern="1200" noProof="0" dirty="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  <a:cs typeface="+mn-cs"/>
                        </a:rPr>
                        <a:t>[ph/MeV]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noProof="0" dirty="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  <a:cs typeface="+mn-cs"/>
                        </a:rPr>
                        <a:t>Temps de </a:t>
                      </a:r>
                    </a:p>
                    <a:p>
                      <a:r>
                        <a:rPr lang="fr-FR" sz="1800" kern="1200" noProof="0" dirty="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  <a:cs typeface="+mn-cs"/>
                        </a:rPr>
                        <a:t>Déclin</a:t>
                      </a:r>
                    </a:p>
                    <a:p>
                      <a:r>
                        <a:rPr lang="fr-FR" sz="1800" kern="1200" noProof="0" dirty="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  <a:cs typeface="+mn-cs"/>
                        </a:rPr>
                        <a:t>[ns]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noProof="0" dirty="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  <a:cs typeface="+mn-cs"/>
                        </a:rPr>
                        <a:t>Longueur</a:t>
                      </a:r>
                    </a:p>
                    <a:p>
                      <a:r>
                        <a:rPr lang="fr-FR" sz="1800" kern="1200" noProof="0" dirty="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  <a:cs typeface="+mn-cs"/>
                        </a:rPr>
                        <a:t>d’onde</a:t>
                      </a:r>
                    </a:p>
                    <a:p>
                      <a:r>
                        <a:rPr lang="fr-FR" sz="1800" kern="1200" noProof="0" dirty="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  <a:cs typeface="+mn-cs"/>
                        </a:rPr>
                        <a:t>Emission</a:t>
                      </a:r>
                    </a:p>
                    <a:p>
                      <a:r>
                        <a:rPr lang="fr-FR" sz="1800" kern="1200" noProof="0" dirty="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  <a:cs typeface="+mn-cs"/>
                        </a:rPr>
                        <a:t>[nm]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616354"/>
                  </a:ext>
                </a:extLst>
              </a:tr>
              <a:tr h="672717">
                <a:tc>
                  <a:txBody>
                    <a:bodyPr/>
                    <a:lstStyle/>
                    <a:p>
                      <a:r>
                        <a:rPr lang="en-US" sz="1800" b="1" kern="12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  <a:cs typeface="+mn-cs"/>
                        </a:rPr>
                        <a:t>BGO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  <a:cs typeface="+mn-cs"/>
                        </a:rPr>
                        <a:t>7,1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  <a:cs typeface="+mn-cs"/>
                        </a:rPr>
                        <a:t>10,4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  <a:cs typeface="+mn-cs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  <a:cs typeface="+mn-cs"/>
                        </a:rPr>
                        <a:t>9000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  <a:cs typeface="+mn-cs"/>
                        </a:rPr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  <a:cs typeface="+mn-cs"/>
                        </a:rPr>
                        <a:t>480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02966"/>
                  </a:ext>
                </a:extLst>
              </a:tr>
              <a:tr h="672717">
                <a:tc>
                  <a:txBody>
                    <a:bodyPr/>
                    <a:lstStyle/>
                    <a:p>
                      <a:r>
                        <a:rPr lang="en-US" sz="1800" b="1" kern="12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  <a:cs typeface="+mn-cs"/>
                        </a:rPr>
                        <a:t>LSO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  <a:cs typeface="+mn-cs"/>
                        </a:rPr>
                        <a:t>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  <a:cs typeface="+mn-cs"/>
                        </a:rPr>
                        <a:t>11,4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  <a:cs typeface="+mn-cs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  <a:cs typeface="+mn-cs"/>
                        </a:rPr>
                        <a:t>32000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  <a:cs typeface="+mn-cs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  <a:cs typeface="+mn-cs"/>
                        </a:rPr>
                        <a:t>420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373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D69D63A-73E0-2E4B-AD6F-CBD62F5015BD}"/>
              </a:ext>
            </a:extLst>
          </p:cNvPr>
          <p:cNvSpPr txBox="1"/>
          <p:nvPr/>
        </p:nvSpPr>
        <p:spPr>
          <a:xfrm>
            <a:off x="1051034" y="4926780"/>
            <a:ext cx="7699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BGO = Bi</a:t>
            </a:r>
            <a:r>
              <a:rPr lang="en-US" baseline="-25000" dirty="0"/>
              <a:t>4</a:t>
            </a:r>
            <a:r>
              <a:rPr lang="en-US" dirty="0"/>
              <a:t>Ge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-25000" dirty="0"/>
              <a:t>12               </a:t>
            </a:r>
            <a:r>
              <a:rPr lang="en-US" dirty="0"/>
              <a:t>LSO=Lu</a:t>
            </a:r>
            <a:r>
              <a:rPr lang="en-US" baseline="-25000" dirty="0"/>
              <a:t>2</a:t>
            </a:r>
            <a:r>
              <a:rPr lang="en-US" dirty="0"/>
              <a:t>SiO</a:t>
            </a:r>
            <a:r>
              <a:rPr lang="en-US" baseline="-25000" dirty="0"/>
              <a:t>5</a:t>
            </a:r>
          </a:p>
          <a:p>
            <a:r>
              <a:rPr lang="en-US" baseline="-25000" dirty="0"/>
              <a:t>			            </a:t>
            </a:r>
            <a:r>
              <a:rPr lang="en-US" dirty="0"/>
              <a:t>LYSO = Lu</a:t>
            </a:r>
            <a:r>
              <a:rPr lang="en-US" baseline="-25000" dirty="0"/>
              <a:t>1.6</a:t>
            </a:r>
            <a:r>
              <a:rPr lang="en-US" dirty="0"/>
              <a:t>Y</a:t>
            </a:r>
            <a:r>
              <a:rPr lang="en-US" baseline="-25000" dirty="0"/>
              <a:t>0.4</a:t>
            </a:r>
            <a:r>
              <a:rPr lang="en-US" dirty="0"/>
              <a:t>SiO</a:t>
            </a:r>
            <a:r>
              <a:rPr lang="en-US" baseline="-25000" dirty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699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September 2019</a:t>
            </a:r>
            <a:endParaRPr lang="en-GB" altLang="en-US" sz="1400"/>
          </a:p>
        </p:txBody>
      </p:sp>
      <p:sp>
        <p:nvSpPr>
          <p:cNvPr id="4096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LAL Orsay</a:t>
            </a:r>
            <a:endParaRPr lang="en-GB" altLang="en-US" sz="140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fld id="{A4234047-6619-6345-8F73-170B2C07ACC6}" type="slidenum">
              <a:rPr lang="en-GB" altLang="en-US" sz="1400"/>
              <a:pPr/>
              <a:t>16</a:t>
            </a:fld>
            <a:endParaRPr lang="en-GB" altLang="en-US" sz="1400">
              <a:solidFill>
                <a:schemeClr val="tx1"/>
              </a:solidFill>
            </a:endParaRPr>
          </a:p>
        </p:txBody>
      </p:sp>
      <p:pic>
        <p:nvPicPr>
          <p:cNvPr id="40965" name="Picture 2" descr="&#13;Picture 1.pdf                                                  00045C1Cportable-HD                    BB1881BE: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5588000" y="5956300"/>
            <a:ext cx="3098800" cy="25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rot="16200000" flipV="1">
            <a:off x="4171950" y="4629150"/>
            <a:ext cx="2844800" cy="12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968" name="TextBox 9"/>
          <p:cNvSpPr txBox="1">
            <a:spLocks noChangeArrowheads="1"/>
          </p:cNvSpPr>
          <p:nvPr/>
        </p:nvSpPr>
        <p:spPr bwMode="auto">
          <a:xfrm>
            <a:off x="8483600" y="5969000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2000"/>
              <a:t>X</a:t>
            </a:r>
          </a:p>
        </p:txBody>
      </p:sp>
      <p:sp>
        <p:nvSpPr>
          <p:cNvPr id="40969" name="TextBox 10"/>
          <p:cNvSpPr txBox="1">
            <a:spLocks noChangeArrowheads="1"/>
          </p:cNvSpPr>
          <p:nvPr/>
        </p:nvSpPr>
        <p:spPr bwMode="auto">
          <a:xfrm>
            <a:off x="5181600" y="3289300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2000"/>
              <a:t>Y</a:t>
            </a:r>
          </a:p>
        </p:txBody>
      </p:sp>
      <p:sp>
        <p:nvSpPr>
          <p:cNvPr id="40970" name="TextBox 9"/>
          <p:cNvSpPr txBox="1">
            <a:spLocks noChangeArrowheads="1"/>
          </p:cNvSpPr>
          <p:nvPr/>
        </p:nvSpPr>
        <p:spPr bwMode="auto">
          <a:xfrm>
            <a:off x="1879600" y="4140200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40971" name="TextBox 10"/>
          <p:cNvSpPr txBox="1">
            <a:spLocks noChangeArrowheads="1"/>
          </p:cNvSpPr>
          <p:nvPr/>
        </p:nvSpPr>
        <p:spPr bwMode="auto">
          <a:xfrm>
            <a:off x="2971800" y="4203700"/>
            <a:ext cx="423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40972" name="TextBox 11"/>
          <p:cNvSpPr txBox="1">
            <a:spLocks noChangeArrowheads="1"/>
          </p:cNvSpPr>
          <p:nvPr/>
        </p:nvSpPr>
        <p:spPr bwMode="auto">
          <a:xfrm>
            <a:off x="927100" y="3429000"/>
            <a:ext cx="423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529861" y="1280210"/>
            <a:ext cx="787400" cy="406400"/>
          </a:xfrm>
          <a:prstGeom prst="rect">
            <a:avLst/>
          </a:prstGeom>
          <a:solidFill>
            <a:srgbClr val="0C0A5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95663" y="1307495"/>
            <a:ext cx="776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Geneva" charset="0"/>
                <a:ea typeface="Geneva" charset="0"/>
                <a:cs typeface="Geneva" charset="0"/>
              </a:rPr>
              <a:t>LSO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101850" y="94645"/>
            <a:ext cx="5511800" cy="825500"/>
          </a:xfrm>
          <a:prstGeom prst="rect">
            <a:avLst/>
          </a:prstGeom>
          <a:solidFill>
            <a:srgbClr val="090742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155" y="83016"/>
            <a:ext cx="74366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Jusqu'à récemment, presque tous les détecteurs de </a:t>
            </a:r>
          </a:p>
          <a:p>
            <a:r>
              <a:rPr lang="fr-FR" dirty="0"/>
              <a:t>TEP étaient basés sur le principe suivant</a:t>
            </a:r>
          </a:p>
        </p:txBody>
      </p:sp>
    </p:spTree>
    <p:extLst>
      <p:ext uri="{BB962C8B-B14F-4D97-AF65-F5344CB8AC3E}">
        <p14:creationId xmlns:p14="http://schemas.microsoft.com/office/powerpoint/2010/main" val="384579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September 2019</a:t>
            </a:r>
            <a:endParaRPr lang="en-GB" sz="1400"/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LAL Orsay</a:t>
            </a:r>
            <a:endParaRPr lang="en-GB" sz="1400"/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9pPr>
          </a:lstStyle>
          <a:p>
            <a:fld id="{E5526C45-F1EC-7647-82D7-319F3E0962E4}" type="slidenum">
              <a:rPr lang="en-GB" sz="1400"/>
              <a:pPr/>
              <a:t>17</a:t>
            </a:fld>
            <a:endParaRPr lang="en-GB" sz="1400">
              <a:solidFill>
                <a:schemeClr val="tx1"/>
              </a:solidFill>
            </a:endParaRPr>
          </a:p>
        </p:txBody>
      </p:sp>
      <p:pic>
        <p:nvPicPr>
          <p:cNvPr id="43014" name="Picture 5" descr="Sipm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1955800"/>
            <a:ext cx="8189912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36CFA8-68DC-5142-9D1D-A2AA954A1F9C}"/>
              </a:ext>
            </a:extLst>
          </p:cNvPr>
          <p:cNvSpPr txBox="1"/>
          <p:nvPr/>
        </p:nvSpPr>
        <p:spPr>
          <a:xfrm>
            <a:off x="423862" y="152400"/>
            <a:ext cx="8424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Maintenant les PMT sont de plus en plus remplacés par des </a:t>
            </a:r>
            <a:r>
              <a:rPr lang="fr-FR" sz="3200" dirty="0" err="1"/>
              <a:t>SiPM</a:t>
            </a:r>
            <a:endParaRPr lang="fr-FR" sz="3200" dirty="0"/>
          </a:p>
          <a:p>
            <a:r>
              <a:rPr lang="fr-FR" sz="3200" dirty="0" err="1"/>
              <a:t>SiPM</a:t>
            </a:r>
            <a:r>
              <a:rPr lang="fr-FR" sz="3200" dirty="0"/>
              <a:t> = </a:t>
            </a:r>
            <a:r>
              <a:rPr lang="fr-FR" sz="3200" dirty="0" err="1">
                <a:solidFill>
                  <a:srgbClr val="FF0000"/>
                </a:solidFill>
              </a:rPr>
              <a:t>Si</a:t>
            </a:r>
            <a:r>
              <a:rPr lang="fr-FR" sz="3200" dirty="0" err="1"/>
              <a:t>licon</a:t>
            </a:r>
            <a:r>
              <a:rPr lang="fr-FR" sz="3200" dirty="0"/>
              <a:t> </a:t>
            </a:r>
            <a:r>
              <a:rPr lang="fr-FR" sz="3200" dirty="0" err="1">
                <a:solidFill>
                  <a:srgbClr val="FF0000"/>
                </a:solidFill>
              </a:rPr>
              <a:t>P</a:t>
            </a:r>
            <a:r>
              <a:rPr lang="fr-FR" sz="3200" dirty="0" err="1"/>
              <a:t>hoto</a:t>
            </a:r>
            <a:r>
              <a:rPr lang="fr-FR" sz="3200" dirty="0" err="1">
                <a:solidFill>
                  <a:srgbClr val="FF0000"/>
                </a:solidFill>
              </a:rPr>
              <a:t>M</a:t>
            </a:r>
            <a:r>
              <a:rPr lang="fr-FR" sz="3200" dirty="0" err="1"/>
              <a:t>ultiplier</a:t>
            </a:r>
            <a:r>
              <a:rPr lang="fr-FR" sz="32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41DAA2-3EA4-A247-B4A0-EFBB3F6D7CC3}"/>
              </a:ext>
            </a:extLst>
          </p:cNvPr>
          <p:cNvSpPr txBox="1"/>
          <p:nvPr/>
        </p:nvSpPr>
        <p:spPr>
          <a:xfrm>
            <a:off x="6590225" y="1124803"/>
            <a:ext cx="1830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Micro cellule</a:t>
            </a:r>
          </a:p>
          <a:p>
            <a:pPr algn="ctr"/>
            <a:r>
              <a:rPr lang="en-US" sz="2400" dirty="0"/>
              <a:t>(SPAD)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C25BD38-20BE-A44D-AC27-15B6EFA2982A}"/>
              </a:ext>
            </a:extLst>
          </p:cNvPr>
          <p:cNvCxnSpPr/>
          <p:nvPr/>
        </p:nvCxnSpPr>
        <p:spPr bwMode="auto">
          <a:xfrm flipH="1">
            <a:off x="6553200" y="1795549"/>
            <a:ext cx="354676" cy="122197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12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September 2019</a:t>
            </a:r>
            <a:endParaRPr lang="en-GB" altLang="en-US" sz="1400"/>
          </a:p>
        </p:txBody>
      </p:sp>
      <p:sp>
        <p:nvSpPr>
          <p:cNvPr id="1843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LAL Orsay</a:t>
            </a:r>
            <a:endParaRPr lang="en-GB" altLang="en-US" sz="140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CEE313D-789B-0B4A-92AF-9CBE1059421F}" type="slidenum">
              <a:rPr lang="en-GB" altLang="en-US" sz="1400"/>
              <a:pPr/>
              <a:t>18</a:t>
            </a:fld>
            <a:endParaRPr lang="en-GB" altLang="en-US" sz="1400">
              <a:solidFill>
                <a:schemeClr val="tx1"/>
              </a:solidFill>
            </a:endParaRP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555625" y="712788"/>
            <a:ext cx="8194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GB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40530" y="285743"/>
            <a:ext cx="842486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Maintenant, les PMT sont de plus en plus remplacés par des </a:t>
            </a:r>
            <a:r>
              <a:rPr lang="fr-FR" sz="3200" dirty="0" err="1"/>
              <a:t>SiPM</a:t>
            </a:r>
            <a:endParaRPr lang="fr-FR" sz="3200" dirty="0"/>
          </a:p>
          <a:p>
            <a:endParaRPr lang="fr-FR" sz="3600" dirty="0"/>
          </a:p>
          <a:p>
            <a:endParaRPr lang="fr-FR" sz="3600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- meilleure résolution temporelle</a:t>
            </a:r>
          </a:p>
          <a:p>
            <a:r>
              <a:rPr lang="fr-FR" dirty="0"/>
              <a:t>- insensible aux champs magnétiques</a:t>
            </a:r>
          </a:p>
          <a:p>
            <a:r>
              <a:rPr lang="fr-FR" dirty="0"/>
              <a:t>- un </a:t>
            </a:r>
            <a:r>
              <a:rPr lang="fr-FR" dirty="0" err="1"/>
              <a:t>SiPM</a:t>
            </a:r>
            <a:r>
              <a:rPr lang="fr-FR" dirty="0"/>
              <a:t> se divise facilement en petits pixels</a:t>
            </a:r>
          </a:p>
          <a:p>
            <a:r>
              <a:rPr lang="fr-FR" dirty="0"/>
              <a:t>- le coût des </a:t>
            </a:r>
            <a:r>
              <a:rPr lang="fr-FR" dirty="0" err="1"/>
              <a:t>SiPM</a:t>
            </a:r>
            <a:r>
              <a:rPr lang="fr-FR" dirty="0"/>
              <a:t> a baissé </a:t>
            </a:r>
          </a:p>
          <a:p>
            <a:r>
              <a:rPr lang="fr-FR" dirty="0"/>
              <a:t>		(20 USD / cm</a:t>
            </a:r>
            <a:r>
              <a:rPr lang="fr-FR" baseline="30000" dirty="0"/>
              <a:t>2</a:t>
            </a:r>
            <a:r>
              <a:rPr lang="fr-FR" dirty="0"/>
              <a:t>) / en très grand volume!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537924-E944-D846-9723-501DF423F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149" y="974398"/>
            <a:ext cx="4044697" cy="192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6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September 2019</a:t>
            </a:r>
            <a:endParaRPr lang="en-GB" altLang="en-US" sz="1400"/>
          </a:p>
        </p:txBody>
      </p:sp>
      <p:sp>
        <p:nvSpPr>
          <p:cNvPr id="1843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LAL Orsay</a:t>
            </a:r>
            <a:endParaRPr lang="en-GB" altLang="en-US" sz="140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CEE313D-789B-0B4A-92AF-9CBE1059421F}" type="slidenum">
              <a:rPr lang="en-GB" altLang="en-US" sz="1400"/>
              <a:pPr/>
              <a:t>19</a:t>
            </a:fld>
            <a:endParaRPr lang="en-GB" altLang="en-US" sz="1400">
              <a:solidFill>
                <a:schemeClr val="tx1"/>
              </a:solidFill>
            </a:endParaRP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685800" y="293688"/>
            <a:ext cx="8194675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fr-FR" altLang="en-US" sz="3200" dirty="0"/>
              <a:t>Principales caractéristique d'un scanner TEP</a:t>
            </a:r>
          </a:p>
          <a:p>
            <a:endParaRPr lang="fr-FR" altLang="en-US" dirty="0"/>
          </a:p>
          <a:p>
            <a:r>
              <a:rPr lang="fr-FR" altLang="en-US" dirty="0"/>
              <a:t>(Vues par un physicien)</a:t>
            </a:r>
          </a:p>
          <a:p>
            <a:r>
              <a:rPr lang="fr-FR" altLang="en-US" dirty="0"/>
              <a:t>- la sensibilité &gt; est le paramètre le plus important</a:t>
            </a:r>
          </a:p>
          <a:p>
            <a:r>
              <a:rPr lang="fr-FR" altLang="en-US" dirty="0"/>
              <a:t>- résolution spatiale</a:t>
            </a:r>
          </a:p>
          <a:p>
            <a:r>
              <a:rPr lang="fr-FR" altLang="en-US" dirty="0"/>
              <a:t>- résolution temporelle</a:t>
            </a:r>
          </a:p>
          <a:p>
            <a:r>
              <a:rPr lang="fr-FR" altLang="en-US" dirty="0"/>
              <a:t>- résolution énergétique</a:t>
            </a:r>
          </a:p>
          <a:p>
            <a:endParaRPr lang="fr-FR" altLang="en-US" dirty="0"/>
          </a:p>
          <a:p>
            <a:r>
              <a:rPr lang="fr-FR" altLang="en-US" dirty="0"/>
              <a:t>(Vues par un médecin)</a:t>
            </a:r>
          </a:p>
          <a:p>
            <a:r>
              <a:rPr lang="fr-FR" altLang="en-US" dirty="0"/>
              <a:t>- pertinence clinique, coût</a:t>
            </a:r>
          </a:p>
          <a:p>
            <a:r>
              <a:rPr lang="fr-FR" altLang="en-US" dirty="0"/>
              <a:t>- qualité d'image, bruit dans d'image, CRC</a:t>
            </a:r>
          </a:p>
          <a:p>
            <a:r>
              <a:rPr lang="fr-FR" altLang="en-US" dirty="0"/>
              <a:t>- interface utilisateur conviviale</a:t>
            </a:r>
          </a:p>
          <a:p>
            <a:r>
              <a:rPr lang="fr-FR" altLang="en-US" dirty="0"/>
              <a:t>- confort du patient</a:t>
            </a:r>
          </a:p>
        </p:txBody>
      </p:sp>
    </p:spTree>
    <p:extLst>
      <p:ext uri="{BB962C8B-B14F-4D97-AF65-F5344CB8AC3E}">
        <p14:creationId xmlns:p14="http://schemas.microsoft.com/office/powerpoint/2010/main" val="66756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September 2019</a:t>
            </a:r>
            <a:endParaRPr lang="en-GB" altLang="en-US" sz="1400"/>
          </a:p>
        </p:txBody>
      </p:sp>
      <p:sp>
        <p:nvSpPr>
          <p:cNvPr id="1638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LAL Orsay</a:t>
            </a:r>
            <a:endParaRPr lang="en-GB" altLang="en-US" sz="140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fld id="{D8A9C53F-1DC7-E444-A853-0E9B2CADCA23}" type="slidenum">
              <a:rPr lang="en-GB" altLang="en-US" sz="1400"/>
              <a:pPr/>
              <a:t>2</a:t>
            </a:fld>
            <a:endParaRPr lang="en-GB" altLang="en-US" sz="1400">
              <a:solidFill>
                <a:schemeClr val="tx1"/>
              </a:solidFill>
            </a:endParaRPr>
          </a:p>
        </p:txBody>
      </p:sp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860425" y="543860"/>
            <a:ext cx="7597775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fr-FR" altLang="en-US" sz="4000" dirty="0">
                <a:solidFill>
                  <a:srgbClr val="FF0000"/>
                </a:solidFill>
              </a:rPr>
              <a:t>Qu'est-ce que la TEP? </a:t>
            </a:r>
          </a:p>
          <a:p>
            <a:endParaRPr lang="fr-FR" altLang="en-US" dirty="0"/>
          </a:p>
          <a:p>
            <a:r>
              <a:rPr lang="fr-FR" altLang="en-US" dirty="0"/>
              <a:t>La </a:t>
            </a:r>
            <a:r>
              <a:rPr lang="fr-FR" altLang="en-US" dirty="0">
                <a:solidFill>
                  <a:srgbClr val="FF0000"/>
                </a:solidFill>
              </a:rPr>
              <a:t>T</a:t>
            </a:r>
            <a:r>
              <a:rPr lang="fr-FR" altLang="en-US" dirty="0"/>
              <a:t>omographie par </a:t>
            </a:r>
            <a:r>
              <a:rPr lang="fr-FR" altLang="en-US" dirty="0">
                <a:solidFill>
                  <a:srgbClr val="FF0000"/>
                </a:solidFill>
              </a:rPr>
              <a:t>E</a:t>
            </a:r>
            <a:r>
              <a:rPr lang="fr-FR" altLang="en-US" dirty="0"/>
              <a:t>mission de </a:t>
            </a:r>
            <a:r>
              <a:rPr lang="fr-FR" altLang="en-US" dirty="0">
                <a:solidFill>
                  <a:srgbClr val="FF0000"/>
                </a:solidFill>
              </a:rPr>
              <a:t>P</a:t>
            </a:r>
            <a:r>
              <a:rPr lang="fr-FR" altLang="en-US" dirty="0"/>
              <a:t>ositrons est une technique non-invasive permettant de visualiser la distribution dans le corps humain d’un composé chimique marqués par un isotope radioactif .</a:t>
            </a:r>
          </a:p>
          <a:p>
            <a:r>
              <a:rPr lang="fr-FR" altLang="en-US" dirty="0"/>
              <a:t>La TEP est souvent appelée «imagerie moléculaire» ou  « imagerie fonctionnelle » pour la distinguer de l’imagerie IRM qui est considérée « anatomique ».</a:t>
            </a:r>
          </a:p>
          <a:p>
            <a:endParaRPr lang="fr-FR" altLang="en-US" dirty="0"/>
          </a:p>
          <a:p>
            <a:endParaRPr lang="en-GB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September 2019</a:t>
            </a:r>
            <a:endParaRPr lang="en-GB" altLang="en-US" sz="1400"/>
          </a:p>
        </p:txBody>
      </p:sp>
      <p:sp>
        <p:nvSpPr>
          <p:cNvPr id="1843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LAL Orsay</a:t>
            </a:r>
            <a:endParaRPr lang="en-GB" altLang="en-US" sz="140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CEE313D-789B-0B4A-92AF-9CBE1059421F}" type="slidenum">
              <a:rPr lang="en-GB" altLang="en-US" sz="1400"/>
              <a:pPr/>
              <a:t>20</a:t>
            </a:fld>
            <a:endParaRPr lang="en-GB" altLang="en-US" sz="1400">
              <a:solidFill>
                <a:schemeClr val="tx1"/>
              </a:solidFill>
            </a:endParaRP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453213" y="734733"/>
            <a:ext cx="8515223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fr-FR" altLang="en-US" dirty="0"/>
              <a:t>Principales caractéristiques d'un scanner TEP</a:t>
            </a:r>
          </a:p>
          <a:p>
            <a:endParaRPr lang="fr-FR" altLang="en-US" dirty="0"/>
          </a:p>
          <a:p>
            <a:r>
              <a:rPr lang="fr-FR" altLang="en-US" dirty="0"/>
              <a:t>- la sensitivité 		</a:t>
            </a:r>
            <a:r>
              <a:rPr lang="fr-FR" altLang="en-US" dirty="0" err="1"/>
              <a:t>qqs</a:t>
            </a:r>
            <a:r>
              <a:rPr lang="fr-FR" altLang="en-US" dirty="0"/>
              <a:t> % source ponctuelle centre</a:t>
            </a:r>
          </a:p>
          <a:p>
            <a:r>
              <a:rPr lang="fr-FR" altLang="en-US" dirty="0"/>
              <a:t>- résolution spatiale 	≈ 4mm FWHM</a:t>
            </a:r>
          </a:p>
          <a:p>
            <a:r>
              <a:rPr lang="fr-FR" altLang="en-US" dirty="0"/>
              <a:t>- résolution temporelle 	</a:t>
            </a:r>
            <a:r>
              <a:rPr lang="fr-FR" altLang="en-US" dirty="0" err="1"/>
              <a:t>qqs</a:t>
            </a:r>
            <a:r>
              <a:rPr lang="fr-FR" altLang="en-US" dirty="0"/>
              <a:t> ns - </a:t>
            </a:r>
            <a:r>
              <a:rPr lang="fr-FR" altLang="en-US" dirty="0">
                <a:solidFill>
                  <a:srgbClr val="FF0000"/>
                </a:solidFill>
              </a:rPr>
              <a:t>213 </a:t>
            </a:r>
            <a:r>
              <a:rPr lang="fr-FR" altLang="en-US" dirty="0" err="1">
                <a:solidFill>
                  <a:srgbClr val="FF0000"/>
                </a:solidFill>
              </a:rPr>
              <a:t>ps</a:t>
            </a:r>
            <a:r>
              <a:rPr lang="fr-FR" altLang="en-US" dirty="0"/>
              <a:t> FWHM</a:t>
            </a:r>
          </a:p>
          <a:p>
            <a:r>
              <a:rPr lang="fr-FR" altLang="en-US" dirty="0"/>
              <a:t>- résolution	en énergie	≈15 %</a:t>
            </a:r>
          </a:p>
          <a:p>
            <a:endParaRPr lang="fr-FR" altLang="en-US" dirty="0"/>
          </a:p>
          <a:p>
            <a:endParaRPr lang="fr-FR" altLang="en-US" dirty="0"/>
          </a:p>
          <a:p>
            <a:r>
              <a:rPr lang="fr-FR" altLang="en-US" dirty="0"/>
              <a:t>A partir de maintenant  j’utiliserai le terme </a:t>
            </a:r>
          </a:p>
          <a:p>
            <a:r>
              <a:rPr lang="fr-FR" altLang="en-US" dirty="0" err="1">
                <a:solidFill>
                  <a:srgbClr val="FF0000"/>
                </a:solidFill>
              </a:rPr>
              <a:t>C</a:t>
            </a:r>
            <a:r>
              <a:rPr lang="fr-FR" altLang="en-US" dirty="0" err="1"/>
              <a:t>oincidence</a:t>
            </a:r>
            <a:r>
              <a:rPr lang="fr-FR" altLang="en-US" dirty="0"/>
              <a:t> </a:t>
            </a:r>
            <a:r>
              <a:rPr lang="fr-FR" altLang="en-US" dirty="0">
                <a:solidFill>
                  <a:srgbClr val="FF0000"/>
                </a:solidFill>
              </a:rPr>
              <a:t>T</a:t>
            </a:r>
            <a:r>
              <a:rPr lang="fr-FR" altLang="en-US" dirty="0"/>
              <a:t>ime </a:t>
            </a:r>
            <a:r>
              <a:rPr lang="fr-FR" altLang="en-US" dirty="0" err="1">
                <a:solidFill>
                  <a:srgbClr val="FF0000"/>
                </a:solidFill>
              </a:rPr>
              <a:t>R</a:t>
            </a:r>
            <a:r>
              <a:rPr lang="fr-FR" altLang="en-US" dirty="0" err="1"/>
              <a:t>esolution</a:t>
            </a:r>
            <a:r>
              <a:rPr lang="fr-FR" altLang="en-US" dirty="0"/>
              <a:t> FWHM   </a:t>
            </a:r>
            <a:r>
              <a:rPr lang="fr-FR" altLang="en-US" sz="4000" dirty="0">
                <a:solidFill>
                  <a:srgbClr val="FF0000"/>
                </a:solidFill>
              </a:rPr>
              <a:t>CTR</a:t>
            </a:r>
          </a:p>
        </p:txBody>
      </p:sp>
    </p:spTree>
    <p:extLst>
      <p:ext uri="{BB962C8B-B14F-4D97-AF65-F5344CB8AC3E}">
        <p14:creationId xmlns:p14="http://schemas.microsoft.com/office/powerpoint/2010/main" val="958001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September 2019</a:t>
            </a:r>
            <a:endParaRPr lang="en-GB" altLang="en-US" sz="1400"/>
          </a:p>
        </p:txBody>
      </p:sp>
      <p:sp>
        <p:nvSpPr>
          <p:cNvPr id="6349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LAL Orsay</a:t>
            </a:r>
            <a:endParaRPr lang="en-GB" altLang="en-US" sz="140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fld id="{0F6CD3D2-95C4-3449-9A1A-6ABCD8007B7D}" type="slidenum">
              <a:rPr lang="en-GB" altLang="en-US" sz="1400"/>
              <a:pPr/>
              <a:t>21</a:t>
            </a:fld>
            <a:endParaRPr lang="en-GB" altLang="en-US" sz="1400">
              <a:solidFill>
                <a:schemeClr val="tx1"/>
              </a:solidFill>
            </a:endParaRPr>
          </a:p>
        </p:txBody>
      </p:sp>
      <p:sp>
        <p:nvSpPr>
          <p:cNvPr id="63493" name="Rectangle 2"/>
          <p:cNvSpPr>
            <a:spLocks noChangeArrowheads="1"/>
          </p:cNvSpPr>
          <p:nvPr/>
        </p:nvSpPr>
        <p:spPr bwMode="auto">
          <a:xfrm>
            <a:off x="450273" y="275035"/>
            <a:ext cx="8284447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fr-FR" altLang="en-US" sz="4000"/>
              <a:t>La résolution temporelle est essentielle</a:t>
            </a:r>
          </a:p>
          <a:p>
            <a:endParaRPr lang="fr-FR" altLang="en-US" sz="1800"/>
          </a:p>
          <a:p>
            <a:r>
              <a:rPr lang="fr-FR" altLang="en-US"/>
              <a:t>Les taux de comptage en TEP sont importants (≥ 10</a:t>
            </a:r>
            <a:r>
              <a:rPr lang="fr-FR" altLang="en-US" baseline="30000"/>
              <a:t>7</a:t>
            </a:r>
            <a:r>
              <a:rPr lang="fr-FR" altLang="en-US"/>
              <a:t> / s)</a:t>
            </a:r>
          </a:p>
        </p:txBody>
      </p:sp>
      <p:sp>
        <p:nvSpPr>
          <p:cNvPr id="63494" name="Line 3"/>
          <p:cNvSpPr>
            <a:spLocks noChangeShapeType="1"/>
          </p:cNvSpPr>
          <p:nvPr/>
        </p:nvSpPr>
        <p:spPr bwMode="auto">
          <a:xfrm>
            <a:off x="1295400" y="5562600"/>
            <a:ext cx="464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5" name="Line 4"/>
          <p:cNvSpPr>
            <a:spLocks noChangeShapeType="1"/>
          </p:cNvSpPr>
          <p:nvPr/>
        </p:nvSpPr>
        <p:spPr bwMode="auto">
          <a:xfrm flipV="1">
            <a:off x="1295400" y="2743200"/>
            <a:ext cx="0" cy="281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6" name="Freeform 6"/>
          <p:cNvSpPr>
            <a:spLocks/>
          </p:cNvSpPr>
          <p:nvPr/>
        </p:nvSpPr>
        <p:spPr bwMode="auto">
          <a:xfrm>
            <a:off x="1295400" y="3124200"/>
            <a:ext cx="2514600" cy="2438400"/>
          </a:xfrm>
          <a:custGeom>
            <a:avLst/>
            <a:gdLst>
              <a:gd name="T0" fmla="*/ 0 w 1584"/>
              <a:gd name="T1" fmla="*/ 2147483647 h 1536"/>
              <a:gd name="T2" fmla="*/ 2147483647 w 1584"/>
              <a:gd name="T3" fmla="*/ 2147483647 h 1536"/>
              <a:gd name="T4" fmla="*/ 2147483647 w 1584"/>
              <a:gd name="T5" fmla="*/ 2147483647 h 1536"/>
              <a:gd name="T6" fmla="*/ 2147483647 w 1584"/>
              <a:gd name="T7" fmla="*/ 0 h 1536"/>
              <a:gd name="T8" fmla="*/ 0 60000 65536"/>
              <a:gd name="T9" fmla="*/ 0 60000 65536"/>
              <a:gd name="T10" fmla="*/ 0 60000 65536"/>
              <a:gd name="T11" fmla="*/ 0 60000 65536"/>
              <a:gd name="T12" fmla="*/ 0 w 1584"/>
              <a:gd name="T13" fmla="*/ 0 h 1536"/>
              <a:gd name="T14" fmla="*/ 1584 w 1584"/>
              <a:gd name="T15" fmla="*/ 1536 h 1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4" h="1536">
                <a:moveTo>
                  <a:pt x="0" y="1536"/>
                </a:moveTo>
                <a:cubicBezTo>
                  <a:pt x="200" y="1512"/>
                  <a:pt x="400" y="1488"/>
                  <a:pt x="576" y="1392"/>
                </a:cubicBezTo>
                <a:cubicBezTo>
                  <a:pt x="752" y="1296"/>
                  <a:pt x="888" y="1192"/>
                  <a:pt x="1056" y="960"/>
                </a:cubicBezTo>
                <a:cubicBezTo>
                  <a:pt x="1224" y="728"/>
                  <a:pt x="1404" y="364"/>
                  <a:pt x="1584" y="0"/>
                </a:cubicBezTo>
              </a:path>
            </a:pathLst>
          </a:cu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63497" name="Freeform 7"/>
          <p:cNvSpPr>
            <a:spLocks/>
          </p:cNvSpPr>
          <p:nvPr/>
        </p:nvSpPr>
        <p:spPr bwMode="auto">
          <a:xfrm>
            <a:off x="1295400" y="3962400"/>
            <a:ext cx="5105400" cy="1574800"/>
          </a:xfrm>
          <a:custGeom>
            <a:avLst/>
            <a:gdLst>
              <a:gd name="T0" fmla="*/ 0 w 2688"/>
              <a:gd name="T1" fmla="*/ 2147483647 h 704"/>
              <a:gd name="T2" fmla="*/ 2147483647 w 2688"/>
              <a:gd name="T3" fmla="*/ 2147483647 h 704"/>
              <a:gd name="T4" fmla="*/ 2147483647 w 2688"/>
              <a:gd name="T5" fmla="*/ 2147483647 h 704"/>
              <a:gd name="T6" fmla="*/ 2147483647 w 2688"/>
              <a:gd name="T7" fmla="*/ 2147483647 h 704"/>
              <a:gd name="T8" fmla="*/ 2147483647 w 2688"/>
              <a:gd name="T9" fmla="*/ 2147483647 h 704"/>
              <a:gd name="T10" fmla="*/ 2147483647 w 2688"/>
              <a:gd name="T11" fmla="*/ 2147483647 h 7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88"/>
              <a:gd name="T19" fmla="*/ 0 h 704"/>
              <a:gd name="T20" fmla="*/ 2688 w 2688"/>
              <a:gd name="T21" fmla="*/ 704 h 7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88" h="704">
                <a:moveTo>
                  <a:pt x="0" y="704"/>
                </a:moveTo>
                <a:cubicBezTo>
                  <a:pt x="136" y="520"/>
                  <a:pt x="272" y="336"/>
                  <a:pt x="432" y="224"/>
                </a:cubicBezTo>
                <a:cubicBezTo>
                  <a:pt x="592" y="112"/>
                  <a:pt x="768" y="64"/>
                  <a:pt x="960" y="32"/>
                </a:cubicBezTo>
                <a:cubicBezTo>
                  <a:pt x="1152" y="0"/>
                  <a:pt x="1384" y="8"/>
                  <a:pt x="1584" y="32"/>
                </a:cubicBezTo>
                <a:cubicBezTo>
                  <a:pt x="1784" y="56"/>
                  <a:pt x="1976" y="120"/>
                  <a:pt x="2160" y="176"/>
                </a:cubicBezTo>
                <a:cubicBezTo>
                  <a:pt x="2344" y="232"/>
                  <a:pt x="2600" y="336"/>
                  <a:pt x="2688" y="368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63498" name="Rectangle 9"/>
          <p:cNvSpPr>
            <a:spLocks noChangeArrowheads="1"/>
          </p:cNvSpPr>
          <p:nvPr/>
        </p:nvSpPr>
        <p:spPr bwMode="auto">
          <a:xfrm>
            <a:off x="4229100" y="2847975"/>
            <a:ext cx="49149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fr-FR" altLang="en-US">
                <a:solidFill>
                  <a:schemeClr val="folHlink"/>
                </a:solidFill>
              </a:rPr>
              <a:t>Fortuites  ~ </a:t>
            </a:r>
            <a:r>
              <a:rPr lang="fr-FR" altLang="en-US" err="1">
                <a:solidFill>
                  <a:schemeClr val="folHlink"/>
                </a:solidFill>
              </a:rPr>
              <a:t>Δt</a:t>
            </a:r>
            <a:r>
              <a:rPr lang="fr-FR" altLang="en-US">
                <a:solidFill>
                  <a:schemeClr val="folHlink"/>
                </a:solidFill>
              </a:rPr>
              <a:t> × activité</a:t>
            </a:r>
            <a:r>
              <a:rPr lang="fr-FR" altLang="en-US" baseline="30000">
                <a:solidFill>
                  <a:schemeClr val="folHlink"/>
                </a:solidFill>
              </a:rPr>
              <a:t>2</a:t>
            </a:r>
          </a:p>
          <a:p>
            <a:endParaRPr lang="en-GB" altLang="en-US">
              <a:solidFill>
                <a:schemeClr val="folHlink"/>
              </a:solidFill>
            </a:endParaRPr>
          </a:p>
          <a:p>
            <a:r>
              <a:rPr lang="en-GB" altLang="en-US">
                <a:solidFill>
                  <a:srgbClr val="CB0702"/>
                </a:solidFill>
              </a:rPr>
              <a:t>       Noise Equivalent Counts </a:t>
            </a:r>
            <a:endParaRPr lang="en-GB" altLang="en-US" sz="1800"/>
          </a:p>
        </p:txBody>
      </p:sp>
      <p:sp>
        <p:nvSpPr>
          <p:cNvPr id="63499" name="Line 14"/>
          <p:cNvSpPr>
            <a:spLocks noChangeShapeType="1"/>
          </p:cNvSpPr>
          <p:nvPr/>
        </p:nvSpPr>
        <p:spPr bwMode="auto">
          <a:xfrm flipV="1">
            <a:off x="1295400" y="2438400"/>
            <a:ext cx="19812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0" name="Rectangle 15"/>
          <p:cNvSpPr>
            <a:spLocks noChangeArrowheads="1"/>
          </p:cNvSpPr>
          <p:nvPr/>
        </p:nvSpPr>
        <p:spPr bwMode="auto">
          <a:xfrm>
            <a:off x="617538" y="2333625"/>
            <a:ext cx="18133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fr-FR" altLang="en-US" sz="1800"/>
              <a:t>Nombre de coups</a:t>
            </a:r>
          </a:p>
        </p:txBody>
      </p:sp>
      <p:sp>
        <p:nvSpPr>
          <p:cNvPr id="63501" name="Rectangle 16"/>
          <p:cNvSpPr>
            <a:spLocks noChangeArrowheads="1"/>
          </p:cNvSpPr>
          <p:nvPr/>
        </p:nvSpPr>
        <p:spPr bwMode="auto">
          <a:xfrm>
            <a:off x="5640388" y="5594350"/>
            <a:ext cx="9412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altLang="en-US" sz="1800" err="1"/>
              <a:t>Activité</a:t>
            </a:r>
            <a:endParaRPr lang="en-GB" altLang="en-US" sz="1800"/>
          </a:p>
        </p:txBody>
      </p:sp>
      <p:sp>
        <p:nvSpPr>
          <p:cNvPr id="63502" name="Rectangle 17"/>
          <p:cNvSpPr>
            <a:spLocks noChangeArrowheads="1"/>
          </p:cNvSpPr>
          <p:nvPr/>
        </p:nvSpPr>
        <p:spPr bwMode="auto">
          <a:xfrm>
            <a:off x="3351213" y="2233613"/>
            <a:ext cx="34355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fr-FR" altLang="en-US"/>
              <a:t>vrais coups  ~activité</a:t>
            </a:r>
            <a:r>
              <a:rPr lang="en-GB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02701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2" y="1609255"/>
            <a:ext cx="2635427" cy="1785289"/>
          </a:xfrm>
          <a:prstGeom prst="rect">
            <a:avLst/>
          </a:prstGeom>
        </p:spPr>
      </p:pic>
      <p:sp>
        <p:nvSpPr>
          <p:cNvPr id="6451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September 2019</a:t>
            </a:r>
            <a:endParaRPr lang="en-GB" altLang="en-US" sz="1400"/>
          </a:p>
        </p:txBody>
      </p:sp>
      <p:sp>
        <p:nvSpPr>
          <p:cNvPr id="6451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LAL Orsay</a:t>
            </a:r>
            <a:endParaRPr lang="en-GB" altLang="en-US" sz="140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fld id="{53B0FBFA-AD9B-7648-81EE-4D8432CE66E8}" type="slidenum">
              <a:rPr lang="en-GB" altLang="en-US" sz="1400"/>
              <a:pPr/>
              <a:t>22</a:t>
            </a:fld>
            <a:endParaRPr lang="en-GB" altLang="en-US" sz="1400">
              <a:solidFill>
                <a:schemeClr val="tx1"/>
              </a:solidFill>
            </a:endParaRPr>
          </a:p>
        </p:txBody>
      </p:sp>
      <p:sp>
        <p:nvSpPr>
          <p:cNvPr id="64517" name="Rectangle 46"/>
          <p:cNvSpPr>
            <a:spLocks noChangeArrowheads="1"/>
          </p:cNvSpPr>
          <p:nvPr/>
        </p:nvSpPr>
        <p:spPr bwMode="auto">
          <a:xfrm>
            <a:off x="431864" y="308090"/>
            <a:ext cx="83726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fr-FR" altLang="en-US" sz="3600" dirty="0"/>
              <a:t>Utiliser l’information de  “Temps de vol” ? </a:t>
            </a:r>
            <a:r>
              <a:rPr lang="en-GB" altLang="en-US" sz="3600" dirty="0"/>
              <a:t> </a:t>
            </a:r>
          </a:p>
          <a:p>
            <a:r>
              <a:rPr lang="en-GB" altLang="en-US" sz="3600" dirty="0"/>
              <a:t>			∆x=15 cm =&gt;    ∆t =1 ns !</a:t>
            </a:r>
          </a:p>
        </p:txBody>
      </p:sp>
      <p:sp>
        <p:nvSpPr>
          <p:cNvPr id="64518" name="Rectangle 47"/>
          <p:cNvSpPr>
            <a:spLocks noChangeArrowheads="1"/>
          </p:cNvSpPr>
          <p:nvPr/>
        </p:nvSpPr>
        <p:spPr bwMode="auto">
          <a:xfrm>
            <a:off x="237947" y="3603337"/>
            <a:ext cx="927209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fr-FR" altLang="en-US" dirty="0"/>
              <a:t>Si on peut obtenir un CTR≈20 </a:t>
            </a:r>
            <a:r>
              <a:rPr lang="fr-FR" altLang="en-US" dirty="0" err="1"/>
              <a:t>ps</a:t>
            </a:r>
            <a:r>
              <a:rPr lang="fr-FR" altLang="en-US" dirty="0"/>
              <a:t>  </a:t>
            </a:r>
          </a:p>
          <a:p>
            <a:r>
              <a:rPr lang="fr-FR" altLang="en-US" dirty="0"/>
              <a:t>	l’annihilation sera localisé dans un  domaine de 3mm ! </a:t>
            </a:r>
            <a:r>
              <a:rPr lang="en-GB" altLang="en-US" dirty="0"/>
              <a:t> </a:t>
            </a:r>
            <a:r>
              <a:rPr lang="en-GB" altLang="en-US" sz="4000" dirty="0">
                <a:solidFill>
                  <a:srgbClr val="EF0500"/>
                </a:solidFill>
              </a:rPr>
              <a:t> </a:t>
            </a:r>
            <a:endParaRPr lang="en-GB" altLang="en-US" sz="3200" dirty="0">
              <a:solidFill>
                <a:srgbClr val="EF0500"/>
              </a:solidFill>
            </a:endParaRPr>
          </a:p>
        </p:txBody>
      </p:sp>
      <p:grpSp>
        <p:nvGrpSpPr>
          <p:cNvPr id="64519" name="Group 49"/>
          <p:cNvGrpSpPr>
            <a:grpSpLocks/>
          </p:cNvGrpSpPr>
          <p:nvPr/>
        </p:nvGrpSpPr>
        <p:grpSpPr bwMode="auto">
          <a:xfrm>
            <a:off x="381000" y="1985552"/>
            <a:ext cx="8382000" cy="914400"/>
            <a:chOff x="355600" y="2349500"/>
            <a:chExt cx="8382000" cy="914400"/>
          </a:xfrm>
        </p:grpSpPr>
        <p:sp>
          <p:nvSpPr>
            <p:cNvPr id="64521" name="Rectangle 44"/>
            <p:cNvSpPr>
              <a:spLocks noChangeArrowheads="1"/>
            </p:cNvSpPr>
            <p:nvPr/>
          </p:nvSpPr>
          <p:spPr bwMode="auto">
            <a:xfrm>
              <a:off x="7454900" y="2374900"/>
              <a:ext cx="1282700" cy="8763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2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2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800">
                  <a:solidFill>
                    <a:schemeClr val="tx2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800">
                  <a:solidFill>
                    <a:schemeClr val="tx2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800">
                  <a:solidFill>
                    <a:schemeClr val="tx2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64523" name="Group 25"/>
            <p:cNvGrpSpPr>
              <a:grpSpLocks/>
            </p:cNvGrpSpPr>
            <p:nvPr/>
          </p:nvGrpSpPr>
          <p:grpSpPr bwMode="auto">
            <a:xfrm flipV="1">
              <a:off x="4606925" y="2697163"/>
              <a:ext cx="2746375" cy="127000"/>
              <a:chOff x="1630" y="2691"/>
              <a:chExt cx="3042" cy="320"/>
            </a:xfrm>
          </p:grpSpPr>
          <p:grpSp>
            <p:nvGrpSpPr>
              <p:cNvPr id="64545" name="Group 14"/>
              <p:cNvGrpSpPr>
                <a:grpSpLocks/>
              </p:cNvGrpSpPr>
              <p:nvPr/>
            </p:nvGrpSpPr>
            <p:grpSpPr bwMode="auto">
              <a:xfrm>
                <a:off x="2966" y="2707"/>
                <a:ext cx="1706" cy="304"/>
                <a:chOff x="2966" y="2707"/>
                <a:chExt cx="1706" cy="304"/>
              </a:xfrm>
            </p:grpSpPr>
            <p:grpSp>
              <p:nvGrpSpPr>
                <p:cNvPr id="64553" name="Group 5"/>
                <p:cNvGrpSpPr>
                  <a:grpSpLocks/>
                </p:cNvGrpSpPr>
                <p:nvPr/>
              </p:nvGrpSpPr>
              <p:grpSpPr bwMode="auto">
                <a:xfrm>
                  <a:off x="2966" y="2707"/>
                  <a:ext cx="1346" cy="304"/>
                  <a:chOff x="1104" y="2848"/>
                  <a:chExt cx="1920" cy="454"/>
                </a:xfrm>
              </p:grpSpPr>
              <p:grpSp>
                <p:nvGrpSpPr>
                  <p:cNvPr id="64556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2064" y="2854"/>
                    <a:ext cx="960" cy="448"/>
                    <a:chOff x="1008" y="2752"/>
                    <a:chExt cx="960" cy="448"/>
                  </a:xfrm>
                </p:grpSpPr>
                <p:sp>
                  <p:nvSpPr>
                    <p:cNvPr id="64560" name="Freeform 7"/>
                    <p:cNvSpPr>
                      <a:spLocks/>
                    </p:cNvSpPr>
                    <p:nvPr/>
                  </p:nvSpPr>
                  <p:spPr bwMode="auto">
                    <a:xfrm>
                      <a:off x="1008" y="2752"/>
                      <a:ext cx="480" cy="224"/>
                    </a:xfrm>
                    <a:custGeom>
                      <a:avLst/>
                      <a:gdLst>
                        <a:gd name="T0" fmla="*/ 0 w 480"/>
                        <a:gd name="T1" fmla="*/ 224 h 224"/>
                        <a:gd name="T2" fmla="*/ 144 w 480"/>
                        <a:gd name="T3" fmla="*/ 32 h 224"/>
                        <a:gd name="T4" fmla="*/ 336 w 480"/>
                        <a:gd name="T5" fmla="*/ 32 h 224"/>
                        <a:gd name="T6" fmla="*/ 480 w 480"/>
                        <a:gd name="T7" fmla="*/ 224 h 22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80"/>
                        <a:gd name="T13" fmla="*/ 0 h 224"/>
                        <a:gd name="T14" fmla="*/ 480 w 480"/>
                        <a:gd name="T15" fmla="*/ 224 h 224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80" h="224">
                          <a:moveTo>
                            <a:pt x="0" y="224"/>
                          </a:moveTo>
                          <a:cubicBezTo>
                            <a:pt x="44" y="144"/>
                            <a:pt x="88" y="64"/>
                            <a:pt x="144" y="32"/>
                          </a:cubicBezTo>
                          <a:cubicBezTo>
                            <a:pt x="200" y="0"/>
                            <a:pt x="280" y="0"/>
                            <a:pt x="336" y="32"/>
                          </a:cubicBezTo>
                          <a:cubicBezTo>
                            <a:pt x="392" y="64"/>
                            <a:pt x="436" y="144"/>
                            <a:pt x="480" y="224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EF05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1pPr>
                      <a:lvl2pPr marL="37931725" indent="-37474525"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2pPr>
                      <a:lvl3pPr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3pPr>
                      <a:lvl4pPr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4pPr>
                      <a:lvl5pPr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4561" name="Freeform 8"/>
                    <p:cNvSpPr>
                      <a:spLocks/>
                    </p:cNvSpPr>
                    <p:nvPr/>
                  </p:nvSpPr>
                  <p:spPr bwMode="auto">
                    <a:xfrm flipV="1">
                      <a:off x="1488" y="2976"/>
                      <a:ext cx="480" cy="224"/>
                    </a:xfrm>
                    <a:custGeom>
                      <a:avLst/>
                      <a:gdLst>
                        <a:gd name="T0" fmla="*/ 0 w 480"/>
                        <a:gd name="T1" fmla="*/ 224 h 224"/>
                        <a:gd name="T2" fmla="*/ 144 w 480"/>
                        <a:gd name="T3" fmla="*/ 32 h 224"/>
                        <a:gd name="T4" fmla="*/ 336 w 480"/>
                        <a:gd name="T5" fmla="*/ 32 h 224"/>
                        <a:gd name="T6" fmla="*/ 480 w 480"/>
                        <a:gd name="T7" fmla="*/ 224 h 22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80"/>
                        <a:gd name="T13" fmla="*/ 0 h 224"/>
                        <a:gd name="T14" fmla="*/ 480 w 480"/>
                        <a:gd name="T15" fmla="*/ 224 h 224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80" h="224">
                          <a:moveTo>
                            <a:pt x="0" y="224"/>
                          </a:moveTo>
                          <a:cubicBezTo>
                            <a:pt x="44" y="144"/>
                            <a:pt x="88" y="64"/>
                            <a:pt x="144" y="32"/>
                          </a:cubicBezTo>
                          <a:cubicBezTo>
                            <a:pt x="200" y="0"/>
                            <a:pt x="280" y="0"/>
                            <a:pt x="336" y="32"/>
                          </a:cubicBezTo>
                          <a:cubicBezTo>
                            <a:pt x="392" y="64"/>
                            <a:pt x="436" y="144"/>
                            <a:pt x="480" y="224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EF05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1pPr>
                      <a:lvl2pPr marL="37931725" indent="-37474525"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2pPr>
                      <a:lvl3pPr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3pPr>
                      <a:lvl4pPr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4pPr>
                      <a:lvl5pPr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455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104" y="2848"/>
                    <a:ext cx="960" cy="448"/>
                    <a:chOff x="1008" y="2752"/>
                    <a:chExt cx="960" cy="448"/>
                  </a:xfrm>
                </p:grpSpPr>
                <p:sp>
                  <p:nvSpPr>
                    <p:cNvPr id="64558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1008" y="2752"/>
                      <a:ext cx="480" cy="224"/>
                    </a:xfrm>
                    <a:custGeom>
                      <a:avLst/>
                      <a:gdLst>
                        <a:gd name="T0" fmla="*/ 0 w 480"/>
                        <a:gd name="T1" fmla="*/ 224 h 224"/>
                        <a:gd name="T2" fmla="*/ 144 w 480"/>
                        <a:gd name="T3" fmla="*/ 32 h 224"/>
                        <a:gd name="T4" fmla="*/ 336 w 480"/>
                        <a:gd name="T5" fmla="*/ 32 h 224"/>
                        <a:gd name="T6" fmla="*/ 480 w 480"/>
                        <a:gd name="T7" fmla="*/ 224 h 22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80"/>
                        <a:gd name="T13" fmla="*/ 0 h 224"/>
                        <a:gd name="T14" fmla="*/ 480 w 480"/>
                        <a:gd name="T15" fmla="*/ 224 h 224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80" h="224">
                          <a:moveTo>
                            <a:pt x="0" y="224"/>
                          </a:moveTo>
                          <a:cubicBezTo>
                            <a:pt x="44" y="144"/>
                            <a:pt x="88" y="64"/>
                            <a:pt x="144" y="32"/>
                          </a:cubicBezTo>
                          <a:cubicBezTo>
                            <a:pt x="200" y="0"/>
                            <a:pt x="280" y="0"/>
                            <a:pt x="336" y="32"/>
                          </a:cubicBezTo>
                          <a:cubicBezTo>
                            <a:pt x="392" y="64"/>
                            <a:pt x="436" y="144"/>
                            <a:pt x="480" y="224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EF05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1pPr>
                      <a:lvl2pPr marL="37931725" indent="-37474525"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2pPr>
                      <a:lvl3pPr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3pPr>
                      <a:lvl4pPr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4pPr>
                      <a:lvl5pPr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4559" name="Freeform 11"/>
                    <p:cNvSpPr>
                      <a:spLocks/>
                    </p:cNvSpPr>
                    <p:nvPr/>
                  </p:nvSpPr>
                  <p:spPr bwMode="auto">
                    <a:xfrm flipV="1">
                      <a:off x="1488" y="2976"/>
                      <a:ext cx="480" cy="224"/>
                    </a:xfrm>
                    <a:custGeom>
                      <a:avLst/>
                      <a:gdLst>
                        <a:gd name="T0" fmla="*/ 0 w 480"/>
                        <a:gd name="T1" fmla="*/ 224 h 224"/>
                        <a:gd name="T2" fmla="*/ 144 w 480"/>
                        <a:gd name="T3" fmla="*/ 32 h 224"/>
                        <a:gd name="T4" fmla="*/ 336 w 480"/>
                        <a:gd name="T5" fmla="*/ 32 h 224"/>
                        <a:gd name="T6" fmla="*/ 480 w 480"/>
                        <a:gd name="T7" fmla="*/ 224 h 22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80"/>
                        <a:gd name="T13" fmla="*/ 0 h 224"/>
                        <a:gd name="T14" fmla="*/ 480 w 480"/>
                        <a:gd name="T15" fmla="*/ 224 h 224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80" h="224">
                          <a:moveTo>
                            <a:pt x="0" y="224"/>
                          </a:moveTo>
                          <a:cubicBezTo>
                            <a:pt x="44" y="144"/>
                            <a:pt x="88" y="64"/>
                            <a:pt x="144" y="32"/>
                          </a:cubicBezTo>
                          <a:cubicBezTo>
                            <a:pt x="200" y="0"/>
                            <a:pt x="280" y="0"/>
                            <a:pt x="336" y="32"/>
                          </a:cubicBezTo>
                          <a:cubicBezTo>
                            <a:pt x="392" y="64"/>
                            <a:pt x="436" y="144"/>
                            <a:pt x="480" y="224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EF05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1pPr>
                      <a:lvl2pPr marL="37931725" indent="-37474525"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2pPr>
                      <a:lvl3pPr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3pPr>
                      <a:lvl4pPr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4pPr>
                      <a:lvl5pPr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  <p:sp>
              <p:nvSpPr>
                <p:cNvPr id="64554" name="Freeform 12"/>
                <p:cNvSpPr>
                  <a:spLocks/>
                </p:cNvSpPr>
                <p:nvPr/>
              </p:nvSpPr>
              <p:spPr bwMode="auto">
                <a:xfrm>
                  <a:off x="4295" y="2831"/>
                  <a:ext cx="320" cy="36"/>
                </a:xfrm>
                <a:custGeom>
                  <a:avLst/>
                  <a:gdLst>
                    <a:gd name="T0" fmla="*/ 1 w 456"/>
                    <a:gd name="T1" fmla="*/ 1 h 56"/>
                    <a:gd name="T2" fmla="*/ 1 w 456"/>
                    <a:gd name="T3" fmla="*/ 1 h 56"/>
                    <a:gd name="T4" fmla="*/ 1 w 456"/>
                    <a:gd name="T5" fmla="*/ 1 h 56"/>
                    <a:gd name="T6" fmla="*/ 0 60000 65536"/>
                    <a:gd name="T7" fmla="*/ 0 60000 65536"/>
                    <a:gd name="T8" fmla="*/ 0 60000 65536"/>
                    <a:gd name="T9" fmla="*/ 0 w 456"/>
                    <a:gd name="T10" fmla="*/ 0 h 56"/>
                    <a:gd name="T11" fmla="*/ 456 w 456"/>
                    <a:gd name="T12" fmla="*/ 56 h 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56" h="56">
                      <a:moveTo>
                        <a:pt x="24" y="56"/>
                      </a:moveTo>
                      <a:cubicBezTo>
                        <a:pt x="12" y="36"/>
                        <a:pt x="0" y="16"/>
                        <a:pt x="72" y="8"/>
                      </a:cubicBezTo>
                      <a:cubicBezTo>
                        <a:pt x="144" y="0"/>
                        <a:pt x="392" y="8"/>
                        <a:pt x="456" y="8"/>
                      </a:cubicBezTo>
                    </a:path>
                  </a:pathLst>
                </a:custGeom>
                <a:noFill/>
                <a:ln w="38100">
                  <a:solidFill>
                    <a:srgbClr val="EF05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2"/>
                      </a:solidFill>
                      <a:latin typeface="Times" charset="0"/>
                      <a:ea typeface="ＭＳ Ｐゴシック" charset="-128"/>
                    </a:defRPr>
                  </a:lvl1pPr>
                  <a:lvl2pPr marL="37931725" indent="-37474525">
                    <a:defRPr sz="2800">
                      <a:solidFill>
                        <a:schemeClr val="tx2"/>
                      </a:solidFill>
                      <a:latin typeface="Times" charset="0"/>
                      <a:ea typeface="ＭＳ Ｐゴシック" charset="-128"/>
                    </a:defRPr>
                  </a:lvl2pPr>
                  <a:lvl3pPr>
                    <a:defRPr sz="2800">
                      <a:solidFill>
                        <a:schemeClr val="tx2"/>
                      </a:solidFill>
                      <a:latin typeface="Times" charset="0"/>
                      <a:ea typeface="ＭＳ Ｐゴシック" charset="-128"/>
                    </a:defRPr>
                  </a:lvl3pPr>
                  <a:lvl4pPr>
                    <a:defRPr sz="2800">
                      <a:solidFill>
                        <a:schemeClr val="tx2"/>
                      </a:solidFill>
                      <a:latin typeface="Times" charset="0"/>
                      <a:ea typeface="ＭＳ Ｐゴシック" charset="-128"/>
                    </a:defRPr>
                  </a:lvl4pPr>
                  <a:lvl5pPr>
                    <a:defRPr sz="2800">
                      <a:solidFill>
                        <a:schemeClr val="tx2"/>
                      </a:solidFill>
                      <a:latin typeface="Times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2"/>
                      </a:solidFill>
                      <a:latin typeface="Times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2"/>
                      </a:solidFill>
                      <a:latin typeface="Times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2"/>
                      </a:solidFill>
                      <a:latin typeface="Times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2"/>
                      </a:solidFill>
                      <a:latin typeface="Times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4555" name="Line 13"/>
                <p:cNvSpPr>
                  <a:spLocks noChangeShapeType="1"/>
                </p:cNvSpPr>
                <p:nvPr/>
              </p:nvSpPr>
              <p:spPr bwMode="auto">
                <a:xfrm>
                  <a:off x="4578" y="2831"/>
                  <a:ext cx="94" cy="0"/>
                </a:xfrm>
                <a:prstGeom prst="line">
                  <a:avLst/>
                </a:prstGeom>
                <a:noFill/>
                <a:ln w="38100">
                  <a:solidFill>
                    <a:srgbClr val="EF05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4546" name="Group 16"/>
              <p:cNvGrpSpPr>
                <a:grpSpLocks/>
              </p:cNvGrpSpPr>
              <p:nvPr/>
            </p:nvGrpSpPr>
            <p:grpSpPr bwMode="auto">
              <a:xfrm>
                <a:off x="1630" y="2691"/>
                <a:ext cx="1346" cy="304"/>
                <a:chOff x="1104" y="2848"/>
                <a:chExt cx="1920" cy="454"/>
              </a:xfrm>
            </p:grpSpPr>
            <p:grpSp>
              <p:nvGrpSpPr>
                <p:cNvPr id="64547" name="Group 17"/>
                <p:cNvGrpSpPr>
                  <a:grpSpLocks/>
                </p:cNvGrpSpPr>
                <p:nvPr/>
              </p:nvGrpSpPr>
              <p:grpSpPr bwMode="auto">
                <a:xfrm>
                  <a:off x="2064" y="2854"/>
                  <a:ext cx="960" cy="448"/>
                  <a:chOff x="1008" y="2752"/>
                  <a:chExt cx="960" cy="448"/>
                </a:xfrm>
              </p:grpSpPr>
              <p:sp>
                <p:nvSpPr>
                  <p:cNvPr id="64551" name="Freeform 18"/>
                  <p:cNvSpPr>
                    <a:spLocks/>
                  </p:cNvSpPr>
                  <p:nvPr/>
                </p:nvSpPr>
                <p:spPr bwMode="auto">
                  <a:xfrm>
                    <a:off x="1008" y="2752"/>
                    <a:ext cx="480" cy="224"/>
                  </a:xfrm>
                  <a:custGeom>
                    <a:avLst/>
                    <a:gdLst>
                      <a:gd name="T0" fmla="*/ 0 w 480"/>
                      <a:gd name="T1" fmla="*/ 224 h 224"/>
                      <a:gd name="T2" fmla="*/ 144 w 480"/>
                      <a:gd name="T3" fmla="*/ 32 h 224"/>
                      <a:gd name="T4" fmla="*/ 336 w 480"/>
                      <a:gd name="T5" fmla="*/ 32 h 224"/>
                      <a:gd name="T6" fmla="*/ 480 w 480"/>
                      <a:gd name="T7" fmla="*/ 224 h 22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80"/>
                      <a:gd name="T13" fmla="*/ 0 h 224"/>
                      <a:gd name="T14" fmla="*/ 480 w 480"/>
                      <a:gd name="T15" fmla="*/ 224 h 22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80" h="224">
                        <a:moveTo>
                          <a:pt x="0" y="224"/>
                        </a:moveTo>
                        <a:cubicBezTo>
                          <a:pt x="44" y="144"/>
                          <a:pt x="88" y="64"/>
                          <a:pt x="144" y="32"/>
                        </a:cubicBezTo>
                        <a:cubicBezTo>
                          <a:pt x="200" y="0"/>
                          <a:pt x="280" y="0"/>
                          <a:pt x="336" y="32"/>
                        </a:cubicBezTo>
                        <a:cubicBezTo>
                          <a:pt x="392" y="64"/>
                          <a:pt x="436" y="144"/>
                          <a:pt x="480" y="224"/>
                        </a:cubicBezTo>
                      </a:path>
                    </a:pathLst>
                  </a:custGeom>
                  <a:noFill/>
                  <a:ln w="38100">
                    <a:solidFill>
                      <a:srgbClr val="EF05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2pPr>
                    <a:lvl3pPr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3pPr>
                    <a:lvl4pPr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4pPr>
                    <a:lvl5pPr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4552" name="Freeform 19"/>
                  <p:cNvSpPr>
                    <a:spLocks/>
                  </p:cNvSpPr>
                  <p:nvPr/>
                </p:nvSpPr>
                <p:spPr bwMode="auto">
                  <a:xfrm flipV="1">
                    <a:off x="1488" y="2976"/>
                    <a:ext cx="480" cy="224"/>
                  </a:xfrm>
                  <a:custGeom>
                    <a:avLst/>
                    <a:gdLst>
                      <a:gd name="T0" fmla="*/ 0 w 480"/>
                      <a:gd name="T1" fmla="*/ 224 h 224"/>
                      <a:gd name="T2" fmla="*/ 144 w 480"/>
                      <a:gd name="T3" fmla="*/ 32 h 224"/>
                      <a:gd name="T4" fmla="*/ 336 w 480"/>
                      <a:gd name="T5" fmla="*/ 32 h 224"/>
                      <a:gd name="T6" fmla="*/ 480 w 480"/>
                      <a:gd name="T7" fmla="*/ 224 h 22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80"/>
                      <a:gd name="T13" fmla="*/ 0 h 224"/>
                      <a:gd name="T14" fmla="*/ 480 w 480"/>
                      <a:gd name="T15" fmla="*/ 224 h 22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80" h="224">
                        <a:moveTo>
                          <a:pt x="0" y="224"/>
                        </a:moveTo>
                        <a:cubicBezTo>
                          <a:pt x="44" y="144"/>
                          <a:pt x="88" y="64"/>
                          <a:pt x="144" y="32"/>
                        </a:cubicBezTo>
                        <a:cubicBezTo>
                          <a:pt x="200" y="0"/>
                          <a:pt x="280" y="0"/>
                          <a:pt x="336" y="32"/>
                        </a:cubicBezTo>
                        <a:cubicBezTo>
                          <a:pt x="392" y="64"/>
                          <a:pt x="436" y="144"/>
                          <a:pt x="480" y="224"/>
                        </a:cubicBezTo>
                      </a:path>
                    </a:pathLst>
                  </a:custGeom>
                  <a:noFill/>
                  <a:ln w="38100">
                    <a:solidFill>
                      <a:srgbClr val="EF05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2pPr>
                    <a:lvl3pPr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3pPr>
                    <a:lvl4pPr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4pPr>
                    <a:lvl5pPr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4548" name="Group 20"/>
                <p:cNvGrpSpPr>
                  <a:grpSpLocks/>
                </p:cNvGrpSpPr>
                <p:nvPr/>
              </p:nvGrpSpPr>
              <p:grpSpPr bwMode="auto">
                <a:xfrm>
                  <a:off x="1104" y="2848"/>
                  <a:ext cx="960" cy="448"/>
                  <a:chOff x="1008" y="2752"/>
                  <a:chExt cx="960" cy="448"/>
                </a:xfrm>
              </p:grpSpPr>
              <p:sp>
                <p:nvSpPr>
                  <p:cNvPr id="64549" name="Freeform 21"/>
                  <p:cNvSpPr>
                    <a:spLocks/>
                  </p:cNvSpPr>
                  <p:nvPr/>
                </p:nvSpPr>
                <p:spPr bwMode="auto">
                  <a:xfrm>
                    <a:off x="1008" y="2752"/>
                    <a:ext cx="480" cy="224"/>
                  </a:xfrm>
                  <a:custGeom>
                    <a:avLst/>
                    <a:gdLst>
                      <a:gd name="T0" fmla="*/ 0 w 480"/>
                      <a:gd name="T1" fmla="*/ 224 h 224"/>
                      <a:gd name="T2" fmla="*/ 144 w 480"/>
                      <a:gd name="T3" fmla="*/ 32 h 224"/>
                      <a:gd name="T4" fmla="*/ 336 w 480"/>
                      <a:gd name="T5" fmla="*/ 32 h 224"/>
                      <a:gd name="T6" fmla="*/ 480 w 480"/>
                      <a:gd name="T7" fmla="*/ 224 h 22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80"/>
                      <a:gd name="T13" fmla="*/ 0 h 224"/>
                      <a:gd name="T14" fmla="*/ 480 w 480"/>
                      <a:gd name="T15" fmla="*/ 224 h 22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80" h="224">
                        <a:moveTo>
                          <a:pt x="0" y="224"/>
                        </a:moveTo>
                        <a:cubicBezTo>
                          <a:pt x="44" y="144"/>
                          <a:pt x="88" y="64"/>
                          <a:pt x="144" y="32"/>
                        </a:cubicBezTo>
                        <a:cubicBezTo>
                          <a:pt x="200" y="0"/>
                          <a:pt x="280" y="0"/>
                          <a:pt x="336" y="32"/>
                        </a:cubicBezTo>
                        <a:cubicBezTo>
                          <a:pt x="392" y="64"/>
                          <a:pt x="436" y="144"/>
                          <a:pt x="480" y="224"/>
                        </a:cubicBezTo>
                      </a:path>
                    </a:pathLst>
                  </a:custGeom>
                  <a:noFill/>
                  <a:ln w="38100">
                    <a:solidFill>
                      <a:srgbClr val="EF05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2pPr>
                    <a:lvl3pPr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3pPr>
                    <a:lvl4pPr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4pPr>
                    <a:lvl5pPr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4550" name="Freeform 22"/>
                  <p:cNvSpPr>
                    <a:spLocks/>
                  </p:cNvSpPr>
                  <p:nvPr/>
                </p:nvSpPr>
                <p:spPr bwMode="auto">
                  <a:xfrm flipV="1">
                    <a:off x="1488" y="2976"/>
                    <a:ext cx="480" cy="224"/>
                  </a:xfrm>
                  <a:custGeom>
                    <a:avLst/>
                    <a:gdLst>
                      <a:gd name="T0" fmla="*/ 0 w 480"/>
                      <a:gd name="T1" fmla="*/ 224 h 224"/>
                      <a:gd name="T2" fmla="*/ 144 w 480"/>
                      <a:gd name="T3" fmla="*/ 32 h 224"/>
                      <a:gd name="T4" fmla="*/ 336 w 480"/>
                      <a:gd name="T5" fmla="*/ 32 h 224"/>
                      <a:gd name="T6" fmla="*/ 480 w 480"/>
                      <a:gd name="T7" fmla="*/ 224 h 22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80"/>
                      <a:gd name="T13" fmla="*/ 0 h 224"/>
                      <a:gd name="T14" fmla="*/ 480 w 480"/>
                      <a:gd name="T15" fmla="*/ 224 h 22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80" h="224">
                        <a:moveTo>
                          <a:pt x="0" y="224"/>
                        </a:moveTo>
                        <a:cubicBezTo>
                          <a:pt x="44" y="144"/>
                          <a:pt x="88" y="64"/>
                          <a:pt x="144" y="32"/>
                        </a:cubicBezTo>
                        <a:cubicBezTo>
                          <a:pt x="200" y="0"/>
                          <a:pt x="280" y="0"/>
                          <a:pt x="336" y="32"/>
                        </a:cubicBezTo>
                        <a:cubicBezTo>
                          <a:pt x="392" y="64"/>
                          <a:pt x="436" y="144"/>
                          <a:pt x="480" y="224"/>
                        </a:cubicBezTo>
                      </a:path>
                    </a:pathLst>
                  </a:custGeom>
                  <a:noFill/>
                  <a:ln w="38100">
                    <a:solidFill>
                      <a:srgbClr val="EF05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2pPr>
                    <a:lvl3pPr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3pPr>
                    <a:lvl4pPr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4pPr>
                    <a:lvl5pPr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</p:grpSp>
        <p:grpSp>
          <p:nvGrpSpPr>
            <p:cNvPr id="64524" name="Group 26"/>
            <p:cNvGrpSpPr>
              <a:grpSpLocks/>
            </p:cNvGrpSpPr>
            <p:nvPr/>
          </p:nvGrpSpPr>
          <p:grpSpPr bwMode="auto">
            <a:xfrm flipH="1">
              <a:off x="1736725" y="2722563"/>
              <a:ext cx="2784475" cy="101600"/>
              <a:chOff x="1630" y="2691"/>
              <a:chExt cx="3042" cy="320"/>
            </a:xfrm>
          </p:grpSpPr>
          <p:grpSp>
            <p:nvGrpSpPr>
              <p:cNvPr id="64528" name="Group 27"/>
              <p:cNvGrpSpPr>
                <a:grpSpLocks/>
              </p:cNvGrpSpPr>
              <p:nvPr/>
            </p:nvGrpSpPr>
            <p:grpSpPr bwMode="auto">
              <a:xfrm>
                <a:off x="2966" y="2707"/>
                <a:ext cx="1706" cy="304"/>
                <a:chOff x="2966" y="2707"/>
                <a:chExt cx="1706" cy="304"/>
              </a:xfrm>
            </p:grpSpPr>
            <p:grpSp>
              <p:nvGrpSpPr>
                <p:cNvPr id="64536" name="Group 28"/>
                <p:cNvGrpSpPr>
                  <a:grpSpLocks/>
                </p:cNvGrpSpPr>
                <p:nvPr/>
              </p:nvGrpSpPr>
              <p:grpSpPr bwMode="auto">
                <a:xfrm>
                  <a:off x="2966" y="2707"/>
                  <a:ext cx="1346" cy="304"/>
                  <a:chOff x="1104" y="2848"/>
                  <a:chExt cx="1920" cy="454"/>
                </a:xfrm>
              </p:grpSpPr>
              <p:grpSp>
                <p:nvGrpSpPr>
                  <p:cNvPr id="64539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2064" y="2854"/>
                    <a:ext cx="960" cy="448"/>
                    <a:chOff x="1008" y="2752"/>
                    <a:chExt cx="960" cy="448"/>
                  </a:xfrm>
                </p:grpSpPr>
                <p:sp>
                  <p:nvSpPr>
                    <p:cNvPr id="64543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1008" y="2752"/>
                      <a:ext cx="480" cy="224"/>
                    </a:xfrm>
                    <a:custGeom>
                      <a:avLst/>
                      <a:gdLst>
                        <a:gd name="T0" fmla="*/ 0 w 480"/>
                        <a:gd name="T1" fmla="*/ 224 h 224"/>
                        <a:gd name="T2" fmla="*/ 144 w 480"/>
                        <a:gd name="T3" fmla="*/ 32 h 224"/>
                        <a:gd name="T4" fmla="*/ 336 w 480"/>
                        <a:gd name="T5" fmla="*/ 32 h 224"/>
                        <a:gd name="T6" fmla="*/ 480 w 480"/>
                        <a:gd name="T7" fmla="*/ 224 h 22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80"/>
                        <a:gd name="T13" fmla="*/ 0 h 224"/>
                        <a:gd name="T14" fmla="*/ 480 w 480"/>
                        <a:gd name="T15" fmla="*/ 224 h 224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80" h="224">
                          <a:moveTo>
                            <a:pt x="0" y="224"/>
                          </a:moveTo>
                          <a:cubicBezTo>
                            <a:pt x="44" y="144"/>
                            <a:pt x="88" y="64"/>
                            <a:pt x="144" y="32"/>
                          </a:cubicBezTo>
                          <a:cubicBezTo>
                            <a:pt x="200" y="0"/>
                            <a:pt x="280" y="0"/>
                            <a:pt x="336" y="32"/>
                          </a:cubicBezTo>
                          <a:cubicBezTo>
                            <a:pt x="392" y="64"/>
                            <a:pt x="436" y="144"/>
                            <a:pt x="480" y="224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EF05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1pPr>
                      <a:lvl2pPr marL="37931725" indent="-37474525"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2pPr>
                      <a:lvl3pPr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3pPr>
                      <a:lvl4pPr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4pPr>
                      <a:lvl5pPr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4544" name="Freeform 31"/>
                    <p:cNvSpPr>
                      <a:spLocks/>
                    </p:cNvSpPr>
                    <p:nvPr/>
                  </p:nvSpPr>
                  <p:spPr bwMode="auto">
                    <a:xfrm flipV="1">
                      <a:off x="1488" y="2976"/>
                      <a:ext cx="480" cy="224"/>
                    </a:xfrm>
                    <a:custGeom>
                      <a:avLst/>
                      <a:gdLst>
                        <a:gd name="T0" fmla="*/ 0 w 480"/>
                        <a:gd name="T1" fmla="*/ 224 h 224"/>
                        <a:gd name="T2" fmla="*/ 144 w 480"/>
                        <a:gd name="T3" fmla="*/ 32 h 224"/>
                        <a:gd name="T4" fmla="*/ 336 w 480"/>
                        <a:gd name="T5" fmla="*/ 32 h 224"/>
                        <a:gd name="T6" fmla="*/ 480 w 480"/>
                        <a:gd name="T7" fmla="*/ 224 h 22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80"/>
                        <a:gd name="T13" fmla="*/ 0 h 224"/>
                        <a:gd name="T14" fmla="*/ 480 w 480"/>
                        <a:gd name="T15" fmla="*/ 224 h 224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80" h="224">
                          <a:moveTo>
                            <a:pt x="0" y="224"/>
                          </a:moveTo>
                          <a:cubicBezTo>
                            <a:pt x="44" y="144"/>
                            <a:pt x="88" y="64"/>
                            <a:pt x="144" y="32"/>
                          </a:cubicBezTo>
                          <a:cubicBezTo>
                            <a:pt x="200" y="0"/>
                            <a:pt x="280" y="0"/>
                            <a:pt x="336" y="32"/>
                          </a:cubicBezTo>
                          <a:cubicBezTo>
                            <a:pt x="392" y="64"/>
                            <a:pt x="436" y="144"/>
                            <a:pt x="480" y="224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EF05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1pPr>
                      <a:lvl2pPr marL="37931725" indent="-37474525"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2pPr>
                      <a:lvl3pPr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3pPr>
                      <a:lvl4pPr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4pPr>
                      <a:lvl5pPr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4540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1104" y="2848"/>
                    <a:ext cx="960" cy="448"/>
                    <a:chOff x="1008" y="2752"/>
                    <a:chExt cx="960" cy="448"/>
                  </a:xfrm>
                </p:grpSpPr>
                <p:sp>
                  <p:nvSpPr>
                    <p:cNvPr id="64541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1008" y="2752"/>
                      <a:ext cx="480" cy="224"/>
                    </a:xfrm>
                    <a:custGeom>
                      <a:avLst/>
                      <a:gdLst>
                        <a:gd name="T0" fmla="*/ 0 w 480"/>
                        <a:gd name="T1" fmla="*/ 224 h 224"/>
                        <a:gd name="T2" fmla="*/ 144 w 480"/>
                        <a:gd name="T3" fmla="*/ 32 h 224"/>
                        <a:gd name="T4" fmla="*/ 336 w 480"/>
                        <a:gd name="T5" fmla="*/ 32 h 224"/>
                        <a:gd name="T6" fmla="*/ 480 w 480"/>
                        <a:gd name="T7" fmla="*/ 224 h 22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80"/>
                        <a:gd name="T13" fmla="*/ 0 h 224"/>
                        <a:gd name="T14" fmla="*/ 480 w 480"/>
                        <a:gd name="T15" fmla="*/ 224 h 224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80" h="224">
                          <a:moveTo>
                            <a:pt x="0" y="224"/>
                          </a:moveTo>
                          <a:cubicBezTo>
                            <a:pt x="44" y="144"/>
                            <a:pt x="88" y="64"/>
                            <a:pt x="144" y="32"/>
                          </a:cubicBezTo>
                          <a:cubicBezTo>
                            <a:pt x="200" y="0"/>
                            <a:pt x="280" y="0"/>
                            <a:pt x="336" y="32"/>
                          </a:cubicBezTo>
                          <a:cubicBezTo>
                            <a:pt x="392" y="64"/>
                            <a:pt x="436" y="144"/>
                            <a:pt x="480" y="224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EF05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1pPr>
                      <a:lvl2pPr marL="37931725" indent="-37474525"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2pPr>
                      <a:lvl3pPr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3pPr>
                      <a:lvl4pPr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4pPr>
                      <a:lvl5pPr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4542" name="Freeform 34"/>
                    <p:cNvSpPr>
                      <a:spLocks/>
                    </p:cNvSpPr>
                    <p:nvPr/>
                  </p:nvSpPr>
                  <p:spPr bwMode="auto">
                    <a:xfrm flipV="1">
                      <a:off x="1488" y="2976"/>
                      <a:ext cx="480" cy="224"/>
                    </a:xfrm>
                    <a:custGeom>
                      <a:avLst/>
                      <a:gdLst>
                        <a:gd name="T0" fmla="*/ 0 w 480"/>
                        <a:gd name="T1" fmla="*/ 224 h 224"/>
                        <a:gd name="T2" fmla="*/ 144 w 480"/>
                        <a:gd name="T3" fmla="*/ 32 h 224"/>
                        <a:gd name="T4" fmla="*/ 336 w 480"/>
                        <a:gd name="T5" fmla="*/ 32 h 224"/>
                        <a:gd name="T6" fmla="*/ 480 w 480"/>
                        <a:gd name="T7" fmla="*/ 224 h 22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80"/>
                        <a:gd name="T13" fmla="*/ 0 h 224"/>
                        <a:gd name="T14" fmla="*/ 480 w 480"/>
                        <a:gd name="T15" fmla="*/ 224 h 224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80" h="224">
                          <a:moveTo>
                            <a:pt x="0" y="224"/>
                          </a:moveTo>
                          <a:cubicBezTo>
                            <a:pt x="44" y="144"/>
                            <a:pt x="88" y="64"/>
                            <a:pt x="144" y="32"/>
                          </a:cubicBezTo>
                          <a:cubicBezTo>
                            <a:pt x="200" y="0"/>
                            <a:pt x="280" y="0"/>
                            <a:pt x="336" y="32"/>
                          </a:cubicBezTo>
                          <a:cubicBezTo>
                            <a:pt x="392" y="64"/>
                            <a:pt x="436" y="144"/>
                            <a:pt x="480" y="224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EF05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1pPr>
                      <a:lvl2pPr marL="37931725" indent="-37474525"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2pPr>
                      <a:lvl3pPr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3pPr>
                      <a:lvl4pPr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4pPr>
                      <a:lvl5pPr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2"/>
                          </a:solidFill>
                          <a:latin typeface="Times" charset="0"/>
                          <a:ea typeface="ＭＳ Ｐゴシック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  <p:sp>
              <p:nvSpPr>
                <p:cNvPr id="64537" name="Freeform 35"/>
                <p:cNvSpPr>
                  <a:spLocks/>
                </p:cNvSpPr>
                <p:nvPr/>
              </p:nvSpPr>
              <p:spPr bwMode="auto">
                <a:xfrm>
                  <a:off x="4295" y="2831"/>
                  <a:ext cx="320" cy="36"/>
                </a:xfrm>
                <a:custGeom>
                  <a:avLst/>
                  <a:gdLst>
                    <a:gd name="T0" fmla="*/ 1 w 456"/>
                    <a:gd name="T1" fmla="*/ 1 h 56"/>
                    <a:gd name="T2" fmla="*/ 1 w 456"/>
                    <a:gd name="T3" fmla="*/ 1 h 56"/>
                    <a:gd name="T4" fmla="*/ 1 w 456"/>
                    <a:gd name="T5" fmla="*/ 1 h 56"/>
                    <a:gd name="T6" fmla="*/ 0 60000 65536"/>
                    <a:gd name="T7" fmla="*/ 0 60000 65536"/>
                    <a:gd name="T8" fmla="*/ 0 60000 65536"/>
                    <a:gd name="T9" fmla="*/ 0 w 456"/>
                    <a:gd name="T10" fmla="*/ 0 h 56"/>
                    <a:gd name="T11" fmla="*/ 456 w 456"/>
                    <a:gd name="T12" fmla="*/ 56 h 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56" h="56">
                      <a:moveTo>
                        <a:pt x="24" y="56"/>
                      </a:moveTo>
                      <a:cubicBezTo>
                        <a:pt x="12" y="36"/>
                        <a:pt x="0" y="16"/>
                        <a:pt x="72" y="8"/>
                      </a:cubicBezTo>
                      <a:cubicBezTo>
                        <a:pt x="144" y="0"/>
                        <a:pt x="392" y="8"/>
                        <a:pt x="456" y="8"/>
                      </a:cubicBezTo>
                    </a:path>
                  </a:pathLst>
                </a:custGeom>
                <a:noFill/>
                <a:ln w="38100">
                  <a:solidFill>
                    <a:srgbClr val="EF05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2"/>
                      </a:solidFill>
                      <a:latin typeface="Times" charset="0"/>
                      <a:ea typeface="ＭＳ Ｐゴシック" charset="-128"/>
                    </a:defRPr>
                  </a:lvl1pPr>
                  <a:lvl2pPr marL="37931725" indent="-37474525">
                    <a:defRPr sz="2800">
                      <a:solidFill>
                        <a:schemeClr val="tx2"/>
                      </a:solidFill>
                      <a:latin typeface="Times" charset="0"/>
                      <a:ea typeface="ＭＳ Ｐゴシック" charset="-128"/>
                    </a:defRPr>
                  </a:lvl2pPr>
                  <a:lvl3pPr>
                    <a:defRPr sz="2800">
                      <a:solidFill>
                        <a:schemeClr val="tx2"/>
                      </a:solidFill>
                      <a:latin typeface="Times" charset="0"/>
                      <a:ea typeface="ＭＳ Ｐゴシック" charset="-128"/>
                    </a:defRPr>
                  </a:lvl3pPr>
                  <a:lvl4pPr>
                    <a:defRPr sz="2800">
                      <a:solidFill>
                        <a:schemeClr val="tx2"/>
                      </a:solidFill>
                      <a:latin typeface="Times" charset="0"/>
                      <a:ea typeface="ＭＳ Ｐゴシック" charset="-128"/>
                    </a:defRPr>
                  </a:lvl4pPr>
                  <a:lvl5pPr>
                    <a:defRPr sz="2800">
                      <a:solidFill>
                        <a:schemeClr val="tx2"/>
                      </a:solidFill>
                      <a:latin typeface="Times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2"/>
                      </a:solidFill>
                      <a:latin typeface="Times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2"/>
                      </a:solidFill>
                      <a:latin typeface="Times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2"/>
                      </a:solidFill>
                      <a:latin typeface="Times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2"/>
                      </a:solidFill>
                      <a:latin typeface="Times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4538" name="Line 36"/>
                <p:cNvSpPr>
                  <a:spLocks noChangeShapeType="1"/>
                </p:cNvSpPr>
                <p:nvPr/>
              </p:nvSpPr>
              <p:spPr bwMode="auto">
                <a:xfrm>
                  <a:off x="4578" y="2831"/>
                  <a:ext cx="94" cy="0"/>
                </a:xfrm>
                <a:prstGeom prst="line">
                  <a:avLst/>
                </a:prstGeom>
                <a:noFill/>
                <a:ln w="38100">
                  <a:solidFill>
                    <a:srgbClr val="EF05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4529" name="Group 37"/>
              <p:cNvGrpSpPr>
                <a:grpSpLocks/>
              </p:cNvGrpSpPr>
              <p:nvPr/>
            </p:nvGrpSpPr>
            <p:grpSpPr bwMode="auto">
              <a:xfrm>
                <a:off x="1630" y="2691"/>
                <a:ext cx="1346" cy="304"/>
                <a:chOff x="1104" y="2848"/>
                <a:chExt cx="1920" cy="454"/>
              </a:xfrm>
            </p:grpSpPr>
            <p:grpSp>
              <p:nvGrpSpPr>
                <p:cNvPr id="64530" name="Group 38"/>
                <p:cNvGrpSpPr>
                  <a:grpSpLocks/>
                </p:cNvGrpSpPr>
                <p:nvPr/>
              </p:nvGrpSpPr>
              <p:grpSpPr bwMode="auto">
                <a:xfrm>
                  <a:off x="2064" y="2854"/>
                  <a:ext cx="960" cy="448"/>
                  <a:chOff x="1008" y="2752"/>
                  <a:chExt cx="960" cy="448"/>
                </a:xfrm>
              </p:grpSpPr>
              <p:sp>
                <p:nvSpPr>
                  <p:cNvPr id="64534" name="Freeform 39"/>
                  <p:cNvSpPr>
                    <a:spLocks/>
                  </p:cNvSpPr>
                  <p:nvPr/>
                </p:nvSpPr>
                <p:spPr bwMode="auto">
                  <a:xfrm>
                    <a:off x="1008" y="2752"/>
                    <a:ext cx="480" cy="224"/>
                  </a:xfrm>
                  <a:custGeom>
                    <a:avLst/>
                    <a:gdLst>
                      <a:gd name="T0" fmla="*/ 0 w 480"/>
                      <a:gd name="T1" fmla="*/ 224 h 224"/>
                      <a:gd name="T2" fmla="*/ 144 w 480"/>
                      <a:gd name="T3" fmla="*/ 32 h 224"/>
                      <a:gd name="T4" fmla="*/ 336 w 480"/>
                      <a:gd name="T5" fmla="*/ 32 h 224"/>
                      <a:gd name="T6" fmla="*/ 480 w 480"/>
                      <a:gd name="T7" fmla="*/ 224 h 22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80"/>
                      <a:gd name="T13" fmla="*/ 0 h 224"/>
                      <a:gd name="T14" fmla="*/ 480 w 480"/>
                      <a:gd name="T15" fmla="*/ 224 h 22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80" h="224">
                        <a:moveTo>
                          <a:pt x="0" y="224"/>
                        </a:moveTo>
                        <a:cubicBezTo>
                          <a:pt x="44" y="144"/>
                          <a:pt x="88" y="64"/>
                          <a:pt x="144" y="32"/>
                        </a:cubicBezTo>
                        <a:cubicBezTo>
                          <a:pt x="200" y="0"/>
                          <a:pt x="280" y="0"/>
                          <a:pt x="336" y="32"/>
                        </a:cubicBezTo>
                        <a:cubicBezTo>
                          <a:pt x="392" y="64"/>
                          <a:pt x="436" y="144"/>
                          <a:pt x="480" y="224"/>
                        </a:cubicBezTo>
                      </a:path>
                    </a:pathLst>
                  </a:custGeom>
                  <a:noFill/>
                  <a:ln w="38100">
                    <a:solidFill>
                      <a:srgbClr val="EF05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2pPr>
                    <a:lvl3pPr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3pPr>
                    <a:lvl4pPr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4pPr>
                    <a:lvl5pPr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4535" name="Freeform 40"/>
                  <p:cNvSpPr>
                    <a:spLocks/>
                  </p:cNvSpPr>
                  <p:nvPr/>
                </p:nvSpPr>
                <p:spPr bwMode="auto">
                  <a:xfrm flipV="1">
                    <a:off x="1488" y="2976"/>
                    <a:ext cx="480" cy="224"/>
                  </a:xfrm>
                  <a:custGeom>
                    <a:avLst/>
                    <a:gdLst>
                      <a:gd name="T0" fmla="*/ 0 w 480"/>
                      <a:gd name="T1" fmla="*/ 224 h 224"/>
                      <a:gd name="T2" fmla="*/ 144 w 480"/>
                      <a:gd name="T3" fmla="*/ 32 h 224"/>
                      <a:gd name="T4" fmla="*/ 336 w 480"/>
                      <a:gd name="T5" fmla="*/ 32 h 224"/>
                      <a:gd name="T6" fmla="*/ 480 w 480"/>
                      <a:gd name="T7" fmla="*/ 224 h 22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80"/>
                      <a:gd name="T13" fmla="*/ 0 h 224"/>
                      <a:gd name="T14" fmla="*/ 480 w 480"/>
                      <a:gd name="T15" fmla="*/ 224 h 22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80" h="224">
                        <a:moveTo>
                          <a:pt x="0" y="224"/>
                        </a:moveTo>
                        <a:cubicBezTo>
                          <a:pt x="44" y="144"/>
                          <a:pt x="88" y="64"/>
                          <a:pt x="144" y="32"/>
                        </a:cubicBezTo>
                        <a:cubicBezTo>
                          <a:pt x="200" y="0"/>
                          <a:pt x="280" y="0"/>
                          <a:pt x="336" y="32"/>
                        </a:cubicBezTo>
                        <a:cubicBezTo>
                          <a:pt x="392" y="64"/>
                          <a:pt x="436" y="144"/>
                          <a:pt x="480" y="224"/>
                        </a:cubicBezTo>
                      </a:path>
                    </a:pathLst>
                  </a:custGeom>
                  <a:noFill/>
                  <a:ln w="38100">
                    <a:solidFill>
                      <a:srgbClr val="EF05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2pPr>
                    <a:lvl3pPr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3pPr>
                    <a:lvl4pPr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4pPr>
                    <a:lvl5pPr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4531" name="Group 41"/>
                <p:cNvGrpSpPr>
                  <a:grpSpLocks/>
                </p:cNvGrpSpPr>
                <p:nvPr/>
              </p:nvGrpSpPr>
              <p:grpSpPr bwMode="auto">
                <a:xfrm>
                  <a:off x="1104" y="2848"/>
                  <a:ext cx="960" cy="448"/>
                  <a:chOff x="1008" y="2752"/>
                  <a:chExt cx="960" cy="448"/>
                </a:xfrm>
              </p:grpSpPr>
              <p:sp>
                <p:nvSpPr>
                  <p:cNvPr id="64532" name="Freeform 42"/>
                  <p:cNvSpPr>
                    <a:spLocks/>
                  </p:cNvSpPr>
                  <p:nvPr/>
                </p:nvSpPr>
                <p:spPr bwMode="auto">
                  <a:xfrm>
                    <a:off x="1008" y="2752"/>
                    <a:ext cx="480" cy="224"/>
                  </a:xfrm>
                  <a:custGeom>
                    <a:avLst/>
                    <a:gdLst>
                      <a:gd name="T0" fmla="*/ 0 w 480"/>
                      <a:gd name="T1" fmla="*/ 224 h 224"/>
                      <a:gd name="T2" fmla="*/ 144 w 480"/>
                      <a:gd name="T3" fmla="*/ 32 h 224"/>
                      <a:gd name="T4" fmla="*/ 336 w 480"/>
                      <a:gd name="T5" fmla="*/ 32 h 224"/>
                      <a:gd name="T6" fmla="*/ 480 w 480"/>
                      <a:gd name="T7" fmla="*/ 224 h 22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80"/>
                      <a:gd name="T13" fmla="*/ 0 h 224"/>
                      <a:gd name="T14" fmla="*/ 480 w 480"/>
                      <a:gd name="T15" fmla="*/ 224 h 22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80" h="224">
                        <a:moveTo>
                          <a:pt x="0" y="224"/>
                        </a:moveTo>
                        <a:cubicBezTo>
                          <a:pt x="44" y="144"/>
                          <a:pt x="88" y="64"/>
                          <a:pt x="144" y="32"/>
                        </a:cubicBezTo>
                        <a:cubicBezTo>
                          <a:pt x="200" y="0"/>
                          <a:pt x="280" y="0"/>
                          <a:pt x="336" y="32"/>
                        </a:cubicBezTo>
                        <a:cubicBezTo>
                          <a:pt x="392" y="64"/>
                          <a:pt x="436" y="144"/>
                          <a:pt x="480" y="224"/>
                        </a:cubicBezTo>
                      </a:path>
                    </a:pathLst>
                  </a:custGeom>
                  <a:noFill/>
                  <a:ln w="38100">
                    <a:solidFill>
                      <a:srgbClr val="EF05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2pPr>
                    <a:lvl3pPr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3pPr>
                    <a:lvl4pPr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4pPr>
                    <a:lvl5pPr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4533" name="Freeform 43"/>
                  <p:cNvSpPr>
                    <a:spLocks/>
                  </p:cNvSpPr>
                  <p:nvPr/>
                </p:nvSpPr>
                <p:spPr bwMode="auto">
                  <a:xfrm flipV="1">
                    <a:off x="1488" y="2976"/>
                    <a:ext cx="480" cy="224"/>
                  </a:xfrm>
                  <a:custGeom>
                    <a:avLst/>
                    <a:gdLst>
                      <a:gd name="T0" fmla="*/ 0 w 480"/>
                      <a:gd name="T1" fmla="*/ 224 h 224"/>
                      <a:gd name="T2" fmla="*/ 144 w 480"/>
                      <a:gd name="T3" fmla="*/ 32 h 224"/>
                      <a:gd name="T4" fmla="*/ 336 w 480"/>
                      <a:gd name="T5" fmla="*/ 32 h 224"/>
                      <a:gd name="T6" fmla="*/ 480 w 480"/>
                      <a:gd name="T7" fmla="*/ 224 h 22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80"/>
                      <a:gd name="T13" fmla="*/ 0 h 224"/>
                      <a:gd name="T14" fmla="*/ 480 w 480"/>
                      <a:gd name="T15" fmla="*/ 224 h 22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80" h="224">
                        <a:moveTo>
                          <a:pt x="0" y="224"/>
                        </a:moveTo>
                        <a:cubicBezTo>
                          <a:pt x="44" y="144"/>
                          <a:pt x="88" y="64"/>
                          <a:pt x="144" y="32"/>
                        </a:cubicBezTo>
                        <a:cubicBezTo>
                          <a:pt x="200" y="0"/>
                          <a:pt x="280" y="0"/>
                          <a:pt x="336" y="32"/>
                        </a:cubicBezTo>
                        <a:cubicBezTo>
                          <a:pt x="392" y="64"/>
                          <a:pt x="436" y="144"/>
                          <a:pt x="480" y="224"/>
                        </a:cubicBezTo>
                      </a:path>
                    </a:pathLst>
                  </a:custGeom>
                  <a:noFill/>
                  <a:ln w="38100">
                    <a:solidFill>
                      <a:srgbClr val="EF05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2pPr>
                    <a:lvl3pPr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3pPr>
                    <a:lvl4pPr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4pPr>
                    <a:lvl5pPr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2"/>
                        </a:solidFill>
                        <a:latin typeface="Times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</p:grpSp>
        <p:sp>
          <p:nvSpPr>
            <p:cNvPr id="64525" name="Rectangle 45"/>
            <p:cNvSpPr>
              <a:spLocks noChangeArrowheads="1"/>
            </p:cNvSpPr>
            <p:nvPr/>
          </p:nvSpPr>
          <p:spPr bwMode="auto">
            <a:xfrm>
              <a:off x="355600" y="2349500"/>
              <a:ext cx="1257300" cy="9144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2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2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800">
                  <a:solidFill>
                    <a:schemeClr val="tx2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800">
                  <a:solidFill>
                    <a:schemeClr val="tx2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800">
                  <a:solidFill>
                    <a:schemeClr val="tx2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526" name="Rectangle 49"/>
            <p:cNvSpPr>
              <a:spLocks noChangeArrowheads="1"/>
            </p:cNvSpPr>
            <p:nvPr/>
          </p:nvSpPr>
          <p:spPr bwMode="auto">
            <a:xfrm>
              <a:off x="403225" y="2595563"/>
              <a:ext cx="12493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2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2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800">
                  <a:solidFill>
                    <a:schemeClr val="tx2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800">
                  <a:solidFill>
                    <a:schemeClr val="tx2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800">
                  <a:solidFill>
                    <a:schemeClr val="tx2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GB" altLang="en-US" sz="2000"/>
                <a:t>Detector 1</a:t>
              </a:r>
              <a:endParaRPr lang="en-GB" altLang="en-US"/>
            </a:p>
          </p:txBody>
        </p:sp>
        <p:sp>
          <p:nvSpPr>
            <p:cNvPr id="64527" name="Rectangle 50"/>
            <p:cNvSpPr>
              <a:spLocks noChangeArrowheads="1"/>
            </p:cNvSpPr>
            <p:nvPr/>
          </p:nvSpPr>
          <p:spPr bwMode="auto">
            <a:xfrm>
              <a:off x="7451725" y="2570163"/>
              <a:ext cx="12493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2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2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800">
                  <a:solidFill>
                    <a:schemeClr val="tx2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800">
                  <a:solidFill>
                    <a:schemeClr val="tx2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800">
                  <a:solidFill>
                    <a:schemeClr val="tx2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GB" altLang="en-US" sz="2000"/>
                <a:t>Detector 2</a:t>
              </a:r>
              <a:endParaRPr lang="en-GB" altLang="en-US"/>
            </a:p>
          </p:txBody>
        </p:sp>
      </p:grpSp>
      <p:sp>
        <p:nvSpPr>
          <p:cNvPr id="49" name="6-Point Star 48"/>
          <p:cNvSpPr/>
          <p:nvPr/>
        </p:nvSpPr>
        <p:spPr bwMode="auto">
          <a:xfrm>
            <a:off x="4508500" y="2336800"/>
            <a:ext cx="165100" cy="165100"/>
          </a:xfrm>
          <a:prstGeom prst="star6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>
              <a:solidFill>
                <a:srgbClr val="FFFF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3315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LAL Orsay</a:t>
            </a:r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384E-88C2-DB49-BF0D-4FE33537EB83}" type="slidenum">
              <a:rPr lang="en-GB" altLang="en-US" smtClean="0"/>
              <a:pPr/>
              <a:t>23</a:t>
            </a:fld>
            <a:endParaRPr lang="en-GB" altLang="en-US">
              <a:solidFill>
                <a:schemeClr val="tx1"/>
              </a:solidFill>
            </a:endParaRPr>
          </a:p>
        </p:txBody>
      </p:sp>
      <p:pic>
        <p:nvPicPr>
          <p:cNvPr id="7" name="Picture 6" descr="Screen Shot 2013-05-29 at 18.29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4152900"/>
            <a:ext cx="7391400" cy="17138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67200" y="2063358"/>
            <a:ext cx="46163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/>
              <a:t>Une meilleure résolution </a:t>
            </a:r>
          </a:p>
          <a:p>
            <a:r>
              <a:rPr lang="fr-FR" sz="2400"/>
              <a:t>Temporelle réduit considérablement</a:t>
            </a:r>
          </a:p>
          <a:p>
            <a:r>
              <a:rPr lang="fr-FR" sz="2400"/>
              <a:t> le bruit dans l'image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09B36B-478E-D043-AB60-4BBD60846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76" y="204201"/>
            <a:ext cx="3782061" cy="36335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8314A7-D7A9-274C-A5D9-087607140869}"/>
              </a:ext>
            </a:extLst>
          </p:cNvPr>
          <p:cNvSpPr txBox="1"/>
          <p:nvPr/>
        </p:nvSpPr>
        <p:spPr>
          <a:xfrm>
            <a:off x="6739460" y="5890862"/>
            <a:ext cx="1718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From </a:t>
            </a:r>
            <a:r>
              <a:rPr lang="en-US" sz="1400" err="1"/>
              <a:t>Surti</a:t>
            </a:r>
            <a:r>
              <a:rPr lang="en-US" sz="1400"/>
              <a:t> and Karp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F0E6311-8731-0644-856D-D5C356CD55B6}"/>
                  </a:ext>
                </a:extLst>
              </p:cNvPr>
              <p:cNvSpPr/>
              <p:nvPr/>
            </p:nvSpPr>
            <p:spPr>
              <a:xfrm>
                <a:off x="4267200" y="335381"/>
                <a:ext cx="4572000" cy="144655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fr-FR" altLang="en-US" sz="2400" dirty="0">
                    <a:solidFill>
                      <a:srgbClr val="FF0000"/>
                    </a:solidFill>
                  </a:rPr>
                  <a:t>Le temps de vol donne un gain de</a:t>
                </a:r>
                <a:r>
                  <a:rPr lang="fr-FR" sz="2400" dirty="0">
                    <a:solidFill>
                      <a:srgbClr val="FF0000"/>
                    </a:solidFill>
                  </a:rPr>
                  <a:t> « </a:t>
                </a:r>
                <a:r>
                  <a:rPr lang="fr-FR" sz="2400" dirty="0" err="1">
                    <a:solidFill>
                      <a:srgbClr val="FF0000"/>
                    </a:solidFill>
                  </a:rPr>
                  <a:t>sensibilté</a:t>
                </a:r>
                <a:r>
                  <a:rPr lang="fr-FR" sz="2400" dirty="0">
                    <a:solidFill>
                      <a:srgbClr val="FF0000"/>
                    </a:solidFill>
                  </a:rPr>
                  <a:t> effective »</a:t>
                </a:r>
                <a:endParaRPr lang="fr-FR" altLang="en-US" sz="2400" dirty="0">
                  <a:solidFill>
                    <a:srgbClr val="FF0000"/>
                  </a:solidFill>
                </a:endParaRPr>
              </a:p>
              <a:p>
                <a:r>
                  <a:rPr lang="en-GB" altLang="en-US" dirty="0">
                    <a:solidFill>
                      <a:srgbClr val="EF0500"/>
                    </a:solidFill>
                  </a:rPr>
                  <a:t>	 </a:t>
                </a:r>
                <a14:m>
                  <m:oMath xmlns:m="http://schemas.openxmlformats.org/officeDocument/2006/math">
                    <m:r>
                      <a:rPr lang="en-GB" altLang="en-US" sz="4000" i="1" dirty="0" smtClean="0">
                        <a:solidFill>
                          <a:srgbClr val="EF05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GB" altLang="en-US" sz="4000" dirty="0">
                    <a:solidFill>
                      <a:srgbClr val="EF0500"/>
                    </a:solidFill>
                  </a:rPr>
                  <a:t> 2 ns / CTR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F0E6311-8731-0644-856D-D5C356CD55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35381"/>
                <a:ext cx="4572000" cy="1446550"/>
              </a:xfrm>
              <a:prstGeom prst="rect">
                <a:avLst/>
              </a:prstGeom>
              <a:blipFill>
                <a:blip r:embed="rId4"/>
                <a:stretch>
                  <a:fillRect l="-2222" t="-2609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4161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September 2019</a:t>
            </a:r>
            <a:endParaRPr lang="en-GB" altLang="en-US" sz="1400"/>
          </a:p>
        </p:txBody>
      </p:sp>
      <p:sp>
        <p:nvSpPr>
          <p:cNvPr id="1843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LAL Orsay</a:t>
            </a:r>
            <a:endParaRPr lang="en-GB" altLang="en-US" sz="140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CEE313D-789B-0B4A-92AF-9CBE1059421F}" type="slidenum">
              <a:rPr lang="en-GB" altLang="en-US" sz="1400"/>
              <a:pPr/>
              <a:t>24</a:t>
            </a:fld>
            <a:endParaRPr lang="en-GB" altLang="en-US" sz="1400">
              <a:solidFill>
                <a:schemeClr val="tx1"/>
              </a:solidFill>
            </a:endParaRP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555625" y="712788"/>
            <a:ext cx="8194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GB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598488"/>
            <a:ext cx="79565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Une résolution en temps  &lt; 1ns: </a:t>
            </a:r>
          </a:p>
          <a:p>
            <a:endParaRPr lang="fr-FR" sz="3200" dirty="0"/>
          </a:p>
          <a:p>
            <a:r>
              <a:rPr lang="fr-FR" sz="3200" dirty="0"/>
              <a:t>Se traduit par une « sensibilité effective » accrue, c</a:t>
            </a:r>
            <a:r>
              <a:rPr lang="fr-FR" dirty="0"/>
              <a:t>eci permet de:  </a:t>
            </a:r>
          </a:p>
          <a:p>
            <a:r>
              <a:rPr lang="fr-FR" dirty="0"/>
              <a:t>- de réduire  la dose  /  (dose en TEP 7-25 </a:t>
            </a:r>
            <a:r>
              <a:rPr lang="fr-FR" dirty="0" err="1"/>
              <a:t>mSv</a:t>
            </a:r>
            <a:r>
              <a:rPr lang="fr-FR" dirty="0"/>
              <a:t>)</a:t>
            </a:r>
          </a:p>
          <a:p>
            <a:r>
              <a:rPr lang="fr-FR" dirty="0"/>
              <a:t>- de réduire le temps de prise d’image</a:t>
            </a:r>
          </a:p>
          <a:p>
            <a:r>
              <a:rPr lang="fr-FR" dirty="0"/>
              <a:t>- de meilleures images (moins de bruit statistique)</a:t>
            </a:r>
          </a:p>
          <a:p>
            <a:endParaRPr lang="fr-FR" dirty="0"/>
          </a:p>
          <a:p>
            <a:r>
              <a:rPr lang="fr-FR" dirty="0"/>
              <a:t>Ou, bien sûr, un peu de chaque.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7756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September 2019</a:t>
            </a:r>
            <a:endParaRPr lang="en-GB" altLang="en-US" sz="1400"/>
          </a:p>
        </p:txBody>
      </p:sp>
      <p:sp>
        <p:nvSpPr>
          <p:cNvPr id="1843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LAL Orsay</a:t>
            </a:r>
            <a:endParaRPr lang="en-GB" altLang="en-US" sz="140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CEE313D-789B-0B4A-92AF-9CBE1059421F}" type="slidenum">
              <a:rPr lang="en-GB" altLang="en-US" sz="1400"/>
              <a:pPr/>
              <a:t>25</a:t>
            </a:fld>
            <a:endParaRPr lang="en-GB" altLang="en-US" sz="1400">
              <a:solidFill>
                <a:schemeClr val="tx1"/>
              </a:solidFill>
            </a:endParaRP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555625" y="712788"/>
            <a:ext cx="8194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GB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598488"/>
            <a:ext cx="79565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Une résolution en temps  &lt; 1ns: </a:t>
            </a:r>
          </a:p>
          <a:p>
            <a:endParaRPr lang="fr-FR" sz="3600" dirty="0"/>
          </a:p>
          <a:p>
            <a:r>
              <a:rPr lang="fr-FR" sz="3200" dirty="0"/>
              <a:t>- Améliore la reconstruction de l’image. La reconstruction de l’image  converge plus rapidement et entraîne moins de «bruit de reconstruction» dans l’image.</a:t>
            </a:r>
          </a:p>
          <a:p>
            <a:endParaRPr lang="fr-FR" sz="3200" dirty="0"/>
          </a:p>
          <a:p>
            <a:r>
              <a:rPr lang="fr-FR" sz="3200" dirty="0"/>
              <a:t>- Permet d’obtenir la correction d’atténuation à partir des seules données d’émission, sans utiliser un CT!</a:t>
            </a: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952518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September 2019</a:t>
            </a:r>
            <a:endParaRPr lang="en-GB" altLang="en-US" sz="1400"/>
          </a:p>
        </p:txBody>
      </p:sp>
      <p:sp>
        <p:nvSpPr>
          <p:cNvPr id="1843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LAL Orsay</a:t>
            </a:r>
            <a:endParaRPr lang="en-GB" altLang="en-US" sz="140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CEE313D-789B-0B4A-92AF-9CBE1059421F}" type="slidenum">
              <a:rPr lang="en-GB" altLang="en-US" sz="1400"/>
              <a:pPr/>
              <a:t>26</a:t>
            </a:fld>
            <a:endParaRPr lang="en-GB" altLang="en-US" sz="1400">
              <a:solidFill>
                <a:schemeClr val="tx1"/>
              </a:solidFill>
            </a:endParaRP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555625" y="712788"/>
            <a:ext cx="8194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GB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01649" y="187384"/>
            <a:ext cx="83673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Une résolution en temps  &lt; 1ns:</a:t>
            </a:r>
          </a:p>
          <a:p>
            <a:endParaRPr lang="fr-FR" dirty="0"/>
          </a:p>
          <a:p>
            <a:r>
              <a:rPr lang="fr-FR" dirty="0"/>
              <a:t>Permet plus de flexibilité dans la conception d’un scanner, (permet une couverture angulaire partielle)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FECFD4-1BEF-9349-8070-C9E327A99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196" y="2415520"/>
            <a:ext cx="4038600" cy="3365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3AF863-8ED5-404B-8293-2444F4763112}"/>
              </a:ext>
            </a:extLst>
          </p:cNvPr>
          <p:cNvSpPr txBox="1"/>
          <p:nvPr/>
        </p:nvSpPr>
        <p:spPr>
          <a:xfrm>
            <a:off x="5036598" y="4916378"/>
            <a:ext cx="3033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Pas de temps de vol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D52264-6CBC-1048-9787-8E7411ED11FC}"/>
              </a:ext>
            </a:extLst>
          </p:cNvPr>
          <p:cNvSpPr txBox="1"/>
          <p:nvPr/>
        </p:nvSpPr>
        <p:spPr>
          <a:xfrm>
            <a:off x="4914369" y="3925778"/>
            <a:ext cx="2210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CTR = 200 </a:t>
            </a:r>
            <a:r>
              <a:rPr lang="en-US" err="1"/>
              <a:t>ps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5D2152-170D-C24D-A1A1-437F42D5AD7D}"/>
              </a:ext>
            </a:extLst>
          </p:cNvPr>
          <p:cNvSpPr txBox="1"/>
          <p:nvPr/>
        </p:nvSpPr>
        <p:spPr>
          <a:xfrm>
            <a:off x="3020258" y="5793128"/>
            <a:ext cx="1824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S. </a:t>
            </a:r>
            <a:r>
              <a:rPr lang="en-US" sz="1400" err="1"/>
              <a:t>Surti</a:t>
            </a:r>
            <a:r>
              <a:rPr lang="en-US" sz="1400"/>
              <a:t> and J. S. Karp.</a:t>
            </a:r>
          </a:p>
        </p:txBody>
      </p:sp>
    </p:spTree>
    <p:extLst>
      <p:ext uri="{BB962C8B-B14F-4D97-AF65-F5344CB8AC3E}">
        <p14:creationId xmlns:p14="http://schemas.microsoft.com/office/powerpoint/2010/main" val="2513345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September 2019</a:t>
            </a:r>
            <a:endParaRPr lang="en-GB" altLang="en-US" sz="1400"/>
          </a:p>
        </p:txBody>
      </p:sp>
      <p:sp>
        <p:nvSpPr>
          <p:cNvPr id="1843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LAL Orsay</a:t>
            </a:r>
            <a:endParaRPr lang="en-GB" altLang="en-US" sz="140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CEE313D-789B-0B4A-92AF-9CBE1059421F}" type="slidenum">
              <a:rPr lang="en-GB" altLang="en-US" sz="1400"/>
              <a:pPr/>
              <a:t>27</a:t>
            </a:fld>
            <a:endParaRPr lang="en-GB" altLang="en-US" sz="1400">
              <a:solidFill>
                <a:schemeClr val="tx1"/>
              </a:solidFill>
            </a:endParaRP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555625" y="712788"/>
            <a:ext cx="8194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GB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368088"/>
            <a:ext cx="795655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Et si on pouvait obtenir une résolution en temps (CTR)  de 10 </a:t>
            </a:r>
            <a:r>
              <a:rPr lang="fr-FR" sz="3600" dirty="0" err="1"/>
              <a:t>ps</a:t>
            </a:r>
            <a:r>
              <a:rPr lang="fr-FR" sz="3600" dirty="0"/>
              <a:t>?</a:t>
            </a:r>
          </a:p>
          <a:p>
            <a:endParaRPr lang="fr-FR" sz="3600" dirty="0"/>
          </a:p>
          <a:p>
            <a:endParaRPr lang="fr-FR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C4F09F-344E-EE41-A0BA-E87D2C07835C}"/>
              </a:ext>
            </a:extLst>
          </p:cNvPr>
          <p:cNvSpPr txBox="1"/>
          <p:nvPr/>
        </p:nvSpPr>
        <p:spPr>
          <a:xfrm>
            <a:off x="615579" y="5540422"/>
            <a:ext cx="3052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Slide from Johan </a:t>
            </a:r>
            <a:r>
              <a:rPr lang="en-US" sz="1400" dirty="0" err="1"/>
              <a:t>Nyuts</a:t>
            </a:r>
            <a:r>
              <a:rPr lang="en-US" sz="1400" dirty="0"/>
              <a:t>, Leuven, 2018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1E87AB-949C-F747-828B-BDBF36037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98064"/>
            <a:ext cx="59817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817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September 2019</a:t>
            </a:r>
            <a:endParaRPr lang="en-GB" altLang="en-US" sz="1400"/>
          </a:p>
        </p:txBody>
      </p:sp>
      <p:sp>
        <p:nvSpPr>
          <p:cNvPr id="1843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LAL Orsay</a:t>
            </a:r>
            <a:endParaRPr lang="en-GB" altLang="en-US" sz="140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CEE313D-789B-0B4A-92AF-9CBE1059421F}" type="slidenum">
              <a:rPr lang="en-GB" altLang="en-US" sz="1400"/>
              <a:pPr/>
              <a:t>28</a:t>
            </a:fld>
            <a:endParaRPr lang="en-GB" altLang="en-US" sz="1400">
              <a:solidFill>
                <a:schemeClr val="tx1"/>
              </a:solidFill>
            </a:endParaRP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555625" y="712788"/>
            <a:ext cx="8194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GB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25263" y="174179"/>
            <a:ext cx="8893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Est-il possible d'atteindre un CTR de 10-20 </a:t>
            </a:r>
            <a:r>
              <a:rPr lang="fr-FR" sz="3600" dirty="0" err="1"/>
              <a:t>ps</a:t>
            </a:r>
            <a:r>
              <a:rPr lang="fr-FR" sz="3600" dirty="0"/>
              <a:t>?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92513B-9CD5-8C4F-8E7D-A59EC7CE4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896" y="1415013"/>
            <a:ext cx="6591300" cy="1816100"/>
          </a:xfrm>
          <a:prstGeom prst="rect">
            <a:avLst/>
          </a:prstGeom>
        </p:spPr>
      </p:pic>
      <p:sp>
        <p:nvSpPr>
          <p:cNvPr id="10" name="Right Brace 9">
            <a:extLst>
              <a:ext uri="{FF2B5EF4-FFF2-40B4-BE49-F238E27FC236}">
                <a16:creationId xmlns:a16="http://schemas.microsoft.com/office/drawing/2014/main" id="{D4B5AC17-08DC-2E4A-AA4A-97EBF163DCA0}"/>
              </a:ext>
            </a:extLst>
          </p:cNvPr>
          <p:cNvSpPr/>
          <p:nvPr/>
        </p:nvSpPr>
        <p:spPr>
          <a:xfrm rot="5400000">
            <a:off x="6103542" y="1930067"/>
            <a:ext cx="229289" cy="299786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F85357-1213-2F4A-BB45-30EAC932015B}"/>
              </a:ext>
            </a:extLst>
          </p:cNvPr>
          <p:cNvSpPr txBox="1"/>
          <p:nvPr/>
        </p:nvSpPr>
        <p:spPr>
          <a:xfrm>
            <a:off x="4719254" y="3626886"/>
            <a:ext cx="4198585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Le photo-détecteur et l’électronique </a:t>
            </a:r>
          </a:p>
          <a:p>
            <a:r>
              <a:rPr lang="fr-FR" sz="2000" dirty="0"/>
              <a:t>doivent être considérés ensemble.</a:t>
            </a:r>
          </a:p>
          <a:p>
            <a:endParaRPr lang="fr-FR" sz="2000" dirty="0"/>
          </a:p>
          <a:p>
            <a:r>
              <a:rPr lang="fr-FR" sz="2000" dirty="0"/>
              <a:t>La meilleure manière de chartériser  la </a:t>
            </a:r>
          </a:p>
          <a:p>
            <a:r>
              <a:rPr lang="fr-FR" sz="2000" dirty="0"/>
              <a:t>performance en temps est</a:t>
            </a:r>
          </a:p>
          <a:p>
            <a:r>
              <a:rPr lang="fr-FR" sz="2000" dirty="0">
                <a:solidFill>
                  <a:srgbClr val="FF0000"/>
                </a:solidFill>
              </a:rPr>
              <a:t>S</a:t>
            </a:r>
            <a:r>
              <a:rPr lang="fr-FR" sz="2000" dirty="0"/>
              <a:t>ingle </a:t>
            </a:r>
            <a:r>
              <a:rPr lang="fr-FR" sz="2000" dirty="0">
                <a:solidFill>
                  <a:srgbClr val="FF0000"/>
                </a:solidFill>
              </a:rPr>
              <a:t>P</a:t>
            </a:r>
            <a:r>
              <a:rPr lang="fr-FR" sz="2000" dirty="0"/>
              <a:t>hoton </a:t>
            </a:r>
            <a:r>
              <a:rPr lang="fr-FR" sz="2000" dirty="0">
                <a:solidFill>
                  <a:srgbClr val="FF0000"/>
                </a:solidFill>
              </a:rPr>
              <a:t>T</a:t>
            </a:r>
            <a:r>
              <a:rPr lang="fr-FR" sz="2000" dirty="0"/>
              <a:t>ime </a:t>
            </a:r>
            <a:r>
              <a:rPr lang="fr-FR" sz="2000" dirty="0">
                <a:solidFill>
                  <a:srgbClr val="FF0000"/>
                </a:solidFill>
              </a:rPr>
              <a:t>R</a:t>
            </a:r>
            <a:r>
              <a:rPr lang="fr-FR" sz="2000" dirty="0"/>
              <a:t>ésolution SPTR</a:t>
            </a:r>
          </a:p>
          <a:p>
            <a:endParaRPr lang="fr-F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21EA1A-D668-5244-9256-05FC00BA1623}"/>
              </a:ext>
            </a:extLst>
          </p:cNvPr>
          <p:cNvSpPr txBox="1"/>
          <p:nvPr/>
        </p:nvSpPr>
        <p:spPr>
          <a:xfrm>
            <a:off x="806449" y="3572583"/>
            <a:ext cx="388119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Le rayon gamma interagit dans le</a:t>
            </a:r>
          </a:p>
          <a:p>
            <a:r>
              <a:rPr lang="fr-FR" sz="2000" dirty="0"/>
              <a:t> scintillateur et produit des </a:t>
            </a:r>
          </a:p>
          <a:p>
            <a:r>
              <a:rPr lang="fr-FR" sz="2000" dirty="0"/>
              <a:t>photons de scintillation.</a:t>
            </a:r>
          </a:p>
          <a:p>
            <a:r>
              <a:rPr lang="fr-FR" sz="2000" dirty="0"/>
              <a:t>Ces photons de scintillation ne sont </a:t>
            </a:r>
          </a:p>
          <a:p>
            <a:r>
              <a:rPr lang="fr-FR" sz="2000" dirty="0"/>
              <a:t>pas tous émis en même temps !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9452459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September 2019</a:t>
            </a:r>
            <a:endParaRPr lang="en-GB" altLang="en-US" sz="1400" dirty="0"/>
          </a:p>
        </p:txBody>
      </p:sp>
      <p:sp>
        <p:nvSpPr>
          <p:cNvPr id="1843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 dirty="0"/>
              <a:t>LAL Orsay</a:t>
            </a:r>
            <a:endParaRPr lang="en-GB" altLang="en-US" sz="1400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CEE313D-789B-0B4A-92AF-9CBE1059421F}" type="slidenum">
              <a:rPr lang="en-GB" altLang="en-US" sz="1400"/>
              <a:pPr/>
              <a:t>29</a:t>
            </a:fld>
            <a:endParaRPr lang="en-GB" altLang="en-US" sz="1400" dirty="0">
              <a:solidFill>
                <a:schemeClr val="tx1"/>
              </a:solidFill>
            </a:endParaRP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555625" y="712788"/>
            <a:ext cx="8194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GB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31825" y="257667"/>
            <a:ext cx="795655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La limite dû au </a:t>
            </a:r>
            <a:r>
              <a:rPr lang="fr-FR" sz="3600" dirty="0" err="1"/>
              <a:t>SiPMs</a:t>
            </a:r>
            <a:endParaRPr lang="fr-FR" sz="3600" dirty="0"/>
          </a:p>
          <a:p>
            <a:r>
              <a:rPr lang="fr-FR" dirty="0"/>
              <a:t>Deux effets limitent la résolution en temps d’un </a:t>
            </a:r>
            <a:r>
              <a:rPr lang="fr-FR" dirty="0" err="1"/>
              <a:t>SiPM</a:t>
            </a:r>
            <a:endParaRPr lang="fr-FR" dirty="0"/>
          </a:p>
          <a:p>
            <a:r>
              <a:rPr lang="fr-FR" dirty="0"/>
              <a:t>-  fluctuations dans le temps de formation de l’avalanche dans une micro cellule (SPAD)</a:t>
            </a:r>
          </a:p>
          <a:p>
            <a:r>
              <a:rPr lang="fr-FR" dirty="0"/>
              <a:t>- fluctuations dans le temps de transit  du signal des différents micro cellules</a:t>
            </a:r>
          </a:p>
          <a:p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ADA771-6036-1D4E-ACB3-BFE9FD8B5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462" y="3139041"/>
            <a:ext cx="3746500" cy="2641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3086404-217A-1144-9228-C2D6FE5CEF1B}"/>
              </a:ext>
            </a:extLst>
          </p:cNvPr>
          <p:cNvSpPr/>
          <p:nvPr/>
        </p:nvSpPr>
        <p:spPr>
          <a:xfrm>
            <a:off x="555625" y="578064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H" sz="1400" i="1" dirty="0" err="1"/>
              <a:t>Acerbi</a:t>
            </a:r>
            <a:r>
              <a:rPr lang="fr-CH" sz="1400" i="1" dirty="0"/>
              <a:t> et al., IEEE J. Sel. Top. Quant. El. </a:t>
            </a:r>
          </a:p>
          <a:p>
            <a:r>
              <a:rPr lang="fr-FR" sz="1400" i="1" dirty="0"/>
              <a:t>VOL. 20, NO. 6, Nov. </a:t>
            </a:r>
            <a:r>
              <a:rPr lang="fr-FR" sz="1400" i="1" dirty="0" err="1"/>
              <a:t>Dec</a:t>
            </a:r>
            <a:r>
              <a:rPr lang="fr-FR" sz="1400" i="1" dirty="0"/>
              <a:t>. 2014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11863C6-EBC4-BC4C-ADE3-3765716F97C3}"/>
                  </a:ext>
                </a:extLst>
              </p:cNvPr>
              <p:cNvSpPr txBox="1"/>
              <p:nvPr/>
            </p:nvSpPr>
            <p:spPr>
              <a:xfrm>
                <a:off x="5479200" y="3813999"/>
                <a:ext cx="2814104" cy="6268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CTR= x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𝑝h</m:t>
                            </m:r>
                          </m:sub>
                        </m:sSub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11863C6-EBC4-BC4C-ADE3-3765716F9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200" y="3813999"/>
                <a:ext cx="2814104" cy="626838"/>
              </a:xfrm>
              <a:prstGeom prst="rect">
                <a:avLst/>
              </a:prstGeom>
              <a:blipFill>
                <a:blip r:embed="rId3"/>
                <a:stretch>
                  <a:fillRect l="-4036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3530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September 2019</a:t>
            </a:r>
            <a:endParaRPr lang="en-GB" altLang="en-US" sz="1400"/>
          </a:p>
        </p:txBody>
      </p:sp>
      <p:sp>
        <p:nvSpPr>
          <p:cNvPr id="1741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LAL Orsay</a:t>
            </a:r>
            <a:endParaRPr lang="en-GB" altLang="en-US" sz="140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fld id="{75BAE469-4619-CC4A-A590-079DFAEDCFD7}" type="slidenum">
              <a:rPr lang="en-GB" altLang="en-US" sz="1400"/>
              <a:pPr/>
              <a:t>3</a:t>
            </a:fld>
            <a:endParaRPr lang="en-GB" altLang="en-US" sz="1400">
              <a:solidFill>
                <a:schemeClr val="tx1"/>
              </a:solidFill>
            </a:endParaRPr>
          </a:p>
        </p:txBody>
      </p: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292100" y="113605"/>
            <a:ext cx="81661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fr-FR" altLang="en-US" dirty="0"/>
              <a:t>En TEP, un composé chimique est marqué par un isotope émetteur de positrons. Le composé marqué est injecté au patient.</a:t>
            </a:r>
          </a:p>
        </p:txBody>
      </p:sp>
      <p:sp>
        <p:nvSpPr>
          <p:cNvPr id="17414" name="TextBox 9"/>
          <p:cNvSpPr txBox="1">
            <a:spLocks noChangeArrowheads="1"/>
          </p:cNvSpPr>
          <p:nvPr/>
        </p:nvSpPr>
        <p:spPr bwMode="auto">
          <a:xfrm>
            <a:off x="4899051" y="1154497"/>
            <a:ext cx="4092549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fr-FR" altLang="en-US" dirty="0"/>
              <a:t>Après un certain temps, les isotopes se désintègrent  en émettant un positron. Le positron s’annihile avec un électron en deux</a:t>
            </a:r>
          </a:p>
          <a:p>
            <a:r>
              <a:rPr lang="fr-FR" altLang="en-US" dirty="0"/>
              <a:t>rayons gamma de 511 </a:t>
            </a:r>
            <a:r>
              <a:rPr lang="fr-FR" altLang="en-US" dirty="0" err="1"/>
              <a:t>keV</a:t>
            </a:r>
            <a:r>
              <a:rPr lang="fr-FR" altLang="en-US" dirty="0"/>
              <a:t>, émis en directions opposées.</a:t>
            </a:r>
          </a:p>
          <a:p>
            <a:r>
              <a:rPr lang="fr-FR" altLang="en-US" dirty="0"/>
              <a:t>La détection des rayons gamma révèle la position de l'isotope.</a:t>
            </a:r>
          </a:p>
        </p:txBody>
      </p:sp>
      <p:pic>
        <p:nvPicPr>
          <p:cNvPr id="17415" name="Picture 7" descr="fig_18_2_3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692275"/>
            <a:ext cx="4208463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September 2019</a:t>
            </a:r>
            <a:endParaRPr lang="en-GB" altLang="en-US" sz="1400"/>
          </a:p>
        </p:txBody>
      </p:sp>
      <p:sp>
        <p:nvSpPr>
          <p:cNvPr id="1843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LAL Orsay</a:t>
            </a:r>
            <a:endParaRPr lang="en-GB" altLang="en-US" sz="140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CEE313D-789B-0B4A-92AF-9CBE1059421F}" type="slidenum">
              <a:rPr lang="en-GB" altLang="en-US" sz="1400"/>
              <a:pPr/>
              <a:t>30</a:t>
            </a:fld>
            <a:endParaRPr lang="en-GB" altLang="en-US" sz="1400">
              <a:solidFill>
                <a:schemeClr val="tx1"/>
              </a:solidFill>
            </a:endParaRP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555625" y="712788"/>
            <a:ext cx="8194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GB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93725" y="105139"/>
            <a:ext cx="7956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La limite dû à l’électronique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2A4329-9007-1F40-A7B7-0A9DADBEB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74398"/>
            <a:ext cx="7045224" cy="30014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4BEDFF9-E9BA-544B-A0F3-16616769766F}"/>
                  </a:ext>
                </a:extLst>
              </p:cNvPr>
              <p:cNvSpPr txBox="1"/>
              <p:nvPr/>
            </p:nvSpPr>
            <p:spPr>
              <a:xfrm>
                <a:off x="793750" y="4319109"/>
                <a:ext cx="2564966" cy="691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dirty="0"/>
                  <a:t>σ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/>
                          <m:t>σ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𝑛𝑜𝑖𝑠𝑒</m:t>
                            </m:r>
                          </m:e>
                        </m: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𝑆𝑖𝑔𝑛𝑎𝑙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4BEDFF9-E9BA-544B-A0F3-166167697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50" y="4319109"/>
                <a:ext cx="2564966" cy="691664"/>
              </a:xfrm>
              <a:prstGeom prst="rect">
                <a:avLst/>
              </a:prstGeom>
              <a:blipFill>
                <a:blip r:embed="rId3"/>
                <a:stretch>
                  <a:fillRect l="-841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C09B0B-D057-E34B-ABFA-2DB02759834B}"/>
                  </a:ext>
                </a:extLst>
              </p:cNvPr>
              <p:cNvSpPr txBox="1"/>
              <p:nvPr/>
            </p:nvSpPr>
            <p:spPr>
              <a:xfrm>
                <a:off x="4208412" y="5175801"/>
                <a:ext cx="2815197" cy="6940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𝑆𝑃𝑇𝑅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baseline="-25000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𝐸𝑁𝐶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𝑆𝑖𝑃𝑀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𝐺𝑎𝑖𝑛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C09B0B-D057-E34B-ABFA-2DB027598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412" y="5175801"/>
                <a:ext cx="2815197" cy="694036"/>
              </a:xfrm>
              <a:prstGeom prst="rect">
                <a:avLst/>
              </a:prstGeom>
              <a:blipFill>
                <a:blip r:embed="rId4"/>
                <a:stretch>
                  <a:fillRect l="-448" t="-11111" r="-448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4695BC4-81DC-0549-9361-4405D184CD22}"/>
              </a:ext>
            </a:extLst>
          </p:cNvPr>
          <p:cNvSpPr txBox="1"/>
          <p:nvPr/>
        </p:nvSpPr>
        <p:spPr>
          <a:xfrm>
            <a:off x="4208412" y="4021220"/>
            <a:ext cx="39020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Si le signal provient d’un </a:t>
            </a:r>
          </a:p>
          <a:p>
            <a:r>
              <a:rPr lang="fr-FR" dirty="0"/>
              <a:t>seul photon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799410-5934-4F47-95C0-FB44DC1C0D9D}"/>
              </a:ext>
            </a:extLst>
          </p:cNvPr>
          <p:cNvSpPr txBox="1"/>
          <p:nvPr/>
        </p:nvSpPr>
        <p:spPr>
          <a:xfrm>
            <a:off x="7431410" y="4621085"/>
            <a:ext cx="13580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Equivalent </a:t>
            </a:r>
          </a:p>
          <a:p>
            <a:r>
              <a:rPr lang="en-US" sz="2000" dirty="0"/>
              <a:t>Noise </a:t>
            </a:r>
          </a:p>
          <a:p>
            <a:r>
              <a:rPr lang="en-US" sz="2000" dirty="0"/>
              <a:t>Charge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177C031-AA2E-C14C-B766-4ADA0AA0AA5D}"/>
              </a:ext>
            </a:extLst>
          </p:cNvPr>
          <p:cNvSpPr/>
          <p:nvPr/>
        </p:nvSpPr>
        <p:spPr bwMode="auto">
          <a:xfrm>
            <a:off x="7254504" y="4621085"/>
            <a:ext cx="1522295" cy="1015663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DF17FAE-1530-BF4F-991F-405C6559E995}"/>
              </a:ext>
            </a:extLst>
          </p:cNvPr>
          <p:cNvCxnSpPr>
            <a:stCxn id="10" idx="2"/>
          </p:cNvCxnSpPr>
          <p:nvPr/>
        </p:nvCxnSpPr>
        <p:spPr bwMode="auto">
          <a:xfrm flipH="1">
            <a:off x="6773034" y="5128917"/>
            <a:ext cx="481470" cy="13899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226819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September 2019</a:t>
            </a:r>
            <a:endParaRPr lang="en-GB" altLang="en-US" sz="1400"/>
          </a:p>
        </p:txBody>
      </p:sp>
      <p:sp>
        <p:nvSpPr>
          <p:cNvPr id="1843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LAL Orsay</a:t>
            </a:r>
            <a:endParaRPr lang="en-GB" altLang="en-US" sz="140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CEE313D-789B-0B4A-92AF-9CBE1059421F}" type="slidenum">
              <a:rPr lang="en-GB" altLang="en-US" sz="1400"/>
              <a:pPr/>
              <a:t>31</a:t>
            </a:fld>
            <a:endParaRPr lang="en-GB" altLang="en-US" sz="1400">
              <a:solidFill>
                <a:schemeClr val="tx1"/>
              </a:solidFill>
            </a:endParaRP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555625" y="712788"/>
            <a:ext cx="8194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GB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02922" y="328067"/>
            <a:ext cx="7956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La limite dû à l’électronique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BB26E3-3A0A-BA43-9FAD-B4E23157CAD3}"/>
                  </a:ext>
                </a:extLst>
              </p:cNvPr>
              <p:cNvSpPr txBox="1"/>
              <p:nvPr/>
            </p:nvSpPr>
            <p:spPr>
              <a:xfrm>
                <a:off x="602922" y="1083732"/>
                <a:ext cx="8010550" cy="4602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/>
                  <a:t>Le temps de montée du signal  t</a:t>
                </a:r>
                <a:r>
                  <a:rPr lang="fr-FR" sz="2000" baseline="-25000" dirty="0"/>
                  <a:t>r</a:t>
                </a:r>
                <a:r>
                  <a:rPr lang="fr-FR" sz="2000" dirty="0"/>
                  <a:t> dépend de </a:t>
                </a:r>
              </a:p>
              <a:p>
                <a:r>
                  <a:rPr lang="fr-FR" sz="2000" dirty="0"/>
                  <a:t>	- la bande passante de l’ampli (BW)</a:t>
                </a:r>
              </a:p>
              <a:p>
                <a:r>
                  <a:rPr lang="fr-FR" sz="2000" dirty="0"/>
                  <a:t>	- le temps de montée du signal du photo-détecteur</a:t>
                </a:r>
              </a:p>
              <a:p>
                <a:endParaRPr lang="fr-FR" sz="2000" dirty="0"/>
              </a:p>
              <a:p>
                <a:r>
                  <a:rPr lang="fr-FR" sz="2000" dirty="0"/>
                  <a:t>Le bruit de l’ampli  est proportionnel à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𝐵𝑊</m:t>
                        </m:r>
                      </m:e>
                    </m:rad>
                  </m:oMath>
                </a14:m>
                <a:r>
                  <a:rPr lang="fr-FR" sz="2000" dirty="0"/>
                  <a:t>  (BW= bande passante)</a:t>
                </a:r>
              </a:p>
              <a:p>
                <a:r>
                  <a:rPr lang="fr-FR" sz="2000" dirty="0"/>
                  <a:t>	 Le temps de montée du a l’électronique est  t</a:t>
                </a:r>
                <a:r>
                  <a:rPr lang="fr-FR" sz="2000" baseline="-25000" dirty="0"/>
                  <a:t>r</a:t>
                </a:r>
                <a:r>
                  <a:rPr lang="fr-FR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0.35</m:t>
                        </m:r>
                      </m:num>
                      <m:den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𝐵𝑊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(3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𝑑𝑏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fr-FR" sz="2000" dirty="0"/>
              </a:p>
              <a:p>
                <a:r>
                  <a:rPr lang="fr-FR" sz="2000" dirty="0"/>
                  <a:t> </a:t>
                </a:r>
              </a:p>
              <a:p>
                <a:r>
                  <a:rPr lang="fr-FR" sz="2000" dirty="0"/>
                  <a:t>Un ampli bien optimisé doit avoir une bande passante tel  le temps de montée de l’ampli soit égal au temps de montée de l’impulsion à l’entrée.</a:t>
                </a:r>
              </a:p>
              <a:p>
                <a:r>
                  <a:rPr lang="fr-FR" sz="2000" dirty="0"/>
                  <a:t>Le temps de montée intrinsèque d’un signal </a:t>
                </a:r>
                <a:r>
                  <a:rPr lang="fr-FR" sz="2000" dirty="0" err="1"/>
                  <a:t>SiPM</a:t>
                </a:r>
                <a:r>
                  <a:rPr lang="fr-FR" sz="2000" dirty="0"/>
                  <a:t> est environ 300 </a:t>
                </a:r>
                <a:r>
                  <a:rPr lang="fr-FR" sz="2000" dirty="0" err="1"/>
                  <a:t>ps</a:t>
                </a:r>
                <a:r>
                  <a:rPr lang="fr-FR" sz="2000" dirty="0"/>
                  <a:t>.</a:t>
                </a:r>
              </a:p>
              <a:p>
                <a:endParaRPr lang="fr-FR" sz="2000" dirty="0"/>
              </a:p>
              <a:p>
                <a:r>
                  <a:rPr lang="fr-FR" sz="2000" dirty="0">
                    <a:solidFill>
                      <a:srgbClr val="FF0000"/>
                    </a:solidFill>
                  </a:rPr>
                  <a:t>Mais en pratique, la bande passante de l’ampli est limitée par un effet de second ordre  dans le circuit (2</a:t>
                </a:r>
                <a:r>
                  <a:rPr lang="fr-FR" sz="2000" baseline="30000" dirty="0">
                    <a:solidFill>
                      <a:srgbClr val="FF0000"/>
                    </a:solidFill>
                  </a:rPr>
                  <a:t>nd</a:t>
                </a:r>
                <a:r>
                  <a:rPr lang="fr-FR" sz="2000" dirty="0">
                    <a:solidFill>
                      <a:srgbClr val="FF0000"/>
                    </a:solidFill>
                  </a:rPr>
                  <a:t> pole).  Dans des FET CMOS il est difficile d’obtenir  t</a:t>
                </a:r>
                <a:r>
                  <a:rPr lang="fr-FR" sz="2000" baseline="-25000" dirty="0">
                    <a:solidFill>
                      <a:srgbClr val="FF0000"/>
                    </a:solidFill>
                  </a:rPr>
                  <a:t>r</a:t>
                </a:r>
                <a:r>
                  <a:rPr lang="fr-FR" sz="2000" dirty="0">
                    <a:solidFill>
                      <a:srgbClr val="FF0000"/>
                    </a:solidFill>
                  </a:rPr>
                  <a:t>&lt; 1ns.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BB26E3-3A0A-BA43-9FAD-B4E23157C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22" y="1083732"/>
                <a:ext cx="8010550" cy="4602670"/>
              </a:xfrm>
              <a:prstGeom prst="rect">
                <a:avLst/>
              </a:prstGeom>
              <a:blipFill>
                <a:blip r:embed="rId2"/>
                <a:stretch>
                  <a:fillRect l="-633" t="-549" b="-1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74736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September 2019</a:t>
            </a:r>
            <a:endParaRPr lang="en-GB" altLang="en-US" sz="1400"/>
          </a:p>
        </p:txBody>
      </p:sp>
      <p:sp>
        <p:nvSpPr>
          <p:cNvPr id="1843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 dirty="0"/>
              <a:t>LAL Orsay</a:t>
            </a:r>
            <a:endParaRPr lang="en-GB" altLang="en-US" sz="1400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CEE313D-789B-0B4A-92AF-9CBE1059421F}" type="slidenum">
              <a:rPr lang="en-GB" altLang="en-US" sz="1400"/>
              <a:pPr/>
              <a:t>32</a:t>
            </a:fld>
            <a:endParaRPr lang="en-GB" altLang="en-US" sz="1400" dirty="0">
              <a:solidFill>
                <a:schemeClr val="tx1"/>
              </a:solidFill>
            </a:endParaRP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555625" y="712788"/>
            <a:ext cx="8194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GB" altLang="en-US"/>
          </a:p>
        </p:txBody>
      </p:sp>
      <p:sp>
        <p:nvSpPr>
          <p:cNvPr id="2" name="TextBox 1"/>
          <p:cNvSpPr txBox="1"/>
          <p:nvPr/>
        </p:nvSpPr>
        <p:spPr>
          <a:xfrm>
            <a:off x="793750" y="152400"/>
            <a:ext cx="7956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La limite dû à l’électronique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29A10C9-0C6F-2D47-946E-01261801DFD8}"/>
                  </a:ext>
                </a:extLst>
              </p:cNvPr>
              <p:cNvSpPr txBox="1"/>
              <p:nvPr/>
            </p:nvSpPr>
            <p:spPr>
              <a:xfrm>
                <a:off x="885157" y="3853013"/>
                <a:ext cx="2712730" cy="475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/>
                  <a:t>σ</a:t>
                </a:r>
                <a14:m>
                  <m:oMath xmlns:m="http://schemas.openxmlformats.org/officeDocument/2006/math">
                    <m:r>
                      <a:rPr lang="en-US" sz="2000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 baseline="-25000" dirty="0" err="1">
                            <a:latin typeface="Cambria Math" panose="02040503050406030204" pitchFamily="18" charset="0"/>
                          </a:rPr>
                          <m:t>𝑛𝑜𝑖𝑠𝑒</m:t>
                        </m:r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𝑘𝑇</m:t>
                    </m:r>
                    <m:f>
                      <m:f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𝑠𝑑</m:t>
                            </m:r>
                          </m:sub>
                        </m:sSub>
                      </m:den>
                    </m:f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𝐵𝑊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29A10C9-0C6F-2D47-946E-01261801D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157" y="3853013"/>
                <a:ext cx="2712730" cy="475002"/>
              </a:xfrm>
              <a:prstGeom prst="rect">
                <a:avLst/>
              </a:prstGeom>
              <a:blipFill>
                <a:blip r:embed="rId2"/>
                <a:stretch>
                  <a:fillRect l="-5607" t="-2564" r="-1869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A362F29-B24D-1D43-AD42-B09A5B5FCF80}"/>
                  </a:ext>
                </a:extLst>
              </p:cNvPr>
              <p:cNvSpPr txBox="1"/>
              <p:nvPr/>
            </p:nvSpPr>
            <p:spPr>
              <a:xfrm>
                <a:off x="885157" y="4962274"/>
                <a:ext cx="3239092" cy="5410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𝑁𝐶</m:t>
                    </m:r>
                    <m:r>
                      <a:rPr lang="en-US" sz="2000" b="0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𝑘𝑇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𝑠𝑑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0.35</m:t>
                        </m:r>
                      </m:num>
                      <m:den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A362F29-B24D-1D43-AD42-B09A5B5FC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157" y="4962274"/>
                <a:ext cx="3239092" cy="541046"/>
              </a:xfrm>
              <a:prstGeom prst="rect">
                <a:avLst/>
              </a:prstGeom>
              <a:blipFill>
                <a:blip r:embed="rId3"/>
                <a:stretch>
                  <a:fillRect l="-2734" r="-781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EC45AAF-38BB-6F40-A2E2-C839232F20E1}"/>
                  </a:ext>
                </a:extLst>
              </p:cNvPr>
              <p:cNvSpPr txBox="1"/>
              <p:nvPr/>
            </p:nvSpPr>
            <p:spPr>
              <a:xfrm>
                <a:off x="4572000" y="3853013"/>
                <a:ext cx="3442545" cy="6714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𝑇𝑟𝑎𝑛𝑠𝑐𝑜𝑛𝑑𝑢𝑐𝑡𝑎𝑛𝑐𝑒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EC45AAF-38BB-6F40-A2E2-C839232F2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853013"/>
                <a:ext cx="3442545" cy="671402"/>
              </a:xfrm>
              <a:prstGeom prst="rect">
                <a:avLst/>
              </a:prstGeom>
              <a:blipFill>
                <a:blip r:embed="rId4"/>
                <a:stretch>
                  <a:fillRect l="-2583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AFC4192-2260-DB44-B524-0F755ACE46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0909" y="889532"/>
            <a:ext cx="5242232" cy="242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915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September 2019</a:t>
            </a:r>
            <a:endParaRPr lang="en-GB" altLang="en-US" sz="1400"/>
          </a:p>
        </p:txBody>
      </p:sp>
      <p:sp>
        <p:nvSpPr>
          <p:cNvPr id="1843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LAL Orsay</a:t>
            </a:r>
            <a:endParaRPr lang="en-GB" altLang="en-US" sz="140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CEE313D-789B-0B4A-92AF-9CBE1059421F}" type="slidenum">
              <a:rPr lang="en-GB" altLang="en-US" sz="1400"/>
              <a:pPr/>
              <a:t>33</a:t>
            </a:fld>
            <a:endParaRPr lang="en-GB" altLang="en-US" sz="1400">
              <a:solidFill>
                <a:schemeClr val="tx1"/>
              </a:solidFill>
            </a:endParaRP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555625" y="712788"/>
            <a:ext cx="8194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GB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74687" y="201849"/>
            <a:ext cx="7956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La limite dû à l’électronique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CB9740-EF89-254B-A0DA-DFC769A60FEC}"/>
                  </a:ext>
                </a:extLst>
              </p:cNvPr>
              <p:cNvSpPr txBox="1"/>
              <p:nvPr/>
            </p:nvSpPr>
            <p:spPr>
              <a:xfrm>
                <a:off x="743815" y="1072486"/>
                <a:ext cx="3909147" cy="604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𝑇𝑟𝑎𝑛𝑠𝑐𝑜𝑛𝑑𝑢𝑐𝑡𝑎𝑛𝑐𝑒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𝑑𝐼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𝑠𝑑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𝑑𝑉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𝑠𝑑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CB9740-EF89-254B-A0DA-DFC769A60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15" y="1072486"/>
                <a:ext cx="3909147" cy="604333"/>
              </a:xfrm>
              <a:prstGeom prst="rect">
                <a:avLst/>
              </a:prstGeom>
              <a:blipFill>
                <a:blip r:embed="rId2"/>
                <a:stretch>
                  <a:fillRect l="-1948" t="-2083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A8D2C6-BCC4-454E-8B95-04BC57C6A550}"/>
                  </a:ext>
                </a:extLst>
              </p:cNvPr>
              <p:cNvSpPr txBox="1"/>
              <p:nvPr/>
            </p:nvSpPr>
            <p:spPr>
              <a:xfrm>
                <a:off x="743815" y="1768818"/>
                <a:ext cx="3440557" cy="2879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𝑃𝑢𝑖𝑠𝑠𝑎𝑛𝑐𝑒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𝑑𝑖𝑠𝑠𝑖𝑝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≈2×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𝑠𝑑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A8D2C6-BCC4-454E-8B95-04BC57C6A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15" y="1768818"/>
                <a:ext cx="3440557" cy="287964"/>
              </a:xfrm>
              <a:prstGeom prst="rect">
                <a:avLst/>
              </a:prstGeom>
              <a:blipFill>
                <a:blip r:embed="rId3"/>
                <a:stretch>
                  <a:fillRect l="-1107" t="-4167" r="-2214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7A80CEE-7A1F-A04B-B030-2EF91865E8B3}"/>
                  </a:ext>
                </a:extLst>
              </p:cNvPr>
              <p:cNvSpPr/>
              <p:nvPr/>
            </p:nvSpPr>
            <p:spPr>
              <a:xfrm>
                <a:off x="1078648" y="2568290"/>
                <a:ext cx="7552589" cy="795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𝑆𝑃𝑇𝑅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∝ </m:t>
                    </m:r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𝑆𝑖𝑃𝑀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_</m:t>
                        </m:r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𝐺𝑎𝑖𝑛</m:t>
                        </m:r>
                      </m:den>
                    </m:f>
                  </m:oMath>
                </a14:m>
                <a:r>
                  <a:rPr lang="en-US" i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rad>
                    <m:f>
                      <m:f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𝑃𝑢𝑖𝑠𝑠𝑎𝑛𝑐𝑒</m:t>
                            </m:r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𝑑𝑖𝑠𝑠𝑖𝑝</m:t>
                            </m:r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é</m:t>
                            </m:r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rad>
                      </m:den>
                    </m:f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7A80CEE-7A1F-A04B-B030-2EF91865E8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648" y="2568290"/>
                <a:ext cx="7552589" cy="795026"/>
              </a:xfrm>
              <a:prstGeom prst="rect">
                <a:avLst/>
              </a:prstGeom>
              <a:blipFill>
                <a:blip r:embed="rId4"/>
                <a:stretch>
                  <a:fillRect l="-336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046589E-1F10-9440-BE15-C1FC3856FBDA}"/>
                  </a:ext>
                </a:extLst>
              </p:cNvPr>
              <p:cNvSpPr/>
              <p:nvPr/>
            </p:nvSpPr>
            <p:spPr>
              <a:xfrm>
                <a:off x="685800" y="3874824"/>
                <a:ext cx="7748124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dirty="0"/>
                  <a:t>Prenons le </a:t>
                </a:r>
                <a:r>
                  <a:rPr lang="fr-FR" sz="2000" dirty="0" err="1"/>
                  <a:t>SiPM</a:t>
                </a:r>
                <a:r>
                  <a:rPr lang="fr-FR" sz="2000" dirty="0"/>
                  <a:t> Hamamatsu S13361-3050AE-04 , 3x3 mm</a:t>
                </a:r>
                <a:r>
                  <a:rPr lang="fr-FR" sz="2000" baseline="30000" dirty="0"/>
                  <a:t>2</a:t>
                </a:r>
              </a:p>
              <a:p>
                <a:r>
                  <a:rPr lang="fr-FR" sz="2000" dirty="0"/>
                  <a:t>C</a:t>
                </a:r>
                <a:r>
                  <a:rPr lang="fr-FR" sz="2000" baseline="-25000" dirty="0"/>
                  <a:t>d</a:t>
                </a:r>
                <a:r>
                  <a:rPr lang="fr-FR" sz="2000" dirty="0"/>
                  <a:t>=320 pF, </a:t>
                </a:r>
                <a:r>
                  <a:rPr lang="fr-FR" sz="2000" dirty="0" err="1"/>
                  <a:t>SiPM_OV</a:t>
                </a:r>
                <a:r>
                  <a:rPr lang="fr-FR" sz="2000" dirty="0"/>
                  <a:t>=6V, Gain= 3x10</a:t>
                </a:r>
                <a:r>
                  <a:rPr lang="fr-FR" sz="2000" baseline="30000" dirty="0"/>
                  <a:t>6</a:t>
                </a:r>
                <a:r>
                  <a:rPr lang="fr-FR" sz="2000" dirty="0"/>
                  <a:t>;  t</a:t>
                </a:r>
                <a:r>
                  <a:rPr lang="fr-FR" sz="2000" baseline="-25000" dirty="0"/>
                  <a:t>r</a:t>
                </a:r>
                <a:r>
                  <a:rPr lang="fr-FR" sz="2000" dirty="0"/>
                  <a:t>=1 ns,</a:t>
                </a:r>
              </a:p>
              <a:p>
                <a:r>
                  <a:rPr lang="fr-FR" sz="2000" dirty="0"/>
                  <a:t>Puissance dissipée </a:t>
                </a:r>
                <a:r>
                  <a:rPr lang="fr-FR" sz="2000" dirty="0">
                    <a:latin typeface="Symbol" pitchFamily="2" charset="2"/>
                  </a:rPr>
                  <a:t>=</a:t>
                </a:r>
                <a:r>
                  <a:rPr lang="fr-FR" sz="2000" dirty="0"/>
                  <a:t>10 mW</a:t>
                </a:r>
              </a:p>
              <a:p>
                <a:r>
                  <a:rPr lang="fr-FR" sz="2000" dirty="0"/>
                  <a:t>				---&gt; SPTR (sigma)  </a:t>
                </a:r>
                <a14:m>
                  <m:oMath xmlns:m="http://schemas.openxmlformats.org/officeDocument/2006/math">
                    <m:r>
                      <a:rPr lang="fr-F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fr-FR" sz="2000" dirty="0"/>
                  <a:t> 15 </a:t>
                </a:r>
                <a:r>
                  <a:rPr lang="fr-FR" sz="2000" dirty="0" err="1"/>
                  <a:t>ps</a:t>
                </a:r>
                <a:endParaRPr lang="fr-FR" sz="2000" dirty="0"/>
              </a:p>
              <a:p>
                <a:endParaRPr lang="fr-FR" sz="2000" dirty="0"/>
              </a:p>
              <a:p>
                <a:r>
                  <a:rPr lang="fr-FR" sz="2000" dirty="0"/>
                  <a:t>Le moyen le plus simple de faire mieux est de diviser le </a:t>
                </a:r>
                <a:r>
                  <a:rPr lang="fr-FR" sz="2000" dirty="0" err="1"/>
                  <a:t>SiPM</a:t>
                </a:r>
                <a:r>
                  <a:rPr lang="fr-FR" sz="2000" dirty="0"/>
                  <a:t> en plusieurs parties et d’attacher un ampli à chacune des parties.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046589E-1F10-9440-BE15-C1FC3856FB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874824"/>
                <a:ext cx="7748124" cy="2246769"/>
              </a:xfrm>
              <a:prstGeom prst="rect">
                <a:avLst/>
              </a:prstGeom>
              <a:blipFill>
                <a:blip r:embed="rId5"/>
                <a:stretch>
                  <a:fillRect l="-818" t="-1124" b="-3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3674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457200" y="655766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September 2019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2981650" y="6537762"/>
            <a:ext cx="3318133" cy="365125"/>
          </a:xfrm>
          <a:prstGeom prst="rect">
            <a:avLst/>
          </a:prstGeom>
        </p:spPr>
        <p:txBody>
          <a:bodyPr/>
          <a:lstStyle/>
          <a:p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LAL Orsay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CCD160-0485-ED44-8AD6-25E51A7645C0}"/>
              </a:ext>
            </a:extLst>
          </p:cNvPr>
          <p:cNvSpPr txBox="1"/>
          <p:nvPr/>
        </p:nvSpPr>
        <p:spPr>
          <a:xfrm>
            <a:off x="244093" y="277475"/>
            <a:ext cx="821410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Les meilleurs amplis, </a:t>
            </a:r>
          </a:p>
          <a:p>
            <a:pPr algn="ctr"/>
            <a:r>
              <a:rPr lang="fr-FR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utilisables d’une façon réaliste, aujourd’hui font</a:t>
            </a:r>
            <a:r>
              <a:rPr lang="fr-FR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fr-FR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D2B333-840F-9546-ADED-1B1A69E0A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2357034"/>
            <a:ext cx="6731000" cy="3517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739EC2-3435-6C43-92AC-FF3D671DCCB0}"/>
              </a:ext>
            </a:extLst>
          </p:cNvPr>
          <p:cNvSpPr txBox="1"/>
          <p:nvPr/>
        </p:nvSpPr>
        <p:spPr>
          <a:xfrm>
            <a:off x="1206500" y="1789043"/>
            <a:ext cx="7482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PETsys</a:t>
            </a:r>
            <a:r>
              <a:rPr lang="en-US" dirty="0"/>
              <a:t> TOFPET ASIC SPTR, </a:t>
            </a:r>
            <a:r>
              <a:rPr lang="en-US" dirty="0" err="1"/>
              <a:t>SiPM</a:t>
            </a:r>
            <a:r>
              <a:rPr lang="en-US" dirty="0"/>
              <a:t> HPK S13360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20C58A-B9C6-2143-9628-3FC0E8F77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513D-AFB4-AF48-B842-2BB2BAC96993}" type="slidenum">
              <a:rPr lang="en-GB" altLang="en-US" smtClean="0"/>
              <a:pPr/>
              <a:t>34</a:t>
            </a:fld>
            <a:endParaRPr lang="en-GB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20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457200" y="655766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September 2019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2981650" y="6537762"/>
            <a:ext cx="3318133" cy="365125"/>
          </a:xfrm>
          <a:prstGeom prst="rect">
            <a:avLst/>
          </a:prstGeom>
        </p:spPr>
        <p:txBody>
          <a:bodyPr/>
          <a:lstStyle/>
          <a:p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LAL Orsay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638AD16-887A-1E48-8CB6-4EF7CF532D54}"/>
                  </a:ext>
                </a:extLst>
              </p:cNvPr>
              <p:cNvSpPr txBox="1"/>
              <p:nvPr/>
            </p:nvSpPr>
            <p:spPr>
              <a:xfrm>
                <a:off x="790216" y="538045"/>
                <a:ext cx="8223726" cy="5509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La différence est surtout due au comptage </a:t>
                </a:r>
              </a:p>
              <a:p>
                <a:r>
                  <a:rPr lang="fr-FR" dirty="0"/>
                  <a:t>d'obscurité de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 </m:t>
                    </m:r>
                  </m:oMath>
                </a14:m>
                <a:r>
                  <a:rPr lang="fr-FR" dirty="0"/>
                  <a:t>50 kHz/mm</a:t>
                </a:r>
                <a:r>
                  <a:rPr lang="fr-FR" baseline="30000" dirty="0"/>
                  <a:t>2</a:t>
                </a:r>
                <a:r>
                  <a:rPr lang="fr-FR" dirty="0"/>
                  <a:t>, </a:t>
                </a:r>
              </a:p>
              <a:p>
                <a:endParaRPr lang="fr-FR" sz="2000" dirty="0"/>
              </a:p>
              <a:p>
                <a:r>
                  <a:rPr lang="fr-FR" dirty="0"/>
                  <a:t>Mais aussi à</a:t>
                </a:r>
              </a:p>
              <a:p>
                <a:r>
                  <a:rPr lang="fr-FR" dirty="0"/>
                  <a:t>-  le queue du signal précédent</a:t>
                </a:r>
              </a:p>
              <a:p>
                <a:r>
                  <a:rPr lang="fr-FR" dirty="0"/>
                  <a:t>-  la contribution du TDC</a:t>
                </a:r>
              </a:p>
              <a:p>
                <a:r>
                  <a:rPr lang="fr-FR" dirty="0"/>
                  <a:t>-  autres résistances, dans la partie avant</a:t>
                </a:r>
              </a:p>
              <a:p>
                <a:r>
                  <a:rPr lang="fr-FR" sz="2000" dirty="0"/>
                  <a:t>- ….………</a:t>
                </a:r>
              </a:p>
              <a:p>
                <a:endParaRPr lang="fr-FR" sz="2000" dirty="0"/>
              </a:p>
              <a:p>
                <a:r>
                  <a:rPr lang="fr-FR" dirty="0"/>
                  <a:t>Il reste que, si on a un scintillateur qui permet </a:t>
                </a:r>
              </a:p>
              <a:p>
                <a:r>
                  <a:rPr lang="fr-FR" dirty="0"/>
                  <a:t>De détecter 5-10 photons dans les 10 premiers </a:t>
                </a:r>
                <a:r>
                  <a:rPr lang="fr-FR" dirty="0" err="1"/>
                  <a:t>ps</a:t>
                </a:r>
                <a:endParaRPr lang="fr-FR" dirty="0"/>
              </a:p>
              <a:p>
                <a:r>
                  <a:rPr lang="fr-FR" dirty="0"/>
                  <a:t> il est probablement possible d’obtenir in CTR  de 10 </a:t>
                </a:r>
                <a:r>
                  <a:rPr lang="fr-FR" dirty="0" err="1"/>
                  <a:t>ps</a:t>
                </a:r>
                <a:endParaRPr lang="fr-FR" dirty="0"/>
              </a:p>
              <a:p>
                <a:endParaRPr lang="fr-FR" sz="2000" dirty="0"/>
              </a:p>
              <a:p>
                <a:r>
                  <a:rPr lang="fr-FR" sz="2000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638AD16-887A-1E48-8CB6-4EF7CF532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16" y="538045"/>
                <a:ext cx="8223726" cy="5509200"/>
              </a:xfrm>
              <a:prstGeom prst="rect">
                <a:avLst/>
              </a:prstGeom>
              <a:blipFill>
                <a:blip r:embed="rId2"/>
                <a:stretch>
                  <a:fillRect l="-1387" t="-920" r="-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7CCD160-0485-ED44-8AD6-25E51A7645C0}"/>
              </a:ext>
            </a:extLst>
          </p:cNvPr>
          <p:cNvSpPr txBox="1"/>
          <p:nvPr/>
        </p:nvSpPr>
        <p:spPr>
          <a:xfrm>
            <a:off x="2844432" y="5456070"/>
            <a:ext cx="27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047C5E-1026-D044-81E7-6F7DECB94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513D-AFB4-AF48-B842-2BB2BAC96993}" type="slidenum">
              <a:rPr lang="en-GB" altLang="en-US" smtClean="0"/>
              <a:pPr/>
              <a:t>35</a:t>
            </a:fld>
            <a:endParaRPr lang="en-GB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63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September 2019</a:t>
            </a:r>
            <a:endParaRPr lang="en-GB" altLang="en-US" sz="1400"/>
          </a:p>
        </p:txBody>
      </p:sp>
      <p:sp>
        <p:nvSpPr>
          <p:cNvPr id="1843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LAL Orsay</a:t>
            </a:r>
            <a:endParaRPr lang="en-GB" altLang="en-US" sz="140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CEE313D-789B-0B4A-92AF-9CBE1059421F}" type="slidenum">
              <a:rPr lang="en-GB" altLang="en-US" sz="1400"/>
              <a:pPr/>
              <a:t>36</a:t>
            </a:fld>
            <a:endParaRPr lang="en-GB" altLang="en-US" sz="1400">
              <a:solidFill>
                <a:schemeClr val="tx1"/>
              </a:solidFill>
            </a:endParaRP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555625" y="712788"/>
            <a:ext cx="8194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GB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328067"/>
            <a:ext cx="79565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Le problème est le scintillateur  </a:t>
            </a:r>
          </a:p>
          <a:p>
            <a:r>
              <a:rPr lang="fr-FR" dirty="0"/>
              <a:t>LYSO, temps de déclin 40 ns, </a:t>
            </a:r>
          </a:p>
          <a:p>
            <a:r>
              <a:rPr lang="fr-FR" dirty="0"/>
              <a:t>Supposons un cristal LYSO 200 long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C0B6AF-C005-B249-A840-7BDC1F8F5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20893"/>
            <a:ext cx="5511338" cy="295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607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September 2019</a:t>
            </a:r>
            <a:endParaRPr lang="en-GB" altLang="en-US" sz="1400"/>
          </a:p>
        </p:txBody>
      </p:sp>
      <p:sp>
        <p:nvSpPr>
          <p:cNvPr id="1843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LAL Orsay</a:t>
            </a:r>
            <a:endParaRPr lang="en-GB" altLang="en-US" sz="140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CEE313D-789B-0B4A-92AF-9CBE1059421F}" type="slidenum">
              <a:rPr lang="en-GB" altLang="en-US" sz="1400"/>
              <a:pPr/>
              <a:t>37</a:t>
            </a:fld>
            <a:endParaRPr lang="en-GB" altLang="en-US" sz="1400">
              <a:solidFill>
                <a:schemeClr val="tx1"/>
              </a:solidFill>
            </a:endParaRP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555625" y="712788"/>
            <a:ext cx="8194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GB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3C5572-C815-B14B-8030-D7B1D33D3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6508"/>
            <a:ext cx="9144000" cy="51789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8932C66-80EB-0248-836D-0350131490F3}"/>
              </a:ext>
            </a:extLst>
          </p:cNvPr>
          <p:cNvSpPr/>
          <p:nvPr/>
        </p:nvSpPr>
        <p:spPr bwMode="auto">
          <a:xfrm>
            <a:off x="96038" y="5345336"/>
            <a:ext cx="388620" cy="19812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EA8BAF-0B16-1F4C-BD88-49191D255AAC}"/>
              </a:ext>
            </a:extLst>
          </p:cNvPr>
          <p:cNvSpPr txBox="1"/>
          <p:nvPr/>
        </p:nvSpPr>
        <p:spPr>
          <a:xfrm>
            <a:off x="-4292" y="5275119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90742"/>
                </a:solidFill>
              </a:rPr>
              <a:t>Slide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33EF85-153F-0948-B015-37F060040539}"/>
              </a:ext>
            </a:extLst>
          </p:cNvPr>
          <p:cNvSpPr txBox="1"/>
          <p:nvPr/>
        </p:nvSpPr>
        <p:spPr>
          <a:xfrm>
            <a:off x="7743902" y="1903615"/>
            <a:ext cx="14285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090742"/>
                </a:solidFill>
              </a:rPr>
              <a:t>Xenon</a:t>
            </a:r>
            <a:endParaRPr lang="fr-FR" dirty="0">
              <a:solidFill>
                <a:srgbClr val="090742"/>
              </a:solidFill>
            </a:endParaRPr>
          </a:p>
          <a:p>
            <a:r>
              <a:rPr lang="fr-FR" dirty="0">
                <a:solidFill>
                  <a:srgbClr val="090742"/>
                </a:solidFill>
              </a:rPr>
              <a:t>liquide ?</a:t>
            </a:r>
          </a:p>
        </p:txBody>
      </p:sp>
    </p:spTree>
    <p:extLst>
      <p:ext uri="{BB962C8B-B14F-4D97-AF65-F5344CB8AC3E}">
        <p14:creationId xmlns:p14="http://schemas.microsoft.com/office/powerpoint/2010/main" val="9664974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5FCD3C-C849-BF4A-AE24-BFDF1CC27346}"/>
              </a:ext>
            </a:extLst>
          </p:cNvPr>
          <p:cNvSpPr/>
          <p:nvPr/>
        </p:nvSpPr>
        <p:spPr bwMode="auto">
          <a:xfrm>
            <a:off x="685800" y="1273348"/>
            <a:ext cx="7824247" cy="485480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90742"/>
                </a:solidFill>
                <a:effectLst/>
                <a:latin typeface="Times" charset="0"/>
              </a:rPr>
              <a:t>       LYSO 3x3x20 mm</a:t>
            </a:r>
            <a:r>
              <a:rPr kumimoji="0" lang="en-US" sz="2800" b="0" i="0" u="none" strike="noStrike" cap="none" normalizeH="0" baseline="30000" dirty="0">
                <a:ln>
                  <a:noFill/>
                </a:ln>
                <a:solidFill>
                  <a:srgbClr val="090742"/>
                </a:solidFill>
                <a:effectLst/>
                <a:latin typeface="Times" charset="0"/>
              </a:rPr>
              <a:t>2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90742"/>
                </a:solidFill>
                <a:effectLst/>
                <a:latin typeface="Times" charset="0"/>
              </a:rPr>
              <a:t>           LYSO 2x2x3 mm</a:t>
            </a:r>
            <a:r>
              <a:rPr kumimoji="0" lang="en-US" sz="2800" b="0" i="0" u="none" strike="noStrike" cap="none" normalizeH="0" baseline="30000" dirty="0">
                <a:ln>
                  <a:noFill/>
                </a:ln>
                <a:solidFill>
                  <a:srgbClr val="090742"/>
                </a:solidFill>
                <a:effectLst/>
                <a:latin typeface="Times" charset="0"/>
              </a:rPr>
              <a:t>2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90742"/>
                </a:solidFill>
                <a:effectLst/>
                <a:latin typeface="Times" charset="0"/>
              </a:rPr>
              <a:t>	</a:t>
            </a:r>
          </a:p>
        </p:txBody>
      </p:sp>
      <p:sp>
        <p:nvSpPr>
          <p:cNvPr id="1843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September 2019</a:t>
            </a:r>
            <a:endParaRPr lang="en-GB" altLang="en-US" sz="1400"/>
          </a:p>
        </p:txBody>
      </p:sp>
      <p:sp>
        <p:nvSpPr>
          <p:cNvPr id="1843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LAL Orsay</a:t>
            </a:r>
            <a:endParaRPr lang="en-GB" altLang="en-US" sz="140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CEE313D-789B-0B4A-92AF-9CBE1059421F}" type="slidenum">
              <a:rPr lang="en-GB" altLang="en-US" sz="1400"/>
              <a:pPr/>
              <a:t>38</a:t>
            </a:fld>
            <a:endParaRPr lang="en-GB" altLang="en-US" sz="140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8B9819-E39C-2445-9358-547B57477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802" y="1873744"/>
            <a:ext cx="3516495" cy="36540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CAB7C9-9416-C749-86EB-89D3AA453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297" y="1873744"/>
            <a:ext cx="3629483" cy="39328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6F200C1-6015-5D47-803C-EEEBB1C3F09C}"/>
              </a:ext>
            </a:extLst>
          </p:cNvPr>
          <p:cNvSpPr/>
          <p:nvPr/>
        </p:nvSpPr>
        <p:spPr>
          <a:xfrm>
            <a:off x="433674" y="206628"/>
            <a:ext cx="805701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Le mieux qu’on peut faire aujourd’hui pour des amplis</a:t>
            </a:r>
          </a:p>
          <a:p>
            <a:r>
              <a:rPr lang="fr-FR" dirty="0"/>
              <a:t> d’un coût abordable (</a:t>
            </a:r>
            <a:r>
              <a:rPr lang="fr-FR" dirty="0" err="1"/>
              <a:t>PETsys</a:t>
            </a:r>
            <a:r>
              <a:rPr lang="fr-FR" dirty="0"/>
              <a:t> TOFPET ASIC)</a:t>
            </a:r>
          </a:p>
        </p:txBody>
      </p:sp>
    </p:spTree>
    <p:extLst>
      <p:ext uri="{BB962C8B-B14F-4D97-AF65-F5344CB8AC3E}">
        <p14:creationId xmlns:p14="http://schemas.microsoft.com/office/powerpoint/2010/main" val="36957743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September 2019</a:t>
            </a:r>
            <a:endParaRPr lang="en-GB" altLang="en-US" sz="1400"/>
          </a:p>
        </p:txBody>
      </p:sp>
      <p:sp>
        <p:nvSpPr>
          <p:cNvPr id="1843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LAL Orsay</a:t>
            </a:r>
            <a:endParaRPr lang="en-GB" altLang="en-US" sz="140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CEE313D-789B-0B4A-92AF-9CBE1059421F}" type="slidenum">
              <a:rPr lang="en-GB" altLang="en-US" sz="1400"/>
              <a:pPr/>
              <a:t>39</a:t>
            </a:fld>
            <a:endParaRPr lang="en-GB" altLang="en-US" sz="1400">
              <a:solidFill>
                <a:schemeClr val="tx1"/>
              </a:solidFill>
            </a:endParaRP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555625" y="712788"/>
            <a:ext cx="8194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GB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328067"/>
            <a:ext cx="79565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arriver à 10 </a:t>
            </a:r>
            <a:r>
              <a:rPr lang="fr-FR" dirty="0" err="1"/>
              <a:t>ps</a:t>
            </a:r>
            <a:r>
              <a:rPr lang="fr-FR" dirty="0"/>
              <a:t> if faut détecter une dizaine de photons dans les 10 premiers </a:t>
            </a:r>
            <a:r>
              <a:rPr lang="fr-FR" dirty="0" err="1"/>
              <a:t>ps</a:t>
            </a:r>
            <a:r>
              <a:rPr lang="fr-FR" dirty="0"/>
              <a:t> !</a:t>
            </a:r>
          </a:p>
          <a:p>
            <a:endParaRPr lang="fr-FR" dirty="0"/>
          </a:p>
          <a:p>
            <a:r>
              <a:rPr lang="fr-FR" dirty="0"/>
              <a:t>Un ASIC permettant d’atteindre 10 </a:t>
            </a:r>
            <a:r>
              <a:rPr lang="fr-FR" dirty="0" err="1"/>
              <a:t>ps</a:t>
            </a:r>
            <a:r>
              <a:rPr lang="fr-FR" dirty="0"/>
              <a:t> de CTR n’existe pas, mais il est </a:t>
            </a:r>
            <a:r>
              <a:rPr lang="fr-FR" altLang="zh-CN" dirty="0"/>
              <a:t>probablement</a:t>
            </a:r>
            <a:r>
              <a:rPr lang="zh-CN" altLang="fr-FR" dirty="0"/>
              <a:t>，</a:t>
            </a:r>
            <a:r>
              <a:rPr lang="fr-FR" altLang="zh-CN" dirty="0"/>
              <a:t>possible d’en développer un.</a:t>
            </a:r>
            <a:endParaRPr lang="fr-FR" dirty="0"/>
          </a:p>
          <a:p>
            <a:endParaRPr lang="fr-FR" dirty="0"/>
          </a:p>
          <a:p>
            <a:r>
              <a:rPr lang="fr-FR" dirty="0"/>
              <a:t>Avec un scintillateur traditionnel on ne va pas arriver a 10 </a:t>
            </a:r>
            <a:r>
              <a:rPr lang="fr-FR" dirty="0" err="1"/>
              <a:t>ps</a:t>
            </a:r>
            <a:r>
              <a:rPr lang="fr-FR" dirty="0"/>
              <a:t> de CTR. Il faut autre chose.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0624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September 2019</a:t>
            </a:r>
            <a:endParaRPr lang="en-GB" altLang="en-US" sz="1400"/>
          </a:p>
        </p:txBody>
      </p:sp>
      <p:sp>
        <p:nvSpPr>
          <p:cNvPr id="1843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LAL Orsay</a:t>
            </a:r>
            <a:endParaRPr lang="en-GB" altLang="en-US" sz="140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CEE313D-789B-0B4A-92AF-9CBE1059421F}" type="slidenum">
              <a:rPr lang="en-GB" altLang="en-US" sz="1400"/>
              <a:pPr/>
              <a:t>4</a:t>
            </a:fld>
            <a:endParaRPr lang="en-GB" altLang="en-US" sz="1400">
              <a:solidFill>
                <a:schemeClr val="tx1"/>
              </a:solidFill>
            </a:endParaRP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474662" y="418498"/>
            <a:ext cx="8194675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fr-FR" altLang="en-US" dirty="0"/>
              <a:t>La TEP ne permet pas d’observer des points dans espace, mais observe des lignes de réponse. L'annihilation du positron s'est produite quelques part le long de cette ligne de réponse.</a:t>
            </a:r>
          </a:p>
          <a:p>
            <a:endParaRPr lang="fr-FR" altLang="en-US" dirty="0"/>
          </a:p>
          <a:p>
            <a:r>
              <a:rPr lang="fr-FR" altLang="en-US" dirty="0"/>
              <a:t>À partir d’un large ensemble de lignes de réponse couvrant toutes les directions autour du patient, il est possible de déduire la distribution dans l’espace  du traceur.</a:t>
            </a:r>
          </a:p>
          <a:p>
            <a:endParaRPr lang="fr-FR" altLang="en-US" dirty="0"/>
          </a:p>
          <a:p>
            <a:r>
              <a:rPr lang="fr-FR" altLang="en-US" dirty="0"/>
              <a:t>On obtient cette distribution tridimensionnelle par la méthode de maximum de vraisemblance, et ceci nécessite de longs calculs numériques.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2843808" y="3861048"/>
            <a:ext cx="3528392" cy="2520280"/>
            <a:chOff x="2843808" y="3861048"/>
            <a:chExt cx="3528392" cy="2520280"/>
          </a:xfrm>
        </p:grpSpPr>
        <p:cxnSp>
          <p:nvCxnSpPr>
            <p:cNvPr id="28" name="Straight Arrow Connector 27"/>
            <p:cNvCxnSpPr>
              <a:endCxn id="12" idx="0"/>
            </p:cNvCxnSpPr>
            <p:nvPr/>
          </p:nvCxnSpPr>
          <p:spPr bwMode="auto">
            <a:xfrm>
              <a:off x="4572000" y="3861048"/>
              <a:ext cx="36004" cy="1512168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13" name="Group 12"/>
            <p:cNvGrpSpPr/>
            <p:nvPr/>
          </p:nvGrpSpPr>
          <p:grpSpPr>
            <a:xfrm>
              <a:off x="2843808" y="5373216"/>
              <a:ext cx="3528392" cy="1008112"/>
              <a:chOff x="2843808" y="5229200"/>
              <a:chExt cx="3528392" cy="1008112"/>
            </a:xfrm>
          </p:grpSpPr>
          <p:sp>
            <p:nvSpPr>
              <p:cNvPr id="12" name="Oval 11"/>
              <p:cNvSpPr/>
              <p:nvPr/>
            </p:nvSpPr>
            <p:spPr bwMode="auto">
              <a:xfrm>
                <a:off x="2843808" y="5229200"/>
                <a:ext cx="3528392" cy="1008112"/>
              </a:xfrm>
              <a:prstGeom prst="ellipse">
                <a:avLst/>
              </a:prstGeom>
              <a:noFill/>
              <a:ln w="317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65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973310" y="5406315"/>
                <a:ext cx="331533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FF00"/>
                    </a:solidFill>
                  </a:rPr>
                  <a:t>Light transport to </a:t>
                </a:r>
                <a:r>
                  <a:rPr lang="en-US" sz="2400" dirty="0" err="1">
                    <a:solidFill>
                      <a:srgbClr val="FFFF00"/>
                    </a:solidFill>
                  </a:rPr>
                  <a:t>SiPM</a:t>
                </a:r>
                <a:endParaRPr lang="en-US" sz="2400" dirty="0">
                  <a:solidFill>
                    <a:srgbClr val="FFFF00"/>
                  </a:solidFill>
                </a:endParaRPr>
              </a:p>
              <a:p>
                <a:r>
                  <a:rPr lang="en-US" sz="1600" dirty="0"/>
                  <a:t>Photonic crystals, photonic fibers</a:t>
                </a:r>
              </a:p>
            </p:txBody>
          </p:sp>
        </p:grpSp>
      </p:grp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6400800" cy="838200"/>
          </a:xfrm>
        </p:spPr>
        <p:txBody>
          <a:bodyPr/>
          <a:lstStyle/>
          <a:p>
            <a:pPr algn="ctr">
              <a:lnSpc>
                <a:spcPts val="3600"/>
              </a:lnSpc>
            </a:pPr>
            <a:r>
              <a:rPr lang="fr-FR" dirty="0" err="1"/>
              <a:t>Metamaterials</a:t>
            </a:r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2506960"/>
            <a:ext cx="2667000" cy="2362200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5508104" y="1209569"/>
            <a:ext cx="3447274" cy="1643369"/>
            <a:chOff x="5364088" y="1209569"/>
            <a:chExt cx="3447274" cy="1643369"/>
          </a:xfrm>
        </p:grpSpPr>
        <p:grpSp>
          <p:nvGrpSpPr>
            <p:cNvPr id="18" name="Group 17"/>
            <p:cNvGrpSpPr/>
            <p:nvPr/>
          </p:nvGrpSpPr>
          <p:grpSpPr>
            <a:xfrm>
              <a:off x="5589222" y="1209569"/>
              <a:ext cx="3222140" cy="1205566"/>
              <a:chOff x="5589222" y="1209569"/>
              <a:chExt cx="3222140" cy="1205566"/>
            </a:xfrm>
          </p:grpSpPr>
          <p:sp>
            <p:nvSpPr>
              <p:cNvPr id="11" name="Oval 10"/>
              <p:cNvSpPr/>
              <p:nvPr/>
            </p:nvSpPr>
            <p:spPr bwMode="auto">
              <a:xfrm>
                <a:off x="5589222" y="1209569"/>
                <a:ext cx="3159242" cy="1205566"/>
              </a:xfrm>
              <a:prstGeom prst="ellipse">
                <a:avLst/>
              </a:prstGeom>
              <a:noFill/>
              <a:ln w="317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65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774954" y="1340768"/>
                <a:ext cx="303640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FF00"/>
                    </a:solidFill>
                  </a:rPr>
                  <a:t>Prompt emission</a:t>
                </a:r>
              </a:p>
              <a:p>
                <a:r>
                  <a:rPr lang="en-US" sz="1600" dirty="0"/>
                  <a:t>Quantum confined (bi)-excitons</a:t>
                </a:r>
              </a:p>
              <a:p>
                <a:r>
                  <a:rPr lang="en-US" sz="1600" dirty="0"/>
                  <a:t>in nanocrystals</a:t>
                </a:r>
              </a:p>
            </p:txBody>
          </p:sp>
        </p:grpSp>
        <p:cxnSp>
          <p:nvCxnSpPr>
            <p:cNvPr id="24" name="Straight Arrow Connector 23"/>
            <p:cNvCxnSpPr>
              <a:cxnSpLocks/>
              <a:endCxn id="11" idx="3"/>
            </p:cNvCxnSpPr>
            <p:nvPr/>
          </p:nvCxnSpPr>
          <p:spPr bwMode="auto">
            <a:xfrm flipV="1">
              <a:off x="5364088" y="2238584"/>
              <a:ext cx="687794" cy="614354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188622" y="1209569"/>
            <a:ext cx="3447274" cy="1756843"/>
            <a:chOff x="188622" y="1209569"/>
            <a:chExt cx="3447274" cy="1643367"/>
          </a:xfrm>
        </p:grpSpPr>
        <p:grpSp>
          <p:nvGrpSpPr>
            <p:cNvPr id="19" name="Group 18"/>
            <p:cNvGrpSpPr/>
            <p:nvPr/>
          </p:nvGrpSpPr>
          <p:grpSpPr>
            <a:xfrm>
              <a:off x="188622" y="1209569"/>
              <a:ext cx="3159242" cy="1267514"/>
              <a:chOff x="188622" y="1209569"/>
              <a:chExt cx="3159242" cy="1267514"/>
            </a:xfrm>
          </p:grpSpPr>
          <p:sp>
            <p:nvSpPr>
              <p:cNvPr id="9" name="Oval 8"/>
              <p:cNvSpPr/>
              <p:nvPr/>
            </p:nvSpPr>
            <p:spPr bwMode="auto">
              <a:xfrm>
                <a:off x="188622" y="1209569"/>
                <a:ext cx="3159242" cy="1267514"/>
              </a:xfrm>
              <a:prstGeom prst="ellipse">
                <a:avLst/>
              </a:prstGeom>
              <a:noFill/>
              <a:ln w="317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65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25067" y="1383159"/>
                <a:ext cx="282320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FF00"/>
                    </a:solidFill>
                  </a:rPr>
                  <a:t>High </a:t>
                </a:r>
                <a:r>
                  <a:rPr lang="en-US" sz="2400" dirty="0" err="1">
                    <a:solidFill>
                      <a:srgbClr val="FFFF00"/>
                    </a:solidFill>
                  </a:rPr>
                  <a:t>stoping</a:t>
                </a:r>
                <a:r>
                  <a:rPr lang="en-US" sz="2400" dirty="0">
                    <a:solidFill>
                      <a:srgbClr val="FFFF00"/>
                    </a:solidFill>
                  </a:rPr>
                  <a:t> power</a:t>
                </a:r>
              </a:p>
              <a:p>
                <a:r>
                  <a:rPr lang="en-US" sz="1600" dirty="0"/>
                  <a:t>L(Y,G)SO, (</a:t>
                </a:r>
                <a:r>
                  <a:rPr lang="en-US" sz="1600" dirty="0" err="1"/>
                  <a:t>La,Ce</a:t>
                </a:r>
                <a:r>
                  <a:rPr lang="en-US" sz="1600" dirty="0"/>
                  <a:t>)Br3, </a:t>
                </a:r>
              </a:p>
              <a:p>
                <a:r>
                  <a:rPr lang="en-US" sz="1600" dirty="0"/>
                  <a:t>BGO, </a:t>
                </a:r>
                <a:r>
                  <a:rPr lang="en-US" sz="1600" dirty="0" err="1"/>
                  <a:t>CsI</a:t>
                </a:r>
                <a:endParaRPr lang="en-US" sz="1600" dirty="0"/>
              </a:p>
            </p:txBody>
          </p:sp>
        </p:grpSp>
        <p:cxnSp>
          <p:nvCxnSpPr>
            <p:cNvPr id="25" name="Straight Arrow Connector 24"/>
            <p:cNvCxnSpPr/>
            <p:nvPr/>
          </p:nvCxnSpPr>
          <p:spPr bwMode="auto">
            <a:xfrm flipH="1" flipV="1">
              <a:off x="2767262" y="2211791"/>
              <a:ext cx="868634" cy="641145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" name="TextBox 1"/>
          <p:cNvSpPr txBox="1"/>
          <p:nvPr/>
        </p:nvSpPr>
        <p:spPr>
          <a:xfrm>
            <a:off x="330394" y="764704"/>
            <a:ext cx="86340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fr-FR" sz="1600" dirty="0" err="1"/>
              <a:t>From</a:t>
            </a:r>
            <a:r>
              <a:rPr lang="fr-FR" altLang="fr-FR" sz="1600" dirty="0"/>
              <a:t> the Greek </a:t>
            </a:r>
            <a:r>
              <a:rPr lang="fr-FR" altLang="fr-FR" sz="1600" dirty="0" err="1"/>
              <a:t>meta</a:t>
            </a:r>
            <a:r>
              <a:rPr lang="fr-FR" altLang="fr-FR" sz="1600" dirty="0"/>
              <a:t>-, « </a:t>
            </a:r>
            <a:r>
              <a:rPr lang="fr-FR" altLang="fr-FR" sz="1600" dirty="0" err="1"/>
              <a:t>metamaterials</a:t>
            </a:r>
            <a:r>
              <a:rPr lang="fr-FR" altLang="fr-FR" sz="1600" dirty="0"/>
              <a:t> » </a:t>
            </a:r>
            <a:r>
              <a:rPr lang="fr-FR" altLang="fr-FR" sz="1600" dirty="0" err="1"/>
              <a:t>means</a:t>
            </a:r>
            <a:r>
              <a:rPr lang="fr-FR" altLang="fr-FR" sz="1600" dirty="0"/>
              <a:t> « </a:t>
            </a:r>
            <a:r>
              <a:rPr lang="fr-FR" altLang="fr-FR" sz="1600" dirty="0" err="1"/>
              <a:t>beyond</a:t>
            </a:r>
            <a:r>
              <a:rPr lang="fr-FR" altLang="fr-FR" sz="1600" dirty="0"/>
              <a:t> </a:t>
            </a:r>
            <a:r>
              <a:rPr lang="fr-FR" altLang="fr-FR" sz="1600" dirty="0" err="1"/>
              <a:t>materials</a:t>
            </a:r>
            <a:r>
              <a:rPr lang="fr-FR" altLang="fr-FR" sz="1600" dirty="0"/>
              <a:t> » (i.e. </a:t>
            </a:r>
            <a:r>
              <a:rPr lang="fr-FR" altLang="fr-FR" sz="1600" dirty="0" err="1"/>
              <a:t>natural</a:t>
            </a:r>
            <a:r>
              <a:rPr lang="fr-FR" altLang="fr-FR" sz="1600" dirty="0"/>
              <a:t> </a:t>
            </a:r>
            <a:r>
              <a:rPr lang="fr-FR" altLang="fr-FR" sz="1600" dirty="0" err="1"/>
              <a:t>materials</a:t>
            </a:r>
            <a:r>
              <a:rPr lang="fr-FR" altLang="fr-FR" sz="1600" dirty="0"/>
              <a:t>)</a:t>
            </a:r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44235C-C51A-534B-9CC4-C2F313EDC908}"/>
              </a:ext>
            </a:extLst>
          </p:cNvPr>
          <p:cNvSpPr txBox="1"/>
          <p:nvPr/>
        </p:nvSpPr>
        <p:spPr>
          <a:xfrm rot="18990210">
            <a:off x="415833" y="4140078"/>
            <a:ext cx="23262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Transparent</a:t>
            </a:r>
          </a:p>
          <a:p>
            <a:r>
              <a:rPr lang="fr-FR" dirty="0"/>
              <a:t> de Paul </a:t>
            </a:r>
            <a:r>
              <a:rPr lang="fr-FR" dirty="0" err="1"/>
              <a:t>Leqoc</a:t>
            </a:r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72836-9BF0-8B4B-BE0D-5F6AA7F3D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4B19F-118F-EF4F-8F2A-2C5FAD91E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LAL Orsay</a:t>
            </a: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D4EA57-E554-6949-8462-3FA23549A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513D-AFB4-AF48-B842-2BB2BAC96993}" type="slidenum">
              <a:rPr lang="en-GB" altLang="en-US" smtClean="0"/>
              <a:pPr/>
              <a:t>40</a:t>
            </a:fld>
            <a:endParaRPr lang="en-GB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7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25CEA2A-B7E4-AF43-AC17-9D9D866456A9}"/>
              </a:ext>
            </a:extLst>
          </p:cNvPr>
          <p:cNvGrpSpPr/>
          <p:nvPr/>
        </p:nvGrpSpPr>
        <p:grpSpPr>
          <a:xfrm>
            <a:off x="971600" y="948280"/>
            <a:ext cx="7358379" cy="3483029"/>
            <a:chOff x="971600" y="948280"/>
            <a:chExt cx="7358379" cy="348302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1600" y="948280"/>
              <a:ext cx="4642027" cy="3483029"/>
            </a:xfrm>
            <a:prstGeom prst="rect">
              <a:avLst/>
            </a:prstGeom>
          </p:spPr>
        </p:pic>
        <p:sp>
          <p:nvSpPr>
            <p:cNvPr id="8" name="Shape 104">
              <a:extLst>
                <a:ext uri="{FF2B5EF4-FFF2-40B4-BE49-F238E27FC236}">
                  <a16:creationId xmlns:a16="http://schemas.microsoft.com/office/drawing/2014/main" id="{D88079BA-9F48-D446-B7C8-5C8598CA67E5}"/>
                </a:ext>
              </a:extLst>
            </p:cNvPr>
            <p:cNvSpPr/>
            <p:nvPr/>
          </p:nvSpPr>
          <p:spPr>
            <a:xfrm>
              <a:off x="5662496" y="1376280"/>
              <a:ext cx="2667483" cy="6096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noAutofit/>
            </a:bodyPr>
            <a:lstStyle/>
            <a:p>
              <a:pPr lvl="0">
                <a:defRPr sz="1800"/>
              </a:pPr>
              <a:r>
                <a:rPr lang="fr-CH" sz="1600" dirty="0">
                  <a:latin typeface="+mj-lt"/>
                </a:rPr>
                <a:t>200</a:t>
              </a:r>
              <a:r>
                <a:rPr lang="fr-CH" sz="1600" dirty="0">
                  <a:latin typeface="Symbol" pitchFamily="2" charset="2"/>
                  <a:cs typeface="Symbol" charset="2"/>
                </a:rPr>
                <a:t>m</a:t>
              </a:r>
              <a:r>
                <a:rPr lang="fr-CH" sz="1600" dirty="0">
                  <a:latin typeface="+mj-lt"/>
                </a:rPr>
                <a:t>m </a:t>
              </a:r>
              <a:r>
                <a:rPr lang="fr-CH" sz="1600" dirty="0" err="1">
                  <a:latin typeface="+mj-lt"/>
                </a:rPr>
                <a:t>thick</a:t>
              </a:r>
              <a:r>
                <a:rPr lang="fr-CH" sz="1600" dirty="0">
                  <a:latin typeface="+mj-lt"/>
                </a:rPr>
                <a:t> </a:t>
              </a:r>
            </a:p>
            <a:p>
              <a:pPr lvl="0">
                <a:defRPr sz="1800"/>
              </a:pPr>
              <a:r>
                <a:rPr lang="fr-CH" sz="1600" dirty="0" err="1">
                  <a:latin typeface="+mj-lt"/>
                </a:rPr>
                <a:t>Naked</a:t>
              </a:r>
              <a:r>
                <a:rPr lang="fr-CH" sz="1600" b="1" dirty="0">
                  <a:latin typeface="+mj-lt"/>
                </a:rPr>
                <a:t> BGO </a:t>
              </a:r>
              <a:r>
                <a:rPr lang="fr-CH" sz="1600" dirty="0">
                  <a:latin typeface="+mj-lt"/>
                </a:rPr>
                <a:t>plates</a:t>
              </a:r>
            </a:p>
            <a:p>
              <a:pPr lvl="0">
                <a:defRPr sz="1800"/>
              </a:pPr>
              <a:r>
                <a:rPr lang="fr-CH" sz="1600" dirty="0">
                  <a:latin typeface="+mj-lt"/>
                </a:rPr>
                <a:t>2x2x3mm</a:t>
              </a:r>
              <a:r>
                <a:rPr lang="fr-CH" sz="1600" baseline="30000" dirty="0">
                  <a:latin typeface="+mj-lt"/>
                </a:rPr>
                <a:t>3</a:t>
              </a:r>
            </a:p>
          </p:txBody>
        </p:sp>
      </p:grpSp>
      <p:sp>
        <p:nvSpPr>
          <p:cNvPr id="9" name="Title 2">
            <a:extLst>
              <a:ext uri="{FF2B5EF4-FFF2-40B4-BE49-F238E27FC236}">
                <a16:creationId xmlns:a16="http://schemas.microsoft.com/office/drawing/2014/main" id="{F416EE95-8CA1-BB4E-BA16-E22310FA6007}"/>
              </a:ext>
            </a:extLst>
          </p:cNvPr>
          <p:cNvSpPr txBox="1">
            <a:spLocks/>
          </p:cNvSpPr>
          <p:nvPr/>
        </p:nvSpPr>
        <p:spPr bwMode="auto">
          <a:xfrm>
            <a:off x="1493805" y="36838"/>
            <a:ext cx="64420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4000" b="0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65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65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65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65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65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65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65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65" charset="0"/>
              </a:defRPr>
            </a:lvl9pPr>
          </a:lstStyle>
          <a:p>
            <a:pPr eaLnBrk="1" hangingPunct="1"/>
            <a:r>
              <a:rPr lang="en-US" sz="3600" kern="0" dirty="0" err="1"/>
              <a:t>CdSe</a:t>
            </a:r>
            <a:r>
              <a:rPr lang="en-US" sz="3600" kern="0" dirty="0"/>
              <a:t>/BGO plates </a:t>
            </a:r>
            <a:r>
              <a:rPr lang="en-US" sz="3600" kern="0" dirty="0" err="1"/>
              <a:t>Metapixel</a:t>
            </a:r>
            <a:endParaRPr lang="en-US" sz="3600" kern="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B211054-553B-CC4A-85BA-CE7DD266E066}"/>
              </a:ext>
            </a:extLst>
          </p:cNvPr>
          <p:cNvGrpSpPr/>
          <p:nvPr/>
        </p:nvGrpSpPr>
        <p:grpSpPr>
          <a:xfrm>
            <a:off x="968413" y="2659628"/>
            <a:ext cx="7418096" cy="3483029"/>
            <a:chOff x="968413" y="2659628"/>
            <a:chExt cx="7418096" cy="348302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07904" y="2659628"/>
              <a:ext cx="4678605" cy="3483029"/>
            </a:xfrm>
            <a:prstGeom prst="rect">
              <a:avLst/>
            </a:prstGeom>
          </p:spPr>
        </p:pic>
        <p:sp>
          <p:nvSpPr>
            <p:cNvPr id="5" name="Shape 104">
              <a:extLst>
                <a:ext uri="{FF2B5EF4-FFF2-40B4-BE49-F238E27FC236}">
                  <a16:creationId xmlns:a16="http://schemas.microsoft.com/office/drawing/2014/main" id="{72511237-2C0A-E542-8507-FA2B649C3DFA}"/>
                </a:ext>
              </a:extLst>
            </p:cNvPr>
            <p:cNvSpPr/>
            <p:nvPr/>
          </p:nvSpPr>
          <p:spPr>
            <a:xfrm>
              <a:off x="968413" y="5013176"/>
              <a:ext cx="2667483" cy="8640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normAutofit fontScale="70000" lnSpcReduction="20000"/>
            </a:bodyPr>
            <a:lstStyle/>
            <a:p>
              <a:pPr lvl="0">
                <a:defRPr sz="1800"/>
              </a:pPr>
              <a:r>
                <a:rPr lang="fr-CH" sz="2300" dirty="0">
                  <a:latin typeface="+mj-lt"/>
                </a:rPr>
                <a:t>200</a:t>
              </a:r>
              <a:r>
                <a:rPr lang="fr-CH" sz="2300" dirty="0">
                  <a:latin typeface="Symbol" pitchFamily="2" charset="2"/>
                  <a:cs typeface="Symbol" charset="2"/>
                </a:rPr>
                <a:t>m</a:t>
              </a:r>
              <a:r>
                <a:rPr lang="fr-CH" sz="2300" dirty="0">
                  <a:latin typeface="+mj-lt"/>
                </a:rPr>
                <a:t>m </a:t>
              </a:r>
              <a:r>
                <a:rPr lang="fr-CH" sz="2300" dirty="0" err="1">
                  <a:latin typeface="+mj-lt"/>
                </a:rPr>
                <a:t>thick</a:t>
              </a:r>
              <a:r>
                <a:rPr lang="fr-CH" sz="2300" dirty="0">
                  <a:latin typeface="+mj-lt"/>
                </a:rPr>
                <a:t> </a:t>
              </a:r>
              <a:r>
                <a:rPr lang="fr-CH" sz="2300" b="1" dirty="0">
                  <a:latin typeface="+mj-lt"/>
                </a:rPr>
                <a:t>BGO </a:t>
              </a:r>
              <a:r>
                <a:rPr lang="fr-CH" sz="2300" dirty="0">
                  <a:latin typeface="+mj-lt"/>
                </a:rPr>
                <a:t>plates</a:t>
              </a:r>
            </a:p>
            <a:p>
              <a:pPr lvl="0">
                <a:defRPr sz="1800"/>
              </a:pPr>
              <a:r>
                <a:rPr lang="fr-CH" sz="2300" b="1" dirty="0">
                  <a:latin typeface="+mj-lt"/>
                </a:rPr>
                <a:t>+ </a:t>
              </a:r>
              <a:r>
                <a:rPr lang="fr-CH" sz="2300" dirty="0">
                  <a:latin typeface="+mj-lt"/>
                </a:rPr>
                <a:t>20</a:t>
              </a:r>
              <a:r>
                <a:rPr lang="fr-CH" sz="2300" dirty="0">
                  <a:latin typeface="Symbol" pitchFamily="2" charset="2"/>
                  <a:cs typeface="Symbol" charset="2"/>
                </a:rPr>
                <a:t>m</a:t>
              </a:r>
              <a:r>
                <a:rPr lang="fr-CH" sz="2300" dirty="0">
                  <a:latin typeface="+mj-lt"/>
                </a:rPr>
                <a:t>m </a:t>
              </a:r>
              <a:r>
                <a:rPr lang="fr-CH" sz="2300" dirty="0" err="1">
                  <a:latin typeface="+mj-lt"/>
                </a:rPr>
                <a:t>thick</a:t>
              </a:r>
              <a:r>
                <a:rPr lang="fr-CH" sz="2300" dirty="0">
                  <a:latin typeface="+mj-lt"/>
                </a:rPr>
                <a:t> </a:t>
              </a:r>
            </a:p>
            <a:p>
              <a:pPr lvl="0">
                <a:defRPr sz="1800"/>
              </a:pPr>
              <a:r>
                <a:rPr sz="2300" b="1" dirty="0">
                  <a:latin typeface="+mj-lt"/>
                </a:rPr>
                <a:t>CdSe</a:t>
              </a:r>
              <a:r>
                <a:rPr lang="fr-CH" sz="2300" b="1" dirty="0">
                  <a:latin typeface="+mj-lt"/>
                </a:rPr>
                <a:t>/</a:t>
              </a:r>
              <a:r>
                <a:rPr lang="fr-CH" sz="2300" b="1" dirty="0" err="1">
                  <a:latin typeface="+mj-lt"/>
                </a:rPr>
                <a:t>CdS</a:t>
              </a:r>
              <a:r>
                <a:rPr lang="fr-CH" sz="2300" b="1" dirty="0">
                  <a:latin typeface="+mj-lt"/>
                </a:rPr>
                <a:t> </a:t>
              </a:r>
              <a:r>
                <a:rPr lang="fr-CH" sz="2300" dirty="0" err="1">
                  <a:latin typeface="+mj-lt"/>
                </a:rPr>
                <a:t>nanoplatelet</a:t>
              </a:r>
              <a:r>
                <a:rPr sz="2300" dirty="0">
                  <a:latin typeface="+mj-lt"/>
                </a:rPr>
                <a:t>  film</a:t>
              </a:r>
              <a:endParaRPr lang="fr-CH" sz="2300" dirty="0">
                <a:latin typeface="+mj-lt"/>
              </a:endParaRPr>
            </a:p>
            <a:p>
              <a:pPr>
                <a:defRPr sz="1800"/>
              </a:pPr>
              <a:r>
                <a:rPr lang="fr-CH" sz="2300" dirty="0">
                  <a:latin typeface="+mj-lt"/>
                </a:rPr>
                <a:t>2x2x3mm</a:t>
              </a:r>
              <a:r>
                <a:rPr lang="fr-CH" sz="2300" baseline="30000" dirty="0">
                  <a:latin typeface="+mj-lt"/>
                </a:rPr>
                <a:t>3</a:t>
              </a:r>
            </a:p>
            <a:p>
              <a:pPr lvl="0">
                <a:defRPr sz="1800"/>
              </a:pPr>
              <a:endParaRPr sz="2000" dirty="0"/>
            </a:p>
          </p:txBody>
        </p:sp>
      </p:grpSp>
      <p:sp>
        <p:nvSpPr>
          <p:cNvPr id="10" name="ZoneTexte 43">
            <a:extLst>
              <a:ext uri="{FF2B5EF4-FFF2-40B4-BE49-F238E27FC236}">
                <a16:creationId xmlns:a16="http://schemas.microsoft.com/office/drawing/2014/main" id="{91415D2E-165B-C04F-866C-B4E7C0CECE7F}"/>
              </a:ext>
            </a:extLst>
          </p:cNvPr>
          <p:cNvSpPr txBox="1"/>
          <p:nvPr/>
        </p:nvSpPr>
        <p:spPr>
          <a:xfrm>
            <a:off x="2998200" y="6217567"/>
            <a:ext cx="3446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i="1" dirty="0"/>
              <a:t>S. </a:t>
            </a:r>
            <a:r>
              <a:rPr lang="fr-CH" sz="1400" i="1" dirty="0" err="1"/>
              <a:t>Gundacker</a:t>
            </a:r>
            <a:r>
              <a:rPr lang="fr-CH" sz="1400" i="1" dirty="0"/>
              <a:t>, R. Martinez-</a:t>
            </a:r>
            <a:r>
              <a:rPr lang="fr-CH" sz="1400" i="1" dirty="0" err="1"/>
              <a:t>Turtos</a:t>
            </a:r>
            <a:r>
              <a:rPr lang="fr-CH" sz="1400" i="1" dirty="0"/>
              <a:t>, CERN</a:t>
            </a:r>
            <a:endParaRPr lang="fr-FR" sz="1400" i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CD1138C-CCD0-EE4B-9758-683FF41F54E5}"/>
              </a:ext>
            </a:extLst>
          </p:cNvPr>
          <p:cNvSpPr/>
          <p:nvPr/>
        </p:nvSpPr>
        <p:spPr bwMode="auto">
          <a:xfrm>
            <a:off x="2998200" y="1313150"/>
            <a:ext cx="1069744" cy="45966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F6A9221-5CE9-C64F-A3C2-4BE34947A06A}"/>
              </a:ext>
            </a:extLst>
          </p:cNvPr>
          <p:cNvSpPr/>
          <p:nvPr/>
        </p:nvSpPr>
        <p:spPr bwMode="auto">
          <a:xfrm>
            <a:off x="5662496" y="3041342"/>
            <a:ext cx="1069744" cy="45966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71752B8A-122B-D04D-9DB7-D29D4070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2019</a:t>
            </a:r>
            <a:endParaRPr lang="en-GB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2744FA4-290F-FE46-B7C4-1D457FAE0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LAL Orsay</a:t>
            </a:r>
            <a:endParaRPr lang="en-GB" alt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1699E29-B893-5545-8C0D-2F0392DD5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513D-AFB4-AF48-B842-2BB2BAC96993}" type="slidenum">
              <a:rPr lang="en-GB" altLang="en-US" smtClean="0"/>
              <a:pPr/>
              <a:t>41</a:t>
            </a:fld>
            <a:endParaRPr lang="en-GB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77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September 2019</a:t>
            </a:r>
            <a:endParaRPr lang="en-GB" altLang="en-US" sz="1400"/>
          </a:p>
        </p:txBody>
      </p:sp>
      <p:sp>
        <p:nvSpPr>
          <p:cNvPr id="1843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LAL Orsay</a:t>
            </a:r>
            <a:endParaRPr lang="en-GB" altLang="en-US" sz="140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CEE313D-789B-0B4A-92AF-9CBE1059421F}" type="slidenum">
              <a:rPr lang="en-GB" altLang="en-US" sz="1400"/>
              <a:pPr/>
              <a:t>42</a:t>
            </a:fld>
            <a:endParaRPr lang="en-GB" altLang="en-US" sz="1400">
              <a:solidFill>
                <a:schemeClr val="tx1"/>
              </a:solidFill>
            </a:endParaRP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555625" y="712788"/>
            <a:ext cx="8194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GB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93725" y="224372"/>
            <a:ext cx="79565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Il est temps de conclure: </a:t>
            </a:r>
          </a:p>
          <a:p>
            <a:endParaRPr lang="fr-FR" sz="3600" dirty="0"/>
          </a:p>
          <a:p>
            <a:r>
              <a:rPr lang="fr-FR" sz="2400" dirty="0"/>
              <a:t>La TEP est maintenant une technique d’imagerie médicale bien  établie. </a:t>
            </a:r>
          </a:p>
          <a:p>
            <a:endParaRPr lang="fr-FR" sz="2400" dirty="0"/>
          </a:p>
          <a:p>
            <a:r>
              <a:rPr lang="fr-FR" sz="2400" dirty="0"/>
              <a:t>Il est possible d’améliorer considérablement, la performance d’un scanner  TEP en améliorant sa résolution en temps.</a:t>
            </a:r>
          </a:p>
          <a:p>
            <a:endParaRPr lang="fr-FR" sz="2400" dirty="0"/>
          </a:p>
          <a:p>
            <a:r>
              <a:rPr lang="fr-FR" sz="2400" dirty="0"/>
              <a:t>Aujourd’hui, la meilleure TEP offre un CRT de 213 </a:t>
            </a:r>
            <a:r>
              <a:rPr lang="fr-FR" sz="2400" dirty="0" err="1"/>
              <a:t>ps</a:t>
            </a:r>
            <a:r>
              <a:rPr lang="fr-FR" sz="2400" dirty="0"/>
              <a:t>.</a:t>
            </a:r>
          </a:p>
          <a:p>
            <a:r>
              <a:rPr lang="fr-FR" sz="2400" dirty="0"/>
              <a:t>Atteindre 100 </a:t>
            </a:r>
            <a:r>
              <a:rPr lang="fr-FR" sz="2400" dirty="0" err="1"/>
              <a:t>ps</a:t>
            </a:r>
            <a:r>
              <a:rPr lang="fr-FR" sz="2400" dirty="0"/>
              <a:t> parait possible. Mais descendre sensiblement en dessous de 100 </a:t>
            </a:r>
            <a:r>
              <a:rPr lang="fr-FR" sz="2400" dirty="0" err="1"/>
              <a:t>ps</a:t>
            </a:r>
            <a:r>
              <a:rPr lang="fr-FR" sz="2400" dirty="0"/>
              <a:t> nécessitera une autre solution que les scintillateurs utilisés aujourd’hui.</a:t>
            </a:r>
          </a:p>
          <a:p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3940805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September 2019</a:t>
            </a:r>
            <a:endParaRPr lang="en-GB" altLang="en-US" sz="1400"/>
          </a:p>
        </p:txBody>
      </p:sp>
      <p:sp>
        <p:nvSpPr>
          <p:cNvPr id="1843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LAL Orsay</a:t>
            </a:r>
            <a:endParaRPr lang="en-GB" altLang="en-US" sz="140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CEE313D-789B-0B4A-92AF-9CBE1059421F}" type="slidenum">
              <a:rPr lang="en-GB" altLang="en-US" sz="1400"/>
              <a:pPr/>
              <a:t>43</a:t>
            </a:fld>
            <a:endParaRPr lang="en-GB" altLang="en-US" sz="1400">
              <a:solidFill>
                <a:schemeClr val="tx1"/>
              </a:solidFill>
            </a:endParaRP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555625" y="712788"/>
            <a:ext cx="8194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GB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227737-4F4F-7D47-986D-89E12DED68B9}"/>
              </a:ext>
            </a:extLst>
          </p:cNvPr>
          <p:cNvSpPr txBox="1"/>
          <p:nvPr/>
        </p:nvSpPr>
        <p:spPr>
          <a:xfrm>
            <a:off x="1719830" y="1979802"/>
            <a:ext cx="61141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/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34189673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September 2019</a:t>
            </a:r>
            <a:endParaRPr lang="en-GB" altLang="en-US" sz="1400"/>
          </a:p>
        </p:txBody>
      </p:sp>
      <p:sp>
        <p:nvSpPr>
          <p:cNvPr id="1843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LAL Orsay</a:t>
            </a:r>
            <a:endParaRPr lang="en-GB" altLang="en-US" sz="140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CEE313D-789B-0B4A-92AF-9CBE1059421F}" type="slidenum">
              <a:rPr lang="en-GB" altLang="en-US" sz="1400"/>
              <a:pPr/>
              <a:t>44</a:t>
            </a:fld>
            <a:endParaRPr lang="en-GB" altLang="en-US" sz="1400">
              <a:solidFill>
                <a:schemeClr val="tx1"/>
              </a:solidFill>
            </a:endParaRP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555625" y="712788"/>
            <a:ext cx="8194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34560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September 2019</a:t>
            </a:r>
            <a:endParaRPr lang="en-GB" altLang="en-US" sz="1400"/>
          </a:p>
        </p:txBody>
      </p:sp>
      <p:sp>
        <p:nvSpPr>
          <p:cNvPr id="1843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LAL Orsay</a:t>
            </a:r>
            <a:endParaRPr lang="en-GB" altLang="en-US" sz="140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CEE313D-789B-0B4A-92AF-9CBE1059421F}" type="slidenum">
              <a:rPr lang="en-GB" altLang="en-US" sz="1400"/>
              <a:pPr/>
              <a:t>45</a:t>
            </a:fld>
            <a:endParaRPr lang="en-GB" altLang="en-US" sz="1400">
              <a:solidFill>
                <a:schemeClr val="tx1"/>
              </a:solidFill>
            </a:endParaRP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555625" y="712788"/>
            <a:ext cx="8194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GB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328067"/>
            <a:ext cx="79565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Le problème est le scintillateur  </a:t>
            </a:r>
          </a:p>
          <a:p>
            <a:r>
              <a:rPr lang="fr-FR" dirty="0"/>
              <a:t>LYSO: temps de décroissance 40 ns, </a:t>
            </a:r>
          </a:p>
          <a:p>
            <a:r>
              <a:rPr lang="fr-FR" dirty="0"/>
              <a:t>Supposons un cristal LYSO 200 long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C0B6AF-C005-B249-A840-7BDC1F8F5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20893"/>
            <a:ext cx="5511338" cy="295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915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September 2019</a:t>
            </a:r>
            <a:endParaRPr lang="en-GB" altLang="en-US" sz="1400"/>
          </a:p>
        </p:txBody>
      </p:sp>
      <p:sp>
        <p:nvSpPr>
          <p:cNvPr id="1843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LAL Orsay</a:t>
            </a:r>
            <a:endParaRPr lang="en-GB" altLang="en-US" sz="140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CEE313D-789B-0B4A-92AF-9CBE1059421F}" type="slidenum">
              <a:rPr lang="en-GB" altLang="en-US" sz="1400"/>
              <a:pPr/>
              <a:t>46</a:t>
            </a:fld>
            <a:endParaRPr lang="en-GB" altLang="en-US" sz="1400">
              <a:solidFill>
                <a:schemeClr val="tx1"/>
              </a:solidFill>
            </a:endParaRP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555625" y="712788"/>
            <a:ext cx="8194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GB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B77053-5F3B-B64D-8AEE-20F11A61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0849"/>
            <a:ext cx="9144000" cy="513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145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2019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LAL Orsay</a:t>
            </a:r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384E-88C2-DB49-BF0D-4FE33537EB83}" type="slidenum">
              <a:rPr lang="en-GB" altLang="en-US" smtClean="0"/>
              <a:pPr/>
              <a:t>47</a:t>
            </a:fld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6AE817-D225-8746-84BA-6818BE141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2098"/>
            <a:ext cx="9144000" cy="513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281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September 2019</a:t>
            </a:r>
            <a:endParaRPr lang="en-GB" altLang="en-US" sz="1400"/>
          </a:p>
        </p:txBody>
      </p:sp>
      <p:sp>
        <p:nvSpPr>
          <p:cNvPr id="1843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LAL Orsay</a:t>
            </a:r>
            <a:endParaRPr lang="en-GB" altLang="en-US" sz="140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CEE313D-789B-0B4A-92AF-9CBE1059421F}" type="slidenum">
              <a:rPr lang="en-GB" altLang="en-US" sz="1400"/>
              <a:pPr/>
              <a:t>48</a:t>
            </a:fld>
            <a:endParaRPr lang="en-GB" altLang="en-US" sz="1400">
              <a:solidFill>
                <a:schemeClr val="tx1"/>
              </a:solidFill>
            </a:endParaRP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555625" y="712788"/>
            <a:ext cx="8194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GB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598488"/>
            <a:ext cx="79565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Is it possible to reach a CTR of 10-20 </a:t>
            </a:r>
            <a:r>
              <a:rPr lang="en-US" sz="3600" err="1"/>
              <a:t>ps</a:t>
            </a:r>
            <a:r>
              <a:rPr lang="en-US" sz="3600"/>
              <a:t> ?</a:t>
            </a:r>
          </a:p>
          <a:p>
            <a:r>
              <a:rPr lang="en-US" sz="3600"/>
              <a:t>Effect of DOI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D01CAC-95B3-AC4D-9B2B-A7D261169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45" y="2124508"/>
            <a:ext cx="8587110" cy="22370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16B881-C357-4C4D-8775-926C0CB9C9FD}"/>
              </a:ext>
            </a:extLst>
          </p:cNvPr>
          <p:cNvSpPr txBox="1"/>
          <p:nvPr/>
        </p:nvSpPr>
        <p:spPr>
          <a:xfrm>
            <a:off x="1388542" y="4903773"/>
            <a:ext cx="65288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Time difference if the gamma interact in </a:t>
            </a:r>
          </a:p>
          <a:p>
            <a:r>
              <a:rPr lang="en-US"/>
              <a:t>the beginning or the end of the LYSO  53 </a:t>
            </a:r>
            <a:r>
              <a:rPr lang="en-US" err="1"/>
              <a:t>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684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September 2019</a:t>
            </a:r>
            <a:endParaRPr lang="en-GB" altLang="en-US" sz="1400"/>
          </a:p>
        </p:txBody>
      </p:sp>
      <p:sp>
        <p:nvSpPr>
          <p:cNvPr id="1843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LAL Orsay</a:t>
            </a:r>
            <a:endParaRPr lang="en-GB" altLang="en-US" sz="140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CEE313D-789B-0B4A-92AF-9CBE1059421F}" type="slidenum">
              <a:rPr lang="en-GB" altLang="en-US" sz="1400"/>
              <a:pPr/>
              <a:t>49</a:t>
            </a:fld>
            <a:endParaRPr lang="en-GB" altLang="en-US" sz="1400">
              <a:solidFill>
                <a:schemeClr val="tx1"/>
              </a:solidFill>
            </a:endParaRP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555625" y="712788"/>
            <a:ext cx="8194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GB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55625" y="576046"/>
            <a:ext cx="7956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Effect of DOI assuming an ideal detector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2B37BC-0D48-D847-997A-82FAF0D4C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38403"/>
            <a:ext cx="762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15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September 2019</a:t>
            </a:r>
            <a:endParaRPr lang="en-GB" sz="1400"/>
          </a:p>
        </p:txBody>
      </p:sp>
      <p:sp>
        <p:nvSpPr>
          <p:cNvPr id="5837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LAL Orsay</a:t>
            </a:r>
            <a:endParaRPr lang="en-GB" sz="140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9pPr>
          </a:lstStyle>
          <a:p>
            <a:fld id="{1A05CF80-1062-4645-9F3E-4E0D4897AED6}" type="slidenum">
              <a:rPr lang="en-GB" sz="1400"/>
              <a:pPr/>
              <a:t>5</a:t>
            </a:fld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58373" name="Rectangle 2"/>
          <p:cNvSpPr>
            <a:spLocks noChangeArrowheads="1"/>
          </p:cNvSpPr>
          <p:nvPr/>
        </p:nvSpPr>
        <p:spPr bwMode="auto">
          <a:xfrm>
            <a:off x="611187" y="461169"/>
            <a:ext cx="7921625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dirty="0"/>
              <a:t>Émetteurs de positrons couramment  utilisés en TEP</a:t>
            </a:r>
          </a:p>
          <a:p>
            <a:endParaRPr lang="fr-FR" dirty="0"/>
          </a:p>
          <a:p>
            <a:r>
              <a:rPr lang="fr-FR" dirty="0"/>
              <a:t>Isotope	Temps de déclin (1/2 life)</a:t>
            </a:r>
          </a:p>
          <a:p>
            <a:r>
              <a:rPr lang="fr-FR" baseline="30000" dirty="0"/>
              <a:t>11</a:t>
            </a:r>
            <a:r>
              <a:rPr lang="fr-FR" dirty="0"/>
              <a:t>C  		  20 min</a:t>
            </a:r>
          </a:p>
          <a:p>
            <a:r>
              <a:rPr lang="fr-FR" baseline="30000" dirty="0"/>
              <a:t>18</a:t>
            </a:r>
            <a:r>
              <a:rPr lang="fr-FR" dirty="0"/>
              <a:t>F  		110 min    </a:t>
            </a:r>
            <a:r>
              <a:rPr lang="fr-FR" dirty="0">
                <a:solidFill>
                  <a:srgbClr val="FF0000"/>
                </a:solidFill>
                <a:sym typeface="Wingdings"/>
              </a:rPr>
              <a:t>    de loin le plus utilisé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baseline="30000" dirty="0"/>
              <a:t>13</a:t>
            </a:r>
            <a:r>
              <a:rPr lang="fr-FR" dirty="0"/>
              <a:t>N  		  10 min</a:t>
            </a:r>
          </a:p>
          <a:p>
            <a:r>
              <a:rPr lang="fr-FR" baseline="30000" dirty="0"/>
              <a:t>15</a:t>
            </a:r>
            <a:r>
              <a:rPr lang="fr-FR" dirty="0"/>
              <a:t>O		    2 min</a:t>
            </a:r>
          </a:p>
          <a:p>
            <a:r>
              <a:rPr lang="fr-FR" baseline="30000" dirty="0"/>
              <a:t>68</a:t>
            </a:r>
            <a:r>
              <a:rPr lang="fr-FR" dirty="0"/>
              <a:t>Ga		 68 min</a:t>
            </a:r>
          </a:p>
          <a:p>
            <a:endParaRPr lang="fr-FR" dirty="0"/>
          </a:p>
          <a:p>
            <a:r>
              <a:rPr lang="fr-FR" dirty="0"/>
              <a:t>La production de ces isotopes nécessite  un cyclotron</a:t>
            </a:r>
          </a:p>
          <a:p>
            <a:r>
              <a:rPr lang="fr-FR" dirty="0"/>
              <a:t>(sauf pour  le </a:t>
            </a:r>
            <a:r>
              <a:rPr lang="fr-FR" baseline="30000" dirty="0"/>
              <a:t>68</a:t>
            </a:r>
            <a:r>
              <a:rPr lang="fr-FR" dirty="0"/>
              <a:t>Ga)</a:t>
            </a:r>
          </a:p>
        </p:txBody>
      </p:sp>
    </p:spTree>
    <p:extLst>
      <p:ext uri="{BB962C8B-B14F-4D97-AF65-F5344CB8AC3E}">
        <p14:creationId xmlns:p14="http://schemas.microsoft.com/office/powerpoint/2010/main" val="20033513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September 2019</a:t>
            </a:r>
            <a:endParaRPr lang="en-GB" altLang="en-US" sz="1400"/>
          </a:p>
        </p:txBody>
      </p:sp>
      <p:sp>
        <p:nvSpPr>
          <p:cNvPr id="1843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LAL Orsay</a:t>
            </a:r>
            <a:endParaRPr lang="en-GB" altLang="en-US" sz="140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CEE313D-789B-0B4A-92AF-9CBE1059421F}" type="slidenum">
              <a:rPr lang="en-GB" altLang="en-US" sz="1400"/>
              <a:pPr/>
              <a:t>50</a:t>
            </a:fld>
            <a:endParaRPr lang="en-GB" altLang="en-US" sz="1400">
              <a:solidFill>
                <a:schemeClr val="tx1"/>
              </a:solidFill>
            </a:endParaRP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555625" y="712788"/>
            <a:ext cx="8194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GB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55625" y="576046"/>
            <a:ext cx="795655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Effect of DOI assuming an ideal detector</a:t>
            </a:r>
          </a:p>
          <a:p>
            <a:endParaRPr lang="en-US" sz="3600"/>
          </a:p>
          <a:p>
            <a:r>
              <a:rPr lang="en-US" sz="3600"/>
              <a:t>This will become significant when trying to obtain a CTR below 200 ps. </a:t>
            </a:r>
          </a:p>
          <a:p>
            <a:endParaRPr lang="en-US" sz="3600"/>
          </a:p>
          <a:p>
            <a:r>
              <a:rPr lang="en-US" sz="3600"/>
              <a:t>Without correcting for that it will be impossible to obtain a CTR better than 100 </a:t>
            </a:r>
            <a:r>
              <a:rPr lang="en-US" sz="3600" err="1"/>
              <a:t>ps</a:t>
            </a:r>
            <a:endParaRPr lang="en-US" sz="36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179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September 2019</a:t>
            </a:r>
            <a:endParaRPr lang="en-GB" altLang="en-US" sz="1400"/>
          </a:p>
        </p:txBody>
      </p:sp>
      <p:sp>
        <p:nvSpPr>
          <p:cNvPr id="1843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LAL Orsay</a:t>
            </a:r>
            <a:endParaRPr lang="en-GB" altLang="en-US" sz="140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CEE313D-789B-0B4A-92AF-9CBE1059421F}" type="slidenum">
              <a:rPr lang="en-GB" altLang="en-US" sz="1400"/>
              <a:pPr/>
              <a:t>51</a:t>
            </a:fld>
            <a:endParaRPr lang="en-GB" altLang="en-US" sz="1400">
              <a:solidFill>
                <a:schemeClr val="tx1"/>
              </a:solidFill>
            </a:endParaRP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555625" y="712788"/>
            <a:ext cx="8194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GB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55625" y="576046"/>
            <a:ext cx="795655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How to disentangle the influence of the scintillator and the </a:t>
            </a:r>
            <a:r>
              <a:rPr lang="en-US" sz="3600" err="1"/>
              <a:t>SiPM</a:t>
            </a:r>
            <a:r>
              <a:rPr lang="en-US" sz="3600"/>
              <a:t> + Electronics on the time resolution: Use a laser</a:t>
            </a:r>
          </a:p>
          <a:p>
            <a:endParaRPr lang="en-US" sz="3600"/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AC7AE2-DAA6-9340-96B6-95AD8E2C8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3451999"/>
            <a:ext cx="7874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8475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September 2019</a:t>
            </a:r>
            <a:endParaRPr lang="en-GB" altLang="en-US" sz="1400"/>
          </a:p>
        </p:txBody>
      </p:sp>
      <p:sp>
        <p:nvSpPr>
          <p:cNvPr id="1843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LAL Orsay</a:t>
            </a:r>
            <a:endParaRPr lang="en-GB" altLang="en-US" sz="140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CEE313D-789B-0B4A-92AF-9CBE1059421F}" type="slidenum">
              <a:rPr lang="en-GB" altLang="en-US" sz="1400"/>
              <a:pPr/>
              <a:t>52</a:t>
            </a:fld>
            <a:endParaRPr lang="en-GB" altLang="en-US" sz="1400">
              <a:solidFill>
                <a:schemeClr val="tx1"/>
              </a:solidFill>
            </a:endParaRP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555625" y="712788"/>
            <a:ext cx="8194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GB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55625" y="576046"/>
            <a:ext cx="795655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How to disentangle the influence of the scintillator and the </a:t>
            </a:r>
            <a:r>
              <a:rPr lang="en-US" sz="3600" err="1"/>
              <a:t>SiPM</a:t>
            </a:r>
            <a:r>
              <a:rPr lang="en-US" sz="3600"/>
              <a:t> + Electronics on the time resolution: Use a laser</a:t>
            </a:r>
          </a:p>
          <a:p>
            <a:endParaRPr lang="en-US" sz="36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161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September 2019</a:t>
            </a:r>
            <a:endParaRPr lang="en-GB" altLang="en-US" sz="1400"/>
          </a:p>
        </p:txBody>
      </p:sp>
      <p:sp>
        <p:nvSpPr>
          <p:cNvPr id="1843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LAL Orsay</a:t>
            </a:r>
            <a:endParaRPr lang="en-GB" altLang="en-US" sz="140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CEE313D-789B-0B4A-92AF-9CBE1059421F}" type="slidenum">
              <a:rPr lang="en-GB" altLang="en-US" sz="1400"/>
              <a:pPr/>
              <a:t>53</a:t>
            </a:fld>
            <a:endParaRPr lang="en-GB" altLang="en-US" sz="1400">
              <a:solidFill>
                <a:schemeClr val="tx1"/>
              </a:solidFill>
            </a:endParaRP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555625" y="712788"/>
            <a:ext cx="8194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GB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328067"/>
            <a:ext cx="75575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The problem is the scintillator</a:t>
            </a:r>
          </a:p>
          <a:p>
            <a:endParaRPr lang="en-US" sz="3600"/>
          </a:p>
          <a:p>
            <a:r>
              <a:rPr lang="en-US" sz="3600"/>
              <a:t>We need a scintillator producing many photons ins the first few 10 </a:t>
            </a:r>
            <a:r>
              <a:rPr lang="en-US" sz="3600" err="1"/>
              <a:t>ps</a:t>
            </a:r>
            <a:r>
              <a:rPr lang="en-US" sz="3600"/>
              <a:t> !</a:t>
            </a:r>
          </a:p>
          <a:p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528090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September 2019</a:t>
            </a:r>
            <a:endParaRPr lang="en-GB" altLang="en-US" sz="1400"/>
          </a:p>
        </p:txBody>
      </p:sp>
      <p:sp>
        <p:nvSpPr>
          <p:cNvPr id="1843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LAL Orsay</a:t>
            </a:r>
            <a:endParaRPr lang="en-GB" altLang="en-US" sz="140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CEE313D-789B-0B4A-92AF-9CBE1059421F}" type="slidenum">
              <a:rPr lang="en-GB" altLang="en-US" sz="1400"/>
              <a:pPr/>
              <a:t>54</a:t>
            </a:fld>
            <a:endParaRPr lang="en-GB" altLang="en-US" sz="1400">
              <a:solidFill>
                <a:schemeClr val="tx1"/>
              </a:solidFill>
            </a:endParaRP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555625" y="712788"/>
            <a:ext cx="8194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GB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55624" y="403223"/>
            <a:ext cx="81946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Is there any better scintillator than LYSO ?</a:t>
            </a:r>
          </a:p>
          <a:p>
            <a:endParaRPr lang="en-US" sz="3600"/>
          </a:p>
          <a:p>
            <a:r>
              <a:rPr lang="en-US" sz="2400"/>
              <a:t>- LYSO,  </a:t>
            </a:r>
            <a:r>
              <a:rPr lang="en-US" sz="2400" err="1"/>
              <a:t>τ</a:t>
            </a:r>
            <a:r>
              <a:rPr lang="en-US" sz="2400"/>
              <a:t>=40 ns / LY=32’000 /  </a:t>
            </a:r>
            <a:r>
              <a:rPr lang="en-US" sz="2400" err="1"/>
              <a:t>λ</a:t>
            </a:r>
            <a:r>
              <a:rPr lang="en-US" sz="2400"/>
              <a:t>=420 nm</a:t>
            </a:r>
          </a:p>
          <a:p>
            <a:endParaRPr lang="en-US" sz="3600"/>
          </a:p>
          <a:p>
            <a:r>
              <a:rPr lang="en-US" sz="2400"/>
              <a:t>- BaF2, fast component </a:t>
            </a:r>
            <a:r>
              <a:rPr lang="en-US" sz="2400" err="1"/>
              <a:t>τ</a:t>
            </a:r>
            <a:r>
              <a:rPr lang="en-US" sz="2400"/>
              <a:t>= 0.6 ns /  LY=1430 </a:t>
            </a:r>
            <a:r>
              <a:rPr lang="en-US" sz="2400" err="1"/>
              <a:t>ph</a:t>
            </a:r>
            <a:r>
              <a:rPr lang="en-US" sz="2400"/>
              <a:t>, </a:t>
            </a:r>
            <a:r>
              <a:rPr lang="en-US" sz="2400" err="1"/>
              <a:t>λ</a:t>
            </a:r>
            <a:r>
              <a:rPr lang="en-US" sz="2400"/>
              <a:t>= 220 nm</a:t>
            </a:r>
          </a:p>
          <a:p>
            <a:endParaRPr lang="en-US" sz="2400"/>
          </a:p>
          <a:p>
            <a:r>
              <a:rPr lang="en-US" sz="2400"/>
              <a:t>- </a:t>
            </a:r>
            <a:r>
              <a:rPr lang="en-US" sz="2400" err="1"/>
              <a:t>CsI</a:t>
            </a:r>
            <a:r>
              <a:rPr lang="en-US" sz="2400"/>
              <a:t> undoped , </a:t>
            </a:r>
            <a:r>
              <a:rPr lang="en-US" sz="2400" err="1"/>
              <a:t>τ</a:t>
            </a:r>
            <a:r>
              <a:rPr lang="en-US" sz="2400"/>
              <a:t>=10 ns/ LY=16’800 / </a:t>
            </a:r>
            <a:r>
              <a:rPr lang="en-US" sz="2400" err="1"/>
              <a:t>λ</a:t>
            </a:r>
            <a:r>
              <a:rPr lang="en-US" sz="2400"/>
              <a:t>= 310 nm</a:t>
            </a:r>
          </a:p>
          <a:p>
            <a:endParaRPr lang="en-US" sz="2400"/>
          </a:p>
          <a:p>
            <a:r>
              <a:rPr lang="en-US" sz="2400"/>
              <a:t>- Liquid xenon ; </a:t>
            </a:r>
            <a:r>
              <a:rPr lang="en-US" sz="2400" err="1"/>
              <a:t>τ</a:t>
            </a:r>
            <a:r>
              <a:rPr lang="en-US" sz="2400"/>
              <a:t>=3ns/24ns  68’000 </a:t>
            </a:r>
            <a:r>
              <a:rPr lang="en-US" sz="2400" err="1"/>
              <a:t>ph</a:t>
            </a:r>
            <a:r>
              <a:rPr lang="en-US" sz="2400"/>
              <a:t>/MeV, </a:t>
            </a:r>
            <a:r>
              <a:rPr lang="en-US" sz="2400" err="1"/>
              <a:t>λ</a:t>
            </a:r>
            <a:r>
              <a:rPr lang="en-US" sz="2400"/>
              <a:t>=180 nm</a:t>
            </a:r>
          </a:p>
          <a:p>
            <a:endParaRPr lang="en-US" sz="2400"/>
          </a:p>
          <a:p>
            <a:r>
              <a:rPr lang="en-US" sz="2400"/>
              <a:t>- Plastic scintillator, very fast but no stopping power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689017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September 2019</a:t>
            </a:r>
            <a:endParaRPr lang="en-GB" altLang="en-US" sz="1400"/>
          </a:p>
        </p:txBody>
      </p:sp>
      <p:sp>
        <p:nvSpPr>
          <p:cNvPr id="1843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LAL Orsay</a:t>
            </a:r>
            <a:endParaRPr lang="en-GB" altLang="en-US" sz="140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CEE313D-789B-0B4A-92AF-9CBE1059421F}" type="slidenum">
              <a:rPr lang="en-GB" altLang="en-US" sz="1400"/>
              <a:pPr/>
              <a:t>55</a:t>
            </a:fld>
            <a:endParaRPr lang="en-GB" altLang="en-US" sz="1400">
              <a:solidFill>
                <a:schemeClr val="tx1"/>
              </a:solidFill>
            </a:endParaRP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555625" y="712788"/>
            <a:ext cx="8194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GB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328067"/>
            <a:ext cx="75575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Is there any mechanism producing prompt photons ?</a:t>
            </a:r>
          </a:p>
          <a:p>
            <a:endParaRPr lang="en-US" sz="3600"/>
          </a:p>
          <a:p>
            <a:r>
              <a:rPr lang="en-US" sz="2400"/>
              <a:t>- Cherenkov effect. Gives prompt photons, </a:t>
            </a:r>
          </a:p>
          <a:p>
            <a:r>
              <a:rPr lang="en-US" sz="2400"/>
              <a:t>		but only 10-20 are produced</a:t>
            </a:r>
          </a:p>
          <a:p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F1A819-818F-2245-B6E5-480ACE694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350" y="2751507"/>
            <a:ext cx="55245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318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September 2019</a:t>
            </a:r>
            <a:endParaRPr lang="en-GB" altLang="en-US" sz="1400"/>
          </a:p>
        </p:txBody>
      </p:sp>
      <p:sp>
        <p:nvSpPr>
          <p:cNvPr id="1843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LAL Orsay</a:t>
            </a:r>
            <a:endParaRPr lang="en-GB" altLang="en-US" sz="140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CEE313D-789B-0B4A-92AF-9CBE1059421F}" type="slidenum">
              <a:rPr lang="en-GB" altLang="en-US" sz="1400"/>
              <a:pPr/>
              <a:t>56</a:t>
            </a:fld>
            <a:endParaRPr lang="en-GB" altLang="en-US" sz="1400">
              <a:solidFill>
                <a:schemeClr val="tx1"/>
              </a:solidFill>
            </a:endParaRP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555625" y="712788"/>
            <a:ext cx="8194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GB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328067"/>
            <a:ext cx="755755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Is there any mechanism producing prompt photons ?</a:t>
            </a:r>
          </a:p>
          <a:p>
            <a:endParaRPr lang="en-US" sz="3600"/>
          </a:p>
          <a:p>
            <a:r>
              <a:rPr lang="en-US" sz="2400"/>
              <a:t>- Hot Intra-band luminescence</a:t>
            </a:r>
          </a:p>
          <a:p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984E19-3304-984E-9743-03FA2910D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575" y="2576648"/>
            <a:ext cx="37211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956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September 2019</a:t>
            </a:r>
            <a:endParaRPr lang="en-GB" altLang="en-US" sz="1400"/>
          </a:p>
        </p:txBody>
      </p:sp>
      <p:sp>
        <p:nvSpPr>
          <p:cNvPr id="1843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LAL Orsay</a:t>
            </a:r>
            <a:endParaRPr lang="en-GB" altLang="en-US" sz="140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CEE313D-789B-0B4A-92AF-9CBE1059421F}" type="slidenum">
              <a:rPr lang="en-GB" altLang="en-US" sz="1400"/>
              <a:pPr/>
              <a:t>57</a:t>
            </a:fld>
            <a:endParaRPr lang="en-GB" altLang="en-US" sz="1400">
              <a:solidFill>
                <a:schemeClr val="tx1"/>
              </a:solidFill>
            </a:endParaRP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555625" y="712788"/>
            <a:ext cx="8194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GB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328067"/>
            <a:ext cx="75575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More exotic ideas ?</a:t>
            </a:r>
          </a:p>
          <a:p>
            <a:endParaRPr lang="en-US" sz="3600"/>
          </a:p>
          <a:p>
            <a:r>
              <a:rPr lang="en-US" sz="2400"/>
              <a:t>- Quantum confinement in </a:t>
            </a:r>
            <a:r>
              <a:rPr lang="en-US" sz="2400" err="1"/>
              <a:t>nano</a:t>
            </a:r>
            <a:r>
              <a:rPr lang="en-US" sz="2400"/>
              <a:t>-scintillators</a:t>
            </a:r>
          </a:p>
          <a:p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7329568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September 2019</a:t>
            </a:r>
            <a:endParaRPr lang="en-GB" altLang="en-US" sz="1400"/>
          </a:p>
        </p:txBody>
      </p:sp>
      <p:sp>
        <p:nvSpPr>
          <p:cNvPr id="1843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LAL Orsay</a:t>
            </a:r>
            <a:endParaRPr lang="en-GB" altLang="en-US" sz="140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CEE313D-789B-0B4A-92AF-9CBE1059421F}" type="slidenum">
              <a:rPr lang="en-GB" altLang="en-US" sz="1400"/>
              <a:pPr/>
              <a:t>58</a:t>
            </a:fld>
            <a:endParaRPr lang="en-GB" altLang="en-US" sz="1400">
              <a:solidFill>
                <a:schemeClr val="tx1"/>
              </a:solidFill>
            </a:endParaRP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555625" y="712788"/>
            <a:ext cx="8194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GB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328067"/>
            <a:ext cx="75575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Summary and conclusion</a:t>
            </a:r>
          </a:p>
          <a:p>
            <a:endParaRPr lang="en-US" sz="3600"/>
          </a:p>
          <a:p>
            <a:r>
              <a:rPr lang="en-US" sz="2400"/>
              <a:t>- a CTR  in the range 100-150 </a:t>
            </a:r>
            <a:r>
              <a:rPr lang="en-US" sz="2400" err="1"/>
              <a:t>ps</a:t>
            </a:r>
            <a:r>
              <a:rPr lang="en-US" sz="2400"/>
              <a:t> is surely possible, but will need DOI correction</a:t>
            </a:r>
          </a:p>
          <a:p>
            <a:endParaRPr lang="en-US" sz="2400"/>
          </a:p>
          <a:p>
            <a:r>
              <a:rPr lang="en-US" sz="2400"/>
              <a:t>- It is likely we will be able to reach better than 100 ps.</a:t>
            </a:r>
          </a:p>
          <a:p>
            <a:endParaRPr lang="en-US" sz="2400"/>
          </a:p>
          <a:p>
            <a:r>
              <a:rPr lang="en-US" sz="2400"/>
              <a:t>- To obtain 10-20 </a:t>
            </a:r>
            <a:r>
              <a:rPr lang="en-US" sz="2400" err="1"/>
              <a:t>ps</a:t>
            </a:r>
            <a:r>
              <a:rPr lang="en-US" sz="2400"/>
              <a:t> CTR will probably need some new concept or new technique not yet available today.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9746191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LAL Orsay</a:t>
            </a:r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384E-88C2-DB49-BF0D-4FE33537EB83}" type="slidenum">
              <a:rPr lang="en-GB" altLang="en-US" smtClean="0"/>
              <a:pPr/>
              <a:t>59</a:t>
            </a:fld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6714" y="2268835"/>
            <a:ext cx="8817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50254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September 2019</a:t>
            </a:r>
            <a:endParaRPr lang="en-GB" sz="1400"/>
          </a:p>
        </p:txBody>
      </p:sp>
      <p:sp>
        <p:nvSpPr>
          <p:cNvPr id="6041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LAL Orsay</a:t>
            </a:r>
            <a:endParaRPr lang="en-GB" sz="140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9pPr>
          </a:lstStyle>
          <a:p>
            <a:fld id="{760963DE-B096-9E4C-B40B-5FE5E7CB7C4B}" type="slidenum">
              <a:rPr lang="en-GB" sz="1400"/>
              <a:pPr/>
              <a:t>6</a:t>
            </a:fld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60421" name="Rectangle 4"/>
          <p:cNvSpPr>
            <a:spLocks noChangeArrowheads="1"/>
          </p:cNvSpPr>
          <p:nvPr/>
        </p:nvSpPr>
        <p:spPr bwMode="auto">
          <a:xfrm>
            <a:off x="452438" y="563563"/>
            <a:ext cx="83613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dirty="0"/>
              <a:t>Le produit radio pharmaceutique le plus utilise  en TEP est FDG (Fluoro2-deoxy-D-glucose), un analogue du glucose marqué au 18F.</a:t>
            </a:r>
          </a:p>
        </p:txBody>
      </p:sp>
      <p:pic>
        <p:nvPicPr>
          <p:cNvPr id="60422" name="Picture 6" descr="Screen shot 2011-06-10 at 13.38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241550"/>
            <a:ext cx="3863975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3" name="TextBox 7"/>
          <p:cNvSpPr txBox="1">
            <a:spLocks noChangeArrowheads="1"/>
          </p:cNvSpPr>
          <p:nvPr/>
        </p:nvSpPr>
        <p:spPr bwMode="auto">
          <a:xfrm>
            <a:off x="4864100" y="1820882"/>
            <a:ext cx="39497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fr-FR" dirty="0">
                <a:ea typeface="ＭＳ Ｐゴシック" charset="-128"/>
                <a:cs typeface="+mn-cs"/>
              </a:rPr>
              <a:t>Le FDG est transporté dans le corps de la même manière que le glucose normal. Le 18F du FDG est piégé dans la cellule.</a:t>
            </a:r>
          </a:p>
          <a:p>
            <a:r>
              <a:rPr lang="fr-FR" dirty="0">
                <a:ea typeface="ＭＳ Ｐゴシック" charset="-128"/>
                <a:cs typeface="+mn-cs"/>
              </a:rPr>
              <a:t>La distribution de l’activité révèle directement l’activité métabolique des cellules</a:t>
            </a:r>
          </a:p>
        </p:txBody>
      </p:sp>
    </p:spTree>
    <p:extLst>
      <p:ext uri="{BB962C8B-B14F-4D97-AF65-F5344CB8AC3E}">
        <p14:creationId xmlns:p14="http://schemas.microsoft.com/office/powerpoint/2010/main" val="9267546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LAL Orsay</a:t>
            </a:r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384E-88C2-DB49-BF0D-4FE33537EB83}" type="slidenum">
              <a:rPr lang="en-GB" altLang="en-US" smtClean="0"/>
              <a:pPr/>
              <a:t>60</a:t>
            </a:fld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25470" y="2967335"/>
            <a:ext cx="3693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Spare slides</a:t>
            </a:r>
          </a:p>
        </p:txBody>
      </p:sp>
    </p:spTree>
    <p:extLst>
      <p:ext uri="{BB962C8B-B14F-4D97-AF65-F5344CB8AC3E}">
        <p14:creationId xmlns:p14="http://schemas.microsoft.com/office/powerpoint/2010/main" val="2920987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LAL Orsay</a:t>
            </a:r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384E-88C2-DB49-BF0D-4FE33537EB83}" type="slidenum">
              <a:rPr lang="en-GB" altLang="en-US" smtClean="0"/>
              <a:pPr/>
              <a:t>61</a:t>
            </a:fld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25470" y="2967335"/>
            <a:ext cx="3693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Spare slides</a:t>
            </a:r>
          </a:p>
        </p:txBody>
      </p:sp>
    </p:spTree>
    <p:extLst>
      <p:ext uri="{BB962C8B-B14F-4D97-AF65-F5344CB8AC3E}">
        <p14:creationId xmlns:p14="http://schemas.microsoft.com/office/powerpoint/2010/main" val="15625009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September 2019</a:t>
            </a:r>
            <a:endParaRPr lang="en-GB" altLang="en-US" sz="1400"/>
          </a:p>
        </p:txBody>
      </p:sp>
      <p:sp>
        <p:nvSpPr>
          <p:cNvPr id="1843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/>
              <a:t>LAL Orsay</a:t>
            </a:r>
            <a:endParaRPr lang="en-GB" altLang="en-US" sz="140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CEE313D-789B-0B4A-92AF-9CBE1059421F}" type="slidenum">
              <a:rPr lang="en-GB" altLang="en-US" sz="1400"/>
              <a:pPr/>
              <a:t>62</a:t>
            </a:fld>
            <a:endParaRPr lang="en-GB" altLang="en-US" sz="1400">
              <a:solidFill>
                <a:schemeClr val="tx1"/>
              </a:solidFill>
            </a:endParaRP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555625" y="712788"/>
            <a:ext cx="8194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GB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598488"/>
            <a:ext cx="795655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Une </a:t>
            </a:r>
            <a:r>
              <a:rPr lang="en-US" sz="3600" err="1"/>
              <a:t>résolution</a:t>
            </a:r>
            <a:r>
              <a:rPr lang="en-US" sz="3600"/>
              <a:t> </a:t>
            </a:r>
            <a:r>
              <a:rPr lang="en-US" sz="3600" err="1"/>
              <a:t>en</a:t>
            </a:r>
            <a:r>
              <a:rPr lang="en-US" sz="3600"/>
              <a:t> temps  &lt; 1ns:</a:t>
            </a:r>
          </a:p>
          <a:p>
            <a:endParaRPr lang="en-US" sz="3600"/>
          </a:p>
          <a:p>
            <a:endParaRPr lang="en-US" sz="3600"/>
          </a:p>
          <a:p>
            <a:endParaRPr lang="en-US"/>
          </a:p>
          <a:p>
            <a:r>
              <a:rPr lang="en-US"/>
              <a:t>If it is possible to improve the time resolution to </a:t>
            </a:r>
          </a:p>
          <a:p>
            <a:r>
              <a:rPr lang="en-US"/>
              <a:t> CTR = 3ps  , we no longer suffer from a-</a:t>
            </a:r>
            <a:r>
              <a:rPr lang="en-US" err="1"/>
              <a:t>colinearity</a:t>
            </a:r>
            <a:endParaRPr lang="en-US"/>
          </a:p>
          <a:p>
            <a:r>
              <a:rPr lang="en-US"/>
              <a:t>a spatial resolution of 0.5 mm becomes possible in Whole body PET</a:t>
            </a:r>
          </a:p>
        </p:txBody>
      </p:sp>
    </p:spTree>
    <p:extLst>
      <p:ext uri="{BB962C8B-B14F-4D97-AF65-F5344CB8AC3E}">
        <p14:creationId xmlns:p14="http://schemas.microsoft.com/office/powerpoint/2010/main" val="985003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September 2019</a:t>
            </a:r>
            <a:endParaRPr lang="en-GB" sz="1400"/>
          </a:p>
        </p:txBody>
      </p:sp>
      <p:sp>
        <p:nvSpPr>
          <p:cNvPr id="6041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LAL Orsay</a:t>
            </a:r>
            <a:endParaRPr lang="en-GB" sz="140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9pPr>
          </a:lstStyle>
          <a:p>
            <a:fld id="{760963DE-B096-9E4C-B40B-5FE5E7CB7C4B}" type="slidenum">
              <a:rPr lang="en-GB" sz="1400"/>
              <a:pPr/>
              <a:t>7</a:t>
            </a:fld>
            <a:endParaRPr lang="en-GB" sz="140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18223A-9148-554F-8A0F-C5D6B3407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9670" y="-125291"/>
            <a:ext cx="12981355" cy="73020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4EC841-8C61-BA47-8211-277310C4089F}"/>
              </a:ext>
            </a:extLst>
          </p:cNvPr>
          <p:cNvSpPr txBox="1"/>
          <p:nvPr/>
        </p:nvSpPr>
        <p:spPr>
          <a:xfrm>
            <a:off x="420959" y="1114176"/>
            <a:ext cx="466506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 plus importante application </a:t>
            </a:r>
          </a:p>
          <a:p>
            <a:r>
              <a:rPr lang="fr-FR" dirty="0"/>
              <a:t>clinique du  TEP/FDG est en </a:t>
            </a:r>
          </a:p>
          <a:p>
            <a:r>
              <a:rPr lang="fr-FR" dirty="0"/>
              <a:t>oncologie</a:t>
            </a:r>
          </a:p>
          <a:p>
            <a:endParaRPr lang="fr-FR" dirty="0"/>
          </a:p>
          <a:p>
            <a:r>
              <a:rPr lang="fr-FR" dirty="0"/>
              <a:t>Rend visibles les métastases.</a:t>
            </a:r>
          </a:p>
        </p:txBody>
      </p:sp>
    </p:spTree>
    <p:extLst>
      <p:ext uri="{BB962C8B-B14F-4D97-AF65-F5344CB8AC3E}">
        <p14:creationId xmlns:p14="http://schemas.microsoft.com/office/powerpoint/2010/main" val="2581044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September 2019</a:t>
            </a:r>
            <a:endParaRPr lang="en-GB" sz="1400"/>
          </a:p>
        </p:txBody>
      </p:sp>
      <p:sp>
        <p:nvSpPr>
          <p:cNvPr id="6041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LAL Orsay</a:t>
            </a:r>
            <a:endParaRPr lang="en-GB" sz="140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9pPr>
          </a:lstStyle>
          <a:p>
            <a:fld id="{760963DE-B096-9E4C-B40B-5FE5E7CB7C4B}" type="slidenum">
              <a:rPr lang="en-GB" sz="1400"/>
              <a:pPr/>
              <a:t>8</a:t>
            </a:fld>
            <a:endParaRPr lang="en-GB" sz="140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0805E4-4914-CE40-93C2-34D743467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365" y="0"/>
            <a:ext cx="5721635" cy="59254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26F376-451C-EC4E-B119-1DB39B042160}"/>
              </a:ext>
            </a:extLst>
          </p:cNvPr>
          <p:cNvSpPr txBox="1"/>
          <p:nvPr/>
        </p:nvSpPr>
        <p:spPr>
          <a:xfrm>
            <a:off x="187184" y="719192"/>
            <a:ext cx="29370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FDG permet de</a:t>
            </a:r>
          </a:p>
          <a:p>
            <a:r>
              <a:rPr lang="fr-FR" dirty="0"/>
              <a:t>rendre   visible</a:t>
            </a:r>
          </a:p>
          <a:p>
            <a:r>
              <a:rPr lang="fr-FR" dirty="0"/>
              <a:t>L’activité</a:t>
            </a:r>
          </a:p>
          <a:p>
            <a:r>
              <a:rPr lang="fr-FR" dirty="0"/>
              <a:t>du cerveau</a:t>
            </a:r>
          </a:p>
        </p:txBody>
      </p:sp>
    </p:spTree>
    <p:extLst>
      <p:ext uri="{BB962C8B-B14F-4D97-AF65-F5344CB8AC3E}">
        <p14:creationId xmlns:p14="http://schemas.microsoft.com/office/powerpoint/2010/main" val="2966757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1">
            <a:extLst>
              <a:ext uri="{FF2B5EF4-FFF2-40B4-BE49-F238E27FC236}">
                <a16:creationId xmlns:a16="http://schemas.microsoft.com/office/drawing/2014/main" id="{022535B5-A683-7B41-AC0B-483D3CB11CD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2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2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2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September 2019</a:t>
            </a:r>
            <a:endParaRPr lang="en-GB" altLang="en-US" sz="1400"/>
          </a:p>
        </p:txBody>
      </p:sp>
      <p:sp>
        <p:nvSpPr>
          <p:cNvPr id="23555" name="Footer Placeholder 2">
            <a:extLst>
              <a:ext uri="{FF2B5EF4-FFF2-40B4-BE49-F238E27FC236}">
                <a16:creationId xmlns:a16="http://schemas.microsoft.com/office/drawing/2014/main" id="{875ACE03-CF3D-2B47-A1A4-8136965E5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2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2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2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LAL Orsay</a:t>
            </a:r>
            <a:endParaRPr lang="en-GB" altLang="en-US" sz="1400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6374B79C-D90B-2F4C-9546-18CE22BEF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2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2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2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E2E599E0-7365-574C-8BBC-0BE563EFB1B7}" type="slidenum">
              <a:rPr lang="en-GB" altLang="en-US" sz="1400"/>
              <a:pPr/>
              <a:t>9</a:t>
            </a:fld>
            <a:endParaRPr lang="en-GB" altLang="en-US" sz="1400">
              <a:solidFill>
                <a:schemeClr val="tx1"/>
              </a:solidFill>
            </a:endParaRPr>
          </a:p>
        </p:txBody>
      </p:sp>
      <p:sp>
        <p:nvSpPr>
          <p:cNvPr id="23557" name="TextBox 4">
            <a:extLst>
              <a:ext uri="{FF2B5EF4-FFF2-40B4-BE49-F238E27FC236}">
                <a16:creationId xmlns:a16="http://schemas.microsoft.com/office/drawing/2014/main" id="{91E0B081-B9C6-F04A-8FB7-628B8844C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749300"/>
            <a:ext cx="80772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2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2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2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2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en-US" sz="3600" dirty="0"/>
              <a:t>Les grands atouts de l’imagerie TEP sont :</a:t>
            </a:r>
          </a:p>
          <a:p>
            <a:endParaRPr lang="fr-FR" altLang="en-US" dirty="0"/>
          </a:p>
          <a:p>
            <a:r>
              <a:rPr lang="fr-FR" altLang="en-US" dirty="0"/>
              <a:t>- Sensitivité: il suffit quelques </a:t>
            </a:r>
            <a:r>
              <a:rPr lang="fr-FR" altLang="en-US" dirty="0" err="1"/>
              <a:t>picoMoles</a:t>
            </a:r>
            <a:r>
              <a:rPr lang="fr-FR" altLang="en-US" dirty="0"/>
              <a:t> d’un produit pour obtenir une image. Ceci est de loin inferieur à ce qu‘il faut pour produire un quelconque effet pharmacologique.</a:t>
            </a:r>
          </a:p>
          <a:p>
            <a:endParaRPr lang="fr-FR" altLang="en-US" dirty="0"/>
          </a:p>
          <a:p>
            <a:r>
              <a:rPr lang="fr-FR" altLang="en-US" dirty="0"/>
              <a:t>-  Spécificité, possibilité d’utiliser des molécules très spécifiques.  </a:t>
            </a:r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139793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7656</TotalTime>
  <Words>2305</Words>
  <Application>Microsoft Macintosh PowerPoint</Application>
  <PresentationFormat>On-screen Show (4:3)</PresentationFormat>
  <Paragraphs>562</Paragraphs>
  <Slides>62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Arial</vt:lpstr>
      <vt:lpstr>Cambria Math</vt:lpstr>
      <vt:lpstr>Geneva</vt:lpstr>
      <vt:lpstr>Symbol</vt:lpstr>
      <vt:lpstr>Times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Metamaterials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ſ怀]翘צ구뿿큠ƒꠜ]翘ſ뛼뿿큐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Stefaan Tavernier</dc:creator>
  <cp:lastModifiedBy>Stefaan TAVERNIER</cp:lastModifiedBy>
  <cp:revision>242</cp:revision>
  <cp:lastPrinted>2004-05-18T10:58:50Z</cp:lastPrinted>
  <dcterms:created xsi:type="dcterms:W3CDTF">2011-07-04T07:55:41Z</dcterms:created>
  <dcterms:modified xsi:type="dcterms:W3CDTF">2019-09-23T15:33:30Z</dcterms:modified>
</cp:coreProperties>
</file>