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9"/>
  </p:notesMasterIdLst>
  <p:sldIdLst>
    <p:sldId id="256" r:id="rId2"/>
    <p:sldId id="623" r:id="rId3"/>
    <p:sldId id="524" r:id="rId4"/>
    <p:sldId id="616" r:id="rId5"/>
    <p:sldId id="618" r:id="rId6"/>
    <p:sldId id="620" r:id="rId7"/>
    <p:sldId id="612" r:id="rId8"/>
    <p:sldId id="615" r:id="rId9"/>
    <p:sldId id="527" r:id="rId10"/>
    <p:sldId id="529" r:id="rId11"/>
    <p:sldId id="530" r:id="rId12"/>
    <p:sldId id="531" r:id="rId13"/>
    <p:sldId id="532" r:id="rId14"/>
    <p:sldId id="533" r:id="rId15"/>
    <p:sldId id="534" r:id="rId16"/>
    <p:sldId id="535" r:id="rId17"/>
    <p:sldId id="536" r:id="rId18"/>
    <p:sldId id="537" r:id="rId19"/>
    <p:sldId id="538" r:id="rId20"/>
    <p:sldId id="539" r:id="rId21"/>
    <p:sldId id="540" r:id="rId22"/>
    <p:sldId id="541" r:id="rId23"/>
    <p:sldId id="542" r:id="rId24"/>
    <p:sldId id="645" r:id="rId25"/>
    <p:sldId id="646" r:id="rId26"/>
    <p:sldId id="647" r:id="rId27"/>
    <p:sldId id="654" r:id="rId28"/>
    <p:sldId id="652" r:id="rId29"/>
    <p:sldId id="653" r:id="rId30"/>
    <p:sldId id="649" r:id="rId31"/>
    <p:sldId id="648" r:id="rId32"/>
    <p:sldId id="662" r:id="rId33"/>
    <p:sldId id="657" r:id="rId34"/>
    <p:sldId id="658" r:id="rId35"/>
    <p:sldId id="660" r:id="rId36"/>
    <p:sldId id="663" r:id="rId37"/>
    <p:sldId id="643" r:id="rId38"/>
    <p:sldId id="664" r:id="rId39"/>
    <p:sldId id="471" r:id="rId40"/>
    <p:sldId id="665" r:id="rId41"/>
    <p:sldId id="472" r:id="rId42"/>
    <p:sldId id="614" r:id="rId43"/>
    <p:sldId id="544" r:id="rId44"/>
    <p:sldId id="666" r:id="rId45"/>
    <p:sldId id="667" r:id="rId46"/>
    <p:sldId id="628" r:id="rId47"/>
    <p:sldId id="424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CC00CC"/>
    <a:srgbClr val="F2EFF2"/>
    <a:srgbClr val="E9D1DD"/>
    <a:srgbClr val="E5F5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87126" autoAdjust="0"/>
  </p:normalViewPr>
  <p:slideViewPr>
    <p:cSldViewPr>
      <p:cViewPr varScale="1">
        <p:scale>
          <a:sx n="101" d="100"/>
          <a:sy n="101" d="100"/>
        </p:scale>
        <p:origin x="-516" y="-90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outlineViewPr>
    <p:cViewPr>
      <p:scale>
        <a:sx n="33" d="100"/>
        <a:sy n="33" d="100"/>
      </p:scale>
      <p:origin x="0" y="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D534553-3264-4D44-9506-DB1E881B6FF8}" type="datetimeFigureOut">
              <a:rPr lang="en-GB"/>
              <a:pPr>
                <a:defRPr/>
              </a:pPr>
              <a:t>21/10/2019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03E857-A658-49F3-AEF4-71C862E4C8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A789FA-B8E3-41C2-BA8F-7642FD51AB3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60D926-4D9A-4F40-9F77-D2DE73B55529}" type="slidenum">
              <a:rPr lang="en-GB"/>
              <a:pPr/>
              <a:t>15</a:t>
            </a:fld>
            <a:endParaRPr lang="en-GB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E80A3-9DD6-41CA-8030-DA80B4F8A23B}" type="slidenum">
              <a:rPr lang="en-GB"/>
              <a:pPr/>
              <a:t>16</a:t>
            </a:fld>
            <a:endParaRPr lang="en-GB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C415DA-772B-475B-B395-BB15E7952EE9}" type="slidenum">
              <a:rPr lang="en-GB"/>
              <a:pPr/>
              <a:t>17</a:t>
            </a:fld>
            <a:endParaRPr lang="en-GB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DFE9A-50C7-4C49-89C1-01843A28C227}" type="slidenum">
              <a:rPr lang="en-GB"/>
              <a:pPr/>
              <a:t>18</a:t>
            </a:fld>
            <a:endParaRPr lang="en-GB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933426-A3BF-480F-8459-4301A6116A51}" type="slidenum">
              <a:rPr lang="en-GB"/>
              <a:pPr/>
              <a:t>19</a:t>
            </a:fld>
            <a:endParaRPr lang="en-GB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5BE00D-169F-42CE-96C3-DF76E54F6A0E}" type="slidenum">
              <a:rPr lang="en-GB"/>
              <a:pPr/>
              <a:t>20</a:t>
            </a:fld>
            <a:endParaRPr lang="en-GB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B9B2E-5DC4-4466-9D76-9BDC87FF0114}" type="slidenum">
              <a:rPr lang="en-GB"/>
              <a:pPr/>
              <a:t>21</a:t>
            </a:fld>
            <a:endParaRPr lang="en-GB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5904F-D7CA-46B2-95A5-1C9763545F61}" type="slidenum">
              <a:rPr lang="en-GB"/>
              <a:pPr/>
              <a:t>22</a:t>
            </a:fld>
            <a:endParaRPr lang="en-GB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4F941F-00E7-4334-A691-7285987CCDAA}" type="slidenum">
              <a:rPr lang="en-GB"/>
              <a:pPr/>
              <a:t>23</a:t>
            </a:fld>
            <a:endParaRPr lang="en-GB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The simulated HI signal for dierent telescope beam</a:t>
            </a:r>
          </a:p>
          <a:p>
            <a:r>
              <a:rPr lang="en-US" smtClean="0">
                <a:latin typeface="Arial" pitchFamily="34" charset="0"/>
              </a:rPr>
              <a:t>resolution and frequency bin size combinations, FWHM and f</a:t>
            </a:r>
          </a:p>
          <a:p>
            <a:r>
              <a:rPr lang="en-US" smtClean="0">
                <a:latin typeface="Arial" pitchFamily="34" charset="0"/>
              </a:rPr>
              <a:t>respectively. A smaller frequency bin or telescope beam size re-</a:t>
            </a:r>
          </a:p>
          <a:p>
            <a:r>
              <a:rPr lang="en-US" smtClean="0">
                <a:latin typeface="Arial" pitchFamily="34" charset="0"/>
              </a:rPr>
              <a:t>sults in larger uctuations, as expected, since going to smaller</a:t>
            </a:r>
          </a:p>
          <a:p>
            <a:r>
              <a:rPr lang="en-US" smtClean="0">
                <a:latin typeface="Arial" pitchFamily="34" charset="0"/>
              </a:rPr>
              <a:t>values of FWHM and f means that one is probing a smaller</a:t>
            </a:r>
          </a:p>
          <a:p>
            <a:r>
              <a:rPr lang="en-US" smtClean="0">
                <a:latin typeface="Arial" pitchFamily="34" charset="0"/>
              </a:rPr>
              <a:t>volume of the Universe and uctuations in the HI density are ex-</a:t>
            </a:r>
          </a:p>
          <a:p>
            <a:r>
              <a:rPr lang="en-US" smtClean="0">
                <a:latin typeface="Arial" pitchFamily="34" charset="0"/>
              </a:rPr>
              <a:t>pected to be larger on smaller scales, as they are in the cold dark</a:t>
            </a:r>
          </a:p>
          <a:p>
            <a:r>
              <a:rPr lang="en-US" smtClean="0">
                <a:latin typeface="Arial" pitchFamily="34" charset="0"/>
              </a:rPr>
              <a:t>matter. In each case the dashed line is the average temperature</a:t>
            </a:r>
          </a:p>
          <a:p>
            <a:r>
              <a:rPr lang="en-US" smtClean="0">
                <a:latin typeface="Arial" pitchFamily="34" charset="0"/>
              </a:rPr>
              <a:t>computed using (9). The objective of 21cm intensity mapping ex-</a:t>
            </a:r>
          </a:p>
          <a:p>
            <a:r>
              <a:rPr lang="en-US" smtClean="0">
                <a:latin typeface="Arial" pitchFamily="34" charset="0"/>
              </a:rPr>
              <a:t>periments is to measure the dierence between the signal and this</a:t>
            </a:r>
          </a:p>
          <a:p>
            <a:r>
              <a:rPr lang="en-US" smtClean="0">
                <a:latin typeface="Arial" pitchFamily="34" charset="0"/>
              </a:rPr>
              <a:t>average.</a:t>
            </a: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CFED75-ED53-4378-8B2F-801F49905A43}" type="slidenum">
              <a:rPr lang="pt-BR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pt-B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EEFD8-099B-4FA4-92B7-CF949AF1FE9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714E16-339B-4443-B03A-8EB715B08B4D}" type="slidenum">
              <a:rPr lang="en-GB" alt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GB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392113"/>
            <a:fld id="{AC5926EB-B3F7-4DDC-AB11-A303E4EF7A69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defTabSz="392113"/>
              <a:t>31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F823D3-5493-4CED-9D3B-4A6DFA63051D}" type="slidenum">
              <a:rPr lang="en-GB" smtClean="0"/>
              <a:pPr/>
              <a:t>41</a:t>
            </a:fld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Red = cs * 10 -1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Purple = noise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Blue = 21-cm+fg+no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Black = fg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B007E6-2FD7-4F11-93E7-59DC76578D80}" type="slidenum">
              <a:rPr lang="en-GB" smtClean="0"/>
              <a:pPr/>
              <a:t>42</a:t>
            </a:fld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Want to detect the 21cm radiation. Unfortunately foregrounds are ~3-5 magnitudes larger and noise also dominates.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So, how do we remove it?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Method presented here, like a lot of recent methods is a spectral analysis technique – exploits the smoothness off the foregrounds compared to the uncorrelated noise and cs.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4E1697-DA92-4BEB-AB69-EABD9AEE4B63}" type="slidenum">
              <a:rPr lang="en-GB" smtClean="0"/>
              <a:pPr/>
              <a:t>43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9E68B-CB4D-4D43-9CBF-3EC15BAF1AD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F87E6D-9298-426F-8D2C-2AF5D2A496A2}" type="slidenum">
              <a:rPr lang="en-US"/>
              <a:pPr/>
              <a:t>8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8B8F7-F299-429B-B361-D8271EA6BF41}" type="slidenum">
              <a:rPr lang="en-GB"/>
              <a:pPr/>
              <a:t>10</a:t>
            </a:fld>
            <a:endParaRPr lang="en-GB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F5508-6D85-479B-81D1-EB0F020AD7E2}" type="slidenum">
              <a:rPr lang="en-GB"/>
              <a:pPr/>
              <a:t>11</a:t>
            </a:fld>
            <a:endParaRPr lang="en-GB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1BA6C6-86A9-4223-9771-32C2A43861B3}" type="slidenum">
              <a:rPr lang="en-GB"/>
              <a:pPr/>
              <a:t>12</a:t>
            </a:fld>
            <a:endParaRPr lang="en-GB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06E1ED-73E2-42C7-A6D8-8E51CDD4DAAA}" type="slidenum">
              <a:rPr lang="en-GB"/>
              <a:pPr/>
              <a:t>13</a:t>
            </a:fld>
            <a:endParaRPr lang="en-GB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2FFDC-E0C1-404B-8DB3-EDB53D961D43}" type="slidenum">
              <a:rPr lang="en-GB"/>
              <a:pPr/>
              <a:t>14</a:t>
            </a:fld>
            <a:endParaRPr lang="en-GB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DarkPurple102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F148C-4BC1-40C3-92C8-7CA33332D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9" descr="http://www.ucl.ac.uk/news/news-articles/0807/rslogo"/>
          <p:cNvPicPr>
            <a:picLocks noChangeAspect="1" noChangeArrowheads="1"/>
          </p:cNvPicPr>
          <p:nvPr userDrawn="1"/>
        </p:nvPicPr>
        <p:blipFill>
          <a:blip r:embed="rId2" cstate="print"/>
          <a:srcRect t="24198" b="24198"/>
          <a:stretch>
            <a:fillRect/>
          </a:stretch>
        </p:blipFill>
        <p:spPr bwMode="auto">
          <a:xfrm>
            <a:off x="35496" y="44624"/>
            <a:ext cx="792088" cy="408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FA93A-1579-40C6-AF71-8745F77B1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9" descr="http://www.ucl.ac.uk/news/news-articles/0807/rslogo"/>
          <p:cNvPicPr>
            <a:picLocks noChangeAspect="1" noChangeArrowheads="1"/>
          </p:cNvPicPr>
          <p:nvPr userDrawn="1"/>
        </p:nvPicPr>
        <p:blipFill>
          <a:blip r:embed="rId2" cstate="print"/>
          <a:srcRect t="24198" b="24198"/>
          <a:stretch>
            <a:fillRect/>
          </a:stretch>
        </p:blipFill>
        <p:spPr bwMode="auto">
          <a:xfrm>
            <a:off x="35496" y="44624"/>
            <a:ext cx="792088" cy="408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14400"/>
            <a:ext cx="85344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695700"/>
            <a:ext cx="85344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152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59474C7-7A75-482C-892A-FA7FAFFE91E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Picture 9" descr="http://www.ucl.ac.uk/news/news-articles/0807/rslogo"/>
          <p:cNvPicPr>
            <a:picLocks noChangeAspect="1" noChangeArrowheads="1"/>
          </p:cNvPicPr>
          <p:nvPr userDrawn="1"/>
        </p:nvPicPr>
        <p:blipFill>
          <a:blip r:embed="rId2" cstate="print"/>
          <a:srcRect t="24198" b="24198"/>
          <a:stretch>
            <a:fillRect/>
          </a:stretch>
        </p:blipFill>
        <p:spPr bwMode="auto">
          <a:xfrm>
            <a:off x="35496" y="44624"/>
            <a:ext cx="792088" cy="40874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ó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946275" y="6419850"/>
            <a:ext cx="5622925" cy="365125"/>
          </a:xfrm>
          <a:prstGeom prst="rect">
            <a:avLst/>
          </a:prstGeom>
        </p:spPr>
        <p:txBody>
          <a:bodyPr/>
          <a:lstStyle>
            <a:lvl1pPr eaLnBrk="0" hangingPunct="0"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6FAD1E-ED35-4A25-A7B1-6B19D835B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9B74D-E5B0-4013-81AA-2F6293ABA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BB9B6-0E1B-46A9-83EE-69F526FEB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75BF1-66FE-4A41-83A1-4D574FED8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F60A3-3F32-42BD-8A3C-2919B6D98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C8039-0C41-474F-A8A0-6BE220371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26573-70F9-4970-832C-918E99D1C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819C7-3641-4D90-8F1F-8EBAB3E55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9" descr="http://www.ucl.ac.uk/news/news-articles/0807/rslogo"/>
          <p:cNvPicPr>
            <a:picLocks noChangeAspect="1" noChangeArrowheads="1"/>
          </p:cNvPicPr>
          <p:nvPr userDrawn="1"/>
        </p:nvPicPr>
        <p:blipFill>
          <a:blip r:embed="rId2" cstate="print"/>
          <a:srcRect t="24198" b="24198"/>
          <a:stretch>
            <a:fillRect/>
          </a:stretch>
        </p:blipFill>
        <p:spPr bwMode="auto">
          <a:xfrm>
            <a:off x="35496" y="44624"/>
            <a:ext cx="792088" cy="408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FC09F-C1CF-47E8-BB27-78735213F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9" descr="http://www.ucl.ac.uk/news/news-articles/0807/rslogo"/>
          <p:cNvPicPr>
            <a:picLocks noChangeAspect="1" noChangeArrowheads="1"/>
          </p:cNvPicPr>
          <p:nvPr userDrawn="1"/>
        </p:nvPicPr>
        <p:blipFill>
          <a:blip r:embed="rId2" cstate="print"/>
          <a:srcRect t="24198" b="24198"/>
          <a:stretch>
            <a:fillRect/>
          </a:stretch>
        </p:blipFill>
        <p:spPr bwMode="auto">
          <a:xfrm>
            <a:off x="35496" y="44624"/>
            <a:ext cx="792088" cy="408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2EF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C72217D-987D-4383-9388-5C2268D64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15" descr="DarkPurple9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51" r:id="rId12"/>
    <p:sldLayoutId id="214748395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4.png"/><Relationship Id="rId7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jpeg"/><Relationship Id="rId7" Type="http://schemas.openxmlformats.org/officeDocument/2006/relationships/image" Target="../media/image77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28596" y="1279020"/>
            <a:ext cx="76328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21cm as a cosmological probe!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91282" y="6417254"/>
            <a:ext cx="2952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 smtClean="0"/>
              <a:t>Filipe B. </a:t>
            </a:r>
            <a:r>
              <a:rPr lang="en-GB" b="1" dirty="0" err="1" smtClean="0"/>
              <a:t>Abdalla</a:t>
            </a:r>
            <a:endParaRPr lang="en-GB" dirty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357694"/>
            <a:ext cx="2603118" cy="196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2560px-SKA_overvi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385379"/>
            <a:ext cx="3214710" cy="17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8" name="Picture 4" descr="Image result for chimes image cosmology telesco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32" y="1928802"/>
            <a:ext cx="2764608" cy="1843072"/>
          </a:xfrm>
          <a:prstGeom prst="rect">
            <a:avLst/>
          </a:prstGeom>
          <a:noFill/>
        </p:spPr>
      </p:pic>
      <p:pic>
        <p:nvPicPr>
          <p:cNvPr id="139266" name="Picture 2" descr="EDGES anten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4609" y="2928934"/>
            <a:ext cx="2526085" cy="1676403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/>
          <a:srcRect b="2607"/>
          <a:stretch>
            <a:fillRect/>
          </a:stretch>
        </p:blipFill>
        <p:spPr bwMode="auto">
          <a:xfrm>
            <a:off x="5072066" y="4214818"/>
            <a:ext cx="3013075" cy="204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37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8" name="Picture 2" descr="z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6096000" cy="4572000"/>
          </a:xfrm>
          <a:prstGeom prst="rect">
            <a:avLst/>
          </a:prstGeom>
          <a:noFill/>
        </p:spPr>
      </p:pic>
      <p:sp>
        <p:nvSpPr>
          <p:cNvPr id="342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21 cm Observations:  Emission</a:t>
            </a: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6384925" y="2038350"/>
            <a:ext cx="1290638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z=18.3</a:t>
            </a:r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>
            <a:off x="6553200" y="3124200"/>
            <a:ext cx="1973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10 Mpc comoving</a:t>
            </a:r>
          </a:p>
        </p:txBody>
      </p:sp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6553200" y="3505200"/>
            <a:ext cx="14081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" charset="2"/>
              </a:rPr>
              <a:t>Dn</a:t>
            </a: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=0.1 MHz</a:t>
            </a:r>
          </a:p>
        </p:txBody>
      </p:sp>
      <p:sp>
        <p:nvSpPr>
          <p:cNvPr id="342023" name="Text Box 7"/>
          <p:cNvSpPr txBox="1">
            <a:spLocks noChangeArrowheads="1"/>
          </p:cNvSpPr>
          <p:nvPr/>
        </p:nvSpPr>
        <p:spPr bwMode="auto">
          <a:xfrm>
            <a:off x="4860925" y="6380163"/>
            <a:ext cx="2587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Furlanetto et al. (2003)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6" name="Picture 2" descr="z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6096000" cy="4572000"/>
          </a:xfrm>
          <a:prstGeom prst="rect">
            <a:avLst/>
          </a:prstGeom>
          <a:noFill/>
        </p:spPr>
      </p:pic>
      <p:sp>
        <p:nvSpPr>
          <p:cNvPr id="344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21 cm Observations:  Emission</a:t>
            </a:r>
          </a:p>
        </p:txBody>
      </p:sp>
      <p:sp>
        <p:nvSpPr>
          <p:cNvPr id="344068" name="Text Box 4"/>
          <p:cNvSpPr txBox="1">
            <a:spLocks noChangeArrowheads="1"/>
          </p:cNvSpPr>
          <p:nvPr/>
        </p:nvSpPr>
        <p:spPr bwMode="auto">
          <a:xfrm>
            <a:off x="6384925" y="2038350"/>
            <a:ext cx="1290638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z=16.1</a:t>
            </a:r>
          </a:p>
        </p:txBody>
      </p:sp>
      <p:sp>
        <p:nvSpPr>
          <p:cNvPr id="344069" name="Text Box 5"/>
          <p:cNvSpPr txBox="1">
            <a:spLocks noChangeArrowheads="1"/>
          </p:cNvSpPr>
          <p:nvPr/>
        </p:nvSpPr>
        <p:spPr bwMode="auto">
          <a:xfrm>
            <a:off x="6553200" y="3505200"/>
            <a:ext cx="14081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" charset="2"/>
              </a:rPr>
              <a:t>Dn</a:t>
            </a: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=0.1 MHz</a:t>
            </a:r>
          </a:p>
        </p:txBody>
      </p:sp>
      <p:sp>
        <p:nvSpPr>
          <p:cNvPr id="344070" name="Text Box 6"/>
          <p:cNvSpPr txBox="1">
            <a:spLocks noChangeArrowheads="1"/>
          </p:cNvSpPr>
          <p:nvPr/>
        </p:nvSpPr>
        <p:spPr bwMode="auto">
          <a:xfrm>
            <a:off x="6553200" y="3124200"/>
            <a:ext cx="1973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10 Mpc comoving</a:t>
            </a:r>
          </a:p>
        </p:txBody>
      </p:sp>
      <p:sp>
        <p:nvSpPr>
          <p:cNvPr id="344071" name="Text Box 7"/>
          <p:cNvSpPr txBox="1">
            <a:spLocks noChangeArrowheads="1"/>
          </p:cNvSpPr>
          <p:nvPr/>
        </p:nvSpPr>
        <p:spPr bwMode="auto">
          <a:xfrm>
            <a:off x="4860925" y="6380163"/>
            <a:ext cx="2587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Furlanetto et al. (2003)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4" name="Picture 2" descr="z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6096000" cy="4572000"/>
          </a:xfrm>
          <a:prstGeom prst="rect">
            <a:avLst/>
          </a:prstGeom>
          <a:noFill/>
        </p:spPr>
      </p:pic>
      <p:sp>
        <p:nvSpPr>
          <p:cNvPr id="346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21 cm Observations:  Emission</a:t>
            </a: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6384925" y="2038350"/>
            <a:ext cx="1290638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z=14.5</a:t>
            </a:r>
          </a:p>
        </p:txBody>
      </p:sp>
      <p:sp>
        <p:nvSpPr>
          <p:cNvPr id="346117" name="Text Box 5"/>
          <p:cNvSpPr txBox="1">
            <a:spLocks noChangeArrowheads="1"/>
          </p:cNvSpPr>
          <p:nvPr/>
        </p:nvSpPr>
        <p:spPr bwMode="auto">
          <a:xfrm>
            <a:off x="6553200" y="3505200"/>
            <a:ext cx="14081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" charset="2"/>
              </a:rPr>
              <a:t>Dn</a:t>
            </a: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=0.1 MHz</a:t>
            </a: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6553200" y="3124200"/>
            <a:ext cx="1973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10 Mpc comoving</a:t>
            </a:r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4860925" y="6380163"/>
            <a:ext cx="2587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Furlanetto et al. (2003)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 descr="z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6096000" cy="4572000"/>
          </a:xfrm>
          <a:prstGeom prst="rect">
            <a:avLst/>
          </a:prstGeom>
          <a:noFill/>
        </p:spPr>
      </p:pic>
      <p:sp>
        <p:nvSpPr>
          <p:cNvPr id="348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21 cm Observations:  Emission</a:t>
            </a:r>
          </a:p>
        </p:txBody>
      </p:sp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6384925" y="2038350"/>
            <a:ext cx="1290638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z=13.2</a:t>
            </a:r>
          </a:p>
        </p:txBody>
      </p:sp>
      <p:sp>
        <p:nvSpPr>
          <p:cNvPr id="348165" name="Text Box 5"/>
          <p:cNvSpPr txBox="1">
            <a:spLocks noChangeArrowheads="1"/>
          </p:cNvSpPr>
          <p:nvPr/>
        </p:nvSpPr>
        <p:spPr bwMode="auto">
          <a:xfrm>
            <a:off x="6553200" y="3505200"/>
            <a:ext cx="14081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" charset="2"/>
              </a:rPr>
              <a:t>Dn</a:t>
            </a: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=0.1 MHz</a:t>
            </a:r>
          </a:p>
        </p:txBody>
      </p:sp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6553200" y="3124200"/>
            <a:ext cx="1973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10 Mpc comoving</a:t>
            </a:r>
          </a:p>
        </p:txBody>
      </p:sp>
      <p:sp>
        <p:nvSpPr>
          <p:cNvPr id="348167" name="Text Box 7"/>
          <p:cNvSpPr txBox="1">
            <a:spLocks noChangeArrowheads="1"/>
          </p:cNvSpPr>
          <p:nvPr/>
        </p:nvSpPr>
        <p:spPr bwMode="auto">
          <a:xfrm>
            <a:off x="4860925" y="6380163"/>
            <a:ext cx="2587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Furlanetto et al. (2003)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0" name="Picture 2" descr="z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6096000" cy="4572000"/>
          </a:xfrm>
          <a:prstGeom prst="rect">
            <a:avLst/>
          </a:prstGeom>
          <a:noFill/>
        </p:spPr>
      </p:pic>
      <p:sp>
        <p:nvSpPr>
          <p:cNvPr id="350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21 cm Observations:  Emission</a:t>
            </a:r>
          </a:p>
        </p:txBody>
      </p:sp>
      <p:sp>
        <p:nvSpPr>
          <p:cNvPr id="350212" name="Text Box 4"/>
          <p:cNvSpPr txBox="1">
            <a:spLocks noChangeArrowheads="1"/>
          </p:cNvSpPr>
          <p:nvPr/>
        </p:nvSpPr>
        <p:spPr bwMode="auto">
          <a:xfrm>
            <a:off x="6384925" y="2038350"/>
            <a:ext cx="1290638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z=12.1</a:t>
            </a:r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6553200" y="3505200"/>
            <a:ext cx="14081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" charset="2"/>
              </a:rPr>
              <a:t>Dn</a:t>
            </a: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=0.1 MHz</a:t>
            </a:r>
          </a:p>
        </p:txBody>
      </p:sp>
      <p:sp>
        <p:nvSpPr>
          <p:cNvPr id="350214" name="Text Box 6"/>
          <p:cNvSpPr txBox="1">
            <a:spLocks noChangeArrowheads="1"/>
          </p:cNvSpPr>
          <p:nvPr/>
        </p:nvSpPr>
        <p:spPr bwMode="auto">
          <a:xfrm>
            <a:off x="6553200" y="3124200"/>
            <a:ext cx="1973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10 Mpc comoving</a:t>
            </a:r>
          </a:p>
        </p:txBody>
      </p:sp>
      <p:sp>
        <p:nvSpPr>
          <p:cNvPr id="350215" name="Text Box 7"/>
          <p:cNvSpPr txBox="1">
            <a:spLocks noChangeArrowheads="1"/>
          </p:cNvSpPr>
          <p:nvPr/>
        </p:nvSpPr>
        <p:spPr bwMode="auto">
          <a:xfrm>
            <a:off x="4860925" y="6380163"/>
            <a:ext cx="2587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Furlanetto et al. (2003)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8" name="Picture 2" descr="z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6096000" cy="4572000"/>
          </a:xfrm>
          <a:prstGeom prst="rect">
            <a:avLst/>
          </a:prstGeom>
          <a:noFill/>
        </p:spPr>
      </p:pic>
      <p:sp>
        <p:nvSpPr>
          <p:cNvPr id="352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21 cm Observations:  Emission</a:t>
            </a:r>
          </a:p>
        </p:txBody>
      </p:sp>
      <p:sp>
        <p:nvSpPr>
          <p:cNvPr id="352260" name="Text Box 4"/>
          <p:cNvSpPr txBox="1">
            <a:spLocks noChangeArrowheads="1"/>
          </p:cNvSpPr>
          <p:nvPr/>
        </p:nvSpPr>
        <p:spPr bwMode="auto">
          <a:xfrm>
            <a:off x="6384925" y="2038350"/>
            <a:ext cx="1290638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z=11.2</a:t>
            </a:r>
          </a:p>
        </p:txBody>
      </p:sp>
      <p:sp>
        <p:nvSpPr>
          <p:cNvPr id="352261" name="Text Box 5"/>
          <p:cNvSpPr txBox="1">
            <a:spLocks noChangeArrowheads="1"/>
          </p:cNvSpPr>
          <p:nvPr/>
        </p:nvSpPr>
        <p:spPr bwMode="auto">
          <a:xfrm>
            <a:off x="6553200" y="3505200"/>
            <a:ext cx="14081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" charset="2"/>
              </a:rPr>
              <a:t>Dn</a:t>
            </a: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=0.1 MHz</a:t>
            </a:r>
          </a:p>
        </p:txBody>
      </p:sp>
      <p:sp>
        <p:nvSpPr>
          <p:cNvPr id="352262" name="Text Box 6"/>
          <p:cNvSpPr txBox="1">
            <a:spLocks noChangeArrowheads="1"/>
          </p:cNvSpPr>
          <p:nvPr/>
        </p:nvSpPr>
        <p:spPr bwMode="auto">
          <a:xfrm>
            <a:off x="6553200" y="3124200"/>
            <a:ext cx="1973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10 Mpc comoving</a:t>
            </a:r>
          </a:p>
        </p:txBody>
      </p:sp>
      <p:sp>
        <p:nvSpPr>
          <p:cNvPr id="352263" name="Text Box 7"/>
          <p:cNvSpPr txBox="1">
            <a:spLocks noChangeArrowheads="1"/>
          </p:cNvSpPr>
          <p:nvPr/>
        </p:nvSpPr>
        <p:spPr bwMode="auto">
          <a:xfrm>
            <a:off x="4860925" y="6380163"/>
            <a:ext cx="2587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Furlanetto et al. (2003)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6" name="Picture 2" descr="z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6096000" cy="4572000"/>
          </a:xfrm>
          <a:prstGeom prst="rect">
            <a:avLst/>
          </a:prstGeom>
          <a:noFill/>
        </p:spPr>
      </p:pic>
      <p:sp>
        <p:nvSpPr>
          <p:cNvPr id="354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21 cm Observations:  Emission</a:t>
            </a:r>
          </a:p>
        </p:txBody>
      </p:sp>
      <p:sp>
        <p:nvSpPr>
          <p:cNvPr id="354308" name="Text Box 4"/>
          <p:cNvSpPr txBox="1">
            <a:spLocks noChangeArrowheads="1"/>
          </p:cNvSpPr>
          <p:nvPr/>
        </p:nvSpPr>
        <p:spPr bwMode="auto">
          <a:xfrm>
            <a:off x="6384925" y="2038350"/>
            <a:ext cx="1290638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z=10.4</a:t>
            </a:r>
          </a:p>
        </p:txBody>
      </p:sp>
      <p:sp>
        <p:nvSpPr>
          <p:cNvPr id="354309" name="Text Box 5"/>
          <p:cNvSpPr txBox="1">
            <a:spLocks noChangeArrowheads="1"/>
          </p:cNvSpPr>
          <p:nvPr/>
        </p:nvSpPr>
        <p:spPr bwMode="auto">
          <a:xfrm>
            <a:off x="6553200" y="3505200"/>
            <a:ext cx="14081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" charset="2"/>
              </a:rPr>
              <a:t>Dn</a:t>
            </a: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=0.1 MHz</a:t>
            </a:r>
          </a:p>
        </p:txBody>
      </p:sp>
      <p:sp>
        <p:nvSpPr>
          <p:cNvPr id="354310" name="Text Box 6"/>
          <p:cNvSpPr txBox="1">
            <a:spLocks noChangeArrowheads="1"/>
          </p:cNvSpPr>
          <p:nvPr/>
        </p:nvSpPr>
        <p:spPr bwMode="auto">
          <a:xfrm>
            <a:off x="6553200" y="3124200"/>
            <a:ext cx="1973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10 Mpc comoving</a:t>
            </a:r>
          </a:p>
        </p:txBody>
      </p:sp>
      <p:sp>
        <p:nvSpPr>
          <p:cNvPr id="354311" name="Text Box 7"/>
          <p:cNvSpPr txBox="1">
            <a:spLocks noChangeArrowheads="1"/>
          </p:cNvSpPr>
          <p:nvPr/>
        </p:nvSpPr>
        <p:spPr bwMode="auto">
          <a:xfrm>
            <a:off x="4860925" y="6380163"/>
            <a:ext cx="2587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Furlanetto et al. (2003)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2" descr="z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6096000" cy="4572000"/>
          </a:xfrm>
          <a:prstGeom prst="rect">
            <a:avLst/>
          </a:prstGeom>
          <a:noFill/>
        </p:spPr>
      </p:pic>
      <p:sp>
        <p:nvSpPr>
          <p:cNvPr id="356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21 cm Observations:  Emission</a:t>
            </a:r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6384925" y="2038350"/>
            <a:ext cx="1096963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z=9.8</a:t>
            </a:r>
          </a:p>
        </p:txBody>
      </p:sp>
      <p:sp>
        <p:nvSpPr>
          <p:cNvPr id="356357" name="Text Box 5"/>
          <p:cNvSpPr txBox="1">
            <a:spLocks noChangeArrowheads="1"/>
          </p:cNvSpPr>
          <p:nvPr/>
        </p:nvSpPr>
        <p:spPr bwMode="auto">
          <a:xfrm>
            <a:off x="6553200" y="3505200"/>
            <a:ext cx="14081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" charset="2"/>
              </a:rPr>
              <a:t>Dn</a:t>
            </a: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=0.1 MHz</a:t>
            </a:r>
          </a:p>
        </p:txBody>
      </p:sp>
      <p:sp>
        <p:nvSpPr>
          <p:cNvPr id="356358" name="Text Box 6"/>
          <p:cNvSpPr txBox="1">
            <a:spLocks noChangeArrowheads="1"/>
          </p:cNvSpPr>
          <p:nvPr/>
        </p:nvSpPr>
        <p:spPr bwMode="auto">
          <a:xfrm>
            <a:off x="6553200" y="3124200"/>
            <a:ext cx="1973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10 Mpc comoving</a:t>
            </a:r>
          </a:p>
        </p:txBody>
      </p:sp>
      <p:sp>
        <p:nvSpPr>
          <p:cNvPr id="356359" name="Text Box 7"/>
          <p:cNvSpPr txBox="1">
            <a:spLocks noChangeArrowheads="1"/>
          </p:cNvSpPr>
          <p:nvPr/>
        </p:nvSpPr>
        <p:spPr bwMode="auto">
          <a:xfrm>
            <a:off x="4860925" y="6380163"/>
            <a:ext cx="2587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Furlanetto et al. (2003)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2" name="Picture 2" descr="z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6096000" cy="4572000"/>
          </a:xfrm>
          <a:prstGeom prst="rect">
            <a:avLst/>
          </a:prstGeom>
          <a:noFill/>
        </p:spPr>
      </p:pic>
      <p:sp>
        <p:nvSpPr>
          <p:cNvPr id="358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21 cm Observations:  Emission</a:t>
            </a:r>
          </a:p>
        </p:txBody>
      </p:sp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6384925" y="2038350"/>
            <a:ext cx="1096963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z=9.2</a:t>
            </a:r>
          </a:p>
        </p:txBody>
      </p:sp>
      <p:sp>
        <p:nvSpPr>
          <p:cNvPr id="358405" name="Text Box 5"/>
          <p:cNvSpPr txBox="1">
            <a:spLocks noChangeArrowheads="1"/>
          </p:cNvSpPr>
          <p:nvPr/>
        </p:nvSpPr>
        <p:spPr bwMode="auto">
          <a:xfrm>
            <a:off x="6553200" y="3505200"/>
            <a:ext cx="14081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" charset="2"/>
              </a:rPr>
              <a:t>Dn</a:t>
            </a: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=0.1 MHz</a:t>
            </a:r>
          </a:p>
        </p:txBody>
      </p:sp>
      <p:sp>
        <p:nvSpPr>
          <p:cNvPr id="358406" name="Text Box 6"/>
          <p:cNvSpPr txBox="1">
            <a:spLocks noChangeArrowheads="1"/>
          </p:cNvSpPr>
          <p:nvPr/>
        </p:nvSpPr>
        <p:spPr bwMode="auto">
          <a:xfrm>
            <a:off x="6553200" y="3124200"/>
            <a:ext cx="1973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10 Mpc comoving</a:t>
            </a:r>
          </a:p>
        </p:txBody>
      </p:sp>
      <p:sp>
        <p:nvSpPr>
          <p:cNvPr id="358407" name="Text Box 7"/>
          <p:cNvSpPr txBox="1">
            <a:spLocks noChangeArrowheads="1"/>
          </p:cNvSpPr>
          <p:nvPr/>
        </p:nvSpPr>
        <p:spPr bwMode="auto">
          <a:xfrm>
            <a:off x="4860925" y="6380163"/>
            <a:ext cx="2587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Furlanetto et al. (2003)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0" name="Picture 2" descr="z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6096000" cy="4572000"/>
          </a:xfrm>
          <a:prstGeom prst="rect">
            <a:avLst/>
          </a:prstGeom>
          <a:noFill/>
        </p:spPr>
      </p:pic>
      <p:sp>
        <p:nvSpPr>
          <p:cNvPr id="360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21 cm Observations:  Emission</a:t>
            </a: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6384925" y="2038350"/>
            <a:ext cx="1096963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z=8.7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6553200" y="3505200"/>
            <a:ext cx="14081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" charset="2"/>
              </a:rPr>
              <a:t>Dn</a:t>
            </a: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=0.1 MHz</a:t>
            </a:r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6553200" y="3124200"/>
            <a:ext cx="1973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10 Mpc comoving</a:t>
            </a:r>
          </a:p>
        </p:txBody>
      </p:sp>
      <p:sp>
        <p:nvSpPr>
          <p:cNvPr id="360455" name="Text Box 7"/>
          <p:cNvSpPr txBox="1">
            <a:spLocks noChangeArrowheads="1"/>
          </p:cNvSpPr>
          <p:nvPr/>
        </p:nvSpPr>
        <p:spPr bwMode="auto">
          <a:xfrm>
            <a:off x="4860925" y="6380163"/>
            <a:ext cx="2587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Furlanetto et al. (2003)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Background of the </a:t>
            </a:r>
            <a:r>
              <a:rPr lang="en-GB" dirty="0" smtClean="0">
                <a:solidFill>
                  <a:srgbClr val="FF0000"/>
                </a:solidFill>
              </a:rPr>
              <a:t>21cm: </a:t>
            </a:r>
            <a:r>
              <a:rPr lang="en-GB" dirty="0" err="1" smtClean="0">
                <a:solidFill>
                  <a:srgbClr val="FF0000"/>
                </a:solidFill>
              </a:rPr>
              <a:t>EoR</a:t>
            </a:r>
            <a:r>
              <a:rPr lang="en-GB" dirty="0" smtClean="0">
                <a:solidFill>
                  <a:srgbClr val="FF0000"/>
                </a:solidFill>
              </a:rPr>
              <a:t> and IM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Current status on IM.</a:t>
            </a:r>
          </a:p>
          <a:p>
            <a:r>
              <a:rPr lang="en-GB" dirty="0" smtClean="0"/>
              <a:t>One </a:t>
            </a:r>
            <a:r>
              <a:rPr lang="en-GB" dirty="0" smtClean="0"/>
              <a:t>of the main problems: Foreground subtraction.</a:t>
            </a:r>
          </a:p>
          <a:p>
            <a:r>
              <a:rPr lang="en-GB" dirty="0" smtClean="0"/>
              <a:t>Looking </a:t>
            </a:r>
            <a:r>
              <a:rPr lang="en-GB" dirty="0" smtClean="0"/>
              <a:t>forward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 descr="z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6096000" cy="4572000"/>
          </a:xfrm>
          <a:prstGeom prst="rect">
            <a:avLst/>
          </a:prstGeom>
          <a:noFill/>
        </p:spPr>
      </p:pic>
      <p:sp>
        <p:nvSpPr>
          <p:cNvPr id="362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21 cm Observations:  Emission</a:t>
            </a:r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6384925" y="2038350"/>
            <a:ext cx="1096963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z=8.3</a:t>
            </a:r>
          </a:p>
        </p:txBody>
      </p:sp>
      <p:sp>
        <p:nvSpPr>
          <p:cNvPr id="362501" name="Text Box 5"/>
          <p:cNvSpPr txBox="1">
            <a:spLocks noChangeArrowheads="1"/>
          </p:cNvSpPr>
          <p:nvPr/>
        </p:nvSpPr>
        <p:spPr bwMode="auto">
          <a:xfrm>
            <a:off x="6553200" y="3505200"/>
            <a:ext cx="14081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" charset="2"/>
              </a:rPr>
              <a:t>Dn</a:t>
            </a: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=0.1 MHz</a:t>
            </a:r>
          </a:p>
        </p:txBody>
      </p:sp>
      <p:sp>
        <p:nvSpPr>
          <p:cNvPr id="362502" name="Text Box 6"/>
          <p:cNvSpPr txBox="1">
            <a:spLocks noChangeArrowheads="1"/>
          </p:cNvSpPr>
          <p:nvPr/>
        </p:nvSpPr>
        <p:spPr bwMode="auto">
          <a:xfrm>
            <a:off x="6553200" y="3124200"/>
            <a:ext cx="1973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10 Mpc comoving</a:t>
            </a:r>
          </a:p>
        </p:txBody>
      </p:sp>
      <p:sp>
        <p:nvSpPr>
          <p:cNvPr id="362503" name="Text Box 7"/>
          <p:cNvSpPr txBox="1">
            <a:spLocks noChangeArrowheads="1"/>
          </p:cNvSpPr>
          <p:nvPr/>
        </p:nvSpPr>
        <p:spPr bwMode="auto">
          <a:xfrm>
            <a:off x="4860925" y="6380163"/>
            <a:ext cx="2587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Furlanetto et al. (2003)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2" descr="z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6096000" cy="4572000"/>
          </a:xfrm>
          <a:prstGeom prst="rect">
            <a:avLst/>
          </a:prstGeom>
          <a:noFill/>
        </p:spPr>
      </p:pic>
      <p:sp>
        <p:nvSpPr>
          <p:cNvPr id="3645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21 cm Observations:  Emission</a:t>
            </a:r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6384925" y="2038350"/>
            <a:ext cx="1096963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z=7.9</a:t>
            </a:r>
          </a:p>
        </p:txBody>
      </p:sp>
      <p:sp>
        <p:nvSpPr>
          <p:cNvPr id="364549" name="Text Box 5"/>
          <p:cNvSpPr txBox="1">
            <a:spLocks noChangeArrowheads="1"/>
          </p:cNvSpPr>
          <p:nvPr/>
        </p:nvSpPr>
        <p:spPr bwMode="auto">
          <a:xfrm>
            <a:off x="6553200" y="3505200"/>
            <a:ext cx="14081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" charset="2"/>
              </a:rPr>
              <a:t>Dn</a:t>
            </a: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=0.1 MHz</a:t>
            </a:r>
          </a:p>
        </p:txBody>
      </p:sp>
      <p:sp>
        <p:nvSpPr>
          <p:cNvPr id="364550" name="Text Box 6"/>
          <p:cNvSpPr txBox="1">
            <a:spLocks noChangeArrowheads="1"/>
          </p:cNvSpPr>
          <p:nvPr/>
        </p:nvSpPr>
        <p:spPr bwMode="auto">
          <a:xfrm>
            <a:off x="6553200" y="3124200"/>
            <a:ext cx="1973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10 Mpc comoving</a:t>
            </a:r>
          </a:p>
        </p:txBody>
      </p:sp>
      <p:sp>
        <p:nvSpPr>
          <p:cNvPr id="364551" name="Text Box 7"/>
          <p:cNvSpPr txBox="1">
            <a:spLocks noChangeArrowheads="1"/>
          </p:cNvSpPr>
          <p:nvPr/>
        </p:nvSpPr>
        <p:spPr bwMode="auto">
          <a:xfrm>
            <a:off x="4860925" y="6380163"/>
            <a:ext cx="2587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Furlanetto et al. (2003)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2" descr="z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6096000" cy="4572000"/>
          </a:xfrm>
          <a:prstGeom prst="rect">
            <a:avLst/>
          </a:prstGeom>
          <a:noFill/>
        </p:spPr>
      </p:pic>
      <p:sp>
        <p:nvSpPr>
          <p:cNvPr id="3665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21 cm Observations:  Emission</a:t>
            </a:r>
          </a:p>
        </p:txBody>
      </p:sp>
      <p:sp>
        <p:nvSpPr>
          <p:cNvPr id="366596" name="Text Box 4"/>
          <p:cNvSpPr txBox="1">
            <a:spLocks noChangeArrowheads="1"/>
          </p:cNvSpPr>
          <p:nvPr/>
        </p:nvSpPr>
        <p:spPr bwMode="auto">
          <a:xfrm>
            <a:off x="6384925" y="2038350"/>
            <a:ext cx="1096963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z=7.5</a:t>
            </a:r>
          </a:p>
        </p:txBody>
      </p:sp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6553200" y="3505200"/>
            <a:ext cx="14081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" charset="2"/>
              </a:rPr>
              <a:t>Dn</a:t>
            </a: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=0.1 MHz</a:t>
            </a:r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6553200" y="3124200"/>
            <a:ext cx="1973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10 Mpc comoving</a:t>
            </a:r>
          </a:p>
        </p:txBody>
      </p:sp>
      <p:sp>
        <p:nvSpPr>
          <p:cNvPr id="366599" name="Text Box 7"/>
          <p:cNvSpPr txBox="1">
            <a:spLocks noChangeArrowheads="1"/>
          </p:cNvSpPr>
          <p:nvPr/>
        </p:nvSpPr>
        <p:spPr bwMode="auto">
          <a:xfrm>
            <a:off x="4860925" y="6380163"/>
            <a:ext cx="2587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Furlanetto et al. (2003)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2" name="Picture 2" descr="z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6096000" cy="4572000"/>
          </a:xfrm>
          <a:prstGeom prst="rect">
            <a:avLst/>
          </a:prstGeom>
          <a:noFill/>
        </p:spPr>
      </p:pic>
      <p:sp>
        <p:nvSpPr>
          <p:cNvPr id="3686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21 cm Observations:  Emission</a:t>
            </a:r>
          </a:p>
        </p:txBody>
      </p:sp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6384925" y="2038350"/>
            <a:ext cx="1096963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z=7.2</a:t>
            </a:r>
          </a:p>
        </p:txBody>
      </p:sp>
      <p:sp>
        <p:nvSpPr>
          <p:cNvPr id="368645" name="Text Box 5"/>
          <p:cNvSpPr txBox="1">
            <a:spLocks noChangeArrowheads="1"/>
          </p:cNvSpPr>
          <p:nvPr/>
        </p:nvSpPr>
        <p:spPr bwMode="auto">
          <a:xfrm>
            <a:off x="6553200" y="3505200"/>
            <a:ext cx="14081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" charset="2"/>
              </a:rPr>
              <a:t>Dn</a:t>
            </a: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=0.1 MHz</a:t>
            </a:r>
          </a:p>
        </p:txBody>
      </p:sp>
      <p:sp>
        <p:nvSpPr>
          <p:cNvPr id="368646" name="Text Box 6"/>
          <p:cNvSpPr txBox="1">
            <a:spLocks noChangeArrowheads="1"/>
          </p:cNvSpPr>
          <p:nvPr/>
        </p:nvSpPr>
        <p:spPr bwMode="auto">
          <a:xfrm>
            <a:off x="6553200" y="3124200"/>
            <a:ext cx="1973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10 Mpc comoving</a:t>
            </a:r>
          </a:p>
        </p:txBody>
      </p:sp>
      <p:sp>
        <p:nvSpPr>
          <p:cNvPr id="368647" name="Text Box 7"/>
          <p:cNvSpPr txBox="1">
            <a:spLocks noChangeArrowheads="1"/>
          </p:cNvSpPr>
          <p:nvPr/>
        </p:nvSpPr>
        <p:spPr bwMode="auto">
          <a:xfrm>
            <a:off x="4860925" y="6380163"/>
            <a:ext cx="2587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Furlanetto et al. (2003)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988840"/>
            <a:ext cx="76009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lanck_CM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2925763"/>
            <a:ext cx="4595813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811244" y="0"/>
            <a:ext cx="8261350" cy="708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Era of precision cosmology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546100" y="642938"/>
            <a:ext cx="4883150" cy="221456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Cosmology is now in a golden area</a:t>
            </a:r>
          </a:p>
          <a:p>
            <a:pPr lvl="1">
              <a:defRPr/>
            </a:pPr>
            <a:r>
              <a:rPr lang="en-US" dirty="0" smtClean="0">
                <a:solidFill>
                  <a:srgbClr val="3366FF"/>
                </a:solidFill>
              </a:rPr>
              <a:t>Standard ΛCDM model appears to be the best </a:t>
            </a:r>
            <a:r>
              <a:rPr lang="en-US" dirty="0" err="1" smtClean="0">
                <a:solidFill>
                  <a:srgbClr val="3366FF"/>
                </a:solidFill>
              </a:rPr>
              <a:t>descripton</a:t>
            </a:r>
            <a:r>
              <a:rPr lang="en-US" dirty="0" smtClean="0">
                <a:solidFill>
                  <a:srgbClr val="3366FF"/>
                </a:solidFill>
              </a:rPr>
              <a:t> so far! </a:t>
            </a:r>
          </a:p>
          <a:p>
            <a:pPr>
              <a:defRPr/>
            </a:pPr>
            <a:r>
              <a:rPr lang="en-US" dirty="0" smtClean="0"/>
              <a:t>But still major questions remain!</a:t>
            </a:r>
          </a:p>
          <a:p>
            <a:pPr lvl="1">
              <a:defRPr/>
            </a:pPr>
            <a:r>
              <a:rPr lang="en-US" dirty="0" smtClean="0"/>
              <a:t>Inflation (t&lt;10</a:t>
            </a:r>
            <a:r>
              <a:rPr lang="en-US" baseline="30000" dirty="0" smtClean="0"/>
              <a:t>-32 </a:t>
            </a:r>
            <a:r>
              <a:rPr lang="en-US" dirty="0" smtClean="0"/>
              <a:t>s)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Dark energy</a:t>
            </a:r>
          </a:p>
        </p:txBody>
      </p:sp>
      <p:pic>
        <p:nvPicPr>
          <p:cNvPr id="7173" name="Picture 5" descr="p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8050" y="617538"/>
            <a:ext cx="30099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3"/>
          <p:cNvSpPr txBox="1">
            <a:spLocks noChangeArrowheads="1"/>
          </p:cNvSpPr>
          <p:nvPr/>
        </p:nvSpPr>
        <p:spPr bwMode="auto">
          <a:xfrm>
            <a:off x="173038" y="6264275"/>
            <a:ext cx="6470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/>
              <a:t>CMB map from Planck collaboration et al. (2016)</a:t>
            </a:r>
          </a:p>
        </p:txBody>
      </p:sp>
      <p:pic>
        <p:nvPicPr>
          <p:cNvPr id="7175" name="Picture 4" descr="Planck_satellit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75" y="4935538"/>
            <a:ext cx="13573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 descr="2560px-SKA_overview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8763" y="4291013"/>
            <a:ext cx="36925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equation-not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4857750"/>
            <a:ext cx="21209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5425" y="-25400"/>
            <a:ext cx="8275638" cy="811213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Baryon Acoustic Oscillations (BAOs)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475" y="1397000"/>
            <a:ext cx="4479925" cy="43608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Acoustic waves imprinted on CMB 380,000 years after Big Bang</a:t>
            </a:r>
          </a:p>
          <a:p>
            <a:pPr>
              <a:defRPr/>
            </a:pPr>
            <a:r>
              <a:rPr lang="en-US" dirty="0"/>
              <a:t>A</a:t>
            </a:r>
            <a:r>
              <a:rPr lang="en-US" dirty="0" smtClean="0"/>
              <a:t>coustic scale set by distance light travelled at that time </a:t>
            </a:r>
          </a:p>
          <a:p>
            <a:pPr lvl="1">
              <a:defRPr/>
            </a:pPr>
            <a:r>
              <a:rPr lang="en-US" dirty="0" smtClean="0"/>
              <a:t>Known </a:t>
            </a:r>
            <a:r>
              <a:rPr lang="en-US" dirty="0" smtClean="0">
                <a:solidFill>
                  <a:srgbClr val="FF0000"/>
                </a:solidFill>
              </a:rPr>
              <a:t>precisely</a:t>
            </a:r>
            <a:r>
              <a:rPr lang="en-US" dirty="0" smtClean="0"/>
              <a:t> from CMB power spectrum</a:t>
            </a:r>
          </a:p>
          <a:p>
            <a:pPr lvl="1">
              <a:defRPr/>
            </a:pPr>
            <a:r>
              <a:rPr lang="en-US" dirty="0" smtClean="0"/>
              <a:t>D=149 ± 0.6 </a:t>
            </a:r>
            <a:r>
              <a:rPr lang="en-US" dirty="0" err="1" smtClean="0"/>
              <a:t>Mpc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BAO scale imprinted on all matter in the Universe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Use as a “standard ruler”</a:t>
            </a:r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  <p:pic>
        <p:nvPicPr>
          <p:cNvPr id="8196" name="Picture 5" descr="NivG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3788" y="865188"/>
            <a:ext cx="4240212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6630988" y="1450975"/>
            <a:ext cx="2360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Planck collaboration (2016)</a:t>
            </a:r>
          </a:p>
        </p:txBody>
      </p:sp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6202363" y="6389688"/>
            <a:ext cx="1706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</a:rPr>
              <a:t>Credit: Chris Blake</a:t>
            </a:r>
          </a:p>
        </p:txBody>
      </p:sp>
      <p:pic>
        <p:nvPicPr>
          <p:cNvPr id="8199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3429000"/>
            <a:ext cx="44577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429000"/>
            <a:ext cx="45069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8350" y="2071688"/>
            <a:ext cx="4819650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00063"/>
            <a:ext cx="8275638" cy="8112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Alternative to optical BAO: HI Intensity mapping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517525" y="1058863"/>
            <a:ext cx="4660900" cy="5265737"/>
          </a:xfrm>
        </p:spPr>
        <p:txBody>
          <a:bodyPr>
            <a:normAutofit fontScale="85000" lnSpcReduction="20000"/>
          </a:bodyPr>
          <a:lstStyle/>
          <a:p>
            <a:pPr marL="57150" indent="0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Use relatively large beam on the sky</a:t>
            </a:r>
          </a:p>
          <a:p>
            <a:pPr marL="800100" lvl="1">
              <a:buFont typeface="Wingdings" charset="2"/>
              <a:buChar char="q"/>
              <a:defRPr/>
            </a:pPr>
            <a:r>
              <a:rPr lang="en-US" dirty="0" smtClean="0"/>
              <a:t>Measure HI *fluctuations* </a:t>
            </a:r>
          </a:p>
          <a:p>
            <a:pPr marL="800100" lvl="1">
              <a:buFont typeface="Wingdings" charset="2"/>
              <a:buChar char="q"/>
              <a:defRPr/>
            </a:pPr>
            <a:r>
              <a:rPr lang="en-US" dirty="0" smtClean="0"/>
              <a:t>Similar to CMB, using </a:t>
            </a:r>
          </a:p>
          <a:p>
            <a:pPr marL="800100" lvl="1">
              <a:buFont typeface="Wingdings" charset="2"/>
              <a:buChar char="q"/>
              <a:defRPr/>
            </a:pPr>
            <a:endParaRPr lang="en-US" dirty="0" smtClean="0"/>
          </a:p>
          <a:p>
            <a:pPr marL="800100" lvl="1">
              <a:buFont typeface="Wingdings" charset="2"/>
              <a:buChar char="q"/>
              <a:defRPr/>
            </a:pPr>
            <a:endParaRPr lang="en-US" dirty="0" smtClean="0"/>
          </a:p>
          <a:p>
            <a:pPr marL="800100" lvl="1">
              <a:buFont typeface="Wingdings" charset="2"/>
              <a:buChar char="q"/>
              <a:defRPr/>
            </a:pPr>
            <a:endParaRPr lang="en-US" dirty="0"/>
          </a:p>
          <a:p>
            <a:pPr marL="800100" lvl="1">
              <a:buFont typeface="Wingdings" charset="2"/>
              <a:buChar char="q"/>
              <a:defRPr/>
            </a:pPr>
            <a:endParaRPr lang="en-US" dirty="0" smtClean="0"/>
          </a:p>
          <a:p>
            <a:pPr>
              <a:buFont typeface="Wingdings" charset="2"/>
              <a:buChar char="q"/>
              <a:defRPr/>
            </a:pPr>
            <a:r>
              <a:rPr lang="en-US" dirty="0" smtClean="0">
                <a:solidFill>
                  <a:srgbClr val="FF0000"/>
                </a:solidFill>
              </a:rPr>
              <a:t>HI intensity mapping can be used as mass tracer, probing distortions </a:t>
            </a:r>
            <a:r>
              <a:rPr lang="en-US" dirty="0">
                <a:solidFill>
                  <a:srgbClr val="FF0000"/>
                </a:solidFill>
              </a:rPr>
              <a:t>in redshift space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q"/>
              <a:defRPr/>
            </a:pPr>
            <a:r>
              <a:rPr lang="en-US" dirty="0" smtClean="0">
                <a:solidFill>
                  <a:srgbClr val="FF0000"/>
                </a:solidFill>
              </a:rPr>
              <a:t>No competition in the radio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q"/>
              <a:defRPr/>
            </a:pPr>
            <a:r>
              <a:rPr lang="en-US" dirty="0" smtClean="0">
                <a:solidFill>
                  <a:srgbClr val="FF0000"/>
                </a:solidFill>
              </a:rPr>
              <a:t>Complementary to large optical surveys</a:t>
            </a:r>
          </a:p>
        </p:txBody>
      </p:sp>
      <p:pic>
        <p:nvPicPr>
          <p:cNvPr id="9220" name="Picture 3" descr="abe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0013" y="1406525"/>
            <a:ext cx="3871912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100763" y="1897063"/>
            <a:ext cx="2092325" cy="203835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097713" y="4059238"/>
            <a:ext cx="0" cy="117951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23" name="TextBox 11"/>
          <p:cNvSpPr txBox="1">
            <a:spLocks noChangeArrowheads="1"/>
          </p:cNvSpPr>
          <p:nvPr/>
        </p:nvSpPr>
        <p:spPr bwMode="auto">
          <a:xfrm>
            <a:off x="4932363" y="5362575"/>
            <a:ext cx="4056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algn="just" eaLnBrk="0" hangingPunct="0">
              <a:buFont typeface="Arial" pitchFamily="34" charset="0"/>
              <a:buChar char="•"/>
            </a:pPr>
            <a:r>
              <a:rPr lang="en-US"/>
              <a:t>Large beam on the sky (≈1 deg) contains many galaxies. </a:t>
            </a:r>
          </a:p>
          <a:p>
            <a:pPr marL="185738" indent="-185738" algn="just" eaLnBrk="0" hangingPunct="0">
              <a:buFont typeface="Arial" pitchFamily="34" charset="0"/>
              <a:buChar char="•"/>
            </a:pPr>
            <a:r>
              <a:rPr lang="en-US"/>
              <a:t>HI signal is measured through its overall intensity</a:t>
            </a:r>
          </a:p>
        </p:txBody>
      </p:sp>
      <p:pic>
        <p:nvPicPr>
          <p:cNvPr id="9225" name="Picture 2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125" y="2305050"/>
            <a:ext cx="2662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8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847975"/>
            <a:ext cx="41497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42918"/>
            <a:ext cx="8489950" cy="1296988"/>
          </a:xfrm>
        </p:spPr>
        <p:txBody>
          <a:bodyPr/>
          <a:lstStyle/>
          <a:p>
            <a:r>
              <a:rPr lang="en-GB" dirty="0" smtClean="0"/>
              <a:t>BAOs in Intensity mapping.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515" y="1357298"/>
            <a:ext cx="8949079" cy="529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-145" r="-15720"/>
          <a:stretch>
            <a:fillRect/>
          </a:stretch>
        </p:blipFill>
        <p:spPr bwMode="auto">
          <a:xfrm>
            <a:off x="252413" y="1285875"/>
            <a:ext cx="8675687" cy="5573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The HI signal power spectrum</a:t>
            </a:r>
          </a:p>
        </p:txBody>
      </p:sp>
      <p:pic>
        <p:nvPicPr>
          <p:cNvPr id="15363" name="Picture 17" descr="f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1417638"/>
            <a:ext cx="72580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>
            <a:off x="5368925" y="1928813"/>
            <a:ext cx="547688" cy="349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5" name="TextBox 20"/>
          <p:cNvSpPr txBox="1">
            <a:spLocks noChangeArrowheads="1"/>
          </p:cNvSpPr>
          <p:nvPr/>
        </p:nvSpPr>
        <p:spPr bwMode="auto">
          <a:xfrm>
            <a:off x="4630738" y="1657350"/>
            <a:ext cx="928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BAOs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813175" y="2374900"/>
            <a:ext cx="142875" cy="676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7" name="TextBox 22"/>
          <p:cNvSpPr txBox="1">
            <a:spLocks noChangeArrowheads="1"/>
          </p:cNvSpPr>
          <p:nvPr/>
        </p:nvSpPr>
        <p:spPr bwMode="auto">
          <a:xfrm>
            <a:off x="2859088" y="2006600"/>
            <a:ext cx="2030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Total HI signal</a:t>
            </a:r>
          </a:p>
        </p:txBody>
      </p:sp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7105650" y="6362700"/>
            <a:ext cx="1852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l≈(200/θ) degrees</a:t>
            </a:r>
          </a:p>
        </p:txBody>
      </p:sp>
      <p:sp>
        <p:nvSpPr>
          <p:cNvPr id="15369" name="TextBox 2"/>
          <p:cNvSpPr txBox="1">
            <a:spLocks noChangeArrowheads="1"/>
          </p:cNvSpPr>
          <p:nvPr/>
        </p:nvSpPr>
        <p:spPr bwMode="auto">
          <a:xfrm>
            <a:off x="261938" y="1031875"/>
            <a:ext cx="8674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Cosmological HI signal is weak! (≈100 μK rms) and on degree scales</a:t>
            </a:r>
          </a:p>
        </p:txBody>
      </p:sp>
      <p:pic>
        <p:nvPicPr>
          <p:cNvPr id="15370" name="Picture 3" descr="fig2_cosm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8150" y="1817688"/>
            <a:ext cx="135572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19260000">
            <a:off x="1331913" y="4078288"/>
            <a:ext cx="4205287" cy="598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 rot="21240000">
            <a:off x="4894263" y="2752725"/>
            <a:ext cx="2851150" cy="596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4529138" y="2822575"/>
            <a:ext cx="101600" cy="6746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348538" y="2374900"/>
            <a:ext cx="173037" cy="11223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375" name="Content Placeholder 15" descr="PkovPksmooth.pdf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 t="-19435" b="-19435"/>
          <a:stretch>
            <a:fillRect/>
          </a:stretch>
        </p:blipFill>
        <p:spPr>
          <a:xfrm>
            <a:off x="4383088" y="3089275"/>
            <a:ext cx="2965450" cy="2898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>
          <a:xfrm>
            <a:off x="330200" y="0"/>
            <a:ext cx="8489950" cy="1296988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Frequency windows and FWHM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8400" y="1152525"/>
            <a:ext cx="37877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0" y="1019175"/>
            <a:ext cx="3833813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723900" y="6445250"/>
            <a:ext cx="2289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graphs from Battye et al., 2013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16" y="642918"/>
            <a:ext cx="8489950" cy="1296988"/>
          </a:xfrm>
        </p:spPr>
        <p:txBody>
          <a:bodyPr/>
          <a:lstStyle/>
          <a:p>
            <a:r>
              <a:rPr lang="en-GB" smtClean="0"/>
              <a:t>The History</a:t>
            </a:r>
            <a:br>
              <a:rPr lang="en-GB" smtClean="0"/>
            </a:br>
            <a:r>
              <a:rPr lang="en-GB" smtClean="0"/>
              <a:t>of our Universe.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428868"/>
            <a:ext cx="3027354" cy="3457575"/>
          </a:xfrm>
        </p:spPr>
        <p:txBody>
          <a:bodyPr/>
          <a:lstStyle/>
          <a:p>
            <a:r>
              <a:rPr lang="en-GB" sz="2000" dirty="0" smtClean="0"/>
              <a:t>We have a extremely well measured CMB sky.</a:t>
            </a:r>
          </a:p>
          <a:p>
            <a:r>
              <a:rPr lang="en-GB" sz="2000" dirty="0" smtClean="0"/>
              <a:t>We are a long way measuring the LSS of the Universe near us.</a:t>
            </a:r>
          </a:p>
          <a:p>
            <a:r>
              <a:rPr lang="en-GB" sz="2000" dirty="0" smtClean="0"/>
              <a:t>The </a:t>
            </a:r>
            <a:r>
              <a:rPr lang="en-GB" sz="2000" dirty="0" err="1" smtClean="0"/>
              <a:t>EoR</a:t>
            </a:r>
            <a:r>
              <a:rPr lang="en-GB" sz="2000" dirty="0" smtClean="0"/>
              <a:t> and the dark ages remain a mystery and unmeasured territory.</a:t>
            </a:r>
            <a:endParaRPr lang="en-GB" sz="20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t="13913"/>
          <a:stretch>
            <a:fillRect/>
          </a:stretch>
        </p:blipFill>
        <p:spPr bwMode="auto">
          <a:xfrm>
            <a:off x="3592504" y="1214422"/>
            <a:ext cx="5551496" cy="546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4" descr="h21.gif"/>
          <p:cNvPicPr>
            <a:picLocks noChangeAspect="1"/>
          </p:cNvPicPr>
          <p:nvPr/>
        </p:nvPicPr>
        <p:blipFill>
          <a:blip r:embed="rId3"/>
          <a:srcRect t="-7768" b="-7768"/>
          <a:stretch>
            <a:fillRect/>
          </a:stretch>
        </p:blipFill>
        <p:spPr bwMode="auto">
          <a:xfrm>
            <a:off x="1490663" y="1577975"/>
            <a:ext cx="6942137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214314" y="785794"/>
            <a:ext cx="9001156" cy="1296988"/>
          </a:xfrm>
        </p:spPr>
        <p:txBody>
          <a:bodyPr/>
          <a:lstStyle/>
          <a:p>
            <a:r>
              <a:rPr lang="en-US" dirty="0" smtClean="0"/>
              <a:t>Why BAO in radio and maybe in total intensity?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524000"/>
            <a:ext cx="8353425" cy="4332288"/>
          </a:xfrm>
          <a:solidFill>
            <a:srgbClr val="FFFFFF"/>
          </a:solidFill>
        </p:spPr>
        <p:txBody>
          <a:bodyPr/>
          <a:lstStyle/>
          <a:p>
            <a:r>
              <a:rPr lang="en-US" sz="2100" dirty="0" smtClean="0"/>
              <a:t>Complementary to optical data, different </a:t>
            </a:r>
            <a:r>
              <a:rPr lang="en-US" sz="2100" dirty="0" err="1" smtClean="0"/>
              <a:t>systematics</a:t>
            </a:r>
            <a:endParaRPr lang="en-US" sz="2100" dirty="0" smtClean="0"/>
          </a:p>
          <a:p>
            <a:r>
              <a:rPr lang="en-US" sz="2100" dirty="0" smtClean="0"/>
              <a:t>Decay time of HI hyperfine transition is ~ 10^</a:t>
            </a:r>
            <a:r>
              <a:rPr lang="en-US" sz="2000" dirty="0" smtClean="0"/>
              <a:t>15</a:t>
            </a:r>
            <a:r>
              <a:rPr lang="en-US" sz="2100" dirty="0" smtClean="0"/>
              <a:t> seconds, but, 75% of visible matter in the Universe is made of H</a:t>
            </a:r>
            <a:r>
              <a:rPr lang="mr-IN" sz="2100" dirty="0" smtClean="0"/>
              <a:t>… </a:t>
            </a:r>
            <a:endParaRPr lang="en-US" sz="2100" dirty="0" smtClean="0"/>
          </a:p>
          <a:p>
            <a:r>
              <a:rPr lang="en-US" sz="2100" dirty="0" smtClean="0"/>
              <a:t>Efficient alternative for measuring a large number of galaxies individually (plus integrating the signal “</a:t>
            </a:r>
            <a:r>
              <a:rPr lang="en-US" sz="2100" dirty="0" err="1" smtClean="0"/>
              <a:t>alla</a:t>
            </a:r>
            <a:r>
              <a:rPr lang="en-US" sz="2100" dirty="0" smtClean="0"/>
              <a:t>” CMB allows for the reuse of a vast experiment in instrumentation and data analysis)</a:t>
            </a:r>
          </a:p>
          <a:p>
            <a:r>
              <a:rPr lang="en-US" sz="2100" dirty="0" smtClean="0"/>
              <a:t>Interferometers are excellent instruments for these measurements, </a:t>
            </a:r>
            <a:r>
              <a:rPr lang="en-US" sz="2100" dirty="0" smtClean="0"/>
              <a:t>can be… expensive </a:t>
            </a:r>
            <a:r>
              <a:rPr lang="en-US" sz="2100" dirty="0" smtClean="0"/>
              <a:t>and hard to </a:t>
            </a:r>
            <a:r>
              <a:rPr lang="en-US" sz="2100" dirty="0" smtClean="0"/>
              <a:t>operate/maintain</a:t>
            </a:r>
            <a:endParaRPr lang="en-US" sz="2100" dirty="0" smtClean="0"/>
          </a:p>
          <a:p>
            <a:r>
              <a:rPr lang="en-US" sz="2100" dirty="0" smtClean="0"/>
              <a:t>Single-dish instruments have been used for a first detection of the 21m line in cross correlation, (although for interferometers one should wait for CHIME and FAST)</a:t>
            </a:r>
          </a:p>
          <a:p>
            <a:r>
              <a:rPr lang="en-US" sz="2100" dirty="0" smtClean="0"/>
              <a:t>Approach: single-dish, many horns X single horn per dish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82675" y="5981700"/>
            <a:ext cx="7359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000090"/>
                </a:solidFill>
                <a:latin typeface="Chalkboard"/>
                <a:ea typeface="Chalkboard"/>
                <a:cs typeface="Chalkboard"/>
              </a:rPr>
              <a:t>Battye, R.A. et al. MNRAS (2013) and arXiv:1610.06826</a:t>
            </a:r>
          </a:p>
          <a:p>
            <a:pPr algn="ctr" eaLnBrk="0" hangingPunct="0"/>
            <a:r>
              <a:rPr lang="en-US">
                <a:solidFill>
                  <a:srgbClr val="000090"/>
                </a:solidFill>
                <a:latin typeface="Chalkboard"/>
                <a:ea typeface="Chalkboard"/>
                <a:cs typeface="Chalkboard"/>
              </a:rPr>
              <a:t>Wuensche, C. A. et al. arXiv:1803.01644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34975" y="0"/>
            <a:ext cx="8586788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24" tIns="44964" rIns="89924" bIns="44964"/>
          <a:lstStyle/>
          <a:p>
            <a:pPr defTabSz="407230" eaLnBrk="0" hangingPunct="0">
              <a:lnSpc>
                <a:spcPct val="85000"/>
              </a:lnSpc>
              <a:buSzPct val="45000"/>
              <a:tabLst>
                <a:tab pos="0" algn="l"/>
                <a:tab pos="447303" algn="l"/>
                <a:tab pos="896194" algn="l"/>
                <a:tab pos="1345084" algn="l"/>
                <a:tab pos="1793975" algn="l"/>
                <a:tab pos="2242865" algn="l"/>
                <a:tab pos="2691755" algn="l"/>
                <a:tab pos="3140643" algn="l"/>
                <a:tab pos="3589536" algn="l"/>
                <a:tab pos="4038424" algn="l"/>
                <a:tab pos="4487316" algn="l"/>
                <a:tab pos="4936204" algn="l"/>
                <a:tab pos="5385094" algn="l"/>
                <a:tab pos="5833986" algn="l"/>
                <a:tab pos="6282874" algn="l"/>
                <a:tab pos="6731765" algn="l"/>
                <a:tab pos="7180655" algn="l"/>
                <a:tab pos="7629545" algn="l"/>
                <a:tab pos="8078435" algn="l"/>
                <a:tab pos="8527325" algn="l"/>
                <a:tab pos="8976214" algn="l"/>
                <a:tab pos="9402897" algn="l"/>
                <a:tab pos="10126198" algn="l"/>
              </a:tabLst>
              <a:defRPr/>
            </a:pPr>
            <a:r>
              <a:rPr lang="en-US" sz="4400" dirty="0">
                <a:solidFill>
                  <a:schemeClr val="bg1"/>
                </a:solidFill>
                <a:latin typeface="Calibri Light" charset="0"/>
                <a:cs typeface="Arial" charset="0"/>
              </a:rPr>
              <a:t>Importance of confirmation!</a:t>
            </a:r>
          </a:p>
          <a:p>
            <a:pPr defTabSz="407230" eaLnBrk="0" hangingPunct="0">
              <a:lnSpc>
                <a:spcPct val="85000"/>
              </a:lnSpc>
              <a:tabLst>
                <a:tab pos="0" algn="l"/>
                <a:tab pos="447303" algn="l"/>
                <a:tab pos="896194" algn="l"/>
                <a:tab pos="1345084" algn="l"/>
                <a:tab pos="1793975" algn="l"/>
                <a:tab pos="2242865" algn="l"/>
                <a:tab pos="2691755" algn="l"/>
                <a:tab pos="3140643" algn="l"/>
                <a:tab pos="3589536" algn="l"/>
                <a:tab pos="4038424" algn="l"/>
                <a:tab pos="4487316" algn="l"/>
                <a:tab pos="4936204" algn="l"/>
                <a:tab pos="5385094" algn="l"/>
                <a:tab pos="5833986" algn="l"/>
                <a:tab pos="6282874" algn="l"/>
                <a:tab pos="6731765" algn="l"/>
                <a:tab pos="7180655" algn="l"/>
                <a:tab pos="7629545" algn="l"/>
                <a:tab pos="8078435" algn="l"/>
                <a:tab pos="8527325" algn="l"/>
                <a:tab pos="8976214" algn="l"/>
                <a:tab pos="9402897" algn="l"/>
                <a:tab pos="10126198" algn="l"/>
              </a:tabLst>
              <a:defRPr/>
            </a:pPr>
            <a:r>
              <a:rPr lang="en-US" sz="2000" b="1" dirty="0">
                <a:latin typeface="Calibri Light" charset="0"/>
                <a:cs typeface="Arial" charset="0"/>
              </a:rPr>
              <a:t>Baryon Acoustic Oscillations in the </a:t>
            </a:r>
            <a:r>
              <a:rPr lang="en-US" sz="2000" b="1" dirty="0" err="1">
                <a:latin typeface="Calibri Light" charset="0"/>
                <a:cs typeface="Arial" charset="0"/>
              </a:rPr>
              <a:t>Lyα</a:t>
            </a:r>
            <a:r>
              <a:rPr lang="en-US" sz="2000" b="1" dirty="0">
                <a:latin typeface="Calibri Light" charset="0"/>
                <a:cs typeface="Arial" charset="0"/>
              </a:rPr>
              <a:t> forest of BOSS DR11 quasars.</a:t>
            </a:r>
          </a:p>
          <a:p>
            <a:pPr defTabSz="407230" eaLnBrk="0" hangingPunct="0">
              <a:lnSpc>
                <a:spcPct val="85000"/>
              </a:lnSpc>
              <a:tabLst>
                <a:tab pos="0" algn="l"/>
                <a:tab pos="447303" algn="l"/>
                <a:tab pos="896194" algn="l"/>
                <a:tab pos="1345084" algn="l"/>
                <a:tab pos="1793975" algn="l"/>
                <a:tab pos="2242865" algn="l"/>
                <a:tab pos="2691755" algn="l"/>
                <a:tab pos="3140643" algn="l"/>
                <a:tab pos="3589536" algn="l"/>
                <a:tab pos="4038424" algn="l"/>
                <a:tab pos="4487316" algn="l"/>
                <a:tab pos="4936204" algn="l"/>
                <a:tab pos="5385094" algn="l"/>
                <a:tab pos="5833986" algn="l"/>
                <a:tab pos="6282874" algn="l"/>
                <a:tab pos="6731765" algn="l"/>
                <a:tab pos="7180655" algn="l"/>
                <a:tab pos="7629545" algn="l"/>
                <a:tab pos="8078435" algn="l"/>
                <a:tab pos="8527325" algn="l"/>
                <a:tab pos="8976214" algn="l"/>
                <a:tab pos="9402897" algn="l"/>
                <a:tab pos="10126198" algn="l"/>
              </a:tabLst>
              <a:defRPr/>
            </a:pPr>
            <a:r>
              <a:rPr lang="en-US" dirty="0">
                <a:latin typeface="Calibri Light" charset="0"/>
                <a:cs typeface="Arial" charset="0"/>
              </a:rPr>
              <a:t>T. </a:t>
            </a:r>
            <a:r>
              <a:rPr lang="en-US" dirty="0" err="1">
                <a:latin typeface="Calibri Light" charset="0"/>
                <a:cs typeface="Arial" charset="0"/>
              </a:rPr>
              <a:t>Delubac</a:t>
            </a:r>
            <a:r>
              <a:rPr lang="en-US" dirty="0">
                <a:latin typeface="Calibri Light" charset="0"/>
                <a:cs typeface="Arial" charset="0"/>
              </a:rPr>
              <a:t> et al. [BOSS Collaboration] – A&amp;A 574, A59 (2015), </a:t>
            </a:r>
            <a:r>
              <a:rPr lang="en-US" dirty="0" err="1">
                <a:latin typeface="Calibri Light" charset="0"/>
                <a:cs typeface="Arial" charset="0"/>
              </a:rPr>
              <a:t>arXiv</a:t>
            </a:r>
            <a:r>
              <a:rPr lang="en-US" dirty="0">
                <a:latin typeface="Calibri Light" charset="0"/>
                <a:cs typeface="Arial" charset="0"/>
              </a:rPr>
              <a:t>: 1404.1801</a:t>
            </a:r>
            <a:r>
              <a:rPr lang="en-US" sz="5400" b="1" dirty="0">
                <a:latin typeface="Calibri Light" charset="0"/>
                <a:cs typeface="Arial" charset="0"/>
              </a:rPr>
              <a:t/>
            </a:r>
            <a:br>
              <a:rPr lang="en-US" sz="5400" b="1" dirty="0">
                <a:latin typeface="Calibri Light" charset="0"/>
                <a:cs typeface="Arial" charset="0"/>
              </a:rPr>
            </a:b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charset="0"/>
                <a:cs typeface="Arial" charset="0"/>
              </a:rPr>
              <a:t/>
            </a:r>
            <a:b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charset="0"/>
                <a:cs typeface="Arial" charset="0"/>
              </a:rPr>
            </a:br>
            <a:r>
              <a:rPr lang="en-US" sz="5400" b="1" dirty="0">
                <a:solidFill>
                  <a:srgbClr val="50B4C8"/>
                </a:solidFill>
                <a:latin typeface="Calibri Light" charset="0"/>
                <a:cs typeface="Arial" charset="0"/>
              </a:rPr>
              <a:t/>
            </a:r>
            <a:br>
              <a:rPr lang="en-US" sz="5400" b="1" dirty="0">
                <a:solidFill>
                  <a:srgbClr val="50B4C8"/>
                </a:solidFill>
                <a:latin typeface="Calibri Light" charset="0"/>
                <a:cs typeface="Arial" charset="0"/>
              </a:rPr>
            </a:br>
            <a:endParaRPr lang="en-US" sz="5400" b="1" dirty="0">
              <a:solidFill>
                <a:srgbClr val="50B4C8"/>
              </a:solidFill>
              <a:latin typeface="Calibri Light" charset="0"/>
              <a:cs typeface="Arial" charset="0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34975" y="1479550"/>
            <a:ext cx="83343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24" tIns="44964" rIns="89924" bIns="44964"/>
          <a:lstStyle/>
          <a:p>
            <a:pPr marL="282575" indent="-282575" eaLnBrk="0" hangingPunct="0">
              <a:spcAft>
                <a:spcPts val="1413"/>
              </a:spcAft>
              <a:buSzPct val="45000"/>
              <a:buFont typeface="Arial" pitchFamily="34" charset="0"/>
              <a:buChar char="•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39963" algn="l"/>
                <a:tab pos="2689225" algn="l"/>
                <a:tab pos="3138488" algn="l"/>
                <a:tab pos="3587750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0150" algn="l"/>
                <a:tab pos="6729413" algn="l"/>
                <a:tab pos="7178675" algn="l"/>
                <a:tab pos="7627938" algn="l"/>
                <a:tab pos="8075613" algn="l"/>
                <a:tab pos="8524875" algn="l"/>
                <a:tab pos="8974138" algn="l"/>
                <a:tab pos="9401175" algn="l"/>
                <a:tab pos="10123488" algn="l"/>
                <a:tab pos="10847388" algn="l"/>
              </a:tabLst>
            </a:pPr>
            <a:r>
              <a:rPr lang="en-US" sz="1400">
                <a:solidFill>
                  <a:srgbClr val="000000"/>
                </a:solidFill>
                <a:latin typeface="Calibri Light" pitchFamily="34" charset="0"/>
              </a:rPr>
              <a:t>From adjusting the BAO peaks and combining with the </a:t>
            </a:r>
            <a:r>
              <a:rPr lang="el-GR" sz="1400">
                <a:solidFill>
                  <a:srgbClr val="000000"/>
                </a:solidFill>
                <a:latin typeface="Calibri Light" pitchFamily="34" charset="0"/>
              </a:rPr>
              <a:t>Λ</a:t>
            </a:r>
            <a:r>
              <a:rPr lang="en-US" sz="1400">
                <a:solidFill>
                  <a:srgbClr val="000000"/>
                </a:solidFill>
                <a:latin typeface="Calibri Light" pitchFamily="34" charset="0"/>
              </a:rPr>
              <a:t>CDM fiducial values from Planck+ WMAP:</a:t>
            </a:r>
          </a:p>
          <a:p>
            <a:pPr marL="282575" indent="-282575" eaLnBrk="0" hangingPunct="0">
              <a:spcAft>
                <a:spcPts val="1413"/>
              </a:spcAft>
              <a:buSzPct val="45000"/>
              <a:buFont typeface="Arial" pitchFamily="34" charset="0"/>
              <a:buChar char="•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39963" algn="l"/>
                <a:tab pos="2689225" algn="l"/>
                <a:tab pos="3138488" algn="l"/>
                <a:tab pos="3587750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0150" algn="l"/>
                <a:tab pos="6729413" algn="l"/>
                <a:tab pos="7178675" algn="l"/>
                <a:tab pos="7627938" algn="l"/>
                <a:tab pos="8075613" algn="l"/>
                <a:tab pos="8524875" algn="l"/>
                <a:tab pos="8974138" algn="l"/>
                <a:tab pos="9401175" algn="l"/>
                <a:tab pos="10123488" algn="l"/>
                <a:tab pos="10847388" algn="l"/>
              </a:tabLst>
            </a:pPr>
            <a:endParaRPr lang="en-US" b="1">
              <a:solidFill>
                <a:srgbClr val="262626"/>
              </a:solidFill>
              <a:latin typeface="Calibri Light" pitchFamily="34" charset="0"/>
            </a:endParaRPr>
          </a:p>
          <a:p>
            <a:pPr marL="282575" indent="-282575" eaLnBrk="0" hangingPunct="0">
              <a:spcAft>
                <a:spcPts val="1413"/>
              </a:spcAft>
              <a:buSzPct val="45000"/>
              <a:buFont typeface="Arial" pitchFamily="34" charset="0"/>
              <a:buChar char="•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39963" algn="l"/>
                <a:tab pos="2689225" algn="l"/>
                <a:tab pos="3138488" algn="l"/>
                <a:tab pos="3587750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0150" algn="l"/>
                <a:tab pos="6729413" algn="l"/>
                <a:tab pos="7178675" algn="l"/>
                <a:tab pos="7627938" algn="l"/>
                <a:tab pos="8075613" algn="l"/>
                <a:tab pos="8524875" algn="l"/>
                <a:tab pos="8974138" algn="l"/>
                <a:tab pos="9401175" algn="l"/>
                <a:tab pos="10123488" algn="l"/>
                <a:tab pos="10847388" algn="l"/>
              </a:tabLst>
            </a:pPr>
            <a:endParaRPr lang="en-US" b="1">
              <a:solidFill>
                <a:srgbClr val="262626"/>
              </a:solidFill>
              <a:latin typeface="Calibri Light" pitchFamily="34" charset="0"/>
            </a:endParaRPr>
          </a:p>
          <a:p>
            <a:pPr marL="282575" indent="-282575" eaLnBrk="0" hangingPunct="0">
              <a:spcAft>
                <a:spcPts val="1413"/>
              </a:spcAft>
              <a:buSzPct val="4500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39963" algn="l"/>
                <a:tab pos="2689225" algn="l"/>
                <a:tab pos="3138488" algn="l"/>
                <a:tab pos="3587750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0150" algn="l"/>
                <a:tab pos="6729413" algn="l"/>
                <a:tab pos="7178675" algn="l"/>
                <a:tab pos="7627938" algn="l"/>
                <a:tab pos="8075613" algn="l"/>
                <a:tab pos="8524875" algn="l"/>
                <a:tab pos="8974138" algn="l"/>
                <a:tab pos="9401175" algn="l"/>
                <a:tab pos="10123488" algn="l"/>
                <a:tab pos="10847388" algn="l"/>
              </a:tabLst>
            </a:pPr>
            <a:endParaRPr lang="en-US" b="1">
              <a:solidFill>
                <a:srgbClr val="262626"/>
              </a:solidFill>
              <a:latin typeface="Calibri Light" pitchFamily="34" charset="0"/>
            </a:endParaRPr>
          </a:p>
        </p:txBody>
      </p:sp>
      <p:pic>
        <p:nvPicPr>
          <p:cNvPr id="10244" name="Picture 5" descr="Screen Shot 2015-02-23 at 12.52.51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3638" y="3394075"/>
            <a:ext cx="40084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Screen Shot 2015-02-23 at 12.54.27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625" y="1993900"/>
            <a:ext cx="490855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creen Shot 2015-02-23 at 12.54.34 A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9163" y="2543175"/>
            <a:ext cx="12795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5972175" y="3138488"/>
            <a:ext cx="3589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0" tIns="45682" rIns="91360" bIns="45682">
            <a:spAutoFit/>
          </a:bodyPr>
          <a:lstStyle/>
          <a:p>
            <a:pPr eaLnBrk="0" hangingPunct="0"/>
            <a:r>
              <a:rPr lang="en-US">
                <a:latin typeface="Calibri Light" pitchFamily="34" charset="0"/>
                <a:cs typeface="Calibri Light" pitchFamily="34" charset="0"/>
              </a:rPr>
              <a:t>Constraints on (</a:t>
            </a:r>
            <a:r>
              <a:rPr lang="en-US" i="1">
                <a:latin typeface="Calibri Light" pitchFamily="34" charset="0"/>
                <a:cs typeface="Calibri Light" pitchFamily="34" charset="0"/>
              </a:rPr>
              <a:t>D</a:t>
            </a:r>
            <a:r>
              <a:rPr lang="en-US" i="1" baseline="-25000">
                <a:latin typeface="Calibri Light" pitchFamily="34" charset="0"/>
                <a:cs typeface="Calibri Light" pitchFamily="34" charset="0"/>
              </a:rPr>
              <a:t>A</a:t>
            </a:r>
            <a:r>
              <a:rPr lang="en-US">
                <a:latin typeface="Calibri Light" pitchFamily="34" charset="0"/>
                <a:cs typeface="Calibri Light" pitchFamily="34" charset="0"/>
              </a:rPr>
              <a:t>/</a:t>
            </a:r>
            <a:r>
              <a:rPr lang="en-US" i="1">
                <a:latin typeface="Calibri Light" pitchFamily="34" charset="0"/>
                <a:cs typeface="Calibri Light" pitchFamily="34" charset="0"/>
              </a:rPr>
              <a:t>r</a:t>
            </a:r>
            <a:r>
              <a:rPr lang="en-US" i="1" baseline="-25000">
                <a:latin typeface="Calibri Light" pitchFamily="34" charset="0"/>
                <a:cs typeface="Calibri Light" pitchFamily="34" charset="0"/>
              </a:rPr>
              <a:t>d</a:t>
            </a:r>
            <a:r>
              <a:rPr lang="en-US">
                <a:latin typeface="Calibri Light" pitchFamily="34" charset="0"/>
                <a:cs typeface="Calibri Light" pitchFamily="34" charset="0"/>
              </a:rPr>
              <a:t>,</a:t>
            </a:r>
            <a:r>
              <a:rPr lang="en-US" i="1">
                <a:latin typeface="Calibri Light" pitchFamily="34" charset="0"/>
                <a:cs typeface="Calibri Light" pitchFamily="34" charset="0"/>
              </a:rPr>
              <a:t>D</a:t>
            </a:r>
            <a:r>
              <a:rPr lang="en-US" i="1" baseline="-25000">
                <a:latin typeface="Calibri Light" pitchFamily="34" charset="0"/>
                <a:cs typeface="Calibri Light" pitchFamily="34" charset="0"/>
              </a:rPr>
              <a:t>H</a:t>
            </a:r>
            <a:r>
              <a:rPr lang="en-US" i="1">
                <a:latin typeface="Calibri Light" pitchFamily="34" charset="0"/>
                <a:cs typeface="Calibri Light" pitchFamily="34" charset="0"/>
              </a:rPr>
              <a:t>(=H/c)</a:t>
            </a:r>
            <a:r>
              <a:rPr lang="en-US">
                <a:latin typeface="Calibri Light" pitchFamily="34" charset="0"/>
                <a:cs typeface="Calibri Light" pitchFamily="34" charset="0"/>
              </a:rPr>
              <a:t>/</a:t>
            </a:r>
            <a:r>
              <a:rPr lang="en-US" i="1">
                <a:latin typeface="Calibri Light" pitchFamily="34" charset="0"/>
                <a:cs typeface="Calibri Light" pitchFamily="34" charset="0"/>
              </a:rPr>
              <a:t>r</a:t>
            </a:r>
            <a:r>
              <a:rPr lang="en-US" i="1" baseline="-25000">
                <a:latin typeface="Calibri Light" pitchFamily="34" charset="0"/>
                <a:cs typeface="Calibri Light" pitchFamily="34" charset="0"/>
              </a:rPr>
              <a:t>d</a:t>
            </a:r>
            <a:r>
              <a:rPr lang="en-US">
                <a:latin typeface="Calibri Light" pitchFamily="34" charset="0"/>
                <a:cs typeface="Calibri Light" pitchFamily="34" charset="0"/>
              </a:rPr>
              <a:t>)</a:t>
            </a:r>
            <a:endParaRPr lang="en-US"/>
          </a:p>
        </p:txBody>
      </p:sp>
      <p:sp>
        <p:nvSpPr>
          <p:cNvPr id="10248" name="Text Box 2"/>
          <p:cNvSpPr txBox="1">
            <a:spLocks noChangeArrowheads="1"/>
          </p:cNvSpPr>
          <p:nvPr/>
        </p:nvSpPr>
        <p:spPr bwMode="auto">
          <a:xfrm>
            <a:off x="434975" y="2997200"/>
            <a:ext cx="46577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24" tIns="44964" rIns="89924" bIns="44964"/>
          <a:lstStyle/>
          <a:p>
            <a:pPr marL="282575" indent="-282575" eaLnBrk="0" hangingPunct="0">
              <a:spcAft>
                <a:spcPts val="1413"/>
              </a:spcAft>
              <a:buSzPct val="45000"/>
              <a:buFont typeface="Arial" pitchFamily="34" charset="0"/>
              <a:buChar char="•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39963" algn="l"/>
                <a:tab pos="2689225" algn="l"/>
                <a:tab pos="3138488" algn="l"/>
                <a:tab pos="3587750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0150" algn="l"/>
                <a:tab pos="6729413" algn="l"/>
                <a:tab pos="7178675" algn="l"/>
                <a:tab pos="7627938" algn="l"/>
                <a:tab pos="8075613" algn="l"/>
                <a:tab pos="8524875" algn="l"/>
                <a:tab pos="8974138" algn="l"/>
                <a:tab pos="9401175" algn="l"/>
                <a:tab pos="10123488" algn="l"/>
                <a:tab pos="10847388" algn="l"/>
              </a:tabLst>
            </a:pPr>
            <a:r>
              <a:rPr lang="en-US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Values differ:     1.8σ  from Planck+WP; </a:t>
            </a:r>
          </a:p>
          <a:p>
            <a:pPr marL="282575" indent="-282575" eaLnBrk="0" hangingPunct="0">
              <a:spcAft>
                <a:spcPts val="1413"/>
              </a:spcAft>
              <a:buSzPct val="4500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39963" algn="l"/>
                <a:tab pos="2689225" algn="l"/>
                <a:tab pos="3138488" algn="l"/>
                <a:tab pos="3587750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0150" algn="l"/>
                <a:tab pos="6729413" algn="l"/>
                <a:tab pos="7178675" algn="l"/>
                <a:tab pos="7627938" algn="l"/>
                <a:tab pos="8075613" algn="l"/>
                <a:tab pos="8524875" algn="l"/>
                <a:tab pos="8974138" algn="l"/>
                <a:tab pos="9401175" algn="l"/>
                <a:tab pos="10123488" algn="l"/>
                <a:tab pos="10847388" algn="l"/>
              </a:tabLst>
            </a:pPr>
            <a:r>
              <a:rPr lang="en-US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1.6σ from WMAP9+ACT+SPT</a:t>
            </a:r>
          </a:p>
          <a:p>
            <a:pPr marL="282575" indent="-282575" eaLnBrk="0" hangingPunct="0">
              <a:spcAft>
                <a:spcPts val="1413"/>
              </a:spcAft>
              <a:buSzPct val="45000"/>
              <a:buFont typeface="Arial" pitchFamily="34" charset="0"/>
              <a:buChar char="•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39963" algn="l"/>
                <a:tab pos="2689225" algn="l"/>
                <a:tab pos="3138488" algn="l"/>
                <a:tab pos="3587750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0150" algn="l"/>
                <a:tab pos="6729413" algn="l"/>
                <a:tab pos="7178675" algn="l"/>
                <a:tab pos="7627938" algn="l"/>
                <a:tab pos="8075613" algn="l"/>
                <a:tab pos="8524875" algn="l"/>
                <a:tab pos="8974138" algn="l"/>
                <a:tab pos="9401175" algn="l"/>
                <a:tab pos="10123488" algn="l"/>
                <a:tab pos="10847388" algn="l"/>
              </a:tabLst>
            </a:pPr>
            <a:endParaRPr lang="en-US" b="1">
              <a:solidFill>
                <a:srgbClr val="262626"/>
              </a:solidFill>
              <a:latin typeface="Calibri Light" pitchFamily="34" charset="0"/>
            </a:endParaRPr>
          </a:p>
          <a:p>
            <a:pPr marL="282575" indent="-282575" eaLnBrk="0" hangingPunct="0">
              <a:spcAft>
                <a:spcPts val="1413"/>
              </a:spcAft>
              <a:buSzPct val="45000"/>
              <a:buFont typeface="Arial" pitchFamily="34" charset="0"/>
              <a:buChar char="•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39963" algn="l"/>
                <a:tab pos="2689225" algn="l"/>
                <a:tab pos="3138488" algn="l"/>
                <a:tab pos="3587750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0150" algn="l"/>
                <a:tab pos="6729413" algn="l"/>
                <a:tab pos="7178675" algn="l"/>
                <a:tab pos="7627938" algn="l"/>
                <a:tab pos="8075613" algn="l"/>
                <a:tab pos="8524875" algn="l"/>
                <a:tab pos="8974138" algn="l"/>
                <a:tab pos="9401175" algn="l"/>
                <a:tab pos="10123488" algn="l"/>
                <a:tab pos="10847388" algn="l"/>
              </a:tabLst>
            </a:pPr>
            <a:endParaRPr lang="en-US" b="1">
              <a:solidFill>
                <a:srgbClr val="262626"/>
              </a:solidFill>
              <a:latin typeface="Calibri Light" pitchFamily="34" charset="0"/>
            </a:endParaRPr>
          </a:p>
          <a:p>
            <a:pPr marL="282575" indent="-282575" eaLnBrk="0" hangingPunct="0">
              <a:spcAft>
                <a:spcPts val="1413"/>
              </a:spcAft>
              <a:buSzPct val="4500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39963" algn="l"/>
                <a:tab pos="2689225" algn="l"/>
                <a:tab pos="3138488" algn="l"/>
                <a:tab pos="3587750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0150" algn="l"/>
                <a:tab pos="6729413" algn="l"/>
                <a:tab pos="7178675" algn="l"/>
                <a:tab pos="7627938" algn="l"/>
                <a:tab pos="8075613" algn="l"/>
                <a:tab pos="8524875" algn="l"/>
                <a:tab pos="8974138" algn="l"/>
                <a:tab pos="9401175" algn="l"/>
                <a:tab pos="10123488" algn="l"/>
                <a:tab pos="10847388" algn="l"/>
              </a:tabLst>
            </a:pPr>
            <a:endParaRPr lang="en-US" b="1">
              <a:solidFill>
                <a:srgbClr val="262626"/>
              </a:solidFill>
              <a:latin typeface="Calibri Light" pitchFamily="34" charset="0"/>
            </a:endParaRPr>
          </a:p>
        </p:txBody>
      </p:sp>
      <p:sp>
        <p:nvSpPr>
          <p:cNvPr id="10249" name="Rectangle 14"/>
          <p:cNvSpPr>
            <a:spLocks noChangeArrowheads="1"/>
          </p:cNvSpPr>
          <p:nvPr/>
        </p:nvSpPr>
        <p:spPr bwMode="auto">
          <a:xfrm>
            <a:off x="0" y="4008438"/>
            <a:ext cx="4787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2" rIns="91360" bIns="45682">
            <a:spAutoFit/>
          </a:bodyPr>
          <a:lstStyle/>
          <a:p>
            <a:pPr eaLnBrk="0" hangingPunct="0">
              <a:spcAft>
                <a:spcPts val="1413"/>
              </a:spcAft>
              <a:buSzPct val="45000"/>
            </a:pPr>
            <a:r>
              <a:rPr lang="en-US" b="1">
                <a:latin typeface="Calibri Light" pitchFamily="34" charset="0"/>
                <a:cs typeface="Calibri Light" pitchFamily="34" charset="0"/>
              </a:rPr>
              <a:t>    Conclusion</a:t>
            </a:r>
            <a:r>
              <a:rPr lang="en-US">
                <a:latin typeface="Calibri Light" pitchFamily="34" charset="0"/>
                <a:cs typeface="Calibri Light" pitchFamily="34" charset="0"/>
              </a:rPr>
              <a:t>: </a:t>
            </a:r>
          </a:p>
          <a:p>
            <a:pPr eaLnBrk="0" hangingPunct="0">
              <a:spcAft>
                <a:spcPts val="1413"/>
              </a:spcAft>
              <a:buSzPct val="45000"/>
            </a:pPr>
            <a:r>
              <a:rPr lang="en-US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	Approximately 2σ below the value of </a:t>
            </a:r>
            <a:r>
              <a:rPr lang="en-US" i="1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D</a:t>
            </a:r>
            <a:r>
              <a:rPr lang="en-US" i="1" baseline="-25000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H</a:t>
            </a:r>
            <a:endParaRPr lang="en-US" b="1">
              <a:solidFill>
                <a:srgbClr val="FF0000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0250" name="Rectangle 15"/>
          <p:cNvSpPr>
            <a:spLocks noChangeArrowheads="1"/>
          </p:cNvSpPr>
          <p:nvPr/>
        </p:nvSpPr>
        <p:spPr bwMode="auto">
          <a:xfrm>
            <a:off x="928688" y="4960938"/>
            <a:ext cx="456247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2" rIns="91360" bIns="45682">
            <a:spAutoFit/>
          </a:bodyPr>
          <a:lstStyle/>
          <a:p>
            <a:pPr eaLnBrk="0" hangingPunct="0">
              <a:spcAft>
                <a:spcPts val="1413"/>
              </a:spcAft>
              <a:buSzPct val="45000"/>
            </a:pPr>
            <a:r>
              <a:rPr lang="en-US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And 2σ above the value of </a:t>
            </a:r>
            <a:r>
              <a:rPr lang="en-US" i="1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D</a:t>
            </a:r>
            <a:r>
              <a:rPr lang="en-US" i="1" baseline="-25000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A</a:t>
            </a:r>
          </a:p>
          <a:p>
            <a:pPr eaLnBrk="0" hangingPunct="0">
              <a:spcAft>
                <a:spcPts val="1413"/>
              </a:spcAft>
              <a:buSzPct val="45000"/>
            </a:pPr>
            <a:r>
              <a:rPr lang="en-US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compared to the ΛCDM prediction.</a:t>
            </a:r>
          </a:p>
          <a:p>
            <a:pPr eaLnBrk="0" hangingPunct="0">
              <a:spcAft>
                <a:spcPts val="1413"/>
              </a:spcAft>
              <a:buSzPct val="45000"/>
            </a:pPr>
            <a:r>
              <a:rPr lang="en-US" b="1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NOT THE ONLY TENSION IN THE MODEL!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Background of the </a:t>
            </a:r>
            <a:r>
              <a:rPr lang="en-GB" dirty="0" smtClean="0"/>
              <a:t>21cm: </a:t>
            </a:r>
            <a:r>
              <a:rPr lang="en-GB" dirty="0" err="1" smtClean="0"/>
              <a:t>EoR</a:t>
            </a:r>
            <a:r>
              <a:rPr lang="en-GB" dirty="0" smtClean="0"/>
              <a:t> and IM</a:t>
            </a:r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Current status on IM.</a:t>
            </a:r>
          </a:p>
          <a:p>
            <a:r>
              <a:rPr lang="en-GB" dirty="0" smtClean="0"/>
              <a:t>One </a:t>
            </a:r>
            <a:r>
              <a:rPr lang="en-GB" dirty="0" smtClean="0"/>
              <a:t>of the main problems: Foreground subtraction.</a:t>
            </a:r>
          </a:p>
          <a:p>
            <a:r>
              <a:rPr lang="en-GB" dirty="0" smtClean="0"/>
              <a:t>Looking </a:t>
            </a:r>
            <a:r>
              <a:rPr lang="en-GB" dirty="0" smtClean="0"/>
              <a:t>forward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-24"/>
            <a:ext cx="8489950" cy="78581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Detection in cross correlation!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000108"/>
            <a:ext cx="890981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331913" y="3175"/>
            <a:ext cx="8489950" cy="1296988"/>
          </a:xfrm>
        </p:spPr>
        <p:txBody>
          <a:bodyPr/>
          <a:lstStyle/>
          <a:p>
            <a:r>
              <a:rPr lang="en-GB" altLang="en-US" smtClean="0"/>
              <a:t>Experiments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638" y="638175"/>
            <a:ext cx="8274050" cy="61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225" y="1511300"/>
            <a:ext cx="85248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6132513"/>
            <a:ext cx="1622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en-US"/>
              <a:t>-   HIREX(SA)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54" y="-11128"/>
            <a:ext cx="8489950" cy="129698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Experiments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429000"/>
            <a:ext cx="35528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2603118" cy="196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2560px-SKA_overvie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813743"/>
            <a:ext cx="3214710" cy="17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Image result for chimes image cosmology telescop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50202" y="871548"/>
            <a:ext cx="2764608" cy="1843072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/>
          <a:srcRect b="2607"/>
          <a:stretch>
            <a:fillRect/>
          </a:stretch>
        </p:blipFill>
        <p:spPr bwMode="auto">
          <a:xfrm>
            <a:off x="4214810" y="2143116"/>
            <a:ext cx="3013075" cy="204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4933796"/>
            <a:ext cx="2281240" cy="17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4286256"/>
            <a:ext cx="27813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2" descr="99000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1163" y="1338263"/>
            <a:ext cx="2514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dark-energy-4o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810000"/>
            <a:ext cx="9302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survey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939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5135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524000"/>
            <a:ext cx="673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5135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8813" y="1449388"/>
            <a:ext cx="6731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 descr="m_data_V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1588" y="306388"/>
            <a:ext cx="3043237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533400" y="3429000"/>
            <a:ext cx="6553200" cy="17510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01599" tIns="50799" rIns="101599" bIns="50799" anchor="ctr"/>
          <a:lstStyle/>
          <a:p>
            <a:endParaRPr lang="en-GB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 flipV="1">
            <a:off x="533400" y="1508125"/>
            <a:ext cx="6530975" cy="1920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01599" tIns="50799" rIns="101599" bIns="50799" anchor="ctr"/>
          <a:lstStyle/>
          <a:p>
            <a:endParaRPr lang="en-GB"/>
          </a:p>
        </p:txBody>
      </p:sp>
      <p:sp>
        <p:nvSpPr>
          <p:cNvPr id="23562" name="AutoShape 9"/>
          <p:cNvSpPr>
            <a:spLocks noChangeArrowheads="1"/>
          </p:cNvSpPr>
          <p:nvPr/>
        </p:nvSpPr>
        <p:spPr bwMode="auto">
          <a:xfrm>
            <a:off x="754063" y="533400"/>
            <a:ext cx="6926262" cy="685800"/>
          </a:xfrm>
          <a:prstGeom prst="homePlate">
            <a:avLst>
              <a:gd name="adj" fmla="val 252488"/>
            </a:avLst>
          </a:prstGeom>
          <a:solidFill>
            <a:srgbClr val="CCFFFF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pPr algn="ctr" defTabSz="822325"/>
            <a:r>
              <a:rPr lang="en-US" altLang="en-US" sz="2200">
                <a:solidFill>
                  <a:schemeClr val="bg2"/>
                </a:solidFill>
                <a:ea typeface="MS PGothic" pitchFamily="34" charset="-128"/>
              </a:rPr>
              <a:t>Looking back in time in the Universe</a:t>
            </a:r>
          </a:p>
        </p:txBody>
      </p:sp>
      <p:sp>
        <p:nvSpPr>
          <p:cNvPr id="23563" name="Text Box 10"/>
          <p:cNvSpPr txBox="1">
            <a:spLocks noChangeArrowheads="1"/>
          </p:cNvSpPr>
          <p:nvPr/>
        </p:nvSpPr>
        <p:spPr bwMode="auto">
          <a:xfrm>
            <a:off x="990600" y="6248400"/>
            <a:ext cx="294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9" tIns="45719" rIns="91439" bIns="45719" anchor="ctr">
            <a:spAutoFit/>
          </a:bodyPr>
          <a:lstStyle/>
          <a:p>
            <a:pPr algn="ctr"/>
            <a:r>
              <a:rPr lang="en-US" altLang="en-US" sz="1400">
                <a:ea typeface="MS PGothic" pitchFamily="34" charset="-128"/>
              </a:rPr>
              <a:t>CREDIT: WMAP &amp; SDSS websites</a:t>
            </a:r>
          </a:p>
        </p:txBody>
      </p:sp>
      <p:sp>
        <p:nvSpPr>
          <p:cNvPr id="23564" name="Freeform 11"/>
          <p:cNvSpPr>
            <a:spLocks/>
          </p:cNvSpPr>
          <p:nvPr/>
        </p:nvSpPr>
        <p:spPr bwMode="auto">
          <a:xfrm>
            <a:off x="549275" y="1508125"/>
            <a:ext cx="2422525" cy="1920875"/>
          </a:xfrm>
          <a:custGeom>
            <a:avLst/>
            <a:gdLst>
              <a:gd name="T0" fmla="*/ 0 w 4560"/>
              <a:gd name="T1" fmla="*/ 2147483646 h 1344"/>
              <a:gd name="T2" fmla="*/ 853470964 w 4560"/>
              <a:gd name="T3" fmla="*/ 1666824989 h 1344"/>
              <a:gd name="T4" fmla="*/ 1286979688 w 4560"/>
              <a:gd name="T5" fmla="*/ 0 h 1344"/>
              <a:gd name="T6" fmla="*/ 0 60000 65536"/>
              <a:gd name="T7" fmla="*/ 0 60000 65536"/>
              <a:gd name="T8" fmla="*/ 0 60000 65536"/>
              <a:gd name="T9" fmla="*/ 0 w 4560"/>
              <a:gd name="T10" fmla="*/ 0 h 1344"/>
              <a:gd name="T11" fmla="*/ 4560 w 4560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0" h="1344">
                <a:moveTo>
                  <a:pt x="0" y="1344"/>
                </a:moveTo>
                <a:cubicBezTo>
                  <a:pt x="1132" y="1192"/>
                  <a:pt x="2264" y="1040"/>
                  <a:pt x="3024" y="816"/>
                </a:cubicBezTo>
                <a:cubicBezTo>
                  <a:pt x="3784" y="592"/>
                  <a:pt x="4304" y="136"/>
                  <a:pt x="456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3565" name="Freeform 12"/>
          <p:cNvSpPr>
            <a:spLocks/>
          </p:cNvSpPr>
          <p:nvPr/>
        </p:nvSpPr>
        <p:spPr bwMode="auto">
          <a:xfrm>
            <a:off x="549275" y="3429000"/>
            <a:ext cx="2422525" cy="1782763"/>
          </a:xfrm>
          <a:custGeom>
            <a:avLst/>
            <a:gdLst>
              <a:gd name="T0" fmla="*/ 0 w 4560"/>
              <a:gd name="T1" fmla="*/ 0 h 1248"/>
              <a:gd name="T2" fmla="*/ 839923418 w 4560"/>
              <a:gd name="T3" fmla="*/ 1175386502 h 1248"/>
              <a:gd name="T4" fmla="*/ 1286979688 w 4560"/>
              <a:gd name="T5" fmla="*/ 2147483646 h 1248"/>
              <a:gd name="T6" fmla="*/ 0 60000 65536"/>
              <a:gd name="T7" fmla="*/ 0 60000 65536"/>
              <a:gd name="T8" fmla="*/ 0 60000 65536"/>
              <a:gd name="T9" fmla="*/ 0 w 4560"/>
              <a:gd name="T10" fmla="*/ 0 h 1248"/>
              <a:gd name="T11" fmla="*/ 4560 w 456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0" h="1248">
                <a:moveTo>
                  <a:pt x="0" y="0"/>
                </a:moveTo>
                <a:cubicBezTo>
                  <a:pt x="1108" y="184"/>
                  <a:pt x="2216" y="368"/>
                  <a:pt x="2976" y="576"/>
                </a:cubicBezTo>
                <a:cubicBezTo>
                  <a:pt x="3736" y="784"/>
                  <a:pt x="4148" y="1016"/>
                  <a:pt x="4560" y="1248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3566" name="Freeform 13"/>
          <p:cNvSpPr>
            <a:spLocks/>
          </p:cNvSpPr>
          <p:nvPr/>
        </p:nvSpPr>
        <p:spPr bwMode="auto">
          <a:xfrm>
            <a:off x="549275" y="1508125"/>
            <a:ext cx="2422525" cy="1920875"/>
          </a:xfrm>
          <a:custGeom>
            <a:avLst/>
            <a:gdLst>
              <a:gd name="T0" fmla="*/ 0 w 4560"/>
              <a:gd name="T1" fmla="*/ 2147483646 h 1344"/>
              <a:gd name="T2" fmla="*/ 799282373 w 4560"/>
              <a:gd name="T3" fmla="*/ 588290836 h 1344"/>
              <a:gd name="T4" fmla="*/ 1286979688 w 4560"/>
              <a:gd name="T5" fmla="*/ 0 h 1344"/>
              <a:gd name="T6" fmla="*/ 0 60000 65536"/>
              <a:gd name="T7" fmla="*/ 0 60000 65536"/>
              <a:gd name="T8" fmla="*/ 0 60000 65536"/>
              <a:gd name="T9" fmla="*/ 0 w 4560"/>
              <a:gd name="T10" fmla="*/ 0 h 1344"/>
              <a:gd name="T11" fmla="*/ 4560 w 4560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0" h="1344">
                <a:moveTo>
                  <a:pt x="0" y="1344"/>
                </a:moveTo>
                <a:cubicBezTo>
                  <a:pt x="1036" y="928"/>
                  <a:pt x="2072" y="512"/>
                  <a:pt x="2832" y="288"/>
                </a:cubicBezTo>
                <a:cubicBezTo>
                  <a:pt x="3592" y="64"/>
                  <a:pt x="4076" y="32"/>
                  <a:pt x="4560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3567" name="Freeform 14"/>
          <p:cNvSpPr>
            <a:spLocks/>
          </p:cNvSpPr>
          <p:nvPr/>
        </p:nvSpPr>
        <p:spPr bwMode="auto">
          <a:xfrm>
            <a:off x="549275" y="3429000"/>
            <a:ext cx="2422525" cy="1752600"/>
          </a:xfrm>
          <a:custGeom>
            <a:avLst/>
            <a:gdLst>
              <a:gd name="T0" fmla="*/ 0 w 4560"/>
              <a:gd name="T1" fmla="*/ 0 h 1200"/>
              <a:gd name="T2" fmla="*/ 799282373 w 4560"/>
              <a:gd name="T3" fmla="*/ 2047737840 h 1200"/>
              <a:gd name="T4" fmla="*/ 1286979688 w 4560"/>
              <a:gd name="T5" fmla="*/ 2147483646 h 1200"/>
              <a:gd name="T6" fmla="*/ 0 60000 65536"/>
              <a:gd name="T7" fmla="*/ 0 60000 65536"/>
              <a:gd name="T8" fmla="*/ 0 60000 65536"/>
              <a:gd name="T9" fmla="*/ 0 w 4560"/>
              <a:gd name="T10" fmla="*/ 0 h 1200"/>
              <a:gd name="T11" fmla="*/ 4560 w 4560"/>
              <a:gd name="T12" fmla="*/ 1200 h 1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0" h="1200">
                <a:moveTo>
                  <a:pt x="0" y="0"/>
                </a:moveTo>
                <a:cubicBezTo>
                  <a:pt x="1036" y="380"/>
                  <a:pt x="2072" y="760"/>
                  <a:pt x="2832" y="960"/>
                </a:cubicBezTo>
                <a:cubicBezTo>
                  <a:pt x="3592" y="1160"/>
                  <a:pt x="4076" y="1180"/>
                  <a:pt x="4560" y="120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4838" y="4181475"/>
            <a:ext cx="3878262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4216400"/>
            <a:ext cx="3725862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-32" y="60310"/>
            <a:ext cx="8489950" cy="1296988"/>
          </a:xfrm>
        </p:spPr>
        <p:txBody>
          <a:bodyPr/>
          <a:lstStyle/>
          <a:p>
            <a:r>
              <a:rPr lang="en-GB" sz="2000" dirty="0" smtClean="0">
                <a:solidFill>
                  <a:schemeClr val="bg1"/>
                </a:solidFill>
              </a:rPr>
              <a:t>There are many forecasts in the literature… </a:t>
            </a:r>
            <a:r>
              <a:rPr lang="en-GB" sz="2000" dirty="0" err="1" smtClean="0">
                <a:solidFill>
                  <a:schemeClr val="bg1"/>
                </a:solidFill>
              </a:rPr>
              <a:t>EoR</a:t>
            </a:r>
            <a:r>
              <a:rPr lang="en-GB" sz="2000" dirty="0" smtClean="0">
                <a:solidFill>
                  <a:schemeClr val="bg1"/>
                </a:solidFill>
              </a:rPr>
              <a:t> and BAO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763860"/>
            <a:ext cx="8489950" cy="1296988"/>
          </a:xfrm>
        </p:spPr>
        <p:txBody>
          <a:bodyPr/>
          <a:lstStyle/>
          <a:p>
            <a:r>
              <a:rPr lang="en-GB" sz="2800" dirty="0" smtClean="0"/>
              <a:t>Returning to </a:t>
            </a:r>
            <a:r>
              <a:rPr lang="en-GB" sz="2800" dirty="0" err="1" smtClean="0"/>
              <a:t>reionisation</a:t>
            </a:r>
            <a:r>
              <a:rPr lang="en-GB" sz="2800" dirty="0" smtClean="0"/>
              <a:t>:</a:t>
            </a:r>
            <a:br>
              <a:rPr lang="en-GB" sz="2800" dirty="0" smtClean="0"/>
            </a:br>
            <a:r>
              <a:rPr lang="en-GB" sz="2800" dirty="0" smtClean="0"/>
              <a:t>Redshift space </a:t>
            </a:r>
            <a:r>
              <a:rPr lang="en-GB" sz="2800" dirty="0" err="1" smtClean="0"/>
              <a:t>disortions</a:t>
            </a:r>
            <a:r>
              <a:rPr lang="en-GB" sz="2800" dirty="0" smtClean="0"/>
              <a:t>: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5805264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Barkana</a:t>
            </a:r>
            <a:r>
              <a:rPr lang="en-GB" dirty="0" smtClean="0"/>
              <a:t> &amp; </a:t>
            </a:r>
            <a:r>
              <a:rPr lang="en-GB" dirty="0" err="1" smtClean="0"/>
              <a:t>Leob</a:t>
            </a:r>
            <a:r>
              <a:rPr lang="en-GB" dirty="0" smtClean="0"/>
              <a:t> 10</a:t>
            </a:r>
          </a:p>
          <a:p>
            <a:r>
              <a:rPr lang="en-GB" dirty="0" smtClean="0"/>
              <a:t>Mao et al 08.11.</a:t>
            </a:r>
            <a:endParaRPr lang="en-GB" dirty="0"/>
          </a:p>
        </p:txBody>
      </p:sp>
      <p:pic>
        <p:nvPicPr>
          <p:cNvPr id="7" name="Content Placeholder 3" descr="RSD_z_8.01_logklogp.tiff"/>
          <p:cNvPicPr>
            <a:picLocks noChangeAspect="1"/>
          </p:cNvPicPr>
          <p:nvPr/>
        </p:nvPicPr>
        <p:blipFill>
          <a:blip r:embed="rId2" cstate="print"/>
          <a:srcRect l="6255" t="4165" r="9306"/>
          <a:stretch>
            <a:fillRect/>
          </a:stretch>
        </p:blipFill>
        <p:spPr bwMode="auto">
          <a:xfrm>
            <a:off x="5173044" y="2276872"/>
            <a:ext cx="3718791" cy="316909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z92"/>
          <p:cNvPicPr>
            <a:picLocks noChangeAspect="1" noChangeArrowheads="1"/>
          </p:cNvPicPr>
          <p:nvPr/>
        </p:nvPicPr>
        <p:blipFill>
          <a:blip r:embed="rId3" cstate="print"/>
          <a:srcRect l="13287" t="4921" r="25837" b="13780"/>
          <a:stretch>
            <a:fillRect/>
          </a:stretch>
        </p:blipFill>
        <p:spPr bwMode="auto">
          <a:xfrm>
            <a:off x="394582" y="1916832"/>
            <a:ext cx="3961394" cy="3967974"/>
          </a:xfrm>
          <a:prstGeom prst="rect">
            <a:avLst/>
          </a:prstGeom>
          <a:noFill/>
        </p:spPr>
      </p:pic>
      <p:grpSp>
        <p:nvGrpSpPr>
          <p:cNvPr id="4" name="Group 9"/>
          <p:cNvGrpSpPr/>
          <p:nvPr/>
        </p:nvGrpSpPr>
        <p:grpSpPr>
          <a:xfrm>
            <a:off x="35496" y="1800200"/>
            <a:ext cx="5076056" cy="5013176"/>
            <a:chOff x="179512" y="1556792"/>
            <a:chExt cx="4664896" cy="4482604"/>
          </a:xfrm>
          <a:solidFill>
            <a:schemeClr val="bg1"/>
          </a:solidFill>
        </p:grpSpPr>
        <p:pic>
          <p:nvPicPr>
            <p:cNvPr id="16077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1556792"/>
              <a:ext cx="4664896" cy="3672408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60771" name="Picture 3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611560" y="5229200"/>
              <a:ext cx="3744416" cy="810196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052736"/>
            <a:ext cx="414257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50" y="2842998"/>
            <a:ext cx="8288982" cy="249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-32" y="6031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There are many forecasts in the literature… EoR and BAO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Background of the </a:t>
            </a:r>
            <a:r>
              <a:rPr lang="en-GB" dirty="0" smtClean="0"/>
              <a:t>21cm: </a:t>
            </a:r>
            <a:r>
              <a:rPr lang="en-GB" dirty="0" err="1" smtClean="0"/>
              <a:t>EoR</a:t>
            </a:r>
            <a:r>
              <a:rPr lang="en-GB" dirty="0" smtClean="0"/>
              <a:t> and IM</a:t>
            </a:r>
            <a:endParaRPr lang="en-GB" dirty="0" smtClean="0"/>
          </a:p>
          <a:p>
            <a:r>
              <a:rPr lang="en-GB" dirty="0" smtClean="0"/>
              <a:t>Current status on IM.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One </a:t>
            </a:r>
            <a:r>
              <a:rPr lang="en-GB" dirty="0" smtClean="0">
                <a:solidFill>
                  <a:srgbClr val="FF0000"/>
                </a:solidFill>
              </a:rPr>
              <a:t>of the main problems: Foreground subtraction.</a:t>
            </a:r>
          </a:p>
          <a:p>
            <a:r>
              <a:rPr lang="en-GB" dirty="0" smtClean="0"/>
              <a:t>Looking </a:t>
            </a:r>
            <a:r>
              <a:rPr lang="en-GB" dirty="0" smtClean="0"/>
              <a:t>forward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714356"/>
            <a:ext cx="8489950" cy="714380"/>
          </a:xfrm>
        </p:spPr>
        <p:txBody>
          <a:bodyPr/>
          <a:lstStyle/>
          <a:p>
            <a:r>
              <a:rPr lang="hr-HR" dirty="0"/>
              <a:t> </a:t>
            </a:r>
            <a:r>
              <a:rPr lang="hr-HR" dirty="0" smtClean="0"/>
              <a:t>EoR</a:t>
            </a:r>
            <a:r>
              <a:rPr lang="en-GB" dirty="0" smtClean="0"/>
              <a:t>-IM:</a:t>
            </a:r>
            <a:r>
              <a:rPr lang="hr-HR" dirty="0" smtClean="0"/>
              <a:t> </a:t>
            </a:r>
            <a:r>
              <a:rPr lang="en-GB" dirty="0" smtClean="0">
                <a:solidFill>
                  <a:srgbClr val="FFCC00"/>
                </a:solidFill>
              </a:rPr>
              <a:t>the F</a:t>
            </a:r>
            <a:r>
              <a:rPr lang="hr-HR" dirty="0" smtClean="0">
                <a:solidFill>
                  <a:srgbClr val="FFCC00"/>
                </a:solidFill>
              </a:rPr>
              <a:t>G </a:t>
            </a:r>
            <a:r>
              <a:rPr lang="en-GB" dirty="0" smtClean="0">
                <a:solidFill>
                  <a:srgbClr val="FFCC00"/>
                </a:solidFill>
              </a:rPr>
              <a:t>problem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325636" name="Picture 4" descr="fgcube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1714480" y="1439044"/>
            <a:ext cx="7072362" cy="4544833"/>
          </a:xfrm>
          <a:prstGeom prst="rect">
            <a:avLst/>
          </a:prstGeom>
          <a:noFill/>
        </p:spPr>
      </p:pic>
      <p:sp>
        <p:nvSpPr>
          <p:cNvPr id="325640" name="Text Box 8"/>
          <p:cNvSpPr txBox="1">
            <a:spLocks noChangeArrowheads="1"/>
          </p:cNvSpPr>
          <p:nvPr/>
        </p:nvSpPr>
        <p:spPr bwMode="auto">
          <a:xfrm>
            <a:off x="6000919" y="6345816"/>
            <a:ext cx="3071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Jelic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et al., 2008,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MNRAS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25641" name="Text Box 9"/>
          <p:cNvSpPr txBox="1">
            <a:spLocks noChangeArrowheads="1"/>
          </p:cNvSpPr>
          <p:nvPr/>
        </p:nvSpPr>
        <p:spPr bwMode="auto">
          <a:xfrm>
            <a:off x="674719" y="6072206"/>
            <a:ext cx="8326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r-HR" sz="1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SIMULATIONS</a:t>
            </a:r>
            <a:r>
              <a:rPr lang="hr-HR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: 5</a:t>
            </a:r>
            <a:r>
              <a:rPr lang="hr-HR" sz="1400" b="1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</a:t>
            </a:r>
            <a:r>
              <a:rPr lang="hr-HR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x 5</a:t>
            </a:r>
            <a:r>
              <a:rPr lang="hr-HR" sz="1400" b="1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</a:t>
            </a:r>
            <a:r>
              <a:rPr lang="hr-H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</a:t>
            </a:r>
            <a:r>
              <a:rPr lang="hr-HR" sz="1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filed of view, ~ </a:t>
            </a:r>
            <a:r>
              <a:rPr lang="hr-HR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0.6 arcmin</a:t>
            </a:r>
            <a:r>
              <a:rPr lang="hr-HR" sz="1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resolution and freq. range: </a:t>
            </a:r>
            <a:r>
              <a:rPr lang="hr-HR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115-180</a:t>
            </a:r>
            <a:r>
              <a:rPr lang="hr-HR" sz="1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MHz</a:t>
            </a:r>
            <a:endParaRPr lang="en-US" sz="1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7162800" y="3352800"/>
            <a:ext cx="752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(~29 %)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25643" name="Text Box 11"/>
          <p:cNvSpPr txBox="1">
            <a:spLocks noChangeArrowheads="1"/>
          </p:cNvSpPr>
          <p:nvPr/>
        </p:nvSpPr>
        <p:spPr bwMode="auto">
          <a:xfrm>
            <a:off x="5948363" y="4175125"/>
            <a:ext cx="13668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(~ 1 %, </a:t>
            </a:r>
            <a:r>
              <a:rPr lang="hr-HR" sz="1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sym typeface="Symbol" pitchFamily="18" charset="2"/>
              </a:rPr>
              <a:t> ~ -2.15</a:t>
            </a:r>
            <a:r>
              <a:rPr lang="hr-HR" sz="1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)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25644" name="Text Box 12"/>
          <p:cNvSpPr txBox="1">
            <a:spLocks noChangeArrowheads="1"/>
          </p:cNvSpPr>
          <p:nvPr/>
        </p:nvSpPr>
        <p:spPr bwMode="auto">
          <a:xfrm>
            <a:off x="5514975" y="4572000"/>
            <a:ext cx="23383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(~70 %, T</a:t>
            </a:r>
            <a:r>
              <a:rPr lang="hr-HR" sz="10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b </a:t>
            </a:r>
            <a:r>
              <a:rPr lang="hr-HR" sz="1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~ 240</a:t>
            </a:r>
            <a:r>
              <a:rPr lang="en-US" sz="1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±</a:t>
            </a:r>
            <a:r>
              <a:rPr lang="hr-HR" sz="1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2</a:t>
            </a:r>
            <a:r>
              <a:rPr lang="hr-HR" sz="1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K, </a:t>
            </a:r>
            <a:r>
              <a:rPr lang="hr-HR" sz="1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sym typeface="Symbol" pitchFamily="18" charset="2"/>
              </a:rPr>
              <a:t> ~ -2.55</a:t>
            </a:r>
            <a:r>
              <a:rPr lang="hr-HR" sz="1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)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25645" name="Line 13"/>
          <p:cNvSpPr>
            <a:spLocks noChangeShapeType="1"/>
          </p:cNvSpPr>
          <p:nvPr/>
        </p:nvSpPr>
        <p:spPr bwMode="auto">
          <a:xfrm flipH="1">
            <a:off x="1066800" y="2819400"/>
            <a:ext cx="533400" cy="228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5646" name="Text Box 14"/>
          <p:cNvSpPr txBox="1">
            <a:spLocks noChangeArrowheads="1"/>
          </p:cNvSpPr>
          <p:nvPr/>
        </p:nvSpPr>
        <p:spPr bwMode="auto">
          <a:xfrm>
            <a:off x="0" y="3109913"/>
            <a:ext cx="198913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hr-HR" sz="1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1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featureless power law</a:t>
            </a:r>
            <a:endParaRPr lang="hr-HR" sz="12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hr-HR" sz="1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1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variation in spectral </a:t>
            </a:r>
            <a:endParaRPr lang="hr-HR" sz="12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r>
              <a:rPr lang="en-US" sz="1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index with position </a:t>
            </a:r>
            <a:endParaRPr lang="hr-HR" sz="12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r>
              <a:rPr lang="en-US" sz="1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on the sky and </a:t>
            </a:r>
            <a:r>
              <a:rPr lang="hr-HR" sz="1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with </a:t>
            </a:r>
          </a:p>
          <a:p>
            <a:r>
              <a:rPr lang="en-US" sz="12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frequency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7" descr="F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57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757863" y="764704"/>
            <a:ext cx="33861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Gunn-Peterson Effect toward z~6 SDSS QSOs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 rot="-4406">
            <a:off x="5757863" y="6307138"/>
            <a:ext cx="240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ourier New" pitchFamily="49" charset="0"/>
              </a:rPr>
              <a:t>Fan et al 2006</a:t>
            </a:r>
            <a:endParaRPr lang="en-US" sz="2000" b="1">
              <a:solidFill>
                <a:srgbClr val="FFFF00"/>
              </a:solidFill>
              <a:latin typeface="Courier New" pitchFamily="49" charset="0"/>
            </a:endParaRPr>
          </a:p>
        </p:txBody>
      </p:sp>
      <p:sp>
        <p:nvSpPr>
          <p:cNvPr id="17413" name="Line 18"/>
          <p:cNvSpPr>
            <a:spLocks noChangeShapeType="1"/>
          </p:cNvSpPr>
          <p:nvPr/>
        </p:nvSpPr>
        <p:spPr bwMode="auto">
          <a:xfrm flipH="1" flipV="1">
            <a:off x="3733800" y="685800"/>
            <a:ext cx="1990328" cy="726976"/>
          </a:xfrm>
          <a:prstGeom prst="line">
            <a:avLst/>
          </a:prstGeom>
          <a:noFill/>
          <a:ln w="19050">
            <a:solidFill>
              <a:srgbClr val="E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/>
          <a:srcRect b="2657"/>
          <a:stretch>
            <a:fillRect/>
          </a:stretch>
        </p:blipFill>
        <p:spPr bwMode="auto">
          <a:xfrm>
            <a:off x="468313" y="620713"/>
            <a:ext cx="832008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>
          <a:xfrm>
            <a:off x="114498" y="548680"/>
            <a:ext cx="8489950" cy="1296988"/>
          </a:xfrm>
        </p:spPr>
        <p:txBody>
          <a:bodyPr/>
          <a:lstStyle/>
          <a:p>
            <a:pPr eaLnBrk="1" hangingPunct="1"/>
            <a:r>
              <a:rPr lang="en-GB" dirty="0" smtClean="0"/>
              <a:t>Simulations</a:t>
            </a:r>
            <a:r>
              <a:rPr lang="en-GB" dirty="0" smtClean="0"/>
              <a:t>: Foregrounds, Noise, Signal</a:t>
            </a:r>
          </a:p>
        </p:txBody>
      </p:sp>
      <p:sp>
        <p:nvSpPr>
          <p:cNvPr id="8195" name="Rectangle 8"/>
          <p:cNvSpPr>
            <a:spLocks noGrp="1" noChangeArrowheads="1"/>
          </p:cNvSpPr>
          <p:nvPr>
            <p:ph idx="1"/>
          </p:nvPr>
        </p:nvSpPr>
        <p:spPr>
          <a:xfrm>
            <a:off x="107504" y="1196752"/>
            <a:ext cx="3888432" cy="4608512"/>
          </a:xfrm>
        </p:spPr>
        <p:txBody>
          <a:bodyPr/>
          <a:lstStyle/>
          <a:p>
            <a:pPr eaLnBrk="1" hangingPunct="1">
              <a:defRPr/>
            </a:pPr>
            <a:r>
              <a:rPr lang="en-GB" sz="1800" kern="1200" dirty="0" smtClean="0"/>
              <a:t>Foregrounds: Simulations from </a:t>
            </a:r>
            <a:r>
              <a:rPr lang="en-GB" sz="1800" i="1" kern="1200" dirty="0" err="1" smtClean="0"/>
              <a:t>Jelic</a:t>
            </a:r>
            <a:r>
              <a:rPr lang="en-GB" sz="1800" i="1" kern="1200" dirty="0" smtClean="0"/>
              <a:t> V., </a:t>
            </a:r>
            <a:r>
              <a:rPr lang="en-GB" sz="1800" i="1" kern="1200" dirty="0" err="1" smtClean="0"/>
              <a:t>Zaroubi</a:t>
            </a:r>
            <a:r>
              <a:rPr lang="en-GB" sz="1800" i="1" kern="1200" dirty="0" smtClean="0"/>
              <a:t> S., </a:t>
            </a:r>
            <a:r>
              <a:rPr lang="en-GB" sz="1800" i="1" kern="1200" dirty="0" err="1" smtClean="0"/>
              <a:t>Labropoulos</a:t>
            </a:r>
            <a:r>
              <a:rPr lang="en-GB" sz="1800" i="1" kern="1200" dirty="0" smtClean="0"/>
              <a:t> P. et al. </a:t>
            </a:r>
            <a:r>
              <a:rPr lang="fi-FI" sz="1800" i="1" kern="1200" dirty="0" smtClean="0"/>
              <a:t>2008, MNRAS, 389, 1319: </a:t>
            </a:r>
          </a:p>
          <a:p>
            <a:pPr lvl="1" eaLnBrk="1" hangingPunct="1">
              <a:defRPr/>
            </a:pPr>
            <a:r>
              <a:rPr lang="en-GB" sz="1400" kern="1200" dirty="0" smtClean="0"/>
              <a:t>Galactic synchrotron radiation, galactic free-free emission</a:t>
            </a:r>
          </a:p>
          <a:p>
            <a:pPr lvl="1" eaLnBrk="1" hangingPunct="1">
              <a:defRPr/>
            </a:pPr>
            <a:r>
              <a:rPr lang="en-GB" sz="1400" kern="1200" dirty="0" smtClean="0"/>
              <a:t>Extragalactic radiation from radio galaxies and clusters</a:t>
            </a:r>
          </a:p>
          <a:p>
            <a:pPr>
              <a:defRPr/>
            </a:pPr>
            <a:r>
              <a:rPr lang="en-GB" sz="1800" dirty="0" smtClean="0"/>
              <a:t>21cmFAST </a:t>
            </a:r>
            <a:r>
              <a:rPr lang="en-GB" sz="1800" i="1" dirty="0" smtClean="0"/>
              <a:t>(</a:t>
            </a:r>
            <a:r>
              <a:rPr lang="it-IT" sz="1800" i="1" dirty="0" smtClean="0"/>
              <a:t>Mesinger A., Furlanetto S., Cen R., 2011, MNRAS, 411,</a:t>
            </a:r>
            <a:r>
              <a:rPr lang="en-GB" sz="1800" i="1" dirty="0" smtClean="0"/>
              <a:t>955)</a:t>
            </a:r>
          </a:p>
          <a:p>
            <a:pPr lvl="1">
              <a:defRPr/>
            </a:pPr>
            <a:r>
              <a:rPr lang="en-GB" sz="1400" dirty="0" smtClean="0"/>
              <a:t>10°x10° x170 slice in frequency, d\nu=0.5 Mhz. Frequency 115 to 200 MHz (z ~ 11.3 – 6.1)</a:t>
            </a:r>
            <a:endParaRPr lang="en-GB" sz="1800" dirty="0" smtClean="0"/>
          </a:p>
          <a:p>
            <a:pPr lvl="1"/>
            <a:r>
              <a:rPr lang="en-GB" sz="1400" dirty="0" smtClean="0"/>
              <a:t>Box size of 1.8 </a:t>
            </a:r>
            <a:r>
              <a:rPr lang="en-GB" sz="1400" dirty="0" err="1" smtClean="0"/>
              <a:t>Gpc</a:t>
            </a:r>
            <a:r>
              <a:rPr lang="en-GB" sz="1400" dirty="0" smtClean="0"/>
              <a:t> over 512 pixels  ~3MPc/pixel.</a:t>
            </a:r>
          </a:p>
          <a:p>
            <a:pPr>
              <a:buFont typeface="Arial" charset="0"/>
              <a:buChar char="•"/>
            </a:pPr>
            <a:r>
              <a:rPr lang="en-GB" sz="1800" dirty="0" smtClean="0"/>
              <a:t>Noise: an MS of our simulation was filled with a Gaussian distribution</a:t>
            </a:r>
          </a:p>
          <a:p>
            <a:pPr lvl="1"/>
            <a:r>
              <a:rPr lang="en-GB" sz="1400" dirty="0" smtClean="0"/>
              <a:t>e.g. 52mK at 150MHz for 600 hours of LOFAR observing time.</a:t>
            </a:r>
          </a:p>
          <a:p>
            <a:pPr>
              <a:defRPr/>
            </a:pPr>
            <a:endParaRPr lang="en-GB" sz="1800" kern="1200" dirty="0" smtClean="0"/>
          </a:p>
          <a:p>
            <a:pPr>
              <a:defRPr/>
            </a:pPr>
            <a:endParaRPr lang="en-GB" sz="1800" kern="1200" dirty="0" smtClean="0"/>
          </a:p>
        </p:txBody>
      </p:sp>
      <p:pic>
        <p:nvPicPr>
          <p:cNvPr id="4" name="Picture 3" descr="fg_map.jpg"/>
          <p:cNvPicPr>
            <a:picLocks noChangeAspect="1"/>
          </p:cNvPicPr>
          <p:nvPr/>
        </p:nvPicPr>
        <p:blipFill>
          <a:blip r:embed="rId3" cstate="print"/>
          <a:srcRect l="8597" t="4114" r="7888" b="5921"/>
          <a:stretch>
            <a:fillRect/>
          </a:stretch>
        </p:blipFill>
        <p:spPr>
          <a:xfrm>
            <a:off x="3995738" y="1557338"/>
            <a:ext cx="4897437" cy="3959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140200" y="5805488"/>
            <a:ext cx="4679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Foreground map at 150MHz for a 10°x10° observing window. Temperature scale in K.</a:t>
            </a:r>
          </a:p>
        </p:txBody>
      </p:sp>
      <p:pic>
        <p:nvPicPr>
          <p:cNvPr id="10" name="Picture 9" descr="cs_map.jpg"/>
          <p:cNvPicPr>
            <a:picLocks noChangeAspect="1"/>
          </p:cNvPicPr>
          <p:nvPr/>
        </p:nvPicPr>
        <p:blipFill>
          <a:blip r:embed="rId4" cstate="print"/>
          <a:srcRect l="7041" t="4059" r="6460" b="6189"/>
          <a:stretch>
            <a:fillRect/>
          </a:stretch>
        </p:blipFill>
        <p:spPr>
          <a:xfrm>
            <a:off x="3995935" y="1556792"/>
            <a:ext cx="4896545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62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 l="19907" t="19760" r="15294" b="11121"/>
          <a:stretch>
            <a:fillRect/>
          </a:stretch>
        </p:blipFill>
        <p:spPr bwMode="auto">
          <a:xfrm>
            <a:off x="3095625" y="1412875"/>
            <a:ext cx="5940425" cy="4464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6" name="Rectangle 7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489950" cy="1296988"/>
          </a:xfrm>
        </p:spPr>
        <p:txBody>
          <a:bodyPr/>
          <a:lstStyle/>
          <a:p>
            <a:pPr eaLnBrk="1" hangingPunct="1"/>
            <a:r>
              <a:rPr lang="en-GB" smtClean="0"/>
              <a:t>Problem Outline</a:t>
            </a:r>
          </a:p>
        </p:txBody>
      </p:sp>
      <p:pic>
        <p:nvPicPr>
          <p:cNvPr id="5" name="Content Placeholder 4" descr="sims_lo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131840" y="1412776"/>
            <a:ext cx="5904656" cy="4464497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1" y="1341438"/>
            <a:ext cx="313213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kern="0" dirty="0">
                <a:latin typeface="+mn-lt"/>
                <a:cs typeface="+mn-cs"/>
              </a:rPr>
              <a:t>21cm signal dominated both by foregrounds and by noise.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kern="0" dirty="0">
                <a:latin typeface="+mn-lt"/>
                <a:cs typeface="+mn-cs"/>
              </a:rPr>
              <a:t>Currently most foreground cleaning methods are parametric, e.g. polynomial.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kern="0" dirty="0">
                <a:latin typeface="+mn-lt"/>
                <a:cs typeface="+mn-cs"/>
              </a:rPr>
              <a:t>Non-parametric methods have emerged - </a:t>
            </a:r>
            <a:r>
              <a:rPr lang="en-GB" kern="0" dirty="0" err="1">
                <a:latin typeface="+mn-lt"/>
                <a:cs typeface="+mn-cs"/>
              </a:rPr>
              <a:t>Wp</a:t>
            </a:r>
            <a:r>
              <a:rPr lang="en-GB" kern="0" dirty="0">
                <a:latin typeface="+mn-lt"/>
                <a:cs typeface="+mn-cs"/>
              </a:rPr>
              <a:t> smoothing (</a:t>
            </a:r>
            <a:r>
              <a:rPr lang="en-GB" kern="0" dirty="0" err="1">
                <a:latin typeface="+mn-lt"/>
                <a:cs typeface="+mn-cs"/>
              </a:rPr>
              <a:t>Harker</a:t>
            </a:r>
            <a:r>
              <a:rPr lang="en-GB" kern="0" dirty="0">
                <a:latin typeface="+mn-lt"/>
                <a:cs typeface="+mn-cs"/>
              </a:rPr>
              <a:t> 09).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kern="0" dirty="0">
                <a:latin typeface="+mn-lt"/>
                <a:cs typeface="+mn-cs"/>
              </a:rPr>
              <a:t>Other, powerful techniques have been used on the CMB...</a:t>
            </a:r>
          </a:p>
        </p:txBody>
      </p:sp>
    </p:spTree>
  </p:cSld>
  <p:clrMapOvr>
    <a:masterClrMapping/>
  </p:clrMapOvr>
  <p:transition advTm="1494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489950" cy="1296988"/>
          </a:xfrm>
        </p:spPr>
        <p:txBody>
          <a:bodyPr/>
          <a:lstStyle/>
          <a:p>
            <a:pPr eaLnBrk="1" hangingPunct="1"/>
            <a:r>
              <a:rPr lang="en-GB" dirty="0" smtClean="0"/>
              <a:t>Problem Outline </a:t>
            </a:r>
            <a:r>
              <a:rPr lang="en-GB" dirty="0" smtClean="0"/>
              <a:t>techniques used:</a:t>
            </a:r>
            <a:endParaRPr lang="en-GB" dirty="0" smtClean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250825" y="1341438"/>
            <a:ext cx="828161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Spectral smoothness allows separation of 21cm. Options:</a:t>
            </a:r>
          </a:p>
          <a:p>
            <a:endParaRPr lang="en-GB" dirty="0" smtClean="0"/>
          </a:p>
          <a:p>
            <a:r>
              <a:rPr lang="en-GB" dirty="0" smtClean="0"/>
              <a:t>1 Fit power law to maps </a:t>
            </a:r>
          </a:p>
          <a:p>
            <a:r>
              <a:rPr lang="en-GB" dirty="0" smtClean="0"/>
              <a:t>2 Remove low order polynomials or some constraint </a:t>
            </a:r>
            <a:r>
              <a:rPr lang="en-GB" dirty="0" smtClean="0"/>
              <a:t>fit</a:t>
            </a:r>
          </a:p>
          <a:p>
            <a:r>
              <a:rPr lang="en-GB" dirty="0" smtClean="0"/>
              <a:t>3 </a:t>
            </a:r>
            <a:r>
              <a:rPr lang="en-GB" dirty="0" smtClean="0"/>
              <a:t>Measure components and </a:t>
            </a:r>
            <a:r>
              <a:rPr lang="en-GB" dirty="0" smtClean="0"/>
              <a:t>model components</a:t>
            </a:r>
            <a:endParaRPr lang="en-GB" dirty="0" smtClean="0"/>
          </a:p>
          <a:p>
            <a:r>
              <a:rPr lang="da-DK" dirty="0" smtClean="0"/>
              <a:t>4 Measure modes of the foregrounds from a given FG </a:t>
            </a:r>
            <a:r>
              <a:rPr lang="da-DK" dirty="0" smtClean="0"/>
              <a:t>model</a:t>
            </a:r>
          </a:p>
          <a:p>
            <a:r>
              <a:rPr lang="da-DK" dirty="0" smtClean="0"/>
              <a:t>5 Use sparse or indepenent components of the FG model.</a:t>
            </a:r>
          </a:p>
          <a:p>
            <a:r>
              <a:rPr lang="da-DK" dirty="0" smtClean="0"/>
              <a:t>6</a:t>
            </a:r>
            <a:r>
              <a:rPr lang="da-DK" dirty="0" smtClean="0"/>
              <a:t> .....</a:t>
            </a:r>
            <a:endParaRPr lang="da-DK" dirty="0" smtClean="0"/>
          </a:p>
          <a:p>
            <a:endParaRPr lang="en-GB" dirty="0" smtClean="0"/>
          </a:p>
          <a:p>
            <a:r>
              <a:rPr lang="en-GB" dirty="0" smtClean="0"/>
              <a:t>Issues:</a:t>
            </a:r>
          </a:p>
          <a:p>
            <a:endParaRPr lang="en-GB" dirty="0" smtClean="0"/>
          </a:p>
          <a:p>
            <a:r>
              <a:rPr lang="en-GB" dirty="0" smtClean="0"/>
              <a:t>- Mode mixing of angular and frequency fluctuations by</a:t>
            </a:r>
          </a:p>
          <a:p>
            <a:r>
              <a:rPr lang="en-GB" dirty="0" smtClean="0"/>
              <a:t>frequency-dependent beams (esp. </a:t>
            </a:r>
            <a:r>
              <a:rPr lang="en-GB" dirty="0" smtClean="0"/>
              <a:t>interferometers.</a:t>
            </a:r>
            <a:endParaRPr lang="en-GB" dirty="0" smtClean="0"/>
          </a:p>
          <a:p>
            <a:r>
              <a:rPr lang="en-GB" dirty="0" smtClean="0"/>
              <a:t>- Robustness Biasing introduced if foreground model poorly</a:t>
            </a:r>
          </a:p>
          <a:p>
            <a:r>
              <a:rPr lang="en-GB" dirty="0" smtClean="0"/>
              <a:t>understood (esp. non-</a:t>
            </a:r>
            <a:r>
              <a:rPr lang="en-GB" dirty="0" err="1" smtClean="0"/>
              <a:t>gaussianities</a:t>
            </a:r>
            <a:r>
              <a:rPr lang="en-GB" dirty="0" smtClean="0"/>
              <a:t>). </a:t>
            </a:r>
          </a:p>
          <a:p>
            <a:r>
              <a:rPr lang="en-GB" dirty="0" smtClean="0"/>
              <a:t>- Statistical Optimality Need to keep track of transformations</a:t>
            </a:r>
          </a:p>
          <a:p>
            <a:r>
              <a:rPr lang="en-GB" dirty="0" smtClean="0"/>
              <a:t>on statistics, for optimal PS </a:t>
            </a:r>
            <a:r>
              <a:rPr lang="en-GB" dirty="0" smtClean="0"/>
              <a:t>estimation</a:t>
            </a:r>
            <a:endParaRPr lang="en-GB" dirty="0" smtClean="0"/>
          </a:p>
          <a:p>
            <a:r>
              <a:rPr lang="en-GB" kern="0" dirty="0" smtClean="0"/>
              <a:t>- Model Dependent [</a:t>
            </a:r>
            <a:r>
              <a:rPr lang="en-GB" kern="0" dirty="0" smtClean="0"/>
              <a:t>4] </a:t>
            </a:r>
            <a:r>
              <a:rPr lang="en-GB" kern="0" dirty="0" smtClean="0"/>
              <a:t>although </a:t>
            </a:r>
            <a:r>
              <a:rPr lang="en-GB" kern="0" dirty="0" smtClean="0"/>
              <a:t>in </a:t>
            </a:r>
            <a:r>
              <a:rPr lang="en-GB" kern="0" dirty="0" err="1" smtClean="0"/>
              <a:t>simulatons</a:t>
            </a:r>
            <a:r>
              <a:rPr lang="en-GB" kern="0" dirty="0" smtClean="0"/>
              <a:t> there are excellent </a:t>
            </a:r>
            <a:r>
              <a:rPr lang="en-GB" kern="0" dirty="0" smtClean="0"/>
              <a:t>results.</a:t>
            </a:r>
            <a:endParaRPr lang="en-GB" kern="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kern="0" dirty="0">
              <a:latin typeface="+mn-lt"/>
            </a:endParaRPr>
          </a:p>
        </p:txBody>
      </p:sp>
    </p:spTree>
  </p:cSld>
  <p:clrMapOvr>
    <a:masterClrMapping/>
  </p:clrMapOvr>
  <p:transition advTm="35926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919163"/>
            <a:ext cx="85534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254125" y="-26988"/>
            <a:ext cx="5910263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kern="0" dirty="0" smtClean="0">
                <a:solidFill>
                  <a:schemeClr val="bg1"/>
                </a:solidFill>
              </a:rPr>
              <a:t>Effects on the power spectrum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604838"/>
            <a:ext cx="8634413" cy="599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489950" cy="1296988"/>
          </a:xfrm>
        </p:spPr>
        <p:txBody>
          <a:bodyPr/>
          <a:lstStyle/>
          <a:p>
            <a:r>
              <a:rPr lang="en-GB" dirty="0" smtClean="0"/>
              <a:t>I</a:t>
            </a:r>
            <a:r>
              <a:rPr lang="en-GB" dirty="0" smtClean="0"/>
              <a:t>nvestigating using </a:t>
            </a:r>
            <a:r>
              <a:rPr lang="en-GB" dirty="0" err="1" smtClean="0"/>
              <a:t>Bispectrum</a:t>
            </a:r>
            <a:r>
              <a:rPr lang="en-GB" dirty="0" smtClean="0"/>
              <a:t> and phase analysis to test the foreground subtraction method.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38" y="2000240"/>
            <a:ext cx="4241800" cy="3457575"/>
          </a:xfrm>
        </p:spPr>
        <p:txBody>
          <a:bodyPr/>
          <a:lstStyle/>
          <a:p>
            <a:r>
              <a:rPr lang="en-GB" sz="2000" dirty="0" smtClean="0"/>
              <a:t>Method of choice here was GNILC used by the Bingo collaboration.</a:t>
            </a:r>
          </a:p>
          <a:p>
            <a:r>
              <a:rPr lang="en-GB" sz="2000" dirty="0" smtClean="0"/>
              <a:t>Maps foregrounds were subtracted as discussed and analysis tools were created to benchmark phase correlations and </a:t>
            </a:r>
            <a:r>
              <a:rPr lang="en-GB" sz="2000" dirty="0" err="1" smtClean="0"/>
              <a:t>bispectrum</a:t>
            </a:r>
            <a:r>
              <a:rPr lang="en-GB" sz="2000" dirty="0" smtClean="0"/>
              <a:t> of residuals.</a:t>
            </a:r>
            <a:endParaRPr lang="en-GB" sz="2000" dirty="0"/>
          </a:p>
        </p:txBody>
      </p: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000240"/>
            <a:ext cx="2800338" cy="255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143644"/>
            <a:ext cx="8143932" cy="55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809676"/>
            <a:ext cx="8143932" cy="5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513522"/>
            <a:ext cx="8143932" cy="52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8575" y="4572008"/>
            <a:ext cx="92011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Residual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28775"/>
            <a:ext cx="8489950" cy="4537075"/>
          </a:xfrm>
        </p:spPr>
        <p:txBody>
          <a:bodyPr/>
          <a:lstStyle/>
          <a:p>
            <a:pPr>
              <a:defRPr/>
            </a:pP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We can project different signal elements onto the source space using the mixing matrix (A) calculated by GMCA in order to understand the amount of leakage.</a:t>
            </a:r>
          </a:p>
          <a:p>
            <a:pPr>
              <a:defRPr/>
            </a:pPr>
            <a:endParaRPr lang="en-GB" sz="2400" b="1" dirty="0" smtClean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R</a:t>
            </a:r>
            <a:r>
              <a:rPr lang="en-GB" sz="2400" b="1" baseline="-25000" dirty="0" smtClean="0">
                <a:solidFill>
                  <a:schemeClr val="tx2"/>
                </a:solidFill>
                <a:latin typeface="+mj-lt"/>
              </a:rPr>
              <a:t>fg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 = </a:t>
            </a:r>
            <a:r>
              <a:rPr lang="en-GB" sz="2400" b="1" dirty="0" err="1" smtClean="0">
                <a:solidFill>
                  <a:schemeClr val="tx2"/>
                </a:solidFill>
                <a:latin typeface="+mj-lt"/>
              </a:rPr>
              <a:t>fg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 – ( A (A</a:t>
            </a:r>
            <a:r>
              <a:rPr lang="en-GB" sz="2400" b="1" baseline="30000" dirty="0" smtClean="0">
                <a:solidFill>
                  <a:schemeClr val="tx2"/>
                </a:solidFill>
                <a:latin typeface="+mj-lt"/>
              </a:rPr>
              <a:t>T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 A)</a:t>
            </a:r>
            <a:r>
              <a:rPr lang="en-GB" sz="2400" b="1" baseline="30000" dirty="0" smtClean="0">
                <a:solidFill>
                  <a:schemeClr val="tx2"/>
                </a:solidFill>
                <a:latin typeface="+mj-lt"/>
              </a:rPr>
              <a:t>-1 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A</a:t>
            </a:r>
            <a:r>
              <a:rPr lang="en-GB" sz="2400" b="1" baseline="30000" dirty="0" smtClean="0">
                <a:solidFill>
                  <a:schemeClr val="tx2"/>
                </a:solidFill>
                <a:latin typeface="+mj-lt"/>
              </a:rPr>
              <a:t>T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 ) </a:t>
            </a:r>
            <a:r>
              <a:rPr lang="en-GB" sz="2400" b="1" dirty="0" err="1" smtClean="0">
                <a:solidFill>
                  <a:schemeClr val="tx2"/>
                </a:solidFill>
                <a:latin typeface="+mj-lt"/>
              </a:rPr>
              <a:t>fg</a:t>
            </a:r>
            <a:endParaRPr lang="en-GB" sz="2400" b="1" dirty="0" smtClean="0">
              <a:solidFill>
                <a:schemeClr val="tx2"/>
              </a:solidFill>
              <a:latin typeface="+mj-lt"/>
            </a:endParaRPr>
          </a:p>
          <a:p>
            <a:pPr>
              <a:buFontTx/>
              <a:buNone/>
              <a:defRPr/>
            </a:pP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   Amount of foreground leakage into reconstructed </a:t>
            </a:r>
            <a:r>
              <a:rPr lang="en-GB" sz="2400" b="1" dirty="0" err="1" smtClean="0">
                <a:solidFill>
                  <a:schemeClr val="tx2"/>
                </a:solidFill>
                <a:latin typeface="+mj-lt"/>
              </a:rPr>
              <a:t>nocs</a:t>
            </a:r>
            <a:endParaRPr lang="en-GB" sz="2400" b="1" dirty="0" smtClean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C</a:t>
            </a:r>
            <a:r>
              <a:rPr lang="en-GB" sz="2400" b="1" baseline="-25000" dirty="0" smtClean="0">
                <a:solidFill>
                  <a:schemeClr val="tx2"/>
                </a:solidFill>
                <a:latin typeface="+mj-lt"/>
              </a:rPr>
              <a:t>nocs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 = ( A (A</a:t>
            </a:r>
            <a:r>
              <a:rPr lang="en-GB" sz="2400" b="1" baseline="30000" dirty="0" smtClean="0">
                <a:solidFill>
                  <a:schemeClr val="tx2"/>
                </a:solidFill>
                <a:latin typeface="+mj-lt"/>
              </a:rPr>
              <a:t>T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 A)</a:t>
            </a:r>
            <a:r>
              <a:rPr lang="en-GB" sz="2400" b="1" baseline="30000" dirty="0" smtClean="0">
                <a:solidFill>
                  <a:schemeClr val="tx2"/>
                </a:solidFill>
                <a:latin typeface="+mj-lt"/>
              </a:rPr>
              <a:t>-1 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A</a:t>
            </a:r>
            <a:r>
              <a:rPr lang="en-GB" sz="2400" b="1" baseline="30000" dirty="0" smtClean="0">
                <a:solidFill>
                  <a:schemeClr val="tx2"/>
                </a:solidFill>
                <a:latin typeface="+mj-lt"/>
              </a:rPr>
              <a:t>T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 ) (</a:t>
            </a:r>
            <a:r>
              <a:rPr lang="en-GB" sz="2400" b="1" dirty="0" err="1" smtClean="0">
                <a:solidFill>
                  <a:schemeClr val="tx2"/>
                </a:solidFill>
                <a:latin typeface="+mj-lt"/>
              </a:rPr>
              <a:t>no+cs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) </a:t>
            </a:r>
            <a:br>
              <a:rPr lang="en-GB" sz="2400" b="1" dirty="0" smtClean="0">
                <a:solidFill>
                  <a:schemeClr val="tx2"/>
                </a:solidFill>
                <a:latin typeface="+mj-lt"/>
              </a:rPr>
            </a:b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Amount of simulated </a:t>
            </a:r>
            <a:r>
              <a:rPr lang="en-GB" sz="2400" b="1" dirty="0" err="1" smtClean="0">
                <a:solidFill>
                  <a:schemeClr val="tx2"/>
                </a:solidFill>
                <a:latin typeface="+mj-lt"/>
              </a:rPr>
              <a:t>no+cs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 leakage into the reconstructed foregrounds.</a:t>
            </a:r>
          </a:p>
          <a:p>
            <a:pPr>
              <a:defRPr/>
            </a:pPr>
            <a:r>
              <a:rPr lang="en-GB" sz="2400" b="1" dirty="0" err="1" smtClean="0">
                <a:solidFill>
                  <a:schemeClr val="tx2"/>
                </a:solidFill>
              </a:rPr>
              <a:t>N</a:t>
            </a:r>
            <a:r>
              <a:rPr lang="en-GB" sz="2400" b="1" baseline="-25000" dirty="0" err="1" smtClean="0">
                <a:solidFill>
                  <a:schemeClr val="tx2"/>
                </a:solidFill>
              </a:rPr>
              <a:t>nocs</a:t>
            </a:r>
            <a:r>
              <a:rPr lang="en-GB" sz="2400" b="1" dirty="0" smtClean="0">
                <a:solidFill>
                  <a:schemeClr val="tx2"/>
                </a:solidFill>
              </a:rPr>
              <a:t> = ( A (A</a:t>
            </a:r>
            <a:r>
              <a:rPr lang="en-GB" sz="2400" b="1" baseline="30000" dirty="0" smtClean="0">
                <a:solidFill>
                  <a:schemeClr val="tx2"/>
                </a:solidFill>
              </a:rPr>
              <a:t>T</a:t>
            </a:r>
            <a:r>
              <a:rPr lang="en-GB" sz="2400" b="1" dirty="0" smtClean="0">
                <a:solidFill>
                  <a:schemeClr val="tx2"/>
                </a:solidFill>
              </a:rPr>
              <a:t> A)</a:t>
            </a:r>
            <a:r>
              <a:rPr lang="en-GB" sz="2400" b="1" baseline="30000" dirty="0" smtClean="0">
                <a:solidFill>
                  <a:schemeClr val="tx2"/>
                </a:solidFill>
              </a:rPr>
              <a:t>-1 </a:t>
            </a:r>
            <a:r>
              <a:rPr lang="en-GB" sz="2400" b="1" dirty="0" smtClean="0">
                <a:solidFill>
                  <a:schemeClr val="tx2"/>
                </a:solidFill>
              </a:rPr>
              <a:t>A</a:t>
            </a:r>
            <a:r>
              <a:rPr lang="en-GB" sz="2400" b="1" baseline="30000" dirty="0" smtClean="0">
                <a:solidFill>
                  <a:schemeClr val="tx2"/>
                </a:solidFill>
              </a:rPr>
              <a:t>T</a:t>
            </a:r>
            <a:r>
              <a:rPr lang="en-GB" sz="2400" b="1" dirty="0" smtClean="0">
                <a:solidFill>
                  <a:schemeClr val="tx2"/>
                </a:solidFill>
              </a:rPr>
              <a:t> ) (no) -&gt;                                             could try to correct for that!</a:t>
            </a:r>
            <a:endParaRPr lang="en-GB" sz="2400" b="1" dirty="0" smtClean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692696"/>
            <a:ext cx="8489950" cy="1296988"/>
          </a:xfrm>
        </p:spPr>
        <p:txBody>
          <a:bodyPr/>
          <a:lstStyle/>
          <a:p>
            <a:r>
              <a:rPr lang="en-GB" dirty="0"/>
              <a:t>Conclusions</a:t>
            </a:r>
            <a:r>
              <a:rPr lang="en-GB" dirty="0" smtClean="0"/>
              <a:t>… Looking forward.</a:t>
            </a:r>
            <a:endParaRPr lang="en-US" dirty="0"/>
          </a:p>
        </p:txBody>
      </p:sp>
      <p:sp>
        <p:nvSpPr>
          <p:cNvPr id="528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36"/>
            <a:ext cx="8229600" cy="4896544"/>
          </a:xfrm>
        </p:spPr>
        <p:txBody>
          <a:bodyPr/>
          <a:lstStyle/>
          <a:p>
            <a:r>
              <a:rPr lang="en-GB" sz="2000" dirty="0" smtClean="0"/>
              <a:t>21cm is a very rich area of research</a:t>
            </a:r>
          </a:p>
          <a:p>
            <a:r>
              <a:rPr lang="en-GB" sz="2000" dirty="0" smtClean="0"/>
              <a:t>Lots to be done, relating to astrophysics, cosmology, statistical methods (component separation), </a:t>
            </a:r>
            <a:r>
              <a:rPr lang="en-GB" sz="2000" dirty="0" smtClean="0"/>
              <a:t>etc...</a:t>
            </a:r>
            <a:endParaRPr lang="en-GB" sz="2000" dirty="0"/>
          </a:p>
          <a:p>
            <a:pPr>
              <a:defRPr/>
            </a:pPr>
            <a:r>
              <a:rPr lang="en-GB" sz="2000" dirty="0" smtClean="0"/>
              <a:t>We have to firm up a detection of IM in order to hopefully bring all the promises which we theoretically know exist in this area of science.</a:t>
            </a:r>
            <a:endParaRPr lang="en-GB" sz="2000" dirty="0" smtClean="0"/>
          </a:p>
          <a:p>
            <a:pPr>
              <a:defRPr/>
            </a:pPr>
            <a:r>
              <a:rPr lang="en-GB" sz="2000" dirty="0" smtClean="0"/>
              <a:t>The</a:t>
            </a:r>
            <a:r>
              <a:rPr lang="en-GB" sz="2000" dirty="0" smtClean="0"/>
              <a:t> reconstructed maps will have a hu</a:t>
            </a:r>
            <a:r>
              <a:rPr lang="en-GB" sz="2000" dirty="0" smtClean="0"/>
              <a:t>ge wealth of not only </a:t>
            </a:r>
            <a:r>
              <a:rPr lang="en-GB" sz="2000" dirty="0" err="1" smtClean="0"/>
              <a:t>comsological</a:t>
            </a:r>
            <a:r>
              <a:rPr lang="en-GB" sz="2000" dirty="0" smtClean="0"/>
              <a:t> but also astrophysical data.</a:t>
            </a:r>
          </a:p>
          <a:p>
            <a:pPr>
              <a:defRPr/>
            </a:pPr>
            <a:endParaRPr lang="en-GB" sz="2000" dirty="0" smtClean="0"/>
          </a:p>
          <a:p>
            <a:pPr>
              <a:buFontTx/>
              <a:buNone/>
              <a:defRPr/>
            </a:pPr>
            <a:r>
              <a:rPr lang="en-GB" sz="2400" b="1" dirty="0" smtClean="0">
                <a:solidFill>
                  <a:schemeClr val="tx2"/>
                </a:solidFill>
              </a:rPr>
              <a:t>Future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chemeClr val="tx2"/>
                </a:solidFill>
              </a:rPr>
              <a:t>Questions</a:t>
            </a:r>
            <a:r>
              <a:rPr lang="en-GB" sz="2400" dirty="0" smtClean="0"/>
              <a:t>:</a:t>
            </a:r>
          </a:p>
          <a:p>
            <a:pPr>
              <a:defRPr/>
            </a:pPr>
            <a:r>
              <a:rPr lang="en-GB" sz="2000" dirty="0" smtClean="0"/>
              <a:t>What are the future hurdles that the projects we will heard about this week will have… Possibly calibration and foreground subtraction, but we should hear from the different projects themselves.</a:t>
            </a:r>
            <a:endParaRPr lang="en-GB" sz="2000" dirty="0" smtClean="0"/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endParaRPr lang="en-GB" sz="2400" dirty="0" smtClean="0"/>
          </a:p>
          <a:p>
            <a:pPr lvl="1"/>
            <a:endParaRPr lang="en-GB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73050" y="54868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Constraint: CMB large scale polarization </a:t>
            </a:r>
            <a:r>
              <a:rPr lang="en-US" sz="2800" dirty="0" smtClean="0"/>
              <a:t>WMAP</a:t>
            </a:r>
            <a:endParaRPr lang="en-US" sz="2800" dirty="0"/>
          </a:p>
        </p:txBody>
      </p:sp>
      <p:pic>
        <p:nvPicPr>
          <p:cNvPr id="22533" name="Picture 5" descr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24744"/>
            <a:ext cx="5040560" cy="521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1078378" y="4581128"/>
            <a:ext cx="381000" cy="382587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7938" y="4384923"/>
            <a:ext cx="6724656" cy="24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0"/>
          <p:cNvSpPr txBox="1">
            <a:spLocks noChangeArrowheads="1"/>
          </p:cNvSpPr>
          <p:nvPr/>
        </p:nvSpPr>
        <p:spPr bwMode="auto">
          <a:xfrm>
            <a:off x="211138" y="980728"/>
            <a:ext cx="2057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Combined CMB + GP constraints on </a:t>
            </a:r>
            <a:r>
              <a:rPr lang="en-US" dirty="0" err="1"/>
              <a:t>reionization</a:t>
            </a:r>
            <a:r>
              <a:rPr lang="en-US" dirty="0"/>
              <a:t> 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143108" y="1321958"/>
            <a:ext cx="6804025" cy="4464496"/>
            <a:chOff x="1776" y="0"/>
            <a:chExt cx="3984" cy="2919"/>
          </a:xfrm>
        </p:grpSpPr>
        <p:pic>
          <p:nvPicPr>
            <p:cNvPr id="24581" name="Picture 2" descr="fHI"/>
            <p:cNvPicPr>
              <a:picLocks noChangeAspect="1" noChangeArrowheads="1"/>
            </p:cNvPicPr>
            <p:nvPr/>
          </p:nvPicPr>
          <p:blipFill>
            <a:blip r:embed="rId3" cstate="print">
              <a:lum bright="-34000" contrast="68000"/>
            </a:blip>
            <a:srcRect/>
            <a:stretch>
              <a:fillRect/>
            </a:stretch>
          </p:blipFill>
          <p:spPr bwMode="auto">
            <a:xfrm>
              <a:off x="1776" y="0"/>
              <a:ext cx="3984" cy="2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2" name="Rectangle 4"/>
            <p:cNvSpPr>
              <a:spLocks noChangeArrowheads="1"/>
            </p:cNvSpPr>
            <p:nvPr/>
          </p:nvSpPr>
          <p:spPr bwMode="auto">
            <a:xfrm>
              <a:off x="3216" y="720"/>
              <a:ext cx="576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83" name="Rectangle 8"/>
            <p:cNvSpPr>
              <a:spLocks noChangeArrowheads="1"/>
            </p:cNvSpPr>
            <p:nvPr/>
          </p:nvSpPr>
          <p:spPr bwMode="auto">
            <a:xfrm>
              <a:off x="3216" y="1632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84" name="Rectangle 12"/>
            <p:cNvSpPr>
              <a:spLocks noChangeArrowheads="1"/>
            </p:cNvSpPr>
            <p:nvPr/>
          </p:nvSpPr>
          <p:spPr bwMode="auto">
            <a:xfrm>
              <a:off x="2208" y="144"/>
              <a:ext cx="1008" cy="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85" name="Freeform 14"/>
            <p:cNvSpPr>
              <a:spLocks/>
            </p:cNvSpPr>
            <p:nvPr/>
          </p:nvSpPr>
          <p:spPr bwMode="auto">
            <a:xfrm>
              <a:off x="3848" y="312"/>
              <a:ext cx="280" cy="888"/>
            </a:xfrm>
            <a:custGeom>
              <a:avLst/>
              <a:gdLst>
                <a:gd name="T0" fmla="*/ 40 w 280"/>
                <a:gd name="T1" fmla="*/ 888 h 888"/>
                <a:gd name="T2" fmla="*/ 40 w 280"/>
                <a:gd name="T3" fmla="*/ 408 h 888"/>
                <a:gd name="T4" fmla="*/ 280 w 280"/>
                <a:gd name="T5" fmla="*/ 24 h 888"/>
                <a:gd name="T6" fmla="*/ 40 w 280"/>
                <a:gd name="T7" fmla="*/ 552 h 888"/>
                <a:gd name="T8" fmla="*/ 136 w 280"/>
                <a:gd name="T9" fmla="*/ 360 h 8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888"/>
                <a:gd name="T17" fmla="*/ 280 w 280"/>
                <a:gd name="T18" fmla="*/ 888 h 8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888">
                  <a:moveTo>
                    <a:pt x="40" y="888"/>
                  </a:moveTo>
                  <a:cubicBezTo>
                    <a:pt x="20" y="720"/>
                    <a:pt x="0" y="552"/>
                    <a:pt x="40" y="408"/>
                  </a:cubicBezTo>
                  <a:cubicBezTo>
                    <a:pt x="80" y="264"/>
                    <a:pt x="280" y="0"/>
                    <a:pt x="280" y="24"/>
                  </a:cubicBezTo>
                  <a:cubicBezTo>
                    <a:pt x="280" y="48"/>
                    <a:pt x="64" y="496"/>
                    <a:pt x="40" y="552"/>
                  </a:cubicBezTo>
                  <a:cubicBezTo>
                    <a:pt x="16" y="608"/>
                    <a:pt x="76" y="484"/>
                    <a:pt x="136" y="360"/>
                  </a:cubicBezTo>
                </a:path>
              </a:pathLst>
            </a:custGeom>
            <a:noFill/>
            <a:ln w="9525" cap="flat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6" name="Freeform 15"/>
            <p:cNvSpPr>
              <a:spLocks/>
            </p:cNvSpPr>
            <p:nvPr/>
          </p:nvSpPr>
          <p:spPr bwMode="auto">
            <a:xfrm>
              <a:off x="3841" y="352"/>
              <a:ext cx="304" cy="856"/>
            </a:xfrm>
            <a:custGeom>
              <a:avLst/>
              <a:gdLst>
                <a:gd name="T0" fmla="*/ 31 w 304"/>
                <a:gd name="T1" fmla="*/ 856 h 856"/>
                <a:gd name="T2" fmla="*/ 31 w 304"/>
                <a:gd name="T3" fmla="*/ 608 h 856"/>
                <a:gd name="T4" fmla="*/ 95 w 304"/>
                <a:gd name="T5" fmla="*/ 432 h 856"/>
                <a:gd name="T6" fmla="*/ 127 w 304"/>
                <a:gd name="T7" fmla="*/ 336 h 856"/>
                <a:gd name="T8" fmla="*/ 183 w 304"/>
                <a:gd name="T9" fmla="*/ 192 h 856"/>
                <a:gd name="T10" fmla="*/ 287 w 304"/>
                <a:gd name="T11" fmla="*/ 48 h 856"/>
                <a:gd name="T12" fmla="*/ 263 w 304"/>
                <a:gd name="T13" fmla="*/ 0 h 8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4"/>
                <a:gd name="T22" fmla="*/ 0 h 856"/>
                <a:gd name="T23" fmla="*/ 304 w 304"/>
                <a:gd name="T24" fmla="*/ 856 h 8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4" h="856">
                  <a:moveTo>
                    <a:pt x="31" y="856"/>
                  </a:moveTo>
                  <a:cubicBezTo>
                    <a:pt x="0" y="763"/>
                    <a:pt x="18" y="828"/>
                    <a:pt x="31" y="608"/>
                  </a:cubicBezTo>
                  <a:cubicBezTo>
                    <a:pt x="35" y="539"/>
                    <a:pt x="58" y="487"/>
                    <a:pt x="95" y="432"/>
                  </a:cubicBezTo>
                  <a:cubicBezTo>
                    <a:pt x="113" y="405"/>
                    <a:pt x="109" y="363"/>
                    <a:pt x="127" y="336"/>
                  </a:cubicBezTo>
                  <a:cubicBezTo>
                    <a:pt x="156" y="292"/>
                    <a:pt x="155" y="234"/>
                    <a:pt x="183" y="192"/>
                  </a:cubicBezTo>
                  <a:cubicBezTo>
                    <a:pt x="216" y="143"/>
                    <a:pt x="245" y="90"/>
                    <a:pt x="287" y="48"/>
                  </a:cubicBezTo>
                  <a:cubicBezTo>
                    <a:pt x="295" y="10"/>
                    <a:pt x="304" y="0"/>
                    <a:pt x="263" y="0"/>
                  </a:cubicBezTo>
                </a:path>
              </a:pathLst>
            </a:custGeom>
            <a:noFill/>
            <a:ln w="9525" cap="flat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7" name="Freeform 16"/>
            <p:cNvSpPr>
              <a:spLocks/>
            </p:cNvSpPr>
            <p:nvPr/>
          </p:nvSpPr>
          <p:spPr bwMode="auto">
            <a:xfrm>
              <a:off x="3072" y="480"/>
              <a:ext cx="144" cy="624"/>
            </a:xfrm>
            <a:custGeom>
              <a:avLst/>
              <a:gdLst>
                <a:gd name="T0" fmla="*/ 100 w 208"/>
                <a:gd name="T1" fmla="*/ 0 h 760"/>
                <a:gd name="T2" fmla="*/ 88 w 208"/>
                <a:gd name="T3" fmla="*/ 11 h 760"/>
                <a:gd name="T4" fmla="*/ 62 w 208"/>
                <a:gd name="T5" fmla="*/ 124 h 760"/>
                <a:gd name="T6" fmla="*/ 54 w 208"/>
                <a:gd name="T7" fmla="*/ 140 h 760"/>
                <a:gd name="T8" fmla="*/ 42 w 208"/>
                <a:gd name="T9" fmla="*/ 189 h 760"/>
                <a:gd name="T10" fmla="*/ 23 w 208"/>
                <a:gd name="T11" fmla="*/ 237 h 760"/>
                <a:gd name="T12" fmla="*/ 0 w 208"/>
                <a:gd name="T13" fmla="*/ 512 h 7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"/>
                <a:gd name="T22" fmla="*/ 0 h 760"/>
                <a:gd name="T23" fmla="*/ 208 w 208"/>
                <a:gd name="T24" fmla="*/ 760 h 7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" h="760">
                  <a:moveTo>
                    <a:pt x="208" y="0"/>
                  </a:moveTo>
                  <a:cubicBezTo>
                    <a:pt x="200" y="5"/>
                    <a:pt x="189" y="8"/>
                    <a:pt x="184" y="16"/>
                  </a:cubicBezTo>
                  <a:cubicBezTo>
                    <a:pt x="160" y="54"/>
                    <a:pt x="143" y="138"/>
                    <a:pt x="128" y="184"/>
                  </a:cubicBezTo>
                  <a:cubicBezTo>
                    <a:pt x="125" y="193"/>
                    <a:pt x="116" y="199"/>
                    <a:pt x="112" y="208"/>
                  </a:cubicBezTo>
                  <a:cubicBezTo>
                    <a:pt x="102" y="231"/>
                    <a:pt x="102" y="259"/>
                    <a:pt x="88" y="280"/>
                  </a:cubicBezTo>
                  <a:cubicBezTo>
                    <a:pt x="61" y="320"/>
                    <a:pt x="58" y="316"/>
                    <a:pt x="48" y="352"/>
                  </a:cubicBezTo>
                  <a:cubicBezTo>
                    <a:pt x="12" y="483"/>
                    <a:pt x="0" y="625"/>
                    <a:pt x="0" y="760"/>
                  </a:cubicBezTo>
                </a:path>
              </a:pathLst>
            </a:custGeom>
            <a:noFill/>
            <a:ln w="38100" cap="flat" cmpd="sng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8" name="Line 31"/>
            <p:cNvSpPr>
              <a:spLocks noChangeShapeType="1"/>
            </p:cNvSpPr>
            <p:nvPr/>
          </p:nvSpPr>
          <p:spPr bwMode="auto">
            <a:xfrm>
              <a:off x="4208" y="168"/>
              <a:ext cx="1" cy="208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4578" name="Text Box 29"/>
          <p:cNvSpPr txBox="1">
            <a:spLocks noChangeArrowheads="1"/>
          </p:cNvSpPr>
          <p:nvPr/>
        </p:nvSpPr>
        <p:spPr bwMode="auto">
          <a:xfrm>
            <a:off x="142844" y="5714874"/>
            <a:ext cx="89916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Symbol" pitchFamily="28" charset="2"/>
              </a:rPr>
              <a:t></a:t>
            </a:r>
            <a:r>
              <a:rPr lang="en-US" sz="1600" dirty="0"/>
              <a:t>e </a:t>
            </a:r>
            <a:r>
              <a:rPr lang="en-US" dirty="0"/>
              <a:t>= integral measure to recombination=&gt; 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allows </a:t>
            </a:r>
            <a:r>
              <a:rPr lang="en-US" dirty="0"/>
              <a:t>many IGM </a:t>
            </a:r>
            <a:r>
              <a:rPr lang="en-US" dirty="0" smtClean="0"/>
              <a:t>histories …. Further constraints from </a:t>
            </a:r>
            <a:r>
              <a:rPr lang="en-US" dirty="0" err="1" smtClean="0"/>
              <a:t>kSZ</a:t>
            </a:r>
            <a:r>
              <a:rPr lang="en-US" dirty="0" smtClean="0"/>
              <a:t>…</a:t>
            </a:r>
          </a:p>
        </p:txBody>
      </p:sp>
      <p:pic>
        <p:nvPicPr>
          <p:cNvPr id="132097" name="Picture 1" descr="C:\Users\FbaLAPTOP-P52\Dropbox\DesktopHOME\Documents.TALKS\blank.png"/>
          <p:cNvPicPr>
            <a:picLocks noChangeAspect="1" noChangeArrowheads="1"/>
          </p:cNvPicPr>
          <p:nvPr/>
        </p:nvPicPr>
        <p:blipFill>
          <a:blip r:embed="rId4" cstate="print"/>
          <a:srcRect r="4344"/>
          <a:stretch>
            <a:fillRect/>
          </a:stretch>
        </p:blipFill>
        <p:spPr bwMode="auto">
          <a:xfrm>
            <a:off x="6446836" y="1697958"/>
            <a:ext cx="500066" cy="214314"/>
          </a:xfrm>
          <a:prstGeom prst="rect">
            <a:avLst/>
          </a:prstGeom>
          <a:noFill/>
        </p:spPr>
      </p:pic>
      <p:pic>
        <p:nvPicPr>
          <p:cNvPr id="14" name="Picture 1" descr="C:\Users\FbaLAPTOP-P52\Dropbox\DesktopHOME\Documents.TALKS\blank.png"/>
          <p:cNvPicPr>
            <a:picLocks noChangeAspect="1" noChangeArrowheads="1"/>
          </p:cNvPicPr>
          <p:nvPr/>
        </p:nvPicPr>
        <p:blipFill>
          <a:blip r:embed="rId5" cstate="print"/>
          <a:srcRect r="4344"/>
          <a:stretch>
            <a:fillRect/>
          </a:stretch>
        </p:blipFill>
        <p:spPr bwMode="auto">
          <a:xfrm>
            <a:off x="6661149" y="1697958"/>
            <a:ext cx="333377" cy="142876"/>
          </a:xfrm>
          <a:prstGeom prst="rect">
            <a:avLst/>
          </a:prstGeom>
          <a:noFill/>
        </p:spPr>
      </p:pic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176468"/>
            <a:ext cx="8733158" cy="332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21cm Radiation</a:t>
            </a:r>
          </a:p>
        </p:txBody>
      </p:sp>
      <p:pic>
        <p:nvPicPr>
          <p:cNvPr id="1028" name="Content Placeholder 5" descr="spin_fli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1700213"/>
            <a:ext cx="3529013" cy="1809750"/>
          </a:xfr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292725" y="2276475"/>
          <a:ext cx="3024188" cy="647700"/>
        </p:xfrm>
        <a:graphic>
          <a:graphicData uri="http://schemas.openxmlformats.org/presentationml/2006/ole">
            <p:oleObj spid="_x0000_s130050" name="Equation" r:id="rId4" imgW="1066680" imgH="228600" progId="Equation.3">
              <p:embed/>
            </p:oleObj>
          </a:graphicData>
        </a:graphic>
      </p:graphicFrame>
      <p:sp>
        <p:nvSpPr>
          <p:cNvPr id="1029" name="TextBox 9"/>
          <p:cNvSpPr txBox="1">
            <a:spLocks noChangeArrowheads="1"/>
          </p:cNvSpPr>
          <p:nvPr/>
        </p:nvSpPr>
        <p:spPr bwMode="auto">
          <a:xfrm>
            <a:off x="468313" y="4652963"/>
            <a:ext cx="3816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So, for </a:t>
            </a:r>
            <a:r>
              <a:rPr lang="en-GB" dirty="0" err="1"/>
              <a:t>redshift</a:t>
            </a:r>
            <a:r>
              <a:rPr lang="en-GB" dirty="0"/>
              <a:t> ~ </a:t>
            </a:r>
            <a:r>
              <a:rPr lang="en-GB" dirty="0" smtClean="0"/>
              <a:t>9, </a:t>
            </a:r>
            <a:r>
              <a:rPr lang="en-GB" dirty="0"/>
              <a:t>we would observe the radiation as having 2m wavelength</a:t>
            </a:r>
          </a:p>
        </p:txBody>
      </p:sp>
      <p:pic>
        <p:nvPicPr>
          <p:cNvPr id="11" name="Picture 10" descr="lofar_hb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9700" y="3860800"/>
            <a:ext cx="3151188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323528" y="3717032"/>
            <a:ext cx="4535488" cy="2709862"/>
            <a:chOff x="0" y="618"/>
            <a:chExt cx="5760" cy="3702"/>
          </a:xfrm>
        </p:grpSpPr>
        <p:pic>
          <p:nvPicPr>
            <p:cNvPr id="8" name="Picture 15" descr="M101SPECTR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18"/>
              <a:ext cx="5760" cy="3702"/>
            </a:xfrm>
            <a:prstGeom prst="rect">
              <a:avLst/>
            </a:prstGeom>
            <a:noFill/>
          </p:spPr>
        </p:pic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1488" y="3312"/>
              <a:ext cx="48" cy="144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advTm="1500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76672"/>
            <a:ext cx="8489950" cy="1296988"/>
          </a:xfrm>
        </p:spPr>
        <p:txBody>
          <a:bodyPr/>
          <a:lstStyle/>
          <a:p>
            <a:r>
              <a:rPr lang="en-US" dirty="0"/>
              <a:t>21 cm basics</a:t>
            </a:r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C79E5-25F7-499E-ACD4-AADDB3FF5FCA}" type="slidenum">
              <a:rPr lang="en-US"/>
              <a:pPr/>
              <a:t>8</a:t>
            </a:fld>
            <a:endParaRPr lang="en-US"/>
          </a:p>
        </p:txBody>
      </p:sp>
      <p:pic>
        <p:nvPicPr>
          <p:cNvPr id="23553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612625"/>
            <a:ext cx="5258544" cy="775586"/>
          </a:xfrm>
          <a:prstGeom prst="rect">
            <a:avLst/>
          </a:prstGeom>
          <a:noFill/>
        </p:spPr>
      </p:pic>
      <p:pic>
        <p:nvPicPr>
          <p:cNvPr id="23553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733256"/>
            <a:ext cx="3833242" cy="797895"/>
          </a:xfrm>
          <a:prstGeom prst="rect">
            <a:avLst/>
          </a:prstGeom>
          <a:noFill/>
        </p:spPr>
      </p:pic>
      <p:sp>
        <p:nvSpPr>
          <p:cNvPr id="235541" name="Text Box 21"/>
          <p:cNvSpPr txBox="1">
            <a:spLocks noChangeArrowheads="1"/>
          </p:cNvSpPr>
          <p:nvPr/>
        </p:nvSpPr>
        <p:spPr bwMode="auto">
          <a:xfrm>
            <a:off x="228600" y="4191000"/>
            <a:ext cx="3687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chemeClr val="tx1"/>
                </a:solidFill>
              </a:rPr>
              <a:t>21 cm brightness temperature</a:t>
            </a:r>
            <a:endParaRPr lang="en-US">
              <a:solidFill>
                <a:schemeClr val="tx1"/>
              </a:solidFill>
              <a:latin typeface="Times" pitchFamily="28" charset="0"/>
            </a:endParaRPr>
          </a:p>
        </p:txBody>
      </p:sp>
      <p:sp>
        <p:nvSpPr>
          <p:cNvPr id="235542" name="Text Box 22"/>
          <p:cNvSpPr txBox="1">
            <a:spLocks noChangeArrowheads="1"/>
          </p:cNvSpPr>
          <p:nvPr/>
        </p:nvSpPr>
        <p:spPr bwMode="auto">
          <a:xfrm>
            <a:off x="228600" y="5316538"/>
            <a:ext cx="2982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chemeClr val="tx1"/>
                </a:solidFill>
              </a:rPr>
              <a:t>21 cm spin temperature</a:t>
            </a:r>
            <a:endParaRPr lang="en-US">
              <a:solidFill>
                <a:schemeClr val="tx1"/>
              </a:solidFill>
              <a:latin typeface="Times" pitchFamily="28" charset="0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576638" y="915988"/>
            <a:ext cx="5567362" cy="2817812"/>
            <a:chOff x="96" y="528"/>
            <a:chExt cx="3507" cy="1775"/>
          </a:xfrm>
        </p:grpSpPr>
        <p:sp>
          <p:nvSpPr>
            <p:cNvPr id="235533" name="Text Box 13"/>
            <p:cNvSpPr txBox="1">
              <a:spLocks noChangeArrowheads="1"/>
            </p:cNvSpPr>
            <p:nvPr/>
          </p:nvSpPr>
          <p:spPr bwMode="auto">
            <a:xfrm>
              <a:off x="144" y="528"/>
              <a:ext cx="3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2000">
                  <a:solidFill>
                    <a:schemeClr val="tx1"/>
                  </a:solidFill>
                </a:rPr>
                <a:t>Use CMB backlight to probe 21cm transition</a:t>
              </a:r>
              <a:endParaRPr lang="en-US">
                <a:solidFill>
                  <a:schemeClr val="tx1"/>
                </a:solidFill>
                <a:latin typeface="Times" pitchFamily="28" charset="0"/>
              </a:endParaRPr>
            </a:p>
          </p:txBody>
        </p:sp>
        <p:sp>
          <p:nvSpPr>
            <p:cNvPr id="235537" name="Text Box 17"/>
            <p:cNvSpPr txBox="1">
              <a:spLocks noChangeArrowheads="1"/>
            </p:cNvSpPr>
            <p:nvPr/>
          </p:nvSpPr>
          <p:spPr bwMode="auto">
            <a:xfrm>
              <a:off x="1586" y="1861"/>
              <a:ext cx="47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z=13</a:t>
              </a:r>
              <a:endParaRPr lang="en-US"/>
            </a:p>
          </p:txBody>
        </p:sp>
        <p:sp>
          <p:nvSpPr>
            <p:cNvPr id="235538" name="Text Box 18"/>
            <p:cNvSpPr txBox="1">
              <a:spLocks noChangeArrowheads="1"/>
            </p:cNvSpPr>
            <p:nvPr/>
          </p:nvSpPr>
          <p:spPr bwMode="auto">
            <a:xfrm>
              <a:off x="2545" y="2016"/>
              <a:ext cx="10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f</a:t>
              </a:r>
              <a:r>
                <a:rPr lang="en-US" sz="2000" baseline="-25000"/>
                <a:t>obs</a:t>
              </a:r>
              <a:r>
                <a:rPr lang="en-US" sz="2000"/>
                <a:t>=100 MHz</a:t>
              </a:r>
            </a:p>
          </p:txBody>
        </p:sp>
        <p:sp>
          <p:nvSpPr>
            <p:cNvPr id="235539" name="Text Box 19"/>
            <p:cNvSpPr txBox="1">
              <a:spLocks noChangeArrowheads="1"/>
            </p:cNvSpPr>
            <p:nvPr/>
          </p:nvSpPr>
          <p:spPr bwMode="auto">
            <a:xfrm>
              <a:off x="1262" y="2053"/>
              <a:ext cx="10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f</a:t>
              </a:r>
              <a:r>
                <a:rPr lang="en-US" sz="2000" baseline="-25000"/>
                <a:t>21cm</a:t>
              </a:r>
              <a:r>
                <a:rPr lang="en-US" sz="2000"/>
                <a:t>=1.4 GHz</a:t>
              </a:r>
            </a:p>
          </p:txBody>
        </p:sp>
        <p:sp>
          <p:nvSpPr>
            <p:cNvPr id="235540" name="Text Box 20"/>
            <p:cNvSpPr txBox="1">
              <a:spLocks noChangeArrowheads="1"/>
            </p:cNvSpPr>
            <p:nvPr/>
          </p:nvSpPr>
          <p:spPr bwMode="auto">
            <a:xfrm>
              <a:off x="2880" y="1824"/>
              <a:ext cx="3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z=0</a:t>
              </a:r>
              <a:endParaRPr lang="en-US"/>
            </a:p>
          </p:txBody>
        </p: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96" y="727"/>
              <a:ext cx="3456" cy="1145"/>
              <a:chOff x="2122" y="768"/>
              <a:chExt cx="3456" cy="1145"/>
            </a:xfrm>
          </p:grpSpPr>
          <p:pic>
            <p:nvPicPr>
              <p:cNvPr id="235544" name="Picture 2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8392" t="23460" r="57968" b="21652"/>
              <a:stretch>
                <a:fillRect/>
              </a:stretch>
            </p:blipFill>
            <p:spPr bwMode="auto">
              <a:xfrm>
                <a:off x="2122" y="1248"/>
                <a:ext cx="816" cy="665"/>
              </a:xfrm>
              <a:prstGeom prst="rect">
                <a:avLst/>
              </a:prstGeom>
              <a:noFill/>
            </p:spPr>
          </p:pic>
          <p:pic>
            <p:nvPicPr>
              <p:cNvPr id="235545" name="Picture 2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906" y="1104"/>
                <a:ext cx="672" cy="647"/>
              </a:xfrm>
              <a:prstGeom prst="rect">
                <a:avLst/>
              </a:prstGeom>
              <a:noFill/>
            </p:spPr>
          </p:pic>
          <p:sp>
            <p:nvSpPr>
              <p:cNvPr id="235546" name="AutoShape 26"/>
              <p:cNvSpPr>
                <a:spLocks noChangeArrowheads="1"/>
              </p:cNvSpPr>
              <p:nvPr/>
            </p:nvSpPr>
            <p:spPr bwMode="auto">
              <a:xfrm>
                <a:off x="3322" y="1104"/>
                <a:ext cx="1238" cy="768"/>
              </a:xfrm>
              <a:prstGeom prst="cloudCallout">
                <a:avLst>
                  <a:gd name="adj1" fmla="val -34167"/>
                  <a:gd name="adj2" fmla="val 16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5547" name="Line 27"/>
              <p:cNvSpPr>
                <a:spLocks noChangeShapeType="1"/>
              </p:cNvSpPr>
              <p:nvPr/>
            </p:nvSpPr>
            <p:spPr bwMode="auto">
              <a:xfrm>
                <a:off x="2746" y="1440"/>
                <a:ext cx="259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/>
                <a:tailEnd type="arrow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5548" name="Text Box 28"/>
              <p:cNvSpPr txBox="1">
                <a:spLocks noChangeArrowheads="1"/>
              </p:cNvSpPr>
              <p:nvPr/>
            </p:nvSpPr>
            <p:spPr bwMode="auto">
              <a:xfrm>
                <a:off x="3562" y="768"/>
                <a:ext cx="29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T</a:t>
                </a:r>
                <a:r>
                  <a:rPr lang="en-US" baseline="-25000"/>
                  <a:t>S</a:t>
                </a:r>
                <a:endParaRPr lang="en-US"/>
              </a:p>
            </p:txBody>
          </p:sp>
          <p:sp>
            <p:nvSpPr>
              <p:cNvPr id="235549" name="Text Box 29"/>
              <p:cNvSpPr txBox="1">
                <a:spLocks noChangeArrowheads="1"/>
              </p:cNvSpPr>
              <p:nvPr/>
            </p:nvSpPr>
            <p:spPr bwMode="auto">
              <a:xfrm>
                <a:off x="5088" y="768"/>
                <a:ext cx="29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T</a:t>
                </a:r>
                <a:r>
                  <a:rPr lang="en-US" baseline="-25000"/>
                  <a:t>b</a:t>
                </a:r>
                <a:endParaRPr lang="en-US"/>
              </a:p>
            </p:txBody>
          </p:sp>
          <p:sp>
            <p:nvSpPr>
              <p:cNvPr id="235550" name="Text Box 30"/>
              <p:cNvSpPr txBox="1">
                <a:spLocks noChangeArrowheads="1"/>
              </p:cNvSpPr>
              <p:nvPr/>
            </p:nvSpPr>
            <p:spPr bwMode="auto">
              <a:xfrm>
                <a:off x="2314" y="864"/>
                <a:ext cx="28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T</a:t>
                </a:r>
                <a:r>
                  <a:rPr lang="en-US" baseline="-25000">
                    <a:latin typeface="Symbol" pitchFamily="28" charset="2"/>
                  </a:rPr>
                  <a:t>g</a:t>
                </a:r>
                <a:endParaRPr lang="en-US"/>
              </a:p>
            </p:txBody>
          </p:sp>
          <p:sp>
            <p:nvSpPr>
              <p:cNvPr id="235551" name="Text Box 31"/>
              <p:cNvSpPr txBox="1">
                <a:spLocks noChangeArrowheads="1"/>
              </p:cNvSpPr>
              <p:nvPr/>
            </p:nvSpPr>
            <p:spPr bwMode="auto">
              <a:xfrm>
                <a:off x="4090" y="1200"/>
                <a:ext cx="3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HI</a:t>
                </a:r>
              </a:p>
            </p:txBody>
          </p:sp>
          <p:sp>
            <p:nvSpPr>
              <p:cNvPr id="235552" name="Text Box 32"/>
              <p:cNvSpPr txBox="1">
                <a:spLocks noChangeArrowheads="1"/>
              </p:cNvSpPr>
              <p:nvPr/>
            </p:nvSpPr>
            <p:spPr bwMode="auto">
              <a:xfrm>
                <a:off x="3781" y="1438"/>
                <a:ext cx="30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T</a:t>
                </a:r>
                <a:r>
                  <a:rPr lang="en-US" baseline="-25000"/>
                  <a:t>K</a:t>
                </a:r>
                <a:endParaRPr lang="en-US"/>
              </a:p>
            </p:txBody>
          </p:sp>
        </p:grpSp>
      </p:grpSp>
      <p:sp>
        <p:nvSpPr>
          <p:cNvPr id="235553" name="Text Box 33"/>
          <p:cNvSpPr txBox="1">
            <a:spLocks noChangeArrowheads="1"/>
          </p:cNvSpPr>
          <p:nvPr/>
        </p:nvSpPr>
        <p:spPr bwMode="auto">
          <a:xfrm>
            <a:off x="228600" y="3810000"/>
            <a:ext cx="569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chemeClr val="tx1"/>
                </a:solidFill>
              </a:rPr>
              <a:t>3D mapping of HI possible - angles + frequency</a:t>
            </a:r>
            <a:endParaRPr lang="en-US">
              <a:solidFill>
                <a:schemeClr val="tx1"/>
              </a:solidFill>
              <a:latin typeface="Times" pitchFamily="28" charset="0"/>
            </a:endParaRPr>
          </a:p>
        </p:txBody>
      </p:sp>
      <p:sp>
        <p:nvSpPr>
          <p:cNvPr id="235558" name="Text Box 38"/>
          <p:cNvSpPr txBox="1">
            <a:spLocks noChangeArrowheads="1"/>
          </p:cNvSpPr>
          <p:nvPr/>
        </p:nvSpPr>
        <p:spPr bwMode="auto">
          <a:xfrm>
            <a:off x="5791200" y="5638800"/>
            <a:ext cx="324643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800"/>
              <a:t>Coupling mechanisms:</a:t>
            </a:r>
          </a:p>
          <a:p>
            <a:pPr lvl="1">
              <a:buFont typeface="Wingdings" pitchFamily="28" charset="2"/>
              <a:buChar char="§"/>
            </a:pPr>
            <a:r>
              <a:rPr lang="en-US" sz="1800"/>
              <a:t> </a:t>
            </a:r>
            <a:r>
              <a:rPr lang="en-US" sz="1600"/>
              <a:t>Radiative transitions (CMB)</a:t>
            </a:r>
          </a:p>
          <a:p>
            <a:pPr lvl="1">
              <a:buFont typeface="Wingdings" pitchFamily="28" charset="2"/>
              <a:buChar char="§"/>
            </a:pPr>
            <a:r>
              <a:rPr lang="en-US" sz="1600"/>
              <a:t> Collisions</a:t>
            </a:r>
          </a:p>
          <a:p>
            <a:pPr lvl="1">
              <a:buFont typeface="Wingdings" pitchFamily="28" charset="2"/>
              <a:buChar char="§"/>
            </a:pPr>
            <a:r>
              <a:rPr lang="en-US" sz="1600"/>
              <a:t> Wouthuysen-Field</a:t>
            </a:r>
          </a:p>
        </p:txBody>
      </p: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79512" y="1124744"/>
            <a:ext cx="3098800" cy="2387600"/>
            <a:chOff x="3808" y="759"/>
            <a:chExt cx="1952" cy="1504"/>
          </a:xfrm>
        </p:grpSpPr>
        <p:sp>
          <p:nvSpPr>
            <p:cNvPr id="235559" name="Line 39"/>
            <p:cNvSpPr>
              <a:spLocks noChangeShapeType="1"/>
            </p:cNvSpPr>
            <p:nvPr/>
          </p:nvSpPr>
          <p:spPr bwMode="auto">
            <a:xfrm>
              <a:off x="4348" y="1581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560" name="Line 40"/>
            <p:cNvSpPr>
              <a:spLocks noChangeShapeType="1"/>
            </p:cNvSpPr>
            <p:nvPr/>
          </p:nvSpPr>
          <p:spPr bwMode="auto">
            <a:xfrm>
              <a:off x="4348" y="1341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561" name="Text Box 41"/>
            <p:cNvSpPr txBox="1">
              <a:spLocks noChangeArrowheads="1"/>
            </p:cNvSpPr>
            <p:nvPr/>
          </p:nvSpPr>
          <p:spPr bwMode="auto">
            <a:xfrm>
              <a:off x="3820" y="1480"/>
              <a:ext cx="4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Times" pitchFamily="28" charset="0"/>
                </a:rPr>
                <a:t>1</a:t>
              </a:r>
              <a:r>
                <a:rPr lang="en-US" sz="1800" baseline="-25000">
                  <a:solidFill>
                    <a:schemeClr val="tx1"/>
                  </a:solidFill>
                  <a:latin typeface="Times" pitchFamily="28" charset="0"/>
                </a:rPr>
                <a:t>0</a:t>
              </a:r>
              <a:r>
                <a:rPr lang="en-US" sz="1800">
                  <a:solidFill>
                    <a:schemeClr val="tx1"/>
                  </a:solidFill>
                  <a:latin typeface="Times" pitchFamily="28" charset="0"/>
                </a:rPr>
                <a:t>S</a:t>
              </a:r>
              <a:r>
                <a:rPr lang="en-US" sz="1800" baseline="-25000">
                  <a:solidFill>
                    <a:schemeClr val="tx1"/>
                  </a:solidFill>
                  <a:latin typeface="Times" pitchFamily="28" charset="0"/>
                </a:rPr>
                <a:t>1/2</a:t>
              </a:r>
              <a:endParaRPr lang="en-US">
                <a:solidFill>
                  <a:schemeClr val="tx1"/>
                </a:solidFill>
                <a:latin typeface="Times" pitchFamily="28" charset="0"/>
              </a:endParaRPr>
            </a:p>
          </p:txBody>
        </p:sp>
        <p:sp>
          <p:nvSpPr>
            <p:cNvPr id="235562" name="Text Box 42"/>
            <p:cNvSpPr txBox="1">
              <a:spLocks noChangeArrowheads="1"/>
            </p:cNvSpPr>
            <p:nvPr/>
          </p:nvSpPr>
          <p:spPr bwMode="auto">
            <a:xfrm>
              <a:off x="3820" y="1144"/>
              <a:ext cx="4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Times" pitchFamily="28" charset="0"/>
                </a:rPr>
                <a:t>1</a:t>
              </a:r>
              <a:r>
                <a:rPr lang="en-US" sz="1800" baseline="-25000">
                  <a:solidFill>
                    <a:schemeClr val="tx1"/>
                  </a:solidFill>
                  <a:latin typeface="Times" pitchFamily="28" charset="0"/>
                </a:rPr>
                <a:t>1</a:t>
              </a:r>
              <a:r>
                <a:rPr lang="en-US" sz="1800">
                  <a:solidFill>
                    <a:schemeClr val="tx1"/>
                  </a:solidFill>
                  <a:latin typeface="Times" pitchFamily="28" charset="0"/>
                </a:rPr>
                <a:t>S</a:t>
              </a:r>
              <a:r>
                <a:rPr lang="en-US" sz="1800" baseline="-25000">
                  <a:solidFill>
                    <a:schemeClr val="tx1"/>
                  </a:solidFill>
                  <a:latin typeface="Times" pitchFamily="28" charset="0"/>
                </a:rPr>
                <a:t>1/2</a:t>
              </a:r>
              <a:endParaRPr lang="en-US">
                <a:solidFill>
                  <a:schemeClr val="tx1"/>
                </a:solidFill>
                <a:latin typeface="Times" pitchFamily="28" charset="0"/>
              </a:endParaRPr>
            </a:p>
          </p:txBody>
        </p:sp>
        <p:sp>
          <p:nvSpPr>
            <p:cNvPr id="235563" name="Text Box 43"/>
            <p:cNvSpPr txBox="1">
              <a:spLocks noChangeArrowheads="1"/>
            </p:cNvSpPr>
            <p:nvPr/>
          </p:nvSpPr>
          <p:spPr bwMode="auto">
            <a:xfrm>
              <a:off x="4626" y="1552"/>
              <a:ext cx="2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n</a:t>
              </a:r>
              <a:r>
                <a:rPr lang="en-US" sz="1800" baseline="-25000">
                  <a:solidFill>
                    <a:schemeClr val="tx1"/>
                  </a:solidFill>
                </a:rPr>
                <a:t>0</a:t>
              </a:r>
              <a:endParaRPr lang="en-US">
                <a:solidFill>
                  <a:schemeClr val="tx1"/>
                </a:solidFill>
                <a:latin typeface="Times" pitchFamily="28" charset="0"/>
              </a:endParaRPr>
            </a:p>
          </p:txBody>
        </p:sp>
        <p:sp>
          <p:nvSpPr>
            <p:cNvPr id="235564" name="Text Box 44"/>
            <p:cNvSpPr txBox="1">
              <a:spLocks noChangeArrowheads="1"/>
            </p:cNvSpPr>
            <p:nvPr/>
          </p:nvSpPr>
          <p:spPr bwMode="auto">
            <a:xfrm>
              <a:off x="4636" y="1005"/>
              <a:ext cx="2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n</a:t>
              </a:r>
              <a:r>
                <a:rPr lang="en-US" sz="1800" baseline="-25000">
                  <a:solidFill>
                    <a:schemeClr val="tx1"/>
                  </a:solidFill>
                </a:rPr>
                <a:t>1</a:t>
              </a:r>
              <a:endParaRPr lang="en-US">
                <a:solidFill>
                  <a:schemeClr val="tx1"/>
                </a:solidFill>
                <a:latin typeface="Times" pitchFamily="28" charset="0"/>
              </a:endParaRPr>
            </a:p>
          </p:txBody>
        </p:sp>
        <p:sp>
          <p:nvSpPr>
            <p:cNvPr id="235565" name="Text Box 45"/>
            <p:cNvSpPr txBox="1">
              <a:spLocks noChangeArrowheads="1"/>
            </p:cNvSpPr>
            <p:nvPr/>
          </p:nvSpPr>
          <p:spPr bwMode="auto">
            <a:xfrm>
              <a:off x="3946" y="2013"/>
              <a:ext cx="16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  <a:latin typeface="Times" pitchFamily="28" charset="0"/>
                </a:rPr>
                <a:t>n</a:t>
              </a:r>
              <a:r>
                <a:rPr lang="en-US" sz="2000" baseline="-25000">
                  <a:solidFill>
                    <a:schemeClr val="tx1"/>
                  </a:solidFill>
                  <a:latin typeface="Times" pitchFamily="28" charset="0"/>
                </a:rPr>
                <a:t>1</a:t>
              </a:r>
              <a:r>
                <a:rPr lang="en-US" sz="2000">
                  <a:solidFill>
                    <a:schemeClr val="tx1"/>
                  </a:solidFill>
                  <a:latin typeface="Times" pitchFamily="28" charset="0"/>
                </a:rPr>
                <a:t>/n</a:t>
              </a:r>
              <a:r>
                <a:rPr lang="en-US" sz="2000" baseline="-25000">
                  <a:solidFill>
                    <a:schemeClr val="tx1"/>
                  </a:solidFill>
                  <a:latin typeface="Times" pitchFamily="28" charset="0"/>
                </a:rPr>
                <a:t>0</a:t>
              </a:r>
              <a:r>
                <a:rPr lang="en-US" sz="2000">
                  <a:solidFill>
                    <a:schemeClr val="tx1"/>
                  </a:solidFill>
                  <a:latin typeface="Times" pitchFamily="28" charset="0"/>
                </a:rPr>
                <a:t>=3 exp(-h</a:t>
              </a:r>
              <a:r>
                <a:rPr lang="en-US" sz="2000">
                  <a:solidFill>
                    <a:schemeClr val="tx1"/>
                  </a:solidFill>
                  <a:latin typeface="Symbol" pitchFamily="28" charset="2"/>
                </a:rPr>
                <a:t>n</a:t>
              </a:r>
              <a:r>
                <a:rPr lang="en-US" sz="2000" baseline="-25000">
                  <a:solidFill>
                    <a:schemeClr val="tx1"/>
                  </a:solidFill>
                  <a:latin typeface="Times" pitchFamily="28" charset="0"/>
                </a:rPr>
                <a:t>21cm</a:t>
              </a:r>
              <a:r>
                <a:rPr lang="en-US" sz="2000">
                  <a:solidFill>
                    <a:schemeClr val="tx1"/>
                  </a:solidFill>
                  <a:latin typeface="Times" pitchFamily="28" charset="0"/>
                </a:rPr>
                <a:t>/kT</a:t>
              </a:r>
              <a:r>
                <a:rPr lang="en-US" sz="2000" baseline="-25000">
                  <a:solidFill>
                    <a:schemeClr val="tx1"/>
                  </a:solidFill>
                  <a:latin typeface="Times" pitchFamily="28" charset="0"/>
                </a:rPr>
                <a:t>s</a:t>
              </a:r>
              <a:r>
                <a:rPr lang="en-US" sz="2000">
                  <a:solidFill>
                    <a:schemeClr val="tx1"/>
                  </a:solidFill>
                  <a:latin typeface="Times" pitchFamily="28" charset="0"/>
                </a:rPr>
                <a:t>)</a:t>
              </a:r>
              <a:endParaRPr lang="en-US">
                <a:solidFill>
                  <a:schemeClr val="tx1"/>
                </a:solidFill>
                <a:latin typeface="Times" pitchFamily="28" charset="0"/>
              </a:endParaRPr>
            </a:p>
          </p:txBody>
        </p:sp>
        <p:sp>
          <p:nvSpPr>
            <p:cNvPr id="235566" name="Text Box 46"/>
            <p:cNvSpPr txBox="1">
              <a:spLocks noChangeArrowheads="1"/>
            </p:cNvSpPr>
            <p:nvPr/>
          </p:nvSpPr>
          <p:spPr bwMode="auto">
            <a:xfrm>
              <a:off x="3808" y="759"/>
              <a:ext cx="17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2000" dirty="0">
                  <a:solidFill>
                    <a:schemeClr val="tx1"/>
                  </a:solidFill>
                </a:rPr>
                <a:t>HI hyperfine structure</a:t>
              </a:r>
              <a:endParaRPr lang="en-US" dirty="0">
                <a:solidFill>
                  <a:schemeClr val="tx1"/>
                </a:solidFill>
                <a:latin typeface="Times" pitchFamily="28" charset="0"/>
              </a:endParaRPr>
            </a:p>
          </p:txBody>
        </p:sp>
        <p:sp>
          <p:nvSpPr>
            <p:cNvPr id="235567" name="Text Box 47"/>
            <p:cNvSpPr txBox="1">
              <a:spLocks noChangeArrowheads="1"/>
            </p:cNvSpPr>
            <p:nvPr/>
          </p:nvSpPr>
          <p:spPr bwMode="auto">
            <a:xfrm>
              <a:off x="5068" y="1341"/>
              <a:ext cx="5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folHlink"/>
                  </a:solidFill>
                  <a:latin typeface="Symbol" pitchFamily="28" charset="2"/>
                </a:rPr>
                <a:t>l</a:t>
              </a:r>
              <a:r>
                <a:rPr lang="en-US" sz="1800">
                  <a:solidFill>
                    <a:schemeClr val="folHlink"/>
                  </a:solidFill>
                  <a:latin typeface="Times" pitchFamily="28" charset="0"/>
                </a:rPr>
                <a:t>=21cm</a:t>
              </a:r>
              <a:endParaRPr lang="en-US">
                <a:solidFill>
                  <a:schemeClr val="tx1"/>
                </a:solidFill>
                <a:latin typeface="Times" pitchFamily="28" charset="0"/>
              </a:endParaRPr>
            </a:p>
          </p:txBody>
        </p:sp>
        <p:sp>
          <p:nvSpPr>
            <p:cNvPr id="235568" name="Line 48"/>
            <p:cNvSpPr>
              <a:spLocks noChangeShapeType="1"/>
            </p:cNvSpPr>
            <p:nvPr/>
          </p:nvSpPr>
          <p:spPr bwMode="auto">
            <a:xfrm>
              <a:off x="5068" y="1341"/>
              <a:ext cx="0" cy="24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569" name="Rectangle 49"/>
            <p:cNvSpPr>
              <a:spLocks noChangeArrowheads="1"/>
            </p:cNvSpPr>
            <p:nvPr/>
          </p:nvSpPr>
          <p:spPr bwMode="auto">
            <a:xfrm>
              <a:off x="3820" y="1005"/>
              <a:ext cx="194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570" name="Line 50"/>
            <p:cNvSpPr>
              <a:spLocks noChangeShapeType="1"/>
            </p:cNvSpPr>
            <p:nvPr/>
          </p:nvSpPr>
          <p:spPr bwMode="auto">
            <a:xfrm>
              <a:off x="5568" y="162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571" name="Line 51"/>
            <p:cNvSpPr>
              <a:spLocks noChangeShapeType="1"/>
            </p:cNvSpPr>
            <p:nvPr/>
          </p:nvSpPr>
          <p:spPr bwMode="auto">
            <a:xfrm>
              <a:off x="5664" y="162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572" name="Line 52"/>
            <p:cNvSpPr>
              <a:spLocks noChangeShapeType="1"/>
            </p:cNvSpPr>
            <p:nvPr/>
          </p:nvSpPr>
          <p:spPr bwMode="auto">
            <a:xfrm>
              <a:off x="5568" y="1053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573" name="Line 53"/>
            <p:cNvSpPr>
              <a:spLocks noChangeShapeType="1"/>
            </p:cNvSpPr>
            <p:nvPr/>
          </p:nvSpPr>
          <p:spPr bwMode="auto">
            <a:xfrm>
              <a:off x="5664" y="1053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41314" name="Picture 2" descr="https://www.cfa.harvard.edu/~jpritchard/21cm/images/wfeffect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6197" y="4004727"/>
            <a:ext cx="3740299" cy="2736641"/>
          </a:xfrm>
          <a:prstGeom prst="rect">
            <a:avLst/>
          </a:prstGeom>
          <a:noFill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1988840"/>
            <a:ext cx="76009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global evolution of the spin temperature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214554"/>
            <a:ext cx="4170362" cy="3457575"/>
          </a:xfrm>
        </p:spPr>
        <p:txBody>
          <a:bodyPr/>
          <a:lstStyle/>
          <a:p>
            <a:r>
              <a:rPr lang="en-GB" sz="2000" dirty="0" smtClean="0"/>
              <a:t>Ts is coupled to the CMB at high </a:t>
            </a:r>
            <a:r>
              <a:rPr lang="en-GB" sz="2000" dirty="0" err="1" smtClean="0"/>
              <a:t>redsfhits</a:t>
            </a:r>
            <a:r>
              <a:rPr lang="en-GB" sz="2000" dirty="0" smtClean="0"/>
              <a:t>.</a:t>
            </a:r>
          </a:p>
          <a:p>
            <a:r>
              <a:rPr lang="en-GB" sz="2000" dirty="0" err="1" smtClean="0"/>
              <a:t>Collisional</a:t>
            </a:r>
            <a:r>
              <a:rPr lang="en-GB" sz="2000" dirty="0" smtClean="0"/>
              <a:t> processes make the spin temperature decouple from the CMB temperature. At this stage we an observe a difference between both.</a:t>
            </a:r>
          </a:p>
          <a:p>
            <a:r>
              <a:rPr lang="en-GB" sz="2000" dirty="0" smtClean="0"/>
              <a:t>At lower </a:t>
            </a:r>
            <a:r>
              <a:rPr lang="en-GB" sz="2000" dirty="0" err="1" smtClean="0"/>
              <a:t>redfshits</a:t>
            </a:r>
            <a:r>
              <a:rPr lang="en-GB" sz="2000" dirty="0" smtClean="0"/>
              <a:t>, the first sources produce Lyman alpha and heat the gas. This makes a temperature change and a signal in emission may be seen</a:t>
            </a:r>
            <a:endParaRPr lang="en-GB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285992"/>
            <a:ext cx="39338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572000" y="1959867"/>
            <a:ext cx="4176862" cy="4565477"/>
            <a:chOff x="2035" y="624"/>
            <a:chExt cx="3629" cy="3647"/>
          </a:xfrm>
        </p:grpSpPr>
        <p:pic>
          <p:nvPicPr>
            <p:cNvPr id="6" name="Picture 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35" y="624"/>
              <a:ext cx="3629" cy="3647"/>
            </a:xfrm>
            <a:prstGeom prst="rect">
              <a:avLst/>
            </a:prstGeom>
            <a:noFill/>
          </p:spPr>
        </p:pic>
        <p:sp>
          <p:nvSpPr>
            <p:cNvPr id="7" name="AutoShape 23"/>
            <p:cNvSpPr>
              <a:spLocks noChangeAspect="1" noChangeArrowheads="1"/>
            </p:cNvSpPr>
            <p:nvPr/>
          </p:nvSpPr>
          <p:spPr bwMode="auto">
            <a:xfrm>
              <a:off x="5081" y="1392"/>
              <a:ext cx="151" cy="144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52425B"/>
      </a:dk2>
      <a:lt2>
        <a:srgbClr val="808080"/>
      </a:lt2>
      <a:accent1>
        <a:srgbClr val="7FA1AC"/>
      </a:accent1>
      <a:accent2>
        <a:srgbClr val="911853"/>
      </a:accent2>
      <a:accent3>
        <a:srgbClr val="FFFFFF"/>
      </a:accent3>
      <a:accent4>
        <a:srgbClr val="000000"/>
      </a:accent4>
      <a:accent5>
        <a:srgbClr val="C0CDD2"/>
      </a:accent5>
      <a:accent6>
        <a:srgbClr val="83154A"/>
      </a:accent6>
      <a:hlink>
        <a:srgbClr val="4B4620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52425B"/>
        </a:dk2>
        <a:lt2>
          <a:srgbClr val="808080"/>
        </a:lt2>
        <a:accent1>
          <a:srgbClr val="7FA1AC"/>
        </a:accent1>
        <a:accent2>
          <a:srgbClr val="911853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83154A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9785</TotalTime>
  <Words>1936</Words>
  <Application>Microsoft Office PowerPoint</Application>
  <PresentationFormat>On-screen Show (4:3)</PresentationFormat>
  <Paragraphs>311</Paragraphs>
  <Slides>47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Custom Design</vt:lpstr>
      <vt:lpstr>Equation</vt:lpstr>
      <vt:lpstr>Slide 1</vt:lpstr>
      <vt:lpstr>Outline:</vt:lpstr>
      <vt:lpstr>The History of our Universe.</vt:lpstr>
      <vt:lpstr>Slide 4</vt:lpstr>
      <vt:lpstr>Slide 5</vt:lpstr>
      <vt:lpstr>Slide 6</vt:lpstr>
      <vt:lpstr>21cm Radiation</vt:lpstr>
      <vt:lpstr>21 cm basics</vt:lpstr>
      <vt:lpstr>The global evolution of the spin temperature</vt:lpstr>
      <vt:lpstr>21 cm Observations:  Emission</vt:lpstr>
      <vt:lpstr>21 cm Observations:  Emission</vt:lpstr>
      <vt:lpstr>21 cm Observations:  Emission</vt:lpstr>
      <vt:lpstr>21 cm Observations:  Emission</vt:lpstr>
      <vt:lpstr>21 cm Observations:  Emission</vt:lpstr>
      <vt:lpstr>21 cm Observations:  Emission</vt:lpstr>
      <vt:lpstr>21 cm Observations:  Emission</vt:lpstr>
      <vt:lpstr>21 cm Observations:  Emission</vt:lpstr>
      <vt:lpstr>21 cm Observations:  Emission</vt:lpstr>
      <vt:lpstr>21 cm Observations:  Emission</vt:lpstr>
      <vt:lpstr>21 cm Observations:  Emission</vt:lpstr>
      <vt:lpstr>21 cm Observations:  Emission</vt:lpstr>
      <vt:lpstr>21 cm Observations:  Emission</vt:lpstr>
      <vt:lpstr>21 cm Observations:  Emission</vt:lpstr>
      <vt:lpstr>Era of precision cosmology</vt:lpstr>
      <vt:lpstr>Baryon Acoustic Oscillations (BAOs)</vt:lpstr>
      <vt:lpstr>Alternative to optical BAO: HI Intensity mapping</vt:lpstr>
      <vt:lpstr>BAOs in Intensity mapping.</vt:lpstr>
      <vt:lpstr>The HI signal power spectrum</vt:lpstr>
      <vt:lpstr>Frequency windows and FWHM</vt:lpstr>
      <vt:lpstr>Why BAO in radio and maybe in total intensity?</vt:lpstr>
      <vt:lpstr>Slide 31</vt:lpstr>
      <vt:lpstr>Outline:</vt:lpstr>
      <vt:lpstr>Detection in cross correlation!</vt:lpstr>
      <vt:lpstr>Experiments</vt:lpstr>
      <vt:lpstr>Experiments</vt:lpstr>
      <vt:lpstr>There are many forecasts in the literature… EoR and BAO</vt:lpstr>
      <vt:lpstr>Returning to reionisation: Redshift space disortions:</vt:lpstr>
      <vt:lpstr>Outline:</vt:lpstr>
      <vt:lpstr> EoR-IM: the FG problem</vt:lpstr>
      <vt:lpstr>Slide 40</vt:lpstr>
      <vt:lpstr>Simulations: Foregrounds, Noise, Signal</vt:lpstr>
      <vt:lpstr>Problem Outline</vt:lpstr>
      <vt:lpstr>Problem Outline techniques used:</vt:lpstr>
      <vt:lpstr>Slide 44</vt:lpstr>
      <vt:lpstr>Investigating using Bispectrum and phase analysis to test the foreground subtraction method.</vt:lpstr>
      <vt:lpstr>Residual Projection</vt:lpstr>
      <vt:lpstr>Conclusions… Looking forward.</vt:lpstr>
    </vt:vector>
  </TitlesOfParts>
  <Company>UCL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Brown</dc:creator>
  <cp:lastModifiedBy>FbaLAPTOP-P52</cp:lastModifiedBy>
  <cp:revision>285</cp:revision>
  <dcterms:created xsi:type="dcterms:W3CDTF">2005-07-13T12:26:50Z</dcterms:created>
  <dcterms:modified xsi:type="dcterms:W3CDTF">2019-10-21T07:00:19Z</dcterms:modified>
</cp:coreProperties>
</file>