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51"/>
  </p:notesMasterIdLst>
  <p:handoutMasterIdLst>
    <p:handoutMasterId r:id="rId52"/>
  </p:handoutMasterIdLst>
  <p:sldIdLst>
    <p:sldId id="256" r:id="rId2"/>
    <p:sldId id="784" r:id="rId3"/>
    <p:sldId id="776" r:id="rId4"/>
    <p:sldId id="1006" r:id="rId5"/>
    <p:sldId id="278" r:id="rId6"/>
    <p:sldId id="275" r:id="rId7"/>
    <p:sldId id="276" r:id="rId8"/>
    <p:sldId id="277" r:id="rId9"/>
    <p:sldId id="779" r:id="rId10"/>
    <p:sldId id="257" r:id="rId11"/>
    <p:sldId id="261" r:id="rId12"/>
    <p:sldId id="263" r:id="rId13"/>
    <p:sldId id="259" r:id="rId14"/>
    <p:sldId id="285" r:id="rId15"/>
    <p:sldId id="785" r:id="rId16"/>
    <p:sldId id="323" r:id="rId17"/>
    <p:sldId id="336" r:id="rId18"/>
    <p:sldId id="335" r:id="rId19"/>
    <p:sldId id="331" r:id="rId20"/>
    <p:sldId id="780" r:id="rId21"/>
    <p:sldId id="781" r:id="rId22"/>
    <p:sldId id="260" r:id="rId23"/>
    <p:sldId id="783" r:id="rId24"/>
    <p:sldId id="1005" r:id="rId25"/>
    <p:sldId id="1009" r:id="rId26"/>
    <p:sldId id="1007" r:id="rId27"/>
    <p:sldId id="676" r:id="rId28"/>
    <p:sldId id="764" r:id="rId29"/>
    <p:sldId id="685" r:id="rId30"/>
    <p:sldId id="759" r:id="rId31"/>
    <p:sldId id="766" r:id="rId32"/>
    <p:sldId id="1010" r:id="rId33"/>
    <p:sldId id="1012" r:id="rId34"/>
    <p:sldId id="1011" r:id="rId35"/>
    <p:sldId id="760" r:id="rId36"/>
    <p:sldId id="763" r:id="rId37"/>
    <p:sldId id="777" r:id="rId38"/>
    <p:sldId id="725" r:id="rId39"/>
    <p:sldId id="719" r:id="rId40"/>
    <p:sldId id="727" r:id="rId41"/>
    <p:sldId id="728" r:id="rId42"/>
    <p:sldId id="731" r:id="rId43"/>
    <p:sldId id="730" r:id="rId44"/>
    <p:sldId id="724" r:id="rId45"/>
    <p:sldId id="732" r:id="rId46"/>
    <p:sldId id="744" r:id="rId47"/>
    <p:sldId id="715" r:id="rId48"/>
    <p:sldId id="778" r:id="rId49"/>
    <p:sldId id="733" r:id="rId5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CC"/>
    <a:srgbClr val="DDF2FF"/>
    <a:srgbClr val="FFFFCC"/>
    <a:srgbClr val="E5E5FF"/>
    <a:srgbClr val="EAEAEA"/>
    <a:srgbClr val="E1FFE1"/>
    <a:srgbClr val="949494"/>
    <a:srgbClr val="9F9F9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44" autoAdjust="0"/>
    <p:restoredTop sz="95725" autoAdjust="0"/>
  </p:normalViewPr>
  <p:slideViewPr>
    <p:cSldViewPr>
      <p:cViewPr varScale="1">
        <p:scale>
          <a:sx n="118" d="100"/>
          <a:sy n="118" d="100"/>
        </p:scale>
        <p:origin x="232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26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B2A03-C3EC-CA4F-B1C8-264585076B3D}" type="datetime1">
              <a:t>10/22/19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2DA11-4205-4111-8038-96F3BF388CA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4564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AE67F-E3CE-8341-A6E6-D26E22A16C36}" type="datetime1">
              <a:t>10/22/19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861BF-A4CC-40F2-808E-EBF7BE8539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3093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580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gain stability vs. 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FAD7F7-4E4B-4049-BFD4-69AD51DD4B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2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9440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2554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B861BF-A4CC-40F2-808E-EBF7BE85396B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377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6544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7623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B861BF-A4CC-40F2-808E-EBF7BE85396B}" type="slidenum">
              <a:rPr lang="zh-CN" altLang="en-US" smtClean="0"/>
              <a:t>47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263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41771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8686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61587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324865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1" y="1174279"/>
            <a:ext cx="5940152" cy="0"/>
          </a:xfrm>
          <a:prstGeom prst="line">
            <a:avLst/>
          </a:prstGeom>
          <a:ln w="15875">
            <a:gradFill>
              <a:gsLst>
                <a:gs pos="1300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65500" y="296902"/>
            <a:ext cx="7344618" cy="649287"/>
          </a:xfrm>
        </p:spPr>
        <p:txBody>
          <a:bodyPr>
            <a:noAutofit/>
          </a:bodyPr>
          <a:lstStyle>
            <a:lvl1pPr marL="0" indent="0">
              <a:buNone/>
              <a:defRPr sz="3300" b="1">
                <a:solidFill>
                  <a:schemeClr val="accent2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2603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06091"/>
          </a:xfrm>
        </p:spPr>
        <p:txBody>
          <a:bodyPr>
            <a:noAutofit/>
          </a:bodyPr>
          <a:lstStyle>
            <a:lvl1pPr algn="ctr">
              <a:defRPr sz="3200" b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836712"/>
            <a:ext cx="8229600" cy="5001423"/>
          </a:xfrm>
        </p:spPr>
        <p:txBody>
          <a:bodyPr/>
          <a:lstStyle>
            <a:lvl1pPr marL="257168" indent="-257168">
              <a:buClrTx/>
              <a:buSzPct val="80000"/>
              <a:buFont typeface="Wingdings" panose="05000000000000000000" pitchFamily="2" charset="2"/>
              <a:buChar char="l"/>
              <a:defRPr sz="24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57199" indent="-21430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u"/>
              <a:defRPr sz="2400" b="1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857229" indent="-17144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6" name="Rectangle 18"/>
          <p:cNvSpPr>
            <a:spLocks noChangeArrowheads="1"/>
          </p:cNvSpPr>
          <p:nvPr userDrawn="1"/>
        </p:nvSpPr>
        <p:spPr bwMode="auto">
          <a:xfrm>
            <a:off x="0" y="745593"/>
            <a:ext cx="9144000" cy="77129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6000">
                <a:srgbClr val="72A2DC"/>
              </a:gs>
              <a:gs pos="100000">
                <a:srgbClr val="E5F1FF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zh-CN" sz="2000" b="1">
              <a:solidFill>
                <a:srgbClr val="0033CC"/>
              </a:solidFill>
              <a:latin typeface="Verdana" panose="020B0604030504040204" pitchFamily="34" charset="0"/>
              <a:ea typeface="楷体_GB2312"/>
              <a:cs typeface="楷体_GB2312"/>
            </a:endParaRPr>
          </a:p>
        </p:txBody>
      </p:sp>
    </p:spTree>
    <p:extLst>
      <p:ext uri="{BB962C8B-B14F-4D97-AF65-F5344CB8AC3E}">
        <p14:creationId xmlns:p14="http://schemas.microsoft.com/office/powerpoint/2010/main" val="422827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7677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374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1460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8190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1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7306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80790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5035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5107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1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tiff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871" y="1038141"/>
            <a:ext cx="8404257" cy="525266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9276" y="2008287"/>
            <a:ext cx="3914097" cy="165618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" pitchFamily="2" charset="77"/>
                <a:ea typeface="FangSong" panose="02010609060101010101" pitchFamily="49" charset="-122"/>
                <a:cs typeface="Chalkboard"/>
              </a:rPr>
              <a:t>Tianlai and </a:t>
            </a:r>
            <a:b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" pitchFamily="2" charset="77"/>
                <a:ea typeface="FangSong" panose="02010609060101010101" pitchFamily="49" charset="-122"/>
                <a:cs typeface="Chalkboard"/>
              </a:rPr>
            </a:b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" pitchFamily="2" charset="77"/>
                <a:ea typeface="FangSong" panose="02010609060101010101" pitchFamily="49" charset="-122"/>
                <a:cs typeface="Chalkboard"/>
              </a:rPr>
              <a:t>the lunar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" pitchFamily="2" charset="77"/>
                <a:ea typeface="FangSong" panose="02010609060101010101" pitchFamily="49" charset="-122"/>
                <a:cs typeface="Chalkboard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" pitchFamily="2" charset="77"/>
                <a:ea typeface="FangSong" panose="02010609060101010101" pitchFamily="49" charset="-122"/>
                <a:cs typeface="Chalkboard"/>
              </a:rPr>
              <a:t>orbit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" pitchFamily="2" charset="77"/>
                <a:ea typeface="FangSong" panose="02010609060101010101" pitchFamily="49" charset="-122"/>
                <a:cs typeface="Chalkboard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" pitchFamily="2" charset="77"/>
                <a:ea typeface="FangSong" panose="02010609060101010101" pitchFamily="49" charset="-122"/>
                <a:cs typeface="Chalkboard"/>
              </a:rPr>
              <a:t>array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" pitchFamily="2" charset="77"/>
              <a:ea typeface="FangSong" panose="02010609060101010101" pitchFamily="49" charset="-122"/>
              <a:cs typeface="Chalkboard"/>
            </a:endParaRPr>
          </a:p>
        </p:txBody>
      </p:sp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2987824" y="3861048"/>
            <a:ext cx="5877653" cy="1800200"/>
          </a:xfrm>
        </p:spPr>
        <p:txBody>
          <a:bodyPr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Chalkboard"/>
                <a:ea typeface="黑体" panose="02010609060101010101" pitchFamily="49" charset="-122"/>
                <a:cs typeface="Chalkboard"/>
              </a:rPr>
              <a:t>Xuelei</a:t>
            </a:r>
            <a:r>
              <a:rPr lang="zh-CN" altLang="en-US" sz="1600" dirty="0">
                <a:solidFill>
                  <a:schemeClr val="bg1"/>
                </a:solidFill>
                <a:latin typeface="Chalkboard"/>
                <a:ea typeface="黑体" panose="02010609060101010101" pitchFamily="49" charset="-122"/>
                <a:cs typeface="Chalkboard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Chalkboard"/>
                <a:ea typeface="黑体" panose="02010609060101010101" pitchFamily="49" charset="-122"/>
                <a:cs typeface="Chalkboard"/>
              </a:rPr>
              <a:t>Chen</a:t>
            </a:r>
          </a:p>
          <a:p>
            <a:r>
              <a:rPr lang="en-US" altLang="zh-CN" sz="1600" dirty="0">
                <a:solidFill>
                  <a:schemeClr val="bg1"/>
                </a:solidFill>
                <a:latin typeface="Chalkboard"/>
                <a:ea typeface="黑体" panose="02010609060101010101" pitchFamily="49" charset="-122"/>
                <a:cs typeface="Chalkboard"/>
              </a:rPr>
              <a:t>NAOC</a:t>
            </a:r>
          </a:p>
          <a:p>
            <a:endParaRPr lang="en-US" altLang="zh-CN" dirty="0">
              <a:solidFill>
                <a:schemeClr val="bg1"/>
              </a:solidFill>
              <a:latin typeface="Chalkboard"/>
              <a:ea typeface="黑体" panose="02010609060101010101" pitchFamily="49" charset="-122"/>
              <a:cs typeface="Chalkboard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87824" y="6309320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>
                <a:solidFill>
                  <a:schemeClr val="bg1"/>
                </a:solidFill>
                <a:latin typeface="Chalkboard"/>
                <a:ea typeface="华文楷体"/>
                <a:cs typeface="Chalkboard"/>
              </a:rPr>
              <a:t>2019.10.22</a:t>
            </a:r>
            <a:r>
              <a:rPr kumimoji="1" lang="zh-CN" altLang="en-US" sz="2000" b="1">
                <a:solidFill>
                  <a:schemeClr val="bg1"/>
                </a:solidFill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solidFill>
                  <a:schemeClr val="bg1"/>
                </a:solidFill>
                <a:latin typeface="Chalkboard"/>
                <a:ea typeface="华文楷体"/>
                <a:cs typeface="Chalkboard"/>
              </a:rPr>
              <a:t>Paris-Saclay</a:t>
            </a:r>
            <a:endParaRPr kumimoji="1" lang="zh-CN" altLang="en-US" sz="2000" b="1">
              <a:solidFill>
                <a:schemeClr val="bg1"/>
              </a:solidFill>
              <a:latin typeface="Chalkboard"/>
              <a:ea typeface="华文楷体"/>
              <a:cs typeface="Chalkboar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87CA42-85D9-8A4C-92BD-CB3F80086B54}"/>
              </a:ext>
            </a:extLst>
          </p:cNvPr>
          <p:cNvSpPr txBox="1"/>
          <p:nvPr/>
        </p:nvSpPr>
        <p:spPr>
          <a:xfrm>
            <a:off x="423421" y="1081007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  <a:latin typeface="Brush Script MT" panose="03060802040406070304" pitchFamily="66" charset="77"/>
                <a:ea typeface="FangSong" panose="02010609060101010101" pitchFamily="49" charset="-122"/>
                <a:cs typeface="华文楷体"/>
              </a:rPr>
              <a:t>21cm</a:t>
            </a:r>
            <a:r>
              <a:rPr kumimoji="1" lang="zh-CN" altLang="en-US" sz="2000">
                <a:solidFill>
                  <a:schemeClr val="bg1"/>
                </a:solidFill>
                <a:latin typeface="Brush Script MT" panose="03060802040406070304" pitchFamily="66" charset="77"/>
                <a:ea typeface="FangSong" panose="02010609060101010101" pitchFamily="49" charset="-122"/>
                <a:cs typeface="华文楷体"/>
              </a:rPr>
              <a:t> </a:t>
            </a:r>
            <a:r>
              <a:rPr kumimoji="1" lang="en-US" altLang="zh-CN" sz="2000">
                <a:solidFill>
                  <a:schemeClr val="bg1"/>
                </a:solidFill>
                <a:latin typeface="Brush Script MT" panose="03060802040406070304" pitchFamily="66" charset="77"/>
                <a:ea typeface="FangSong" panose="02010609060101010101" pitchFamily="49" charset="-122"/>
                <a:cs typeface="华文楷体"/>
              </a:rPr>
              <a:t>cosmology</a:t>
            </a:r>
            <a:r>
              <a:rPr kumimoji="1" lang="zh-CN" altLang="en-US" sz="2000">
                <a:solidFill>
                  <a:schemeClr val="bg1"/>
                </a:solidFill>
                <a:latin typeface="Brush Script MT" panose="03060802040406070304" pitchFamily="66" charset="77"/>
                <a:ea typeface="FangSong" panose="02010609060101010101" pitchFamily="49" charset="-122"/>
                <a:cs typeface="华文楷体"/>
              </a:rPr>
              <a:t> </a:t>
            </a:r>
            <a:r>
              <a:rPr kumimoji="1" lang="en-US" altLang="zh-CN" sz="2000">
                <a:solidFill>
                  <a:schemeClr val="bg1"/>
                </a:solidFill>
                <a:latin typeface="Brush Script MT" panose="03060802040406070304" pitchFamily="66" charset="77"/>
                <a:ea typeface="FangSong" panose="02010609060101010101" pitchFamily="49" charset="-122"/>
                <a:cs typeface="华文楷体"/>
              </a:rPr>
              <a:t>workshop</a:t>
            </a:r>
            <a:endParaRPr kumimoji="1" lang="en-US" sz="2000">
              <a:solidFill>
                <a:schemeClr val="bg1"/>
              </a:solidFill>
              <a:latin typeface="Brush Script MT" panose="03060802040406070304" pitchFamily="66" charset="77"/>
              <a:ea typeface="FangSong" panose="02010609060101010101" pitchFamily="49" charset="-122"/>
              <a:cs typeface="华文楷体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15526-56AB-9A4F-961A-6CC4FB46EF90}"/>
              </a:ext>
            </a:extLst>
          </p:cNvPr>
          <p:cNvSpPr txBox="1"/>
          <p:nvPr/>
        </p:nvSpPr>
        <p:spPr>
          <a:xfrm>
            <a:off x="6087027" y="1080330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>
                <a:solidFill>
                  <a:schemeClr val="bg1"/>
                </a:solidFill>
                <a:latin typeface="Apple Chancery" panose="03020702040506060504" pitchFamily="66" charset="-79"/>
                <a:ea typeface="华文楷体"/>
                <a:cs typeface="Apple Chancery" panose="03020702040506060504" pitchFamily="66" charset="-79"/>
              </a:rPr>
              <a:t>2019.10.22</a:t>
            </a:r>
            <a:r>
              <a:rPr kumimoji="1" lang="zh-CN" altLang="en-US">
                <a:solidFill>
                  <a:schemeClr val="bg1"/>
                </a:solidFill>
                <a:latin typeface="Apple Chancery" panose="03020702040506060504" pitchFamily="66" charset="-79"/>
                <a:ea typeface="华文楷体"/>
                <a:cs typeface="Apple Chancery" panose="03020702040506060504" pitchFamily="66" charset="-79"/>
              </a:rPr>
              <a:t> </a:t>
            </a:r>
            <a:r>
              <a:rPr kumimoji="1" lang="en-US" altLang="zh-CN">
                <a:solidFill>
                  <a:schemeClr val="bg1"/>
                </a:solidFill>
                <a:latin typeface="Apple Chancery" panose="03020702040506060504" pitchFamily="66" charset="-79"/>
                <a:ea typeface="华文楷体"/>
                <a:cs typeface="Apple Chancery" panose="03020702040506060504" pitchFamily="66" charset="-79"/>
              </a:rPr>
              <a:t>Paris-Saclay</a:t>
            </a:r>
            <a:endParaRPr kumimoji="1" lang="en-US">
              <a:solidFill>
                <a:schemeClr val="bg1"/>
              </a:solidFill>
              <a:latin typeface="Apple Chancery" panose="03020702040506060504" pitchFamily="66" charset="-79"/>
              <a:ea typeface="华文楷体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5607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86">
        <p:fade/>
      </p:transition>
    </mc:Choice>
    <mc:Fallback xmlns="">
      <p:transition spd="med" advTm="308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07819"/>
            <a:ext cx="4424613" cy="99417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Tianlai</a:t>
            </a:r>
            <a:r>
              <a:rPr lang="en-US" dirty="0"/>
              <a:t> Dish Array:  highly-repeatable visibilities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769" y="857250"/>
            <a:ext cx="384048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0678" y="2978876"/>
            <a:ext cx="4213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2700"/>
              <a:t>one visibility </a:t>
            </a:r>
            <a:endParaRPr lang="en-US" sz="2700" dirty="0"/>
          </a:p>
          <a:p>
            <a:pPr marL="214313" indent="-214313">
              <a:buFont typeface="Arial" charset="0"/>
              <a:buChar char="•"/>
            </a:pPr>
            <a:r>
              <a:rPr lang="en-US" sz="2700" dirty="0"/>
              <a:t>staring at NCP for 10 nights</a:t>
            </a:r>
          </a:p>
        </p:txBody>
      </p:sp>
    </p:spTree>
    <p:extLst>
      <p:ext uri="{BB962C8B-B14F-4D97-AF65-F5344CB8AC3E}">
        <p14:creationId xmlns:p14="http://schemas.microsoft.com/office/powerpoint/2010/main" val="860127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4BD1A-C764-CC48-BCA4-98AD8EE1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467CE5-2D78-7D46-8CCC-994A6D3F792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AB5DF6-AFA7-184D-8A76-56566A02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619" y="1028907"/>
            <a:ext cx="7200900" cy="111442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Tianlai</a:t>
            </a:r>
            <a:r>
              <a:rPr lang="en-US" dirty="0"/>
              <a:t> Dish Array: correlation matrix movies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Online Media 4" descr="all_RMS_log10">
            <a:hlinkClick r:id="" action="ppaction://media"/>
            <a:extLst>
              <a:ext uri="{FF2B5EF4-FFF2-40B4-BE49-F238E27FC236}">
                <a16:creationId xmlns:a16="http://schemas.microsoft.com/office/drawing/2014/main" id="{C85A6617-6FDC-EC42-96AF-0DFE069699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4154" y="1956279"/>
            <a:ext cx="4827593" cy="3620695"/>
          </a:xfrm>
        </p:spPr>
      </p:pic>
      <p:sp>
        <p:nvSpPr>
          <p:cNvPr id="6" name="TextBox 5"/>
          <p:cNvSpPr txBox="1"/>
          <p:nvPr/>
        </p:nvSpPr>
        <p:spPr>
          <a:xfrm>
            <a:off x="399416" y="3014048"/>
            <a:ext cx="393479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sz="2700" dirty="0"/>
              <a:t>1 uncalibrated visibility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700" dirty="0"/>
              <a:t>quick-look at data quality</a:t>
            </a:r>
          </a:p>
          <a:p>
            <a:pPr lvl="1"/>
            <a:r>
              <a:rPr lang="en-US" sz="2700" dirty="0"/>
              <a:t> over 25 days</a:t>
            </a:r>
          </a:p>
        </p:txBody>
      </p:sp>
    </p:spTree>
    <p:extLst>
      <p:ext uri="{BB962C8B-B14F-4D97-AF65-F5344CB8AC3E}">
        <p14:creationId xmlns:p14="http://schemas.microsoft.com/office/powerpoint/2010/main" val="425879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288" y="1331097"/>
            <a:ext cx="4060564" cy="2686050"/>
          </a:xfrm>
        </p:spPr>
        <p:txBody>
          <a:bodyPr>
            <a:normAutofit/>
          </a:bodyPr>
          <a:lstStyle/>
          <a:p>
            <a:r>
              <a:rPr lang="en-US" sz="2000" b="0" dirty="0"/>
              <a:t>Gain measured for 1 baseline using transits of </a:t>
            </a:r>
            <a:r>
              <a:rPr lang="en-US" sz="2000" b="0" dirty="0" err="1"/>
              <a:t>Cas</a:t>
            </a:r>
            <a:r>
              <a:rPr lang="en-US" sz="2000" b="0" dirty="0"/>
              <a:t> A over 11 days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88" y="3546530"/>
            <a:ext cx="3683391" cy="29226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CB108C8-DDD8-FB46-B20A-B5C460E7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81" y="157698"/>
            <a:ext cx="7200900" cy="594203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Chalkboard" panose="03050602040202020205" pitchFamily="66" charset="77"/>
              </a:rPr>
              <a:t>Tianlai</a:t>
            </a:r>
            <a:r>
              <a:rPr lang="en-US" sz="2800" dirty="0">
                <a:latin typeface="Chalkboard" panose="03050602040202020205" pitchFamily="66" charset="77"/>
              </a:rPr>
              <a:t> Dish Array: Gain stability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E15BE-2624-9540-B3B9-5FCA8860D1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518" y="4272463"/>
            <a:ext cx="3776810" cy="2268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4153AC-C53B-9940-8737-6ADC8257E1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804" y="1289356"/>
            <a:ext cx="3576645" cy="2315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93298" y="6501427"/>
            <a:ext cx="163288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/>
              <a:t>Percentage variation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5051" y="4017147"/>
            <a:ext cx="922945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Frequency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7704" y="6484976"/>
            <a:ext cx="76469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/>
              <a:t>Minutes</a:t>
            </a:r>
            <a:endParaRPr lang="en-US" sz="135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59945" y="4213889"/>
            <a:ext cx="142295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Visibility (</a:t>
            </a:r>
            <a:r>
              <a:rPr lang="en-US" sz="1350" dirty="0" err="1"/>
              <a:t>uncal’d</a:t>
            </a:r>
            <a:r>
              <a:rPr lang="en-US" sz="1350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545286" y="2012540"/>
            <a:ext cx="1422954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Visibility (</a:t>
            </a:r>
            <a:r>
              <a:rPr lang="en-US" sz="1350" dirty="0" err="1"/>
              <a:t>uncal’d</a:t>
            </a:r>
            <a:r>
              <a:rPr lang="en-US" sz="1350" dirty="0"/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393350" y="4396277"/>
            <a:ext cx="1512337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Probability Density</a:t>
            </a:r>
          </a:p>
        </p:txBody>
      </p:sp>
    </p:spTree>
    <p:extLst>
      <p:ext uri="{BB962C8B-B14F-4D97-AF65-F5344CB8AC3E}">
        <p14:creationId xmlns:p14="http://schemas.microsoft.com/office/powerpoint/2010/main" val="3041507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integrates down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48" y="962502"/>
            <a:ext cx="7069358" cy="47129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 rot="16200000">
                <a:off x="-823953" y="3136323"/>
                <a:ext cx="3384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Uncalibrated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𝑟𝑚𝑠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23953" y="3136323"/>
                <a:ext cx="3384377" cy="369332"/>
              </a:xfrm>
              <a:prstGeom prst="rect">
                <a:avLst/>
              </a:prstGeom>
              <a:blipFill>
                <a:blip r:embed="rId3"/>
                <a:stretch>
                  <a:fillRect l="-6667" r="-23333" b="-1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059832" y="5306075"/>
            <a:ext cx="24603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Integration time (s)</a:t>
            </a:r>
          </a:p>
        </p:txBody>
      </p:sp>
    </p:spTree>
    <p:extLst>
      <p:ext uri="{BB962C8B-B14F-4D97-AF65-F5344CB8AC3E}">
        <p14:creationId xmlns:p14="http://schemas.microsoft.com/office/powerpoint/2010/main" val="591523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averageSiderealNightPowerFilter.png" descr="averageSiderealNightPowerFilte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528" y="552809"/>
            <a:ext cx="3187166" cy="2013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averageSiderealNightFiltered.gif" descr="averageSiderealNightFiltered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1653" y="2610469"/>
            <a:ext cx="8420695" cy="4223743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HIM: Tianlai Visibility: Foreground Subtraction"/>
          <p:cNvSpPr txBox="1"/>
          <p:nvPr/>
        </p:nvSpPr>
        <p:spPr>
          <a:xfrm>
            <a:off x="874445" y="48500"/>
            <a:ext cx="6635984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700" b="0">
                <a:solidFill>
                  <a:schemeClr val="accent1">
                    <a:lumOff val="-13575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sz="2601"/>
              <a:t>Tianlai Visibility</a:t>
            </a:r>
            <a:r>
              <a:rPr lang="en-US" sz="2601"/>
              <a:t>:</a:t>
            </a:r>
            <a:r>
              <a:rPr sz="2601"/>
              <a:t> Foreground Subtraction</a:t>
            </a:r>
          </a:p>
        </p:txBody>
      </p:sp>
      <p:sp>
        <p:nvSpPr>
          <p:cNvPr id="505" name="10 night median averaged visibility discrete polynomial subtraction.…"/>
          <p:cNvSpPr txBox="1">
            <a:spLocks noGrp="1"/>
          </p:cNvSpPr>
          <p:nvPr>
            <p:ph type="body" sz="quarter" idx="4294967295"/>
          </p:nvPr>
        </p:nvSpPr>
        <p:spPr>
          <a:xfrm>
            <a:off x="3851920" y="681334"/>
            <a:ext cx="2367391" cy="1572791"/>
          </a:xfrm>
          <a:prstGeom prst="rect">
            <a:avLst/>
          </a:prstGeom>
        </p:spPr>
        <p:txBody>
          <a:bodyPr vert="horz" lIns="19050" tIns="19050" rIns="19050" bIns="19050" rtlCol="0">
            <a:normAutofit/>
          </a:bodyPr>
          <a:lstStyle/>
          <a:p>
            <a:pPr marL="0" indent="0" defTabSz="284787">
              <a:spcBef>
                <a:spcPts val="169"/>
              </a:spcBef>
              <a:buNone/>
              <a:defRPr sz="2346"/>
            </a:pPr>
            <a:r>
              <a:rPr sz="1800"/>
              <a:t>10 night median averaged visibility discrete polynomial subtraction.</a:t>
            </a:r>
          </a:p>
          <a:p>
            <a:pPr marL="0" indent="0" defTabSz="284787">
              <a:spcBef>
                <a:spcPts val="169"/>
              </a:spcBef>
              <a:buNone/>
              <a:defRPr sz="2346"/>
            </a:pPr>
            <a:r>
              <a:rPr sz="1800"/>
              <a:t>residuals n&gt;60</a:t>
            </a:r>
            <a: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60C502B7-8D92-BD40-A45E-FAAA34B487C7}"/>
                  </a:ext>
                </a:extLst>
              </p:cNvPr>
              <p:cNvSpPr txBox="1"/>
              <p:nvPr/>
            </p:nvSpPr>
            <p:spPr>
              <a:xfrm>
                <a:off x="133850" y="711160"/>
                <a:ext cx="3574054" cy="67005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limUpp>
                        <m:limUpp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lim>
                          </m:limLow>
                        </m:e>
                        <m:lim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lim>
                      </m:limUpp>
                      <m:sSub>
                        <m:sSub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>
                        <m:fPr>
                          <m:ctrlP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mid</m:t>
                              </m:r>
                            </m:sub>
                          </m:s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sz="2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sub>
                          </m:sSub>
                        </m:den>
                      </m:f>
                      <m:r>
                        <a:rPr sz="2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2100"/>
              </a:p>
            </p:txBody>
          </p:sp>
        </mc:Choice>
        <mc:Fallback xmlns="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60C502B7-8D92-BD40-A45E-FAAA34B48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50" y="711160"/>
                <a:ext cx="3574054" cy="670055"/>
              </a:xfrm>
              <a:prstGeom prst="rect">
                <a:avLst/>
              </a:prstGeom>
              <a:blipFill>
                <a:blip r:embed="rId4"/>
                <a:stretch>
                  <a:fillRect t="-3704" b="-92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quation">
                <a:extLst>
                  <a:ext uri="{FF2B5EF4-FFF2-40B4-BE49-F238E27FC236}">
                    <a16:creationId xmlns:a16="http://schemas.microsoft.com/office/drawing/2014/main" id="{5D1FF308-06E6-CE41-9250-3D3F9584D0FE}"/>
                  </a:ext>
                </a:extLst>
              </p:cNvPr>
              <p:cNvSpPr txBox="1"/>
              <p:nvPr/>
            </p:nvSpPr>
            <p:spPr>
              <a:xfrm>
                <a:off x="539552" y="1666315"/>
                <a:ext cx="2025075" cy="65905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</m:sub>
                      </m:sSub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</m:t>
                              </m:r>
                            </m:sub>
                          </m:sSub>
                        </m:den>
                      </m:f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sz="2200"/>
              </a:p>
            </p:txBody>
          </p:sp>
        </mc:Choice>
        <mc:Fallback xmlns="">
          <p:sp>
            <p:nvSpPr>
              <p:cNvPr id="8" name="Equation">
                <a:extLst>
                  <a:ext uri="{FF2B5EF4-FFF2-40B4-BE49-F238E27FC236}">
                    <a16:creationId xmlns:a16="http://schemas.microsoft.com/office/drawing/2014/main" id="{5D1FF308-06E6-CE41-9250-3D3F9584D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666315"/>
                <a:ext cx="2025075" cy="659053"/>
              </a:xfrm>
              <a:prstGeom prst="rect">
                <a:avLst/>
              </a:prstGeom>
              <a:blipFill>
                <a:blip r:embed="rId5"/>
                <a:stretch>
                  <a:fillRect l="-4348" r="-13043" b="-1132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653824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07D7-7ED4-7B41-91EF-F718B21F88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6988"/>
            <a:ext cx="9144000" cy="706438"/>
          </a:xfrm>
        </p:spPr>
        <p:txBody>
          <a:bodyPr/>
          <a:lstStyle/>
          <a:p>
            <a:r>
              <a:rPr lang="en-US"/>
              <a:t>Beam Calibration Experiment with Drone</a:t>
            </a: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id="{3F3F207A-45C9-6940-96CB-CDF2626E7A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96752"/>
            <a:ext cx="8448938" cy="4752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874982-E554-9842-B44B-29A8DBA1F11A}"/>
              </a:ext>
            </a:extLst>
          </p:cNvPr>
          <p:cNvSpPr txBox="1"/>
          <p:nvPr/>
        </p:nvSpPr>
        <p:spPr>
          <a:xfrm>
            <a:off x="4553627" y="5964954"/>
            <a:ext cx="3924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2000">
                <a:latin typeface="华文楷体"/>
                <a:ea typeface="华文楷体"/>
                <a:cs typeface="华文楷体"/>
              </a:rPr>
              <a:t>Juyong Zhang et al.,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813774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79512" y="260648"/>
            <a:ext cx="5508464" cy="486965"/>
          </a:xfrm>
        </p:spPr>
        <p:txBody>
          <a:bodyPr/>
          <a:lstStyle/>
          <a:p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UAV</a:t>
            </a:r>
            <a:endParaRPr lang="zh-CN" altLang="en-US" sz="44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683907"/>
              </p:ext>
            </p:extLst>
          </p:nvPr>
        </p:nvGraphicFramePr>
        <p:xfrm>
          <a:off x="4716016" y="1402016"/>
          <a:ext cx="3998215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8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500" dirty="0"/>
                        <a:t>DJI </a:t>
                      </a:r>
                      <a:r>
                        <a:rPr lang="en-US" altLang="zh-CN" sz="1500" dirty="0" err="1"/>
                        <a:t>Matrice</a:t>
                      </a:r>
                      <a:r>
                        <a:rPr lang="en-US" altLang="zh-CN" sz="1500" dirty="0"/>
                        <a:t> 600 PRO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1.8m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Width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1.6m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0.78m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 Payload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kg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Usual</a:t>
                      </a:r>
                      <a:r>
                        <a:rPr lang="zh-CN" alt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 Flight Height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(Limited</a:t>
                      </a:r>
                      <a:r>
                        <a:rPr lang="zh-CN" alt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by</a:t>
                      </a:r>
                      <a:r>
                        <a:rPr lang="zh-CN" alt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Government</a:t>
                      </a:r>
                      <a:r>
                        <a:rPr lang="zh-CN" altLang="en-US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 m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</a:t>
                      </a:r>
                      <a:r>
                        <a:rPr lang="en-US" altLang="zh-CN" sz="15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Hovering Time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 min(TB47S)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r>
                        <a:rPr lang="en-US" altLang="zh-CN" sz="15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min(TB48S)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Hovering Accuracy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Vertical: 0.5 m;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Horizontal: 1.5 m</a:t>
                      </a:r>
                      <a:endParaRPr lang="zh-CN" altLang="en-US" sz="15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Hovering Accuracy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(With D-RTK)  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Vertical: 2 cm;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Horizontal: 1 cm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Payload (RF noise source, battery, dipole antenna)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0.7 kg</a:t>
                      </a:r>
                      <a:endParaRPr lang="zh-CN" altLang="en-US" sz="15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83989437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1127073" y="1279286"/>
            <a:ext cx="177074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" dirty="0"/>
              <a:t>DJI </a:t>
            </a:r>
            <a:r>
              <a:rPr lang="en-US" altLang="zh-CN" sz="1500" dirty="0" err="1"/>
              <a:t>Matrice</a:t>
            </a:r>
            <a:r>
              <a:rPr lang="en-US" altLang="zh-CN" sz="1500" dirty="0"/>
              <a:t> 600 PRO</a:t>
            </a:r>
            <a:endParaRPr lang="zh-CN" altLang="en-US" sz="1500" dirty="0"/>
          </a:p>
        </p:txBody>
      </p:sp>
      <p:pic>
        <p:nvPicPr>
          <p:cNvPr id="7" name="图片 22">
            <a:extLst>
              <a:ext uri="{FF2B5EF4-FFF2-40B4-BE49-F238E27FC236}">
                <a16:creationId xmlns:a16="http://schemas.microsoft.com/office/drawing/2014/main" id="{63FB393E-57F3-E644-A1AF-D66728987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72816"/>
            <a:ext cx="3266388" cy="435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8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140571"/>
            <a:ext cx="7585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Measurement</a:t>
            </a:r>
            <a:r>
              <a:rPr lang="zh-CN" altLang="en-US" sz="4000" dirty="0"/>
              <a:t> </a:t>
            </a:r>
            <a:r>
              <a:rPr lang="en-US" altLang="zh-CN" sz="4000" dirty="0"/>
              <a:t>on</a:t>
            </a:r>
            <a:r>
              <a:rPr lang="zh-CN" altLang="en-US" sz="4000" dirty="0"/>
              <a:t> </a:t>
            </a:r>
            <a:r>
              <a:rPr lang="en-US" altLang="zh-CN" sz="4000" dirty="0"/>
              <a:t>H</a:t>
            </a:r>
            <a:r>
              <a:rPr lang="zh-CN" altLang="en-US" sz="4000" dirty="0"/>
              <a:t> </a:t>
            </a:r>
            <a:r>
              <a:rPr lang="en-US" altLang="zh-CN" sz="4000" dirty="0"/>
              <a:t>plane</a:t>
            </a:r>
            <a:r>
              <a:rPr lang="zh-CN" altLang="en-US" sz="4000" dirty="0"/>
              <a:t> </a:t>
            </a:r>
            <a:r>
              <a:rPr lang="en-US" altLang="zh-CN" sz="4000" dirty="0"/>
              <a:t>&amp;</a:t>
            </a:r>
            <a:r>
              <a:rPr lang="zh-CN" altLang="en-US" sz="4000" dirty="0"/>
              <a:t> </a:t>
            </a:r>
            <a:r>
              <a:rPr lang="en-US" altLang="zh-CN" sz="4000" dirty="0"/>
              <a:t>E</a:t>
            </a:r>
            <a:r>
              <a:rPr lang="zh-CN" altLang="en-US" sz="4000" dirty="0"/>
              <a:t> </a:t>
            </a:r>
            <a:r>
              <a:rPr lang="en-US" altLang="zh-CN" sz="4000" dirty="0"/>
              <a:t>plane</a:t>
            </a:r>
            <a:endParaRPr lang="en-US" sz="4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55676A-DC48-D14A-8951-2C530D5BA3E7}"/>
              </a:ext>
            </a:extLst>
          </p:cNvPr>
          <p:cNvGrpSpPr/>
          <p:nvPr/>
        </p:nvGrpSpPr>
        <p:grpSpPr>
          <a:xfrm>
            <a:off x="3491880" y="3140968"/>
            <a:ext cx="5472608" cy="3098118"/>
            <a:chOff x="2031331" y="2029982"/>
            <a:chExt cx="5472608" cy="3098118"/>
          </a:xfrm>
        </p:grpSpPr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BBD44A9A-E957-174C-82BF-FD185CBD09C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6915656"/>
                </p:ext>
              </p:extLst>
            </p:nvPr>
          </p:nvGraphicFramePr>
          <p:xfrm>
            <a:off x="5065833" y="3183484"/>
            <a:ext cx="2333933" cy="9300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53" r:id="rId3" imgW="1168400" imgH="520700" progId="Equation.DSMT4">
                    <p:embed/>
                  </p:oleObj>
                </mc:Choice>
                <mc:Fallback>
                  <p:oleObj r:id="rId3" imgW="1168400" imgH="520700" progId="Equation.DSMT4">
                    <p:embed/>
                    <p:pic>
                      <p:nvPicPr>
                        <p:cNvPr id="3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65833" y="3183484"/>
                          <a:ext cx="2333933" cy="93000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5F6B581-7060-6C42-AC93-9308B3F7A854}"/>
                </a:ext>
              </a:extLst>
            </p:cNvPr>
            <p:cNvSpPr/>
            <p:nvPr/>
          </p:nvSpPr>
          <p:spPr>
            <a:xfrm>
              <a:off x="4287919" y="2638727"/>
              <a:ext cx="608372" cy="8822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27EE16-C302-664D-A052-DECA3E599F32}"/>
                </a:ext>
              </a:extLst>
            </p:cNvPr>
            <p:cNvSpPr/>
            <p:nvPr/>
          </p:nvSpPr>
          <p:spPr>
            <a:xfrm>
              <a:off x="3063976" y="4562782"/>
              <a:ext cx="608372" cy="110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90AF73-A8DF-5E46-9442-304BD56F3142}"/>
                </a:ext>
              </a:extLst>
            </p:cNvPr>
            <p:cNvSpPr txBox="1"/>
            <p:nvPr/>
          </p:nvSpPr>
          <p:spPr>
            <a:xfrm>
              <a:off x="5038038" y="2658756"/>
              <a:ext cx="1166730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Feed of drone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AAAC7D-7F4F-C94D-AEFA-31FFF2AC0DFB}"/>
                </a:ext>
              </a:extLst>
            </p:cNvPr>
            <p:cNvSpPr txBox="1"/>
            <p:nvPr/>
          </p:nvSpPr>
          <p:spPr>
            <a:xfrm>
              <a:off x="2791394" y="4828018"/>
              <a:ext cx="103810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Feed of dish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B441B8-036B-C54C-9262-FED28E61C5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1331" y="4562782"/>
              <a:ext cx="5472608" cy="55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EB3B45-CD79-3840-A5E9-C322CD65A3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7109" y="2029982"/>
              <a:ext cx="1616939" cy="25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DE92AF3-0B60-3E48-B98A-9E7AB9156EA8}"/>
                </a:ext>
              </a:extLst>
            </p:cNvPr>
            <p:cNvCxnSpPr/>
            <p:nvPr/>
          </p:nvCxnSpPr>
          <p:spPr>
            <a:xfrm flipH="1" flipV="1">
              <a:off x="4587829" y="2707590"/>
              <a:ext cx="8552" cy="11440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1F9393-FBB6-A44E-ADDD-932B5E6C0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7919" y="3173312"/>
              <a:ext cx="238125" cy="4857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A755FF-AB77-B64C-8357-47C9BA82CF10}"/>
                </a:ext>
              </a:extLst>
            </p:cNvPr>
            <p:cNvSpPr txBox="1"/>
            <p:nvPr/>
          </p:nvSpPr>
          <p:spPr>
            <a:xfrm>
              <a:off x="4623619" y="4251190"/>
              <a:ext cx="234448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350"/>
                <a:t>half-wave</a:t>
              </a:r>
              <a:r>
                <a:rPr lang="zh-CN" altLang="en-US" sz="1350"/>
                <a:t> </a:t>
              </a:r>
              <a:r>
                <a:rPr lang="en-US" altLang="zh-CN" sz="1350"/>
                <a:t>dipole</a:t>
              </a:r>
              <a:r>
                <a:rPr lang="zh-CN" altLang="en-US" sz="1350"/>
                <a:t> </a:t>
              </a:r>
              <a:r>
                <a:rPr lang="en-US" altLang="zh-CN" sz="1350"/>
                <a:t>beam</a:t>
              </a:r>
              <a:r>
                <a:rPr lang="zh-CN" altLang="en-US" sz="1350"/>
                <a:t> </a:t>
              </a:r>
              <a:r>
                <a:rPr lang="en-US" altLang="zh-CN" sz="1350"/>
                <a:t>pattern</a:t>
              </a:r>
              <a:endParaRPr lang="en-US" sz="1350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5F60885-45BB-B94F-AA32-3A49ACAC70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87" y="1443099"/>
            <a:ext cx="4065975" cy="306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48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0612" y="1294063"/>
            <a:ext cx="4706340" cy="427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2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728" y="1294063"/>
            <a:ext cx="4695756" cy="4275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905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87" y="1462790"/>
            <a:ext cx="9047614" cy="3984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3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CMB_Timeline300.jpg" descr="CMB_Timeline3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6288" y="5166037"/>
            <a:ext cx="2341619" cy="163235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2D: CMB [SPT/ACT/S4]…"/>
          <p:cNvSpPr txBox="1"/>
          <p:nvPr/>
        </p:nvSpPr>
        <p:spPr>
          <a:xfrm>
            <a:off x="194676" y="2492896"/>
            <a:ext cx="6197357" cy="380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17" b="1">
                <a:latin typeface="Helvetica"/>
                <a:ea typeface="Helvetica"/>
                <a:cs typeface="Helvetica"/>
                <a:sym typeface="Helvetica"/>
              </a:rPr>
              <a:t>2D</a:t>
            </a:r>
            <a:r>
              <a:rPr sz="1617"/>
              <a:t>: CMB [</a:t>
            </a:r>
            <a:r>
              <a:rPr sz="1617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SPT</a:t>
            </a:r>
            <a:r>
              <a:rPr sz="1617"/>
              <a:t>/</a:t>
            </a:r>
            <a:r>
              <a:rPr sz="1617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ACT</a:t>
            </a:r>
            <a:r>
              <a:rPr sz="1617"/>
              <a:t>/</a:t>
            </a:r>
            <a:r>
              <a:rPr sz="1617">
                <a:solidFill>
                  <a:srgbClr val="FF40FF"/>
                </a:solidFill>
              </a:rPr>
              <a:t>S4</a:t>
            </a:r>
            <a:r>
              <a:rPr sz="1617"/>
              <a:t>]</a:t>
            </a:r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17"/>
              <a:t>       </a:t>
            </a:r>
          </a:p>
          <a:p>
            <a:pPr algn="l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17"/>
              <a:t>large area galaxy imaging/spectroscopy</a:t>
            </a:r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17"/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17" b="1">
                <a:latin typeface="Helvetica"/>
                <a:ea typeface="Helvetica"/>
                <a:cs typeface="Helvetica"/>
                <a:sym typeface="Helvetica"/>
              </a:rPr>
              <a:t>2D</a:t>
            </a:r>
            <a:r>
              <a:rPr sz="1617"/>
              <a:t>: single band imaging [</a:t>
            </a:r>
            <a:r>
              <a:rPr sz="1617">
                <a:solidFill>
                  <a:srgbClr val="AA7942"/>
                </a:solidFill>
              </a:rPr>
              <a:t>APM</a:t>
            </a:r>
            <a:r>
              <a:rPr sz="1617"/>
              <a:t>]</a:t>
            </a:r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17"/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17" b="1">
                <a:latin typeface="Helvetica"/>
                <a:ea typeface="Helvetica"/>
                <a:cs typeface="Helvetica"/>
                <a:sym typeface="Helvetica"/>
              </a:rPr>
              <a:t>2D</a:t>
            </a:r>
            <a:r>
              <a:rPr sz="1617" b="1" baseline="31999">
                <a:latin typeface="Helvetica"/>
                <a:ea typeface="Helvetica"/>
                <a:cs typeface="Helvetica"/>
                <a:sym typeface="Helvetica"/>
              </a:rPr>
              <a:t>+</a:t>
            </a:r>
            <a:r>
              <a:rPr sz="1617"/>
              <a:t>:   + multi-band photo-z’s  [</a:t>
            </a:r>
            <a:r>
              <a:rPr sz="1617">
                <a:solidFill>
                  <a:srgbClr val="FF2600"/>
                </a:solidFill>
              </a:rPr>
              <a:t>DES</a:t>
            </a:r>
            <a:r>
              <a:rPr sz="1617"/>
              <a:t>/</a:t>
            </a:r>
            <a:r>
              <a:rPr sz="1617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LSST</a:t>
            </a:r>
            <a:r>
              <a:rPr sz="1617"/>
              <a:t>]</a:t>
            </a:r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17"/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17" b="1">
                <a:latin typeface="Helvetica"/>
                <a:ea typeface="Helvetica"/>
                <a:cs typeface="Helvetica"/>
                <a:sym typeface="Helvetica"/>
              </a:rPr>
              <a:t>3D</a:t>
            </a:r>
            <a:r>
              <a:rPr sz="1617" b="1" baseline="31999">
                <a:latin typeface="Helvetica"/>
                <a:ea typeface="Helvetica"/>
                <a:cs typeface="Helvetica"/>
                <a:sym typeface="Helvetica"/>
              </a:rPr>
              <a:t>-</a:t>
            </a:r>
            <a:r>
              <a:rPr sz="1617"/>
              <a:t>:   + lo-res spectroscopy  [</a:t>
            </a:r>
            <a:r>
              <a:rPr sz="1125">
                <a:solidFill>
                  <a:srgbClr val="FF2600"/>
                </a:solidFill>
              </a:rPr>
              <a:t>PAU</a:t>
            </a:r>
            <a:r>
              <a:rPr sz="1125"/>
              <a:t>/</a:t>
            </a:r>
            <a:r>
              <a:rPr sz="1125">
                <a:solidFill>
                  <a:srgbClr val="FF2600"/>
                </a:solidFill>
              </a:rPr>
              <a:t>JPAS</a:t>
            </a:r>
            <a:r>
              <a:rPr sz="1125"/>
              <a:t>/</a:t>
            </a:r>
            <a:r>
              <a:rPr sz="1125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SphereX</a:t>
            </a:r>
            <a:r>
              <a:rPr sz="1125"/>
              <a:t>/</a:t>
            </a:r>
            <a:r>
              <a:rPr sz="1125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MKIDS</a:t>
            </a:r>
            <a:r>
              <a:rPr sz="1617"/>
              <a:t>]</a:t>
            </a:r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17"/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17" b="1">
                <a:latin typeface="Helvetica"/>
                <a:ea typeface="Helvetica"/>
                <a:cs typeface="Helvetica"/>
                <a:sym typeface="Helvetica"/>
              </a:rPr>
              <a:t>3D</a:t>
            </a:r>
            <a:r>
              <a:rPr sz="1617"/>
              <a:t>:    + hi-res spectroscopy [</a:t>
            </a:r>
            <a:r>
              <a:rPr sz="1266">
                <a:solidFill>
                  <a:srgbClr val="AA7942"/>
                </a:solidFill>
              </a:rPr>
              <a:t>APM</a:t>
            </a:r>
            <a:r>
              <a:rPr sz="1266">
                <a:solidFill>
                  <a:srgbClr val="FF2600"/>
                </a:solidFill>
              </a:rPr>
              <a:t>/</a:t>
            </a:r>
            <a:r>
              <a:rPr sz="1266">
                <a:solidFill>
                  <a:srgbClr val="AA7942"/>
                </a:solidFill>
              </a:rPr>
              <a:t>SDSS</a:t>
            </a:r>
            <a:r>
              <a:rPr sz="1266"/>
              <a:t>/</a:t>
            </a:r>
            <a:r>
              <a:rPr sz="1266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DESI</a:t>
            </a:r>
            <a:r>
              <a:rPr sz="1266"/>
              <a:t>/</a:t>
            </a:r>
            <a:r>
              <a:rPr sz="1266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4MOST</a:t>
            </a:r>
            <a:r>
              <a:rPr sz="1266"/>
              <a:t>/</a:t>
            </a:r>
            <a:r>
              <a:rPr sz="1266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Euclid</a:t>
            </a:r>
            <a:r>
              <a:rPr sz="1266"/>
              <a:t>/</a:t>
            </a:r>
            <a:r>
              <a:rPr sz="1266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WFIRST</a:t>
            </a:r>
            <a:r>
              <a:rPr sz="1617"/>
              <a:t>]</a:t>
            </a:r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17"/>
              <a:t>       </a:t>
            </a:r>
          </a:p>
          <a:p>
            <a:pPr algn="l">
              <a:defRPr sz="2300">
                <a:latin typeface="Helvetica"/>
                <a:ea typeface="Helvetica"/>
                <a:cs typeface="Helvetica"/>
                <a:sym typeface="Helvetica"/>
              </a:defRPr>
            </a:pPr>
            <a:r>
              <a:rPr sz="1617"/>
              <a:t>intensity imaging of galaxies/LSS</a:t>
            </a:r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17"/>
          </a:p>
          <a:p>
            <a:pPr algn="l">
              <a:defRPr sz="23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617" b="1">
                <a:latin typeface="Helvetica"/>
                <a:ea typeface="Helvetica"/>
                <a:cs typeface="Helvetica"/>
                <a:sym typeface="Helvetica"/>
              </a:rPr>
              <a:t>3D</a:t>
            </a:r>
            <a:r>
              <a:rPr sz="1617"/>
              <a:t>:     + hi-res H</a:t>
            </a:r>
            <a:r>
              <a:rPr sz="1336"/>
              <a:t>ydrogen</a:t>
            </a:r>
            <a:r>
              <a:rPr sz="1617"/>
              <a:t>I</a:t>
            </a:r>
            <a:r>
              <a:rPr sz="1266"/>
              <a:t>ntensity</a:t>
            </a:r>
            <a:r>
              <a:rPr sz="1617"/>
              <a:t>M</a:t>
            </a:r>
            <a:r>
              <a:rPr sz="1336"/>
              <a:t>apping</a:t>
            </a:r>
            <a:r>
              <a:rPr sz="1617"/>
              <a:t> [</a:t>
            </a:r>
            <a:r>
              <a:rPr sz="1125">
                <a:solidFill>
                  <a:srgbClr val="FF2600"/>
                </a:solidFill>
              </a:rPr>
              <a:t>CHIME</a:t>
            </a:r>
            <a:r>
              <a:rPr sz="1125"/>
              <a:t>/</a:t>
            </a:r>
            <a:r>
              <a:rPr sz="1125">
                <a:solidFill>
                  <a:srgbClr val="FF2600"/>
                </a:solidFill>
              </a:rPr>
              <a:t>Tianlai</a:t>
            </a:r>
            <a:r>
              <a:rPr sz="1125"/>
              <a:t>/</a:t>
            </a:r>
            <a:r>
              <a:rPr sz="1125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HIRAX</a:t>
            </a:r>
            <a:r>
              <a:rPr sz="1125"/>
              <a:t>/</a:t>
            </a:r>
            <a:r>
              <a:rPr sz="1125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BINGO</a:t>
            </a:r>
            <a:r>
              <a:rPr sz="1125"/>
              <a:t>/</a:t>
            </a:r>
            <a:r>
              <a:rPr sz="1125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SKA</a:t>
            </a:r>
            <a:r>
              <a:rPr sz="1125"/>
              <a:t>/</a:t>
            </a:r>
            <a:r>
              <a:rPr sz="1125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rPr>
              <a:t>S-2</a:t>
            </a:r>
            <a:r>
              <a:rPr sz="1617"/>
              <a:t>]</a:t>
            </a:r>
          </a:p>
        </p:txBody>
      </p:sp>
      <p:grpSp>
        <p:nvGrpSpPr>
          <p:cNvPr id="203" name="Group"/>
          <p:cNvGrpSpPr/>
          <p:nvPr/>
        </p:nvGrpSpPr>
        <p:grpSpPr>
          <a:xfrm>
            <a:off x="4499991" y="488945"/>
            <a:ext cx="4444485" cy="4596239"/>
            <a:chOff x="0" y="-71755"/>
            <a:chExt cx="6519063" cy="6907543"/>
          </a:xfrm>
        </p:grpSpPr>
        <p:sp>
          <p:nvSpPr>
            <p:cNvPr id="201" name="area ∝ volume"/>
            <p:cNvSpPr txBox="1"/>
            <p:nvPr/>
          </p:nvSpPr>
          <p:spPr>
            <a:xfrm>
              <a:off x="2145938" y="-71755"/>
              <a:ext cx="1659167" cy="6874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>
                  <a:solidFill>
                    <a:srgbClr val="C82506"/>
                  </a:solidFill>
                </a:defRPr>
              </a:pPr>
              <a:r>
                <a:rPr sz="1266"/>
                <a:t>area </a:t>
              </a:r>
              <a:r>
                <a:rPr sz="2672"/>
                <a:t>∝</a:t>
              </a:r>
              <a:r>
                <a:rPr sz="1266"/>
                <a:t> volume</a:t>
              </a:r>
            </a:p>
          </p:txBody>
        </p:sp>
        <p:pic>
          <p:nvPicPr>
            <p:cNvPr id="202" name="ObservableUniverseRoadmap.pdf" descr="ObservableUniverseRoadmap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16724"/>
              <a:ext cx="6519063" cy="6519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4" name="parameter accuracy ~ nmode-1/2…"/>
          <p:cNvSpPr txBox="1">
            <a:spLocks noGrp="1"/>
          </p:cNvSpPr>
          <p:nvPr>
            <p:ph type="body" sz="quarter" idx="4294967295"/>
          </p:nvPr>
        </p:nvSpPr>
        <p:spPr>
          <a:xfrm>
            <a:off x="194676" y="972283"/>
            <a:ext cx="4195977" cy="914401"/>
          </a:xfrm>
          <a:prstGeom prst="rect">
            <a:avLst/>
          </a:prstGeom>
        </p:spPr>
        <p:txBody>
          <a:bodyPr/>
          <a:lstStyle/>
          <a:p>
            <a:pPr marL="306277" indent="-306277" defTabSz="402536">
              <a:spcBef>
                <a:spcPts val="1266"/>
              </a:spcBef>
              <a:defRPr sz="3136"/>
            </a:pPr>
            <a:r>
              <a:rPr sz="2000"/>
              <a:t>parameter accuracy ~ n</a:t>
            </a:r>
            <a:r>
              <a:rPr sz="2000" baseline="-5999"/>
              <a:t>mode</a:t>
            </a:r>
            <a:r>
              <a:rPr sz="2000" baseline="31999"/>
              <a:t>-1/2</a:t>
            </a:r>
          </a:p>
          <a:p>
            <a:pPr marL="306277" indent="-306277" defTabSz="402536">
              <a:spcBef>
                <a:spcPts val="1266"/>
              </a:spcBef>
              <a:defRPr sz="3136"/>
            </a:pPr>
            <a:r>
              <a:rPr sz="2000"/>
              <a:t>n</a:t>
            </a:r>
            <a:r>
              <a:rPr sz="2000" baseline="-5999"/>
              <a:t>mode</a:t>
            </a:r>
            <a:r>
              <a:rPr sz="2000"/>
              <a:t> ~ volume</a:t>
            </a:r>
          </a:p>
        </p:txBody>
      </p:sp>
      <p:sp>
        <p:nvSpPr>
          <p:cNvPr id="205" name="Cosmic Cartography: uncharted"/>
          <p:cNvSpPr txBox="1"/>
          <p:nvPr/>
        </p:nvSpPr>
        <p:spPr>
          <a:xfrm>
            <a:off x="1960016" y="165650"/>
            <a:ext cx="5270995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700" b="0">
                <a:solidFill>
                  <a:schemeClr val="accent1">
                    <a:lumOff val="-13575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sz="2601"/>
              <a:t>Cosmic Cartography: uncharted</a:t>
            </a:r>
          </a:p>
        </p:txBody>
      </p:sp>
    </p:spTree>
    <p:extLst>
      <p:ext uri="{BB962C8B-B14F-4D97-AF65-F5344CB8AC3E}">
        <p14:creationId xmlns:p14="http://schemas.microsoft.com/office/powerpoint/2010/main" val="202435996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F33210E4-E013-0F45-B686-9B485FCA0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RFI Flagging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66156-AD8F-C747-9640-E40A123C1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01423"/>
          </a:xfrm>
        </p:spPr>
        <p:txBody>
          <a:bodyPr rtlCol="0"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 err="1"/>
              <a:t>SumThreshold</a:t>
            </a:r>
            <a:r>
              <a:rPr lang="en-US" dirty="0"/>
              <a:t>   </a:t>
            </a:r>
            <a:r>
              <a:rPr lang="en-US" sz="1200" dirty="0" err="1"/>
              <a:t>Offringa</a:t>
            </a:r>
            <a:r>
              <a:rPr lang="en-US" sz="1200" dirty="0"/>
              <a:t> et al. 2010 </a:t>
            </a:r>
          </a:p>
          <a:p>
            <a:pPr marL="0" indent="0">
              <a:buNone/>
              <a:defRPr/>
            </a:pPr>
            <a:r>
              <a:rPr lang="en-US" sz="1800" dirty="0"/>
              <a:t>   </a:t>
            </a:r>
            <a:r>
              <a:rPr lang="en-US" sz="1800" dirty="0" err="1"/>
              <a:t>Comare</a:t>
            </a:r>
            <a:r>
              <a:rPr lang="en-US" sz="1800" dirty="0"/>
              <a:t> the sum of data samples with </a:t>
            </a:r>
          </a:p>
          <a:p>
            <a:pPr marL="0" indent="0">
              <a:buNone/>
              <a:defRPr/>
            </a:pPr>
            <a:r>
              <a:rPr lang="en-US" sz="1800" dirty="0"/>
              <a:t>   the given thresholds</a:t>
            </a:r>
          </a:p>
          <a:p>
            <a:pPr marL="0" indent="0">
              <a:buNone/>
              <a:defRPr/>
            </a:pPr>
            <a:r>
              <a:rPr lang="en-US" sz="1800" dirty="0"/>
              <a:t>       </a:t>
            </a:r>
          </a:p>
          <a:p>
            <a:pPr>
              <a:buFont typeface="Arial"/>
              <a:buChar char="•"/>
              <a:defRPr/>
            </a:pPr>
            <a:endParaRPr lang="en-US" dirty="0"/>
          </a:p>
          <a:p>
            <a:pPr>
              <a:buFont typeface="Arial"/>
              <a:buChar char="•"/>
              <a:defRPr/>
            </a:pPr>
            <a:endParaRPr lang="en-US" dirty="0"/>
          </a:p>
          <a:p>
            <a:pPr>
              <a:buFont typeface="Arial"/>
              <a:buChar char="•"/>
              <a:defRPr/>
            </a:pPr>
            <a:r>
              <a:rPr lang="en-US" dirty="0"/>
              <a:t>SIR operator   </a:t>
            </a:r>
            <a:r>
              <a:rPr lang="en-US" sz="1200" dirty="0" err="1"/>
              <a:t>Offringa</a:t>
            </a:r>
            <a:r>
              <a:rPr lang="en-US" sz="1200" dirty="0"/>
              <a:t> et al. 2012 </a:t>
            </a:r>
          </a:p>
          <a:p>
            <a:pPr marL="0" indent="0">
              <a:buNone/>
              <a:defRPr/>
            </a:pPr>
            <a:r>
              <a:rPr lang="en-US" sz="1800" dirty="0"/>
              <a:t>   Effectively fill in the gaps in the</a:t>
            </a:r>
          </a:p>
          <a:p>
            <a:pPr marL="0" indent="0">
              <a:buNone/>
              <a:defRPr/>
            </a:pPr>
            <a:r>
              <a:rPr lang="en-US" sz="1800" dirty="0"/>
              <a:t>   previous results.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BB002B81-805F-3F43-9C82-982D42E6F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808014"/>
            <a:ext cx="32956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D4D19AA-98D8-1A4D-8EA0-36FCC7458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361635"/>
            <a:ext cx="32956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DDCD7AC2-B0F7-9E4C-93D1-457BF6354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469940"/>
            <a:ext cx="1797385" cy="83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701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80603538-8E1F-2C46-B493-058A723E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880D1-9FDC-1044-83C5-E646F5607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56" y="1196752"/>
            <a:ext cx="8229600" cy="5001423"/>
          </a:xfrm>
        </p:spPr>
        <p:txBody>
          <a:bodyPr rtlCol="0">
            <a:norm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>
                <a:latin typeface="Chalkboard" panose="03050602040202020205" pitchFamily="66" charset="77"/>
              </a:rPr>
              <a:t>sky point source calibration</a:t>
            </a:r>
          </a:p>
          <a:p>
            <a:pPr marL="0" indent="0">
              <a:buNone/>
              <a:defRPr/>
            </a:pPr>
            <a:r>
              <a:rPr lang="en-US" sz="1800" dirty="0">
                <a:latin typeface="Chalkboard" panose="03050602040202020205" pitchFamily="66" charset="77"/>
              </a:rPr>
              <a:t>   Use an Eigenvector-based point </a:t>
            </a:r>
          </a:p>
          <a:p>
            <a:pPr marL="0" indent="0">
              <a:buNone/>
              <a:defRPr/>
            </a:pPr>
            <a:r>
              <a:rPr lang="en-US" sz="1800" dirty="0">
                <a:latin typeface="Chalkboard" panose="03050602040202020205" pitchFamily="66" charset="77"/>
              </a:rPr>
              <a:t>   source calibration method.</a:t>
            </a:r>
          </a:p>
          <a:p>
            <a:pPr>
              <a:buFont typeface="Arial"/>
              <a:buChar char="•"/>
              <a:defRPr/>
            </a:pPr>
            <a:endParaRPr lang="en-US" dirty="0">
              <a:latin typeface="Chalkboard" panose="03050602040202020205" pitchFamily="66" charset="77"/>
            </a:endParaRPr>
          </a:p>
          <a:p>
            <a:pPr>
              <a:buFont typeface="Arial"/>
              <a:buChar char="•"/>
              <a:defRPr/>
            </a:pPr>
            <a:r>
              <a:rPr lang="en-US" dirty="0">
                <a:latin typeface="Chalkboard" panose="03050602040202020205" pitchFamily="66" charset="77"/>
              </a:rPr>
              <a:t>noise source calibration</a:t>
            </a:r>
          </a:p>
          <a:p>
            <a:pPr marL="0" indent="0">
              <a:buNone/>
              <a:defRPr/>
            </a:pPr>
            <a:r>
              <a:rPr lang="en-US" sz="1800" dirty="0">
                <a:latin typeface="Chalkboard" panose="03050602040202020205" pitchFamily="66" charset="77"/>
              </a:rPr>
              <a:t>   Corrects for the time variation</a:t>
            </a:r>
          </a:p>
          <a:p>
            <a:pPr marL="0" indent="0">
              <a:buNone/>
              <a:defRPr/>
            </a:pPr>
            <a:r>
              <a:rPr lang="en-US" sz="1800" dirty="0">
                <a:latin typeface="Chalkboard" panose="03050602040202020205" pitchFamily="66" charset="77"/>
              </a:rPr>
              <a:t>   of the phase.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457E1FE2-1B25-1441-A4E0-B70D216294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135" y="1495996"/>
            <a:ext cx="3239691" cy="243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1382120-EC31-C540-8201-931468EE65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3239691" cy="243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3566-453D-434B-837B-671D80283F82}"/>
              </a:ext>
            </a:extLst>
          </p:cNvPr>
          <p:cNvSpPr txBox="1"/>
          <p:nvPr/>
        </p:nvSpPr>
        <p:spPr>
          <a:xfrm>
            <a:off x="2584129" y="5998120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Zuo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et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al.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2018</a:t>
            </a:r>
            <a:endParaRPr kumimoji="1" lang="en-US" sz="2000">
              <a:latin typeface="华文楷体"/>
              <a:ea typeface="华文楷体"/>
              <a:cs typeface="华文楷体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7BFB0-2B50-FC4C-B4B7-FBC681D80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59" y="4145014"/>
            <a:ext cx="2947682" cy="648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1F612-4F02-9C44-84E2-69E810F9F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638" y="4980930"/>
            <a:ext cx="1754006" cy="54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77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6C4CF312-DA1E-A54D-A9E5-6E621A616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Map-making</a:t>
            </a:r>
          </a:p>
        </p:txBody>
      </p:sp>
      <p:pic>
        <p:nvPicPr>
          <p:cNvPr id="6146" name="Content Placeholder 3">
            <a:extLst>
              <a:ext uri="{FF2B5EF4-FFF2-40B4-BE49-F238E27FC236}">
                <a16:creationId xmlns:a16="http://schemas.microsoft.com/office/drawing/2014/main" id="{9FFC5896-0B8C-BF4F-B6A3-D92DFB89A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557" y="4406705"/>
            <a:ext cx="4981373" cy="1916758"/>
          </a:xfrm>
        </p:spPr>
      </p:pic>
      <p:pic>
        <p:nvPicPr>
          <p:cNvPr id="6147" name="Picture 4">
            <a:extLst>
              <a:ext uri="{FF2B5EF4-FFF2-40B4-BE49-F238E27FC236}">
                <a16:creationId xmlns:a16="http://schemas.microsoft.com/office/drawing/2014/main" id="{FF6CEDDB-70C5-7748-BEC7-92C89FD1AC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251" y="4427618"/>
            <a:ext cx="4763588" cy="183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5">
            <a:extLst>
              <a:ext uri="{FF2B5EF4-FFF2-40B4-BE49-F238E27FC236}">
                <a16:creationId xmlns:a16="http://schemas.microsoft.com/office/drawing/2014/main" id="{580F9452-10DC-4F42-BAD2-3CB964218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419175"/>
            <a:ext cx="7632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/>
              <a:t>Using the m-mode analysis method</a:t>
            </a:r>
            <a:r>
              <a:rPr lang="zh-CN" altLang="en-US"/>
              <a:t> </a:t>
            </a:r>
            <a:r>
              <a:rPr lang="en-US" altLang="zh-CN"/>
              <a:t>(Shaw</a:t>
            </a:r>
            <a:r>
              <a:rPr lang="zh-CN" altLang="en-US"/>
              <a:t> </a:t>
            </a:r>
            <a:r>
              <a:rPr lang="en-US" altLang="zh-CN"/>
              <a:t>et</a:t>
            </a:r>
            <a:r>
              <a:rPr lang="zh-CN" altLang="en-US"/>
              <a:t> </a:t>
            </a:r>
            <a:r>
              <a:rPr lang="en-US" altLang="zh-CN"/>
              <a:t>al.</a:t>
            </a:r>
            <a:r>
              <a:rPr lang="zh-CN" altLang="en-US"/>
              <a:t> </a:t>
            </a:r>
            <a:r>
              <a:rPr lang="en-US" altLang="zh-CN"/>
              <a:t>2014,</a:t>
            </a:r>
            <a:r>
              <a:rPr lang="zh-CN" altLang="en-US"/>
              <a:t> </a:t>
            </a:r>
            <a:r>
              <a:rPr lang="en-US" altLang="zh-CN"/>
              <a:t>Zhang</a:t>
            </a:r>
            <a:r>
              <a:rPr lang="zh-CN" altLang="en-US"/>
              <a:t> </a:t>
            </a:r>
            <a:r>
              <a:rPr lang="en-US" altLang="zh-CN"/>
              <a:t>et</a:t>
            </a:r>
            <a:r>
              <a:rPr lang="zh-CN" altLang="en-US"/>
              <a:t> </a:t>
            </a:r>
            <a:r>
              <a:rPr lang="en-US" altLang="zh-CN"/>
              <a:t>al.</a:t>
            </a:r>
            <a:r>
              <a:rPr lang="zh-CN" altLang="en-US"/>
              <a:t> </a:t>
            </a:r>
            <a:r>
              <a:rPr lang="en-US" altLang="zh-CN"/>
              <a:t>2016)</a:t>
            </a:r>
            <a:r>
              <a:rPr lang="en-US" altLang="en-US" sz="1350"/>
              <a:t>     </a:t>
            </a:r>
          </a:p>
        </p:txBody>
      </p:sp>
      <p:pic>
        <p:nvPicPr>
          <p:cNvPr id="6149" name="Picture 6">
            <a:extLst>
              <a:ext uri="{FF2B5EF4-FFF2-40B4-BE49-F238E27FC236}">
                <a16:creationId xmlns:a16="http://schemas.microsoft.com/office/drawing/2014/main" id="{B4D0245B-A7FC-DC42-82AC-825BE376A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7026" y="2097043"/>
            <a:ext cx="378271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7">
            <a:extLst>
              <a:ext uri="{FF2B5EF4-FFF2-40B4-BE49-F238E27FC236}">
                <a16:creationId xmlns:a16="http://schemas.microsoft.com/office/drawing/2014/main" id="{753597CA-7DFF-2A49-9075-007B871F8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6268933"/>
            <a:ext cx="22931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50"/>
              <a:t>2016/09/27 – 2016/10/02 </a:t>
            </a:r>
          </a:p>
        </p:txBody>
      </p:sp>
      <p:sp>
        <p:nvSpPr>
          <p:cNvPr id="6151" name="TextBox 8">
            <a:extLst>
              <a:ext uri="{FF2B5EF4-FFF2-40B4-BE49-F238E27FC236}">
                <a16:creationId xmlns:a16="http://schemas.microsoft.com/office/drawing/2014/main" id="{EAC8FC34-8D98-1244-8407-3A9520C1C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5165" y="6250975"/>
            <a:ext cx="22931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50"/>
              <a:t>2018/03/22 – 2018/03/28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2827F-117B-6C4D-9600-431A9B423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0" y="3238500"/>
            <a:ext cx="5016500" cy="381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CE99F9-D507-1F4B-8546-1D3C41C3D90C}"/>
              </a:ext>
            </a:extLst>
          </p:cNvPr>
          <p:cNvSpPr txBox="1"/>
          <p:nvPr/>
        </p:nvSpPr>
        <p:spPr>
          <a:xfrm>
            <a:off x="914318" y="3838410"/>
            <a:ext cx="2776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Tikhonov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regularization</a:t>
            </a:r>
            <a:endParaRPr kumimoji="1" lang="en-US" sz="200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217077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3BDE4C9A-B85E-6946-8EBB-1E1F92C35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Map-making</a:t>
            </a:r>
          </a:p>
        </p:txBody>
      </p:sp>
      <p:pic>
        <p:nvPicPr>
          <p:cNvPr id="8194" name="Content Placeholder 3">
            <a:extLst>
              <a:ext uri="{FF2B5EF4-FFF2-40B4-BE49-F238E27FC236}">
                <a16:creationId xmlns:a16="http://schemas.microsoft.com/office/drawing/2014/main" id="{15E996D2-581B-7D4D-B2BE-F5282EF64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6125" y="4098709"/>
            <a:ext cx="3808716" cy="2421565"/>
          </a:xfrm>
        </p:spPr>
      </p:pic>
      <p:pic>
        <p:nvPicPr>
          <p:cNvPr id="8195" name="Picture 4">
            <a:extLst>
              <a:ext uri="{FF2B5EF4-FFF2-40B4-BE49-F238E27FC236}">
                <a16:creationId xmlns:a16="http://schemas.microsoft.com/office/drawing/2014/main" id="{223B07F4-965F-C242-9617-006F979D7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6124" y="1196752"/>
            <a:ext cx="3884307" cy="246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9A11BD-DB8D-344F-AB88-D11C752399E2}"/>
              </a:ext>
            </a:extLst>
          </p:cNvPr>
          <p:cNvSpPr txBox="1"/>
          <p:nvPr/>
        </p:nvSpPr>
        <p:spPr>
          <a:xfrm>
            <a:off x="755576" y="1556792"/>
            <a:ext cx="2674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simulated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imaging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map</a:t>
            </a:r>
            <a:endParaRPr kumimoji="1" lang="en-US" sz="2000">
              <a:latin typeface="华文楷体"/>
              <a:ea typeface="华文楷体"/>
              <a:cs typeface="华文楷体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FBA5F-A1B7-FC40-9E62-0863A5D22977}"/>
              </a:ext>
            </a:extLst>
          </p:cNvPr>
          <p:cNvSpPr txBox="1"/>
          <p:nvPr/>
        </p:nvSpPr>
        <p:spPr>
          <a:xfrm>
            <a:off x="759159" y="4077072"/>
            <a:ext cx="2953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observation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imaging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map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endParaRPr kumimoji="1" lang="en-US" sz="200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330232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A9E57B22-6DC6-3546-B4E4-6D4F3E17F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500">
                <a:latin typeface="Chalkboard" panose="03050602040202020205" pitchFamily="66" charset="77"/>
              </a:rPr>
              <a:t>Next: FRB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3FE54-C9D1-7446-B71B-554FA5B4E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28288"/>
            <a:ext cx="4258814" cy="5001423"/>
          </a:xfrm>
        </p:spPr>
        <p:txBody>
          <a:bodyPr rtlCol="0">
            <a:normAutofit/>
          </a:bodyPr>
          <a:lstStyle/>
          <a:p>
            <a:pPr marL="171450" lvl="1">
              <a:spcBef>
                <a:spcPts val="75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chemeClr val="tx1"/>
                </a:solidFill>
                <a:latin typeface="Chalkboard" panose="03050602040202020205" pitchFamily="66" charset="77"/>
              </a:rPr>
              <a:t>32-channel FRB backend</a:t>
            </a:r>
            <a:r>
              <a:rPr lang="zh-CN" altLang="en-US" sz="2200" dirty="0">
                <a:solidFill>
                  <a:schemeClr val="tx1"/>
                </a:solidFill>
                <a:latin typeface="Chalkboard" panose="03050602040202020205" pitchFamily="66" charset="77"/>
              </a:rPr>
              <a:t>    </a:t>
            </a:r>
          </a:p>
          <a:p>
            <a:pPr marL="0" lvl="1" indent="0">
              <a:spcBef>
                <a:spcPts val="750"/>
              </a:spcBef>
              <a:spcAft>
                <a:spcPts val="0"/>
              </a:spcAft>
              <a:buNone/>
              <a:defRPr/>
            </a:pPr>
            <a:r>
              <a:rPr lang="zh-CN" altLang="en-US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   </a:t>
            </a:r>
            <a:r>
              <a:rPr lang="en-US" altLang="zh-CN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--Install</a:t>
            </a:r>
            <a:r>
              <a:rPr lang="zh-CN" altLang="en-US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on</a:t>
            </a:r>
            <a:r>
              <a:rPr lang="zh-CN" altLang="en-US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site</a:t>
            </a:r>
            <a:r>
              <a:rPr lang="zh-CN" altLang="en-US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en-US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before the end of 201</a:t>
            </a:r>
            <a:r>
              <a:rPr lang="en-US" altLang="zh-CN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9</a:t>
            </a:r>
            <a:endParaRPr lang="en-US" sz="2200" b="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>
              <a:defRPr/>
            </a:pPr>
            <a:endParaRPr lang="en-US" sz="2200" b="0" dirty="0">
              <a:latin typeface="Chalkboard" panose="03050602040202020205" pitchFamily="66" charset="77"/>
            </a:endParaRPr>
          </a:p>
          <a:p>
            <a:pPr lvl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2 snap</a:t>
            </a:r>
            <a:r>
              <a:rPr lang="en-US" altLang="zh-CN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2</a:t>
            </a:r>
            <a:r>
              <a:rPr lang="en-US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 boards, each with 16 RF input port</a:t>
            </a:r>
            <a:r>
              <a:rPr lang="en-US" altLang="zh-CN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s</a:t>
            </a:r>
            <a:r>
              <a:rPr lang="zh-CN" altLang="en-US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(working</a:t>
            </a:r>
            <a:r>
              <a:rPr lang="zh-CN" altLang="en-US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en-US" altLang="zh-CN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separately)</a:t>
            </a:r>
            <a:endParaRPr lang="en-US" sz="2200" b="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lvl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200" b="0" dirty="0">
                <a:solidFill>
                  <a:schemeClr val="tx1"/>
                </a:solidFill>
                <a:latin typeface="Chalkboard" panose="03050602040202020205" pitchFamily="66" charset="77"/>
              </a:rPr>
              <a:t>GPU de-dispersion </a:t>
            </a:r>
          </a:p>
          <a:p>
            <a:pPr lvl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200" dirty="0">
              <a:latin typeface="Chalkboard" panose="03050602040202020205" pitchFamily="66" charset="77"/>
            </a:endParaRPr>
          </a:p>
          <a:p>
            <a:pPr marL="171450" lvl="1">
              <a:spcBef>
                <a:spcPts val="75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chemeClr val="tx1"/>
                </a:solidFill>
                <a:latin typeface="Chalkboard" panose="03050602040202020205" pitchFamily="66" charset="77"/>
              </a:rPr>
              <a:t>192-channel FRB backend</a:t>
            </a:r>
            <a:endParaRPr lang="zh-CN" altLang="en-US" sz="22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>
              <a:buNone/>
              <a:defRPr/>
            </a:pPr>
            <a:r>
              <a:rPr lang="zh-CN" altLang="en-US" b="0" dirty="0">
                <a:latin typeface="Chalkboard" panose="03050602040202020205" pitchFamily="66" charset="77"/>
              </a:rPr>
              <a:t>   </a:t>
            </a:r>
            <a:r>
              <a:rPr lang="en-US" altLang="zh-CN" b="0" dirty="0">
                <a:latin typeface="Chalkboard" panose="03050602040202020205" pitchFamily="66" charset="77"/>
              </a:rPr>
              <a:t>--</a:t>
            </a:r>
            <a:r>
              <a:rPr lang="en-US" b="0" dirty="0">
                <a:latin typeface="Chalkboard" panose="03050602040202020205" pitchFamily="66" charset="77"/>
              </a:rPr>
              <a:t>2020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914C5CE-889C-C243-A099-0D52BE5EFF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001840"/>
            <a:ext cx="3024336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对象 4">
            <a:extLst>
              <a:ext uri="{FF2B5EF4-FFF2-40B4-BE49-F238E27FC236}">
                <a16:creationId xmlns:a16="http://schemas.microsoft.com/office/drawing/2014/main" id="{10A108F8-8738-2C4C-8BAC-62FB2999FD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6675367"/>
              </p:ext>
            </p:extLst>
          </p:nvPr>
        </p:nvGraphicFramePr>
        <p:xfrm>
          <a:off x="4211960" y="1268760"/>
          <a:ext cx="4675485" cy="2733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Visio" r:id="rId4" imgW="7480300" imgH="4914900" progId="Visio.Drawing.11">
                  <p:embed/>
                </p:oleObj>
              </mc:Choice>
              <mc:Fallback>
                <p:oleObj name="Visio" r:id="rId4" imgW="7480300" imgH="4914900" progId="Visio.Drawing.11">
                  <p:embed/>
                  <p:pic>
                    <p:nvPicPr>
                      <p:cNvPr id="25602" name="对象 4">
                        <a:extLst>
                          <a:ext uri="{FF2B5EF4-FFF2-40B4-BE49-F238E27FC236}">
                            <a16:creationId xmlns:a16="http://schemas.microsoft.com/office/drawing/2014/main" id="{4F6ED31B-F210-2445-B738-991E15F644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0" y="1268760"/>
                        <a:ext cx="4675485" cy="2733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15AFD5-D620-BD4A-A6CA-07E58F2490B3}"/>
              </a:ext>
            </a:extLst>
          </p:cNvPr>
          <p:cNvSpPr txBox="1"/>
          <p:nvPr/>
        </p:nvSpPr>
        <p:spPr>
          <a:xfrm>
            <a:off x="6156176" y="953062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1600">
                <a:latin typeface="华文楷体"/>
                <a:ea typeface="华文楷体"/>
                <a:cs typeface="华文楷体"/>
              </a:rPr>
              <a:t>beam former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EC3E27-51C3-9345-B4F7-C0A04BE8BF2E}"/>
              </a:ext>
            </a:extLst>
          </p:cNvPr>
          <p:cNvSpPr txBox="1"/>
          <p:nvPr/>
        </p:nvSpPr>
        <p:spPr>
          <a:xfrm>
            <a:off x="7740352" y="928288"/>
            <a:ext cx="130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1600">
                <a:latin typeface="华文楷体"/>
                <a:ea typeface="华文楷体"/>
                <a:cs typeface="华文楷体"/>
              </a:rPr>
              <a:t>de-dispersion</a:t>
            </a:r>
          </a:p>
        </p:txBody>
      </p:sp>
    </p:spTree>
    <p:extLst>
      <p:ext uri="{BB962C8B-B14F-4D97-AF65-F5344CB8AC3E}">
        <p14:creationId xmlns:p14="http://schemas.microsoft.com/office/powerpoint/2010/main" val="2180497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5C138-AFEA-CA47-B380-E8EE21DAF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Tianlai</a:t>
            </a:r>
            <a:r>
              <a:rPr lang="zh-CN" altLang="en-US"/>
              <a:t> </a:t>
            </a:r>
            <a:r>
              <a:rPr lang="en-US" altLang="zh-CN"/>
              <a:t>Summary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BF0E3-2DC8-2942-9786-ED4DA6600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5001423"/>
          </a:xfrm>
        </p:spPr>
        <p:txBody>
          <a:bodyPr/>
          <a:lstStyle/>
          <a:p>
            <a:r>
              <a:rPr lang="en-US" altLang="zh-CN">
                <a:latin typeface="Chalkboard" panose="03050602040202020205" pitchFamily="66" charset="77"/>
              </a:rPr>
              <a:t>The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Tianlai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pathfinders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have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been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operating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for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a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few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years,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validation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analysis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in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progress</a:t>
            </a:r>
          </a:p>
          <a:p>
            <a:endParaRPr lang="en-US">
              <a:latin typeface="Chalkboard" panose="03050602040202020205" pitchFamily="66" charset="77"/>
            </a:endParaRPr>
          </a:p>
          <a:p>
            <a:r>
              <a:rPr lang="en-US" altLang="zh-CN">
                <a:latin typeface="Chalkboard" panose="03050602040202020205" pitchFamily="66" charset="77"/>
              </a:rPr>
              <a:t>Prelimnary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results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indicate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the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arrays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are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stable</a:t>
            </a:r>
          </a:p>
          <a:p>
            <a:endParaRPr lang="en-US" altLang="zh-CN">
              <a:latin typeface="Chalkboard" panose="03050602040202020205" pitchFamily="66" charset="77"/>
            </a:endParaRPr>
          </a:p>
          <a:p>
            <a:r>
              <a:rPr lang="en-US" altLang="zh-CN">
                <a:latin typeface="Chalkboard" panose="03050602040202020205" pitchFamily="66" charset="77"/>
              </a:rPr>
              <a:t>FRB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search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backends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coming</a:t>
            </a:r>
            <a:r>
              <a:rPr lang="zh-CN" altLang="en-US">
                <a:latin typeface="Chalkboard" panose="03050602040202020205" pitchFamily="66" charset="77"/>
              </a:rPr>
              <a:t> </a:t>
            </a:r>
            <a:r>
              <a:rPr lang="en-US" altLang="zh-CN">
                <a:latin typeface="Chalkboard" panose="03050602040202020205" pitchFamily="66" charset="77"/>
              </a:rPr>
              <a:t>soon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AB8DA-DEFC-BA40-8AF9-D0415C8510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041173"/>
            <a:ext cx="9126554" cy="28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35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29D879-997F-3540-B29B-64CC8FBAA682}"/>
              </a:ext>
            </a:extLst>
          </p:cNvPr>
          <p:cNvSpPr txBox="1"/>
          <p:nvPr/>
        </p:nvSpPr>
        <p:spPr>
          <a:xfrm>
            <a:off x="0" y="2474312"/>
            <a:ext cx="4842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kumimoji="1" lang="en-US" sz="2400">
                <a:solidFill>
                  <a:schemeClr val="bg1"/>
                </a:solidFill>
                <a:latin typeface="Chalkboard" panose="03050602040202020205" pitchFamily="66" charset="77"/>
                <a:ea typeface="华文楷体"/>
                <a:cs typeface="华文楷体"/>
              </a:rPr>
              <a:t>The Status of the Tianlai Array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kumimoji="1" lang="en-US" sz="2400">
              <a:solidFill>
                <a:schemeClr val="bg1"/>
              </a:solidFill>
              <a:latin typeface="Chalkboard" panose="03050602040202020205" pitchFamily="66" charset="77"/>
              <a:ea typeface="华文楷体"/>
              <a:cs typeface="华文楷体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kumimoji="1" lang="en-US" sz="2400">
              <a:solidFill>
                <a:schemeClr val="bg1"/>
              </a:solidFill>
              <a:latin typeface="Chalkboard" panose="03050602040202020205" pitchFamily="66" charset="77"/>
              <a:ea typeface="华文楷体"/>
              <a:cs typeface="华文楷体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kumimoji="1" lang="en-US" sz="2400">
                <a:solidFill>
                  <a:srgbClr val="FFFF00"/>
                </a:solidFill>
                <a:latin typeface="Chalkboard" panose="03050602040202020205" pitchFamily="66" charset="77"/>
                <a:ea typeface="华文楷体"/>
                <a:cs typeface="华文楷体"/>
              </a:rPr>
              <a:t>Discovering the Sky at the Longest wavelength (DSL)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2D1820-B9FE-1049-B344-D22EB3792D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008" y="3429000"/>
            <a:ext cx="3373750" cy="33260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90F7-296F-CF4C-95B4-8274B48AE0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008" y="945760"/>
            <a:ext cx="3373750" cy="22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7429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547664" y="-27384"/>
            <a:ext cx="6048672" cy="706091"/>
          </a:xfrm>
        </p:spPr>
        <p:txBody>
          <a:bodyPr/>
          <a:lstStyle/>
          <a:p>
            <a:pPr algn="l"/>
            <a:r>
              <a:rPr lang="en-US" altLang="zh-CN" sz="2800" dirty="0"/>
              <a:t>Sky</a:t>
            </a:r>
            <a:r>
              <a:rPr lang="zh-CN" altLang="en-US" sz="2800" dirty="0"/>
              <a:t> </a:t>
            </a:r>
            <a:r>
              <a:rPr lang="en-US" altLang="zh-CN" sz="2800" dirty="0"/>
              <a:t>in</a:t>
            </a:r>
            <a:r>
              <a:rPr lang="zh-CN" altLang="en-US" sz="2800" dirty="0"/>
              <a:t> </a:t>
            </a:r>
            <a:r>
              <a:rPr lang="en-US" altLang="zh-CN" sz="2800" dirty="0"/>
              <a:t>different</a:t>
            </a:r>
            <a:r>
              <a:rPr lang="zh-CN" altLang="en-US" sz="2800" dirty="0"/>
              <a:t> </a:t>
            </a:r>
            <a:r>
              <a:rPr lang="en-US" altLang="zh-CN" sz="2800" dirty="0"/>
              <a:t>wavelengths</a:t>
            </a:r>
            <a:endParaRPr lang="zh-CN" altLang="en-US" sz="2800" dirty="0"/>
          </a:p>
        </p:txBody>
      </p:sp>
      <p:pic>
        <p:nvPicPr>
          <p:cNvPr id="14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3196158" cy="167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39"/>
          <p:cNvSpPr txBox="1">
            <a:spLocks noChangeArrowheads="1"/>
          </p:cNvSpPr>
          <p:nvPr/>
        </p:nvSpPr>
        <p:spPr bwMode="auto">
          <a:xfrm>
            <a:off x="3707904" y="4653136"/>
            <a:ext cx="3575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Low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Frequency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(RAE-2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satellite)</a:t>
            </a:r>
            <a:endParaRPr lang="zh-CN" altLang="en-US" sz="1600" b="1">
              <a:latin typeface="Times New Roman" charset="0"/>
              <a:ea typeface="微软雅黑" charset="0"/>
              <a:cs typeface="Times New Roman" charset="0"/>
            </a:endParaRPr>
          </a:p>
        </p:txBody>
      </p:sp>
      <p:sp>
        <p:nvSpPr>
          <p:cNvPr id="16" name="Text Box 94"/>
          <p:cNvSpPr txBox="1">
            <a:spLocks noChangeArrowheads="1"/>
          </p:cNvSpPr>
          <p:nvPr/>
        </p:nvSpPr>
        <p:spPr bwMode="auto">
          <a:xfrm>
            <a:off x="-396552" y="4365104"/>
            <a:ext cx="47704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mm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Sky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Map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(Planck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Satellite)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endParaRPr lang="en-GB" sz="1600" b="1">
              <a:latin typeface="Times New Roman" charset="0"/>
              <a:ea typeface="微软雅黑" charset="0"/>
              <a:cs typeface="Times New Roman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37170" y="2211302"/>
            <a:ext cx="1525043" cy="2952328"/>
          </a:xfrm>
          <a:prstGeom prst="rect">
            <a:avLst/>
          </a:prstGeom>
        </p:spPr>
      </p:pic>
      <p:pic>
        <p:nvPicPr>
          <p:cNvPr id="18" name="图片 17" descr="Fermi2y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836712"/>
            <a:ext cx="2952328" cy="1658631"/>
          </a:xfrm>
          <a:prstGeom prst="rect">
            <a:avLst/>
          </a:prstGeom>
        </p:spPr>
      </p:pic>
      <p:sp>
        <p:nvSpPr>
          <p:cNvPr id="19" name="Text Box 94"/>
          <p:cNvSpPr txBox="1">
            <a:spLocks noChangeArrowheads="1"/>
          </p:cNvSpPr>
          <p:nvPr/>
        </p:nvSpPr>
        <p:spPr bwMode="auto">
          <a:xfrm>
            <a:off x="28830" y="2636912"/>
            <a:ext cx="47704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Gamma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-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ray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Sky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Map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(Fermi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Satellite)</a:t>
            </a:r>
            <a:endParaRPr lang="en-GB" sz="1600" b="1">
              <a:latin typeface="Times New Roman" charset="0"/>
              <a:ea typeface="微软雅黑" charset="0"/>
              <a:cs typeface="Times New Roman" charset="0"/>
            </a:endParaRPr>
          </a:p>
        </p:txBody>
      </p:sp>
      <p:pic>
        <p:nvPicPr>
          <p:cNvPr id="2" name="图片 1" descr="408Hasla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764704"/>
            <a:ext cx="2808312" cy="1755195"/>
          </a:xfrm>
          <a:prstGeom prst="rect">
            <a:avLst/>
          </a:prstGeom>
        </p:spPr>
      </p:pic>
      <p:sp>
        <p:nvSpPr>
          <p:cNvPr id="12" name="Text Box 94"/>
          <p:cNvSpPr txBox="1">
            <a:spLocks noChangeArrowheads="1"/>
          </p:cNvSpPr>
          <p:nvPr/>
        </p:nvSpPr>
        <p:spPr bwMode="auto">
          <a:xfrm>
            <a:off x="3851920" y="2492896"/>
            <a:ext cx="345638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zh-CN" sz="1600" b="1">
                <a:latin typeface="Times New Roman" charset="0"/>
                <a:ea typeface="微软雅黑" charset="0"/>
                <a:cs typeface="Times New Roman" charset="0"/>
              </a:rPr>
              <a:t>4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08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MHz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Sky</a:t>
            </a:r>
            <a:r>
              <a:rPr lang="zh-CN" altLang="en-US" sz="1600" b="1"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1600" b="1">
                <a:latin typeface="Times New Roman" charset="0"/>
                <a:ea typeface="微软雅黑" charset="0"/>
                <a:cs typeface="Times New Roman" charset="0"/>
              </a:rPr>
              <a:t>Map</a:t>
            </a:r>
            <a:endParaRPr lang="en-GB" sz="1600" b="1">
              <a:latin typeface="Times New Roman" charset="0"/>
              <a:ea typeface="微软雅黑" charset="0"/>
              <a:cs typeface="Times New Roman" charset="0"/>
            </a:endParaRPr>
          </a:p>
        </p:txBody>
      </p:sp>
      <p:pic>
        <p:nvPicPr>
          <p:cNvPr id="13" name="图片 33" descr="tmp1.png"/>
          <p:cNvPicPr>
            <a:picLocks noChangeAspect="1"/>
          </p:cNvPicPr>
          <p:nvPr/>
        </p:nvPicPr>
        <p:blipFill>
          <a:blip r:embed="rId6" cstate="screen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050086"/>
            <a:ext cx="8336894" cy="1804879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6876256" y="350100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Due</a:t>
            </a:r>
            <a:r>
              <a:rPr kumimoji="1" lang="zh-CN" altLang="en-US" b="1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to</a:t>
            </a:r>
            <a:r>
              <a:rPr kumimoji="1" lang="zh-CN" altLang="en-US" b="1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ionosphere</a:t>
            </a:r>
            <a:r>
              <a:rPr kumimoji="1" lang="zh-CN" altLang="en-US" b="1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absorption,</a:t>
            </a:r>
            <a:r>
              <a:rPr kumimoji="1" lang="zh-CN" altLang="en-US" b="1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the</a:t>
            </a:r>
            <a:r>
              <a:rPr kumimoji="1" lang="zh-CN" altLang="en-US" b="1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sky</a:t>
            </a:r>
            <a:r>
              <a:rPr kumimoji="1" lang="zh-CN" altLang="en-US" b="1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below</a:t>
            </a:r>
            <a:r>
              <a:rPr kumimoji="1" lang="zh-CN" altLang="en-US" b="1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30MHz</a:t>
            </a:r>
            <a:r>
              <a:rPr kumimoji="1" lang="zh-CN" altLang="en-US" b="1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is</a:t>
            </a:r>
            <a:r>
              <a:rPr kumimoji="1" lang="zh-CN" altLang="en-US" b="1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still</a:t>
            </a:r>
            <a:r>
              <a:rPr kumimoji="1" lang="zh-CN" altLang="en-US" b="1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largely</a:t>
            </a:r>
            <a:r>
              <a:rPr kumimoji="1" lang="zh-CN" altLang="en-US" b="1">
                <a:solidFill>
                  <a:srgbClr val="FF0000"/>
                </a:solidFill>
                <a:ea typeface="华文楷体"/>
                <a:cs typeface="华文楷体"/>
              </a:rPr>
              <a:t> </a:t>
            </a:r>
            <a:r>
              <a:rPr kumimoji="1" lang="en-US" altLang="zh-CN" b="1">
                <a:solidFill>
                  <a:srgbClr val="FF0000"/>
                </a:solidFill>
                <a:ea typeface="华文楷体"/>
                <a:cs typeface="华文楷体"/>
              </a:rPr>
              <a:t>unknown</a:t>
            </a:r>
            <a:endParaRPr kumimoji="1" lang="zh-CN" altLang="en-US" b="1">
              <a:solidFill>
                <a:srgbClr val="FF0000"/>
              </a:solidFill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4004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Hydrogen-SpinFlip.sv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908720"/>
            <a:ext cx="1968639" cy="1800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068960"/>
            <a:ext cx="8820472" cy="323236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67744" y="908720"/>
            <a:ext cx="68762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Neutral</a:t>
            </a:r>
            <a:r>
              <a:rPr kumimoji="1" lang="zh-CN" altLang="en-US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Hydrogen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（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HI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）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produce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spectral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line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of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1420MHz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in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Frequency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or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Chalkboard"/>
                <a:ea typeface="黑体"/>
                <a:cs typeface="Chalkboard"/>
              </a:rPr>
              <a:t>21cm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in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wavelength,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superimposed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on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the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radiation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background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Strong</a:t>
            </a:r>
            <a:r>
              <a:rPr kumimoji="1" lang="zh-CN" altLang="en-US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Absorption</a:t>
            </a:r>
            <a:r>
              <a:rPr kumimoji="1" lang="zh-CN" altLang="en-US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line</a:t>
            </a:r>
            <a:r>
              <a:rPr kumimoji="1" lang="zh-CN" altLang="en-US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can</a:t>
            </a:r>
            <a:r>
              <a:rPr kumimoji="1" lang="zh-CN" altLang="en-US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be</a:t>
            </a:r>
            <a:r>
              <a:rPr kumimoji="1" lang="zh-CN" altLang="en-US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produced</a:t>
            </a:r>
            <a:r>
              <a:rPr kumimoji="1" lang="zh-CN" altLang="en-US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by</a:t>
            </a:r>
            <a:r>
              <a:rPr kumimoji="1" lang="zh-CN" altLang="en-US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Dark</a:t>
            </a:r>
            <a:r>
              <a:rPr kumimoji="1" lang="zh-CN" altLang="en-US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Age</a:t>
            </a:r>
            <a:r>
              <a:rPr kumimoji="1" lang="zh-CN" altLang="en-US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and</a:t>
            </a:r>
            <a:r>
              <a:rPr kumimoji="1" lang="zh-CN" altLang="en-US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Cosmic</a:t>
            </a:r>
            <a:r>
              <a:rPr kumimoji="1" lang="zh-CN" altLang="en-US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Dawn</a:t>
            </a:r>
            <a:r>
              <a:rPr kumimoji="1" lang="zh-CN" altLang="en-US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zh-CN" altLang="zh-CN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(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XC &amp; J.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Miralda-Escude</a:t>
            </a:r>
            <a:r>
              <a:rPr kumimoji="1" lang="zh-CN" altLang="en-US" b="1" dirty="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latin typeface="Chalkboard"/>
                <a:ea typeface="黑体"/>
                <a:cs typeface="Chalkboard"/>
              </a:rPr>
              <a:t>2004,2008)</a:t>
            </a:r>
            <a:endParaRPr kumimoji="1" lang="en-US" altLang="zh-CN" b="1" dirty="0">
              <a:solidFill>
                <a:srgbClr val="C00000"/>
              </a:solidFill>
              <a:latin typeface="Chalkboard"/>
              <a:ea typeface="黑体"/>
              <a:cs typeface="Chalkboard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kumimoji="1" lang="en-US" altLang="zh-CN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These</a:t>
            </a:r>
            <a:r>
              <a:rPr kumimoji="1" lang="zh-CN" altLang="en-US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are</a:t>
            </a:r>
            <a:r>
              <a:rPr kumimoji="1" lang="zh-CN" altLang="en-US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now</a:t>
            </a:r>
            <a:r>
              <a:rPr kumimoji="1" lang="zh-CN" altLang="en-US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redshifted</a:t>
            </a:r>
            <a:r>
              <a:rPr kumimoji="1" lang="zh-CN" altLang="en-US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000000"/>
                </a:solidFill>
                <a:latin typeface="Chalkboard"/>
                <a:ea typeface="黑体"/>
                <a:cs typeface="Chalkboard"/>
              </a:rPr>
              <a:t>to</a:t>
            </a:r>
            <a:r>
              <a:rPr kumimoji="1" lang="zh-CN" altLang="en-US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low</a:t>
            </a:r>
            <a:r>
              <a:rPr kumimoji="1" lang="zh-CN" altLang="en-US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b="1" dirty="0">
                <a:solidFill>
                  <a:srgbClr val="C00000"/>
                </a:solidFill>
                <a:latin typeface="Chalkboard"/>
                <a:ea typeface="黑体"/>
                <a:cs typeface="Chalkboard"/>
              </a:rPr>
              <a:t>frequencies</a:t>
            </a:r>
            <a:endParaRPr lang="zh-CN" altLang="en-US" dirty="0">
              <a:solidFill>
                <a:srgbClr val="C00000"/>
              </a:solidFill>
              <a:latin typeface="Chalkboard"/>
              <a:cs typeface="Chalkboard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35696" y="-27384"/>
            <a:ext cx="7308304" cy="706091"/>
          </a:xfrm>
        </p:spPr>
        <p:txBody>
          <a:bodyPr/>
          <a:lstStyle/>
          <a:p>
            <a:pPr algn="l"/>
            <a:r>
              <a:rPr lang="en-US" altLang="en-US" sz="2800" dirty="0"/>
              <a:t>The Light in the dark age</a:t>
            </a:r>
            <a:r>
              <a:rPr lang="en-US" altLang="zh-CN" sz="2800" dirty="0"/>
              <a:t>——</a:t>
            </a:r>
            <a:r>
              <a:rPr lang="en-US" altLang="en-US" sz="2800" dirty="0"/>
              <a:t>21cm line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3195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New Results from the EDGES</a:t>
            </a:r>
            <a:r>
              <a:rPr kumimoji="1" lang="zh-CN" altLang="en-US"/>
              <a:t> </a:t>
            </a:r>
            <a:r>
              <a:rPr kumimoji="1" lang="en-US" altLang="zh-CN"/>
              <a:t>Experiment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/>
              <a:t>Bowman</a:t>
            </a:r>
            <a:r>
              <a:rPr kumimoji="1" lang="zh-CN" altLang="en-US"/>
              <a:t> </a:t>
            </a:r>
            <a:r>
              <a:rPr kumimoji="1" lang="en-US" altLang="zh-CN"/>
              <a:t>et</a:t>
            </a:r>
            <a:r>
              <a:rPr kumimoji="1" lang="zh-CN" altLang="en-US"/>
              <a:t> </a:t>
            </a:r>
            <a:r>
              <a:rPr kumimoji="1" lang="en-US" altLang="zh-CN"/>
              <a:t>al.</a:t>
            </a:r>
            <a:r>
              <a:rPr kumimoji="1" lang="zh-CN" altLang="en-US"/>
              <a:t> </a:t>
            </a:r>
            <a:r>
              <a:rPr kumimoji="1" lang="en-US" altLang="zh-CN"/>
              <a:t>2018,</a:t>
            </a:r>
            <a:r>
              <a:rPr kumimoji="1" lang="zh-CN" altLang="en-US"/>
              <a:t> </a:t>
            </a:r>
            <a:r>
              <a:rPr kumimoji="1" lang="en-US" altLang="zh-CN"/>
              <a:t>Nature</a:t>
            </a: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174" y="1303252"/>
            <a:ext cx="3744415" cy="3006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84783"/>
            <a:ext cx="3744415" cy="2525303"/>
          </a:xfrm>
          <a:prstGeom prst="rect">
            <a:avLst/>
          </a:prstGeom>
        </p:spPr>
      </p:pic>
      <p:pic>
        <p:nvPicPr>
          <p:cNvPr id="11" name="图片 3" descr="fig2.png">
            <a:extLst>
              <a:ext uri="{FF2B5EF4-FFF2-40B4-BE49-F238E27FC236}">
                <a16:creationId xmlns:a16="http://schemas.microsoft.com/office/drawing/2014/main" id="{2FC4F373-17E2-3047-8D0F-24933C14AB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11" y="4309774"/>
            <a:ext cx="4008696" cy="2095080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97034BFD-FCF3-134D-B048-6A8D0505D77E}"/>
              </a:ext>
            </a:extLst>
          </p:cNvPr>
          <p:cNvSpPr txBox="1"/>
          <p:nvPr/>
        </p:nvSpPr>
        <p:spPr>
          <a:xfrm>
            <a:off x="688435" y="6542022"/>
            <a:ext cx="3806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/>
              <a:t>Vedantham</a:t>
            </a:r>
            <a:r>
              <a:rPr kumimoji="1" lang="zh-CN" altLang="en-US" sz="1400"/>
              <a:t> </a:t>
            </a:r>
            <a:r>
              <a:rPr kumimoji="1" lang="zh-CN" altLang="zh-CN" sz="1400"/>
              <a:t>&amp;</a:t>
            </a:r>
            <a:r>
              <a:rPr kumimoji="1" lang="zh-CN" altLang="en-US" sz="1400"/>
              <a:t> </a:t>
            </a:r>
            <a:r>
              <a:rPr kumimoji="1" lang="en-US" altLang="zh-CN" sz="1400"/>
              <a:t>Koopermans</a:t>
            </a:r>
            <a:r>
              <a:rPr kumimoji="1" lang="zh-CN" altLang="en-US" sz="1400"/>
              <a:t> </a:t>
            </a:r>
            <a:r>
              <a:rPr kumimoji="1" lang="en-US" altLang="zh-CN" sz="1400"/>
              <a:t>(201</a:t>
            </a:r>
            <a:r>
              <a:rPr kumimoji="1" lang="zh-CN" altLang="zh-CN" sz="1400"/>
              <a:t>5</a:t>
            </a:r>
            <a:r>
              <a:rPr kumimoji="1" lang="zh-CN" altLang="en-US" sz="1400">
                <a:ea typeface="黑体-简 中等"/>
              </a:rPr>
              <a:t>）</a:t>
            </a:r>
            <a:endParaRPr kumimoji="1" lang="zh-CN" altLang="en-US" sz="1400"/>
          </a:p>
        </p:txBody>
      </p:sp>
      <p:pic>
        <p:nvPicPr>
          <p:cNvPr id="13" name="图片 5" descr="DBPS3327.GIF">
            <a:extLst>
              <a:ext uri="{FF2B5EF4-FFF2-40B4-BE49-F238E27FC236}">
                <a16:creationId xmlns:a16="http://schemas.microsoft.com/office/drawing/2014/main" id="{1BC352DD-6757-3B48-8FA9-49C7ECB96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034" y="4443392"/>
            <a:ext cx="4395134" cy="18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05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29D879-997F-3540-B29B-64CC8FBAA682}"/>
              </a:ext>
            </a:extLst>
          </p:cNvPr>
          <p:cNvSpPr txBox="1"/>
          <p:nvPr/>
        </p:nvSpPr>
        <p:spPr>
          <a:xfrm>
            <a:off x="467544" y="2060848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sz="2400">
                <a:solidFill>
                  <a:schemeClr val="bg1"/>
                </a:solidFill>
                <a:latin typeface="Chalkboard" panose="03050602040202020205" pitchFamily="66" charset="77"/>
                <a:ea typeface="华文楷体"/>
                <a:cs typeface="华文楷体"/>
              </a:rPr>
              <a:t>The Status of the Tianlai Array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sz="2400">
              <a:solidFill>
                <a:schemeClr val="bg1"/>
              </a:solidFill>
              <a:latin typeface="Chalkboard" panose="03050602040202020205" pitchFamily="66" charset="77"/>
              <a:ea typeface="华文楷体"/>
              <a:cs typeface="华文楷体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sz="2400">
              <a:solidFill>
                <a:schemeClr val="bg1"/>
              </a:solidFill>
              <a:latin typeface="Chalkboard" panose="03050602040202020205" pitchFamily="66" charset="77"/>
              <a:ea typeface="华文楷体"/>
              <a:cs typeface="华文楷体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sz="2400">
                <a:solidFill>
                  <a:schemeClr val="bg1"/>
                </a:solidFill>
                <a:latin typeface="Chalkboard" panose="03050602040202020205" pitchFamily="66" charset="77"/>
                <a:ea typeface="华文楷体"/>
                <a:cs typeface="华文楷体"/>
              </a:rPr>
              <a:t>Discovering the Sky at the Longest wavelength (DSL)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2D1820-B9FE-1049-B344-D22EB3792D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967" y="3423779"/>
            <a:ext cx="3188670" cy="3143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D0E2EC-DF2C-2341-812B-959774521B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008" y="945760"/>
            <a:ext cx="3373750" cy="22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28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23528" y="4725144"/>
            <a:ext cx="8712968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sz="2000" b="1" dirty="0">
                <a:solidFill>
                  <a:srgbClr val="FF0000"/>
                </a:solidFill>
                <a:latin typeface="Microsoft YaHei" charset="0"/>
                <a:ea typeface="Microsoft YaHei" charset="0"/>
                <a:cs typeface="Microsoft YaHei" charset="0"/>
              </a:rPr>
              <a:t>The Moon can block the radiation from Earth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sz="2000" b="1" dirty="0">
                <a:latin typeface="Microsoft YaHei" charset="0"/>
                <a:ea typeface="Microsoft YaHei" charset="0"/>
                <a:cs typeface="Microsoft YaHei" charset="0"/>
              </a:rPr>
              <a:t>Lunar surface—need to solve the problem of data transmission relay, and power supply during long lunar night</a:t>
            </a:r>
            <a:endParaRPr kumimoji="1" lang="en-US" altLang="zh-CN" sz="2000" b="1" dirty="0">
              <a:solidFill>
                <a:srgbClr val="000000"/>
              </a:solidFill>
              <a:latin typeface="Microsoft YaHei" charset="0"/>
              <a:ea typeface="Microsoft YaHei" charset="0"/>
              <a:cs typeface="Microsoft YaHei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sz="2000" b="1" dirty="0">
                <a:solidFill>
                  <a:srgbClr val="000000"/>
                </a:solidFill>
                <a:latin typeface="Microsoft YaHei" charset="0"/>
                <a:ea typeface="Microsoft YaHei" charset="0"/>
                <a:cs typeface="Microsoft YaHei" charset="0"/>
              </a:rPr>
              <a:t>lunar satellite: observe in the backside of moon, and</a:t>
            </a:r>
            <a:r>
              <a:rPr kumimoji="1" lang="en-US" altLang="zh-CN" sz="2000" b="1" dirty="0">
                <a:solidFill>
                  <a:srgbClr val="FF0000"/>
                </a:solidFill>
                <a:latin typeface="Microsoft YaHei" charset="0"/>
                <a:ea typeface="Microsoft YaHei" charset="0"/>
                <a:cs typeface="Microsoft YaHei" charset="0"/>
              </a:rPr>
              <a:t> transmit data back in front side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sz="2000" b="1" dirty="0">
                <a:latin typeface="Microsoft YaHei" charset="0"/>
                <a:ea typeface="Microsoft YaHei" charset="0"/>
                <a:cs typeface="Microsoft YaHei" charset="0"/>
              </a:rPr>
              <a:t>Lunar orbit period is a few hours</a:t>
            </a:r>
            <a:r>
              <a:rPr kumimoji="1" lang="en-US" altLang="zh-CN" sz="2000" b="1" dirty="0">
                <a:solidFill>
                  <a:srgbClr val="C00000"/>
                </a:solidFill>
                <a:latin typeface="Microsoft YaHei" charset="0"/>
                <a:ea typeface="Microsoft YaHei" charset="0"/>
                <a:cs typeface="Microsoft YaHei" charset="0"/>
              </a:rPr>
              <a:t>, </a:t>
            </a:r>
            <a:r>
              <a:rPr kumimoji="1" lang="en-US" altLang="zh-CN" sz="2000" b="1" dirty="0">
                <a:solidFill>
                  <a:srgbClr val="FF0000"/>
                </a:solidFill>
                <a:latin typeface="Microsoft YaHei" charset="0"/>
                <a:ea typeface="Microsoft YaHei" charset="0"/>
                <a:cs typeface="Microsoft YaHei" charset="0"/>
              </a:rPr>
              <a:t>can use solar power</a:t>
            </a:r>
            <a:endParaRPr kumimoji="1" lang="zh-CN" altLang="en-US" sz="2000" b="1" dirty="0">
              <a:solidFill>
                <a:srgbClr val="FF0000"/>
              </a:solidFill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5845" y="1196752"/>
            <a:ext cx="5618155" cy="351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5" y="1340768"/>
            <a:ext cx="3078007" cy="223224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5536" y="3717032"/>
            <a:ext cx="370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/>
              <a:t>RAE-2 satellite and its spectrum measurement</a:t>
            </a:r>
            <a:endParaRPr kumimoji="1" lang="zh-CN" altLang="en-US" sz="2000" b="1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83568" y="-27384"/>
            <a:ext cx="6912768" cy="706091"/>
          </a:xfrm>
        </p:spPr>
        <p:txBody>
          <a:bodyPr/>
          <a:lstStyle/>
          <a:p>
            <a:pPr algn="l">
              <a:defRPr/>
            </a:pPr>
            <a:r>
              <a:rPr lang="en-US" altLang="zh-CN" sz="2800" dirty="0"/>
              <a:t>The advantage of the Lunar Orbit</a:t>
            </a:r>
          </a:p>
        </p:txBody>
      </p:sp>
    </p:spTree>
    <p:extLst>
      <p:ext uri="{BB962C8B-B14F-4D97-AF65-F5344CB8AC3E}">
        <p14:creationId xmlns:p14="http://schemas.microsoft.com/office/powerpoint/2010/main" val="3570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6" y="34741"/>
            <a:ext cx="9144000" cy="706091"/>
          </a:xfrm>
        </p:spPr>
        <p:txBody>
          <a:bodyPr/>
          <a:lstStyle/>
          <a:p>
            <a:r>
              <a:rPr kumimoji="1" lang="en-US" altLang="zh-CN"/>
              <a:t>Experiments during CE-4 mission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96752"/>
            <a:ext cx="5626966" cy="5001423"/>
          </a:xfrm>
        </p:spPr>
        <p:txBody>
          <a:bodyPr/>
          <a:lstStyle/>
          <a:p>
            <a:r>
              <a:rPr kumimoji="1" lang="en-US" altLang="zh-CN"/>
              <a:t>CE-4 Lander</a:t>
            </a:r>
          </a:p>
          <a:p>
            <a:pPr marL="0" indent="0">
              <a:buNone/>
            </a:pPr>
            <a:endParaRPr kumimoji="1" lang="en-US" altLang="zh-CN"/>
          </a:p>
          <a:p>
            <a:r>
              <a:rPr kumimoji="1" lang="en-US" altLang="zh-CN"/>
              <a:t>Netherland-China Low frequency Experiment (Relay Satellite)</a:t>
            </a:r>
          </a:p>
          <a:p>
            <a:endParaRPr kumimoji="1" lang="en-US" altLang="zh-CN"/>
          </a:p>
          <a:p>
            <a:r>
              <a:rPr kumimoji="1" lang="en-US" altLang="zh-CN"/>
              <a:t>Longjiang Orbiting satellites (piggy-back on relay satellite launch)</a:t>
            </a: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020" y="2780928"/>
            <a:ext cx="3131840" cy="2144629"/>
          </a:xfrm>
          <a:prstGeom prst="rect">
            <a:avLst/>
          </a:prstGeom>
        </p:spPr>
      </p:pic>
      <p:pic>
        <p:nvPicPr>
          <p:cNvPr id="6" name="图片 5" descr="IMG_210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550" y="4820719"/>
            <a:ext cx="2218999" cy="2037281"/>
          </a:xfrm>
          <a:prstGeom prst="rect">
            <a:avLst/>
          </a:prstGeom>
        </p:spPr>
      </p:pic>
      <p:pic>
        <p:nvPicPr>
          <p:cNvPr id="8" name="图片 7" descr="China_change4_yutu2rover05-lg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659" y="925644"/>
            <a:ext cx="2933071" cy="1639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9FD209-3D3F-6B41-8C0A-BFA80ADB49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81" y="4717461"/>
            <a:ext cx="5395019" cy="210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26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75E1-5EFD-1740-ABBD-A7AF4EF7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E3925-1BE4-4F4F-B5D4-B3FDD01A2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>
                <a:latin typeface="华文楷体"/>
                <a:ea typeface="华文楷体"/>
                <a:cs typeface="华文楷体"/>
              </a:rPr>
              <a:t>Longjiang: </a:t>
            </a:r>
          </a:p>
          <a:p>
            <a:r>
              <a:rPr kumimoji="1" lang="en-US">
                <a:latin typeface="华文楷体"/>
                <a:ea typeface="华文楷体"/>
                <a:cs typeface="华文楷体"/>
              </a:rPr>
              <a:t>Orbit: 21 hour elliptic orbit, 350 – 13700 km</a:t>
            </a:r>
          </a:p>
          <a:p>
            <a:r>
              <a:rPr kumimoji="1" lang="en-US">
                <a:latin typeface="华文楷体"/>
                <a:ea typeface="华文楷体"/>
                <a:cs typeface="华文楷体"/>
              </a:rPr>
              <a:t>working time per orbit: 10-20 min.</a:t>
            </a:r>
          </a:p>
          <a:p>
            <a:endParaRPr kumimoji="1" lang="en-US">
              <a:latin typeface="华文楷体"/>
              <a:ea typeface="华文楷体"/>
              <a:cs typeface="华文楷体"/>
            </a:endParaRPr>
          </a:p>
          <a:p>
            <a:r>
              <a:rPr kumimoji="1" lang="en-US" altLang="zh-CN">
                <a:latin typeface="华文楷体"/>
                <a:ea typeface="华文楷体"/>
                <a:cs typeface="华文楷体"/>
              </a:rPr>
              <a:t>LJ-1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lost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shortly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after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launch</a:t>
            </a:r>
            <a:endParaRPr kumimoji="1" lang="en-US">
              <a:latin typeface="华文楷体"/>
              <a:ea typeface="华文楷体"/>
              <a:cs typeface="华文楷体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6B3CB-E891-3645-BD8B-6789584B7E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9" y="3717032"/>
            <a:ext cx="5486581" cy="2891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BE445-E9AA-0F49-B64A-7C4E690FF2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783" y="3946382"/>
            <a:ext cx="3035829" cy="2276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E3EDF0-29D0-D74B-B4B5-3DC1EF475F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783" y="1898273"/>
            <a:ext cx="3136822" cy="16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68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CC49F-A48E-BA41-A443-BE6F22793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Problems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27D0A-82D4-F741-A109-B166C3C0A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self-generated</a:t>
            </a:r>
            <a:r>
              <a:rPr lang="zh-CN" altLang="en-US"/>
              <a:t> </a:t>
            </a:r>
            <a:r>
              <a:rPr lang="en-US" altLang="zh-CN"/>
              <a:t>RFI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68A06-8CFF-7740-B151-27083C6E9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772816"/>
            <a:ext cx="6624736" cy="481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1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6AEDF5-45A1-7249-A5A4-68896857D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84" y="0"/>
            <a:ext cx="8229600" cy="1143000"/>
          </a:xfrm>
        </p:spPr>
        <p:txBody>
          <a:bodyPr/>
          <a:lstStyle/>
          <a:p>
            <a:r>
              <a:rPr lang="en-US" altLang="zh-CN"/>
              <a:t>Result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38EE9F-05A7-DF4B-A0D1-D45079E62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24" y="980727"/>
            <a:ext cx="8417747" cy="560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6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71800" y="-27384"/>
            <a:ext cx="5328592" cy="706091"/>
          </a:xfrm>
        </p:spPr>
        <p:txBody>
          <a:bodyPr/>
          <a:lstStyle/>
          <a:p>
            <a:pPr algn="l"/>
            <a:r>
              <a:rPr lang="en-US" altLang="zh-CN" dirty="0"/>
              <a:t>Lunar Orbit Array DSL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79512" y="5013176"/>
            <a:ext cx="8712968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sz="2000" b="1" dirty="0">
                <a:latin typeface="Microsoft YaHei" charset="0"/>
                <a:ea typeface="Microsoft YaHei" charset="0"/>
                <a:cs typeface="Microsoft YaHei" charset="0"/>
              </a:rPr>
              <a:t>To obtain high resolution sky map at ultralong wavelength, openning up new window in eletromagnetic spectrum</a:t>
            </a:r>
          </a:p>
          <a:p>
            <a:endParaRPr kumimoji="1" lang="zh-CN" altLang="en-US" sz="2000" b="1" dirty="0">
              <a:solidFill>
                <a:srgbClr val="C00000"/>
              </a:solidFill>
              <a:latin typeface="Microsoft YaHei" charset="0"/>
              <a:ea typeface="Microsoft YaHei" charset="0"/>
              <a:cs typeface="Microsoft YaHei" charset="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sz="2000" b="1" dirty="0">
                <a:latin typeface="Microsoft YaHei" charset="0"/>
                <a:ea typeface="Microsoft YaHei" charset="0"/>
                <a:cs typeface="Microsoft YaHei" charset="0"/>
              </a:rPr>
              <a:t>high precision measurement of global spectrum, to probe dark age and cosmic dawn</a:t>
            </a:r>
            <a:endParaRPr kumimoji="1" lang="zh-CN" altLang="en-US" sz="2000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2" y="1844824"/>
            <a:ext cx="5616624" cy="302227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179512" y="908720"/>
            <a:ext cx="835292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400" b="1" dirty="0">
                <a:latin typeface="Microsoft YaHei" charset="0"/>
                <a:ea typeface="Microsoft YaHei" charset="0"/>
                <a:cs typeface="Microsoft YaHei" charset="0"/>
              </a:rPr>
              <a:t>An interferometer array with one mother satellite and 5~8 daughter satellites, on a 300km circular orbit</a:t>
            </a:r>
            <a:endParaRPr kumimoji="1" lang="zh-CN" altLang="en-US" sz="2400" b="1" dirty="0">
              <a:solidFill>
                <a:srgbClr val="C00000"/>
              </a:solidFill>
              <a:latin typeface="Microsoft YaHei" charset="0"/>
              <a:ea typeface="Microsoft YaHei" charset="0"/>
              <a:cs typeface="Microsoft YaHei" charset="0"/>
            </a:endParaRPr>
          </a:p>
          <a:p>
            <a:pPr indent="720000"/>
            <a:endParaRPr kumimoji="1" lang="zh-CN" altLang="en-US" sz="2400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3">
        <p:fade/>
      </p:transition>
    </mc:Choice>
    <mc:Fallback xmlns="">
      <p:transition spd="med" advTm="6313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5111552" y="3284984"/>
            <a:ext cx="4032448" cy="109455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daughter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satellites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angular</a:t>
            </a:r>
            <a:r>
              <a:rPr lang="zh-CN" altLang="en-US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measurement,</a:t>
            </a:r>
            <a:r>
              <a:rPr lang="zh-CN" altLang="en-US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interferometry</a:t>
            </a:r>
            <a:r>
              <a:rPr lang="zh-CN" altLang="en-US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measurement,</a:t>
            </a:r>
            <a:r>
              <a:rPr lang="zh-CN" altLang="en-US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inter-satellite</a:t>
            </a:r>
            <a:r>
              <a:rPr lang="zh-CN" altLang="en-US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communication</a:t>
            </a:r>
            <a:r>
              <a:rPr lang="zh-CN" altLang="en-US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with</a:t>
            </a:r>
            <a:r>
              <a:rPr lang="zh-CN" altLang="en-US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mother</a:t>
            </a:r>
            <a:r>
              <a:rPr lang="zh-CN" altLang="en-US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Chalkboard"/>
                <a:ea typeface="微软雅黑" pitchFamily="34" charset="-122"/>
                <a:cs typeface="Chalkboard"/>
              </a:rPr>
              <a:t>satellite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7704" y="-27384"/>
            <a:ext cx="6696744" cy="706091"/>
          </a:xfrm>
        </p:spPr>
        <p:txBody>
          <a:bodyPr/>
          <a:lstStyle/>
          <a:p>
            <a:pPr algn="l"/>
            <a:r>
              <a:rPr lang="en-US" altLang="zh-CN" dirty="0"/>
              <a:t>Interferometer Array Realization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83048" y="836712"/>
            <a:ext cx="885698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1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No</a:t>
            </a:r>
            <a:r>
              <a:rPr lang="zh-CN" altLang="en-US" b="1" kern="1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need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for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high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precision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adjustment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of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satellite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positions,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but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do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need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high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precision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of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relative</a:t>
            </a:r>
            <a:r>
              <a:rPr lang="zh-CN" altLang="en-US" b="1" kern="1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position</a:t>
            </a:r>
            <a:r>
              <a:rPr lang="zh-CN" altLang="en-US" b="1" kern="1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measurement</a:t>
            </a:r>
          </a:p>
          <a:p>
            <a:endParaRPr lang="en-US" altLang="zh-CN" b="1" kern="100" dirty="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Chalkboard"/>
              <a:ea typeface="微软雅黑" panose="020B0503020204020204" pitchFamily="34" charset="-122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Synchronization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,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Distance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Measurement,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Data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Communication: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microwave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link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between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mother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and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daughter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satellites</a:t>
            </a:r>
          </a:p>
          <a:p>
            <a:pPr marL="342900" indent="-342900">
              <a:buFont typeface="Arial"/>
              <a:buChar char="•"/>
            </a:pPr>
            <a:endParaRPr lang="en-US" altLang="zh-CN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halkboard"/>
              <a:ea typeface="微软雅黑" panose="020B0503020204020204" pitchFamily="34" charset="-122"/>
              <a:cs typeface="Chalkboard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Angular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position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: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mother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satellite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carrying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blinking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LED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lamp,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daughter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satellites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use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star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sensor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to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determine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kboard"/>
                <a:ea typeface="微软雅黑" panose="020B0503020204020204" pitchFamily="34" charset="-122"/>
                <a:cs typeface="Chalkboard"/>
              </a:rPr>
              <a:t>position</a:t>
            </a:r>
          </a:p>
          <a:p>
            <a:endParaRPr lang="en-US" altLang="zh-CN" sz="20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/>
              <a:buChar char="•"/>
            </a:pPr>
            <a:endParaRPr lang="en-US" altLang="zh-CN" sz="20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000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148" y="5140570"/>
            <a:ext cx="1290852" cy="881565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668" y="5068562"/>
            <a:ext cx="1463456" cy="881565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236" y="5038673"/>
            <a:ext cx="1463456" cy="881565"/>
          </a:xfrm>
          <a:prstGeom prst="rect">
            <a:avLst/>
          </a:prstGeom>
        </p:spPr>
      </p:pic>
      <p:pic>
        <p:nvPicPr>
          <p:cNvPr id="18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4437959"/>
            <a:ext cx="3536414" cy="1892258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3849372" y="5815929"/>
            <a:ext cx="2088232" cy="0"/>
          </a:xfrm>
          <a:prstGeom prst="straightConnector1">
            <a:avLst/>
          </a:prstGeom>
          <a:ln w="15875">
            <a:prstDash val="dash"/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3849372" y="5983948"/>
            <a:ext cx="3384376" cy="0"/>
          </a:xfrm>
          <a:prstGeom prst="straightConnector1">
            <a:avLst/>
          </a:prstGeom>
          <a:ln w="15875">
            <a:prstDash val="dash"/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3892708" y="6148682"/>
            <a:ext cx="4651848" cy="1"/>
          </a:xfrm>
          <a:prstGeom prst="straightConnector1">
            <a:avLst/>
          </a:prstGeom>
          <a:ln w="15875">
            <a:prstDash val="dash"/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3995936" y="6309320"/>
            <a:ext cx="4971218" cy="461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communication,</a:t>
            </a:r>
            <a:r>
              <a: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ranging</a:t>
            </a:r>
            <a:r>
              <a: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and</a:t>
            </a:r>
            <a:r>
              <a: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synchronization</a:t>
            </a:r>
            <a:r>
              <a: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through</a:t>
            </a:r>
            <a:r>
              <a: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microwave</a:t>
            </a:r>
            <a:r>
              <a: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link</a:t>
            </a:r>
            <a:endParaRPr lang="zh-CN" altLang="en-US" sz="20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331640" y="3212976"/>
            <a:ext cx="3816424" cy="13441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mother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satellite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endParaRPr lang="en-US" altLang="zh-CN" sz="20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synchronization</a:t>
            </a:r>
            <a:r>
              <a:rPr lang="zh-CN" altLang="en-US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, </a:t>
            </a:r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angular</a:t>
            </a:r>
            <a:r>
              <a:rPr lang="zh-CN" altLang="en-US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measurement</a:t>
            </a:r>
            <a:r>
              <a:rPr lang="zh-CN" altLang="en-US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target,</a:t>
            </a:r>
            <a:r>
              <a:rPr lang="zh-CN" altLang="en-US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distance</a:t>
            </a:r>
            <a:r>
              <a:rPr lang="zh-CN" altLang="en-US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measurement,</a:t>
            </a:r>
            <a:r>
              <a:rPr lang="zh-CN" altLang="en-US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global</a:t>
            </a:r>
            <a:r>
              <a:rPr lang="zh-CN" altLang="en-US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spectrum,</a:t>
            </a:r>
            <a:r>
              <a:rPr lang="zh-CN" altLang="en-US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collecting</a:t>
            </a:r>
            <a:r>
              <a:rPr lang="zh-CN" altLang="en-US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data,</a:t>
            </a:r>
            <a:r>
              <a:rPr lang="zh-CN" altLang="en-US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downlink</a:t>
            </a:r>
            <a:r>
              <a:rPr lang="zh-CN" altLang="en-US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00CC"/>
                </a:solidFill>
                <a:latin typeface="Chalkboard"/>
                <a:ea typeface="微软雅黑" pitchFamily="34" charset="-122"/>
              </a:rPr>
              <a:t>communication</a:t>
            </a:r>
            <a:endParaRPr lang="zh-CN" altLang="en-US" sz="1600" dirty="0">
              <a:solidFill>
                <a:srgbClr val="0000CC"/>
              </a:solidFill>
              <a:latin typeface="Chalkboard"/>
              <a:ea typeface="微软雅黑" pitchFamily="34" charset="-122"/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2699" y="3212976"/>
            <a:ext cx="1120744" cy="3074640"/>
            <a:chOff x="8028384" y="3068960"/>
            <a:chExt cx="1120744" cy="3074640"/>
          </a:xfrm>
        </p:grpSpPr>
        <p:sp>
          <p:nvSpPr>
            <p:cNvPr id="5" name="五角星 4"/>
            <p:cNvSpPr/>
            <p:nvPr/>
          </p:nvSpPr>
          <p:spPr>
            <a:xfrm>
              <a:off x="8676456" y="3645024"/>
              <a:ext cx="302840" cy="266328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五角星 19"/>
            <p:cNvSpPr/>
            <p:nvPr/>
          </p:nvSpPr>
          <p:spPr>
            <a:xfrm>
              <a:off x="8028384" y="3068960"/>
              <a:ext cx="302840" cy="266328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五角星 20"/>
            <p:cNvSpPr/>
            <p:nvPr/>
          </p:nvSpPr>
          <p:spPr>
            <a:xfrm>
              <a:off x="8604448" y="4869160"/>
              <a:ext cx="302840" cy="266328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五角星 21"/>
            <p:cNvSpPr/>
            <p:nvPr/>
          </p:nvSpPr>
          <p:spPr>
            <a:xfrm>
              <a:off x="8846288" y="5661248"/>
              <a:ext cx="302840" cy="266328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五角星 22"/>
            <p:cNvSpPr/>
            <p:nvPr/>
          </p:nvSpPr>
          <p:spPr>
            <a:xfrm>
              <a:off x="8460432" y="5877272"/>
              <a:ext cx="302840" cy="266328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五角星 24"/>
            <p:cNvSpPr/>
            <p:nvPr/>
          </p:nvSpPr>
          <p:spPr>
            <a:xfrm>
              <a:off x="8604448" y="4293096"/>
              <a:ext cx="302840" cy="266328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五角星 26"/>
            <p:cNvSpPr/>
            <p:nvPr/>
          </p:nvSpPr>
          <p:spPr>
            <a:xfrm>
              <a:off x="8100392" y="5301208"/>
              <a:ext cx="302840" cy="266328"/>
            </a:xfrm>
            <a:prstGeom prst="star5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7956376" y="6237312"/>
            <a:ext cx="1380880" cy="461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0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0" y="6273224"/>
            <a:ext cx="24008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Star</a:t>
            </a:r>
            <a:r>
              <a:rPr kumimoji="1" lang="zh-CN" altLang="en-US" sz="160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160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background</a:t>
            </a:r>
            <a:r>
              <a:rPr kumimoji="1" lang="zh-CN" altLang="en-US" sz="160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 </a:t>
            </a:r>
            <a:endParaRPr kumimoji="1" lang="en-US" altLang="zh-CN" sz="160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  <a:p>
            <a:r>
              <a:rPr kumimoji="1" lang="en-US" altLang="zh-CN" sz="160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for</a:t>
            </a:r>
            <a:r>
              <a:rPr kumimoji="1" lang="zh-CN" altLang="en-US" sz="160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160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angle</a:t>
            </a:r>
            <a:r>
              <a:rPr kumimoji="1" lang="zh-CN" altLang="en-US" sz="160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160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measurement</a:t>
            </a:r>
            <a:endParaRPr kumimoji="1" lang="zh-CN" altLang="en-US" sz="1600">
              <a:solidFill>
                <a:srgbClr val="0000FF"/>
              </a:solidFill>
              <a:latin typeface="华文楷体"/>
              <a:ea typeface="华文楷体"/>
              <a:cs typeface="华文楷体"/>
            </a:endParaRPr>
          </a:p>
        </p:txBody>
      </p:sp>
      <p:cxnSp>
        <p:nvCxnSpPr>
          <p:cNvPr id="15" name="直线箭头连接符 14"/>
          <p:cNvCxnSpPr/>
          <p:nvPr/>
        </p:nvCxnSpPr>
        <p:spPr>
          <a:xfrm flipH="1">
            <a:off x="3491880" y="5445224"/>
            <a:ext cx="24482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线箭头连接符 29"/>
          <p:cNvCxnSpPr>
            <a:endCxn id="23" idx="4"/>
          </p:cNvCxnSpPr>
          <p:nvPr/>
        </p:nvCxnSpPr>
        <p:spPr>
          <a:xfrm flipH="1">
            <a:off x="737587" y="5445224"/>
            <a:ext cx="5130557" cy="6777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3923928" y="5373216"/>
            <a:ext cx="291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θ</a:t>
            </a:r>
          </a:p>
        </p:txBody>
      </p:sp>
      <p:sp>
        <p:nvSpPr>
          <p:cNvPr id="31" name="弧 30"/>
          <p:cNvSpPr/>
          <p:nvPr/>
        </p:nvSpPr>
        <p:spPr>
          <a:xfrm rot="11526742">
            <a:off x="4322689" y="5272274"/>
            <a:ext cx="454846" cy="417331"/>
          </a:xfrm>
          <a:prstGeom prst="arc">
            <a:avLst>
              <a:gd name="adj1" fmla="val 18779173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008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3">
        <p:fade/>
      </p:transition>
    </mc:Choice>
    <mc:Fallback xmlns="">
      <p:transition spd="med" advTm="6313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07504" y="1052736"/>
            <a:ext cx="5472608" cy="4785399"/>
          </a:xfrm>
        </p:spPr>
        <p:txBody>
          <a:bodyPr>
            <a:normAutofit fontScale="92500" lnSpcReduction="20000"/>
          </a:bodyPr>
          <a:lstStyle/>
          <a:p>
            <a:pPr marL="82800" indent="-514350">
              <a:spcBef>
                <a:spcPts val="0"/>
              </a:spcBef>
              <a:buSzPct val="100000"/>
              <a:buFont typeface="+mj-ea"/>
              <a:buAutoNum type="circleNumDbPlain"/>
            </a:pPr>
            <a:r>
              <a:rPr lang="en-US" altLang="zh-CN" dirty="0"/>
              <a:t>Satellite</a:t>
            </a:r>
            <a:r>
              <a:rPr lang="zh-CN" altLang="en-US" dirty="0"/>
              <a:t> </a:t>
            </a:r>
            <a:r>
              <a:rPr lang="en-US" altLang="zh-CN" dirty="0"/>
              <a:t>Formation Fly in</a:t>
            </a:r>
            <a:r>
              <a:rPr lang="zh-CN" altLang="en-US" dirty="0"/>
              <a:t> </a:t>
            </a:r>
            <a:r>
              <a:rPr lang="en-US" altLang="zh-CN" dirty="0"/>
              <a:t>lunar</a:t>
            </a:r>
            <a:r>
              <a:rPr lang="zh-CN" altLang="en-US" dirty="0"/>
              <a:t> </a:t>
            </a:r>
            <a:r>
              <a:rPr lang="en-US" altLang="zh-CN" dirty="0"/>
              <a:t>orbit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large</a:t>
            </a:r>
            <a:r>
              <a:rPr lang="zh-CN" altLang="en-US" dirty="0"/>
              <a:t> </a:t>
            </a:r>
            <a:r>
              <a:rPr lang="en-US" altLang="zh-CN" dirty="0"/>
              <a:t>variation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scales</a:t>
            </a:r>
          </a:p>
          <a:p>
            <a:pPr marL="82800" indent="-514350">
              <a:spcBef>
                <a:spcPts val="0"/>
              </a:spcBef>
              <a:buSzPct val="100000"/>
              <a:buFont typeface="+mj-ea"/>
              <a:buAutoNum type="circleNumDbPlain"/>
            </a:pPr>
            <a:endParaRPr lang="en-US" altLang="zh-CN" dirty="0"/>
          </a:p>
          <a:p>
            <a:pPr marL="82800" indent="-514350">
              <a:spcBef>
                <a:spcPts val="0"/>
              </a:spcBef>
              <a:buSzPct val="100000"/>
              <a:buFont typeface="+mj-ea"/>
              <a:buAutoNum type="circleNumDbPlain"/>
            </a:pPr>
            <a:r>
              <a:rPr lang="en-US" altLang="zh-CN" dirty="0"/>
              <a:t>Precision Measurement of Relative Positions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synchronization</a:t>
            </a:r>
          </a:p>
          <a:p>
            <a:pPr marL="82800" indent="-514350">
              <a:spcBef>
                <a:spcPts val="0"/>
              </a:spcBef>
              <a:buSzPct val="100000"/>
              <a:buFont typeface="+mj-ea"/>
              <a:buAutoNum type="circleNumDbPlain"/>
            </a:pPr>
            <a:endParaRPr lang="en-US" altLang="zh-CN" dirty="0"/>
          </a:p>
          <a:p>
            <a:pPr marL="82800" indent="-514350">
              <a:spcBef>
                <a:spcPts val="0"/>
              </a:spcBef>
              <a:buSzPct val="100000"/>
              <a:buFont typeface="+mj-ea"/>
              <a:buAutoNum type="circleNumDbPlain"/>
            </a:pP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precision</a:t>
            </a:r>
            <a:r>
              <a:rPr lang="zh-CN" altLang="en-US" dirty="0"/>
              <a:t> </a:t>
            </a:r>
            <a:r>
              <a:rPr lang="en-US" altLang="zh-CN" dirty="0"/>
              <a:t>calibration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phase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amplitude</a:t>
            </a:r>
          </a:p>
          <a:p>
            <a:pPr marL="82800" indent="-514350">
              <a:spcBef>
                <a:spcPts val="0"/>
              </a:spcBef>
              <a:buSzPct val="100000"/>
              <a:buFont typeface="+mj-ea"/>
              <a:buAutoNum type="circleNumDbPlain"/>
            </a:pPr>
            <a:endParaRPr lang="en-US" altLang="zh-CN" dirty="0"/>
          </a:p>
          <a:p>
            <a:pPr marL="82800" indent="-514350">
              <a:spcBef>
                <a:spcPts val="0"/>
              </a:spcBef>
              <a:buSzPct val="100000"/>
              <a:buFont typeface="+mj-ea"/>
              <a:buAutoNum type="circleNumDbPlain"/>
            </a:pPr>
            <a:r>
              <a:rPr lang="en-US" altLang="zh-CN" dirty="0"/>
              <a:t>Imaging algorithm with large</a:t>
            </a:r>
            <a:r>
              <a:rPr lang="zh-CN" altLang="en-US" dirty="0"/>
              <a:t> </a:t>
            </a:r>
            <a:r>
              <a:rPr lang="en-US" altLang="zh-CN" dirty="0"/>
              <a:t>field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view,</a:t>
            </a:r>
            <a:r>
              <a:rPr lang="zh-CN" altLang="en-US" dirty="0"/>
              <a:t> </a:t>
            </a:r>
            <a:r>
              <a:rPr lang="en-US" altLang="zh-CN" dirty="0"/>
              <a:t>3D baseline distribution,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time-dependent</a:t>
            </a:r>
            <a:r>
              <a:rPr lang="zh-CN" altLang="en-US" dirty="0"/>
              <a:t> </a:t>
            </a:r>
            <a:r>
              <a:rPr lang="en-US" altLang="zh-CN" dirty="0"/>
              <a:t>blockage</a:t>
            </a:r>
          </a:p>
          <a:p>
            <a:pPr marL="82800" indent="-514350">
              <a:spcBef>
                <a:spcPts val="0"/>
              </a:spcBef>
              <a:buSzPct val="100000"/>
              <a:buFont typeface="+mj-ea"/>
              <a:buAutoNum type="circleNumDbPlain"/>
            </a:pPr>
            <a:endParaRPr lang="en-US" altLang="zh-CN" dirty="0"/>
          </a:p>
          <a:p>
            <a:pPr marL="82800" indent="-514350">
              <a:spcBef>
                <a:spcPts val="0"/>
              </a:spcBef>
              <a:buSzPct val="100000"/>
              <a:buFont typeface="+mj-ea"/>
              <a:buAutoNum type="circleNumDbPlain"/>
            </a:pPr>
            <a:r>
              <a:rPr lang="zh-CN" altLang="en-US" dirty="0"/>
              <a:t> </a:t>
            </a:r>
            <a:r>
              <a:rPr lang="en-US" altLang="zh-CN" dirty="0"/>
              <a:t>Electromagnetic</a:t>
            </a:r>
            <a:r>
              <a:rPr lang="zh-CN" altLang="en-US" dirty="0"/>
              <a:t> </a:t>
            </a:r>
            <a:r>
              <a:rPr lang="en-US" altLang="zh-CN" dirty="0"/>
              <a:t>interference</a:t>
            </a:r>
            <a:r>
              <a:rPr lang="zh-CN" altLang="en-US" dirty="0"/>
              <a:t> </a:t>
            </a:r>
            <a:r>
              <a:rPr lang="en-US" altLang="zh-CN" dirty="0"/>
              <a:t>(EMI) suppresion and removal</a:t>
            </a:r>
          </a:p>
          <a:p>
            <a:pPr marL="514350" indent="-514350">
              <a:buSzPct val="100000"/>
              <a:buFont typeface="+mj-ea"/>
              <a:buAutoNum type="circleNumDbPlain"/>
            </a:pPr>
            <a:endParaRPr lang="en-US" altLang="zh-CN" dirty="0"/>
          </a:p>
          <a:p>
            <a:pPr marL="514350" indent="-514350">
              <a:buSzPct val="100000"/>
              <a:buFont typeface="+mj-ea"/>
              <a:buAutoNum type="circleNumDbPlain"/>
            </a:pPr>
            <a:endParaRPr lang="en-US" altLang="zh-CN" dirty="0"/>
          </a:p>
          <a:p>
            <a:pPr marL="514350" indent="-514350">
              <a:buSzPct val="100000"/>
              <a:buFont typeface="+mj-ea"/>
              <a:buAutoNum type="circleNumDbPlain"/>
            </a:pPr>
            <a:endParaRPr lang="en-US" altLang="zh-CN" dirty="0"/>
          </a:p>
          <a:p>
            <a:pPr marL="514350" indent="-514350">
              <a:buSzPct val="100000"/>
              <a:buFont typeface="+mj-ea"/>
              <a:buAutoNum type="circleNumDbPlain"/>
            </a:pP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Technology and Challenges</a:t>
            </a:r>
            <a:endParaRPr lang="zh-CN" altLang="en-US" dirty="0"/>
          </a:p>
        </p:txBody>
      </p:sp>
      <p:pic>
        <p:nvPicPr>
          <p:cNvPr id="7" name="图片 6" descr="IMG_231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033" y="3656232"/>
            <a:ext cx="3131840" cy="265109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375700" y="6396404"/>
            <a:ext cx="1594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Spectrometer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8D5E55-8F63-2A4E-A517-A9F086B12E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156" y="1024565"/>
            <a:ext cx="3727340" cy="209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7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3">
        <p:fade/>
      </p:transition>
    </mc:Choice>
    <mc:Fallback xmlns="">
      <p:transition spd="med" advTm="6313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15816" y="-27384"/>
            <a:ext cx="4536504" cy="706091"/>
          </a:xfrm>
        </p:spPr>
        <p:txBody>
          <a:bodyPr/>
          <a:lstStyle/>
          <a:p>
            <a:pPr algn="l"/>
            <a:r>
              <a:rPr lang="en-US" altLang="zh-CN" sz="2800" dirty="0"/>
              <a:t>Some Key Parameters</a:t>
            </a:r>
            <a:endParaRPr lang="zh-CN" altLang="en-US" dirty="0"/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374880"/>
              </p:ext>
            </p:extLst>
          </p:nvPr>
        </p:nvGraphicFramePr>
        <p:xfrm>
          <a:off x="539552" y="1268760"/>
          <a:ext cx="8352928" cy="52434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27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5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3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System</a:t>
                      </a:r>
                      <a:endParaRPr lang="zh-CN" sz="2000" b="1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zh-CN" sz="2000" b="1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646">
                <a:tc>
                  <a:txBody>
                    <a:bodyPr/>
                    <a:lstStyle/>
                    <a:p>
                      <a:pPr marL="0" algn="just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r>
                        <a:rPr lang="zh-CN" altLang="en-US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zh-CN" altLang="en-US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Satellites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0" dirty="0"/>
                        <a:t>1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mother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zh-CN" altLang="zh-CN" sz="2000" b="0" dirty="0"/>
                        <a:t>+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5~8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daughters</a:t>
                      </a:r>
                      <a:endParaRPr lang="zh-CN" sz="2000" b="0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9821">
                <a:tc>
                  <a:txBody>
                    <a:bodyPr/>
                    <a:lstStyle/>
                    <a:p>
                      <a:pPr marL="0" algn="just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Orbit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1" indent="0" algn="just" defTabSz="685783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300km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lunar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cirlcular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orbit</a:t>
                      </a:r>
                      <a:r>
                        <a:rPr lang="zh-CN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about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en-US" altLang="zh-CN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zh-CN" altLang="en-US" sz="2000" b="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inclination</a:t>
                      </a:r>
                      <a:endParaRPr lang="zh-CN" altLang="zh-CN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911">
                <a:tc>
                  <a:txBody>
                    <a:bodyPr/>
                    <a:lstStyle/>
                    <a:p>
                      <a:pPr marL="0" algn="just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Baselines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lvl="1" indent="0" algn="just" defTabSz="685783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zh-CN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.1~100km</a:t>
                      </a:r>
                      <a:endParaRPr lang="zh-CN" altLang="zh-CN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911">
                <a:tc>
                  <a:txBody>
                    <a:bodyPr/>
                    <a:lstStyle/>
                    <a:p>
                      <a:pPr marL="0" algn="just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Sensitivity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zh-CN" sz="2000" b="0" dirty="0"/>
                        <a:t>&lt;</a:t>
                      </a:r>
                      <a:r>
                        <a:rPr lang="en-US" altLang="zh-CN" sz="2000" b="0" dirty="0"/>
                        <a:t>0.1K@30MHz（1</a:t>
                      </a:r>
                      <a:r>
                        <a:rPr lang="zh-CN" altLang="zh-CN" sz="2000" b="0" dirty="0"/>
                        <a:t> </a:t>
                      </a:r>
                      <a:r>
                        <a:rPr lang="en-US" altLang="zh-CN" sz="2000" b="0" dirty="0"/>
                        <a:t>year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integration,1MHz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BW</a:t>
                      </a:r>
                      <a:r>
                        <a:rPr lang="zh-CN" altLang="zh-CN" sz="2000" b="0" dirty="0"/>
                        <a:t>）</a:t>
                      </a:r>
                      <a:endParaRPr lang="zh-CN" sz="2000" b="0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911">
                <a:tc>
                  <a:txBody>
                    <a:bodyPr/>
                    <a:lstStyle/>
                    <a:p>
                      <a:pPr marL="0" algn="just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angular</a:t>
                      </a:r>
                      <a:r>
                        <a:rPr lang="zh-CN" altLang="en-US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resolution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1" indent="0" algn="just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CN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  <a:r>
                        <a:rPr lang="zh-CN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degree@1MHz</a:t>
                      </a:r>
                      <a:r>
                        <a:rPr lang="zh-CN" altLang="zh-CN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2000" b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0.012</a:t>
                      </a:r>
                      <a:r>
                        <a:rPr lang="zh-CN" altLang="zh-CN" sz="2000" b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degree@30MHz</a:t>
                      </a:r>
                      <a:endParaRPr lang="zh-CN" sz="2000" b="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99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Individual</a:t>
                      </a:r>
                      <a:endParaRPr lang="zh-CN" sz="2000" b="1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000" b="1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9821">
                <a:tc>
                  <a:txBody>
                    <a:bodyPr/>
                    <a:lstStyle/>
                    <a:p>
                      <a:pPr marL="0" algn="just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Polarization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zh-CN" altLang="en-US" sz="2000" b="0" kern="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  <a:r>
                        <a:rPr lang="zh-CN" altLang="en-US" sz="2000" b="0" kern="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2000" b="0" kern="1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polarization</a:t>
                      </a:r>
                      <a:endParaRPr lang="zh-CN" sz="2000" b="0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9821">
                <a:tc>
                  <a:txBody>
                    <a:bodyPr/>
                    <a:lstStyle/>
                    <a:p>
                      <a:pPr marL="0" algn="just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0" dirty="0"/>
                        <a:t>Frequency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0" dirty="0"/>
                        <a:t>1MHz~30MHz</a:t>
                      </a:r>
                      <a:r>
                        <a:rPr lang="zh-CN" altLang="zh-CN" sz="2000" b="0" dirty="0"/>
                        <a:t>（</a:t>
                      </a:r>
                      <a:r>
                        <a:rPr lang="en-US" altLang="zh-CN" sz="2000" b="0" dirty="0"/>
                        <a:t>interferometry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incl.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spectrum</a:t>
                      </a:r>
                      <a:r>
                        <a:rPr lang="zh-CN" altLang="zh-CN" sz="2000" b="0" dirty="0"/>
                        <a:t>）</a:t>
                      </a:r>
                      <a:endParaRPr lang="en-US" altLang="zh-CN" sz="2000" b="0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0" dirty="0"/>
                        <a:t>30MHz~120MHz</a:t>
                      </a:r>
                      <a:r>
                        <a:rPr lang="zh-CN" altLang="zh-CN" sz="2000" b="0" dirty="0"/>
                        <a:t>（</a:t>
                      </a:r>
                      <a:r>
                        <a:rPr lang="en-US" altLang="zh-CN" sz="2000" b="0" dirty="0"/>
                        <a:t>global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spectrum</a:t>
                      </a:r>
                      <a:r>
                        <a:rPr lang="zh-CN" altLang="zh-CN" sz="2000" b="0" dirty="0"/>
                        <a:t>）</a:t>
                      </a:r>
                      <a:endParaRPr lang="zh-CN" sz="2000" b="0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911">
                <a:tc>
                  <a:txBody>
                    <a:bodyPr/>
                    <a:lstStyle/>
                    <a:p>
                      <a:pPr marL="0" algn="just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Baseline</a:t>
                      </a:r>
                      <a:r>
                        <a:rPr lang="zh-CN" altLang="en-US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prescision</a:t>
                      </a:r>
                      <a:r>
                        <a:rPr lang="zh-CN" altLang="en-US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in</a:t>
                      </a:r>
                      <a:r>
                        <a:rPr lang="zh-CN" altLang="en-US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each</a:t>
                      </a:r>
                      <a:r>
                        <a:rPr lang="zh-CN" altLang="en-US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direction</a:t>
                      </a:r>
                      <a:r>
                        <a:rPr lang="zh-CN" altLang="en-US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(1</a:t>
                      </a:r>
                      <a:r>
                        <a:rPr lang="zh-CN" altLang="en-US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altLang="zh-CN" sz="2000" b="0" kern="1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zh-CN" sz="2000" b="0" dirty="0"/>
                        <a:t>&lt;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1m</a:t>
                      </a:r>
                      <a:endParaRPr lang="zh-CN" altLang="zh-CN" sz="2000" b="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911">
                <a:tc>
                  <a:txBody>
                    <a:bodyPr/>
                    <a:lstStyle/>
                    <a:p>
                      <a:pPr marL="0" algn="just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Synchronization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zh-CN" sz="2000" b="0" dirty="0"/>
                        <a:t>&lt;</a:t>
                      </a:r>
                      <a:r>
                        <a:rPr lang="en-US" altLang="zh-CN" sz="2000" b="0" dirty="0"/>
                        <a:t>3.3ns</a:t>
                      </a:r>
                      <a:endParaRPr lang="zh-CN" altLang="zh-CN" sz="2000" b="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9911">
                <a:tc>
                  <a:txBody>
                    <a:bodyPr/>
                    <a:lstStyle/>
                    <a:p>
                      <a:pPr marL="0" algn="just" defTabSz="685783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Inter-satellite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data</a:t>
                      </a:r>
                      <a:r>
                        <a:rPr lang="zh-CN" altLang="en-US" sz="2000" b="0" kern="120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000" b="0" kern="120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</a:rPr>
                        <a:t>communication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1" indent="0" algn="just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zh-CN" altLang="zh-CN" sz="2000" b="0" dirty="0"/>
                        <a:t>&gt;</a:t>
                      </a:r>
                      <a:r>
                        <a:rPr lang="en-US" altLang="zh-CN" sz="2000" b="0" dirty="0"/>
                        <a:t>20Mbps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each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daughter</a:t>
                      </a:r>
                      <a:r>
                        <a:rPr lang="zh-CN" altLang="en-US" sz="2000" b="0" dirty="0"/>
                        <a:t> </a:t>
                      </a:r>
                      <a:r>
                        <a:rPr lang="en-US" altLang="zh-CN" sz="2000" b="0" dirty="0"/>
                        <a:t>satellite</a:t>
                      </a:r>
                      <a:endParaRPr lang="zh-CN" sz="2000" b="0" kern="1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21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3">
        <p:fade/>
      </p:transition>
    </mc:Choice>
    <mc:Fallback xmlns="">
      <p:transition spd="med" advTm="6313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System Performance Analysis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836712"/>
            <a:ext cx="4330822" cy="5001423"/>
          </a:xfrm>
        </p:spPr>
        <p:txBody>
          <a:bodyPr/>
          <a:lstStyle/>
          <a:p>
            <a:r>
              <a:rPr kumimoji="1" lang="en-US" altLang="zh-CN"/>
              <a:t>Angular</a:t>
            </a:r>
            <a:r>
              <a:rPr kumimoji="1" lang="zh-CN" altLang="en-US"/>
              <a:t> </a:t>
            </a:r>
            <a:r>
              <a:rPr kumimoji="1" lang="en-US" altLang="zh-CN"/>
              <a:t>Resolution</a:t>
            </a:r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pPr marL="0" indent="0">
              <a:buNone/>
            </a:pPr>
            <a:endParaRPr kumimoji="1"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434284"/>
              </p:ext>
            </p:extLst>
          </p:nvPr>
        </p:nvGraphicFramePr>
        <p:xfrm>
          <a:off x="179512" y="4293096"/>
          <a:ext cx="4328961" cy="1783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0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3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9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36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10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km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baseline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30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km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baseline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100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km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baseline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244">
                <a:tc>
                  <a:txBody>
                    <a:bodyPr/>
                    <a:lstStyle/>
                    <a:p>
                      <a:r>
                        <a:rPr lang="en-US" altLang="zh-CN"/>
                        <a:t>1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MHz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1.7°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/>
                        <a:t>0</a:t>
                      </a:r>
                      <a:r>
                        <a:rPr lang="en-US" altLang="zh-CN"/>
                        <a:t>.57°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/>
                        <a:t>0.17°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244">
                <a:tc>
                  <a:txBody>
                    <a:bodyPr/>
                    <a:lstStyle/>
                    <a:p>
                      <a:r>
                        <a:rPr lang="en-US" altLang="zh-CN"/>
                        <a:t>10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MHz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/>
                        <a:t>0.17°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/>
                        <a:t>0</a:t>
                      </a:r>
                      <a:r>
                        <a:rPr lang="en-US" altLang="zh-CN"/>
                        <a:t>.057°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/>
                        <a:t>0.017°</a:t>
                      </a: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342">
                <a:tc>
                  <a:txBody>
                    <a:bodyPr/>
                    <a:lstStyle/>
                    <a:p>
                      <a:r>
                        <a:rPr lang="en-US" altLang="zh-CN"/>
                        <a:t>30</a:t>
                      </a:r>
                      <a:r>
                        <a:rPr lang="zh-CN" altLang="en-US"/>
                        <a:t> </a:t>
                      </a:r>
                      <a:r>
                        <a:rPr lang="en-US" altLang="zh-CN"/>
                        <a:t>MHz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/>
                        <a:t>0</a:t>
                      </a:r>
                      <a:r>
                        <a:rPr lang="en-US" altLang="zh-CN"/>
                        <a:t>.057°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/>
                        <a:t>0.019°</a:t>
                      </a:r>
                      <a:endParaRPr lang="zh-CN" altLang="en-US"/>
                    </a:p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/>
                        <a:t>0</a:t>
                      </a:r>
                      <a:r>
                        <a:rPr lang="en-US" altLang="zh-CN"/>
                        <a:t>.0057°</a:t>
                      </a:r>
                      <a:endParaRPr lang="zh-CN" altLang="en-US"/>
                    </a:p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79512" y="1772816"/>
            <a:ext cx="2766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ISM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and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IPM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scattering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32856"/>
            <a:ext cx="2895600" cy="749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852936"/>
            <a:ext cx="1892300" cy="723900"/>
          </a:xfrm>
          <a:prstGeom prst="rect">
            <a:avLst/>
          </a:prstGeom>
        </p:spPr>
      </p:pic>
      <p:sp>
        <p:nvSpPr>
          <p:cNvPr id="12" name="内容占位符 2"/>
          <p:cNvSpPr txBox="1">
            <a:spLocks/>
          </p:cNvSpPr>
          <p:nvPr/>
        </p:nvSpPr>
        <p:spPr>
          <a:xfrm>
            <a:off x="4644008" y="3356992"/>
            <a:ext cx="8229600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ClrTx/>
              <a:buSzPct val="80000"/>
              <a:buFont typeface="Wingdings" panose="05000000000000000000" pitchFamily="2" charset="2"/>
              <a:buChar char="l"/>
              <a:defRPr sz="2400" b="1" kern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57199" indent="-214308" algn="l" defTabSz="68578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u"/>
              <a:defRPr sz="2400" b="1" kern="120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200121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/>
              <a:t>Depolarization</a:t>
            </a:r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pPr marL="0" indent="0">
              <a:buFont typeface="Wingdings" panose="05000000000000000000" pitchFamily="2" charset="2"/>
              <a:buNone/>
            </a:pP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933056"/>
            <a:ext cx="3683000" cy="381000"/>
          </a:xfrm>
          <a:prstGeom prst="rect">
            <a:avLst/>
          </a:prstGeom>
        </p:spPr>
      </p:pic>
      <p:sp>
        <p:nvSpPr>
          <p:cNvPr id="14" name="内容占位符 2"/>
          <p:cNvSpPr txBox="1">
            <a:spLocks/>
          </p:cNvSpPr>
          <p:nvPr/>
        </p:nvSpPr>
        <p:spPr>
          <a:xfrm>
            <a:off x="4427984" y="908720"/>
            <a:ext cx="8229600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68" indent="-257168" algn="l" defTabSz="685783" rtl="0" eaLnBrk="1" latinLnBrk="0" hangingPunct="1">
              <a:spcBef>
                <a:spcPct val="20000"/>
              </a:spcBef>
              <a:buClrTx/>
              <a:buSzPct val="80000"/>
              <a:buFont typeface="Wingdings" panose="05000000000000000000" pitchFamily="2" charset="2"/>
              <a:buChar char="l"/>
              <a:defRPr sz="2400" b="1" kern="12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57199" indent="-214308" algn="l" defTabSz="68578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Wingdings" panose="05000000000000000000" pitchFamily="2" charset="2"/>
              <a:buChar char="u"/>
              <a:defRPr sz="2400" b="1" kern="120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29" indent="-171446" algn="l" defTabSz="685783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200121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/>
              <a:t>Dispersion</a:t>
            </a:r>
            <a:r>
              <a:rPr kumimoji="1" lang="zh-CN" altLang="en-US"/>
              <a:t> </a:t>
            </a:r>
            <a:r>
              <a:rPr kumimoji="1" lang="en-US" altLang="zh-CN"/>
              <a:t>and</a:t>
            </a:r>
            <a:r>
              <a:rPr kumimoji="1" lang="zh-CN" altLang="en-US"/>
              <a:t> </a:t>
            </a:r>
            <a:r>
              <a:rPr kumimoji="1" lang="en-US" altLang="zh-CN"/>
              <a:t>Scattering</a:t>
            </a:r>
            <a:r>
              <a:rPr kumimoji="1" lang="zh-CN" altLang="en-US"/>
              <a:t> </a:t>
            </a:r>
            <a:endParaRPr kumimoji="1" lang="en-US" altLang="zh-CN"/>
          </a:p>
          <a:p>
            <a:endParaRPr kumimoji="1" lang="en-US" altLang="zh-CN"/>
          </a:p>
          <a:p>
            <a:pPr marL="0" indent="0">
              <a:buNone/>
            </a:pPr>
            <a:endParaRPr kumimoji="1" lang="en-US" altLang="zh-CN"/>
          </a:p>
          <a:p>
            <a:pPr marL="0" indent="0">
              <a:buNone/>
            </a:pPr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endParaRPr kumimoji="1" lang="en-US" altLang="zh-CN"/>
          </a:p>
          <a:p>
            <a:pPr marL="0" indent="0">
              <a:buFont typeface="Wingdings" panose="05000000000000000000" pitchFamily="2" charset="2"/>
              <a:buNone/>
            </a:pPr>
            <a:endParaRPr kumimoji="1"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148064" y="1556792"/>
            <a:ext cx="3565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Δ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t=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4.15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x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10</a:t>
            </a:r>
            <a:r>
              <a:rPr kumimoji="1" lang="en-US" altLang="zh-CN" sz="2000" baseline="30000">
                <a:latin typeface="华文楷体"/>
                <a:ea typeface="华文楷体"/>
                <a:cs typeface="华文楷体"/>
              </a:rPr>
              <a:t>3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DM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(ν/MHz)</a:t>
            </a:r>
            <a:r>
              <a:rPr kumimoji="1" lang="en-US" altLang="zh-CN" sz="2000" baseline="30000">
                <a:latin typeface="华文楷体"/>
                <a:ea typeface="华文楷体"/>
                <a:cs typeface="华文楷体"/>
              </a:rPr>
              <a:t>-2</a:t>
            </a:r>
            <a:r>
              <a:rPr kumimoji="1" lang="zh-CN" altLang="en-US" sz="2000" baseline="30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s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076056" y="2060848"/>
            <a:ext cx="38884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Observing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pulsars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and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FRBs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would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be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hard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due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to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very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large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dispersion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delays</a:t>
            </a:r>
            <a:endParaRPr kumimoji="1" lang="zh-CN" altLang="en-US" sz="2000">
              <a:solidFill>
                <a:srgbClr val="FF0000"/>
              </a:solidFill>
              <a:latin typeface="华文仿宋"/>
              <a:ea typeface="华文仿宋"/>
              <a:cs typeface="华文楷体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95536" y="6150114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The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angular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resolution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is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limited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by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scattering,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100km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baseline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sufficient</a:t>
            </a:r>
            <a:endParaRPr kumimoji="1" lang="zh-CN" altLang="en-US" sz="2000">
              <a:solidFill>
                <a:srgbClr val="FF0000"/>
              </a:solidFill>
              <a:latin typeface="华文仿宋"/>
              <a:ea typeface="华文仿宋"/>
              <a:cs typeface="华文楷体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76056" y="4509120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At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this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frequency,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linear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polarization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is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greatly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reduced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by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depolarization.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Circular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polarization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may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be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observable.</a:t>
            </a:r>
            <a:r>
              <a:rPr kumimoji="1" lang="zh-CN" altLang="en-US" sz="2000">
                <a:solidFill>
                  <a:srgbClr val="FF0000"/>
                </a:solidFill>
                <a:latin typeface="华文仿宋"/>
                <a:ea typeface="华文仿宋"/>
                <a:cs typeface="华文楷体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51520" y="3861048"/>
            <a:ext cx="2051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Chalkboard"/>
                <a:ea typeface="黑体"/>
                <a:cs typeface="Chalkboard"/>
              </a:rPr>
              <a:t>Diffraction</a:t>
            </a:r>
            <a:r>
              <a:rPr kumimoji="1" lang="zh-CN" altLang="en-US" sz="2000">
                <a:latin typeface="Chalkboard"/>
                <a:ea typeface="黑体"/>
                <a:cs typeface="Chalkboard"/>
              </a:rPr>
              <a:t> </a:t>
            </a:r>
            <a:r>
              <a:rPr kumimoji="1" lang="en-US" altLang="zh-CN" sz="2000">
                <a:latin typeface="Chalkboard"/>
                <a:ea typeface="黑体"/>
                <a:cs typeface="Chalkboard"/>
              </a:rPr>
              <a:t>Limit</a:t>
            </a:r>
            <a:endParaRPr kumimoji="1" lang="zh-CN" altLang="en-US" sz="2000">
              <a:latin typeface="Chalkboard"/>
              <a:ea typeface="黑体"/>
              <a:cs typeface="Chalkboard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1302216"/>
            <a:ext cx="864096" cy="4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0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29D879-997F-3540-B29B-64CC8FBAA682}"/>
              </a:ext>
            </a:extLst>
          </p:cNvPr>
          <p:cNvSpPr txBox="1"/>
          <p:nvPr/>
        </p:nvSpPr>
        <p:spPr>
          <a:xfrm>
            <a:off x="467544" y="2060848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sz="2400">
                <a:solidFill>
                  <a:srgbClr val="FFFF00"/>
                </a:solidFill>
                <a:latin typeface="Chalkboard" panose="03050602040202020205" pitchFamily="66" charset="77"/>
                <a:ea typeface="华文楷体"/>
                <a:cs typeface="华文楷体"/>
              </a:rPr>
              <a:t>The Status of the Tianlai Array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sz="2400">
              <a:solidFill>
                <a:schemeClr val="bg1"/>
              </a:solidFill>
              <a:latin typeface="Chalkboard" panose="03050602040202020205" pitchFamily="66" charset="77"/>
              <a:ea typeface="华文楷体"/>
              <a:cs typeface="华文楷体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sz="2400">
              <a:solidFill>
                <a:schemeClr val="bg1"/>
              </a:solidFill>
              <a:latin typeface="Chalkboard" panose="03050602040202020205" pitchFamily="66" charset="77"/>
              <a:ea typeface="华文楷体"/>
              <a:cs typeface="华文楷体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sz="2400">
                <a:solidFill>
                  <a:schemeClr val="bg1"/>
                </a:solidFill>
                <a:latin typeface="Chalkboard" panose="03050602040202020205" pitchFamily="66" charset="77"/>
                <a:ea typeface="华文楷体"/>
                <a:cs typeface="华文楷体"/>
              </a:rPr>
              <a:t>Discovering the Sky at the Longest wavelength (DSL)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2D1820-B9FE-1049-B344-D22EB3792D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967" y="3423779"/>
            <a:ext cx="3188670" cy="3143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5EDAB8-9181-3642-83EF-25F52FC12E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008" y="945760"/>
            <a:ext cx="3373750" cy="223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49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Synthesis</a:t>
            </a:r>
            <a:r>
              <a:rPr kumimoji="1" lang="zh-CN" altLang="en-US"/>
              <a:t> </a:t>
            </a:r>
            <a:r>
              <a:rPr kumimoji="1" lang="en-US" altLang="zh-CN"/>
              <a:t>Imaging with Lunar Orbit Array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5001423"/>
          </a:xfrm>
        </p:spPr>
        <p:txBody>
          <a:bodyPr/>
          <a:lstStyle/>
          <a:p>
            <a:r>
              <a:rPr kumimoji="1" lang="en-US" altLang="zh-CN" sz="2000">
                <a:latin typeface="Chalkboard"/>
                <a:cs typeface="Chalkboard"/>
              </a:rPr>
              <a:t>Conventional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radio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astronomy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interferometer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array: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zh-CN" altLang="zh-CN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For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nearly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planar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array,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small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field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of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view,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small</a:t>
            </a:r>
            <a:r>
              <a:rPr kumimoji="1" lang="zh-CN" altLang="en-US" sz="2000">
                <a:latin typeface="Chalkboard"/>
                <a:cs typeface="Chalkboard"/>
              </a:rPr>
              <a:t>-</a:t>
            </a:r>
            <a:r>
              <a:rPr kumimoji="1" lang="en-US" altLang="zh-CN" sz="2000">
                <a:latin typeface="Chalkboard"/>
                <a:cs typeface="Chalkboard"/>
              </a:rPr>
              <a:t>w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approximation: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Chalkboard"/>
                <a:cs typeface="Chalkboard"/>
              </a:rPr>
              <a:t>2D FFT</a:t>
            </a:r>
          </a:p>
          <a:p>
            <a:endParaRPr kumimoji="1" lang="en-US" altLang="zh-CN" sz="2000">
              <a:solidFill>
                <a:srgbClr val="FF0000"/>
              </a:solidFill>
              <a:latin typeface="Chalkboard"/>
              <a:cs typeface="Chalkboard"/>
            </a:endParaRPr>
          </a:p>
          <a:p>
            <a:endParaRPr kumimoji="1" lang="en-US" altLang="zh-CN" sz="2000">
              <a:solidFill>
                <a:srgbClr val="FF0000"/>
              </a:solidFill>
              <a:latin typeface="Chalkboard"/>
              <a:cs typeface="Chalkboard"/>
            </a:endParaRPr>
          </a:p>
          <a:p>
            <a:pPr marL="0" indent="0">
              <a:buNone/>
            </a:pPr>
            <a:endParaRPr kumimoji="1" lang="en-US" altLang="zh-CN" sz="2000">
              <a:latin typeface="Chalkboard"/>
              <a:cs typeface="Chalkboard"/>
            </a:endParaRPr>
          </a:p>
          <a:p>
            <a:r>
              <a:rPr kumimoji="1" lang="en-US" altLang="zh-CN" sz="2000">
                <a:latin typeface="Chalkboard"/>
                <a:cs typeface="Chalkboard"/>
              </a:rPr>
              <a:t>For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Chalkboard"/>
                <a:cs typeface="Chalkboard"/>
              </a:rPr>
              <a:t>large</a:t>
            </a:r>
            <a:r>
              <a:rPr kumimoji="1" lang="zh-CN" altLang="en-US" sz="200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Chalkboard"/>
                <a:cs typeface="Chalkboard"/>
              </a:rPr>
              <a:t>FOV</a:t>
            </a:r>
            <a:r>
              <a:rPr kumimoji="1" lang="en-US" altLang="zh-CN" sz="2000">
                <a:latin typeface="Chalkboard"/>
                <a:cs typeface="Chalkboard"/>
              </a:rPr>
              <a:t>,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or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Chalkboard"/>
                <a:cs typeface="Chalkboard"/>
              </a:rPr>
              <a:t>non-planar</a:t>
            </a:r>
            <a:r>
              <a:rPr kumimoji="1" lang="zh-CN" altLang="en-US" sz="200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Chalkboard"/>
                <a:cs typeface="Chalkboard"/>
              </a:rPr>
              <a:t>array</a:t>
            </a:r>
            <a:r>
              <a:rPr kumimoji="1" lang="en-US" altLang="zh-CN" sz="2000">
                <a:latin typeface="Chalkboard"/>
                <a:cs typeface="Chalkboard"/>
              </a:rPr>
              <a:t>,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needs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to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take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into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account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of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the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solidFill>
                  <a:srgbClr val="FF0000"/>
                </a:solidFill>
                <a:latin typeface="Chalkboard"/>
                <a:cs typeface="Chalkboard"/>
              </a:rPr>
              <a:t>w-term</a:t>
            </a:r>
            <a:r>
              <a:rPr kumimoji="1" lang="en-US" altLang="zh-CN" sz="2000">
                <a:latin typeface="Chalkboard"/>
                <a:cs typeface="Chalkboard"/>
              </a:rPr>
              <a:t>: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r>
              <a:rPr kumimoji="1" lang="en-US" altLang="zh-CN" sz="2000">
                <a:latin typeface="Chalkboard"/>
                <a:cs typeface="Chalkboard"/>
              </a:rPr>
              <a:t>3D Fourier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r>
              <a:rPr kumimoji="1" lang="en-US" altLang="zh-CN" sz="2000">
                <a:latin typeface="Chalkboard"/>
                <a:cs typeface="Chalkboard"/>
              </a:rPr>
              <a:t>transform: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r>
              <a:rPr kumimoji="1" lang="en-US" altLang="zh-CN" sz="2000">
                <a:latin typeface="Chalkboard"/>
                <a:cs typeface="Chalkboard"/>
              </a:rPr>
              <a:t>w-projections:</a:t>
            </a:r>
            <a:r>
              <a:rPr kumimoji="1" lang="zh-CN" altLang="en-US" sz="2000">
                <a:latin typeface="Chalkboard"/>
                <a:cs typeface="Chalkboard"/>
              </a:rPr>
              <a:t> </a:t>
            </a:r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r>
              <a:rPr kumimoji="1" lang="en-US" altLang="zh-CN" sz="2000">
                <a:latin typeface="Chalkboard"/>
                <a:cs typeface="Chalkboard"/>
              </a:rPr>
              <a:t>w-stacking:</a:t>
            </a:r>
          </a:p>
          <a:p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endParaRPr kumimoji="1" lang="en-US" altLang="zh-CN" sz="2000">
              <a:latin typeface="Chalkboard"/>
              <a:cs typeface="Chalkboard"/>
            </a:endParaRPr>
          </a:p>
          <a:p>
            <a:pPr marL="0" indent="0">
              <a:buNone/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2924944"/>
            <a:ext cx="3456384" cy="6293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980728"/>
            <a:ext cx="3240360" cy="68591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1520" y="1052736"/>
            <a:ext cx="3228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Interferometer Equation:</a:t>
            </a:r>
            <a:endParaRPr kumimoji="1" lang="zh-CN" altLang="en-US" sz="2000" b="1">
              <a:latin typeface="Chalkboard"/>
              <a:ea typeface="华文楷体"/>
              <a:cs typeface="Chalkboard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9" y="2420889"/>
            <a:ext cx="4824536" cy="6271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4869160"/>
            <a:ext cx="4176464" cy="97848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5877272"/>
            <a:ext cx="6480720" cy="7829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848" y="4077072"/>
            <a:ext cx="5760640" cy="5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836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Problems</a:t>
            </a:r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2852936"/>
            <a:ext cx="4330822" cy="2631996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1" y="1340768"/>
            <a:ext cx="3546297" cy="159384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5536" y="3356992"/>
            <a:ext cx="1143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baselines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00192" y="3140968"/>
            <a:ext cx="1986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mirror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symmetry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7504" y="1268760"/>
            <a:ext cx="54726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>
                <a:latin typeface="Chalkboard"/>
                <a:cs typeface="Chalkboard"/>
              </a:rPr>
              <a:t>But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cs typeface="Chalkboard"/>
              </a:rPr>
              <a:t>here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cs typeface="Chalkboard"/>
              </a:rPr>
              <a:t>we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cs typeface="Chalkboard"/>
              </a:rPr>
              <a:t>face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cs typeface="Chalkboard"/>
              </a:rPr>
              <a:t>the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cs typeface="Chalkboard"/>
              </a:rPr>
              <a:t>following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cs typeface="Chalkboard"/>
              </a:rPr>
              <a:t>problems: 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endParaRPr kumimoji="1" lang="en-US" altLang="zh-CN" sz="2000" b="1">
              <a:latin typeface="Chalkboard"/>
              <a:cs typeface="Chalkboard"/>
            </a:endParaRPr>
          </a:p>
          <a:p>
            <a:pPr marL="342900" indent="-342900">
              <a:buFont typeface="Wingdings" charset="2"/>
              <a:buChar char="n"/>
            </a:pPr>
            <a:r>
              <a:rPr kumimoji="1" lang="zh-CN" altLang="en-US" sz="2000" b="1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cs typeface="Chalkboard"/>
              </a:rPr>
              <a:t>whole</a:t>
            </a:r>
            <a:r>
              <a:rPr kumimoji="1" lang="zh-CN" altLang="en-US" sz="2000" b="1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cs typeface="Chalkboard"/>
              </a:rPr>
              <a:t>sky</a:t>
            </a:r>
            <a:r>
              <a:rPr kumimoji="1" lang="zh-CN" altLang="en-US" sz="2000" b="1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000000"/>
                </a:solidFill>
                <a:latin typeface="Chalkboard"/>
                <a:cs typeface="Chalkboard"/>
              </a:rPr>
              <a:t>field</a:t>
            </a:r>
            <a:r>
              <a:rPr kumimoji="1" lang="zh-CN" altLang="en-US" sz="2000" b="1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000000"/>
                </a:solidFill>
                <a:latin typeface="Chalkboard"/>
                <a:cs typeface="Chalkboard"/>
              </a:rPr>
              <a:t>of</a:t>
            </a:r>
            <a:r>
              <a:rPr kumimoji="1" lang="zh-CN" altLang="en-US" sz="2000" b="1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000000"/>
                </a:solidFill>
                <a:latin typeface="Chalkboard"/>
                <a:cs typeface="Chalkboard"/>
              </a:rPr>
              <a:t>view,</a:t>
            </a:r>
            <a:r>
              <a:rPr kumimoji="1" lang="zh-CN" altLang="en-US" sz="2000" b="1">
                <a:solidFill>
                  <a:srgbClr val="000000"/>
                </a:solidFill>
                <a:latin typeface="Chalkboard"/>
                <a:cs typeface="Chalkboard"/>
              </a:rPr>
              <a:t> </a:t>
            </a:r>
            <a:endParaRPr kumimoji="1" lang="en-US" altLang="zh-CN" sz="2000" b="1">
              <a:solidFill>
                <a:srgbClr val="000000"/>
              </a:solidFill>
              <a:latin typeface="Chalkboard"/>
              <a:cs typeface="Chalkboard"/>
            </a:endParaRPr>
          </a:p>
          <a:p>
            <a:pPr marL="342900" indent="-342900">
              <a:buFont typeface="Wingdings" charset="2"/>
              <a:buChar char="n"/>
            </a:pP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cs typeface="Chalkboard"/>
              </a:rPr>
              <a:t>problem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cs typeface="Chalkboard"/>
              </a:rPr>
              <a:t>of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cs typeface="Chalkboard"/>
              </a:rPr>
              <a:t>mirror</a:t>
            </a:r>
            <a:r>
              <a:rPr kumimoji="1" lang="zh-CN" altLang="en-US" sz="2000" b="1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cs typeface="Chalkboard"/>
              </a:rPr>
              <a:t>symmetry</a:t>
            </a:r>
            <a:r>
              <a:rPr kumimoji="1" lang="en-US" altLang="zh-CN" sz="2000" b="1">
                <a:latin typeface="Chalkboard"/>
                <a:cs typeface="Chalkboard"/>
              </a:rPr>
              <a:t>,</a:t>
            </a:r>
            <a:r>
              <a:rPr kumimoji="1" lang="zh-CN" altLang="en-US" sz="2000" b="1">
                <a:latin typeface="Chalkboard"/>
                <a:cs typeface="Chalkboard"/>
              </a:rPr>
              <a:t>   </a:t>
            </a:r>
            <a:endParaRPr kumimoji="1" lang="en-US" altLang="zh-CN" sz="2000" b="1">
              <a:latin typeface="Chalkboard"/>
              <a:cs typeface="Chalkboard"/>
            </a:endParaRPr>
          </a:p>
          <a:p>
            <a:pPr marL="342900" indent="-342900">
              <a:buFont typeface="Wingdings" charset="2"/>
              <a:buChar char="n"/>
            </a:pP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cs typeface="Chalkboard"/>
              </a:rPr>
              <a:t>3D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cs typeface="Chalkboard"/>
              </a:rPr>
              <a:t>distribution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cs typeface="Chalkboard"/>
              </a:rPr>
              <a:t>of</a:t>
            </a:r>
            <a:r>
              <a:rPr kumimoji="1" lang="zh-CN" altLang="en-US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cs typeface="Chalkboard"/>
              </a:rPr>
              <a:t>baselines</a:t>
            </a:r>
          </a:p>
          <a:p>
            <a:pPr marL="342900" indent="-342900">
              <a:buFont typeface="Wingdings" charset="2"/>
              <a:buChar char="n"/>
            </a:pPr>
            <a:r>
              <a:rPr kumimoji="1" lang="zh-CN" altLang="zh-CN" sz="2000" b="1">
                <a:latin typeface="Chalkboard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ea typeface="华文楷体"/>
                <a:cs typeface="Chalkboard"/>
              </a:rPr>
              <a:t>Position-dependent</a:t>
            </a:r>
            <a:r>
              <a:rPr kumimoji="1" lang="zh-CN" altLang="en-US" sz="2000" b="1">
                <a:solidFill>
                  <a:srgbClr val="FF0000"/>
                </a:solidFill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ea typeface="华文楷体"/>
                <a:cs typeface="Chalkboard"/>
              </a:rPr>
              <a:t>blockage</a:t>
            </a:r>
          </a:p>
          <a:p>
            <a:endParaRPr kumimoji="1" lang="en-US" altLang="zh-CN" sz="2000" b="1">
              <a:latin typeface="Chalkboard"/>
              <a:ea typeface="华文楷体"/>
              <a:cs typeface="Chalkboard"/>
            </a:endParaRPr>
          </a:p>
          <a:p>
            <a:endParaRPr kumimoji="1" lang="en-US" altLang="zh-CN" sz="2000" b="1">
              <a:latin typeface="Chalkboard"/>
              <a:cs typeface="Chalkboard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9512" y="54452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en-US" altLang="zh-CN" b="1">
                <a:latin typeface="Chalkboard"/>
                <a:ea typeface="华文楷体"/>
                <a:cs typeface="Chalkboard"/>
              </a:rPr>
              <a:t>Position-dependent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blockage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by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moon:</a:t>
            </a:r>
          </a:p>
          <a:p>
            <a:r>
              <a:rPr kumimoji="1" lang="en-US" altLang="zh-CN" b="1">
                <a:latin typeface="Chalkboard"/>
                <a:ea typeface="华文楷体"/>
                <a:cs typeface="Chalkboard"/>
              </a:rPr>
              <a:t>visibility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for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each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baseline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has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different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part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of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sky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blocked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by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the</a:t>
            </a:r>
            <a:r>
              <a:rPr kumimoji="1" lang="zh-CN" altLang="en-US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b="1">
                <a:latin typeface="Chalkboard"/>
                <a:ea typeface="华文楷体"/>
                <a:cs typeface="Chalkboard"/>
              </a:rPr>
              <a:t>Moon!</a:t>
            </a:r>
            <a:endParaRPr kumimoji="1" lang="zh-CN" altLang="en-US" b="1">
              <a:latin typeface="Chalkboard"/>
              <a:ea typeface="华文楷体"/>
              <a:cs typeface="Chalkboard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88024" y="3861048"/>
            <a:ext cx="4032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Kill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two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birds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with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one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stone: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zh-CN" altLang="en-US" sz="2000" b="1">
                <a:solidFill>
                  <a:srgbClr val="FF0000"/>
                </a:solidFill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ea typeface="华文楷体"/>
                <a:cs typeface="Chalkboard"/>
              </a:rPr>
              <a:t>3D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baselines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actually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ea typeface="华文楷体"/>
                <a:cs typeface="Chalkboard"/>
              </a:rPr>
              <a:t>solves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the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ea typeface="华文楷体"/>
                <a:cs typeface="Chalkboard"/>
              </a:rPr>
              <a:t>mirror</a:t>
            </a:r>
            <a:r>
              <a:rPr kumimoji="1" lang="zh-CN" altLang="en-US" sz="2000" b="1">
                <a:solidFill>
                  <a:srgbClr val="FF0000"/>
                </a:solidFill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ea typeface="华文楷体"/>
                <a:cs typeface="Chalkboard"/>
              </a:rPr>
              <a:t>symmetry</a:t>
            </a:r>
            <a:r>
              <a:rPr kumimoji="1" lang="zh-CN" altLang="en-US" sz="2000" b="1">
                <a:solidFill>
                  <a:srgbClr val="FF0000"/>
                </a:solidFill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solidFill>
                  <a:srgbClr val="FF0000"/>
                </a:solidFill>
                <a:latin typeface="Chalkboard"/>
                <a:ea typeface="华文楷体"/>
                <a:cs typeface="Chalkboard"/>
              </a:rPr>
              <a:t>problem</a:t>
            </a:r>
            <a:endParaRPr kumimoji="1" lang="zh-CN" altLang="en-US" sz="2000" b="1">
              <a:solidFill>
                <a:srgbClr val="FF0000"/>
              </a:solidFill>
              <a:latin typeface="Chalkboard"/>
              <a:ea typeface="华文楷体"/>
              <a:cs typeface="Chalkboard"/>
            </a:endParaRPr>
          </a:p>
        </p:txBody>
      </p:sp>
      <p:sp>
        <p:nvSpPr>
          <p:cNvPr id="12" name="笑脸 11"/>
          <p:cNvSpPr/>
          <p:nvPr/>
        </p:nvSpPr>
        <p:spPr>
          <a:xfrm>
            <a:off x="8532440" y="4581128"/>
            <a:ext cx="266328" cy="266328"/>
          </a:xfrm>
          <a:prstGeom prst="smileyFac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031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Image Reconstruction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/>
              <a:t>Fundamentally,</a:t>
            </a:r>
            <a:r>
              <a:rPr kumimoji="1" lang="zh-CN" altLang="en-US"/>
              <a:t> </a:t>
            </a:r>
            <a:r>
              <a:rPr kumimoji="1" lang="en-US" altLang="zh-CN"/>
              <a:t>the</a:t>
            </a:r>
            <a:r>
              <a:rPr kumimoji="1" lang="zh-CN" altLang="en-US"/>
              <a:t> </a:t>
            </a:r>
            <a:r>
              <a:rPr kumimoji="1" lang="en-US" altLang="zh-CN"/>
              <a:t>relation</a:t>
            </a:r>
            <a:r>
              <a:rPr kumimoji="1" lang="zh-CN" altLang="en-US"/>
              <a:t> </a:t>
            </a:r>
            <a:r>
              <a:rPr kumimoji="1" lang="en-US" altLang="zh-CN"/>
              <a:t>between</a:t>
            </a:r>
            <a:r>
              <a:rPr kumimoji="1" lang="zh-CN" altLang="en-US"/>
              <a:t> </a:t>
            </a:r>
            <a:r>
              <a:rPr kumimoji="1" lang="en-US" altLang="zh-CN"/>
              <a:t>the</a:t>
            </a:r>
            <a:r>
              <a:rPr kumimoji="1" lang="zh-CN" altLang="en-US"/>
              <a:t> </a:t>
            </a:r>
            <a:r>
              <a:rPr kumimoji="1" lang="en-US" altLang="zh-CN"/>
              <a:t>sky</a:t>
            </a:r>
            <a:r>
              <a:rPr kumimoji="1" lang="zh-CN" altLang="en-US"/>
              <a:t> </a:t>
            </a:r>
            <a:r>
              <a:rPr kumimoji="1" lang="en-US" altLang="zh-CN"/>
              <a:t>intensity</a:t>
            </a:r>
            <a:r>
              <a:rPr kumimoji="1" lang="zh-CN" altLang="en-US"/>
              <a:t> </a:t>
            </a:r>
            <a:r>
              <a:rPr kumimoji="1" lang="en-US" altLang="zh-CN"/>
              <a:t>and</a:t>
            </a:r>
            <a:r>
              <a:rPr kumimoji="1" lang="zh-CN" altLang="en-US"/>
              <a:t> </a:t>
            </a:r>
            <a:r>
              <a:rPr kumimoji="1" lang="en-US" altLang="zh-CN"/>
              <a:t>visibility</a:t>
            </a:r>
            <a:r>
              <a:rPr kumimoji="1" lang="zh-CN" altLang="en-US"/>
              <a:t> </a:t>
            </a:r>
            <a:r>
              <a:rPr kumimoji="1" lang="en-US" altLang="zh-CN"/>
              <a:t>is</a:t>
            </a:r>
            <a:r>
              <a:rPr kumimoji="1" lang="zh-CN" altLang="en-US"/>
              <a:t> </a:t>
            </a:r>
            <a:r>
              <a:rPr kumimoji="1" lang="en-US" altLang="zh-CN"/>
              <a:t>a</a:t>
            </a:r>
            <a:r>
              <a:rPr kumimoji="1" lang="zh-CN" altLang="en-US"/>
              <a:t> </a:t>
            </a:r>
            <a:r>
              <a:rPr kumimoji="1" lang="en-US" altLang="zh-CN"/>
              <a:t>time-dependent</a:t>
            </a:r>
            <a:r>
              <a:rPr kumimoji="1" lang="zh-CN" altLang="en-US"/>
              <a:t> </a:t>
            </a:r>
            <a:r>
              <a:rPr kumimoji="1" lang="en-US" altLang="zh-CN"/>
              <a:t>(but</a:t>
            </a:r>
            <a:r>
              <a:rPr kumimoji="1" lang="zh-CN" altLang="en-US"/>
              <a:t> </a:t>
            </a:r>
            <a:r>
              <a:rPr kumimoji="1" lang="en-US" altLang="zh-CN"/>
              <a:t>known) linear</a:t>
            </a:r>
            <a:r>
              <a:rPr kumimoji="1" lang="zh-CN" altLang="en-US"/>
              <a:t> </a:t>
            </a:r>
            <a:r>
              <a:rPr kumimoji="1" lang="en-US" altLang="zh-CN"/>
              <a:t>map.</a:t>
            </a:r>
            <a:r>
              <a:rPr kumimoji="1" lang="zh-CN" altLang="en-US"/>
              <a:t>  </a:t>
            </a:r>
            <a:endParaRPr kumimoji="1" lang="en-US" altLang="zh-CN"/>
          </a:p>
          <a:p>
            <a:pPr marL="0" indent="0">
              <a:buNone/>
            </a:pPr>
            <a:endParaRPr kumimoji="1" lang="en-US" altLang="zh-CN"/>
          </a:p>
          <a:p>
            <a:pPr marL="0" indent="0">
              <a:buNone/>
            </a:pPr>
            <a:endParaRPr kumimoji="1" lang="en-US" altLang="zh-CN"/>
          </a:p>
          <a:p>
            <a:r>
              <a:rPr kumimoji="1" lang="en-US" altLang="zh-CN"/>
              <a:t>So</a:t>
            </a:r>
            <a:r>
              <a:rPr kumimoji="1" lang="zh-CN" altLang="en-US"/>
              <a:t> </a:t>
            </a:r>
            <a:r>
              <a:rPr kumimoji="1" lang="en-US" altLang="zh-CN"/>
              <a:t>one</a:t>
            </a:r>
            <a:r>
              <a:rPr kumimoji="1" lang="zh-CN" altLang="en-US"/>
              <a:t> </a:t>
            </a:r>
            <a:r>
              <a:rPr kumimoji="1" lang="en-US" altLang="zh-CN"/>
              <a:t>can</a:t>
            </a:r>
            <a:r>
              <a:rPr kumimoji="1" lang="zh-CN" altLang="en-US"/>
              <a:t> </a:t>
            </a:r>
            <a:r>
              <a:rPr kumimoji="1" lang="en-US" altLang="zh-CN"/>
              <a:t>invert</a:t>
            </a:r>
            <a:r>
              <a:rPr kumimoji="1" lang="zh-CN" altLang="en-US"/>
              <a:t> </a:t>
            </a:r>
            <a:r>
              <a:rPr kumimoji="1" lang="en-US" altLang="zh-CN"/>
              <a:t>the</a:t>
            </a:r>
            <a:r>
              <a:rPr kumimoji="1" lang="zh-CN" altLang="en-US"/>
              <a:t> </a:t>
            </a:r>
            <a:r>
              <a:rPr kumimoji="1" lang="en-US" altLang="zh-CN"/>
              <a:t>map</a:t>
            </a:r>
            <a:r>
              <a:rPr kumimoji="1" lang="zh-CN" altLang="en-US"/>
              <a:t> </a:t>
            </a:r>
            <a:r>
              <a:rPr kumimoji="1" lang="en-US" altLang="zh-CN"/>
              <a:t>and</a:t>
            </a:r>
            <a:r>
              <a:rPr kumimoji="1" lang="zh-CN" altLang="en-US"/>
              <a:t> </a:t>
            </a:r>
            <a:r>
              <a:rPr kumimoji="1" lang="en-US" altLang="zh-CN"/>
              <a:t>obtain</a:t>
            </a:r>
            <a:r>
              <a:rPr kumimoji="1" lang="zh-CN" altLang="en-US"/>
              <a:t> </a:t>
            </a:r>
            <a:r>
              <a:rPr kumimoji="1" lang="en-US" altLang="zh-CN"/>
              <a:t>the</a:t>
            </a:r>
            <a:r>
              <a:rPr kumimoji="1" lang="zh-CN" altLang="en-US"/>
              <a:t> </a:t>
            </a:r>
            <a:r>
              <a:rPr kumimoji="1" lang="en-US" altLang="zh-CN"/>
              <a:t>image.</a:t>
            </a:r>
          </a:p>
          <a:p>
            <a:endParaRPr kumimoji="1" lang="en-US" altLang="zh-CN"/>
          </a:p>
          <a:p>
            <a:endParaRPr kumimoji="1" lang="en-US" altLang="zh-CN"/>
          </a:p>
          <a:p>
            <a:r>
              <a:rPr kumimoji="1" lang="zh-CN" altLang="zh-CN"/>
              <a:t> </a:t>
            </a:r>
            <a:r>
              <a:rPr kumimoji="1" lang="en-US" altLang="zh-CN"/>
              <a:t>Spherical</a:t>
            </a:r>
            <a:r>
              <a:rPr kumimoji="1" lang="zh-CN" altLang="en-US"/>
              <a:t> </a:t>
            </a:r>
            <a:r>
              <a:rPr kumimoji="1" lang="en-US" altLang="zh-CN"/>
              <a:t>Harmonic</a:t>
            </a:r>
            <a:r>
              <a:rPr kumimoji="1" lang="zh-CN" altLang="en-US"/>
              <a:t> </a:t>
            </a:r>
            <a:r>
              <a:rPr kumimoji="1" lang="en-US" altLang="zh-CN"/>
              <a:t>Expansion</a:t>
            </a:r>
            <a:r>
              <a:rPr kumimoji="1" lang="zh-CN" altLang="en-US"/>
              <a:t> </a:t>
            </a:r>
            <a:r>
              <a:rPr kumimoji="1" lang="en-US" altLang="zh-CN"/>
              <a:t>can</a:t>
            </a:r>
            <a:r>
              <a:rPr kumimoji="1" lang="zh-CN" altLang="en-US"/>
              <a:t> </a:t>
            </a:r>
            <a:r>
              <a:rPr kumimoji="1" lang="en-US" altLang="zh-CN"/>
              <a:t>be</a:t>
            </a:r>
            <a:r>
              <a:rPr kumimoji="1" lang="zh-CN" altLang="en-US"/>
              <a:t> </a:t>
            </a:r>
            <a:r>
              <a:rPr kumimoji="1" lang="en-US" altLang="zh-CN"/>
              <a:t>employed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reduce</a:t>
            </a:r>
            <a:r>
              <a:rPr kumimoji="1" lang="zh-CN" altLang="en-US"/>
              <a:t> </a:t>
            </a:r>
            <a:r>
              <a:rPr kumimoji="1" lang="en-US" altLang="zh-CN"/>
              <a:t>computation</a:t>
            </a:r>
            <a:r>
              <a:rPr kumimoji="1" lang="zh-CN" altLang="en-US"/>
              <a:t> </a:t>
            </a:r>
            <a:endParaRPr kumimoji="1" lang="en-US" altLang="zh-CN"/>
          </a:p>
          <a:p>
            <a:pPr marL="0" indent="0">
              <a:buNone/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132856"/>
            <a:ext cx="1584176" cy="5129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573016"/>
            <a:ext cx="2806700" cy="50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23928" y="2204864"/>
            <a:ext cx="457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B=A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S(t)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I,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     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S: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screening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by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Moon</a:t>
            </a:r>
            <a:endParaRPr kumimoji="1" lang="zh-CN" altLang="en-US" sz="2000" b="1">
              <a:latin typeface="Chalkboard"/>
              <a:ea typeface="华文楷体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557459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Break mirrow symmetry by 3D baselines</a:t>
            </a:r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1700808"/>
            <a:ext cx="4146999" cy="2520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96752"/>
            <a:ext cx="3507390" cy="54452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7210"/>
            <a:ext cx="4392488" cy="24606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15616" y="1052736"/>
            <a:ext cx="2762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3D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baseline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distribution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40353" y="1412776"/>
            <a:ext cx="1403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planar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baselines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84369" y="3284984"/>
            <a:ext cx="115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70%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planar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baselines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84368" y="5013176"/>
            <a:ext cx="1259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full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3D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baselines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2254835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95736" y="-27384"/>
            <a:ext cx="6948264" cy="706091"/>
          </a:xfrm>
        </p:spPr>
        <p:txBody>
          <a:bodyPr/>
          <a:lstStyle/>
          <a:p>
            <a:pPr algn="l"/>
            <a:r>
              <a:rPr lang="en-US" altLang="zh-CN" dirty="0"/>
              <a:t>Reconstruction Results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700808"/>
            <a:ext cx="3744416" cy="216064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95936" y="1052736"/>
            <a:ext cx="1366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input</a:t>
            </a:r>
            <a:r>
              <a:rPr kumimoji="1" lang="zh-CN" altLang="en-US" sz="2000" b="1">
                <a:latin typeface="Chalkboard"/>
                <a:ea typeface="华文楷体"/>
                <a:cs typeface="Chalkboard"/>
              </a:rPr>
              <a:t> </a:t>
            </a:r>
            <a:r>
              <a:rPr kumimoji="1" lang="en-US" altLang="zh-CN" sz="2000" b="1">
                <a:latin typeface="Chalkboard"/>
                <a:ea typeface="华文楷体"/>
                <a:cs typeface="Chalkboard"/>
              </a:rPr>
              <a:t>map</a:t>
            </a:r>
            <a:endParaRPr kumimoji="1" lang="zh-CN" altLang="en-US" sz="2000" b="1">
              <a:latin typeface="Chalkboard"/>
              <a:ea typeface="华文楷体"/>
              <a:cs typeface="Chalkboard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4365104"/>
            <a:ext cx="7056784" cy="235226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195736" y="4005064"/>
            <a:ext cx="1124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blockage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36096" y="4077072"/>
            <a:ext cx="2165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reconstructed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map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367" y="1484784"/>
            <a:ext cx="2384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Q.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Huang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et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al.: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 </a:t>
            </a:r>
            <a:endParaRPr lang="en-US" altLang="zh-CN" b="1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ea"/>
            </a:endParaRPr>
          </a:p>
          <a:p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AJ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156,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43</a:t>
            </a:r>
            <a:r>
              <a:rPr lang="zh-CN" altLang="en-US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 </a:t>
            </a:r>
            <a:r>
              <a:rPr lang="en-US" altLang="zh-CN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(2018) </a:t>
            </a:r>
            <a:endParaRPr lang="zh-CN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235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3">
        <p:fade/>
      </p:transition>
    </mc:Choice>
    <mc:Fallback xmlns="">
      <p:transition spd="med" advTm="6313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Errors</a:t>
            </a:r>
            <a:r>
              <a:rPr kumimoji="1" lang="zh-CN" altLang="en-US"/>
              <a:t> </a:t>
            </a:r>
            <a:r>
              <a:rPr kumimoji="1" lang="en-US" altLang="zh-CN"/>
              <a:t>in</a:t>
            </a:r>
            <a:r>
              <a:rPr kumimoji="1" lang="zh-CN" altLang="en-US"/>
              <a:t> </a:t>
            </a:r>
            <a:r>
              <a:rPr kumimoji="1" lang="en-US" altLang="zh-CN"/>
              <a:t>the</a:t>
            </a:r>
            <a:r>
              <a:rPr kumimoji="1" lang="zh-CN" altLang="en-US"/>
              <a:t> </a:t>
            </a:r>
            <a:r>
              <a:rPr kumimoji="1" lang="en-US" altLang="zh-CN"/>
              <a:t>reconstruction</a:t>
            </a:r>
            <a:r>
              <a:rPr kumimoji="1" lang="zh-CN" altLang="en-US"/>
              <a:t> </a:t>
            </a:r>
            <a:r>
              <a:rPr kumimoji="1" lang="en-US" altLang="zh-CN"/>
              <a:t>result</a:t>
            </a:r>
            <a:endParaRPr kumimoji="1"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9672" y="1772816"/>
            <a:ext cx="7524328" cy="4572804"/>
          </a:xfrm>
        </p:spPr>
      </p:pic>
      <p:sp>
        <p:nvSpPr>
          <p:cNvPr id="6" name="文本框 5"/>
          <p:cNvSpPr txBox="1"/>
          <p:nvPr/>
        </p:nvSpPr>
        <p:spPr>
          <a:xfrm>
            <a:off x="1835696" y="1340768"/>
            <a:ext cx="2954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pixel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space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reconstruction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08104" y="1340768"/>
            <a:ext cx="3467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harmonic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space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reconstruction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7544" y="4941168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Relative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Error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7504" y="2204864"/>
            <a:ext cx="1714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Reconstructed</a:t>
            </a:r>
          </a:p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Map</a:t>
            </a:r>
          </a:p>
        </p:txBody>
      </p:sp>
    </p:spTree>
    <p:extLst>
      <p:ext uri="{BB962C8B-B14F-4D97-AF65-F5344CB8AC3E}">
        <p14:creationId xmlns:p14="http://schemas.microsoft.com/office/powerpoint/2010/main" val="24212285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Image with asymmetric</a:t>
            </a:r>
            <a:r>
              <a:rPr kumimoji="1" lang="zh-CN" altLang="en-US"/>
              <a:t> </a:t>
            </a:r>
            <a:r>
              <a:rPr kumimoji="1" lang="en-US" altLang="zh-CN"/>
              <a:t>baselines</a:t>
            </a: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052736"/>
            <a:ext cx="3672408" cy="5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4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2442" y="1196752"/>
            <a:ext cx="5341646" cy="5001423"/>
          </a:xfrm>
        </p:spPr>
        <p:txBody>
          <a:bodyPr>
            <a:normAutofit fontScale="92500" lnSpcReduction="20000"/>
          </a:bodyPr>
          <a:lstStyle/>
          <a:p>
            <a:pPr>
              <a:buSzPct val="100000"/>
            </a:pP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Effect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of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noise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and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sensitivity</a:t>
            </a:r>
          </a:p>
          <a:p>
            <a:pPr>
              <a:buSzPct val="100000"/>
            </a:pPr>
            <a:endParaRPr kumimoji="1" lang="en-US" altLang="zh-CN">
              <a:latin typeface="华文楷体"/>
              <a:ea typeface="华文楷体"/>
              <a:cs typeface="华文楷体"/>
            </a:endParaRPr>
          </a:p>
          <a:p>
            <a:pPr>
              <a:buSzPct val="100000"/>
            </a:pPr>
            <a:r>
              <a:rPr kumimoji="1" lang="en-US" altLang="zh-CN">
                <a:latin typeface="华文楷体"/>
                <a:ea typeface="华文楷体"/>
                <a:cs typeface="华文楷体"/>
              </a:rPr>
              <a:t>Varying Sources</a:t>
            </a:r>
          </a:p>
          <a:p>
            <a:pPr>
              <a:buSzPct val="100000"/>
            </a:pPr>
            <a:endParaRPr kumimoji="1" lang="en-US" altLang="zh-CN">
              <a:latin typeface="华文楷体"/>
              <a:ea typeface="华文楷体"/>
              <a:cs typeface="华文楷体"/>
            </a:endParaRPr>
          </a:p>
          <a:p>
            <a:pPr>
              <a:buSzPct val="100000"/>
            </a:pPr>
            <a:r>
              <a:rPr kumimoji="1" lang="en-US" altLang="zh-CN">
                <a:latin typeface="华文楷体"/>
                <a:ea typeface="华文楷体"/>
                <a:cs typeface="华文楷体"/>
              </a:rPr>
              <a:t>Antenna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Directionality</a:t>
            </a:r>
          </a:p>
          <a:p>
            <a:pPr>
              <a:buSzPct val="100000"/>
            </a:pPr>
            <a:endParaRPr kumimoji="1" lang="en-US" altLang="zh-CN">
              <a:latin typeface="华文楷体"/>
              <a:ea typeface="华文楷体"/>
              <a:cs typeface="华文楷体"/>
            </a:endParaRPr>
          </a:p>
          <a:p>
            <a:pPr>
              <a:buSzPct val="100000"/>
            </a:pPr>
            <a:r>
              <a:rPr kumimoji="1" lang="en-US" altLang="zh-CN">
                <a:latin typeface="华文楷体"/>
                <a:ea typeface="华文楷体"/>
                <a:cs typeface="华文楷体"/>
              </a:rPr>
              <a:t>Error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in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Position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Measurement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and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Synchronization</a:t>
            </a:r>
          </a:p>
          <a:p>
            <a:pPr>
              <a:buSzPct val="100000"/>
            </a:pPr>
            <a:endParaRPr kumimoji="1" lang="en-US" altLang="zh-CN">
              <a:latin typeface="华文楷体"/>
              <a:ea typeface="华文楷体"/>
              <a:cs typeface="华文楷体"/>
            </a:endParaRPr>
          </a:p>
          <a:p>
            <a:pPr>
              <a:buSzPct val="100000"/>
            </a:pPr>
            <a:r>
              <a:rPr kumimoji="1" lang="en-US" altLang="zh-CN">
                <a:latin typeface="华文楷体"/>
                <a:ea typeface="华文楷体"/>
                <a:cs typeface="华文楷体"/>
              </a:rPr>
              <a:t>Calibration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Method</a:t>
            </a:r>
          </a:p>
          <a:p>
            <a:pPr>
              <a:buSzPct val="100000"/>
            </a:pPr>
            <a:endParaRPr kumimoji="1" lang="en-US" altLang="zh-CN">
              <a:latin typeface="华文楷体"/>
              <a:ea typeface="华文楷体"/>
              <a:cs typeface="华文楷体"/>
            </a:endParaRPr>
          </a:p>
          <a:p>
            <a:pPr>
              <a:buSzPct val="100000"/>
            </a:pPr>
            <a:r>
              <a:rPr kumimoji="1" lang="en-US" altLang="zh-CN">
                <a:latin typeface="华文楷体"/>
                <a:ea typeface="华文楷体"/>
                <a:cs typeface="华文楷体"/>
              </a:rPr>
              <a:t>Reflection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of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the Moon</a:t>
            </a:r>
          </a:p>
          <a:p>
            <a:pPr>
              <a:buSzPct val="100000"/>
            </a:pPr>
            <a:endParaRPr kumimoji="1" lang="en-US" altLang="zh-CN">
              <a:latin typeface="华文楷体"/>
              <a:ea typeface="华文楷体"/>
              <a:cs typeface="华文楷体"/>
            </a:endParaRPr>
          </a:p>
          <a:p>
            <a:pPr>
              <a:buSzPct val="100000"/>
            </a:pPr>
            <a:r>
              <a:rPr kumimoji="1" lang="en-US" altLang="zh-CN">
                <a:latin typeface="华文楷体"/>
                <a:ea typeface="华文楷体"/>
                <a:cs typeface="华文楷体"/>
              </a:rPr>
              <a:t>Optimal</a:t>
            </a:r>
            <a:r>
              <a:rPr kumimoji="1" lang="zh-CN" altLang="en-US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>
                <a:latin typeface="华文楷体"/>
                <a:ea typeface="华文楷体"/>
                <a:cs typeface="华文楷体"/>
              </a:rPr>
              <a:t>Strategy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Problems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solved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124" y="908720"/>
            <a:ext cx="4096876" cy="331236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36096" y="4221088"/>
            <a:ext cx="3707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Simulated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fringes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(Zuo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et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al.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in</a:t>
            </a:r>
            <a:r>
              <a:rPr kumimoji="1" lang="zh-CN" altLang="en-US" sz="2000">
                <a:latin typeface="华文楷体"/>
                <a:ea typeface="华文楷体"/>
                <a:cs typeface="华文楷体"/>
              </a:rPr>
              <a:t> </a:t>
            </a:r>
            <a:r>
              <a:rPr kumimoji="1" lang="en-US" altLang="zh-CN" sz="2000">
                <a:latin typeface="华文楷体"/>
                <a:ea typeface="华文楷体"/>
                <a:cs typeface="华文楷体"/>
              </a:rPr>
              <a:t>progress)</a:t>
            </a:r>
            <a:endParaRPr kumimoji="1" lang="zh-CN" altLang="en-US" sz="2000">
              <a:latin typeface="华文楷体"/>
              <a:ea typeface="华文楷体"/>
              <a:cs typeface="华文楷体"/>
            </a:endParaRPr>
          </a:p>
        </p:txBody>
      </p:sp>
    </p:spTree>
    <p:extLst>
      <p:ext uri="{BB962C8B-B14F-4D97-AF65-F5344CB8AC3E}">
        <p14:creationId xmlns:p14="http://schemas.microsoft.com/office/powerpoint/2010/main" val="13036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3">
        <p:fade/>
      </p:transition>
    </mc:Choice>
    <mc:Fallback xmlns="">
      <p:transition spd="med" advTm="6313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/>
              <a:t>Project</a:t>
            </a:r>
            <a:r>
              <a:rPr kumimoji="1" lang="zh-CN" altLang="en-US"/>
              <a:t> </a:t>
            </a:r>
            <a:r>
              <a:rPr kumimoji="1" lang="en-US" altLang="zh-CN"/>
              <a:t>Status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9170" y="928288"/>
            <a:ext cx="5244438" cy="566906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kumimoji="1" lang="en-US" altLang="zh-CN" sz="2900"/>
          </a:p>
          <a:p>
            <a:pPr>
              <a:lnSpc>
                <a:spcPct val="120000"/>
              </a:lnSpc>
            </a:pPr>
            <a:r>
              <a:rPr kumimoji="1" lang="en-US" altLang="zh-CN" sz="2900"/>
              <a:t>Currently</a:t>
            </a:r>
            <a:r>
              <a:rPr kumimoji="1" lang="zh-CN" altLang="en-US" sz="2900"/>
              <a:t> </a:t>
            </a:r>
            <a:r>
              <a:rPr kumimoji="1" lang="en-US" altLang="zh-CN" sz="2900"/>
              <a:t>undergoing</a:t>
            </a:r>
            <a:r>
              <a:rPr kumimoji="1" lang="zh-CN" altLang="en-US" sz="2900"/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intensive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study,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/>
              <a:t>look</a:t>
            </a:r>
            <a:r>
              <a:rPr kumimoji="1" lang="zh-CN" altLang="en-US" sz="2900"/>
              <a:t> </a:t>
            </a:r>
            <a:r>
              <a:rPr kumimoji="1" lang="en-US" altLang="zh-CN" sz="2900"/>
              <a:t>for</a:t>
            </a:r>
            <a:r>
              <a:rPr kumimoji="1" lang="zh-CN" altLang="en-US" sz="2900"/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2023-2025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launch.</a:t>
            </a:r>
          </a:p>
          <a:p>
            <a:pPr>
              <a:lnSpc>
                <a:spcPct val="120000"/>
              </a:lnSpc>
            </a:pPr>
            <a:endParaRPr kumimoji="1" lang="en-US" altLang="zh-CN" sz="290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900">
                <a:solidFill>
                  <a:srgbClr val="000000"/>
                </a:solidFill>
              </a:rPr>
              <a:t>PI</a:t>
            </a:r>
            <a:r>
              <a:rPr kumimoji="1" lang="zh-CN" altLang="en-US" sz="2900">
                <a:solidFill>
                  <a:srgbClr val="000000"/>
                </a:solidFill>
              </a:rPr>
              <a:t>:</a:t>
            </a:r>
            <a:r>
              <a:rPr kumimoji="1" lang="en-US" altLang="zh-CN" sz="2900">
                <a:solidFill>
                  <a:srgbClr val="000000"/>
                </a:solidFill>
              </a:rPr>
              <a:t> Xuelei</a:t>
            </a:r>
            <a:r>
              <a:rPr kumimoji="1" lang="zh-CN" altLang="en-US" sz="2900">
                <a:solidFill>
                  <a:srgbClr val="000000"/>
                </a:solidFill>
              </a:rPr>
              <a:t> </a:t>
            </a:r>
            <a:r>
              <a:rPr kumimoji="1" lang="en-US" altLang="zh-CN" sz="2900">
                <a:solidFill>
                  <a:srgbClr val="000000"/>
                </a:solidFill>
              </a:rPr>
              <a:t>Chen</a:t>
            </a:r>
            <a:r>
              <a:rPr kumimoji="1" lang="zh-CN" altLang="en-US" sz="2900">
                <a:solidFill>
                  <a:srgbClr val="000000"/>
                </a:solidFill>
              </a:rPr>
              <a:t> </a:t>
            </a:r>
            <a:r>
              <a:rPr kumimoji="1" lang="en-US" altLang="zh-CN" sz="2900">
                <a:solidFill>
                  <a:srgbClr val="000000"/>
                </a:solidFill>
              </a:rPr>
              <a:t>(NAOC),</a:t>
            </a:r>
            <a:r>
              <a:rPr kumimoji="1" lang="zh-CN" altLang="en-US" sz="2900">
                <a:solidFill>
                  <a:srgbClr val="000000"/>
                </a:solidFill>
              </a:rPr>
              <a:t> </a:t>
            </a:r>
            <a:r>
              <a:rPr kumimoji="1" lang="en-US" altLang="zh-CN" sz="2900">
                <a:solidFill>
                  <a:srgbClr val="000000"/>
                </a:solidFill>
              </a:rPr>
              <a:t>Technology</a:t>
            </a:r>
            <a:r>
              <a:rPr kumimoji="1" lang="zh-CN" altLang="en-US" sz="2900">
                <a:solidFill>
                  <a:srgbClr val="000000"/>
                </a:solidFill>
              </a:rPr>
              <a:t> </a:t>
            </a:r>
            <a:r>
              <a:rPr kumimoji="1" lang="en-US" altLang="zh-CN" sz="2900">
                <a:solidFill>
                  <a:srgbClr val="000000"/>
                </a:solidFill>
              </a:rPr>
              <a:t>Chief:</a:t>
            </a:r>
            <a:r>
              <a:rPr kumimoji="1" lang="zh-CN" altLang="en-US" sz="2900">
                <a:solidFill>
                  <a:srgbClr val="000000"/>
                </a:solidFill>
              </a:rPr>
              <a:t> </a:t>
            </a:r>
            <a:r>
              <a:rPr kumimoji="1" lang="en-US" altLang="zh-CN" sz="2900">
                <a:solidFill>
                  <a:srgbClr val="000000"/>
                </a:solidFill>
              </a:rPr>
              <a:t>Jingye</a:t>
            </a:r>
            <a:r>
              <a:rPr kumimoji="1" lang="zh-CN" altLang="en-US" sz="2900">
                <a:solidFill>
                  <a:srgbClr val="000000"/>
                </a:solidFill>
              </a:rPr>
              <a:t> </a:t>
            </a:r>
            <a:r>
              <a:rPr kumimoji="1" lang="en-US" altLang="zh-CN" sz="2900">
                <a:solidFill>
                  <a:srgbClr val="000000"/>
                </a:solidFill>
              </a:rPr>
              <a:t>Yan</a:t>
            </a:r>
            <a:r>
              <a:rPr kumimoji="1" lang="zh-CN" altLang="en-US" sz="2900">
                <a:solidFill>
                  <a:srgbClr val="000000"/>
                </a:solidFill>
              </a:rPr>
              <a:t> </a:t>
            </a:r>
            <a:r>
              <a:rPr kumimoji="1" lang="en-US" altLang="zh-CN" sz="2900">
                <a:solidFill>
                  <a:srgbClr val="000000"/>
                </a:solidFill>
              </a:rPr>
              <a:t>(NSSC)</a:t>
            </a:r>
          </a:p>
          <a:p>
            <a:pPr marL="0" indent="0">
              <a:lnSpc>
                <a:spcPct val="120000"/>
              </a:lnSpc>
              <a:buNone/>
            </a:pPr>
            <a:endParaRPr kumimoji="1" lang="en-US" altLang="zh-CN" sz="290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900">
                <a:solidFill>
                  <a:srgbClr val="FF0000"/>
                </a:solidFill>
              </a:rPr>
              <a:t>International Collaboration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Welcome!</a:t>
            </a:r>
            <a:r>
              <a:rPr kumimoji="1" lang="en-US" altLang="zh-CN" sz="2900"/>
              <a:t> </a:t>
            </a:r>
          </a:p>
          <a:p>
            <a:pPr>
              <a:lnSpc>
                <a:spcPct val="120000"/>
              </a:lnSpc>
            </a:pPr>
            <a:endParaRPr kumimoji="1" lang="en-US" altLang="zh-CN" sz="2900"/>
          </a:p>
          <a:p>
            <a:pPr>
              <a:lnSpc>
                <a:spcPct val="120000"/>
              </a:lnSpc>
            </a:pPr>
            <a:r>
              <a:rPr kumimoji="1" lang="en-US" altLang="zh-CN" sz="2900"/>
              <a:t>Interested</a:t>
            </a:r>
            <a:r>
              <a:rPr kumimoji="1" lang="zh-CN" altLang="en-US" sz="2900"/>
              <a:t> </a:t>
            </a:r>
            <a:r>
              <a:rPr kumimoji="1" lang="en-US" altLang="zh-CN" sz="2900"/>
              <a:t>researchers</a:t>
            </a:r>
            <a:r>
              <a:rPr kumimoji="1" lang="zh-CN" altLang="en-US" sz="2900"/>
              <a:t> </a:t>
            </a:r>
            <a:r>
              <a:rPr kumimoji="1" lang="en-US" altLang="zh-CN" sz="2900"/>
              <a:t>welcome</a:t>
            </a:r>
            <a:r>
              <a:rPr kumimoji="1" lang="zh-CN" altLang="en-US" sz="2900"/>
              <a:t> </a:t>
            </a:r>
            <a:r>
              <a:rPr kumimoji="1" lang="en-US" altLang="zh-CN" sz="2900"/>
              <a:t>to</a:t>
            </a:r>
            <a:r>
              <a:rPr kumimoji="1" lang="zh-CN" altLang="en-US" sz="2900"/>
              <a:t> </a:t>
            </a:r>
            <a:r>
              <a:rPr kumimoji="1" lang="en-US" altLang="zh-CN" sz="2900"/>
              <a:t>join</a:t>
            </a:r>
            <a:r>
              <a:rPr kumimoji="1" lang="zh-CN" altLang="en-US" sz="2900"/>
              <a:t> </a:t>
            </a:r>
            <a:r>
              <a:rPr kumimoji="1" lang="en-US" altLang="zh-CN" sz="2900"/>
              <a:t>the</a:t>
            </a:r>
            <a:r>
              <a:rPr kumimoji="1" lang="zh-CN" altLang="en-US" sz="2900"/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Science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Working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Group</a:t>
            </a:r>
            <a:r>
              <a:rPr kumimoji="1" lang="en-US" altLang="zh-CN" sz="2900"/>
              <a:t>,</a:t>
            </a:r>
            <a:r>
              <a:rPr kumimoji="1" lang="zh-CN" altLang="en-US" sz="2900"/>
              <a:t> </a:t>
            </a:r>
            <a:r>
              <a:rPr kumimoji="1" lang="en-US" altLang="zh-CN" sz="2900"/>
              <a:t>to</a:t>
            </a:r>
            <a:r>
              <a:rPr kumimoji="1" lang="zh-CN" altLang="en-US" sz="2900"/>
              <a:t> </a:t>
            </a:r>
            <a:r>
              <a:rPr kumimoji="1" lang="en-US" altLang="zh-CN" sz="2900"/>
              <a:t>discuss</a:t>
            </a:r>
            <a:r>
              <a:rPr kumimoji="1" lang="zh-CN" altLang="en-US" sz="2900"/>
              <a:t> </a:t>
            </a:r>
            <a:r>
              <a:rPr kumimoji="1" lang="en-US" altLang="zh-CN" sz="2900"/>
              <a:t>the</a:t>
            </a:r>
            <a:r>
              <a:rPr kumimoji="1" lang="zh-CN" altLang="en-US" sz="2900"/>
              <a:t> </a:t>
            </a:r>
            <a:r>
              <a:rPr kumimoji="1" lang="en-US" altLang="zh-CN" sz="2900"/>
              <a:t>science</a:t>
            </a:r>
            <a:r>
              <a:rPr kumimoji="1" lang="zh-CN" altLang="en-US" sz="2900"/>
              <a:t> </a:t>
            </a:r>
            <a:r>
              <a:rPr kumimoji="1" lang="en-US" altLang="zh-CN" sz="2900"/>
              <a:t>cases</a:t>
            </a:r>
            <a:r>
              <a:rPr kumimoji="1" lang="zh-CN" altLang="en-US" sz="2900"/>
              <a:t> </a:t>
            </a:r>
            <a:r>
              <a:rPr kumimoji="1" lang="en-US" altLang="zh-CN" sz="2900"/>
              <a:t>and</a:t>
            </a:r>
            <a:r>
              <a:rPr kumimoji="1" lang="zh-CN" altLang="en-US" sz="2900"/>
              <a:t> </a:t>
            </a:r>
            <a:r>
              <a:rPr kumimoji="1" lang="en-US" altLang="zh-CN" sz="2900"/>
              <a:t>key</a:t>
            </a:r>
            <a:r>
              <a:rPr kumimoji="1" lang="zh-CN" altLang="en-US" sz="2900"/>
              <a:t> </a:t>
            </a:r>
            <a:r>
              <a:rPr kumimoji="1" lang="en-US" altLang="zh-CN" sz="2900"/>
              <a:t>technologies</a:t>
            </a:r>
          </a:p>
          <a:p>
            <a:pPr>
              <a:lnSpc>
                <a:spcPct val="120000"/>
              </a:lnSpc>
            </a:pPr>
            <a:endParaRPr kumimoji="1" lang="en-US" altLang="zh-CN" sz="2900"/>
          </a:p>
          <a:p>
            <a:pPr>
              <a:lnSpc>
                <a:spcPct val="120000"/>
              </a:lnSpc>
            </a:pPr>
            <a:r>
              <a:rPr kumimoji="1" lang="en-US" altLang="zh-CN" sz="2900"/>
              <a:t>An</a:t>
            </a:r>
            <a:r>
              <a:rPr kumimoji="1" lang="zh-CN" altLang="en-US" sz="2900"/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ISSI-BJ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forum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report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/>
              <a:t>has</a:t>
            </a:r>
            <a:r>
              <a:rPr kumimoji="1" lang="zh-CN" altLang="en-US" sz="2900"/>
              <a:t> </a:t>
            </a:r>
            <a:r>
              <a:rPr kumimoji="1" lang="en-US" altLang="zh-CN" sz="2900"/>
              <a:t>been</a:t>
            </a:r>
            <a:r>
              <a:rPr kumimoji="1" lang="zh-CN" altLang="en-US" sz="2900"/>
              <a:t> </a:t>
            </a:r>
            <a:r>
              <a:rPr kumimoji="1" lang="en-US" altLang="zh-CN" sz="2900"/>
              <a:t>put</a:t>
            </a:r>
            <a:r>
              <a:rPr kumimoji="1" lang="zh-CN" altLang="en-US" sz="2900"/>
              <a:t> </a:t>
            </a:r>
            <a:r>
              <a:rPr kumimoji="1" lang="en-US" altLang="zh-CN" sz="2900"/>
              <a:t>published</a:t>
            </a:r>
            <a:r>
              <a:rPr kumimoji="1" lang="zh-CN" altLang="en-US" sz="2900"/>
              <a:t> </a:t>
            </a:r>
            <a:r>
              <a:rPr kumimoji="1" lang="en-US" altLang="zh-CN" sz="2900"/>
              <a:t>(</a:t>
            </a:r>
            <a:r>
              <a:rPr kumimoji="1" lang="en-US" altLang="zh-CN" sz="2900">
                <a:solidFill>
                  <a:srgbClr val="FF0000"/>
                </a:solidFill>
              </a:rPr>
              <a:t>arxiv:1907.10853</a:t>
            </a:r>
            <a:r>
              <a:rPr kumimoji="1" lang="en-US" altLang="zh-CN" sz="2900"/>
              <a:t>).</a:t>
            </a:r>
            <a:r>
              <a:rPr kumimoji="1" lang="zh-CN" altLang="en-US" sz="2900"/>
              <a:t> </a:t>
            </a:r>
            <a:r>
              <a:rPr kumimoji="1" lang="en-US" altLang="zh-CN" sz="2900"/>
              <a:t>Also</a:t>
            </a:r>
            <a:r>
              <a:rPr kumimoji="1" lang="zh-CN" altLang="en-US" sz="2900"/>
              <a:t> </a:t>
            </a:r>
            <a:r>
              <a:rPr kumimoji="1" lang="en-US" altLang="zh-CN" sz="2900"/>
              <a:t>discussed</a:t>
            </a:r>
            <a:r>
              <a:rPr kumimoji="1" lang="zh-CN" altLang="en-US" sz="2900"/>
              <a:t> </a:t>
            </a:r>
            <a:r>
              <a:rPr kumimoji="1" lang="en-US" altLang="zh-CN" sz="2900"/>
              <a:t>in</a:t>
            </a:r>
            <a:r>
              <a:rPr kumimoji="1" lang="zh-CN" altLang="en-US" sz="2900"/>
              <a:t> </a:t>
            </a:r>
            <a:r>
              <a:rPr kumimoji="1" lang="en-US" altLang="zh-CN" sz="2900" i="1">
                <a:latin typeface="+mn-lt"/>
              </a:rPr>
              <a:t>Peering</a:t>
            </a:r>
            <a:r>
              <a:rPr kumimoji="1" lang="zh-CN" altLang="en-US" sz="2900" i="1">
                <a:latin typeface="+mn-lt"/>
              </a:rPr>
              <a:t> </a:t>
            </a:r>
            <a:r>
              <a:rPr kumimoji="1" lang="en-US" altLang="zh-CN" sz="2900" i="1">
                <a:latin typeface="+mn-lt"/>
              </a:rPr>
              <a:t>into</a:t>
            </a:r>
            <a:r>
              <a:rPr kumimoji="1" lang="zh-CN" altLang="en-US" sz="2900" i="1">
                <a:latin typeface="+mn-lt"/>
              </a:rPr>
              <a:t> </a:t>
            </a:r>
            <a:r>
              <a:rPr kumimoji="1" lang="en-US" altLang="zh-CN" sz="2900" i="1">
                <a:latin typeface="+mn-lt"/>
              </a:rPr>
              <a:t>the</a:t>
            </a:r>
            <a:r>
              <a:rPr kumimoji="1" lang="zh-CN" altLang="en-US" sz="2900" i="1">
                <a:latin typeface="+mn-lt"/>
              </a:rPr>
              <a:t> </a:t>
            </a:r>
            <a:r>
              <a:rPr kumimoji="1" lang="en-US" altLang="zh-CN" sz="2900" i="1">
                <a:latin typeface="+mn-lt"/>
              </a:rPr>
              <a:t>Dark</a:t>
            </a:r>
            <a:r>
              <a:rPr kumimoji="1" lang="zh-CN" altLang="en-US" sz="2900" i="1">
                <a:latin typeface="+mn-lt"/>
              </a:rPr>
              <a:t> </a:t>
            </a:r>
            <a:r>
              <a:rPr kumimoji="1" lang="en-US" altLang="zh-CN" sz="2900" i="1">
                <a:latin typeface="+mn-lt"/>
              </a:rPr>
              <a:t>(Ages)</a:t>
            </a:r>
            <a:r>
              <a:rPr kumimoji="1" lang="zh-CN" altLang="en-US" sz="2900" i="1">
                <a:latin typeface="+mn-lt"/>
              </a:rPr>
              <a:t> </a:t>
            </a:r>
            <a:r>
              <a:rPr kumimoji="1" lang="en-US" altLang="zh-CN" sz="2900" i="1">
                <a:latin typeface="+mn-lt"/>
              </a:rPr>
              <a:t>with</a:t>
            </a:r>
            <a:r>
              <a:rPr kumimoji="1" lang="zh-CN" altLang="en-US" sz="2900" i="1">
                <a:latin typeface="+mn-lt"/>
              </a:rPr>
              <a:t> </a:t>
            </a:r>
            <a:r>
              <a:rPr kumimoji="1" lang="en-US" altLang="zh-CN" sz="2900" i="1">
                <a:latin typeface="+mn-lt"/>
              </a:rPr>
              <a:t>Low-Frequency</a:t>
            </a:r>
            <a:r>
              <a:rPr kumimoji="1" lang="zh-CN" altLang="en-US" sz="2900" i="1">
                <a:latin typeface="+mn-lt"/>
              </a:rPr>
              <a:t> </a:t>
            </a:r>
            <a:r>
              <a:rPr kumimoji="1" lang="en-US" altLang="zh-CN" sz="2900" i="1">
                <a:latin typeface="+mn-lt"/>
              </a:rPr>
              <a:t>Space</a:t>
            </a:r>
            <a:r>
              <a:rPr kumimoji="1" lang="zh-CN" altLang="en-US" sz="2900" i="1">
                <a:latin typeface="+mn-lt"/>
              </a:rPr>
              <a:t> </a:t>
            </a:r>
            <a:r>
              <a:rPr kumimoji="1" lang="en-US" altLang="zh-CN" sz="2900" i="1">
                <a:latin typeface="+mn-lt"/>
              </a:rPr>
              <a:t>Intergerometers</a:t>
            </a:r>
            <a:r>
              <a:rPr kumimoji="1" lang="zh-CN" altLang="en-US" sz="2900"/>
              <a:t> </a:t>
            </a:r>
            <a:r>
              <a:rPr kumimoji="1" lang="en-US" altLang="zh-CN" sz="2900"/>
              <a:t>(</a:t>
            </a:r>
            <a:r>
              <a:rPr kumimoji="1" lang="en-US" altLang="zh-CN" sz="2900">
                <a:solidFill>
                  <a:srgbClr val="FF0000"/>
                </a:solidFill>
              </a:rPr>
              <a:t>ESA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Voyage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2050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white</a:t>
            </a:r>
            <a:r>
              <a:rPr kumimoji="1" lang="zh-CN" altLang="en-US" sz="2900">
                <a:solidFill>
                  <a:srgbClr val="FF0000"/>
                </a:solidFill>
              </a:rPr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paper</a:t>
            </a:r>
            <a:r>
              <a:rPr kumimoji="1" lang="en-US" altLang="zh-CN" sz="2900"/>
              <a:t>,</a:t>
            </a:r>
            <a:r>
              <a:rPr kumimoji="1" lang="zh-CN" altLang="en-US" sz="2900"/>
              <a:t> </a:t>
            </a:r>
            <a:r>
              <a:rPr kumimoji="1" lang="en-US" altLang="zh-CN" sz="2900">
                <a:solidFill>
                  <a:srgbClr val="FF0000"/>
                </a:solidFill>
              </a:rPr>
              <a:t>arxiv:1908.04296</a:t>
            </a:r>
            <a:r>
              <a:rPr kumimoji="1" lang="en-US" altLang="zh-CN" sz="2900"/>
              <a:t>)</a:t>
            </a:r>
          </a:p>
          <a:p>
            <a:endParaRPr kumimoji="1" lang="en-US" altLang="zh-CN"/>
          </a:p>
          <a:p>
            <a:pPr marL="0" indent="0">
              <a:buNone/>
            </a:pPr>
            <a:endParaRPr kumimoji="1"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AA181-4118-3D41-97B3-0D8E453550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608" y="921720"/>
            <a:ext cx="1767915" cy="2507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F9EEDF-075F-704D-868A-B79739BD8B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3792227"/>
            <a:ext cx="2111895" cy="3065773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FFF156E0-3D71-8F4A-8C32-352633DFA8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791" y="921720"/>
            <a:ext cx="1872209" cy="253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852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C7F7E4-8BA2-B04B-B788-165FF2FB8F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80628"/>
            <a:ext cx="9036496" cy="67773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1BBE23-E245-EE4E-8685-D7493717D982}"/>
              </a:ext>
            </a:extLst>
          </p:cNvPr>
          <p:cNvSpPr/>
          <p:nvPr/>
        </p:nvSpPr>
        <p:spPr>
          <a:xfrm>
            <a:off x="3203848" y="548680"/>
            <a:ext cx="23102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0">
                <a:latin typeface="Apple Chancery" panose="03020702040506060504" pitchFamily="66" charset="-79"/>
                <a:cs typeface="Apple Chancery" panose="03020702040506060504" pitchFamily="66" charset="-79"/>
              </a:rPr>
              <a:t>Thanks!</a:t>
            </a:r>
            <a:endParaRPr lang="en-US" sz="4800"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3547723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Band  685-810MHz (0.77&lt;z&lt;1.3)…"/>
          <p:cNvSpPr txBox="1"/>
          <p:nvPr/>
        </p:nvSpPr>
        <p:spPr>
          <a:xfrm>
            <a:off x="391197" y="2018110"/>
            <a:ext cx="4249067" cy="4800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2146" rIns="32146">
            <a:spAutoFit/>
          </a:bodyPr>
          <a:lstStyle/>
          <a:p>
            <a:pPr defTabSz="642915">
              <a:buSzPct val="100000"/>
              <a:buFont typeface="Arial"/>
              <a:buChar char="•"/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Band </a:t>
            </a:r>
            <a:r>
              <a:rPr sz="1687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 685-810MHz (0.77&lt;z&lt;1.3)</a:t>
            </a: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512 frequency channels</a:t>
            </a: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     (Δν=125MHz  δν=244kHz  δz=0.0002)</a:t>
            </a: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tunable in 600-1420MHz (0&lt;z&lt;1.5)</a:t>
            </a:r>
          </a:p>
          <a:p>
            <a:pPr defTabSz="642915">
              <a:lnSpc>
                <a:spcPct val="40000"/>
              </a:lnSpc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endParaRPr sz="1406">
              <a:solidFill>
                <a:srgbClr val="C82506"/>
              </a:solidFill>
            </a:endParaRPr>
          </a:p>
          <a:p>
            <a:pPr marL="208352" indent="-208352" defTabSz="642915">
              <a:buSzPct val="75000"/>
              <a:buChar char="•"/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 b="1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Cylinder Array</a:t>
            </a:r>
            <a:r>
              <a:rPr sz="1687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  3 x 15m x 40m cylinders</a:t>
            </a: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96 dual polarization feeds</a:t>
            </a: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4 sec sampling</a:t>
            </a:r>
          </a:p>
          <a:p>
            <a:pPr defTabSz="642915">
              <a:lnSpc>
                <a:spcPct val="40000"/>
              </a:lnSpc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endParaRPr sz="1687">
              <a:solidFill>
                <a:srgbClr val="C8250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642915">
              <a:buSzPct val="100000"/>
              <a:buFont typeface="Arial"/>
              <a:buChar char="•"/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Dish Array</a:t>
            </a:r>
            <a:r>
              <a:rPr sz="1687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  16 x 6m dishes</a:t>
            </a: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16 dual polarization feeds</a:t>
            </a: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C82506"/>
                </a:solidFill>
                <a:latin typeface="Calibri"/>
                <a:ea typeface="Calibri"/>
                <a:cs typeface="Calibri"/>
                <a:sym typeface="Calibri"/>
              </a:rPr>
              <a:t>1 sec sampling</a:t>
            </a:r>
          </a:p>
          <a:p>
            <a:pPr defTabSz="642915">
              <a:lnSpc>
                <a:spcPct val="40000"/>
              </a:lnSpc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endParaRPr sz="1687">
              <a:latin typeface="Calibri"/>
              <a:ea typeface="Calibri"/>
              <a:cs typeface="Calibri"/>
              <a:sym typeface="Calibri"/>
            </a:endParaRPr>
          </a:p>
          <a:p>
            <a:pPr defTabSz="642915">
              <a:buSzPct val="100000"/>
              <a:buFont typeface="Arial"/>
              <a:buChar char="•"/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>
                <a:solidFill>
                  <a:srgbClr val="C3971A"/>
                </a:solidFill>
                <a:latin typeface="Calibri"/>
                <a:ea typeface="Calibri"/>
                <a:cs typeface="Calibri"/>
                <a:sym typeface="Calibri"/>
              </a:rPr>
              <a:t>Pathfinder+ Cylinder Array</a:t>
            </a:r>
            <a:endParaRPr sz="1687">
              <a:solidFill>
                <a:srgbClr val="C397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C3971A"/>
                </a:solidFill>
                <a:latin typeface="Calibri"/>
                <a:ea typeface="Calibri"/>
                <a:cs typeface="Calibri"/>
                <a:sym typeface="Calibri"/>
              </a:rPr>
              <a:t>216 dual polarization feeds</a:t>
            </a: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C3971A"/>
                </a:solidFill>
                <a:latin typeface="Calibri"/>
                <a:ea typeface="Calibri"/>
                <a:cs typeface="Calibri"/>
                <a:sym typeface="Calibri"/>
              </a:rPr>
              <a:t>4 sec sampling</a:t>
            </a:r>
            <a:endParaRPr sz="1687" b="1">
              <a:solidFill>
                <a:srgbClr val="C397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endParaRPr sz="1687">
              <a:latin typeface="Calibri"/>
              <a:ea typeface="Calibri"/>
              <a:cs typeface="Calibri"/>
              <a:sym typeface="Calibri"/>
            </a:endParaRPr>
          </a:p>
          <a:p>
            <a:pPr defTabSz="642915">
              <a:buSzPct val="100000"/>
              <a:buFont typeface="Arial"/>
              <a:buChar char="•"/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1687" b="1">
                <a:solidFill>
                  <a:srgbClr val="0B5D18"/>
                </a:solidFill>
                <a:latin typeface="Calibri"/>
                <a:ea typeface="Calibri"/>
                <a:cs typeface="Calibri"/>
                <a:sym typeface="Calibri"/>
              </a:rPr>
              <a:t>Proposed Full Cylinder Array</a:t>
            </a:r>
            <a:r>
              <a:rPr sz="1687">
                <a:solidFill>
                  <a:srgbClr val="0B5D18"/>
                </a:solidFill>
                <a:latin typeface="Calibri"/>
                <a:ea typeface="Calibri"/>
                <a:cs typeface="Calibri"/>
                <a:sym typeface="Calibri"/>
              </a:rPr>
              <a:t>  8 x 15m x 120m</a:t>
            </a: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0B5D18"/>
                </a:solidFill>
                <a:latin typeface="Calibri"/>
                <a:ea typeface="Calibri"/>
                <a:cs typeface="Calibri"/>
                <a:sym typeface="Calibri"/>
              </a:rPr>
              <a:t>2048 dual polarization feeds</a:t>
            </a:r>
          </a:p>
          <a:p>
            <a:pPr defTabSz="642915">
              <a:defRPr sz="2000" b="0">
                <a:solidFill>
                  <a:srgbClr val="333333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rPr sz="1687">
                <a:solidFill>
                  <a:srgbClr val="0B5D18"/>
                </a:solidFill>
                <a:latin typeface="Calibri"/>
                <a:ea typeface="Calibri"/>
                <a:cs typeface="Calibri"/>
                <a:sym typeface="Calibri"/>
              </a:rPr>
              <a:t>400-1420MHz</a:t>
            </a:r>
          </a:p>
        </p:txBody>
      </p:sp>
      <p:pic>
        <p:nvPicPr>
          <p:cNvPr id="438" name="image39.png" descr="image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94952" y="2242223"/>
            <a:ext cx="3444558" cy="1818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age40.png" descr="image4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816" y="4002565"/>
            <a:ext cx="2365815" cy="2449476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Pathfinders to demonstrate basic principle…"/>
          <p:cNvSpPr txBox="1"/>
          <p:nvPr/>
        </p:nvSpPr>
        <p:spPr>
          <a:xfrm>
            <a:off x="1441216" y="870388"/>
            <a:ext cx="6229270" cy="85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/>
              <a:t>Pathfinders to demonstrate basic principle</a:t>
            </a:r>
          </a:p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/>
              <a:t>and encounter all issues rapidly </a:t>
            </a:r>
          </a:p>
        </p:txBody>
      </p:sp>
      <p:sp>
        <p:nvSpPr>
          <p:cNvPr id="441" name="Hydrogen Intensity Mapping: The Tianlai Pathfinder"/>
          <p:cNvSpPr txBox="1"/>
          <p:nvPr/>
        </p:nvSpPr>
        <p:spPr>
          <a:xfrm>
            <a:off x="454349" y="165650"/>
            <a:ext cx="8310417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700" b="0">
                <a:solidFill>
                  <a:schemeClr val="accent1">
                    <a:lumOff val="-13575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sz="2601"/>
              <a:t>Hydrogen Intensity Mapping: The Tianlai Pathfinder</a:t>
            </a:r>
          </a:p>
        </p:txBody>
      </p:sp>
    </p:spTree>
    <p:extLst>
      <p:ext uri="{BB962C8B-B14F-4D97-AF65-F5344CB8AC3E}">
        <p14:creationId xmlns:p14="http://schemas.microsoft.com/office/powerpoint/2010/main" val="38994421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TianlaiMap5000mi.tiff" descr="TianlaiMap5000mi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4978" y="1903264"/>
            <a:ext cx="7923031" cy="4954736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Hydrogen Intensity Mapping: The Tianlai Project"/>
          <p:cNvSpPr txBox="1"/>
          <p:nvPr/>
        </p:nvSpPr>
        <p:spPr>
          <a:xfrm>
            <a:off x="710294" y="165650"/>
            <a:ext cx="7793673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700" b="0">
                <a:solidFill>
                  <a:schemeClr val="accent1">
                    <a:lumOff val="-13575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sz="2601"/>
              <a:t>Hydrogen Intensity Mapping: The Tianlai Project</a:t>
            </a:r>
          </a:p>
        </p:txBody>
      </p:sp>
      <p:pic>
        <p:nvPicPr>
          <p:cNvPr id="425" name="TianlaiPofKerrors.pdf" descr="TianlaiPofKerror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183" y="772727"/>
            <a:ext cx="4049817" cy="1880682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Tianlai ~ “Heavenly Sound”"/>
          <p:cNvSpPr txBox="1">
            <a:spLocks noGrp="1"/>
          </p:cNvSpPr>
          <p:nvPr>
            <p:ph type="title" idx="4294967295"/>
          </p:nvPr>
        </p:nvSpPr>
        <p:spPr>
          <a:xfrm>
            <a:off x="206150" y="785812"/>
            <a:ext cx="4716306" cy="797638"/>
          </a:xfrm>
          <a:prstGeom prst="rect">
            <a:avLst/>
          </a:prstGeom>
        </p:spPr>
        <p:txBody>
          <a:bodyPr/>
          <a:lstStyle/>
          <a:p>
            <a:pPr defTabSz="217697">
              <a:defRPr sz="424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400" b="1">
                <a:latin typeface="Helvetica"/>
                <a:ea typeface="Helvetica"/>
                <a:cs typeface="Helvetica"/>
                <a:sym typeface="Helvetica"/>
              </a:rPr>
              <a:t>Tianlai ~ </a:t>
            </a:r>
            <a:r>
              <a:rPr sz="2000" b="1">
                <a:latin typeface="Helvetica"/>
                <a:ea typeface="Helvetica"/>
                <a:cs typeface="Helvetica"/>
                <a:sym typeface="Helvetica"/>
              </a:rPr>
              <a:t>“</a:t>
            </a:r>
            <a:r>
              <a:rPr sz="2000">
                <a:solidFill>
                  <a:schemeClr val="accent5">
                    <a:lumOff val="-29866"/>
                  </a:schemeClr>
                </a:solidFill>
                <a:latin typeface="Apple Chancery"/>
                <a:ea typeface="Apple Chancery"/>
                <a:cs typeface="Apple Chancery"/>
                <a:sym typeface="Apple Chancery"/>
              </a:rPr>
              <a:t>Heavenly Sound</a:t>
            </a:r>
            <a:r>
              <a:rPr sz="2000" b="1">
                <a:latin typeface="Helvetica"/>
                <a:ea typeface="Helvetica"/>
                <a:cs typeface="Helvetica"/>
                <a:sym typeface="Helvetica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90140-6D92-0942-9845-F61101C1F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978" y="1906228"/>
            <a:ext cx="966701" cy="9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376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Tianlai2mediumCrop.png" descr="Tianlai2mediumCrop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565" y="1053531"/>
            <a:ext cx="7196871" cy="2769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G_20160306_152637.jpg" descr="IMG_20160306_15263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469" y="4124678"/>
            <a:ext cx="3785327" cy="2133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age93.png" descr="image9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267" y="4124678"/>
            <a:ext cx="3452516" cy="2133847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Hydrogen Intensity Mapping: The Tianlai Pathfinder"/>
          <p:cNvSpPr txBox="1"/>
          <p:nvPr/>
        </p:nvSpPr>
        <p:spPr>
          <a:xfrm>
            <a:off x="454349" y="165650"/>
            <a:ext cx="8366073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700" b="0">
                <a:solidFill>
                  <a:schemeClr val="accent1">
                    <a:lumOff val="-13575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sz="2601"/>
              <a:t>Hydrogen Intensity Mapping: The Tianlai Pathfinder</a:t>
            </a:r>
          </a:p>
        </p:txBody>
      </p:sp>
    </p:spTree>
    <p:extLst>
      <p:ext uri="{BB962C8B-B14F-4D97-AF65-F5344CB8AC3E}">
        <p14:creationId xmlns:p14="http://schemas.microsoft.com/office/powerpoint/2010/main" val="32184503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sitemap.png" descr="site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65" y="615620"/>
            <a:ext cx="8608271" cy="5626761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correlators"/>
          <p:cNvSpPr txBox="1"/>
          <p:nvPr/>
        </p:nvSpPr>
        <p:spPr>
          <a:xfrm>
            <a:off x="1944928" y="2009659"/>
            <a:ext cx="83997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DCBD2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266"/>
              <a:t>correlators</a:t>
            </a:r>
          </a:p>
        </p:txBody>
      </p:sp>
      <p:sp>
        <p:nvSpPr>
          <p:cNvPr id="435" name="Hydrogen Intensity Mapping: The Tianlai Site"/>
          <p:cNvSpPr txBox="1"/>
          <p:nvPr/>
        </p:nvSpPr>
        <p:spPr>
          <a:xfrm>
            <a:off x="974306" y="165650"/>
            <a:ext cx="7259744" cy="472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700" b="0">
                <a:solidFill>
                  <a:schemeClr val="accent1">
                    <a:lumOff val="-13575"/>
                  </a:scheme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r>
              <a:rPr sz="2601"/>
              <a:t>Hydrogen Intensity Mapping: The Tianlai Site</a:t>
            </a:r>
          </a:p>
        </p:txBody>
      </p:sp>
    </p:spTree>
    <p:extLst>
      <p:ext uri="{BB962C8B-B14F-4D97-AF65-F5344CB8AC3E}">
        <p14:creationId xmlns:p14="http://schemas.microsoft.com/office/powerpoint/2010/main" val="63791382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1">
            <a:extLst>
              <a:ext uri="{FF2B5EF4-FFF2-40B4-BE49-F238E27FC236}">
                <a16:creationId xmlns:a16="http://schemas.microsoft.com/office/drawing/2014/main" id="{305923BF-49F7-8648-A015-BFFE862AA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Tianlai data processing</a:t>
            </a:r>
          </a:p>
        </p:txBody>
      </p:sp>
      <p:sp>
        <p:nvSpPr>
          <p:cNvPr id="3074" name="Content Placeholder 2">
            <a:extLst>
              <a:ext uri="{FF2B5EF4-FFF2-40B4-BE49-F238E27FC236}">
                <a16:creationId xmlns:a16="http://schemas.microsoft.com/office/drawing/2014/main" id="{006C1069-94C7-3F4A-BDAF-665041C84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099"/>
            <a:ext cx="8229600" cy="5001423"/>
          </a:xfrm>
        </p:spPr>
        <p:txBody>
          <a:bodyPr/>
          <a:lstStyle/>
          <a:p>
            <a:r>
              <a:rPr lang="en-US" altLang="en-US" b="0">
                <a:latin typeface="Chalkboard" panose="03050602040202020205" pitchFamily="66" charset="77"/>
              </a:rPr>
              <a:t>Dish and Cylider array</a:t>
            </a:r>
          </a:p>
          <a:p>
            <a:r>
              <a:rPr lang="en-US" altLang="en-US" b="0">
                <a:latin typeface="Chalkboard" panose="03050602040202020205" pitchFamily="66" charset="77"/>
              </a:rPr>
              <a:t>~4TB data per day</a:t>
            </a:r>
          </a:p>
          <a:p>
            <a:r>
              <a:rPr lang="en-US" altLang="en-US" b="0">
                <a:latin typeface="Chalkboard" panose="03050602040202020205" pitchFamily="66" charset="77"/>
              </a:rPr>
              <a:t>Multi-step</a:t>
            </a:r>
          </a:p>
          <a:p>
            <a:r>
              <a:rPr lang="en-US" altLang="en-US" b="0">
                <a:latin typeface="Chalkboard" panose="03050602040202020205" pitchFamily="66" charset="77"/>
              </a:rPr>
              <a:t>Automatic pipeline</a:t>
            </a:r>
          </a:p>
          <a:p>
            <a:r>
              <a:rPr lang="en-US" altLang="en-US" b="0">
                <a:latin typeface="Chalkboard" panose="03050602040202020205" pitchFamily="66" charset="77"/>
              </a:rPr>
              <a:t>Scalable</a:t>
            </a:r>
          </a:p>
          <a:p>
            <a:r>
              <a:rPr lang="en-US" altLang="en-US" b="0">
                <a:latin typeface="Chalkboard" panose="03050602040202020205" pitchFamily="66" charset="77"/>
              </a:rPr>
              <a:t>Flexible</a:t>
            </a:r>
          </a:p>
        </p:txBody>
      </p:sp>
      <p:pic>
        <p:nvPicPr>
          <p:cNvPr id="3075" name="Content Placeholder 3">
            <a:extLst>
              <a:ext uri="{FF2B5EF4-FFF2-40B4-BE49-F238E27FC236}">
                <a16:creationId xmlns:a16="http://schemas.microsoft.com/office/drawing/2014/main" id="{84AC1312-34FB-CE44-803D-FCEC7ED66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416945"/>
            <a:ext cx="2159794" cy="384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41E737-5611-9846-AD63-7DF7475D7F57}"/>
              </a:ext>
            </a:extLst>
          </p:cNvPr>
          <p:cNvSpPr txBox="1"/>
          <p:nvPr/>
        </p:nvSpPr>
        <p:spPr>
          <a:xfrm>
            <a:off x="5364088" y="5838135"/>
            <a:ext cx="2871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sz="2000">
                <a:latin typeface="华文楷体"/>
                <a:ea typeface="华文楷体"/>
                <a:cs typeface="华文楷体"/>
              </a:rPr>
              <a:t>Zuo et al., </a:t>
            </a:r>
            <a:r>
              <a:rPr kumimoji="1" lang="en-US" sz="2000" i="1">
                <a:latin typeface="华文楷体"/>
                <a:ea typeface="华文楷体"/>
                <a:cs typeface="华文楷体"/>
              </a:rPr>
              <a:t>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304022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000">
            <a:latin typeface="华文楷体"/>
            <a:ea typeface="华文楷体"/>
            <a:cs typeface="华文楷体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16271</TotalTime>
  <Words>1754</Words>
  <Application>Microsoft Macintosh PowerPoint</Application>
  <PresentationFormat>On-screen Show (4:3)</PresentationFormat>
  <Paragraphs>405</Paragraphs>
  <Slides>49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70" baseType="lpstr">
      <vt:lpstr>微软雅黑</vt:lpstr>
      <vt:lpstr>微软雅黑</vt:lpstr>
      <vt:lpstr>宋体</vt:lpstr>
      <vt:lpstr>华文仿宋</vt:lpstr>
      <vt:lpstr>华文楷体</vt:lpstr>
      <vt:lpstr>Apple Chancery</vt:lpstr>
      <vt:lpstr>Arial</vt:lpstr>
      <vt:lpstr>Arial Rounded MT Bold</vt:lpstr>
      <vt:lpstr>Bradley Hand</vt:lpstr>
      <vt:lpstr>Brush Script MT</vt:lpstr>
      <vt:lpstr>Calibri</vt:lpstr>
      <vt:lpstr>Cambria Math</vt:lpstr>
      <vt:lpstr>Chalkboard</vt:lpstr>
      <vt:lpstr>Helvetica</vt:lpstr>
      <vt:lpstr>Helvetica Light</vt:lpstr>
      <vt:lpstr>Times New Roman</vt:lpstr>
      <vt:lpstr>Verdana</vt:lpstr>
      <vt:lpstr>Wingdings</vt:lpstr>
      <vt:lpstr>Office 主题</vt:lpstr>
      <vt:lpstr>Equation.DSMT4</vt:lpstr>
      <vt:lpstr>Visio</vt:lpstr>
      <vt:lpstr>Tianlai and  the lunar orbit array</vt:lpstr>
      <vt:lpstr>PowerPoint Presentation</vt:lpstr>
      <vt:lpstr>PowerPoint Presentation</vt:lpstr>
      <vt:lpstr>PowerPoint Presentation</vt:lpstr>
      <vt:lpstr>PowerPoint Presentation</vt:lpstr>
      <vt:lpstr>Tianlai ~ “Heavenly Sound”</vt:lpstr>
      <vt:lpstr>PowerPoint Presentation</vt:lpstr>
      <vt:lpstr>PowerPoint Presentation</vt:lpstr>
      <vt:lpstr>Tianlai data processing</vt:lpstr>
      <vt:lpstr>Tianlai Dish Array:  highly-repeatable visibilities</vt:lpstr>
      <vt:lpstr>Tianlai Dish Array: correlation matrix movies </vt:lpstr>
      <vt:lpstr>Tianlai Dish Array: Gain stability </vt:lpstr>
      <vt:lpstr>noise integrates down</vt:lpstr>
      <vt:lpstr>PowerPoint Presentation</vt:lpstr>
      <vt:lpstr>Beam Calibration Experiment with Drone</vt:lpstr>
      <vt:lpstr>PowerPoint Presentation</vt:lpstr>
      <vt:lpstr>PowerPoint Presentation</vt:lpstr>
      <vt:lpstr>PowerPoint Presentation</vt:lpstr>
      <vt:lpstr>PowerPoint Presentation</vt:lpstr>
      <vt:lpstr>RFI Flagging</vt:lpstr>
      <vt:lpstr>Calibration</vt:lpstr>
      <vt:lpstr>Map-making</vt:lpstr>
      <vt:lpstr>Map-making</vt:lpstr>
      <vt:lpstr>Next: FRB search</vt:lpstr>
      <vt:lpstr>Tianlai Summary</vt:lpstr>
      <vt:lpstr>PowerPoint Presentation</vt:lpstr>
      <vt:lpstr>Sky in different wavelengths</vt:lpstr>
      <vt:lpstr>The Light in the dark age——21cm line</vt:lpstr>
      <vt:lpstr>New Results from the EDGES Experiment</vt:lpstr>
      <vt:lpstr>The advantage of the Lunar Orbit</vt:lpstr>
      <vt:lpstr>Experiments during CE-4 mission</vt:lpstr>
      <vt:lpstr>PowerPoint Presentation</vt:lpstr>
      <vt:lpstr>Problems</vt:lpstr>
      <vt:lpstr>Result</vt:lpstr>
      <vt:lpstr>Lunar Orbit Array DSL</vt:lpstr>
      <vt:lpstr>Interferometer Array Realization</vt:lpstr>
      <vt:lpstr>Key Technology and Challenges</vt:lpstr>
      <vt:lpstr>Some Key Parameters</vt:lpstr>
      <vt:lpstr>System Performance Analysis</vt:lpstr>
      <vt:lpstr>Synthesis Imaging with Lunar Orbit Array</vt:lpstr>
      <vt:lpstr>Problems</vt:lpstr>
      <vt:lpstr>Image Reconstruction</vt:lpstr>
      <vt:lpstr>Break mirrow symmetry by 3D baselines</vt:lpstr>
      <vt:lpstr>Reconstruction Results</vt:lpstr>
      <vt:lpstr>Errors in the reconstruction result</vt:lpstr>
      <vt:lpstr>Image with asymmetric baselines</vt:lpstr>
      <vt:lpstr>Problems to be solved</vt:lpstr>
      <vt:lpstr>Project Status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甚低频射电天文探测</dc:title>
  <dc:creator>Wu Lin</dc:creator>
  <cp:lastModifiedBy>XChen</cp:lastModifiedBy>
  <cp:revision>785</cp:revision>
  <dcterms:created xsi:type="dcterms:W3CDTF">2016-08-11T01:11:06Z</dcterms:created>
  <dcterms:modified xsi:type="dcterms:W3CDTF">2019-10-22T08:35:30Z</dcterms:modified>
</cp:coreProperties>
</file>