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4" r:id="rId4"/>
    <p:sldId id="263" r:id="rId5"/>
    <p:sldId id="265" r:id="rId6"/>
    <p:sldId id="269" r:id="rId7"/>
    <p:sldId id="270" r:id="rId8"/>
    <p:sldId id="275" r:id="rId9"/>
    <p:sldId id="267" r:id="rId10"/>
    <p:sldId id="273" r:id="rId11"/>
    <p:sldId id="259" r:id="rId12"/>
    <p:sldId id="261" r:id="rId13"/>
    <p:sldId id="262" r:id="rId14"/>
    <p:sldId id="271" r:id="rId15"/>
    <p:sldId id="272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 showGuides="1">
      <p:cViewPr>
        <p:scale>
          <a:sx n="80" d="100"/>
          <a:sy n="80" d="100"/>
        </p:scale>
        <p:origin x="710" y="211"/>
      </p:cViewPr>
      <p:guideLst>
        <p:guide orient="horz" pos="2160"/>
        <p:guide pos="44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2"/>
    </p:cViewPr>
  </p:sorterViewPr>
  <p:notesViewPr>
    <p:cSldViewPr snapToGrid="0" showGuides="1">
      <p:cViewPr varScale="1">
        <p:scale>
          <a:sx n="66" d="100"/>
          <a:sy n="66" d="100"/>
        </p:scale>
        <p:origin x="306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41A6-3845-4867-A7AB-476032C4D50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F940-391D-4B72-B154-AD3781288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3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09CD6-D927-40E4-854D-A08D5245ECB3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0C07-D42F-49C1-A5E4-6E69EE354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4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3F45-645A-4CD1-8696-7DE4E4B8F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0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2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4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3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17.10.2019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1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7F01-4E9F-4C92-A25B-EF605929782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05B3-6B71-47BC-9070-13C6C28E5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5445" y="2247900"/>
            <a:ext cx="5981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Pavel </a:t>
            </a:r>
            <a:r>
              <a:rPr lang="en-US" dirty="0" err="1" smtClean="0"/>
              <a:t>Martyshkin</a:t>
            </a:r>
            <a:r>
              <a:rPr lang="en-US" dirty="0" smtClean="0"/>
              <a:t>, Roman </a:t>
            </a:r>
            <a:r>
              <a:rPr lang="en-US" dirty="0" err="1" smtClean="0"/>
              <a:t>Lapik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Budker</a:t>
            </a:r>
            <a:r>
              <a:rPr lang="en-US" dirty="0" smtClean="0"/>
              <a:t> Institute of Nuclear Physics, Novosibirsk, Russia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1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26115" y="87925"/>
            <a:ext cx="5465885" cy="685800"/>
          </a:xfrm>
        </p:spPr>
        <p:txBody>
          <a:bodyPr>
            <a:normAutofit/>
          </a:bodyPr>
          <a:lstStyle/>
          <a:p>
            <a:r>
              <a:rPr lang="en-US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BINP Injector Complex Flux Concentrator 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fields</a:t>
            </a:r>
            <a:endParaRPr lang="en-US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1987" name="Picture 3" descr="prei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9" y="545125"/>
            <a:ext cx="6802279" cy="48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09996" y="114300"/>
            <a:ext cx="8371593" cy="4261638"/>
            <a:chOff x="430823" y="167054"/>
            <a:chExt cx="7150567" cy="44577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r="4585"/>
            <a:stretch/>
          </p:blipFill>
          <p:spPr>
            <a:xfrm>
              <a:off x="430823" y="167054"/>
              <a:ext cx="3912578" cy="44577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r="6823"/>
            <a:stretch/>
          </p:blipFill>
          <p:spPr>
            <a:xfrm>
              <a:off x="4451328" y="167054"/>
              <a:ext cx="3130062" cy="44577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71363" y="4433044"/>
            <a:ext cx="3429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length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is ≈29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diameter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8150" y="100812"/>
            <a:ext cx="401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FC Computer model 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target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145" y="4433625"/>
            <a:ext cx="53347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Current profile is a half of sine with a pulse length of  25 µs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Peak  current is ~ 20 kA (peak field is 7 Tesla)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turns is 0.4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FC body is 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Turns size is 9.6x14 mm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diameter is 90 mm, thickness is 15.8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target and FC front face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63" y="4433044"/>
            <a:ext cx="3429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length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is ≈29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diameter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145" y="4433625"/>
            <a:ext cx="53347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Current profile is a half of sine with a pulse length of  25 µs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Peak  current is ~ 20 kA (peak field is 7 Tesla)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turns is 0.4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FC body is 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Turns size is 9.6x14 mm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diameter is 90 mm, thickness is 15.8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target and FC front face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2mm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2876" y="139947"/>
            <a:ext cx="8370885" cy="3946278"/>
            <a:chOff x="142876" y="139947"/>
            <a:chExt cx="8370885" cy="394627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1"/>
            <a:stretch/>
          </p:blipFill>
          <p:spPr>
            <a:xfrm>
              <a:off x="142876" y="139947"/>
              <a:ext cx="4724400" cy="394627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76" y="139948"/>
              <a:ext cx="3808685" cy="393172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067674" y="139947"/>
            <a:ext cx="412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FC Computer model  without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production target</a:t>
            </a:r>
          </a:p>
        </p:txBody>
      </p:sp>
      <p:sp>
        <p:nvSpPr>
          <p:cNvPr id="14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</p:spTree>
    <p:extLst>
      <p:ext uri="{BB962C8B-B14F-4D97-AF65-F5344CB8AC3E}">
        <p14:creationId xmlns:p14="http://schemas.microsoft.com/office/powerpoint/2010/main" val="9735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26256" y="4721440"/>
            <a:ext cx="33892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cylinder 120x180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length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diameter is 8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diameter is 44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is ≈29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hole diameter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has 13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640" y="4721440"/>
            <a:ext cx="5336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Current profile is a half of sine with a pulse length of  25 µs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turns is 0.4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FC body is 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Turns size is 9.6x14 mm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" y="5919890"/>
            <a:ext cx="533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W74Re26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diameter is 90 mm, thickness is 15.8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target and FC front face is 2mm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66311" y="188640"/>
            <a:ext cx="9620470" cy="4472940"/>
            <a:chOff x="280841" y="0"/>
            <a:chExt cx="9620470" cy="44729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" r="11412"/>
            <a:stretch/>
          </p:blipFill>
          <p:spPr>
            <a:xfrm>
              <a:off x="280841" y="0"/>
              <a:ext cx="3334986" cy="447294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" r="31087"/>
            <a:stretch/>
          </p:blipFill>
          <p:spPr>
            <a:xfrm>
              <a:off x="3615828" y="72155"/>
              <a:ext cx="6285483" cy="412177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80432" y="2793556"/>
              <a:ext cx="117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‘0’ position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V="1">
            <a:off x="6126789" y="2204865"/>
            <a:ext cx="1455485" cy="777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</p:spTree>
    <p:extLst>
      <p:ext uri="{BB962C8B-B14F-4D97-AF65-F5344CB8AC3E}">
        <p14:creationId xmlns:p14="http://schemas.microsoft.com/office/powerpoint/2010/main" val="26690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42" y="5653357"/>
            <a:ext cx="323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end face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-2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field position is 3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807" y="235713"/>
            <a:ext cx="656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agnetic fields on  geometrical axis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Flux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Concentrator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88658" y="792772"/>
            <a:ext cx="10800000" cy="4586838"/>
            <a:chOff x="88658" y="792773"/>
            <a:chExt cx="9750668" cy="414117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8" y="792773"/>
              <a:ext cx="4678552" cy="414117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01" y="792773"/>
              <a:ext cx="4892325" cy="414117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410779" y="5643351"/>
            <a:ext cx="323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position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face 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field position is 9 mm</a:t>
            </a:r>
          </a:p>
        </p:txBody>
      </p:sp>
    </p:spTree>
    <p:extLst>
      <p:ext uri="{BB962C8B-B14F-4D97-AF65-F5344CB8AC3E}">
        <p14:creationId xmlns:p14="http://schemas.microsoft.com/office/powerpoint/2010/main" val="881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7828" y="365172"/>
            <a:ext cx="5904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bunch energy RF-phase distribution at the solenoid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structure aperture is 30mm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gradient is 20 MeV/m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accelerating structures in solenoid is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peak field  is 8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is 0.7÷0.8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bunch length is 2mm 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transverse size on a target is 0.5 mm 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Positron Yield should be about 1.4÷1.48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RMS emittance of positron bunch should be 21÷22 µm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9168" y="3950476"/>
            <a:ext cx="628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bunch transverse size at solenoid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4.5 mm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offset is about 0.6 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offset is about 1.2 mm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11960" y="98869"/>
            <a:ext cx="4016406" cy="3288798"/>
            <a:chOff x="993995" y="404664"/>
            <a:chExt cx="5872068" cy="51428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04664"/>
              <a:ext cx="5462415" cy="468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14572" y="5066223"/>
              <a:ext cx="2386278" cy="481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RF-phase (degrees)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54960" y="2472850"/>
              <a:ext cx="1928045" cy="449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(MeV)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7260" y="3475434"/>
            <a:ext cx="3885401" cy="3292595"/>
            <a:chOff x="4577949" y="79393"/>
            <a:chExt cx="3885401" cy="35740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79393"/>
              <a:ext cx="3603318" cy="324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28184" y="3319393"/>
              <a:ext cx="801823" cy="334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(mm)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300271" y="1354507"/>
              <a:ext cx="8631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(mm)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4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0" y="911342"/>
            <a:ext cx="10474364" cy="47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2" b="10662"/>
          <a:stretch/>
        </p:blipFill>
        <p:spPr>
          <a:xfrm>
            <a:off x="274578" y="857190"/>
            <a:ext cx="11713302" cy="146151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487489" y="2421937"/>
          <a:ext cx="8160905" cy="3296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208"/>
                <a:gridCol w="1433111"/>
                <a:gridCol w="1687728"/>
                <a:gridCol w="1019513"/>
                <a:gridCol w="1019513"/>
                <a:gridCol w="1553832"/>
              </a:tblGrid>
              <a:tr h="56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#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I×N,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kA•turn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Dint,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Dext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width,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86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C1÷C10,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C12÷C21,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C23÷C31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kA/turn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(14×12 layers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(16×16 mm)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8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C11,C22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 kA/turn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(14×16 layers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(16×16 mm)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8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C32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0.8 kA/turn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(14×16 layers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(16×16 mm)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28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Cbr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8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569" y="826477"/>
            <a:ext cx="9346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FC parameters optimization</a:t>
            </a:r>
          </a:p>
          <a:p>
            <a:pPr algn="ctr"/>
            <a:endParaRPr lang="en-US" sz="2000" b="1" dirty="0" smtClean="0">
              <a:latin typeface="+mj-lt"/>
            </a:endParaRPr>
          </a:p>
          <a:p>
            <a:pPr marL="273050" indent="-273050">
              <a:buFont typeface="+mj-lt"/>
              <a:buAutoNum type="arabicPeriod"/>
            </a:pPr>
            <a:r>
              <a:rPr lang="en-US" sz="1600" b="1" dirty="0" smtClean="0">
                <a:latin typeface="+mj-lt"/>
              </a:rPr>
              <a:t> The nose part of FC is not optimized from point of view close location of a ferromagnetic yoke. The design with shorter nose part is preferable (20÷30 mm).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600" b="1" dirty="0" smtClean="0">
                <a:latin typeface="+mj-lt"/>
              </a:rPr>
              <a:t>The conical angle defines  FC efficiency (peak current -&gt; peak field transformation) and vertical dipole component peak strength. The optimization of conical angle value should be done to find a some compromise between FC efficiency and dipole component value.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1600" b="1" dirty="0" smtClean="0">
                <a:solidFill>
                  <a:srgbClr val="00B050"/>
                </a:solidFill>
                <a:latin typeface="+mj-lt"/>
              </a:rPr>
              <a:t>To check another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idea how to </a:t>
            </a:r>
            <a:r>
              <a:rPr lang="en-US" sz="1600" b="1" dirty="0" smtClean="0">
                <a:solidFill>
                  <a:srgbClr val="00B050"/>
                </a:solidFill>
                <a:latin typeface="+mj-lt"/>
              </a:rPr>
              <a:t>suppress a dipole component.        </a:t>
            </a:r>
            <a:r>
              <a:rPr lang="ru-RU" sz="1600" b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1600" b="1" dirty="0" smtClean="0">
                <a:solidFill>
                  <a:srgbClr val="00B050"/>
                </a:solidFill>
                <a:latin typeface="+mj-lt"/>
              </a:rPr>
              <a:t>???)</a:t>
            </a:r>
            <a:endParaRPr lang="en-US" sz="1600" b="1" dirty="0">
              <a:solidFill>
                <a:srgbClr val="00B050"/>
              </a:solidFill>
              <a:latin typeface="+mj-lt"/>
            </a:endParaRPr>
          </a:p>
          <a:p>
            <a:pPr marL="273050" indent="-273050">
              <a:buFont typeface="+mj-lt"/>
              <a:buAutoNum type="arabicPeriod"/>
            </a:pPr>
            <a:endParaRPr lang="en-US" sz="1600" b="1" dirty="0" smtClean="0">
              <a:latin typeface="+mj-lt"/>
            </a:endParaRPr>
          </a:p>
          <a:p>
            <a:pPr marL="273050" indent="-273050">
              <a:buFont typeface="+mj-lt"/>
              <a:buAutoNum type="arabicPeriod"/>
            </a:pP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7" y="1300479"/>
            <a:ext cx="10413653" cy="444309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623392" y="440668"/>
            <a:ext cx="5452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conventional positron system unit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</p:spTree>
    <p:extLst>
      <p:ext uri="{BB962C8B-B14F-4D97-AF65-F5344CB8AC3E}">
        <p14:creationId xmlns:p14="http://schemas.microsoft.com/office/powerpoint/2010/main" val="30556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8691537" y="199637"/>
            <a:ext cx="3262338" cy="503748"/>
          </a:xfrm>
        </p:spPr>
        <p:txBody>
          <a:bodyPr>
            <a:normAutofit/>
          </a:bodyPr>
          <a:lstStyle/>
          <a:p>
            <a:r>
              <a:rPr lang="en-US" altLang="ru-RU" sz="2000" dirty="0">
                <a:latin typeface="Times New Roman" panose="02020603050405020304" pitchFamily="18" charset="0"/>
              </a:rPr>
              <a:t>Classical Flux </a:t>
            </a:r>
            <a:r>
              <a:rPr lang="en-US" altLang="ru-RU" sz="2000" dirty="0" smtClean="0">
                <a:latin typeface="Times New Roman" panose="02020603050405020304" pitchFamily="18" charset="0"/>
              </a:rPr>
              <a:t>Concentrator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0202" y="199637"/>
            <a:ext cx="8280000" cy="3867538"/>
            <a:chOff x="1524001" y="1654176"/>
            <a:chExt cx="6142891" cy="296581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24001" y="1654176"/>
              <a:ext cx="6142891" cy="2965817"/>
              <a:chOff x="1524001" y="1654176"/>
              <a:chExt cx="9305925" cy="4464841"/>
            </a:xfrm>
          </p:grpSpPr>
          <p:pic>
            <p:nvPicPr>
              <p:cNvPr id="18437" name="Picture 5" descr="CONS1"/>
              <p:cNvPicPr>
                <a:picLocks noGrp="1" noChangeAspect="1" noChangeArrowheads="1"/>
              </p:cNvPicPr>
              <p:nvPr>
                <p:ph idx="1"/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24001" y="1654176"/>
                <a:ext cx="9305925" cy="3643313"/>
              </a:xfr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440" name="Text Box 8"/>
              <p:cNvSpPr txBox="1">
                <a:spLocks noChangeArrowheads="1"/>
              </p:cNvSpPr>
              <p:nvPr/>
            </p:nvSpPr>
            <p:spPr bwMode="auto">
              <a:xfrm>
                <a:off x="4391027" y="5629273"/>
                <a:ext cx="3481958" cy="489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exciting winding</a:t>
                </a:r>
                <a:endParaRPr lang="ru-RU" alt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Прямая со стрелкой 3"/>
            <p:cNvCxnSpPr/>
            <p:nvPr/>
          </p:nvCxnSpPr>
          <p:spPr>
            <a:xfrm flipH="1" flipV="1">
              <a:off x="3416540" y="3693344"/>
              <a:ext cx="469660" cy="542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3886200" y="3964736"/>
              <a:ext cx="808892" cy="271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418637" y="2244200"/>
            <a:ext cx="3773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Peak magnetic field  and Tapering field parameter are defined by a diameter value  of a small hole and angle of conical cavity.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776" y="4067175"/>
            <a:ext cx="5705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Mechanical structural strength of FC body is not enough.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Mounting of exciting winding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not reliable and well technical solution doesn’t exist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and last turns of winding have not well 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magnetic force compensation.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Stage-by-stage winding failure is observed as a result.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Life time of device is less of 10</a:t>
            </a:r>
            <a:r>
              <a:rPr lang="en-US" sz="16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pulses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Peak field is about 4 Tesla.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1798" y="703385"/>
            <a:ext cx="3651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FC includes 2 parts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primary exciting winding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body with </a:t>
            </a:r>
            <a:r>
              <a:rPr lang="en-US" sz="1600" dirty="0">
                <a:latin typeface="+mj-lt"/>
              </a:rPr>
              <a:t>c</a:t>
            </a:r>
            <a:r>
              <a:rPr lang="en-US" sz="1600" dirty="0" smtClean="0">
                <a:latin typeface="+mj-lt"/>
              </a:rPr>
              <a:t>enter cavity  and narrow slit from center to a</a:t>
            </a:r>
            <a:r>
              <a:rPr lang="ru-RU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side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3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FC-6_01.jpg"/>
          <p:cNvPicPr>
            <a:picLocks noChangeAspect="1"/>
          </p:cNvPicPr>
          <p:nvPr/>
        </p:nvPicPr>
        <p:blipFill>
          <a:blip r:embed="rId3" cstate="print"/>
          <a:srcRect l="16849" t="4185" r="40219" b="5132"/>
          <a:stretch>
            <a:fillRect/>
          </a:stretch>
        </p:blipFill>
        <p:spPr>
          <a:xfrm>
            <a:off x="182719" y="266805"/>
            <a:ext cx="3738461" cy="32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7439" y="304799"/>
            <a:ext cx="393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Spiral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Flux Concentrator  (SFC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computer model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(SLAC,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49" y="3909705"/>
            <a:ext cx="5218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SFC diameter is 100mm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SFC length is 100mm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 cone diameter is 7mm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Max cone diameter is 52 mm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Current profile is a half of sine with a pulse length of  6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µs, extremely high voltage as a result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Peak field is not higher of 5 Tesla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FC-6_01.jpg"/>
          <p:cNvPicPr>
            <a:picLocks noChangeAspect="1"/>
          </p:cNvPicPr>
          <p:nvPr/>
        </p:nvPicPr>
        <p:blipFill>
          <a:blip r:embed="rId3" cstate="print"/>
          <a:srcRect l="16849" t="4185" r="40219" b="5132"/>
          <a:stretch>
            <a:fillRect/>
          </a:stretch>
        </p:blipFill>
        <p:spPr>
          <a:xfrm rot="16200000">
            <a:off x="4170370" y="387187"/>
            <a:ext cx="3738461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8" r="10921"/>
          <a:stretch/>
        </p:blipFill>
        <p:spPr>
          <a:xfrm>
            <a:off x="8209555" y="2400103"/>
            <a:ext cx="3548158" cy="3343472"/>
          </a:xfrm>
          <a:prstGeom prst="rect">
            <a:avLst/>
          </a:prstGeom>
        </p:spPr>
      </p:pic>
      <p:sp>
        <p:nvSpPr>
          <p:cNvPr id="10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</p:spTree>
    <p:extLst>
      <p:ext uri="{BB962C8B-B14F-4D97-AF65-F5344CB8AC3E}">
        <p14:creationId xmlns:p14="http://schemas.microsoft.com/office/powerpoint/2010/main" val="17397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FC-new_02.jpg"/>
          <p:cNvPicPr>
            <a:picLocks noChangeAspect="1"/>
          </p:cNvPicPr>
          <p:nvPr/>
        </p:nvPicPr>
        <p:blipFill>
          <a:blip r:embed="rId2" cstate="print"/>
          <a:srcRect l="7804" t="-8670" r="47638"/>
          <a:stretch>
            <a:fillRect/>
          </a:stretch>
        </p:blipFill>
        <p:spPr>
          <a:xfrm>
            <a:off x="6264213" y="2138797"/>
            <a:ext cx="4317084" cy="4320000"/>
          </a:xfrm>
          <a:prstGeom prst="rect">
            <a:avLst/>
          </a:prstGeom>
        </p:spPr>
      </p:pic>
      <p:pic>
        <p:nvPicPr>
          <p:cNvPr id="2" name="Рисунок 1" descr="SFC-new_01.jpg"/>
          <p:cNvPicPr>
            <a:picLocks noChangeAspect="1"/>
          </p:cNvPicPr>
          <p:nvPr/>
        </p:nvPicPr>
        <p:blipFill>
          <a:blip r:embed="rId3" cstate="print"/>
          <a:srcRect l="9051" r="38975"/>
          <a:stretch>
            <a:fillRect/>
          </a:stretch>
        </p:blipFill>
        <p:spPr>
          <a:xfrm>
            <a:off x="276225" y="133686"/>
            <a:ext cx="4560254" cy="36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846136"/>
            <a:ext cx="4355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SFC spiral diameter is 100mm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SFC length is 120mm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 cone diameter is 7mm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Max cone diameter is 52 mm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8125" y="410408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Coil has10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turns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Current profile is a half of sine with a pulse length of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µs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turns is 0.3mm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coil and shield is 1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Gap between spiral and shield is 1mm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Width of first turn is 15.4 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Turns width is 11.4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Peak field is not higher of 7 Tesla (breakdowns)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182" y="162262"/>
            <a:ext cx="435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SFC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shielding computer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</p:spTree>
    <p:extLst>
      <p:ext uri="{BB962C8B-B14F-4D97-AF65-F5344CB8AC3E}">
        <p14:creationId xmlns:p14="http://schemas.microsoft.com/office/powerpoint/2010/main" val="18246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67550" y="228601"/>
            <a:ext cx="5124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dirty="0" smtClean="0">
                <a:latin typeface="+mj-lt"/>
              </a:rPr>
              <a:t>Disassembled Spiral </a:t>
            </a:r>
            <a:r>
              <a:rPr lang="en-US" altLang="ru-RU" sz="2000" dirty="0">
                <a:latin typeface="+mj-lt"/>
              </a:rPr>
              <a:t>Flux </a:t>
            </a:r>
            <a:r>
              <a:rPr lang="en-US" altLang="ru-RU" sz="2000" dirty="0" smtClean="0">
                <a:latin typeface="+mj-lt"/>
              </a:rPr>
              <a:t>Concentrator </a:t>
            </a:r>
            <a:r>
              <a:rPr lang="en-US" altLang="ru-RU" sz="2000" dirty="0">
                <a:latin typeface="+mj-lt"/>
              </a:rPr>
              <a:t>prototype </a:t>
            </a:r>
            <a:r>
              <a:rPr lang="en-US" altLang="ru-RU" sz="2000" dirty="0" smtClean="0">
                <a:latin typeface="+mj-lt"/>
              </a:rPr>
              <a:t>of  </a:t>
            </a:r>
            <a:r>
              <a:rPr lang="en-US" altLang="ru-RU" sz="2000" dirty="0" err="1" smtClean="0">
                <a:latin typeface="+mj-lt"/>
              </a:rPr>
              <a:t>SuperKEK</a:t>
            </a:r>
            <a:r>
              <a:rPr lang="en-US" altLang="ru-RU" sz="2000" dirty="0" smtClean="0">
                <a:latin typeface="+mj-lt"/>
              </a:rPr>
              <a:t>-B positron </a:t>
            </a:r>
            <a:r>
              <a:rPr lang="en-US" altLang="ru-RU" sz="2000" dirty="0">
                <a:latin typeface="+mj-lt"/>
              </a:rPr>
              <a:t>source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90526" y="114300"/>
            <a:ext cx="6384925" cy="6480000"/>
            <a:chOff x="1400176" y="0"/>
            <a:chExt cx="6384925" cy="6858000"/>
          </a:xfrm>
        </p:grpSpPr>
        <p:pic>
          <p:nvPicPr>
            <p:cNvPr id="4098" name="Picture 2" descr="PC060137-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6" y="0"/>
              <a:ext cx="63849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4279901" y="5608638"/>
              <a:ext cx="3505200" cy="381000"/>
            </a:xfrm>
            <a:prstGeom prst="wedgeRectCallout">
              <a:avLst>
                <a:gd name="adj1" fmla="val -39130"/>
                <a:gd name="adj2" fmla="val -387083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b="1" dirty="0"/>
                <a:t>Flux Concentrator spiral</a:t>
              </a:r>
              <a:endParaRPr lang="en-US" altLang="ru-RU" dirty="0"/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400176" y="9525"/>
              <a:ext cx="3505200" cy="457200"/>
            </a:xfrm>
            <a:prstGeom prst="wedgeRectCallout">
              <a:avLst>
                <a:gd name="adj1" fmla="val 48416"/>
                <a:gd name="adj2" fmla="val 236806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b="1" dirty="0"/>
                <a:t>Flux Concentrator casing</a:t>
              </a:r>
              <a:endParaRPr lang="en-US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6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9525" y="159454"/>
            <a:ext cx="4238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dirty="0">
                <a:latin typeface="+mj-lt"/>
              </a:rPr>
              <a:t>Spiral Flux Concentrator mounted into vacuum vessel </a:t>
            </a:r>
            <a:r>
              <a:rPr lang="en-US" altLang="ru-RU" sz="2000" dirty="0" smtClean="0">
                <a:latin typeface="+mj-lt"/>
              </a:rPr>
              <a:t>(KEK December 2010)</a:t>
            </a:r>
            <a:endParaRPr lang="en-US" altLang="ru-RU" sz="2000" dirty="0"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4638" y="178564"/>
            <a:ext cx="7200900" cy="6000750"/>
            <a:chOff x="788988" y="559564"/>
            <a:chExt cx="7200900" cy="6000750"/>
          </a:xfrm>
        </p:grpSpPr>
        <p:pic>
          <p:nvPicPr>
            <p:cNvPr id="10245" name="Picture 5" descr="fc2-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8" y="559564"/>
              <a:ext cx="7200900" cy="600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077913" y="754827"/>
              <a:ext cx="4419600" cy="457200"/>
            </a:xfrm>
            <a:prstGeom prst="wedgeRectCallout">
              <a:avLst>
                <a:gd name="adj1" fmla="val 12069"/>
                <a:gd name="adj2" fmla="val 2868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b="1" dirty="0"/>
                <a:t>Holding flange of vacuum vessel</a:t>
              </a:r>
              <a:endParaRPr lang="en-US" altLang="ru-RU" dirty="0"/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878513" y="1564452"/>
              <a:ext cx="2057400" cy="457200"/>
            </a:xfrm>
            <a:prstGeom prst="wedgeRectCallout">
              <a:avLst>
                <a:gd name="adj1" fmla="val -31866"/>
                <a:gd name="adj2" fmla="val 23368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b="1" dirty="0"/>
                <a:t>Spiral FC body</a:t>
              </a:r>
              <a:endParaRPr lang="en-US" altLang="ru-RU" dirty="0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5697538" y="5076002"/>
              <a:ext cx="2209800" cy="457200"/>
            </a:xfrm>
            <a:prstGeom prst="wedgeRectCallout">
              <a:avLst>
                <a:gd name="adj1" fmla="val -73203"/>
                <a:gd name="adj2" fmla="val -20451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b="1" dirty="0"/>
                <a:t>Cooling pipes</a:t>
              </a:r>
              <a:endParaRPr lang="en-US" altLang="ru-RU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29550" y="2428874"/>
            <a:ext cx="3952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Unstable operation with a magnetic field higher of 7.5 Tesla (spontaneous electrical breakdown between spiral and  casing).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Reason was not clear.</a:t>
            </a: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6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76" y="1848512"/>
            <a:ext cx="6210394" cy="4657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9" y="107637"/>
            <a:ext cx="6304179" cy="4728134"/>
          </a:xfrm>
          <a:prstGeom prst="rect">
            <a:avLst/>
          </a:prstGeom>
        </p:spPr>
      </p:pic>
      <p:sp>
        <p:nvSpPr>
          <p:cNvPr id="4" name="Прямоугольная выноска 3"/>
          <p:cNvSpPr/>
          <p:nvPr/>
        </p:nvSpPr>
        <p:spPr>
          <a:xfrm>
            <a:off x="2787164" y="628764"/>
            <a:ext cx="1793631" cy="443898"/>
          </a:xfrm>
          <a:prstGeom prst="wedgeRectCallout">
            <a:avLst>
              <a:gd name="adj1" fmla="val -22028"/>
              <a:gd name="adj2" fmla="val 32097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alpha val="97000"/>
                  </a:schemeClr>
                </a:solidFill>
                <a:latin typeface="+mj-lt"/>
              </a:rPr>
              <a:t>b</a:t>
            </a:r>
            <a:r>
              <a:rPr lang="en-US" b="1" dirty="0" smtClean="0">
                <a:solidFill>
                  <a:schemeClr val="tx1">
                    <a:alpha val="97000"/>
                  </a:schemeClr>
                </a:solidFill>
                <a:latin typeface="+mj-lt"/>
              </a:rPr>
              <a:t>reakdown spot</a:t>
            </a:r>
            <a:endParaRPr lang="ru-RU" b="1" dirty="0">
              <a:solidFill>
                <a:schemeClr val="tx1">
                  <a:alpha val="97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8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ulse-m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" y="67081"/>
            <a:ext cx="6270380" cy="4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86575" y="172588"/>
            <a:ext cx="525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INP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Injector Complex </a:t>
            </a:r>
            <a:r>
              <a:rPr lang="en-US" alt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 Concentrator </a:t>
            </a:r>
            <a:endParaRPr lang="en-US" alt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G_61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31" y="2490540"/>
            <a:ext cx="4978644" cy="43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5"/>
          <p:cNvSpPr>
            <a:spLocks noGrp="1"/>
          </p:cNvSpPr>
          <p:nvPr>
            <p:ph type="dt" sz="half" idx="10"/>
          </p:nvPr>
        </p:nvSpPr>
        <p:spPr>
          <a:xfrm>
            <a:off x="0" y="6482517"/>
            <a:ext cx="1028700" cy="365125"/>
          </a:xfrm>
        </p:spPr>
        <p:txBody>
          <a:bodyPr/>
          <a:lstStyle/>
          <a:p>
            <a:r>
              <a:rPr lang="en-US" dirty="0" smtClean="0"/>
              <a:t>17.10.2019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7550" y="681815"/>
            <a:ext cx="3429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Conical part length is 70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cone diameter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cone diameter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 angle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≈45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32" y="4838945"/>
            <a:ext cx="694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Conical cavity for a positron beam passing and cylindrical cavity  for eddy current excitation are separated one from another.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FC body hasn’t any slit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enough structural strength as result.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Exciting winding is placed into cylindrical hole and well centered by a magnetic force. Fist and last turn are well fixed with FC body.</a:t>
            </a:r>
          </a:p>
          <a:p>
            <a:r>
              <a:rPr lang="en-US" sz="1600" dirty="0" smtClean="0">
                <a:latin typeface="+mj-lt"/>
              </a:rPr>
              <a:t>Operated from 2001.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1115</Words>
  <Application>Microsoft Office PowerPoint</Application>
  <PresentationFormat>Широкоэкранный</PresentationFormat>
  <Paragraphs>192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Classical Flux Concentrator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BINP Injector Complex Flux Concentrator fields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Pavel</cp:lastModifiedBy>
  <cp:revision>35</cp:revision>
  <dcterms:created xsi:type="dcterms:W3CDTF">2019-10-14T09:17:46Z</dcterms:created>
  <dcterms:modified xsi:type="dcterms:W3CDTF">2019-10-15T13:28:47Z</dcterms:modified>
</cp:coreProperties>
</file>